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4.svg" ContentType="image/svg+xml"/>
  <Override PartName="/ppt/media/image16.svg" ContentType="image/svg+xml"/>
  <Override PartName="/ppt/media/image23.svg" ContentType="image/svg+xml"/>
  <Override PartName="/ppt/media/image25.svg" ContentType="image/svg+xml"/>
  <Override PartName="/ppt/media/image27.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3"/>
  </p:sldMasterIdLst>
  <p:notesMasterIdLst>
    <p:notesMasterId r:id="rId5"/>
  </p:notesMasterIdLst>
  <p:sldIdLst>
    <p:sldId id="256" r:id="rId4"/>
    <p:sldId id="281" r:id="rId6"/>
    <p:sldId id="282" r:id="rId7"/>
    <p:sldId id="260" r:id="rId8"/>
    <p:sldId id="261" r:id="rId9"/>
    <p:sldId id="262" r:id="rId10"/>
    <p:sldId id="263" r:id="rId11"/>
    <p:sldId id="264" r:id="rId12"/>
    <p:sldId id="283" r:id="rId13"/>
    <p:sldId id="267" r:id="rId14"/>
    <p:sldId id="266" r:id="rId15"/>
    <p:sldId id="268" r:id="rId16"/>
    <p:sldId id="269" r:id="rId17"/>
    <p:sldId id="284" r:id="rId18"/>
    <p:sldId id="271" r:id="rId19"/>
    <p:sldId id="285" r:id="rId20"/>
    <p:sldId id="274" r:id="rId21"/>
    <p:sldId id="286" r:id="rId22"/>
    <p:sldId id="276" r:id="rId23"/>
    <p:sldId id="277" r:id="rId24"/>
    <p:sldId id="278" r:id="rId25"/>
    <p:sldId id="279" r:id="rId26"/>
    <p:sldId id="287" r:id="rId27"/>
    <p:sldId id="304"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95C0"/>
    <a:srgbClr val="343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38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10.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92BD3-4DBE-4018-BF4A-140F9249CF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9FEE2-8E73-41A6-B65A-0047D5334E2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
        <p:nvSpPr>
          <p:cNvPr id="7" name="TextBox 6"/>
          <p:cNvSpPr txBox="1"/>
          <p:nvPr userDrawn="1"/>
        </p:nvSpPr>
        <p:spPr>
          <a:xfrm>
            <a:off x="514332" y="6755152"/>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a:stretch>
            <a:fillRect/>
          </a:stretch>
        </p:blipFill>
        <p:spPr>
          <a:xfrm flipH="1">
            <a:off x="0" y="-1"/>
            <a:ext cx="6924040" cy="685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9EEA7E-0D83-4205-B3F0-09DF1DCBC9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9377D-E7E7-4F84-A753-F2A5361B395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EEA7E-0D83-4205-B3F0-09DF1DCBC9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377D-E7E7-4F84-A753-F2A5361B395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notesSlide" Target="../notesSlides/notesSlide1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V="1">
            <a:off x="914037" y="0"/>
            <a:ext cx="10244455" cy="6858000"/>
            <a:chOff x="0" y="-13970"/>
            <a:chExt cx="10244455" cy="6885940"/>
          </a:xfrm>
        </p:grpSpPr>
        <p:sp>
          <p:nvSpPr>
            <p:cNvPr id="11" name="任意多边形 10"/>
            <p:cNvSpPr/>
            <p:nvPr/>
          </p:nvSpPr>
          <p:spPr>
            <a:xfrm flipH="1">
              <a:off x="317500" y="635"/>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gradFill>
              <a:gsLst>
                <a:gs pos="15000">
                  <a:srgbClr val="34366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6"/>
            <p:cNvSpPr/>
            <p:nvPr/>
          </p:nvSpPr>
          <p:spPr>
            <a:xfrm flipH="1">
              <a:off x="0" y="-13970"/>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6012181" y="2358027"/>
            <a:ext cx="5425440" cy="1106805"/>
          </a:xfrm>
          <a:prstGeom prst="rect">
            <a:avLst/>
          </a:prstGeom>
          <a:noFill/>
        </p:spPr>
        <p:txBody>
          <a:bodyPr wrap="square" rtlCol="0" anchor="t">
            <a:spAutoFit/>
          </a:bodyPr>
          <a:lstStyle/>
          <a:p>
            <a:pPr algn="dist"/>
            <a:r>
              <a:rPr lang="zh-CN" altLang="en-US" sz="6600" b="1" dirty="0">
                <a:cs typeface="+mn-ea"/>
                <a:sym typeface="+mn-lt"/>
              </a:rPr>
              <a:t>企业文化培训</a:t>
            </a:r>
            <a:endParaRPr lang="zh-CN" altLang="en-US" sz="6600" b="1" dirty="0">
              <a:cs typeface="+mn-ea"/>
              <a:sym typeface="+mn-lt"/>
            </a:endParaRPr>
          </a:p>
        </p:txBody>
      </p:sp>
      <p:sp>
        <p:nvSpPr>
          <p:cNvPr id="12" name="文本框 11"/>
          <p:cNvSpPr txBox="1"/>
          <p:nvPr/>
        </p:nvSpPr>
        <p:spPr>
          <a:xfrm>
            <a:off x="6285864" y="3464832"/>
            <a:ext cx="4862830" cy="460375"/>
          </a:xfrm>
          <a:prstGeom prst="rect">
            <a:avLst/>
          </a:prstGeom>
          <a:noFill/>
        </p:spPr>
        <p:txBody>
          <a:bodyPr wrap="square" rtlCol="0" anchor="t">
            <a:spAutoFit/>
          </a:bodyPr>
          <a:lstStyle/>
          <a:p>
            <a:pPr algn="dist"/>
            <a:r>
              <a:rPr lang="zh-CN" altLang="en-US" sz="2400" dirty="0">
                <a:cs typeface="+mn-ea"/>
                <a:sym typeface="+mn-lt"/>
              </a:rPr>
              <a:t>POWERPOINT TEMPLATE</a:t>
            </a:r>
            <a:endParaRPr lang="zh-CN" altLang="en-US" sz="2400" dirty="0">
              <a:cs typeface="+mn-ea"/>
              <a:sym typeface="+mn-lt"/>
            </a:endParaRPr>
          </a:p>
        </p:txBody>
      </p:sp>
      <p:sp>
        <p:nvSpPr>
          <p:cNvPr id="13" name="圆角矩形 12"/>
          <p:cNvSpPr/>
          <p:nvPr/>
        </p:nvSpPr>
        <p:spPr>
          <a:xfrm>
            <a:off x="6686090" y="4347846"/>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8924206" y="4347846"/>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6706501" y="4394201"/>
            <a:ext cx="1797685" cy="368300"/>
          </a:xfrm>
          <a:prstGeom prst="rect">
            <a:avLst/>
          </a:prstGeom>
          <a:noFill/>
        </p:spPr>
        <p:txBody>
          <a:bodyPr wrap="square" rtlCol="0">
            <a:spAutoFit/>
          </a:bodyPr>
          <a:lstStyle/>
          <a:p>
            <a:r>
              <a:rPr lang="zh-CN" altLang="en-US" dirty="0">
                <a:solidFill>
                  <a:schemeClr val="bg1"/>
                </a:solidFill>
                <a:cs typeface="+mn-ea"/>
                <a:sym typeface="+mn-lt"/>
              </a:rPr>
              <a:t>汇</a:t>
            </a:r>
            <a:r>
              <a:rPr lang="zh-CN" altLang="en-US" dirty="0" smtClean="0">
                <a:solidFill>
                  <a:schemeClr val="bg1"/>
                </a:solidFill>
                <a:cs typeface="+mn-ea"/>
                <a:sym typeface="+mn-lt"/>
              </a:rPr>
              <a:t>报：</a:t>
            </a:r>
            <a:r>
              <a:rPr lang="en-US" altLang="zh-CN" dirty="0" smtClean="0">
                <a:solidFill>
                  <a:schemeClr val="bg1"/>
                </a:solidFill>
                <a:cs typeface="+mn-ea"/>
                <a:sym typeface="+mn-lt"/>
              </a:rPr>
              <a:t>PPT</a:t>
            </a:r>
            <a:r>
              <a:rPr lang="zh-CN" altLang="en-US" dirty="0" smtClean="0">
                <a:solidFill>
                  <a:schemeClr val="bg1"/>
                </a:solidFill>
                <a:cs typeface="+mn-ea"/>
                <a:sym typeface="+mn-lt"/>
              </a:rPr>
              <a:t>营</a:t>
            </a:r>
            <a:endParaRPr lang="zh-CN" altLang="en-US" dirty="0" smtClean="0">
              <a:solidFill>
                <a:schemeClr val="bg1"/>
              </a:solidFill>
              <a:cs typeface="+mn-ea"/>
              <a:sym typeface="+mn-lt"/>
            </a:endParaRPr>
          </a:p>
        </p:txBody>
      </p:sp>
      <p:sp>
        <p:nvSpPr>
          <p:cNvPr id="16" name="文本框 15"/>
          <p:cNvSpPr txBox="1"/>
          <p:nvPr/>
        </p:nvSpPr>
        <p:spPr>
          <a:xfrm>
            <a:off x="9121691" y="4394201"/>
            <a:ext cx="1437005" cy="369332"/>
          </a:xfrm>
          <a:prstGeom prst="rect">
            <a:avLst/>
          </a:prstGeom>
          <a:noFill/>
        </p:spPr>
        <p:txBody>
          <a:bodyPr wrap="square" rtlCol="0">
            <a:spAutoFit/>
          </a:bodyPr>
          <a:lstStyle/>
          <a:p>
            <a:r>
              <a:rPr lang="en-US" altLang="zh-CN" dirty="0">
                <a:solidFill>
                  <a:schemeClr val="bg1"/>
                </a:solidFill>
                <a:cs typeface="+mn-ea"/>
                <a:sym typeface="+mn-lt"/>
              </a:rPr>
              <a:t>20XX</a:t>
            </a:r>
            <a:r>
              <a:rPr lang="zh-CN" altLang="en-US" dirty="0" smtClean="0">
                <a:solidFill>
                  <a:schemeClr val="bg1"/>
                </a:solidFill>
                <a:cs typeface="+mn-ea"/>
                <a:sym typeface="+mn-lt"/>
              </a:rPr>
              <a:t>年</a:t>
            </a:r>
            <a:r>
              <a:rPr lang="en-US" altLang="zh-CN" dirty="0" smtClean="0">
                <a:solidFill>
                  <a:schemeClr val="bg1"/>
                </a:solidFill>
                <a:cs typeface="+mn-ea"/>
                <a:sym typeface="+mn-lt"/>
              </a:rPr>
              <a:t>1</a:t>
            </a:r>
            <a:r>
              <a:rPr lang="zh-CN" altLang="en-US" dirty="0" smtClean="0">
                <a:solidFill>
                  <a:schemeClr val="bg1"/>
                </a:solidFill>
                <a:cs typeface="+mn-ea"/>
                <a:sym typeface="+mn-lt"/>
              </a:rPr>
              <a:t>月</a:t>
            </a:r>
            <a:endParaRPr lang="zh-CN" altLang="en-US" dirty="0">
              <a:solidFill>
                <a:schemeClr val="bg1"/>
              </a:solidFill>
              <a:cs typeface="+mn-ea"/>
              <a:sym typeface="+mn-lt"/>
            </a:endParaRPr>
          </a:p>
        </p:txBody>
      </p:sp>
      <p:sp>
        <p:nvSpPr>
          <p:cNvPr id="17" name="文本框 16"/>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endParaRPr lang="en-US" altLang="zh-CN" sz="2800" dirty="0">
              <a:solidFill>
                <a:srgbClr val="343667"/>
              </a:solidFill>
              <a:cs typeface="+mn-ea"/>
              <a:sym typeface="+mn-lt"/>
            </a:endParaRPr>
          </a:p>
        </p:txBody>
      </p:sp>
      <p:sp>
        <p:nvSpPr>
          <p:cNvPr id="18" name="文本框 17"/>
          <p:cNvSpPr txBox="1"/>
          <p:nvPr/>
        </p:nvSpPr>
        <p:spPr>
          <a:xfrm>
            <a:off x="8473621" y="531222"/>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endParaRPr lang="zh-CN" altLang="en-US" dirty="0">
              <a:solidFill>
                <a:schemeClr val="tx1"/>
              </a:solidFill>
              <a:cs typeface="+mn-ea"/>
              <a:sym typeface="+mn-lt"/>
            </a:endParaRPr>
          </a:p>
        </p:txBody>
      </p:sp>
      <p:sp>
        <p:nvSpPr>
          <p:cNvPr id="3" name="椭圆 2"/>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836738" y="1430020"/>
            <a:ext cx="3563620" cy="414401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6805930" y="1353820"/>
            <a:ext cx="3116580" cy="460375"/>
          </a:xfrm>
          <a:prstGeom prst="rect">
            <a:avLst/>
          </a:prstGeom>
          <a:noFill/>
        </p:spPr>
        <p:txBody>
          <a:bodyPr wrap="square" rtlCol="0" anchor="t">
            <a:spAutoFit/>
          </a:bodyPr>
          <a:lstStyle/>
          <a:p>
            <a:r>
              <a:rPr lang="zh-CN" altLang="en-US" sz="2400" b="1">
                <a:cs typeface="+mn-ea"/>
                <a:sym typeface="+mn-lt"/>
              </a:rPr>
              <a:t>张瑞敏谈企业文化</a:t>
            </a:r>
            <a:endParaRPr lang="zh-CN" altLang="en-US" sz="2400" b="1">
              <a:cs typeface="+mn-ea"/>
              <a:sym typeface="+mn-lt"/>
            </a:endParaRPr>
          </a:p>
        </p:txBody>
      </p:sp>
      <p:sp>
        <p:nvSpPr>
          <p:cNvPr id="6" name="文本框 5"/>
          <p:cNvSpPr txBox="1"/>
          <p:nvPr/>
        </p:nvSpPr>
        <p:spPr>
          <a:xfrm>
            <a:off x="6710680" y="1929765"/>
            <a:ext cx="3211830" cy="1419860"/>
          </a:xfrm>
          <a:prstGeom prst="rect">
            <a:avLst/>
          </a:prstGeom>
          <a:noFill/>
        </p:spPr>
        <p:txBody>
          <a:bodyPr wrap="square" rtlCol="0" anchor="t">
            <a:spAutoFit/>
          </a:bodyPr>
          <a:lstStyle/>
          <a:p>
            <a:pPr lvl="0" algn="l">
              <a:lnSpc>
                <a:spcPct val="120000"/>
              </a:lnSpc>
              <a:spcBef>
                <a:spcPts val="0"/>
              </a:spcBef>
              <a:spcAft>
                <a:spcPts val="0"/>
              </a:spcAft>
              <a:defRPr/>
            </a:pPr>
            <a:r>
              <a:rPr lang="zh-CN" altLang="en-US" dirty="0">
                <a:solidFill>
                  <a:schemeClr val="tx1"/>
                </a:solidFill>
                <a:cs typeface="+mn-ea"/>
                <a:sym typeface="+mn-lt"/>
              </a:rPr>
              <a:t>“海尔过去的成功是观念和思维方式的成功。企业发展的灵魂是企业文化，而企业文化最核心的内容应该是价值观。</a:t>
            </a:r>
            <a:endParaRPr lang="zh-CN" altLang="en-US" dirty="0">
              <a:solidFill>
                <a:schemeClr val="tx1"/>
              </a:solidFill>
              <a:cs typeface="+mn-ea"/>
              <a:sym typeface="+mn-lt"/>
            </a:endParaRPr>
          </a:p>
        </p:txBody>
      </p:sp>
      <p:sp>
        <p:nvSpPr>
          <p:cNvPr id="7" name="文本框 6"/>
          <p:cNvSpPr txBox="1"/>
          <p:nvPr/>
        </p:nvSpPr>
        <p:spPr>
          <a:xfrm>
            <a:off x="6711315" y="3727450"/>
            <a:ext cx="3211195" cy="2084070"/>
          </a:xfrm>
          <a:prstGeom prst="rect">
            <a:avLst/>
          </a:prstGeom>
          <a:noFill/>
        </p:spPr>
        <p:txBody>
          <a:bodyPr wrap="square" rtlCol="0" anchor="t">
            <a:spAutoFit/>
          </a:bodyPr>
          <a:lstStyle/>
          <a:p>
            <a:pPr lvl="0" algn="l">
              <a:lnSpc>
                <a:spcPct val="120000"/>
              </a:lnSpc>
              <a:spcBef>
                <a:spcPts val="0"/>
              </a:spcBef>
              <a:spcAft>
                <a:spcPts val="0"/>
              </a:spcAft>
              <a:defRPr/>
            </a:pPr>
            <a:r>
              <a:rPr lang="zh-CN" altLang="en-US" dirty="0">
                <a:solidFill>
                  <a:schemeClr val="tx1"/>
                </a:solidFill>
                <a:cs typeface="+mn-ea"/>
                <a:sym typeface="+mn-lt"/>
              </a:rPr>
              <a:t>“第一是设计师，在企业发展中如何使组织结构适应企业发展；第二是牧师，不断地布道，使员工接受企业文化，把员工自身价值的体现和企业目标的实现结合起来。”</a:t>
            </a:r>
            <a:endParaRPr lang="zh-CN" altLang="en-US" dirty="0">
              <a:solidFill>
                <a:schemeClr val="tx1"/>
              </a:solidFill>
              <a:cs typeface="+mn-ea"/>
              <a:sym typeface="+mn-lt"/>
            </a:endParaRPr>
          </a:p>
        </p:txBody>
      </p:sp>
      <p:sp>
        <p:nvSpPr>
          <p:cNvPr id="9" name="椭圆 8"/>
          <p:cNvSpPr/>
          <p:nvPr/>
        </p:nvSpPr>
        <p:spPr>
          <a:xfrm>
            <a:off x="10751502" y="3727450"/>
            <a:ext cx="577215" cy="57721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0765472" y="4881880"/>
            <a:ext cx="577215" cy="577215"/>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3" name="图片 72" descr="333639373231343b343435313031353bcfeec4bfb9dcc0ed"/>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a:off x="10910252" y="5008880"/>
            <a:ext cx="323215" cy="323215"/>
          </a:xfrm>
          <a:prstGeom prst="rect">
            <a:avLst/>
          </a:prstGeom>
        </p:spPr>
      </p:pic>
      <p:pic>
        <p:nvPicPr>
          <p:cNvPr id="75" name="图片 74" descr="333530363730363b333530363538383bbfaacda5b9abb8e6"/>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0875327" y="3836670"/>
            <a:ext cx="358140" cy="358140"/>
          </a:xfrm>
          <a:prstGeom prst="rect">
            <a:avLst/>
          </a:prstGeom>
        </p:spPr>
      </p:pic>
      <p:pic>
        <p:nvPicPr>
          <p:cNvPr id="12" name="图片 11"/>
          <p:cNvPicPr>
            <a:picLocks noChangeAspect="1"/>
          </p:cNvPicPr>
          <p:nvPr/>
        </p:nvPicPr>
        <p:blipFill>
          <a:blip r:embed="rId5" cstate="screen"/>
          <a:srcRect/>
          <a:stretch>
            <a:fillRect/>
          </a:stretch>
        </p:blipFill>
        <p:spPr>
          <a:xfrm>
            <a:off x="999808" y="1429385"/>
            <a:ext cx="4199890" cy="4199890"/>
          </a:xfrm>
          <a:custGeom>
            <a:avLst/>
            <a:gdLst/>
            <a:ahLst/>
            <a:cxnLst>
              <a:cxn ang="3">
                <a:pos x="hc" y="t"/>
              </a:cxn>
              <a:cxn ang="cd2">
                <a:pos x="l" y="vc"/>
              </a:cxn>
              <a:cxn ang="cd4">
                <a:pos x="hc" y="b"/>
              </a:cxn>
              <a:cxn ang="0">
                <a:pos x="r" y="vc"/>
              </a:cxn>
            </a:cxnLst>
            <a:rect l="l" t="t" r="r" b="b"/>
            <a:pathLst>
              <a:path w="9363" h="9363">
                <a:moveTo>
                  <a:pt x="4682" y="0"/>
                </a:moveTo>
                <a:cubicBezTo>
                  <a:pt x="7267" y="0"/>
                  <a:pt x="9363" y="2096"/>
                  <a:pt x="9363" y="4682"/>
                </a:cubicBezTo>
                <a:cubicBezTo>
                  <a:pt x="9363" y="7267"/>
                  <a:pt x="7267" y="9363"/>
                  <a:pt x="4682" y="9363"/>
                </a:cubicBezTo>
                <a:cubicBezTo>
                  <a:pt x="2096" y="9363"/>
                  <a:pt x="0" y="7267"/>
                  <a:pt x="0" y="4682"/>
                </a:cubicBezTo>
                <a:cubicBezTo>
                  <a:pt x="0" y="2096"/>
                  <a:pt x="2096" y="0"/>
                  <a:pt x="4682" y="0"/>
                </a:cubicBezTo>
                <a:close/>
              </a:path>
            </a:pathLst>
          </a:custGeom>
        </p:spPr>
      </p:pic>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endParaRPr lang="zh-CN" altLang="en-US" sz="2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rcRect/>
          <a:stretch>
            <a:fillRect/>
          </a:stretch>
        </p:blipFill>
        <p:spPr>
          <a:xfrm flipH="1">
            <a:off x="6170930" y="-74295"/>
            <a:ext cx="6021070" cy="6932295"/>
          </a:xfrm>
          <a:prstGeom prst="chevron">
            <a:avLst/>
          </a:prstGeom>
        </p:spPr>
      </p:pic>
      <p:sp>
        <p:nvSpPr>
          <p:cNvPr id="3" name="文本框 2"/>
          <p:cNvSpPr txBox="1"/>
          <p:nvPr/>
        </p:nvSpPr>
        <p:spPr>
          <a:xfrm>
            <a:off x="1069023" y="2111375"/>
            <a:ext cx="3232150" cy="829945"/>
          </a:xfrm>
          <a:prstGeom prst="rect">
            <a:avLst/>
          </a:prstGeom>
          <a:noFill/>
        </p:spPr>
        <p:txBody>
          <a:bodyPr wrap="square" rtlCol="0" anchor="t">
            <a:spAutoFit/>
          </a:bodyPr>
          <a:lstStyle/>
          <a:p>
            <a:r>
              <a:rPr lang="zh-CN" altLang="en-US" sz="2400" b="1" dirty="0">
                <a:solidFill>
                  <a:schemeClr val="tx1"/>
                </a:solidFill>
                <a:cs typeface="+mn-ea"/>
                <a:sym typeface="+mn-lt"/>
              </a:rPr>
              <a:t>激发个人潜能，实现企业潜力</a:t>
            </a:r>
            <a:endParaRPr lang="zh-CN" altLang="en-US" sz="2400" b="1" dirty="0">
              <a:solidFill>
                <a:schemeClr val="tx1"/>
              </a:solidFill>
              <a:cs typeface="+mn-ea"/>
              <a:sym typeface="+mn-lt"/>
            </a:endParaRPr>
          </a:p>
        </p:txBody>
      </p:sp>
      <p:sp>
        <p:nvSpPr>
          <p:cNvPr id="4" name="矩形 3"/>
          <p:cNvSpPr/>
          <p:nvPr/>
        </p:nvSpPr>
        <p:spPr>
          <a:xfrm>
            <a:off x="1141413" y="1738630"/>
            <a:ext cx="1515110" cy="158750"/>
          </a:xfrm>
          <a:prstGeom prst="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968058" y="3057525"/>
            <a:ext cx="4589145" cy="2861310"/>
          </a:xfrm>
          <a:prstGeom prst="rect">
            <a:avLst/>
          </a:prstGeom>
          <a:noFill/>
        </p:spPr>
        <p:txBody>
          <a:bodyPr wrap="square" rtlCol="0" anchor="t">
            <a:spAutoFit/>
          </a:bodyPr>
          <a:lstStyle/>
          <a:p>
            <a:pPr>
              <a:lnSpc>
                <a:spcPct val="150000"/>
              </a:lnSpc>
            </a:pPr>
            <a:r>
              <a:rPr lang="zh-CN" altLang="en-US">
                <a:cs typeface="+mn-ea"/>
                <a:sym typeface="+mn-lt"/>
              </a:rPr>
              <a:t>美国知名组织变革和领导权威约翰·科特教授与其研究小组，用了11年的时间，对企业文化对经营业绩的影响力进行研究，结果证明：凡是重视企业文化因素特征的公司，其经营业绩远远胜于那些不重视企业文化建设的公司。 </a:t>
            </a:r>
            <a:endParaRPr lang="zh-CN" altLang="en-US">
              <a:cs typeface="+mn-ea"/>
              <a:sym typeface="+mn-lt"/>
            </a:endParaRPr>
          </a:p>
          <a:p>
            <a:endParaRPr lang="zh-CN" altLang="en-US">
              <a:cs typeface="+mn-ea"/>
              <a:sym typeface="+mn-lt"/>
            </a:endParaRPr>
          </a:p>
        </p:txBody>
      </p:sp>
      <p:sp>
        <p:nvSpPr>
          <p:cNvPr id="76" name="矩形 75"/>
          <p:cNvSpPr/>
          <p:nvPr/>
        </p:nvSpPr>
        <p:spPr>
          <a:xfrm>
            <a:off x="113030" y="11557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endParaRPr lang="en-US" altLang="zh-CN" sz="4000">
              <a:solidFill>
                <a:schemeClr val="bg1"/>
              </a:solidFill>
              <a:cs typeface="+mn-ea"/>
              <a:sym typeface="+mn-lt"/>
            </a:endParaRPr>
          </a:p>
        </p:txBody>
      </p:sp>
      <p:sp>
        <p:nvSpPr>
          <p:cNvPr id="77" name="文本框 76"/>
          <p:cNvSpPr txBox="1"/>
          <p:nvPr/>
        </p:nvSpPr>
        <p:spPr>
          <a:xfrm>
            <a:off x="831850" y="187325"/>
            <a:ext cx="2956560" cy="521970"/>
          </a:xfrm>
          <a:prstGeom prst="rect">
            <a:avLst/>
          </a:prstGeom>
          <a:noFill/>
        </p:spPr>
        <p:txBody>
          <a:bodyPr wrap="square" rtlCol="0" anchor="t">
            <a:spAutoFit/>
          </a:bodyPr>
          <a:lstStyle/>
          <a:p>
            <a:r>
              <a:rPr lang="zh-CN" altLang="en-US" sz="2800">
                <a:cs typeface="+mn-ea"/>
                <a:sym typeface="+mn-lt"/>
              </a:rPr>
              <a:t>公司核心价值观</a:t>
            </a:r>
            <a:endParaRPr lang="zh-CN" altLang="en-US" sz="2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endParaRPr lang="zh-CN" altLang="en-US" sz="2800">
              <a:cs typeface="+mn-ea"/>
              <a:sym typeface="+mn-lt"/>
            </a:endParaRPr>
          </a:p>
        </p:txBody>
      </p:sp>
      <p:sp>
        <p:nvSpPr>
          <p:cNvPr id="5" name="文本框 4"/>
          <p:cNvSpPr txBox="1"/>
          <p:nvPr/>
        </p:nvSpPr>
        <p:spPr>
          <a:xfrm>
            <a:off x="4220210" y="1596390"/>
            <a:ext cx="3302000" cy="460375"/>
          </a:xfrm>
          <a:prstGeom prst="rect">
            <a:avLst/>
          </a:prstGeom>
          <a:noFill/>
        </p:spPr>
        <p:txBody>
          <a:bodyPr wrap="square" rtlCol="0" anchor="t">
            <a:spAutoFit/>
          </a:bodyPr>
          <a:lstStyle/>
          <a:p>
            <a:pPr algn="ctr"/>
            <a:r>
              <a:rPr lang="zh-CN" altLang="en-US" sz="2400" b="1">
                <a:solidFill>
                  <a:schemeClr val="tx1"/>
                </a:solidFill>
                <a:cs typeface="+mn-ea"/>
                <a:sym typeface="+mn-lt"/>
              </a:rPr>
              <a:t>人才理念、营销理念</a:t>
            </a:r>
            <a:endParaRPr lang="zh-CN" altLang="en-US" sz="2400" b="1">
              <a:solidFill>
                <a:schemeClr val="tx1"/>
              </a:solidFill>
              <a:cs typeface="+mn-ea"/>
              <a:sym typeface="+mn-lt"/>
            </a:endParaRPr>
          </a:p>
        </p:txBody>
      </p:sp>
      <p:sp>
        <p:nvSpPr>
          <p:cNvPr id="11" name="椭圆 10"/>
          <p:cNvSpPr/>
          <p:nvPr/>
        </p:nvSpPr>
        <p:spPr>
          <a:xfrm>
            <a:off x="520065" y="2641600"/>
            <a:ext cx="1219200" cy="1219200"/>
          </a:xfrm>
          <a:prstGeom prst="ellipse">
            <a:avLst/>
          </a:prstGeom>
          <a:solidFill>
            <a:srgbClr val="34366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cs typeface="+mn-ea"/>
                <a:sym typeface="+mn-lt"/>
              </a:rPr>
              <a:t>导向功能</a:t>
            </a:r>
            <a:endParaRPr lang="zh-CN" altLang="en-US" sz="2000">
              <a:cs typeface="+mn-ea"/>
              <a:sym typeface="+mn-lt"/>
            </a:endParaRPr>
          </a:p>
        </p:txBody>
      </p:sp>
      <p:sp>
        <p:nvSpPr>
          <p:cNvPr id="16" name="椭圆 15"/>
          <p:cNvSpPr/>
          <p:nvPr/>
        </p:nvSpPr>
        <p:spPr>
          <a:xfrm>
            <a:off x="6353175" y="2651125"/>
            <a:ext cx="1219200" cy="121920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cs typeface="+mn-ea"/>
                <a:sym typeface="+mn-lt"/>
              </a:rPr>
              <a:t>约束功能</a:t>
            </a:r>
            <a:endParaRPr lang="zh-CN" altLang="en-US" sz="2000">
              <a:cs typeface="+mn-ea"/>
              <a:sym typeface="+mn-lt"/>
            </a:endParaRPr>
          </a:p>
        </p:txBody>
      </p:sp>
      <p:sp>
        <p:nvSpPr>
          <p:cNvPr id="21" name="椭圆 20"/>
          <p:cNvSpPr/>
          <p:nvPr/>
        </p:nvSpPr>
        <p:spPr>
          <a:xfrm>
            <a:off x="520065" y="4356100"/>
            <a:ext cx="1219200" cy="1219200"/>
          </a:xfrm>
          <a:prstGeom prst="ellipse">
            <a:avLst/>
          </a:prstGeom>
          <a:solidFill>
            <a:srgbClr val="34366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凝聚功能</a:t>
            </a:r>
            <a:endParaRPr lang="zh-CN" altLang="en-US">
              <a:cs typeface="+mn-ea"/>
              <a:sym typeface="+mn-lt"/>
            </a:endParaRPr>
          </a:p>
        </p:txBody>
      </p:sp>
      <p:sp>
        <p:nvSpPr>
          <p:cNvPr id="22" name="椭圆 21"/>
          <p:cNvSpPr/>
          <p:nvPr/>
        </p:nvSpPr>
        <p:spPr>
          <a:xfrm>
            <a:off x="6353175" y="4365625"/>
            <a:ext cx="1219200" cy="1219200"/>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激励功能</a:t>
            </a:r>
            <a:endParaRPr lang="zh-CN" altLang="en-US">
              <a:cs typeface="+mn-ea"/>
              <a:sym typeface="+mn-lt"/>
            </a:endParaRPr>
          </a:p>
        </p:txBody>
      </p:sp>
      <p:sp>
        <p:nvSpPr>
          <p:cNvPr id="24" name="文本框 23"/>
          <p:cNvSpPr txBox="1"/>
          <p:nvPr/>
        </p:nvSpPr>
        <p:spPr>
          <a:xfrm>
            <a:off x="1941195" y="284861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dirty="0">
                <a:cs typeface="+mn-ea"/>
                <a:sym typeface="+mn-lt"/>
              </a:rPr>
              <a:t>你能用钱买到一个人的时间，你能用钱买到劳动，但你不能用钱买到热情，你不能用钱买到主动。</a:t>
            </a:r>
            <a:endParaRPr lang="zh-CN" altLang="en-US" sz="1600" dirty="0">
              <a:cs typeface="+mn-ea"/>
              <a:sym typeface="+mn-lt"/>
            </a:endParaRPr>
          </a:p>
        </p:txBody>
      </p:sp>
      <p:sp>
        <p:nvSpPr>
          <p:cNvPr id="25" name="文本框 24"/>
          <p:cNvSpPr txBox="1"/>
          <p:nvPr/>
        </p:nvSpPr>
        <p:spPr>
          <a:xfrm>
            <a:off x="7746365" y="284861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endParaRPr lang="zh-CN" altLang="en-US" sz="1600">
              <a:cs typeface="+mn-ea"/>
              <a:sym typeface="+mn-lt"/>
            </a:endParaRPr>
          </a:p>
        </p:txBody>
      </p:sp>
      <p:sp>
        <p:nvSpPr>
          <p:cNvPr id="26" name="文本框 25"/>
          <p:cNvSpPr txBox="1"/>
          <p:nvPr/>
        </p:nvSpPr>
        <p:spPr>
          <a:xfrm>
            <a:off x="1912620" y="4538980"/>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endParaRPr lang="zh-CN" altLang="en-US" sz="1600">
              <a:cs typeface="+mn-ea"/>
              <a:sym typeface="+mn-lt"/>
            </a:endParaRPr>
          </a:p>
        </p:txBody>
      </p:sp>
      <p:sp>
        <p:nvSpPr>
          <p:cNvPr id="27" name="文本框 26"/>
          <p:cNvSpPr txBox="1"/>
          <p:nvPr/>
        </p:nvSpPr>
        <p:spPr>
          <a:xfrm>
            <a:off x="7873365" y="4553585"/>
            <a:ext cx="412623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你能用钱买到一个人的时间，你能用钱买到劳动，但你不能用钱买到热情，你不能用钱买到主动。</a:t>
            </a:r>
            <a:endParaRPr lang="zh-CN" altLang="en-US" sz="16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 y="5052060"/>
            <a:ext cx="12200890" cy="1847215"/>
          </a:xfrm>
          <a:prstGeom prst="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02</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公司核心价值观</a:t>
            </a:r>
            <a:endParaRPr lang="zh-CN" altLang="en-US" sz="2800">
              <a:cs typeface="+mn-ea"/>
              <a:sym typeface="+mn-lt"/>
            </a:endParaRPr>
          </a:p>
        </p:txBody>
      </p:sp>
      <p:sp>
        <p:nvSpPr>
          <p:cNvPr id="4" name="文本框 3"/>
          <p:cNvSpPr txBox="1"/>
          <p:nvPr/>
        </p:nvSpPr>
        <p:spPr>
          <a:xfrm>
            <a:off x="681355" y="1561465"/>
            <a:ext cx="2540000" cy="460375"/>
          </a:xfrm>
          <a:prstGeom prst="rect">
            <a:avLst/>
          </a:prstGeom>
          <a:noFill/>
        </p:spPr>
        <p:txBody>
          <a:bodyPr wrap="square" rtlCol="0" anchor="t">
            <a:spAutoFit/>
          </a:bodyPr>
          <a:lstStyle/>
          <a:p>
            <a:r>
              <a:rPr lang="zh-CN" altLang="en-US" sz="2400" b="1">
                <a:cs typeface="+mn-ea"/>
                <a:sym typeface="+mn-lt"/>
              </a:rPr>
              <a:t>关键行为准则</a:t>
            </a:r>
            <a:endParaRPr lang="zh-CN" altLang="en-US" sz="2400" b="1">
              <a:cs typeface="+mn-ea"/>
              <a:sym typeface="+mn-lt"/>
            </a:endParaRPr>
          </a:p>
        </p:txBody>
      </p:sp>
      <p:sp>
        <p:nvSpPr>
          <p:cNvPr id="5" name="圆角矩形 4"/>
          <p:cNvSpPr/>
          <p:nvPr/>
        </p:nvSpPr>
        <p:spPr>
          <a:xfrm>
            <a:off x="848360" y="2189480"/>
            <a:ext cx="1226820" cy="75565"/>
          </a:xfrm>
          <a:prstGeom prst="roundRect">
            <a:avLst>
              <a:gd name="adj" fmla="val 50000"/>
            </a:avLst>
          </a:prstGeom>
          <a:solidFill>
            <a:srgbClr val="779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81355" y="2432685"/>
            <a:ext cx="6051550" cy="1614805"/>
          </a:xfrm>
          <a:prstGeom prst="rect">
            <a:avLst/>
          </a:prstGeom>
          <a:noFill/>
        </p:spPr>
        <p:txBody>
          <a:bodyPr wrap="square" rtlCol="0" anchor="t">
            <a:spAutoFit/>
          </a:bodyPr>
          <a:lstStyle/>
          <a:p>
            <a:pPr>
              <a:lnSpc>
                <a:spcPct val="150000"/>
              </a:lnSpc>
            </a:pPr>
            <a:r>
              <a:rPr lang="zh-CN" altLang="en-US">
                <a:cs typeface="+mn-ea"/>
                <a:sym typeface="+mn-lt"/>
              </a:rPr>
              <a:t>关键行为准则不需要大家全部背诵，但要求我们在制定政策和规章制度时依照关键行为准则，同时要求我们对照关键行为准则，规范自己的行为，落实好企业的价值观。</a:t>
            </a:r>
            <a:endParaRPr lang="zh-CN" altLang="en-US">
              <a:cs typeface="+mn-ea"/>
              <a:sym typeface="+mn-lt"/>
            </a:endParaRPr>
          </a:p>
          <a:p>
            <a:endParaRPr lang="zh-CN" altLang="en-US">
              <a:cs typeface="+mn-ea"/>
              <a:sym typeface="+mn-lt"/>
            </a:endParaRPr>
          </a:p>
        </p:txBody>
      </p:sp>
      <p:sp>
        <p:nvSpPr>
          <p:cNvPr id="10" name="矩形 9"/>
          <p:cNvSpPr/>
          <p:nvPr/>
        </p:nvSpPr>
        <p:spPr>
          <a:xfrm>
            <a:off x="79248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添加文字</a:t>
            </a:r>
            <a:endParaRPr lang="zh-CN" altLang="en-US" dirty="0">
              <a:cs typeface="+mn-ea"/>
              <a:sym typeface="+mn-lt"/>
            </a:endParaRPr>
          </a:p>
        </p:txBody>
      </p:sp>
      <p:sp>
        <p:nvSpPr>
          <p:cNvPr id="13" name="矩形 12"/>
          <p:cNvSpPr/>
          <p:nvPr/>
        </p:nvSpPr>
        <p:spPr>
          <a:xfrm>
            <a:off x="293370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添加文字</a:t>
            </a:r>
            <a:endParaRPr lang="zh-CN" altLang="en-US">
              <a:cs typeface="+mn-ea"/>
              <a:sym typeface="+mn-lt"/>
            </a:endParaRPr>
          </a:p>
        </p:txBody>
      </p:sp>
      <p:sp>
        <p:nvSpPr>
          <p:cNvPr id="15" name="矩形 14"/>
          <p:cNvSpPr/>
          <p:nvPr/>
        </p:nvSpPr>
        <p:spPr>
          <a:xfrm>
            <a:off x="5074920" y="4047490"/>
            <a:ext cx="1890395" cy="490855"/>
          </a:xfrm>
          <a:prstGeom prst="rect">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添加文字</a:t>
            </a:r>
            <a:endParaRPr lang="zh-CN" altLang="en-US">
              <a:cs typeface="+mn-ea"/>
              <a:sym typeface="+mn-lt"/>
            </a:endParaRPr>
          </a:p>
        </p:txBody>
      </p:sp>
      <p:sp>
        <p:nvSpPr>
          <p:cNvPr id="18" name="文本框 17"/>
          <p:cNvSpPr txBox="1"/>
          <p:nvPr/>
        </p:nvSpPr>
        <p:spPr>
          <a:xfrm>
            <a:off x="1429385" y="563943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endParaRPr lang="zh-CN" altLang="en-US" sz="1600">
              <a:solidFill>
                <a:schemeClr val="bg1"/>
              </a:solidFill>
              <a:cs typeface="+mn-ea"/>
              <a:sym typeface="+mn-lt"/>
            </a:endParaRPr>
          </a:p>
        </p:txBody>
      </p:sp>
      <p:sp>
        <p:nvSpPr>
          <p:cNvPr id="20" name="同心圆 19"/>
          <p:cNvSpPr/>
          <p:nvPr/>
        </p:nvSpPr>
        <p:spPr>
          <a:xfrm>
            <a:off x="792480" y="566674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文本框 22"/>
          <p:cNvSpPr txBox="1"/>
          <p:nvPr/>
        </p:nvSpPr>
        <p:spPr>
          <a:xfrm>
            <a:off x="4330065" y="559498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endParaRPr lang="zh-CN" altLang="en-US" sz="1600">
              <a:solidFill>
                <a:schemeClr val="bg1"/>
              </a:solidFill>
              <a:cs typeface="+mn-ea"/>
              <a:sym typeface="+mn-lt"/>
            </a:endParaRPr>
          </a:p>
        </p:txBody>
      </p:sp>
      <p:sp>
        <p:nvSpPr>
          <p:cNvPr id="24" name="同心圆 23"/>
          <p:cNvSpPr/>
          <p:nvPr/>
        </p:nvSpPr>
        <p:spPr>
          <a:xfrm>
            <a:off x="3693160" y="562229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文本框 27"/>
          <p:cNvSpPr txBox="1"/>
          <p:nvPr/>
        </p:nvSpPr>
        <p:spPr>
          <a:xfrm>
            <a:off x="7230745" y="5594985"/>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endParaRPr lang="zh-CN" altLang="en-US" sz="1600">
              <a:solidFill>
                <a:schemeClr val="bg1"/>
              </a:solidFill>
              <a:cs typeface="+mn-ea"/>
              <a:sym typeface="+mn-lt"/>
            </a:endParaRPr>
          </a:p>
        </p:txBody>
      </p:sp>
      <p:sp>
        <p:nvSpPr>
          <p:cNvPr id="29" name="同心圆 28"/>
          <p:cNvSpPr/>
          <p:nvPr/>
        </p:nvSpPr>
        <p:spPr>
          <a:xfrm>
            <a:off x="6593840" y="5622290"/>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文本框 48"/>
          <p:cNvSpPr txBox="1"/>
          <p:nvPr/>
        </p:nvSpPr>
        <p:spPr>
          <a:xfrm>
            <a:off x="9979025" y="5622290"/>
            <a:ext cx="1587500" cy="583565"/>
          </a:xfrm>
          <a:prstGeom prst="rect">
            <a:avLst/>
          </a:prstGeom>
          <a:noFill/>
        </p:spPr>
        <p:txBody>
          <a:bodyPr wrap="square" rtlCol="0" anchor="t">
            <a:spAutoFit/>
          </a:bodyPr>
          <a:lstStyle/>
          <a:p>
            <a:r>
              <a:rPr lang="zh-CN" altLang="en-US" sz="1600">
                <a:solidFill>
                  <a:schemeClr val="bg1"/>
                </a:solidFill>
                <a:cs typeface="+mn-ea"/>
                <a:sym typeface="+mn-lt"/>
              </a:rPr>
              <a:t>请在此处添加具体内容</a:t>
            </a:r>
            <a:endParaRPr lang="zh-CN" altLang="en-US" sz="1600">
              <a:solidFill>
                <a:schemeClr val="bg1"/>
              </a:solidFill>
              <a:cs typeface="+mn-ea"/>
              <a:sym typeface="+mn-lt"/>
            </a:endParaRPr>
          </a:p>
        </p:txBody>
      </p:sp>
      <p:sp>
        <p:nvSpPr>
          <p:cNvPr id="50" name="同心圆 49"/>
          <p:cNvSpPr/>
          <p:nvPr/>
        </p:nvSpPr>
        <p:spPr>
          <a:xfrm>
            <a:off x="9342120" y="5649595"/>
            <a:ext cx="511810" cy="511810"/>
          </a:xfrm>
          <a:prstGeom prst="donut">
            <a:avLst>
              <a:gd name="adj" fmla="val 1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1" name="组合 20"/>
          <p:cNvGrpSpPr/>
          <p:nvPr/>
        </p:nvGrpSpPr>
        <p:grpSpPr>
          <a:xfrm>
            <a:off x="7031232" y="1432874"/>
            <a:ext cx="4221603" cy="3364605"/>
            <a:chOff x="1174752" y="2094775"/>
            <a:chExt cx="4294140" cy="3422418"/>
          </a:xfrm>
        </p:grpSpPr>
        <p:pic>
          <p:nvPicPr>
            <p:cNvPr id="22" name="Picture 5"/>
            <p:cNvPicPr>
              <a:picLocks noChangeAspect="1"/>
            </p:cNvPicPr>
            <p:nvPr/>
          </p:nvPicPr>
          <p:blipFill>
            <a:blip r:embed="rId1" cstate="screen"/>
            <a:stretch>
              <a:fillRect/>
            </a:stretch>
          </p:blipFill>
          <p:spPr>
            <a:xfrm>
              <a:off x="1174752" y="2094775"/>
              <a:ext cx="4294140" cy="3422418"/>
            </a:xfrm>
            <a:prstGeom prst="rect">
              <a:avLst/>
            </a:prstGeom>
          </p:spPr>
        </p:pic>
        <p:sp>
          <p:nvSpPr>
            <p:cNvPr id="25" name="矩形 24"/>
            <p:cNvSpPr/>
            <p:nvPr/>
          </p:nvSpPr>
          <p:spPr>
            <a:xfrm>
              <a:off x="1397399" y="2301989"/>
              <a:ext cx="3842449" cy="2176369"/>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透明"/>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screen"/>
          <a:srcRect/>
          <a:stretch>
            <a:fillRect/>
          </a:stretch>
        </p:blipFill>
        <p:spPr>
          <a:xfrm>
            <a:off x="-17145" y="1443355"/>
            <a:ext cx="12209145" cy="3870325"/>
          </a:xfrm>
          <a:prstGeom prst="rect">
            <a:avLst/>
          </a:prstGeom>
        </p:spPr>
      </p:pic>
      <p:sp>
        <p:nvSpPr>
          <p:cNvPr id="11" name="矩形 10"/>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endParaRPr lang="en-US" altLang="zh-CN" sz="2800" dirty="0">
              <a:solidFill>
                <a:srgbClr val="343667"/>
              </a:solidFill>
              <a:cs typeface="+mn-ea"/>
              <a:sym typeface="+mn-lt"/>
            </a:endParaRPr>
          </a:p>
        </p:txBody>
      </p:sp>
      <p:sp>
        <p:nvSpPr>
          <p:cNvPr id="13" name="文本框 12"/>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endParaRPr lang="zh-CN" altLang="en-US" dirty="0">
              <a:solidFill>
                <a:schemeClr val="tx1"/>
              </a:solidFill>
              <a:cs typeface="+mn-ea"/>
              <a:sym typeface="+mn-lt"/>
            </a:endParaRPr>
          </a:p>
        </p:txBody>
      </p:sp>
      <p:sp>
        <p:nvSpPr>
          <p:cNvPr id="14" name="椭圆 13"/>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03</a:t>
            </a:r>
            <a:endParaRPr lang="en-US" altLang="zh-CN" sz="6600">
              <a:solidFill>
                <a:schemeClr val="bg1"/>
              </a:solidFill>
              <a:cs typeface="+mn-ea"/>
              <a:sym typeface="+mn-lt"/>
            </a:endParaRP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企业文化的作用</a:t>
            </a:r>
            <a:endParaRPr lang="zh-CN" altLang="en-US" sz="5400">
              <a:cs typeface="+mn-ea"/>
              <a:sym typeface="+mn-lt"/>
            </a:endParaRP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endParaRPr lang="zh-CN" altLang="en-US" sz="1200">
              <a:cs typeface="+mn-ea"/>
              <a:sym typeface="+mn-lt"/>
            </a:endParaRP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endParaRPr lang="zh-CN" altLang="en-US" sz="2000">
              <a:solidFill>
                <a:srgbClr val="343667"/>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81090" y="2343785"/>
            <a:ext cx="3030220" cy="460375"/>
          </a:xfrm>
          <a:prstGeom prst="rect">
            <a:avLst/>
          </a:prstGeom>
          <a:noFill/>
        </p:spPr>
        <p:txBody>
          <a:bodyPr wrap="square" rtlCol="0" anchor="t">
            <a:spAutoFit/>
          </a:bodyPr>
          <a:lstStyle/>
          <a:p>
            <a:r>
              <a:rPr lang="zh-CN" altLang="en-US" sz="2400" b="1">
                <a:cs typeface="+mn-ea"/>
                <a:sym typeface="+mn-lt"/>
              </a:rPr>
              <a:t>价值观关键行为准则</a:t>
            </a:r>
            <a:endParaRPr lang="zh-CN" altLang="en-US" sz="2400" b="1">
              <a:cs typeface="+mn-ea"/>
              <a:sym typeface="+mn-lt"/>
            </a:endParaRPr>
          </a:p>
        </p:txBody>
      </p:sp>
      <p:cxnSp>
        <p:nvCxnSpPr>
          <p:cNvPr id="6" name="直接连接符 5"/>
          <p:cNvCxnSpPr/>
          <p:nvPr/>
        </p:nvCxnSpPr>
        <p:spPr>
          <a:xfrm>
            <a:off x="6456045" y="3006090"/>
            <a:ext cx="3073400" cy="0"/>
          </a:xfrm>
          <a:prstGeom prst="line">
            <a:avLst/>
          </a:prstGeom>
          <a:ln w="19050">
            <a:solidFill>
              <a:srgbClr val="34366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81090" y="2918460"/>
            <a:ext cx="3073400" cy="0"/>
          </a:xfrm>
          <a:prstGeom prst="line">
            <a:avLst/>
          </a:prstGeom>
          <a:ln w="19050">
            <a:solidFill>
              <a:srgbClr val="34366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11265" y="2962275"/>
            <a:ext cx="3073400" cy="0"/>
          </a:xfrm>
          <a:prstGeom prst="line">
            <a:avLst/>
          </a:prstGeom>
          <a:ln w="19050">
            <a:solidFill>
              <a:srgbClr val="7795C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181090" y="3310890"/>
            <a:ext cx="4679950" cy="2031325"/>
          </a:xfrm>
          <a:prstGeom prst="rect">
            <a:avLst/>
          </a:prstGeom>
          <a:noFill/>
        </p:spPr>
        <p:txBody>
          <a:bodyPr wrap="square" rtlCol="0" anchor="t">
            <a:spAutoFit/>
          </a:bodyPr>
          <a:lstStyle/>
          <a:p>
            <a:pPr>
              <a:lnSpc>
                <a:spcPct val="150000"/>
              </a:lnSpc>
            </a:pPr>
            <a:r>
              <a:rPr lang="zh-CN" altLang="en-US">
                <a:cs typeface="+mn-ea"/>
                <a:sym typeface="+mn-lt"/>
              </a:rPr>
              <a:t>关键行为准则不需要大家全部背诵，但要求我们在制定政策和规章制度时依照关键行为准则，同时要求我们对照关键行为准则，规范自己的行为，落实好企业的价值观。</a:t>
            </a:r>
            <a:endParaRPr lang="zh-CN" altLang="en-US">
              <a:cs typeface="+mn-ea"/>
              <a:sym typeface="+mn-lt"/>
            </a:endParaRPr>
          </a:p>
          <a:p>
            <a:endParaRPr lang="zh-CN" altLang="en-US">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endParaRPr lang="zh-CN" altLang="en-US" sz="2800">
              <a:cs typeface="+mn-ea"/>
              <a:sym typeface="+mn-lt"/>
            </a:endParaRPr>
          </a:p>
        </p:txBody>
      </p:sp>
      <p:pic>
        <p:nvPicPr>
          <p:cNvPr id="22" name="图片 21"/>
          <p:cNvPicPr>
            <a:picLocks noChangeAspect="1"/>
          </p:cNvPicPr>
          <p:nvPr/>
        </p:nvPicPr>
        <p:blipFill rotWithShape="1">
          <a:blip r:embed="rId1" cstate="screen"/>
          <a:srcRect/>
          <a:stretch>
            <a:fillRect/>
          </a:stretch>
        </p:blipFill>
        <p:spPr>
          <a:xfrm>
            <a:off x="1508760" y="1457709"/>
            <a:ext cx="3152140" cy="47299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endParaRPr lang="zh-CN" altLang="en-US" sz="2800">
              <a:cs typeface="+mn-ea"/>
              <a:sym typeface="+mn-lt"/>
            </a:endParaRPr>
          </a:p>
        </p:txBody>
      </p:sp>
      <p:cxnSp>
        <p:nvCxnSpPr>
          <p:cNvPr id="19" name="Straight Connector 23"/>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20" name="Straight Connector 24"/>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1" name="组合 20"/>
          <p:cNvGrpSpPr/>
          <p:nvPr/>
        </p:nvGrpSpPr>
        <p:grpSpPr>
          <a:xfrm>
            <a:off x="1943868" y="2123981"/>
            <a:ext cx="1369704" cy="1356360"/>
            <a:chOff x="1943868" y="2123981"/>
            <a:chExt cx="1369704" cy="1356360"/>
          </a:xfrm>
        </p:grpSpPr>
        <p:sp>
          <p:nvSpPr>
            <p:cNvPr id="22" name="Oval 25"/>
            <p:cNvSpPr/>
            <p:nvPr/>
          </p:nvSpPr>
          <p:spPr bwMode="auto">
            <a:xfrm>
              <a:off x="1943868" y="2123981"/>
              <a:ext cx="1369704"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3" name="Shape 2605"/>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4" name="组合 23"/>
          <p:cNvGrpSpPr/>
          <p:nvPr/>
        </p:nvGrpSpPr>
        <p:grpSpPr>
          <a:xfrm>
            <a:off x="5462967" y="2123030"/>
            <a:ext cx="1369704" cy="1358265"/>
            <a:chOff x="5462967" y="2123030"/>
            <a:chExt cx="1369704" cy="1358265"/>
          </a:xfrm>
        </p:grpSpPr>
        <p:sp>
          <p:nvSpPr>
            <p:cNvPr id="25" name="Oval 26"/>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6" name="Shape 2551"/>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7" name="组合 26"/>
          <p:cNvGrpSpPr/>
          <p:nvPr/>
        </p:nvGrpSpPr>
        <p:grpSpPr>
          <a:xfrm>
            <a:off x="9015925" y="2123030"/>
            <a:ext cx="1369704" cy="1358265"/>
            <a:chOff x="9015925" y="2123030"/>
            <a:chExt cx="1369704" cy="1358265"/>
          </a:xfrm>
        </p:grpSpPr>
        <p:sp>
          <p:nvSpPr>
            <p:cNvPr id="28" name="Oval 36"/>
            <p:cNvSpPr/>
            <p:nvPr/>
          </p:nvSpPr>
          <p:spPr bwMode="auto">
            <a:xfrm>
              <a:off x="9015925" y="2123030"/>
              <a:ext cx="1369704"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9" name="Shape 2562"/>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
        <p:nvSpPr>
          <p:cNvPr id="30" name="Text Placeholder 8"/>
          <p:cNvSpPr txBox="1"/>
          <p:nvPr/>
        </p:nvSpPr>
        <p:spPr>
          <a:xfrm>
            <a:off x="16780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效益至上</a:t>
            </a:r>
            <a:endParaRPr lang="zh-CN" altLang="en-US" sz="1800" spc="200" dirty="0">
              <a:solidFill>
                <a:schemeClr val="bg1"/>
              </a:solidFill>
              <a:cs typeface="+mn-ea"/>
              <a:sym typeface="+mn-lt"/>
            </a:endParaRPr>
          </a:p>
        </p:txBody>
      </p:sp>
      <p:sp>
        <p:nvSpPr>
          <p:cNvPr id="31" name="Text Placeholder 9"/>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SzPct val="100000"/>
              <a:buNone/>
            </a:pPr>
            <a:r>
              <a:rPr lang="zh-CN" altLang="en-US" sz="1800" spc="300" dirty="0">
                <a:cs typeface="+mn-ea"/>
                <a:sym typeface="+mn-lt"/>
              </a:rPr>
              <a:t>建立高效能的组织机构、创新高效率的管理机制。</a:t>
            </a:r>
            <a:endParaRPr lang="zh-CN" altLang="en-US" sz="1800" spc="300" dirty="0">
              <a:cs typeface="+mn-ea"/>
              <a:sym typeface="+mn-lt"/>
            </a:endParaRPr>
          </a:p>
          <a:p>
            <a:pPr marL="0" indent="0">
              <a:buNone/>
            </a:pPr>
            <a:endParaRPr lang="en-AU" altLang="zh-CN" sz="1800" spc="300" dirty="0">
              <a:solidFill>
                <a:schemeClr val="tx1">
                  <a:lumMod val="65000"/>
                  <a:lumOff val="35000"/>
                </a:schemeClr>
              </a:solidFill>
              <a:cs typeface="+mn-ea"/>
              <a:sym typeface="+mn-lt"/>
            </a:endParaRPr>
          </a:p>
        </p:txBody>
      </p:sp>
      <p:sp>
        <p:nvSpPr>
          <p:cNvPr id="32" name="Text Placeholder 8"/>
          <p:cNvSpPr txBox="1"/>
          <p:nvPr/>
        </p:nvSpPr>
        <p:spPr>
          <a:xfrm>
            <a:off x="514445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效果为重</a:t>
            </a:r>
            <a:endParaRPr lang="zh-CN" altLang="en-US" sz="1800" spc="200" dirty="0">
              <a:solidFill>
                <a:schemeClr val="bg1"/>
              </a:solidFill>
              <a:cs typeface="+mn-ea"/>
              <a:sym typeface="+mn-lt"/>
            </a:endParaRPr>
          </a:p>
        </p:txBody>
      </p:sp>
      <p:sp>
        <p:nvSpPr>
          <p:cNvPr id="33" name="Text Placeholder 9"/>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800"/>
              </a:spcAft>
              <a:buNone/>
            </a:pPr>
            <a:r>
              <a:rPr lang="zh-CN" altLang="en-US" sz="1800" spc="300" dirty="0">
                <a:cs typeface="+mn-ea"/>
                <a:sym typeface="+mn-lt"/>
              </a:rPr>
              <a:t>不断改进工作方法，以业绩提高和结果为衡量工作成就的重要标准。</a:t>
            </a:r>
            <a:endParaRPr lang="zh-CN" altLang="en-US" sz="1800" spc="300" dirty="0">
              <a:cs typeface="+mn-ea"/>
              <a:sym typeface="+mn-lt"/>
            </a:endParaRPr>
          </a:p>
          <a:p>
            <a:pPr marL="0" indent="0">
              <a:buNone/>
            </a:pPr>
            <a:endParaRPr lang="en-AU" altLang="zh-CN" sz="1800" spc="300" dirty="0">
              <a:solidFill>
                <a:schemeClr val="tx1">
                  <a:lumMod val="65000"/>
                  <a:lumOff val="35000"/>
                </a:schemeClr>
              </a:solidFill>
              <a:cs typeface="+mn-ea"/>
              <a:sym typeface="+mn-lt"/>
            </a:endParaRPr>
          </a:p>
        </p:txBody>
      </p:sp>
      <p:sp>
        <p:nvSpPr>
          <p:cNvPr id="34" name="Text Placeholder 8"/>
          <p:cNvSpPr txBox="1"/>
          <p:nvPr/>
        </p:nvSpPr>
        <p:spPr>
          <a:xfrm>
            <a:off x="88027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100000"/>
              <a:buNone/>
            </a:pPr>
            <a:r>
              <a:rPr lang="zh-CN" altLang="en-US" sz="1800" spc="200" dirty="0">
                <a:solidFill>
                  <a:schemeClr val="bg1"/>
                </a:solidFill>
                <a:cs typeface="+mn-ea"/>
                <a:sym typeface="+mn-lt"/>
              </a:rPr>
              <a:t>效率优先</a:t>
            </a:r>
            <a:endParaRPr lang="zh-CN" altLang="en-US" sz="1800" spc="200" dirty="0">
              <a:solidFill>
                <a:schemeClr val="bg1"/>
              </a:solidFill>
              <a:cs typeface="+mn-ea"/>
              <a:sym typeface="+mn-lt"/>
            </a:endParaRPr>
          </a:p>
        </p:txBody>
      </p:sp>
      <p:sp>
        <p:nvSpPr>
          <p:cNvPr id="35" name="Text Placeholder 9"/>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800"/>
              </a:spcAft>
              <a:buNone/>
            </a:pPr>
            <a:r>
              <a:rPr lang="zh-CN" altLang="en-US" sz="1800" spc="300" dirty="0">
                <a:cs typeface="+mn-ea"/>
                <a:sym typeface="+mn-lt"/>
              </a:rPr>
              <a:t>反对任何无正当理由的工作拖延，摒弃工作中任何形式的官僚作风，恪尽职守、积极工作。</a:t>
            </a:r>
            <a:endParaRPr lang="zh-CN" altLang="en-US" sz="1800" spc="300" dirty="0">
              <a:cs typeface="+mn-ea"/>
              <a:sym typeface="+mn-lt"/>
            </a:endParaRPr>
          </a:p>
          <a:p>
            <a:pPr marL="0" indent="0">
              <a:buNone/>
            </a:pPr>
            <a:endParaRPr lang="en-AU" altLang="zh-CN" sz="1800" spc="300"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down)">
                                      <p:cBhvr>
                                        <p:cTn id="39" dur="500"/>
                                        <p:tgtEl>
                                          <p:spTgt spid="31">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p:cTn id="43"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2">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down)">
                                      <p:cBhvr>
                                        <p:cTn id="49" dur="500"/>
                                        <p:tgtEl>
                                          <p:spTgt spid="33">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4">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wipe(down)">
                                      <p:cBhvr>
                                        <p:cTn id="5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build="p"/>
      <p:bldP spid="32" grpId="0" build="p"/>
      <p:bldP spid="33" grpId="0" build="p"/>
      <p:bldP spid="34" grpId="0" build="p"/>
      <p:bldP spid="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custDataLst>
              <p:tags r:id="rId1"/>
            </p:custDataLst>
          </p:nvPr>
        </p:nvSpPr>
        <p:spPr>
          <a:xfrm>
            <a:off x="1528018" y="4597850"/>
            <a:ext cx="1988035" cy="477711"/>
          </a:xfrm>
          <a:prstGeom prst="rect">
            <a:avLst/>
          </a:prstGeom>
          <a:noFill/>
        </p:spPr>
        <p:txBody>
          <a:bodyPr wrap="square" rtlCol="0" anchor="ctr" anchorCtr="0">
            <a:normAutofit/>
          </a:bodyPr>
          <a:lstStyle/>
          <a:p>
            <a:pPr marL="0" marR="0" lvl="0" indent="0" algn="ctr" defTabSz="914400" rtl="0" eaLnBrk="1" fontAlgn="auto" latinLnBrk="0" hangingPunct="1">
              <a:lnSpc>
                <a:spcPct val="120000"/>
              </a:lnSpc>
              <a:buClrTx/>
              <a:buSzTx/>
              <a:buFontTx/>
              <a:buNone/>
              <a:defRPr/>
            </a:pPr>
            <a:r>
              <a:rPr kumimoji="0" lang="zh-CN" altLang="en-US" sz="2000" b="1" i="0" u="none" strike="noStrike" kern="1200" cap="none" spc="300" normalizeH="0" noProof="0">
                <a:ln>
                  <a:noFill/>
                </a:ln>
                <a:solidFill>
                  <a:schemeClr val="tx1"/>
                </a:solidFill>
                <a:effectLst/>
                <a:uLnTx/>
                <a:uFillTx/>
                <a:cs typeface="+mn-ea"/>
                <a:sym typeface="+mn-lt"/>
              </a:rPr>
              <a:t>愿景</a:t>
            </a:r>
            <a:endParaRPr kumimoji="0" lang="zh-CN" altLang="en-US" sz="2000" b="1" i="0" u="none" strike="noStrike" kern="1200" cap="none" spc="300" normalizeH="0" noProof="0">
              <a:ln>
                <a:noFill/>
              </a:ln>
              <a:solidFill>
                <a:schemeClr val="tx1"/>
              </a:solidFill>
              <a:effectLst/>
              <a:uLnTx/>
              <a:uFillTx/>
              <a:cs typeface="+mn-ea"/>
              <a:sym typeface="+mn-lt"/>
            </a:endParaRPr>
          </a:p>
        </p:txBody>
      </p:sp>
      <p:sp>
        <p:nvSpPr>
          <p:cNvPr id="53" name="文本框 52"/>
          <p:cNvSpPr txBox="1"/>
          <p:nvPr>
            <p:custDataLst>
              <p:tags r:id="rId2"/>
            </p:custDataLst>
          </p:nvPr>
        </p:nvSpPr>
        <p:spPr>
          <a:xfrm>
            <a:off x="1528018" y="5169564"/>
            <a:ext cx="1988035" cy="1192192"/>
          </a:xfrm>
          <a:prstGeom prst="rect">
            <a:avLst/>
          </a:prstGeom>
          <a:noFill/>
        </p:spPr>
        <p:txBody>
          <a:bodyPr wrap="square" rtlCol="0">
            <a:normAutofit/>
          </a:bodyPr>
          <a:lstStyle/>
          <a:p>
            <a:pPr marL="0" marR="0" lvl="0" indent="0" algn="ctr" defTabSz="914400" rtl="0" eaLnBrk="1" fontAlgn="auto" latinLnBrk="0" hangingPunct="1">
              <a:lnSpc>
                <a:spcPct val="120000"/>
              </a:lnSpc>
              <a:buClrTx/>
              <a:buSzTx/>
              <a:buFontTx/>
              <a:buNone/>
              <a:defRPr/>
            </a:pPr>
            <a:r>
              <a:rPr kumimoji="0" lang="zh-CN" altLang="en-US" sz="1400" b="0" i="0" u="none" strike="noStrike" kern="1200" cap="none" spc="150" normalizeH="0" noProof="0">
                <a:ln>
                  <a:noFill/>
                </a:ln>
                <a:solidFill>
                  <a:schemeClr val="tx1"/>
                </a:solidFill>
                <a:effectLst/>
                <a:uLnTx/>
                <a:uFillTx/>
                <a:cs typeface="+mn-ea"/>
                <a:sym typeface="+mn-lt"/>
              </a:rPr>
              <a:t>单击此处添加文本具体内容，简明扼要的阐述您的观点。</a:t>
            </a:r>
            <a:endParaRPr kumimoji="0" lang="zh-CN" altLang="en-US" sz="1400" b="0" i="0" u="none" strike="noStrike" kern="1200" cap="none" spc="150" normalizeH="0" noProof="0">
              <a:ln>
                <a:noFill/>
              </a:ln>
              <a:solidFill>
                <a:schemeClr val="tx1"/>
              </a:solidFill>
              <a:effectLst/>
              <a:uLnTx/>
              <a:uFillTx/>
              <a:cs typeface="+mn-ea"/>
              <a:sym typeface="+mn-lt"/>
            </a:endParaRPr>
          </a:p>
        </p:txBody>
      </p:sp>
      <p:sp>
        <p:nvSpPr>
          <p:cNvPr id="54" name="文本框 53"/>
          <p:cNvSpPr txBox="1"/>
          <p:nvPr>
            <p:custDataLst>
              <p:tags r:id="rId3"/>
            </p:custDataLst>
          </p:nvPr>
        </p:nvSpPr>
        <p:spPr>
          <a:xfrm>
            <a:off x="3783177" y="1128936"/>
            <a:ext cx="1988035" cy="477711"/>
          </a:xfrm>
          <a:prstGeom prst="rect">
            <a:avLst/>
          </a:prstGeom>
          <a:noFill/>
        </p:spPr>
        <p:txBody>
          <a:bodyPr wrap="square" rtlCol="0" anchor="ctr" anchorCtr="0">
            <a:normAutofit/>
          </a:bodyPr>
          <a:lstStyle/>
          <a:p>
            <a:pPr algn="ctr">
              <a:lnSpc>
                <a:spcPct val="120000"/>
              </a:lnSpc>
              <a:defRPr/>
            </a:pPr>
            <a:r>
              <a:rPr lang="zh-CN" altLang="en-US" sz="2000" b="1" spc="300">
                <a:solidFill>
                  <a:schemeClr val="tx1"/>
                </a:solidFill>
                <a:cs typeface="+mn-ea"/>
                <a:sym typeface="+mn-lt"/>
              </a:rPr>
              <a:t>核心能力</a:t>
            </a:r>
            <a:endParaRPr lang="zh-CN" altLang="en-US" sz="2000" b="1" spc="300">
              <a:solidFill>
                <a:schemeClr val="tx1"/>
              </a:solidFill>
              <a:cs typeface="+mn-ea"/>
              <a:sym typeface="+mn-lt"/>
            </a:endParaRPr>
          </a:p>
        </p:txBody>
      </p:sp>
      <p:sp>
        <p:nvSpPr>
          <p:cNvPr id="55" name="文本框 54"/>
          <p:cNvSpPr txBox="1"/>
          <p:nvPr>
            <p:custDataLst>
              <p:tags r:id="rId4"/>
            </p:custDataLst>
          </p:nvPr>
        </p:nvSpPr>
        <p:spPr>
          <a:xfrm>
            <a:off x="3783177" y="1700650"/>
            <a:ext cx="1988035" cy="1192192"/>
          </a:xfrm>
          <a:prstGeom prst="rect">
            <a:avLst/>
          </a:prstGeom>
          <a:noFill/>
        </p:spPr>
        <p:txBody>
          <a:bodyPr wrap="square" rtlCol="0">
            <a:normAutofit/>
          </a:bodyPr>
          <a:lstStyle/>
          <a:p>
            <a:pPr algn="ctr">
              <a:lnSpc>
                <a:spcPct val="120000"/>
              </a:lnSpc>
              <a:defRPr/>
            </a:pPr>
            <a:r>
              <a:rPr lang="zh-CN" altLang="en-US" sz="1400" spc="150">
                <a:solidFill>
                  <a:schemeClr val="tx1"/>
                </a:solidFill>
                <a:cs typeface="+mn-ea"/>
                <a:sym typeface="+mn-lt"/>
              </a:rPr>
              <a:t>单击此处添加文本具体内容，简明扼要的阐述您的观点。</a:t>
            </a:r>
            <a:endParaRPr lang="zh-CN" altLang="en-US" sz="1400" spc="150">
              <a:solidFill>
                <a:schemeClr val="tx1"/>
              </a:solidFill>
              <a:cs typeface="+mn-ea"/>
              <a:sym typeface="+mn-lt"/>
            </a:endParaRPr>
          </a:p>
        </p:txBody>
      </p:sp>
      <p:sp>
        <p:nvSpPr>
          <p:cNvPr id="59" name="文本框 58"/>
          <p:cNvSpPr txBox="1"/>
          <p:nvPr>
            <p:custDataLst>
              <p:tags r:id="rId5"/>
            </p:custDataLst>
          </p:nvPr>
        </p:nvSpPr>
        <p:spPr>
          <a:xfrm>
            <a:off x="6241536" y="4606056"/>
            <a:ext cx="1988035" cy="477711"/>
          </a:xfrm>
          <a:prstGeom prst="rect">
            <a:avLst/>
          </a:prstGeom>
          <a:noFill/>
        </p:spPr>
        <p:txBody>
          <a:bodyPr wrap="square" rtlCol="0" anchor="ctr" anchorCtr="0">
            <a:normAutofit/>
          </a:bodyPr>
          <a:lstStyle/>
          <a:p>
            <a:pPr marR="0" lvl="0" indent="0" algn="ctr" fontAlgn="auto">
              <a:lnSpc>
                <a:spcPct val="120000"/>
              </a:lnSpc>
              <a:buClrTx/>
              <a:buSzTx/>
              <a:buFontTx/>
              <a:buNone/>
              <a:defRPr/>
            </a:pPr>
            <a:r>
              <a:rPr lang="zh-CN" altLang="en-US" sz="2000" b="1" spc="300">
                <a:solidFill>
                  <a:schemeClr val="tx1"/>
                </a:solidFill>
                <a:cs typeface="+mn-ea"/>
                <a:sym typeface="+mn-lt"/>
              </a:rPr>
              <a:t>集团战略目标</a:t>
            </a:r>
            <a:endParaRPr lang="zh-CN" altLang="en-US" sz="2000" b="1" spc="300">
              <a:solidFill>
                <a:schemeClr val="tx1"/>
              </a:solidFill>
              <a:cs typeface="+mn-ea"/>
              <a:sym typeface="+mn-lt"/>
            </a:endParaRPr>
          </a:p>
        </p:txBody>
      </p:sp>
      <p:sp>
        <p:nvSpPr>
          <p:cNvPr id="60" name="文本框 59"/>
          <p:cNvSpPr txBox="1"/>
          <p:nvPr>
            <p:custDataLst>
              <p:tags r:id="rId6"/>
            </p:custDataLst>
          </p:nvPr>
        </p:nvSpPr>
        <p:spPr>
          <a:xfrm>
            <a:off x="6241536" y="5177770"/>
            <a:ext cx="1988035" cy="1192192"/>
          </a:xfrm>
          <a:prstGeom prst="rect">
            <a:avLst/>
          </a:prstGeom>
          <a:noFill/>
        </p:spPr>
        <p:txBody>
          <a:bodyPr wrap="square" rtlCol="0">
            <a:normAutofit/>
          </a:bodyPr>
          <a:lstStyle/>
          <a:p>
            <a:pPr marR="0" lvl="0" indent="0" algn="ctr" fontAlgn="auto">
              <a:lnSpc>
                <a:spcPct val="120000"/>
              </a:lnSpc>
              <a:buClrTx/>
              <a:buSzTx/>
              <a:buFontTx/>
              <a:buNone/>
              <a:defRPr/>
            </a:pPr>
            <a:r>
              <a:rPr lang="zh-CN" altLang="en-US" sz="1400" spc="150">
                <a:solidFill>
                  <a:schemeClr val="tx1"/>
                </a:solidFill>
                <a:cs typeface="+mn-ea"/>
                <a:sym typeface="+mn-lt"/>
              </a:rPr>
              <a:t>单击此处添加文本具体内容，简明扼要的阐述您的观点。</a:t>
            </a:r>
            <a:endParaRPr lang="zh-CN" altLang="en-US" sz="1400" spc="150">
              <a:solidFill>
                <a:schemeClr val="tx1"/>
              </a:solidFill>
              <a:cs typeface="+mn-ea"/>
              <a:sym typeface="+mn-lt"/>
            </a:endParaRPr>
          </a:p>
        </p:txBody>
      </p:sp>
      <p:sp>
        <p:nvSpPr>
          <p:cNvPr id="62" name="文本框 61"/>
          <p:cNvSpPr txBox="1"/>
          <p:nvPr>
            <p:custDataLst>
              <p:tags r:id="rId7"/>
            </p:custDataLst>
          </p:nvPr>
        </p:nvSpPr>
        <p:spPr>
          <a:xfrm>
            <a:off x="8496695" y="1128936"/>
            <a:ext cx="1988035" cy="477711"/>
          </a:xfrm>
          <a:prstGeom prst="rect">
            <a:avLst/>
          </a:prstGeom>
          <a:noFill/>
        </p:spPr>
        <p:txBody>
          <a:bodyPr wrap="square" rtlCol="0" anchor="ctr" anchorCtr="0">
            <a:normAutofit/>
          </a:bodyPr>
          <a:lstStyle/>
          <a:p>
            <a:pPr algn="ctr">
              <a:lnSpc>
                <a:spcPct val="120000"/>
              </a:lnSpc>
              <a:defRPr/>
            </a:pPr>
            <a:r>
              <a:rPr lang="zh-CN" altLang="en-US" sz="2000" b="1" spc="300">
                <a:solidFill>
                  <a:schemeClr val="tx1"/>
                </a:solidFill>
                <a:cs typeface="+mn-ea"/>
                <a:sym typeface="+mn-lt"/>
              </a:rPr>
              <a:t>业务组合战略</a:t>
            </a:r>
            <a:endParaRPr lang="zh-CN" altLang="en-US" sz="2000" b="1" spc="300">
              <a:solidFill>
                <a:schemeClr val="tx1"/>
              </a:solidFill>
              <a:cs typeface="+mn-ea"/>
              <a:sym typeface="+mn-lt"/>
            </a:endParaRPr>
          </a:p>
        </p:txBody>
      </p:sp>
      <p:sp>
        <p:nvSpPr>
          <p:cNvPr id="63" name="文本框 62"/>
          <p:cNvSpPr txBox="1"/>
          <p:nvPr>
            <p:custDataLst>
              <p:tags r:id="rId8"/>
            </p:custDataLst>
          </p:nvPr>
        </p:nvSpPr>
        <p:spPr>
          <a:xfrm>
            <a:off x="8496695" y="1700650"/>
            <a:ext cx="1988035" cy="1192192"/>
          </a:xfrm>
          <a:prstGeom prst="rect">
            <a:avLst/>
          </a:prstGeom>
          <a:noFill/>
        </p:spPr>
        <p:txBody>
          <a:bodyPr wrap="square" rtlCol="0">
            <a:normAutofit/>
          </a:bodyPr>
          <a:lstStyle/>
          <a:p>
            <a:pPr marL="0" marR="0" lvl="0" indent="0" algn="ctr" defTabSz="914400" rtl="0" eaLnBrk="1" fontAlgn="auto" latinLnBrk="0" hangingPunct="1">
              <a:lnSpc>
                <a:spcPct val="120000"/>
              </a:lnSpc>
              <a:buClrTx/>
              <a:buSzTx/>
              <a:buFontTx/>
              <a:buNone/>
              <a:defRPr/>
            </a:pPr>
            <a:r>
              <a:rPr lang="zh-CN" altLang="en-US" sz="1400" spc="150">
                <a:solidFill>
                  <a:schemeClr val="tx1"/>
                </a:solidFill>
                <a:cs typeface="+mn-ea"/>
                <a:sym typeface="+mn-lt"/>
              </a:rPr>
              <a:t>单击此处添加文本具体内容，简明扼要的阐述您的观点。</a:t>
            </a:r>
            <a:endParaRPr lang="zh-CN" altLang="en-US" sz="1400" spc="150">
              <a:solidFill>
                <a:schemeClr val="tx1"/>
              </a:solidFill>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03</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企业文化的作用</a:t>
            </a:r>
            <a:endParaRPr lang="zh-CN" altLang="en-US" sz="2800">
              <a:cs typeface="+mn-ea"/>
              <a:sym typeface="+mn-lt"/>
            </a:endParaRPr>
          </a:p>
        </p:txBody>
      </p:sp>
      <p:grpSp>
        <p:nvGrpSpPr>
          <p:cNvPr id="20" name="组合 82"/>
          <p:cNvGrpSpPr/>
          <p:nvPr/>
        </p:nvGrpSpPr>
        <p:grpSpPr>
          <a:xfrm>
            <a:off x="8869033" y="2912053"/>
            <a:ext cx="1065603" cy="1208546"/>
            <a:chOff x="8434811" y="2608031"/>
            <a:chExt cx="1166390" cy="1322855"/>
          </a:xfrm>
        </p:grpSpPr>
        <p:sp>
          <p:nvSpPr>
            <p:cNvPr id="21" name="íṩļíḓê"/>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2" name="íṣľíḑè"/>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3" name="ïşḷîḋè"/>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4" name="组合 85"/>
          <p:cNvGrpSpPr/>
          <p:nvPr/>
        </p:nvGrpSpPr>
        <p:grpSpPr>
          <a:xfrm>
            <a:off x="1921418" y="3102181"/>
            <a:ext cx="1065603" cy="1233024"/>
            <a:chOff x="2603197" y="2764496"/>
            <a:chExt cx="1166390" cy="1349647"/>
          </a:xfrm>
        </p:grpSpPr>
        <p:sp>
          <p:nvSpPr>
            <p:cNvPr id="25" name="iṣ1îḋe"/>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6" name="ï$ľîḋè"/>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27" name="íŝlîḑé"/>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8" name="组合 83"/>
          <p:cNvGrpSpPr/>
          <p:nvPr/>
        </p:nvGrpSpPr>
        <p:grpSpPr>
          <a:xfrm>
            <a:off x="6586248" y="3102181"/>
            <a:ext cx="1065603" cy="1233024"/>
            <a:chOff x="6518711" y="2764496"/>
            <a:chExt cx="1166390" cy="1349647"/>
          </a:xfrm>
        </p:grpSpPr>
        <p:sp>
          <p:nvSpPr>
            <p:cNvPr id="29" name="ïṣlïḋè"/>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0" name="ïśļíḑê"/>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1" name="íślïďê"/>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2" name="组合 84"/>
          <p:cNvGrpSpPr/>
          <p:nvPr/>
        </p:nvGrpSpPr>
        <p:grpSpPr>
          <a:xfrm>
            <a:off x="4246739" y="2912053"/>
            <a:ext cx="1065603" cy="1208546"/>
            <a:chOff x="4555000" y="2608031"/>
            <a:chExt cx="1166390" cy="1322855"/>
          </a:xfrm>
        </p:grpSpPr>
        <p:sp>
          <p:nvSpPr>
            <p:cNvPr id="33" name="íṧ1íḑê"/>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4" name="iṩlíḓê"/>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5" name="is1iḍè"/>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screen"/>
          <a:srcRect/>
          <a:stretch>
            <a:fillRect/>
          </a:stretch>
        </p:blipFill>
        <p:spPr>
          <a:xfrm>
            <a:off x="-17145" y="1443355"/>
            <a:ext cx="12209145" cy="3870325"/>
          </a:xfrm>
          <a:prstGeom prst="rect">
            <a:avLst/>
          </a:prstGeom>
        </p:spPr>
      </p:pic>
      <p:sp>
        <p:nvSpPr>
          <p:cNvPr id="11" name="矩形 10"/>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endParaRPr lang="en-US" altLang="zh-CN" sz="2800" dirty="0">
              <a:solidFill>
                <a:srgbClr val="343667"/>
              </a:solidFill>
              <a:cs typeface="+mn-ea"/>
              <a:sym typeface="+mn-lt"/>
            </a:endParaRPr>
          </a:p>
        </p:txBody>
      </p:sp>
      <p:sp>
        <p:nvSpPr>
          <p:cNvPr id="13" name="文本框 12"/>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endParaRPr lang="zh-CN" altLang="en-US" dirty="0">
              <a:solidFill>
                <a:schemeClr val="tx1"/>
              </a:solidFill>
              <a:cs typeface="+mn-ea"/>
              <a:sym typeface="+mn-lt"/>
            </a:endParaRPr>
          </a:p>
        </p:txBody>
      </p:sp>
      <p:sp>
        <p:nvSpPr>
          <p:cNvPr id="14" name="椭圆 13"/>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04</a:t>
            </a:r>
            <a:endParaRPr lang="en-US" altLang="zh-CN" sz="6600">
              <a:solidFill>
                <a:schemeClr val="bg1"/>
              </a:solidFill>
              <a:cs typeface="+mn-ea"/>
              <a:sym typeface="+mn-lt"/>
            </a:endParaRP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关键的行为准则</a:t>
            </a:r>
            <a:endParaRPr lang="zh-CN" altLang="en-US" sz="5400">
              <a:cs typeface="+mn-ea"/>
              <a:sym typeface="+mn-lt"/>
            </a:endParaRP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endParaRPr lang="zh-CN" altLang="en-US" sz="1200">
              <a:cs typeface="+mn-ea"/>
              <a:sym typeface="+mn-lt"/>
            </a:endParaRP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endParaRPr lang="zh-CN" altLang="en-US" sz="2000">
              <a:solidFill>
                <a:srgbClr val="343667"/>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310323" y="19685"/>
            <a:ext cx="1327785" cy="6838315"/>
          </a:xfrm>
          <a:prstGeom prst="rect">
            <a:avLst/>
          </a:prstGeom>
          <a:solidFill>
            <a:schemeClr val="bg1"/>
          </a:solidFill>
          <a:ln>
            <a:noFill/>
          </a:ln>
          <a:effectLst>
            <a:outerShdw blurRad="9271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5786573" y="1148080"/>
            <a:ext cx="416560" cy="5323205"/>
          </a:xfrm>
          <a:prstGeom prst="rect">
            <a:avLst/>
          </a:prstGeom>
          <a:noFill/>
        </p:spPr>
        <p:txBody>
          <a:bodyPr wrap="square" rtlCol="0" anchor="t">
            <a:spAutoFit/>
          </a:bodyPr>
          <a:lstStyle/>
          <a:p>
            <a:r>
              <a:rPr lang="zh-CN" altLang="en-US" sz="2000">
                <a:cs typeface="+mn-ea"/>
                <a:sym typeface="+mn-lt"/>
              </a:rPr>
              <a:t>世界上没有最好的和标准的企业文化</a:t>
            </a:r>
            <a:endParaRPr lang="zh-CN" altLang="en-US" sz="2000">
              <a:cs typeface="+mn-ea"/>
              <a:sym typeface="+mn-lt"/>
            </a:endParaRPr>
          </a:p>
          <a:p>
            <a:endParaRPr lang="zh-CN" altLang="en-US" sz="2000">
              <a:cs typeface="+mn-ea"/>
              <a:sym typeface="+mn-lt"/>
            </a:endParaRPr>
          </a:p>
        </p:txBody>
      </p:sp>
      <p:sp>
        <p:nvSpPr>
          <p:cNvPr id="23" name="文本框 22"/>
          <p:cNvSpPr txBox="1"/>
          <p:nvPr/>
        </p:nvSpPr>
        <p:spPr>
          <a:xfrm>
            <a:off x="7152186" y="2091055"/>
            <a:ext cx="2882265" cy="1198880"/>
          </a:xfrm>
          <a:prstGeom prst="rect">
            <a:avLst/>
          </a:prstGeom>
          <a:noFill/>
        </p:spPr>
        <p:txBody>
          <a:bodyPr wrap="square" rtlCol="0" anchor="t">
            <a:spAutoFit/>
          </a:bodyPr>
          <a:lstStyle/>
          <a:p>
            <a:r>
              <a:rPr lang="zh-CN" altLang="en-US" sz="2400" b="1">
                <a:cs typeface="+mn-ea"/>
                <a:sym typeface="+mn-lt"/>
              </a:rPr>
              <a:t>激发个人潜能，实现企业潜力</a:t>
            </a:r>
            <a:endParaRPr lang="zh-CN" altLang="en-US" sz="2400" b="1">
              <a:cs typeface="+mn-ea"/>
              <a:sym typeface="+mn-lt"/>
            </a:endParaRPr>
          </a:p>
          <a:p>
            <a:endParaRPr lang="zh-CN" altLang="en-US" sz="2400" b="1">
              <a:cs typeface="+mn-ea"/>
              <a:sym typeface="+mn-lt"/>
            </a:endParaRPr>
          </a:p>
        </p:txBody>
      </p:sp>
      <p:sp>
        <p:nvSpPr>
          <p:cNvPr id="24" name="文本框 23"/>
          <p:cNvSpPr txBox="1"/>
          <p:nvPr/>
        </p:nvSpPr>
        <p:spPr>
          <a:xfrm>
            <a:off x="7152186" y="3099435"/>
            <a:ext cx="4566920" cy="2861310"/>
          </a:xfrm>
          <a:prstGeom prst="rect">
            <a:avLst/>
          </a:prstGeom>
          <a:noFill/>
        </p:spPr>
        <p:txBody>
          <a:bodyPr wrap="square" rtlCol="0" anchor="t">
            <a:spAutoFit/>
          </a:bodyPr>
          <a:lstStyle/>
          <a:p>
            <a:pPr>
              <a:lnSpc>
                <a:spcPct val="150000"/>
              </a:lnSpc>
            </a:pPr>
            <a:r>
              <a:rPr lang="zh-CN" altLang="en-US" dirty="0">
                <a:cs typeface="+mn-ea"/>
                <a:sym typeface="+mn-lt"/>
              </a:rPr>
              <a:t>美国知名组织变革和领导权威约翰·科特教授与其研究小组，用了11年的时间，对企业文化对经营业绩的影响力进行研究，结果证明：凡是重视企业文化因素特征的公司，其经营业绩远远胜于那些不重视企业文化建设的公司。</a:t>
            </a:r>
            <a:endParaRPr lang="zh-CN" altLang="en-US" dirty="0">
              <a:cs typeface="+mn-ea"/>
              <a:sym typeface="+mn-lt"/>
            </a:endParaRPr>
          </a:p>
          <a:p>
            <a:endParaRPr lang="zh-CN" altLang="en-US" dirty="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endParaRPr lang="zh-CN" altLang="en-US" sz="2800">
              <a:cs typeface="+mn-ea"/>
              <a:sym typeface="+mn-lt"/>
            </a:endParaRPr>
          </a:p>
        </p:txBody>
      </p:sp>
      <p:sp>
        <p:nvSpPr>
          <p:cNvPr id="26" name="椭圆 25"/>
          <p:cNvSpPr/>
          <p:nvPr/>
        </p:nvSpPr>
        <p:spPr>
          <a:xfrm>
            <a:off x="1063352" y="1733550"/>
            <a:ext cx="929640" cy="929640"/>
          </a:xfrm>
          <a:prstGeom prst="ellipse">
            <a:avLst/>
          </a:prstGeom>
          <a:solidFill>
            <a:srgbClr val="7795C0"/>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091292" y="3317875"/>
            <a:ext cx="929640" cy="929640"/>
          </a:xfrm>
          <a:prstGeom prst="ellipse">
            <a:avLst/>
          </a:prstGeom>
          <a:solidFill>
            <a:srgbClr val="343667"/>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1091292" y="4936490"/>
            <a:ext cx="929640" cy="929640"/>
          </a:xfrm>
          <a:prstGeom prst="ellipse">
            <a:avLst/>
          </a:prstGeom>
          <a:solidFill>
            <a:srgbClr val="7795C0"/>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2093957" y="2101850"/>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endParaRPr lang="zh-CN" altLang="en-US" sz="1400">
              <a:cs typeface="+mn-ea"/>
              <a:sym typeface="+mn-lt"/>
            </a:endParaRPr>
          </a:p>
        </p:txBody>
      </p:sp>
      <p:sp>
        <p:nvSpPr>
          <p:cNvPr id="39" name="文本框 38"/>
          <p:cNvSpPr txBox="1"/>
          <p:nvPr/>
        </p:nvSpPr>
        <p:spPr>
          <a:xfrm>
            <a:off x="2093957" y="1733550"/>
            <a:ext cx="2540000" cy="368300"/>
          </a:xfrm>
          <a:prstGeom prst="rect">
            <a:avLst/>
          </a:prstGeom>
          <a:noFill/>
        </p:spPr>
        <p:txBody>
          <a:bodyPr wrap="square" rtlCol="0" anchor="t">
            <a:spAutoFit/>
          </a:bodyPr>
          <a:lstStyle/>
          <a:p>
            <a:r>
              <a:rPr lang="zh-CN" altLang="en-US">
                <a:cs typeface="+mn-ea"/>
                <a:sym typeface="+mn-lt"/>
              </a:rPr>
              <a:t>人力资源管理提升</a:t>
            </a:r>
            <a:endParaRPr lang="zh-CN" altLang="en-US">
              <a:cs typeface="+mn-ea"/>
              <a:sym typeface="+mn-lt"/>
            </a:endParaRPr>
          </a:p>
        </p:txBody>
      </p:sp>
      <p:sp>
        <p:nvSpPr>
          <p:cNvPr id="40" name="文本框 39"/>
          <p:cNvSpPr txBox="1"/>
          <p:nvPr/>
        </p:nvSpPr>
        <p:spPr>
          <a:xfrm>
            <a:off x="2178412" y="3686175"/>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endParaRPr lang="zh-CN" altLang="en-US" sz="1400">
              <a:cs typeface="+mn-ea"/>
              <a:sym typeface="+mn-lt"/>
            </a:endParaRPr>
          </a:p>
        </p:txBody>
      </p:sp>
      <p:sp>
        <p:nvSpPr>
          <p:cNvPr id="41" name="文本框 40"/>
          <p:cNvSpPr txBox="1"/>
          <p:nvPr/>
        </p:nvSpPr>
        <p:spPr>
          <a:xfrm>
            <a:off x="2178412" y="3317875"/>
            <a:ext cx="2540000" cy="368300"/>
          </a:xfrm>
          <a:prstGeom prst="rect">
            <a:avLst/>
          </a:prstGeom>
          <a:noFill/>
        </p:spPr>
        <p:txBody>
          <a:bodyPr wrap="square" rtlCol="0" anchor="t">
            <a:spAutoFit/>
          </a:bodyPr>
          <a:lstStyle/>
          <a:p>
            <a:r>
              <a:rPr lang="zh-CN" altLang="en-US">
                <a:cs typeface="+mn-ea"/>
                <a:sym typeface="+mn-lt"/>
              </a:rPr>
              <a:t>流程管理提升</a:t>
            </a:r>
            <a:endParaRPr lang="zh-CN" altLang="en-US">
              <a:cs typeface="+mn-ea"/>
              <a:sym typeface="+mn-lt"/>
            </a:endParaRPr>
          </a:p>
        </p:txBody>
      </p:sp>
      <p:sp>
        <p:nvSpPr>
          <p:cNvPr id="42" name="文本框 41"/>
          <p:cNvSpPr txBox="1"/>
          <p:nvPr/>
        </p:nvSpPr>
        <p:spPr>
          <a:xfrm>
            <a:off x="2093957" y="5318125"/>
            <a:ext cx="2540000" cy="866140"/>
          </a:xfrm>
          <a:prstGeom prst="rect">
            <a:avLst/>
          </a:prstGeom>
          <a:noFill/>
        </p:spPr>
        <p:txBody>
          <a:bodyPr wrap="square" rtlCol="0" anchor="t">
            <a:spAutoFit/>
          </a:bodyPr>
          <a:lstStyle/>
          <a:p>
            <a:pPr>
              <a:lnSpc>
                <a:spcPct val="120000"/>
              </a:lnSpc>
              <a:spcBef>
                <a:spcPts val="0"/>
              </a:spcBef>
              <a:spcAft>
                <a:spcPts val="0"/>
              </a:spcAft>
            </a:pPr>
            <a:r>
              <a:rPr lang="zh-CN" altLang="en-US" sz="1400">
                <a:cs typeface="+mn-ea"/>
                <a:sym typeface="+mn-lt"/>
              </a:rPr>
              <a:t>请在此处添加具体内容，文字尽量言简意赅，简单说明即可，不必过于繁琐</a:t>
            </a:r>
            <a:endParaRPr lang="zh-CN" altLang="en-US" sz="1400">
              <a:cs typeface="+mn-ea"/>
              <a:sym typeface="+mn-lt"/>
            </a:endParaRPr>
          </a:p>
        </p:txBody>
      </p:sp>
      <p:sp>
        <p:nvSpPr>
          <p:cNvPr id="43" name="文本框 42"/>
          <p:cNvSpPr txBox="1"/>
          <p:nvPr/>
        </p:nvSpPr>
        <p:spPr>
          <a:xfrm>
            <a:off x="2093957" y="4949825"/>
            <a:ext cx="2540000" cy="368300"/>
          </a:xfrm>
          <a:prstGeom prst="rect">
            <a:avLst/>
          </a:prstGeom>
          <a:noFill/>
        </p:spPr>
        <p:txBody>
          <a:bodyPr wrap="square" rtlCol="0" anchor="t">
            <a:spAutoFit/>
          </a:bodyPr>
          <a:lstStyle/>
          <a:p>
            <a:r>
              <a:rPr lang="zh-CN" altLang="en-US">
                <a:cs typeface="+mn-ea"/>
                <a:sym typeface="+mn-lt"/>
              </a:rPr>
              <a:t>生产管理提升</a:t>
            </a:r>
            <a:endParaRPr lang="zh-CN" altLang="en-US">
              <a:cs typeface="+mn-ea"/>
              <a:sym typeface="+mn-lt"/>
            </a:endParaRPr>
          </a:p>
        </p:txBody>
      </p:sp>
      <p:pic>
        <p:nvPicPr>
          <p:cNvPr id="71" name="图片 70" descr="343435333332343b333635393038383bcafdbedd"/>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a:off x="1233532" y="3437255"/>
            <a:ext cx="647065" cy="647065"/>
          </a:xfrm>
          <a:prstGeom prst="rect">
            <a:avLst/>
          </a:prstGeom>
        </p:spPr>
      </p:pic>
      <p:pic>
        <p:nvPicPr>
          <p:cNvPr id="72" name="图片 71" descr="343435383038363b343532323338393bbacfd7f7bbfad6c6"/>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233532" y="1822450"/>
            <a:ext cx="570230" cy="570230"/>
          </a:xfrm>
          <a:prstGeom prst="rect">
            <a:avLst/>
          </a:prstGeom>
        </p:spPr>
      </p:pic>
      <p:pic>
        <p:nvPicPr>
          <p:cNvPr id="54" name="图片 53" descr="333530363730363b333530363539353bb9c9b1bebde1b9b9"/>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1334497" y="5128895"/>
            <a:ext cx="546100" cy="546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rcRect/>
          <a:stretch>
            <a:fillRect/>
          </a:stretch>
        </p:blipFill>
        <p:spPr>
          <a:xfrm flipH="1">
            <a:off x="7795260" y="-34290"/>
            <a:ext cx="4396740" cy="6878320"/>
          </a:xfrm>
          <a:prstGeom prst="rect">
            <a:avLst/>
          </a:prstGeom>
        </p:spPr>
      </p:pic>
      <p:sp>
        <p:nvSpPr>
          <p:cNvPr id="9" name="圆角矩形 8"/>
          <p:cNvSpPr/>
          <p:nvPr/>
        </p:nvSpPr>
        <p:spPr>
          <a:xfrm>
            <a:off x="7237492" y="630555"/>
            <a:ext cx="1117600" cy="3860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7425928" y="614680"/>
            <a:ext cx="738664" cy="3892550"/>
          </a:xfrm>
          <a:prstGeom prst="rect">
            <a:avLst/>
          </a:prstGeom>
          <a:noFill/>
          <a:effectLst/>
        </p:spPr>
        <p:txBody>
          <a:bodyPr vert="eaVert" wrap="square" rtlCol="0">
            <a:spAutoFit/>
          </a:bodyPr>
          <a:lstStyle/>
          <a:p>
            <a:pPr algn="ctr"/>
            <a:r>
              <a:rPr lang="en-US" altLang="zh-CN" sz="3600" b="1" spc="600" dirty="0">
                <a:solidFill>
                  <a:schemeClr val="tx1">
                    <a:lumMod val="75000"/>
                    <a:lumOff val="25000"/>
                  </a:schemeClr>
                </a:solidFill>
                <a:cs typeface="+mn-ea"/>
                <a:sym typeface="+mn-lt"/>
              </a:rPr>
              <a:t>CONTENTS</a:t>
            </a:r>
            <a:endParaRPr lang="en-US" altLang="zh-CN" sz="3600" b="1" spc="600" dirty="0">
              <a:solidFill>
                <a:schemeClr val="tx1">
                  <a:lumMod val="75000"/>
                  <a:lumOff val="25000"/>
                </a:schemeClr>
              </a:solidFill>
              <a:cs typeface="+mn-ea"/>
              <a:sym typeface="+mn-lt"/>
            </a:endParaRPr>
          </a:p>
        </p:txBody>
      </p:sp>
      <p:sp>
        <p:nvSpPr>
          <p:cNvPr id="28" name="椭圆 27"/>
          <p:cNvSpPr/>
          <p:nvPr/>
        </p:nvSpPr>
        <p:spPr>
          <a:xfrm>
            <a:off x="1659652" y="1391285"/>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01</a:t>
            </a:r>
            <a:endParaRPr lang="en-US" altLang="zh-CN" sz="2800">
              <a:solidFill>
                <a:schemeClr val="tx1"/>
              </a:solidFill>
              <a:cs typeface="+mn-ea"/>
              <a:sym typeface="+mn-lt"/>
            </a:endParaRPr>
          </a:p>
        </p:txBody>
      </p:sp>
      <p:sp>
        <p:nvSpPr>
          <p:cNvPr id="30" name="椭圆 29"/>
          <p:cNvSpPr/>
          <p:nvPr/>
        </p:nvSpPr>
        <p:spPr>
          <a:xfrm>
            <a:off x="1659652" y="2580640"/>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02</a:t>
            </a:r>
            <a:endParaRPr lang="en-US" altLang="zh-CN" sz="2800">
              <a:solidFill>
                <a:schemeClr val="tx1"/>
              </a:solidFill>
              <a:cs typeface="+mn-ea"/>
              <a:sym typeface="+mn-lt"/>
            </a:endParaRPr>
          </a:p>
        </p:txBody>
      </p:sp>
      <p:sp>
        <p:nvSpPr>
          <p:cNvPr id="31" name="椭圆 30"/>
          <p:cNvSpPr/>
          <p:nvPr/>
        </p:nvSpPr>
        <p:spPr>
          <a:xfrm>
            <a:off x="1659652" y="3769995"/>
            <a:ext cx="721360" cy="7213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tx1"/>
                </a:solidFill>
                <a:cs typeface="+mn-ea"/>
                <a:sym typeface="+mn-lt"/>
              </a:rPr>
              <a:t>03</a:t>
            </a:r>
            <a:endParaRPr lang="en-US" altLang="zh-CN" sz="2800">
              <a:solidFill>
                <a:schemeClr val="tx1"/>
              </a:solidFill>
              <a:cs typeface="+mn-ea"/>
              <a:sym typeface="+mn-lt"/>
            </a:endParaRPr>
          </a:p>
        </p:txBody>
      </p:sp>
      <p:sp>
        <p:nvSpPr>
          <p:cNvPr id="32" name="椭圆 31"/>
          <p:cNvSpPr/>
          <p:nvPr/>
        </p:nvSpPr>
        <p:spPr>
          <a:xfrm>
            <a:off x="1659652" y="4959350"/>
            <a:ext cx="721360" cy="721360"/>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chemeClr val="bg1"/>
                </a:solidFill>
                <a:cs typeface="+mn-ea"/>
                <a:sym typeface="+mn-lt"/>
              </a:rPr>
              <a:t>04</a:t>
            </a:r>
            <a:endParaRPr lang="en-US" altLang="zh-CN" sz="2800">
              <a:solidFill>
                <a:schemeClr val="bg1"/>
              </a:solidFill>
              <a:cs typeface="+mn-ea"/>
              <a:sym typeface="+mn-lt"/>
            </a:endParaRPr>
          </a:p>
        </p:txBody>
      </p:sp>
      <p:sp>
        <p:nvSpPr>
          <p:cNvPr id="33" name="文本框 32"/>
          <p:cNvSpPr txBox="1"/>
          <p:nvPr/>
        </p:nvSpPr>
        <p:spPr>
          <a:xfrm>
            <a:off x="2584847" y="1459865"/>
            <a:ext cx="3621405" cy="521970"/>
          </a:xfrm>
          <a:prstGeom prst="rect">
            <a:avLst/>
          </a:prstGeom>
          <a:noFill/>
        </p:spPr>
        <p:txBody>
          <a:bodyPr wrap="square" rtlCol="0" anchor="t">
            <a:spAutoFit/>
          </a:bodyPr>
          <a:lstStyle/>
          <a:p>
            <a:r>
              <a:rPr lang="zh-CN" altLang="en-US" sz="2800" dirty="0">
                <a:cs typeface="+mn-ea"/>
                <a:sym typeface="+mn-lt"/>
              </a:rPr>
              <a:t>什么是企业文化</a:t>
            </a:r>
            <a:endParaRPr lang="zh-CN" altLang="en-US" sz="2800" dirty="0">
              <a:cs typeface="+mn-ea"/>
              <a:sym typeface="+mn-lt"/>
            </a:endParaRPr>
          </a:p>
        </p:txBody>
      </p:sp>
      <p:sp>
        <p:nvSpPr>
          <p:cNvPr id="34" name="文本框 33"/>
          <p:cNvSpPr txBox="1"/>
          <p:nvPr/>
        </p:nvSpPr>
        <p:spPr>
          <a:xfrm>
            <a:off x="2555637" y="2580640"/>
            <a:ext cx="3621405" cy="521970"/>
          </a:xfrm>
          <a:prstGeom prst="rect">
            <a:avLst/>
          </a:prstGeom>
          <a:noFill/>
        </p:spPr>
        <p:txBody>
          <a:bodyPr wrap="square" rtlCol="0" anchor="t">
            <a:spAutoFit/>
          </a:bodyPr>
          <a:lstStyle/>
          <a:p>
            <a:r>
              <a:rPr lang="zh-CN" altLang="en-US" sz="2800" dirty="0">
                <a:cs typeface="+mn-ea"/>
                <a:sym typeface="+mn-lt"/>
              </a:rPr>
              <a:t>公司核心价值观</a:t>
            </a:r>
            <a:endParaRPr lang="zh-CN" altLang="en-US" sz="2800" dirty="0">
              <a:cs typeface="+mn-ea"/>
              <a:sym typeface="+mn-lt"/>
            </a:endParaRPr>
          </a:p>
        </p:txBody>
      </p:sp>
      <p:sp>
        <p:nvSpPr>
          <p:cNvPr id="35" name="文本框 34"/>
          <p:cNvSpPr txBox="1"/>
          <p:nvPr/>
        </p:nvSpPr>
        <p:spPr>
          <a:xfrm>
            <a:off x="2584847" y="3869690"/>
            <a:ext cx="3621405" cy="521970"/>
          </a:xfrm>
          <a:prstGeom prst="rect">
            <a:avLst/>
          </a:prstGeom>
          <a:noFill/>
        </p:spPr>
        <p:txBody>
          <a:bodyPr wrap="square" rtlCol="0" anchor="t">
            <a:spAutoFit/>
          </a:bodyPr>
          <a:lstStyle/>
          <a:p>
            <a:r>
              <a:rPr lang="zh-CN" altLang="en-US" sz="2800" dirty="0">
                <a:cs typeface="+mn-ea"/>
                <a:sym typeface="+mn-lt"/>
              </a:rPr>
              <a:t>企业文化的作用</a:t>
            </a:r>
            <a:endParaRPr lang="zh-CN" altLang="en-US" sz="2800" dirty="0">
              <a:cs typeface="+mn-ea"/>
              <a:sym typeface="+mn-lt"/>
            </a:endParaRPr>
          </a:p>
        </p:txBody>
      </p:sp>
      <p:sp>
        <p:nvSpPr>
          <p:cNvPr id="36" name="文本框 35"/>
          <p:cNvSpPr txBox="1"/>
          <p:nvPr/>
        </p:nvSpPr>
        <p:spPr>
          <a:xfrm>
            <a:off x="2555637" y="5059045"/>
            <a:ext cx="3621405" cy="521970"/>
          </a:xfrm>
          <a:prstGeom prst="rect">
            <a:avLst/>
          </a:prstGeom>
          <a:noFill/>
        </p:spPr>
        <p:txBody>
          <a:bodyPr wrap="square" rtlCol="0" anchor="t">
            <a:spAutoFit/>
          </a:bodyPr>
          <a:lstStyle/>
          <a:p>
            <a:r>
              <a:rPr lang="zh-CN" altLang="en-US" sz="2800" dirty="0">
                <a:cs typeface="+mn-ea"/>
                <a:sym typeface="+mn-lt"/>
              </a:rPr>
              <a:t>关键的行为准则</a:t>
            </a:r>
            <a:endParaRPr lang="zh-CN" altLang="en-US" sz="2800" dirty="0">
              <a:cs typeface="+mn-ea"/>
              <a:sym typeface="+mn-lt"/>
            </a:endParaRPr>
          </a:p>
        </p:txBody>
      </p:sp>
      <p:sp>
        <p:nvSpPr>
          <p:cNvPr id="2" name="文本框 1"/>
          <p:cNvSpPr txBox="1"/>
          <p:nvPr/>
        </p:nvSpPr>
        <p:spPr>
          <a:xfrm>
            <a:off x="2965142" y="399495"/>
            <a:ext cx="2059619"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912132" y="1826441"/>
            <a:ext cx="3576320" cy="3576320"/>
          </a:xfrm>
          <a:prstGeom prst="ellipse">
            <a:avLst/>
          </a:prstGeom>
          <a:solidFill>
            <a:schemeClr val="bg1"/>
          </a:solidFill>
          <a:ln>
            <a:noFill/>
          </a:ln>
          <a:effectLst>
            <a:outerShdw blurRad="9779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5230585" y="2372995"/>
            <a:ext cx="5916386" cy="1089529"/>
          </a:xfrm>
          <a:prstGeom prst="rect">
            <a:avLst/>
          </a:prstGeom>
          <a:noFill/>
        </p:spPr>
        <p:txBody>
          <a:bodyPr wrap="square" rtlCol="0" anchor="t">
            <a:spAutoFit/>
          </a:bodyPr>
          <a:lstStyle/>
          <a:p>
            <a:pPr algn="l" fontAlgn="auto">
              <a:lnSpc>
                <a:spcPct val="120000"/>
              </a:lnSpc>
            </a:pPr>
            <a:r>
              <a:rPr lang="zh-CN" altLang="en-US" dirty="0">
                <a:cs typeface="+mn-ea"/>
                <a:sym typeface="+mn-lt"/>
              </a:rPr>
              <a:t>不是一家人，不进一家门，让关系更加协调：企业文化的过滤机制能使员工与观点相同或相近、做事方式趋同的同事工作，从而使周边的人际关系更加和谐。</a:t>
            </a:r>
            <a:endParaRPr lang="zh-CN" altLang="en-US" dirty="0">
              <a:cs typeface="+mn-ea"/>
              <a:sym typeface="+mn-lt"/>
            </a:endParaRPr>
          </a:p>
        </p:txBody>
      </p:sp>
      <p:sp>
        <p:nvSpPr>
          <p:cNvPr id="7" name="文本框 6"/>
          <p:cNvSpPr txBox="1"/>
          <p:nvPr/>
        </p:nvSpPr>
        <p:spPr>
          <a:xfrm>
            <a:off x="5230585" y="3774545"/>
            <a:ext cx="5916386" cy="1089529"/>
          </a:xfrm>
          <a:prstGeom prst="rect">
            <a:avLst/>
          </a:prstGeom>
          <a:noFill/>
        </p:spPr>
        <p:txBody>
          <a:bodyPr wrap="square" rtlCol="0" anchor="t">
            <a:spAutoFit/>
          </a:bodyPr>
          <a:lstStyle/>
          <a:p>
            <a:pPr lvl="0" algn="l">
              <a:lnSpc>
                <a:spcPct val="120000"/>
              </a:lnSpc>
              <a:buClrTx/>
              <a:buSzTx/>
              <a:buFontTx/>
            </a:pPr>
            <a:r>
              <a:rPr lang="zh-CN" altLang="en-US" dirty="0">
                <a:cs typeface="+mn-ea"/>
                <a:sym typeface="+mn-lt"/>
              </a:rPr>
              <a:t>不是一家人，不进一家门，让关系更加协调：企业文化的过滤机制能使员工与观点相同或相近、做事方式趋同的同事工作，从而使周边的人际关系更加和谐。</a:t>
            </a:r>
            <a:endParaRPr lang="zh-CN" altLang="en-US" dirty="0">
              <a:cs typeface="+mn-ea"/>
              <a:sym typeface="+mn-lt"/>
            </a:endParaRPr>
          </a:p>
        </p:txBody>
      </p:sp>
      <p:sp>
        <p:nvSpPr>
          <p:cNvPr id="11" name="文本框 10"/>
          <p:cNvSpPr txBox="1"/>
          <p:nvPr/>
        </p:nvSpPr>
        <p:spPr>
          <a:xfrm>
            <a:off x="2006872" y="2944676"/>
            <a:ext cx="1385570" cy="706755"/>
          </a:xfrm>
          <a:prstGeom prst="rect">
            <a:avLst/>
          </a:prstGeom>
          <a:noFill/>
        </p:spPr>
        <p:txBody>
          <a:bodyPr wrap="square" rtlCol="0" anchor="t">
            <a:spAutoFit/>
          </a:bodyPr>
          <a:lstStyle/>
          <a:p>
            <a:r>
              <a:rPr lang="zh-CN" altLang="en-US" sz="4000">
                <a:solidFill>
                  <a:srgbClr val="343667"/>
                </a:solidFill>
                <a:cs typeface="+mn-ea"/>
                <a:sym typeface="+mn-lt"/>
              </a:rPr>
              <a:t>99%</a:t>
            </a:r>
            <a:endParaRPr lang="zh-CN" altLang="en-US" sz="4000">
              <a:solidFill>
                <a:srgbClr val="343667"/>
              </a:solidFill>
              <a:cs typeface="+mn-ea"/>
              <a:sym typeface="+mn-lt"/>
            </a:endParaRPr>
          </a:p>
        </p:txBody>
      </p:sp>
      <p:sp>
        <p:nvSpPr>
          <p:cNvPr id="12" name="文本框 11"/>
          <p:cNvSpPr txBox="1"/>
          <p:nvPr/>
        </p:nvSpPr>
        <p:spPr>
          <a:xfrm>
            <a:off x="1429657" y="3754301"/>
            <a:ext cx="2540000" cy="398780"/>
          </a:xfrm>
          <a:prstGeom prst="rect">
            <a:avLst/>
          </a:prstGeom>
          <a:noFill/>
        </p:spPr>
        <p:txBody>
          <a:bodyPr wrap="square" rtlCol="0" anchor="t">
            <a:spAutoFit/>
          </a:bodyPr>
          <a:lstStyle/>
          <a:p>
            <a:pPr algn="ctr"/>
            <a:r>
              <a:rPr lang="zh-CN" altLang="en-US" sz="2000">
                <a:cs typeface="+mn-ea"/>
                <a:sym typeface="+mn-lt"/>
              </a:rPr>
              <a:t>文化导向定位</a:t>
            </a:r>
            <a:endParaRPr lang="zh-CN" altLang="en-US" sz="200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endParaRPr lang="zh-CN" altLang="en-US" sz="2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a:off x="1344567" y="1750695"/>
            <a:ext cx="1365885" cy="136588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椭圆 39"/>
          <p:cNvSpPr/>
          <p:nvPr/>
        </p:nvSpPr>
        <p:spPr>
          <a:xfrm>
            <a:off x="1353457" y="2818765"/>
            <a:ext cx="1365885" cy="1365885"/>
          </a:xfrm>
          <a:prstGeom prst="ellipse">
            <a:avLst/>
          </a:prstGeom>
          <a:solidFill>
            <a:srgbClr val="34366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3" name="文本框 32"/>
          <p:cNvSpPr txBox="1"/>
          <p:nvPr/>
        </p:nvSpPr>
        <p:spPr>
          <a:xfrm>
            <a:off x="1221377" y="4864735"/>
            <a:ext cx="3088640" cy="460375"/>
          </a:xfrm>
          <a:prstGeom prst="rect">
            <a:avLst/>
          </a:prstGeom>
          <a:noFill/>
        </p:spPr>
        <p:txBody>
          <a:bodyPr wrap="square" rtlCol="0" anchor="t">
            <a:spAutoFit/>
          </a:bodyPr>
          <a:lstStyle/>
          <a:p>
            <a:r>
              <a:rPr lang="zh-CN" altLang="en-US" sz="2400" b="1" dirty="0">
                <a:cs typeface="+mn-ea"/>
                <a:sym typeface="+mn-lt"/>
              </a:rPr>
              <a:t>找到内心的归属感</a:t>
            </a:r>
            <a:endParaRPr lang="zh-CN" altLang="en-US" sz="2400" b="1" dirty="0">
              <a:cs typeface="+mn-ea"/>
              <a:sym typeface="+mn-lt"/>
            </a:endParaRPr>
          </a:p>
        </p:txBody>
      </p:sp>
      <p:sp>
        <p:nvSpPr>
          <p:cNvPr id="34" name="文本框 33"/>
          <p:cNvSpPr txBox="1"/>
          <p:nvPr/>
        </p:nvSpPr>
        <p:spPr>
          <a:xfrm>
            <a:off x="1221377" y="5347970"/>
            <a:ext cx="10084435" cy="829945"/>
          </a:xfrm>
          <a:prstGeom prst="rect">
            <a:avLst/>
          </a:prstGeom>
          <a:noFill/>
        </p:spPr>
        <p:txBody>
          <a:bodyPr wrap="square" rtlCol="0" anchor="t">
            <a:spAutoFit/>
          </a:bodyPr>
          <a:lstStyle/>
          <a:p>
            <a:pPr>
              <a:lnSpc>
                <a:spcPct val="120000"/>
              </a:lnSpc>
              <a:spcBef>
                <a:spcPts val="0"/>
              </a:spcBef>
              <a:spcAft>
                <a:spcPts val="0"/>
              </a:spcAft>
            </a:pPr>
            <a:r>
              <a:rPr lang="zh-CN" altLang="en-US" sz="2000">
                <a:cs typeface="+mn-ea"/>
                <a:sym typeface="+mn-lt"/>
              </a:rPr>
              <a:t>接受企业文化，能使自己和企业在价值取向上趋于一致，减少因理念和行为不协调所带来的冲突，从而使内心更加平静。</a:t>
            </a:r>
            <a:endParaRPr lang="zh-CN" altLang="en-US" sz="2000">
              <a:cs typeface="+mn-ea"/>
              <a:sym typeface="+mn-lt"/>
            </a:endParaRPr>
          </a:p>
        </p:txBody>
      </p:sp>
      <p:sp>
        <p:nvSpPr>
          <p:cNvPr id="35" name="文本框 34"/>
          <p:cNvSpPr txBox="1"/>
          <p:nvPr/>
        </p:nvSpPr>
        <p:spPr>
          <a:xfrm>
            <a:off x="2890792" y="1896745"/>
            <a:ext cx="7833995" cy="874407"/>
          </a:xfrm>
          <a:prstGeom prst="rect">
            <a:avLst/>
          </a:prstGeom>
          <a:noFill/>
        </p:spPr>
        <p:txBody>
          <a:bodyPr wrap="square" rtlCol="0" anchor="t">
            <a:spAutoFit/>
          </a:bodyPr>
          <a:lstStyle/>
          <a:p>
            <a:pPr>
              <a:lnSpc>
                <a:spcPct val="150000"/>
              </a:lnSpc>
            </a:pPr>
            <a:r>
              <a:rPr lang="zh-CN" altLang="en-US">
                <a:cs typeface="+mn-ea"/>
                <a:sym typeface="+mn-lt"/>
              </a:rPr>
              <a:t>企业只会奖励热爱企业，遵循企业价值观，对企业有贡献的人，与企业价值观相一致是其获得晋升机会的基本前提</a:t>
            </a:r>
            <a:endParaRPr lang="zh-CN" altLang="en-US">
              <a:cs typeface="+mn-ea"/>
              <a:sym typeface="+mn-lt"/>
            </a:endParaRPr>
          </a:p>
        </p:txBody>
      </p:sp>
      <p:sp>
        <p:nvSpPr>
          <p:cNvPr id="36" name="文本框 35"/>
          <p:cNvSpPr txBox="1"/>
          <p:nvPr/>
        </p:nvSpPr>
        <p:spPr>
          <a:xfrm>
            <a:off x="2918097" y="3116580"/>
            <a:ext cx="7806690" cy="874407"/>
          </a:xfrm>
          <a:prstGeom prst="rect">
            <a:avLst/>
          </a:prstGeom>
          <a:noFill/>
        </p:spPr>
        <p:txBody>
          <a:bodyPr wrap="square" rtlCol="0" anchor="t">
            <a:spAutoFit/>
          </a:bodyPr>
          <a:lstStyle/>
          <a:p>
            <a:pPr>
              <a:lnSpc>
                <a:spcPct val="150000"/>
              </a:lnSpc>
            </a:pPr>
            <a:r>
              <a:rPr lang="zh-CN" altLang="en-US">
                <a:cs typeface="+mn-ea"/>
                <a:sym typeface="+mn-lt"/>
              </a:rPr>
              <a:t>企业只会奖励热爱企业，遵循企业价值观，对企业有贡献的人，与企业价值观相一致是其获得晋升机会的基本前提</a:t>
            </a:r>
            <a:endParaRPr lang="zh-CN" altLang="en-US">
              <a:cs typeface="+mn-ea"/>
              <a:sym typeface="+mn-lt"/>
            </a:endParaRPr>
          </a:p>
        </p:txBody>
      </p:sp>
      <p:sp>
        <p:nvSpPr>
          <p:cNvPr id="37" name="文本框 36"/>
          <p:cNvSpPr txBox="1"/>
          <p:nvPr/>
        </p:nvSpPr>
        <p:spPr>
          <a:xfrm>
            <a:off x="1561102" y="2096770"/>
            <a:ext cx="1061720" cy="521970"/>
          </a:xfrm>
          <a:prstGeom prst="rect">
            <a:avLst/>
          </a:prstGeom>
          <a:noFill/>
        </p:spPr>
        <p:txBody>
          <a:bodyPr wrap="square" rtlCol="0" anchor="t">
            <a:spAutoFit/>
          </a:bodyPr>
          <a:lstStyle/>
          <a:p>
            <a:r>
              <a:rPr lang="zh-CN" altLang="en-US" sz="2800" b="1">
                <a:solidFill>
                  <a:schemeClr val="bg1"/>
                </a:solidFill>
                <a:cs typeface="+mn-ea"/>
                <a:sym typeface="+mn-lt"/>
              </a:rPr>
              <a:t>24%</a:t>
            </a:r>
            <a:endParaRPr lang="zh-CN" altLang="en-US" sz="2800" b="1">
              <a:solidFill>
                <a:schemeClr val="bg1"/>
              </a:solidFill>
              <a:cs typeface="+mn-ea"/>
              <a:sym typeface="+mn-lt"/>
            </a:endParaRPr>
          </a:p>
        </p:txBody>
      </p:sp>
      <p:sp>
        <p:nvSpPr>
          <p:cNvPr id="38" name="文本框 37"/>
          <p:cNvSpPr txBox="1"/>
          <p:nvPr/>
        </p:nvSpPr>
        <p:spPr>
          <a:xfrm>
            <a:off x="1517287" y="3240405"/>
            <a:ext cx="1020445" cy="521970"/>
          </a:xfrm>
          <a:prstGeom prst="rect">
            <a:avLst/>
          </a:prstGeom>
          <a:noFill/>
        </p:spPr>
        <p:txBody>
          <a:bodyPr wrap="square" rtlCol="0" anchor="t">
            <a:spAutoFit/>
          </a:bodyPr>
          <a:lstStyle/>
          <a:p>
            <a:r>
              <a:rPr lang="zh-CN" altLang="en-US" sz="2800">
                <a:solidFill>
                  <a:schemeClr val="bg1"/>
                </a:solidFill>
                <a:cs typeface="+mn-ea"/>
                <a:sym typeface="+mn-lt"/>
              </a:rPr>
              <a:t>83%</a:t>
            </a:r>
            <a:endParaRPr lang="zh-CN" altLang="en-US" sz="2800">
              <a:solidFill>
                <a:schemeClr val="bg1"/>
              </a:solidFill>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endParaRPr lang="zh-CN" altLang="en-US" sz="2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chemeClr val="bg1"/>
                </a:solidFill>
                <a:cs typeface="+mn-ea"/>
                <a:sym typeface="+mn-lt"/>
              </a:rPr>
              <a:t>04</a:t>
            </a:r>
            <a:endParaRPr lang="en-US" altLang="zh-CN" sz="40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关键的行为准则</a:t>
            </a:r>
            <a:endParaRPr lang="zh-CN" altLang="en-US" sz="2800">
              <a:cs typeface="+mn-ea"/>
              <a:sym typeface="+mn-lt"/>
            </a:endParaRPr>
          </a:p>
        </p:txBody>
      </p:sp>
      <p:sp>
        <p:nvSpPr>
          <p:cNvPr id="4" name="文本框 3"/>
          <p:cNvSpPr txBox="1"/>
          <p:nvPr/>
        </p:nvSpPr>
        <p:spPr>
          <a:xfrm>
            <a:off x="4159250" y="1430655"/>
            <a:ext cx="4312920" cy="460375"/>
          </a:xfrm>
          <a:prstGeom prst="rect">
            <a:avLst/>
          </a:prstGeom>
          <a:noFill/>
        </p:spPr>
        <p:txBody>
          <a:bodyPr wrap="square" rtlCol="0" anchor="t">
            <a:spAutoFit/>
          </a:bodyPr>
          <a:lstStyle/>
          <a:p>
            <a:pPr algn="ctr"/>
            <a:r>
              <a:rPr lang="zh-CN" altLang="en-US" sz="2400" b="1">
                <a:cs typeface="+mn-ea"/>
                <a:sym typeface="+mn-lt"/>
              </a:rPr>
              <a:t>使命表述了企业存在的意义</a:t>
            </a:r>
            <a:endParaRPr lang="zh-CN" altLang="en-US" sz="2400" b="1">
              <a:cs typeface="+mn-ea"/>
              <a:sym typeface="+mn-lt"/>
            </a:endParaRPr>
          </a:p>
        </p:txBody>
      </p:sp>
      <p:grpSp>
        <p:nvGrpSpPr>
          <p:cNvPr id="29" name="组合 28"/>
          <p:cNvGrpSpPr/>
          <p:nvPr/>
        </p:nvGrpSpPr>
        <p:grpSpPr>
          <a:xfrm>
            <a:off x="1706687" y="2279626"/>
            <a:ext cx="8727926" cy="3743352"/>
            <a:chOff x="1706687" y="2061912"/>
            <a:chExt cx="8727926" cy="3743352"/>
          </a:xfrm>
        </p:grpSpPr>
        <p:grpSp>
          <p:nvGrpSpPr>
            <p:cNvPr id="30" name="组合 29"/>
            <p:cNvGrpSpPr/>
            <p:nvPr/>
          </p:nvGrpSpPr>
          <p:grpSpPr>
            <a:xfrm>
              <a:off x="1706687" y="2061912"/>
              <a:ext cx="4217953" cy="3743352"/>
              <a:chOff x="1706687" y="2061912"/>
              <a:chExt cx="4217953" cy="3743352"/>
            </a:xfrm>
          </p:grpSpPr>
          <p:sp>
            <p:nvSpPr>
              <p:cNvPr id="37" name="矩形 36"/>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38" name="Freeform 6"/>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39" name="Freeform 7"/>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40" name="矩形 39"/>
              <p:cNvSpPr/>
              <p:nvPr/>
            </p:nvSpPr>
            <p:spPr>
              <a:xfrm>
                <a:off x="2929019" y="2219842"/>
                <a:ext cx="1608133" cy="369332"/>
              </a:xfrm>
              <a:prstGeom prst="rect">
                <a:avLst/>
              </a:prstGeom>
            </p:spPr>
            <p:txBody>
              <a:bodyPr wrap="none">
                <a:spAutoFit/>
              </a:bodyPr>
              <a:lstStyle/>
              <a:p>
                <a:r>
                  <a:rPr lang="zh-CN" altLang="en-US" sz="1800" b="1" dirty="0">
                    <a:solidFill>
                      <a:schemeClr val="bg1"/>
                    </a:solidFill>
                    <a:cs typeface="+mn-ea"/>
                    <a:sym typeface="+mn-lt"/>
                  </a:rPr>
                  <a:t>社会个性魅力</a:t>
                </a:r>
                <a:endParaRPr lang="zh-CN" altLang="en-US" sz="1800" b="1" dirty="0">
                  <a:solidFill>
                    <a:schemeClr val="bg1"/>
                  </a:solidFill>
                  <a:cs typeface="+mn-ea"/>
                  <a:sym typeface="+mn-lt"/>
                </a:endParaRPr>
              </a:p>
            </p:txBody>
          </p:sp>
          <p:sp>
            <p:nvSpPr>
              <p:cNvPr id="41" name="TextBox 10"/>
              <p:cNvSpPr txBox="1"/>
              <p:nvPr/>
            </p:nvSpPr>
            <p:spPr>
              <a:xfrm>
                <a:off x="1994846" y="3323231"/>
                <a:ext cx="3691991" cy="1421928"/>
              </a:xfrm>
              <a:prstGeom prst="rect">
                <a:avLst/>
              </a:prstGeom>
              <a:noFill/>
            </p:spPr>
            <p:txBody>
              <a:bodyPr wrap="square" rtlCol="0">
                <a:spAutoFit/>
              </a:bodyPr>
              <a:lstStyle/>
              <a:p>
                <a:pPr fontAlgn="auto">
                  <a:lnSpc>
                    <a:spcPct val="120000"/>
                  </a:lnSpc>
                </a:pPr>
                <a:r>
                  <a:rPr lang="zh-CN" altLang="en-US" spc="300" dirty="0">
                    <a:cs typeface="+mn-ea"/>
                    <a:sym typeface="+mn-lt"/>
                  </a:rPr>
                  <a:t>清晰定义企业的生存意义，可以在企业内部树立共同的终极责任，防止因使命不一致而把企业引向不可确定的方向。</a:t>
                </a:r>
                <a:endParaRPr lang="zh-CN" altLang="en-US" spc="300" dirty="0">
                  <a:cs typeface="+mn-ea"/>
                  <a:sym typeface="+mn-lt"/>
                </a:endParaRPr>
              </a:p>
            </p:txBody>
          </p:sp>
        </p:grpSp>
        <p:grpSp>
          <p:nvGrpSpPr>
            <p:cNvPr id="31" name="组合 30"/>
            <p:cNvGrpSpPr/>
            <p:nvPr/>
          </p:nvGrpSpPr>
          <p:grpSpPr>
            <a:xfrm>
              <a:off x="6216660" y="2061912"/>
              <a:ext cx="4217953" cy="3743352"/>
              <a:chOff x="6216660" y="2061912"/>
              <a:chExt cx="4217953" cy="3743352"/>
            </a:xfrm>
          </p:grpSpPr>
          <p:sp>
            <p:nvSpPr>
              <p:cNvPr id="32" name="矩形 31"/>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33" name="Freeform 6"/>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34" name="Freeform 7"/>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35" name="矩形 34"/>
              <p:cNvSpPr/>
              <p:nvPr/>
            </p:nvSpPr>
            <p:spPr>
              <a:xfrm>
                <a:off x="7321027" y="2215327"/>
                <a:ext cx="2092844" cy="369332"/>
              </a:xfrm>
              <a:prstGeom prst="rect">
                <a:avLst/>
              </a:prstGeom>
            </p:spPr>
            <p:txBody>
              <a:bodyPr wrap="square">
                <a:spAutoFit/>
              </a:bodyPr>
              <a:lstStyle/>
              <a:p>
                <a:pPr lvl="0" algn="ctr">
                  <a:buClrTx/>
                  <a:buSzTx/>
                  <a:buFontTx/>
                </a:pPr>
                <a:r>
                  <a:rPr lang="zh-CN" altLang="en-US" sz="1800" b="1" dirty="0">
                    <a:solidFill>
                      <a:schemeClr val="bg1"/>
                    </a:solidFill>
                    <a:cs typeface="+mn-ea"/>
                    <a:sym typeface="+mn-lt"/>
                  </a:rPr>
                  <a:t>企业个性魅力</a:t>
                </a:r>
                <a:endParaRPr lang="zh-CN" altLang="en-US" sz="1800" b="1" dirty="0">
                  <a:solidFill>
                    <a:schemeClr val="bg1"/>
                  </a:solidFill>
                  <a:cs typeface="+mn-ea"/>
                  <a:sym typeface="+mn-lt"/>
                </a:endParaRPr>
              </a:p>
            </p:txBody>
          </p:sp>
          <p:sp>
            <p:nvSpPr>
              <p:cNvPr id="36" name="TextBox 15"/>
              <p:cNvSpPr txBox="1"/>
              <p:nvPr/>
            </p:nvSpPr>
            <p:spPr>
              <a:xfrm>
                <a:off x="6546985" y="3323231"/>
                <a:ext cx="3650169" cy="1421928"/>
              </a:xfrm>
              <a:prstGeom prst="rect">
                <a:avLst/>
              </a:prstGeom>
              <a:noFill/>
            </p:spPr>
            <p:txBody>
              <a:bodyPr wrap="square" rtlCol="0">
                <a:spAutoFit/>
              </a:bodyPr>
              <a:lstStyle/>
              <a:p>
                <a:pPr>
                  <a:lnSpc>
                    <a:spcPct val="120000"/>
                  </a:lnSpc>
                  <a:spcBef>
                    <a:spcPts val="0"/>
                  </a:spcBef>
                  <a:spcAft>
                    <a:spcPts val="0"/>
                  </a:spcAft>
                </a:pPr>
                <a:r>
                  <a:rPr lang="zh-CN" altLang="en-US" spc="300" dirty="0">
                    <a:cs typeface="+mn-ea"/>
                    <a:sym typeface="+mn-lt"/>
                  </a:rPr>
                  <a:t>清晰定义企业的生存意义，可以在企业内部树立共同的终极责任，防止因使命不一致而把企业引向不可确定的方向。</a:t>
                </a:r>
                <a:endParaRPr lang="zh-CN" altLang="en-US" spc="300" dirty="0">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rot="10800000" flipV="1">
            <a:off x="914037" y="0"/>
            <a:ext cx="10244455" cy="6858000"/>
            <a:chOff x="0" y="-13970"/>
            <a:chExt cx="10244455" cy="6885940"/>
          </a:xfrm>
        </p:grpSpPr>
        <p:sp>
          <p:nvSpPr>
            <p:cNvPr id="20" name="任意多边形 10"/>
            <p:cNvSpPr/>
            <p:nvPr/>
          </p:nvSpPr>
          <p:spPr>
            <a:xfrm flipH="1">
              <a:off x="317500" y="635"/>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gradFill>
              <a:gsLst>
                <a:gs pos="15000">
                  <a:srgbClr val="343667"/>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6"/>
            <p:cNvSpPr/>
            <p:nvPr/>
          </p:nvSpPr>
          <p:spPr>
            <a:xfrm flipH="1">
              <a:off x="0" y="-13970"/>
              <a:ext cx="9926955" cy="6871335"/>
            </a:xfrm>
            <a:custGeom>
              <a:avLst/>
              <a:gdLst>
                <a:gd name="connsiteX0" fmla="*/ 5679 w 13839"/>
                <a:gd name="connsiteY0" fmla="*/ 0 h 10821"/>
                <a:gd name="connsiteX1" fmla="*/ 13839 w 13839"/>
                <a:gd name="connsiteY1" fmla="*/ 21 h 10821"/>
                <a:gd name="connsiteX2" fmla="*/ 13839 w 13839"/>
                <a:gd name="connsiteY2" fmla="*/ 10821 h 10821"/>
                <a:gd name="connsiteX3" fmla="*/ 0 w 13839"/>
                <a:gd name="connsiteY3" fmla="*/ 10820 h 10821"/>
                <a:gd name="connsiteX4" fmla="*/ 5679 w 13839"/>
                <a:gd name="connsiteY4" fmla="*/ 0 h 1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 h="10821">
                  <a:moveTo>
                    <a:pt x="5679" y="0"/>
                  </a:moveTo>
                  <a:lnTo>
                    <a:pt x="13839" y="21"/>
                  </a:lnTo>
                  <a:lnTo>
                    <a:pt x="13839" y="10821"/>
                  </a:lnTo>
                  <a:lnTo>
                    <a:pt x="0" y="10820"/>
                  </a:lnTo>
                  <a:cubicBezTo>
                    <a:pt x="2734" y="7213"/>
                    <a:pt x="7687" y="4727"/>
                    <a:pt x="5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p:cNvSpPr txBox="1"/>
          <p:nvPr/>
        </p:nvSpPr>
        <p:spPr>
          <a:xfrm>
            <a:off x="6026695" y="2328999"/>
            <a:ext cx="5425440" cy="1106805"/>
          </a:xfrm>
          <a:prstGeom prst="rect">
            <a:avLst/>
          </a:prstGeom>
          <a:noFill/>
        </p:spPr>
        <p:txBody>
          <a:bodyPr wrap="square" rtlCol="0" anchor="t">
            <a:spAutoFit/>
          </a:bodyPr>
          <a:lstStyle/>
          <a:p>
            <a:pPr algn="dist"/>
            <a:r>
              <a:rPr lang="zh-CN" altLang="en-US" sz="6600" b="1" dirty="0" smtClean="0">
                <a:cs typeface="+mn-ea"/>
                <a:sym typeface="+mn-lt"/>
              </a:rPr>
              <a:t>谢谢观看！</a:t>
            </a:r>
            <a:endParaRPr lang="zh-CN" altLang="en-US" sz="6600" b="1" dirty="0">
              <a:cs typeface="+mn-ea"/>
              <a:sym typeface="+mn-lt"/>
            </a:endParaRPr>
          </a:p>
        </p:txBody>
      </p:sp>
      <p:sp>
        <p:nvSpPr>
          <p:cNvPr id="23" name="文本框 22"/>
          <p:cNvSpPr txBox="1"/>
          <p:nvPr/>
        </p:nvSpPr>
        <p:spPr>
          <a:xfrm>
            <a:off x="6198780" y="3464832"/>
            <a:ext cx="4862830" cy="460375"/>
          </a:xfrm>
          <a:prstGeom prst="rect">
            <a:avLst/>
          </a:prstGeom>
          <a:noFill/>
        </p:spPr>
        <p:txBody>
          <a:bodyPr wrap="square" rtlCol="0" anchor="t">
            <a:spAutoFit/>
          </a:bodyPr>
          <a:lstStyle/>
          <a:p>
            <a:pPr algn="dist"/>
            <a:r>
              <a:rPr lang="zh-CN" altLang="en-US" sz="2400">
                <a:cs typeface="+mn-ea"/>
                <a:sym typeface="+mn-lt"/>
              </a:rPr>
              <a:t>POWERPOINT TEMPLATE</a:t>
            </a:r>
            <a:endParaRPr lang="zh-CN" altLang="en-US" sz="2400">
              <a:cs typeface="+mn-ea"/>
              <a:sym typeface="+mn-lt"/>
            </a:endParaRPr>
          </a:p>
        </p:txBody>
      </p:sp>
      <p:sp>
        <p:nvSpPr>
          <p:cNvPr id="24" name="圆角矩形 12"/>
          <p:cNvSpPr/>
          <p:nvPr/>
        </p:nvSpPr>
        <p:spPr>
          <a:xfrm>
            <a:off x="6569978" y="4231734"/>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13"/>
          <p:cNvSpPr/>
          <p:nvPr/>
        </p:nvSpPr>
        <p:spPr>
          <a:xfrm>
            <a:off x="8808094" y="4231734"/>
            <a:ext cx="1832610" cy="461645"/>
          </a:xfrm>
          <a:prstGeom prst="roundRect">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6590389" y="4278089"/>
            <a:ext cx="1797685" cy="368300"/>
          </a:xfrm>
          <a:prstGeom prst="rect">
            <a:avLst/>
          </a:prstGeom>
          <a:noFill/>
        </p:spPr>
        <p:txBody>
          <a:bodyPr wrap="square" rtlCol="0">
            <a:spAutoFit/>
          </a:bodyPr>
          <a:lstStyle/>
          <a:p>
            <a:r>
              <a:rPr lang="zh-CN" altLang="en-US" dirty="0">
                <a:solidFill>
                  <a:schemeClr val="bg1"/>
                </a:solidFill>
                <a:cs typeface="+mn-ea"/>
                <a:sym typeface="+mn-lt"/>
              </a:rPr>
              <a:t>汇报</a:t>
            </a:r>
            <a:r>
              <a:rPr lang="zh-CN" altLang="en-US" dirty="0" smtClean="0">
                <a:solidFill>
                  <a:schemeClr val="bg1"/>
                </a:solidFill>
                <a:cs typeface="+mn-ea"/>
                <a:sym typeface="+mn-lt"/>
              </a:rPr>
              <a:t>：</a:t>
            </a:r>
            <a:r>
              <a:rPr lang="en-US" altLang="zh-CN" dirty="0" smtClean="0">
                <a:solidFill>
                  <a:schemeClr val="bg1"/>
                </a:solidFill>
                <a:cs typeface="+mn-ea"/>
                <a:sym typeface="+mn-lt"/>
              </a:rPr>
              <a:t>PPT</a:t>
            </a:r>
            <a:r>
              <a:rPr lang="zh-CN" altLang="en-US" dirty="0" smtClean="0">
                <a:solidFill>
                  <a:schemeClr val="bg1"/>
                </a:solidFill>
                <a:cs typeface="+mn-ea"/>
                <a:sym typeface="+mn-lt"/>
              </a:rPr>
              <a:t>营</a:t>
            </a:r>
            <a:endParaRPr lang="zh-CN" altLang="en-US" dirty="0" smtClean="0">
              <a:solidFill>
                <a:schemeClr val="bg1"/>
              </a:solidFill>
              <a:cs typeface="+mn-ea"/>
              <a:sym typeface="+mn-lt"/>
            </a:endParaRPr>
          </a:p>
        </p:txBody>
      </p:sp>
      <p:sp>
        <p:nvSpPr>
          <p:cNvPr id="27" name="文本框 26"/>
          <p:cNvSpPr txBox="1"/>
          <p:nvPr/>
        </p:nvSpPr>
        <p:spPr>
          <a:xfrm>
            <a:off x="9005579" y="4278089"/>
            <a:ext cx="1437005" cy="368300"/>
          </a:xfrm>
          <a:prstGeom prst="rect">
            <a:avLst/>
          </a:prstGeom>
          <a:noFill/>
        </p:spPr>
        <p:txBody>
          <a:bodyPr wrap="square" rtlCol="0">
            <a:spAutoFit/>
          </a:bodyPr>
          <a:lstStyle/>
          <a:p>
            <a:r>
              <a:rPr lang="en-US" altLang="zh-CN" dirty="0">
                <a:solidFill>
                  <a:schemeClr val="bg1"/>
                </a:solidFill>
                <a:cs typeface="+mn-ea"/>
                <a:sym typeface="+mn-lt"/>
              </a:rPr>
              <a:t>20XX</a:t>
            </a:r>
            <a:r>
              <a:rPr lang="zh-CN" altLang="en-US" dirty="0">
                <a:solidFill>
                  <a:schemeClr val="bg1"/>
                </a:solidFill>
                <a:cs typeface="+mn-ea"/>
                <a:sym typeface="+mn-lt"/>
              </a:rPr>
              <a:t>年</a:t>
            </a:r>
            <a:r>
              <a:rPr lang="en-US" altLang="zh-CN" dirty="0">
                <a:solidFill>
                  <a:schemeClr val="bg1"/>
                </a:solidFill>
                <a:cs typeface="+mn-ea"/>
                <a:sym typeface="+mn-lt"/>
              </a:rPr>
              <a:t>1</a:t>
            </a:r>
            <a:r>
              <a:rPr lang="zh-CN" altLang="en-US" dirty="0">
                <a:solidFill>
                  <a:schemeClr val="bg1"/>
                </a:solidFill>
                <a:cs typeface="+mn-ea"/>
                <a:sym typeface="+mn-lt"/>
              </a:rPr>
              <a:t>月</a:t>
            </a:r>
            <a:endParaRPr lang="zh-CN" altLang="en-US" dirty="0">
              <a:solidFill>
                <a:schemeClr val="bg1"/>
              </a:solidFill>
              <a:cs typeface="+mn-ea"/>
              <a:sym typeface="+mn-lt"/>
            </a:endParaRPr>
          </a:p>
        </p:txBody>
      </p:sp>
      <p:sp>
        <p:nvSpPr>
          <p:cNvPr id="28" name="文本框 27"/>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endParaRPr lang="en-US" altLang="zh-CN" sz="2800" dirty="0">
              <a:solidFill>
                <a:srgbClr val="343667"/>
              </a:solidFill>
              <a:cs typeface="+mn-ea"/>
              <a:sym typeface="+mn-lt"/>
            </a:endParaRPr>
          </a:p>
        </p:txBody>
      </p:sp>
      <p:sp>
        <p:nvSpPr>
          <p:cNvPr id="29" name="文本框 28"/>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endParaRPr lang="zh-CN" altLang="en-US" dirty="0">
              <a:solidFill>
                <a:schemeClr val="tx1"/>
              </a:solidFill>
              <a:cs typeface="+mn-ea"/>
              <a:sym typeface="+mn-lt"/>
            </a:endParaRPr>
          </a:p>
        </p:txBody>
      </p:sp>
      <p:sp>
        <p:nvSpPr>
          <p:cNvPr id="30" name="椭圆 29"/>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rcRect/>
          <a:stretch>
            <a:fillRect/>
          </a:stretch>
        </p:blipFill>
        <p:spPr>
          <a:xfrm>
            <a:off x="-17145" y="1443355"/>
            <a:ext cx="12209145" cy="3870325"/>
          </a:xfrm>
          <a:prstGeom prst="rect">
            <a:avLst/>
          </a:prstGeom>
        </p:spPr>
      </p:pic>
      <p:sp>
        <p:nvSpPr>
          <p:cNvPr id="4" name="矩形 3"/>
          <p:cNvSpPr/>
          <p:nvPr/>
        </p:nvSpPr>
        <p:spPr>
          <a:xfrm>
            <a:off x="-16510" y="1433649"/>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01</a:t>
            </a:r>
            <a:endParaRPr lang="en-US" altLang="zh-CN" sz="6600">
              <a:solidFill>
                <a:schemeClr val="bg1"/>
              </a:solidFill>
              <a:cs typeface="+mn-ea"/>
              <a:sym typeface="+mn-lt"/>
            </a:endParaRP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什么是企业文化</a:t>
            </a:r>
            <a:endParaRPr lang="zh-CN" altLang="en-US" sz="5400">
              <a:cs typeface="+mn-ea"/>
              <a:sym typeface="+mn-lt"/>
            </a:endParaRP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endParaRPr lang="zh-CN" altLang="en-US" sz="1200">
              <a:cs typeface="+mn-ea"/>
              <a:sym typeface="+mn-lt"/>
            </a:endParaRPr>
          </a:p>
        </p:txBody>
      </p:sp>
      <p:sp>
        <p:nvSpPr>
          <p:cNvPr id="9" name="文本框 8"/>
          <p:cNvSpPr txBox="1"/>
          <p:nvPr/>
        </p:nvSpPr>
        <p:spPr>
          <a:xfrm>
            <a:off x="4060825" y="3545840"/>
            <a:ext cx="5771515" cy="40011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endParaRPr lang="zh-CN" altLang="en-US" sz="2000">
              <a:solidFill>
                <a:srgbClr val="343667"/>
              </a:solidFill>
              <a:cs typeface="+mn-ea"/>
              <a:sym typeface="+mn-lt"/>
            </a:endParaRPr>
          </a:p>
        </p:txBody>
      </p:sp>
      <p:sp>
        <p:nvSpPr>
          <p:cNvPr id="10" name="文本框 9"/>
          <p:cNvSpPr txBox="1"/>
          <p:nvPr/>
        </p:nvSpPr>
        <p:spPr>
          <a:xfrm>
            <a:off x="10193020" y="439873"/>
            <a:ext cx="1515110" cy="521970"/>
          </a:xfrm>
          <a:prstGeom prst="rect">
            <a:avLst/>
          </a:prstGeom>
          <a:noFill/>
        </p:spPr>
        <p:txBody>
          <a:bodyPr wrap="square" rtlCol="0" anchor="t">
            <a:spAutoFit/>
          </a:bodyPr>
          <a:lstStyle/>
          <a:p>
            <a:pPr algn="r"/>
            <a:r>
              <a:rPr lang="en-US" altLang="zh-CN" sz="2800" dirty="0">
                <a:solidFill>
                  <a:srgbClr val="343667"/>
                </a:solidFill>
                <a:cs typeface="+mn-ea"/>
                <a:sym typeface="+mn-lt"/>
              </a:rPr>
              <a:t>LOGO</a:t>
            </a:r>
            <a:endParaRPr lang="en-US" altLang="zh-CN" sz="2800" dirty="0">
              <a:solidFill>
                <a:srgbClr val="343667"/>
              </a:solidFill>
              <a:cs typeface="+mn-ea"/>
              <a:sym typeface="+mn-lt"/>
            </a:endParaRPr>
          </a:p>
        </p:txBody>
      </p:sp>
      <p:sp>
        <p:nvSpPr>
          <p:cNvPr id="11" name="文本框 10"/>
          <p:cNvSpPr txBox="1"/>
          <p:nvPr/>
        </p:nvSpPr>
        <p:spPr>
          <a:xfrm>
            <a:off x="8473621" y="516708"/>
            <a:ext cx="2047875" cy="368300"/>
          </a:xfrm>
          <a:prstGeom prst="rect">
            <a:avLst/>
          </a:prstGeom>
          <a:noFill/>
        </p:spPr>
        <p:txBody>
          <a:bodyPr wrap="square" rtlCol="0" anchor="t">
            <a:spAutoFit/>
          </a:bodyPr>
          <a:lstStyle/>
          <a:p>
            <a:pPr algn="r"/>
            <a:r>
              <a:rPr lang="en-US" altLang="zh-CN" dirty="0">
                <a:solidFill>
                  <a:schemeClr val="tx1"/>
                </a:solidFill>
                <a:cs typeface="+mn-ea"/>
                <a:sym typeface="+mn-lt"/>
              </a:rPr>
              <a:t>XX</a:t>
            </a:r>
            <a:r>
              <a:rPr lang="zh-CN" altLang="en-US" dirty="0">
                <a:solidFill>
                  <a:schemeClr val="tx1"/>
                </a:solidFill>
                <a:cs typeface="+mn-ea"/>
                <a:sym typeface="+mn-lt"/>
              </a:rPr>
              <a:t>科技有限公司</a:t>
            </a:r>
            <a:endParaRPr lang="zh-CN" altLang="en-US" dirty="0">
              <a:solidFill>
                <a:schemeClr val="tx1"/>
              </a:solidFill>
              <a:cs typeface="+mn-ea"/>
              <a:sym typeface="+mn-lt"/>
            </a:endParaRPr>
          </a:p>
        </p:txBody>
      </p:sp>
      <p:sp>
        <p:nvSpPr>
          <p:cNvPr id="12" name="椭圆 11"/>
          <p:cNvSpPr/>
          <p:nvPr/>
        </p:nvSpPr>
        <p:spPr>
          <a:xfrm>
            <a:off x="11519444"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1243673" y="6229441"/>
            <a:ext cx="188686" cy="188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967902" y="6229441"/>
            <a:ext cx="188686" cy="18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cs typeface="+mn-ea"/>
                <a:sym typeface="+mn-lt"/>
              </a:rPr>
              <a:t>01</a:t>
            </a:r>
            <a:endParaRPr lang="en-US" altLang="zh-CN" sz="3200" dirty="0">
              <a:solidFill>
                <a:schemeClr val="bg1"/>
              </a:solidFill>
              <a:cs typeface="+mn-ea"/>
              <a:sym typeface="+mn-lt"/>
            </a:endParaRPr>
          </a:p>
        </p:txBody>
      </p:sp>
      <p:sp>
        <p:nvSpPr>
          <p:cNvPr id="26" name="文本框 25"/>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endParaRPr lang="zh-CN" altLang="en-US" sz="2800">
              <a:cs typeface="+mn-ea"/>
              <a:sym typeface="+mn-lt"/>
            </a:endParaRPr>
          </a:p>
        </p:txBody>
      </p:sp>
      <p:grpSp>
        <p:nvGrpSpPr>
          <p:cNvPr id="21" name="组合 20"/>
          <p:cNvGrpSpPr/>
          <p:nvPr/>
        </p:nvGrpSpPr>
        <p:grpSpPr>
          <a:xfrm>
            <a:off x="899078" y="1883683"/>
            <a:ext cx="10442575" cy="3684586"/>
            <a:chOff x="899078" y="1724026"/>
            <a:chExt cx="10442575" cy="3684586"/>
          </a:xfrm>
        </p:grpSpPr>
        <p:grpSp>
          <p:nvGrpSpPr>
            <p:cNvPr id="22" name="组合 21"/>
            <p:cNvGrpSpPr/>
            <p:nvPr/>
          </p:nvGrpSpPr>
          <p:grpSpPr>
            <a:xfrm>
              <a:off x="899078" y="1724026"/>
              <a:ext cx="5132387" cy="1704974"/>
              <a:chOff x="874713" y="1943101"/>
              <a:chExt cx="5132387" cy="1704974"/>
            </a:xfrm>
          </p:grpSpPr>
          <p:grpSp>
            <p:nvGrpSpPr>
              <p:cNvPr id="60" name="组合 59"/>
              <p:cNvGrpSpPr/>
              <p:nvPr/>
            </p:nvGrpSpPr>
            <p:grpSpPr>
              <a:xfrm>
                <a:off x="874713" y="1943101"/>
                <a:ext cx="5132387" cy="1704974"/>
                <a:chOff x="874713" y="1752601"/>
                <a:chExt cx="5132387" cy="1704974"/>
              </a:xfrm>
            </p:grpSpPr>
            <p:sp>
              <p:nvSpPr>
                <p:cNvPr id="64" name="矩形 63"/>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5" name="椭圆 8"/>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61" name="组合 60"/>
              <p:cNvGrpSpPr/>
              <p:nvPr/>
            </p:nvGrpSpPr>
            <p:grpSpPr>
              <a:xfrm>
                <a:off x="1230369" y="2175535"/>
                <a:ext cx="3941252" cy="1285967"/>
                <a:chOff x="7454960" y="3212882"/>
                <a:chExt cx="3941252" cy="1285967"/>
              </a:xfrm>
            </p:grpSpPr>
            <p:sp>
              <p:nvSpPr>
                <p:cNvPr id="62" name="矩形 61"/>
                <p:cNvSpPr/>
                <p:nvPr/>
              </p:nvSpPr>
              <p:spPr>
                <a:xfrm>
                  <a:off x="7454960" y="3630919"/>
                  <a:ext cx="3941252" cy="867930"/>
                </a:xfrm>
                <a:prstGeom prst="rect">
                  <a:avLst/>
                </a:prstGeom>
                <a:ln>
                  <a:noFill/>
                </a:ln>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endParaRPr lang="zh-CN" altLang="en-US" sz="1400" dirty="0">
                    <a:solidFill>
                      <a:schemeClr val="tx1"/>
                    </a:solidFill>
                    <a:cs typeface="+mn-ea"/>
                    <a:sym typeface="+mn-lt"/>
                  </a:endParaRPr>
                </a:p>
              </p:txBody>
            </p:sp>
            <p:sp>
              <p:nvSpPr>
                <p:cNvPr id="63" name="矩形 62"/>
                <p:cNvSpPr/>
                <p:nvPr/>
              </p:nvSpPr>
              <p:spPr>
                <a:xfrm>
                  <a:off x="7454960" y="3212882"/>
                  <a:ext cx="2050552" cy="369332"/>
                </a:xfrm>
                <a:prstGeom prst="rect">
                  <a:avLst/>
                </a:prstGeom>
                <a:ln>
                  <a:noFill/>
                </a:ln>
              </p:spPr>
              <p:txBody>
                <a:bodyPr wrap="square">
                  <a:spAutoFit/>
                  <a:scene3d>
                    <a:camera prst="orthographicFront"/>
                    <a:lightRig rig="threePt" dir="t"/>
                  </a:scene3d>
                  <a:sp3d contourW="12700"/>
                </a:bodyPr>
                <a:lstStyle/>
                <a:p>
                  <a:r>
                    <a:rPr lang="zh-CN" altLang="en-US" dirty="0">
                      <a:cs typeface="+mn-ea"/>
                      <a:sym typeface="+mn-lt"/>
                    </a:rPr>
                    <a:t>注重政治</a:t>
                  </a:r>
                  <a:endParaRPr lang="zh-CN" altLang="en-US" dirty="0">
                    <a:cs typeface="+mn-ea"/>
                    <a:sym typeface="+mn-lt"/>
                  </a:endParaRPr>
                </a:p>
              </p:txBody>
            </p:sp>
          </p:grpSp>
        </p:grpSp>
        <p:grpSp>
          <p:nvGrpSpPr>
            <p:cNvPr id="23" name="组合 22"/>
            <p:cNvGrpSpPr/>
            <p:nvPr/>
          </p:nvGrpSpPr>
          <p:grpSpPr>
            <a:xfrm>
              <a:off x="899078" y="3703638"/>
              <a:ext cx="5132387" cy="1704974"/>
              <a:chOff x="874713" y="3922713"/>
              <a:chExt cx="5132387" cy="1704974"/>
            </a:xfrm>
          </p:grpSpPr>
          <p:grpSp>
            <p:nvGrpSpPr>
              <p:cNvPr id="54" name="组合 53"/>
              <p:cNvGrpSpPr/>
              <p:nvPr/>
            </p:nvGrpSpPr>
            <p:grpSpPr>
              <a:xfrm>
                <a:off x="874713" y="3922713"/>
                <a:ext cx="5132387" cy="1704974"/>
                <a:chOff x="874713" y="1752601"/>
                <a:chExt cx="5132387" cy="1704974"/>
              </a:xfrm>
            </p:grpSpPr>
            <p:sp>
              <p:nvSpPr>
                <p:cNvPr id="58" name="矩形 57"/>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9" name="椭圆 31"/>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5" name="组合 54"/>
              <p:cNvGrpSpPr/>
              <p:nvPr/>
            </p:nvGrpSpPr>
            <p:grpSpPr>
              <a:xfrm>
                <a:off x="1230369" y="4170847"/>
                <a:ext cx="3941252" cy="1285967"/>
                <a:chOff x="7454960" y="3212882"/>
                <a:chExt cx="3941252" cy="1285967"/>
              </a:xfrm>
            </p:grpSpPr>
            <p:sp>
              <p:nvSpPr>
                <p:cNvPr id="56" name="矩形 55"/>
                <p:cNvSpPr/>
                <p:nvPr/>
              </p:nvSpPr>
              <p:spPr>
                <a:xfrm>
                  <a:off x="7454960" y="3630919"/>
                  <a:ext cx="3941252" cy="867930"/>
                </a:xfrm>
                <a:prstGeom prst="rect">
                  <a:avLst/>
                </a:prstGeom>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endParaRPr lang="zh-CN" altLang="en-US" sz="1400" dirty="0">
                    <a:solidFill>
                      <a:schemeClr val="tx1"/>
                    </a:solidFill>
                    <a:cs typeface="+mn-ea"/>
                    <a:sym typeface="+mn-lt"/>
                  </a:endParaRPr>
                </a:p>
              </p:txBody>
            </p:sp>
            <p:sp>
              <p:nvSpPr>
                <p:cNvPr id="57" name="矩形 56"/>
                <p:cNvSpPr/>
                <p:nvPr/>
              </p:nvSpPr>
              <p:spPr>
                <a:xfrm>
                  <a:off x="7454960" y="3212882"/>
                  <a:ext cx="2050552" cy="369332"/>
                </a:xfrm>
                <a:prstGeom prst="rect">
                  <a:avLst/>
                </a:prstGeom>
              </p:spPr>
              <p:txBody>
                <a:bodyPr wrap="square">
                  <a:spAutoFit/>
                  <a:scene3d>
                    <a:camera prst="orthographicFront"/>
                    <a:lightRig rig="threePt" dir="t"/>
                  </a:scene3d>
                  <a:sp3d contourW="12700"/>
                </a:bodyPr>
                <a:lstStyle/>
                <a:p>
                  <a:r>
                    <a:rPr lang="zh-CN" altLang="en-US" dirty="0">
                      <a:cs typeface="+mn-ea"/>
                      <a:sym typeface="+mn-lt"/>
                    </a:rPr>
                    <a:t>注重个人</a:t>
                  </a:r>
                  <a:endParaRPr lang="en-US" altLang="zh-CN" dirty="0">
                    <a:cs typeface="+mn-ea"/>
                    <a:sym typeface="+mn-lt"/>
                  </a:endParaRPr>
                </a:p>
              </p:txBody>
            </p:sp>
          </p:grpSp>
        </p:grpSp>
        <p:grpSp>
          <p:nvGrpSpPr>
            <p:cNvPr id="24" name="组合 23"/>
            <p:cNvGrpSpPr/>
            <p:nvPr/>
          </p:nvGrpSpPr>
          <p:grpSpPr>
            <a:xfrm>
              <a:off x="6209266" y="1724026"/>
              <a:ext cx="5132387" cy="1704974"/>
              <a:chOff x="6184901" y="1943101"/>
              <a:chExt cx="5132387" cy="1704974"/>
            </a:xfrm>
          </p:grpSpPr>
          <p:grpSp>
            <p:nvGrpSpPr>
              <p:cNvPr id="48" name="组合 47"/>
              <p:cNvGrpSpPr/>
              <p:nvPr/>
            </p:nvGrpSpPr>
            <p:grpSpPr>
              <a:xfrm>
                <a:off x="6184901" y="1943101"/>
                <a:ext cx="5132387" cy="1704974"/>
                <a:chOff x="874713" y="1752601"/>
                <a:chExt cx="5132387" cy="1704974"/>
              </a:xfrm>
            </p:grpSpPr>
            <p:sp>
              <p:nvSpPr>
                <p:cNvPr id="52" name="矩形 51"/>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3" name="椭圆 34"/>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9" name="组合 48"/>
              <p:cNvGrpSpPr/>
              <p:nvPr/>
            </p:nvGrpSpPr>
            <p:grpSpPr>
              <a:xfrm>
                <a:off x="6540557" y="2175535"/>
                <a:ext cx="3941252" cy="1285967"/>
                <a:chOff x="7454960" y="3212882"/>
                <a:chExt cx="3941252" cy="1285967"/>
              </a:xfrm>
            </p:grpSpPr>
            <p:sp>
              <p:nvSpPr>
                <p:cNvPr id="50" name="矩形 49"/>
                <p:cNvSpPr/>
                <p:nvPr/>
              </p:nvSpPr>
              <p:spPr>
                <a:xfrm>
                  <a:off x="7454960" y="3630919"/>
                  <a:ext cx="3941252" cy="867930"/>
                </a:xfrm>
                <a:prstGeom prst="rect">
                  <a:avLst/>
                </a:prstGeom>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endParaRPr lang="zh-CN" altLang="en-US" sz="1400" dirty="0">
                    <a:solidFill>
                      <a:schemeClr val="tx1"/>
                    </a:solidFill>
                    <a:cs typeface="+mn-ea"/>
                    <a:sym typeface="+mn-lt"/>
                  </a:endParaRPr>
                </a:p>
              </p:txBody>
            </p:sp>
            <p:sp>
              <p:nvSpPr>
                <p:cNvPr id="51" name="矩形 50"/>
                <p:cNvSpPr/>
                <p:nvPr/>
              </p:nvSpPr>
              <p:spPr>
                <a:xfrm>
                  <a:off x="7454960" y="3212882"/>
                  <a:ext cx="2050552" cy="369332"/>
                </a:xfrm>
                <a:prstGeom prst="rect">
                  <a:avLst/>
                </a:prstGeom>
              </p:spPr>
              <p:txBody>
                <a:bodyPr wrap="square">
                  <a:spAutoFit/>
                  <a:scene3d>
                    <a:camera prst="orthographicFront"/>
                    <a:lightRig rig="threePt" dir="t"/>
                  </a:scene3d>
                  <a:sp3d contourW="12700"/>
                </a:bodyPr>
                <a:lstStyle/>
                <a:p>
                  <a:r>
                    <a:rPr lang="zh-CN" altLang="en-US" dirty="0">
                      <a:cs typeface="+mn-ea"/>
                      <a:sym typeface="+mn-lt"/>
                    </a:rPr>
                    <a:t>注重公理</a:t>
                  </a:r>
                  <a:endParaRPr lang="zh-CN" altLang="en-US" dirty="0">
                    <a:cs typeface="+mn-ea"/>
                    <a:sym typeface="+mn-lt"/>
                  </a:endParaRPr>
                </a:p>
              </p:txBody>
            </p:sp>
          </p:grpSp>
        </p:grpSp>
        <p:grpSp>
          <p:nvGrpSpPr>
            <p:cNvPr id="41" name="组合 40"/>
            <p:cNvGrpSpPr/>
            <p:nvPr/>
          </p:nvGrpSpPr>
          <p:grpSpPr>
            <a:xfrm>
              <a:off x="6209266" y="3703638"/>
              <a:ext cx="5132387" cy="1704974"/>
              <a:chOff x="6184901" y="3922713"/>
              <a:chExt cx="5132387" cy="1704974"/>
            </a:xfrm>
          </p:grpSpPr>
          <p:grpSp>
            <p:nvGrpSpPr>
              <p:cNvPr id="42" name="组合 41"/>
              <p:cNvGrpSpPr/>
              <p:nvPr/>
            </p:nvGrpSpPr>
            <p:grpSpPr>
              <a:xfrm>
                <a:off x="6184901" y="3922713"/>
                <a:ext cx="5132387" cy="1704974"/>
                <a:chOff x="874713" y="1752601"/>
                <a:chExt cx="5132387" cy="1704974"/>
              </a:xfrm>
            </p:grpSpPr>
            <p:sp>
              <p:nvSpPr>
                <p:cNvPr id="46" name="矩形 45"/>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7" name="椭圆 37"/>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3" name="组合 42"/>
              <p:cNvGrpSpPr/>
              <p:nvPr/>
            </p:nvGrpSpPr>
            <p:grpSpPr>
              <a:xfrm>
                <a:off x="6540557" y="4170847"/>
                <a:ext cx="3941252" cy="1285967"/>
                <a:chOff x="7454960" y="3212882"/>
                <a:chExt cx="3941252" cy="1285967"/>
              </a:xfrm>
            </p:grpSpPr>
            <p:sp>
              <p:nvSpPr>
                <p:cNvPr id="44" name="矩形 43"/>
                <p:cNvSpPr/>
                <p:nvPr/>
              </p:nvSpPr>
              <p:spPr>
                <a:xfrm>
                  <a:off x="7454960" y="3630919"/>
                  <a:ext cx="3941252" cy="867930"/>
                </a:xfrm>
                <a:prstGeom prst="rect">
                  <a:avLst/>
                </a:prstGeom>
                <a:ln>
                  <a:noFill/>
                </a:ln>
              </p:spPr>
              <p:txBody>
                <a:bodyPr wrap="square">
                  <a:spAutoFit/>
                  <a:scene3d>
                    <a:camera prst="orthographicFront"/>
                    <a:lightRig rig="threePt" dir="t"/>
                  </a:scene3d>
                  <a:sp3d contourW="12700"/>
                </a:bodyPr>
                <a:lstStyle/>
                <a:p>
                  <a:pPr lvl="0">
                    <a:lnSpc>
                      <a:spcPct val="120000"/>
                    </a:lnSpc>
                    <a:spcBef>
                      <a:spcPts val="0"/>
                    </a:spcBef>
                    <a:spcAft>
                      <a:spcPts val="0"/>
                    </a:spcAft>
                    <a:defRPr/>
                  </a:pPr>
                  <a:r>
                    <a:rPr lang="zh-CN" altLang="en-US" sz="1400" dirty="0">
                      <a:solidFill>
                        <a:schemeClr val="tx1"/>
                      </a:solidFill>
                      <a:cs typeface="+mn-ea"/>
                      <a:sym typeface="+mn-lt"/>
                    </a:rPr>
                    <a:t>“人类群体或民族世代相传的行为模式、艺术、宗教、信仰、群体组织及其他一切人类生产活动、思维活动的本质特征的总和。”</a:t>
                  </a:r>
                  <a:endParaRPr lang="zh-CN" altLang="en-US" sz="1400" dirty="0">
                    <a:solidFill>
                      <a:schemeClr val="tx1"/>
                    </a:solidFill>
                    <a:cs typeface="+mn-ea"/>
                    <a:sym typeface="+mn-lt"/>
                  </a:endParaRPr>
                </a:p>
              </p:txBody>
            </p:sp>
            <p:sp>
              <p:nvSpPr>
                <p:cNvPr id="45" name="矩形 44"/>
                <p:cNvSpPr/>
                <p:nvPr/>
              </p:nvSpPr>
              <p:spPr>
                <a:xfrm>
                  <a:off x="7454960" y="3212882"/>
                  <a:ext cx="2050552" cy="369332"/>
                </a:xfrm>
                <a:prstGeom prst="rect">
                  <a:avLst/>
                </a:prstGeom>
                <a:ln>
                  <a:noFill/>
                </a:ln>
              </p:spPr>
              <p:txBody>
                <a:bodyPr wrap="square">
                  <a:spAutoFit/>
                  <a:scene3d>
                    <a:camera prst="orthographicFront"/>
                    <a:lightRig rig="threePt" dir="t"/>
                  </a:scene3d>
                  <a:sp3d contourW="12700"/>
                </a:bodyPr>
                <a:lstStyle/>
                <a:p>
                  <a:r>
                    <a:rPr lang="zh-CN" altLang="en-US" dirty="0">
                      <a:cs typeface="+mn-ea"/>
                      <a:sym typeface="+mn-lt"/>
                    </a:rPr>
                    <a:t>注重团队</a:t>
                  </a:r>
                  <a:endParaRPr lang="en-US" altLang="zh-CN" dirty="0">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screen"/>
          <a:srcRect/>
          <a:stretch>
            <a:fillRect/>
          </a:stretch>
        </p:blipFill>
        <p:spPr>
          <a:xfrm flipH="1">
            <a:off x="1655718" y="1364343"/>
            <a:ext cx="3140876" cy="4913630"/>
          </a:xfrm>
          <a:prstGeom prst="rect">
            <a:avLst/>
          </a:prstGeom>
        </p:spPr>
      </p:pic>
      <p:sp>
        <p:nvSpPr>
          <p:cNvPr id="25" name="矩形 24"/>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endParaRPr lang="en-US" altLang="zh-CN" sz="3200">
              <a:solidFill>
                <a:schemeClr val="bg1"/>
              </a:solidFill>
              <a:cs typeface="+mn-ea"/>
              <a:sym typeface="+mn-lt"/>
            </a:endParaRPr>
          </a:p>
        </p:txBody>
      </p:sp>
      <p:sp>
        <p:nvSpPr>
          <p:cNvPr id="26" name="文本框 25"/>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endParaRPr lang="zh-CN" altLang="en-US" sz="2800">
              <a:cs typeface="+mn-ea"/>
              <a:sym typeface="+mn-lt"/>
            </a:endParaRPr>
          </a:p>
        </p:txBody>
      </p:sp>
      <p:sp>
        <p:nvSpPr>
          <p:cNvPr id="18" name="文本框 17"/>
          <p:cNvSpPr txBox="1"/>
          <p:nvPr/>
        </p:nvSpPr>
        <p:spPr>
          <a:xfrm>
            <a:off x="6022250" y="2851785"/>
            <a:ext cx="3416320" cy="523220"/>
          </a:xfrm>
          <a:prstGeom prst="rect">
            <a:avLst/>
          </a:prstGeom>
          <a:noFill/>
        </p:spPr>
        <p:txBody>
          <a:bodyPr wrap="none" rtlCol="0" anchor="t">
            <a:spAutoFit/>
          </a:bodyPr>
          <a:lstStyle/>
          <a:p>
            <a:r>
              <a:rPr lang="zh-CN" altLang="en-US" sz="2800" dirty="0">
                <a:solidFill>
                  <a:schemeClr val="tx1">
                    <a:lumMod val="75000"/>
                    <a:lumOff val="25000"/>
                  </a:schemeClr>
                </a:solidFill>
                <a:cs typeface="+mn-ea"/>
                <a:sym typeface="+mn-lt"/>
              </a:rPr>
              <a:t>什么是</a:t>
            </a:r>
            <a:r>
              <a:rPr lang="zh-CN" altLang="en-US" sz="2800" b="1" dirty="0">
                <a:solidFill>
                  <a:schemeClr val="tx1"/>
                </a:solidFill>
                <a:cs typeface="+mn-ea"/>
                <a:sym typeface="+mn-lt"/>
              </a:rPr>
              <a:t>‘企业文化’</a:t>
            </a:r>
            <a:endParaRPr lang="zh-CN" altLang="en-US" sz="2800" b="1" dirty="0">
              <a:solidFill>
                <a:schemeClr val="tx1"/>
              </a:solidFill>
              <a:cs typeface="+mn-ea"/>
              <a:sym typeface="+mn-lt"/>
            </a:endParaRPr>
          </a:p>
        </p:txBody>
      </p:sp>
      <p:sp>
        <p:nvSpPr>
          <p:cNvPr id="19" name="文本框 18"/>
          <p:cNvSpPr txBox="1"/>
          <p:nvPr/>
        </p:nvSpPr>
        <p:spPr>
          <a:xfrm>
            <a:off x="6040665" y="3442970"/>
            <a:ext cx="4900930" cy="2563495"/>
          </a:xfrm>
          <a:prstGeom prst="rect">
            <a:avLst/>
          </a:prstGeom>
          <a:noFill/>
        </p:spPr>
        <p:txBody>
          <a:bodyPr wrap="square" rtlCol="0" anchor="t">
            <a:spAutoFit/>
          </a:bodyPr>
          <a:lstStyle/>
          <a:p>
            <a:pPr lvl="0" defTabSz="1217930">
              <a:lnSpc>
                <a:spcPct val="200000"/>
              </a:lnSpc>
              <a:defRPr/>
            </a:pPr>
            <a:r>
              <a:rPr lang="zh-CN" altLang="en-US" dirty="0">
                <a:solidFill>
                  <a:schemeClr val="tx1"/>
                </a:solidFill>
                <a:cs typeface="+mn-ea"/>
                <a:sym typeface="+mn-lt"/>
              </a:rPr>
              <a:t>以文明取胜的群体竞争意识。企业内通过物体布局所传达的感觉氛围，企业成员与客户及其他外界成员的交往方式。员工恪守的经营宗旨、价值观念和道德行为准则的综合反映</a:t>
            </a:r>
            <a:endParaRPr lang="zh-CN" altLang="en-US" dirty="0">
              <a:solidFill>
                <a:schemeClr val="tx1"/>
              </a:solidFill>
              <a:cs typeface="+mn-ea"/>
              <a:sym typeface="+mn-lt"/>
            </a:endParaRPr>
          </a:p>
          <a:p>
            <a:pPr lvl="0" defTabSz="1217930">
              <a:lnSpc>
                <a:spcPts val="2000"/>
              </a:lnSpc>
              <a:defRPr/>
            </a:pPr>
            <a:endParaRPr lang="zh-CN" altLang="en-US" dirty="0">
              <a:solidFill>
                <a:schemeClr val="tx1"/>
              </a:solidFill>
              <a:cs typeface="+mn-ea"/>
              <a:sym typeface="+mn-lt"/>
            </a:endParaRPr>
          </a:p>
        </p:txBody>
      </p:sp>
      <p:sp>
        <p:nvSpPr>
          <p:cNvPr id="20" name="文本框 19"/>
          <p:cNvSpPr txBox="1"/>
          <p:nvPr/>
        </p:nvSpPr>
        <p:spPr>
          <a:xfrm>
            <a:off x="6040665" y="2414270"/>
            <a:ext cx="3042920" cy="368300"/>
          </a:xfrm>
          <a:prstGeom prst="rect">
            <a:avLst/>
          </a:prstGeom>
          <a:noFill/>
        </p:spPr>
        <p:txBody>
          <a:bodyPr wrap="square" rtlCol="0" anchor="t">
            <a:spAutoFit/>
          </a:bodyPr>
          <a:lstStyle/>
          <a:p>
            <a:pPr marL="0" marR="0" lvl="0" indent="0" algn="dist" rtl="0">
              <a:spcBef>
                <a:spcPts val="0"/>
              </a:spcBef>
              <a:spcAft>
                <a:spcPts val="0"/>
              </a:spcAft>
              <a:buNone/>
            </a:pPr>
            <a:r>
              <a:rPr lang="en-US" b="1">
                <a:solidFill>
                  <a:schemeClr val="bg1">
                    <a:lumMod val="50000"/>
                  </a:schemeClr>
                </a:solidFill>
                <a:cs typeface="+mn-ea"/>
                <a:sym typeface="+mn-lt"/>
              </a:rPr>
              <a:t>YOUR TITLE HERE</a:t>
            </a:r>
            <a:endParaRPr lang="en-US" altLang="en-US" b="1">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1267097" y="1922145"/>
            <a:ext cx="2540000" cy="398780"/>
          </a:xfrm>
          <a:prstGeom prst="rect">
            <a:avLst/>
          </a:prstGeom>
          <a:noFill/>
        </p:spPr>
        <p:txBody>
          <a:bodyPr wrap="square" rtlCol="0" anchor="t">
            <a:spAutoFit/>
          </a:bodyPr>
          <a:lstStyle/>
          <a:p>
            <a:pPr algn="r"/>
            <a:r>
              <a:rPr lang="zh-CN" altLang="en-US" sz="2000" dirty="0">
                <a:cs typeface="+mn-ea"/>
                <a:sym typeface="+mn-lt"/>
              </a:rPr>
              <a:t>经营哲学</a:t>
            </a:r>
            <a:endParaRPr lang="zh-CN" altLang="en-US" sz="2000" dirty="0">
              <a:cs typeface="+mn-ea"/>
              <a:sym typeface="+mn-lt"/>
            </a:endParaRPr>
          </a:p>
        </p:txBody>
      </p:sp>
      <p:sp>
        <p:nvSpPr>
          <p:cNvPr id="57" name="文本框 56"/>
          <p:cNvSpPr txBox="1"/>
          <p:nvPr/>
        </p:nvSpPr>
        <p:spPr>
          <a:xfrm>
            <a:off x="726712" y="2263140"/>
            <a:ext cx="3094990" cy="737235"/>
          </a:xfrm>
          <a:prstGeom prst="rect">
            <a:avLst/>
          </a:prstGeom>
          <a:noFill/>
        </p:spPr>
        <p:txBody>
          <a:bodyPr wrap="square" rtlCol="0" anchor="t">
            <a:spAutoFit/>
          </a:bodyPr>
          <a:lstStyle/>
          <a:p>
            <a:pPr algn="r"/>
            <a:r>
              <a:rPr lang="zh-CN" altLang="en-US" sz="1400">
                <a:cs typeface="+mn-ea"/>
                <a:sym typeface="+mn-lt"/>
              </a:rPr>
              <a:t>文化是一个集体在其整个历史中习得的所有共享的被视为理所当然的假设的总和</a:t>
            </a:r>
            <a:endParaRPr lang="zh-CN" altLang="en-US" sz="1400">
              <a:cs typeface="+mn-ea"/>
              <a:sym typeface="+mn-lt"/>
            </a:endParaRPr>
          </a:p>
        </p:txBody>
      </p:sp>
      <p:sp>
        <p:nvSpPr>
          <p:cNvPr id="58" name="文本框 57"/>
          <p:cNvSpPr txBox="1"/>
          <p:nvPr/>
        </p:nvSpPr>
        <p:spPr>
          <a:xfrm>
            <a:off x="1281702" y="3398520"/>
            <a:ext cx="2540000" cy="398780"/>
          </a:xfrm>
          <a:prstGeom prst="rect">
            <a:avLst/>
          </a:prstGeom>
          <a:noFill/>
        </p:spPr>
        <p:txBody>
          <a:bodyPr wrap="square" rtlCol="0" anchor="t">
            <a:spAutoFit/>
          </a:bodyPr>
          <a:lstStyle/>
          <a:p>
            <a:pPr algn="r"/>
            <a:r>
              <a:rPr lang="zh-CN" altLang="en-US" sz="2000">
                <a:cs typeface="+mn-ea"/>
                <a:sym typeface="+mn-lt"/>
              </a:rPr>
              <a:t>经营理念</a:t>
            </a:r>
            <a:endParaRPr lang="zh-CN" altLang="en-US" sz="2000">
              <a:cs typeface="+mn-ea"/>
              <a:sym typeface="+mn-lt"/>
            </a:endParaRPr>
          </a:p>
        </p:txBody>
      </p:sp>
      <p:sp>
        <p:nvSpPr>
          <p:cNvPr id="59" name="文本框 58"/>
          <p:cNvSpPr txBox="1"/>
          <p:nvPr/>
        </p:nvSpPr>
        <p:spPr>
          <a:xfrm>
            <a:off x="741317" y="3739515"/>
            <a:ext cx="3094990" cy="737235"/>
          </a:xfrm>
          <a:prstGeom prst="rect">
            <a:avLst/>
          </a:prstGeom>
          <a:noFill/>
        </p:spPr>
        <p:txBody>
          <a:bodyPr wrap="square" rtlCol="0" anchor="t">
            <a:spAutoFit/>
          </a:bodyPr>
          <a:lstStyle/>
          <a:p>
            <a:pPr algn="r"/>
            <a:r>
              <a:rPr lang="zh-CN" altLang="en-US" sz="1400">
                <a:cs typeface="+mn-ea"/>
                <a:sym typeface="+mn-lt"/>
              </a:rPr>
              <a:t>群体在解决其外在适应与内部整合问题时，学得的一组基本假设，因为他们运作得很好</a:t>
            </a:r>
            <a:endParaRPr lang="zh-CN" altLang="en-US" sz="1400">
              <a:cs typeface="+mn-ea"/>
              <a:sym typeface="+mn-lt"/>
            </a:endParaRPr>
          </a:p>
        </p:txBody>
      </p:sp>
      <p:sp>
        <p:nvSpPr>
          <p:cNvPr id="60" name="文本框 59"/>
          <p:cNvSpPr txBox="1"/>
          <p:nvPr/>
        </p:nvSpPr>
        <p:spPr>
          <a:xfrm>
            <a:off x="1267097" y="4711700"/>
            <a:ext cx="2540000" cy="398780"/>
          </a:xfrm>
          <a:prstGeom prst="rect">
            <a:avLst/>
          </a:prstGeom>
          <a:noFill/>
        </p:spPr>
        <p:txBody>
          <a:bodyPr wrap="square" rtlCol="0" anchor="t">
            <a:spAutoFit/>
          </a:bodyPr>
          <a:lstStyle/>
          <a:p>
            <a:pPr algn="r"/>
            <a:r>
              <a:rPr lang="zh-CN" altLang="en-US" sz="2000">
                <a:cs typeface="+mn-ea"/>
                <a:sym typeface="+mn-lt"/>
              </a:rPr>
              <a:t>企业精神</a:t>
            </a:r>
            <a:endParaRPr lang="zh-CN" altLang="en-US" sz="2000">
              <a:cs typeface="+mn-ea"/>
              <a:sym typeface="+mn-lt"/>
            </a:endParaRPr>
          </a:p>
        </p:txBody>
      </p:sp>
      <p:sp>
        <p:nvSpPr>
          <p:cNvPr id="61" name="文本框 60"/>
          <p:cNvSpPr txBox="1"/>
          <p:nvPr/>
        </p:nvSpPr>
        <p:spPr>
          <a:xfrm>
            <a:off x="726712" y="5052695"/>
            <a:ext cx="3094990" cy="737235"/>
          </a:xfrm>
          <a:prstGeom prst="rect">
            <a:avLst/>
          </a:prstGeom>
          <a:noFill/>
        </p:spPr>
        <p:txBody>
          <a:bodyPr wrap="square" rtlCol="0" anchor="t">
            <a:spAutoFit/>
          </a:bodyPr>
          <a:lstStyle/>
          <a:p>
            <a:pPr algn="r"/>
            <a:r>
              <a:rPr lang="zh-CN" altLang="en-US" sz="1400">
                <a:cs typeface="+mn-ea"/>
                <a:sym typeface="+mn-lt"/>
              </a:rPr>
              <a:t>群体在解决其外在适应与内部整合问题时，学得的一组基本假设，因为他们运作得很好</a:t>
            </a:r>
            <a:endParaRPr lang="zh-CN" altLang="en-US" sz="1400">
              <a:cs typeface="+mn-ea"/>
              <a:sym typeface="+mn-lt"/>
            </a:endParaRPr>
          </a:p>
        </p:txBody>
      </p:sp>
      <p:sp>
        <p:nvSpPr>
          <p:cNvPr id="62" name="文本框 61"/>
          <p:cNvSpPr txBox="1"/>
          <p:nvPr/>
        </p:nvSpPr>
        <p:spPr>
          <a:xfrm>
            <a:off x="8186692" y="1922145"/>
            <a:ext cx="2540000" cy="398780"/>
          </a:xfrm>
          <a:prstGeom prst="rect">
            <a:avLst/>
          </a:prstGeom>
          <a:noFill/>
        </p:spPr>
        <p:txBody>
          <a:bodyPr wrap="square" rtlCol="0" anchor="t">
            <a:spAutoFit/>
          </a:bodyPr>
          <a:lstStyle/>
          <a:p>
            <a:r>
              <a:rPr lang="zh-CN" altLang="en-US" sz="2000">
                <a:cs typeface="+mn-ea"/>
                <a:sym typeface="+mn-lt"/>
              </a:rPr>
              <a:t>核心价值观</a:t>
            </a:r>
            <a:endParaRPr lang="zh-CN" altLang="en-US" sz="2000">
              <a:cs typeface="+mn-ea"/>
              <a:sym typeface="+mn-lt"/>
            </a:endParaRPr>
          </a:p>
        </p:txBody>
      </p:sp>
      <p:sp>
        <p:nvSpPr>
          <p:cNvPr id="63" name="文本框 62"/>
          <p:cNvSpPr txBox="1"/>
          <p:nvPr/>
        </p:nvSpPr>
        <p:spPr>
          <a:xfrm>
            <a:off x="8186692" y="2263140"/>
            <a:ext cx="3094990" cy="737235"/>
          </a:xfrm>
          <a:prstGeom prst="rect">
            <a:avLst/>
          </a:prstGeom>
          <a:noFill/>
        </p:spPr>
        <p:txBody>
          <a:bodyPr wrap="square" rtlCol="0" anchor="t">
            <a:spAutoFit/>
          </a:bodyPr>
          <a:lstStyle/>
          <a:p>
            <a:r>
              <a:rPr lang="zh-CN" altLang="en-US" sz="1400">
                <a:cs typeface="+mn-ea"/>
                <a:sym typeface="+mn-lt"/>
              </a:rPr>
              <a:t>文化是一个集体在其整个历史中习得的所有共享的被视为理所当然的假设的总和</a:t>
            </a:r>
            <a:endParaRPr lang="zh-CN" altLang="en-US" sz="1400">
              <a:cs typeface="+mn-ea"/>
              <a:sym typeface="+mn-lt"/>
            </a:endParaRPr>
          </a:p>
        </p:txBody>
      </p:sp>
      <p:sp>
        <p:nvSpPr>
          <p:cNvPr id="64" name="文本框 63"/>
          <p:cNvSpPr txBox="1"/>
          <p:nvPr/>
        </p:nvSpPr>
        <p:spPr>
          <a:xfrm>
            <a:off x="8186692" y="3398520"/>
            <a:ext cx="2540000" cy="398780"/>
          </a:xfrm>
          <a:prstGeom prst="rect">
            <a:avLst/>
          </a:prstGeom>
          <a:noFill/>
        </p:spPr>
        <p:txBody>
          <a:bodyPr wrap="square" rtlCol="0" anchor="t">
            <a:spAutoFit/>
          </a:bodyPr>
          <a:lstStyle/>
          <a:p>
            <a:r>
              <a:rPr lang="zh-CN" altLang="en-US" sz="2000">
                <a:cs typeface="+mn-ea"/>
                <a:sym typeface="+mn-lt"/>
              </a:rPr>
              <a:t>核心理念</a:t>
            </a:r>
            <a:endParaRPr lang="zh-CN" altLang="en-US" sz="2000">
              <a:cs typeface="+mn-ea"/>
              <a:sym typeface="+mn-lt"/>
            </a:endParaRPr>
          </a:p>
        </p:txBody>
      </p:sp>
      <p:sp>
        <p:nvSpPr>
          <p:cNvPr id="65" name="文本框 64"/>
          <p:cNvSpPr txBox="1"/>
          <p:nvPr/>
        </p:nvSpPr>
        <p:spPr>
          <a:xfrm>
            <a:off x="8186692" y="3739515"/>
            <a:ext cx="3094990" cy="737235"/>
          </a:xfrm>
          <a:prstGeom prst="rect">
            <a:avLst/>
          </a:prstGeom>
          <a:noFill/>
        </p:spPr>
        <p:txBody>
          <a:bodyPr wrap="square" rtlCol="0" anchor="t">
            <a:spAutoFit/>
          </a:bodyPr>
          <a:lstStyle/>
          <a:p>
            <a:r>
              <a:rPr lang="zh-CN" altLang="en-US" sz="1400">
                <a:cs typeface="+mn-ea"/>
                <a:sym typeface="+mn-lt"/>
              </a:rPr>
              <a:t>文化是一个集体在其整个历史中习得的所有共享的被视为理所当然的假设的总和</a:t>
            </a:r>
            <a:endParaRPr lang="zh-CN" altLang="en-US" sz="1400">
              <a:cs typeface="+mn-ea"/>
              <a:sym typeface="+mn-lt"/>
            </a:endParaRPr>
          </a:p>
        </p:txBody>
      </p:sp>
      <p:sp>
        <p:nvSpPr>
          <p:cNvPr id="66" name="文本框 65"/>
          <p:cNvSpPr txBox="1"/>
          <p:nvPr/>
        </p:nvSpPr>
        <p:spPr>
          <a:xfrm>
            <a:off x="8186692" y="4711700"/>
            <a:ext cx="2540000" cy="398780"/>
          </a:xfrm>
          <a:prstGeom prst="rect">
            <a:avLst/>
          </a:prstGeom>
          <a:noFill/>
        </p:spPr>
        <p:txBody>
          <a:bodyPr wrap="square" rtlCol="0" anchor="t">
            <a:spAutoFit/>
          </a:bodyPr>
          <a:lstStyle/>
          <a:p>
            <a:r>
              <a:rPr lang="zh-CN" altLang="en-US" sz="2000">
                <a:cs typeface="+mn-ea"/>
                <a:sym typeface="+mn-lt"/>
              </a:rPr>
              <a:t>主题价值观</a:t>
            </a:r>
            <a:endParaRPr lang="zh-CN" altLang="en-US" sz="2000">
              <a:cs typeface="+mn-ea"/>
              <a:sym typeface="+mn-lt"/>
            </a:endParaRPr>
          </a:p>
        </p:txBody>
      </p:sp>
      <p:sp>
        <p:nvSpPr>
          <p:cNvPr id="67" name="文本框 66"/>
          <p:cNvSpPr txBox="1"/>
          <p:nvPr/>
        </p:nvSpPr>
        <p:spPr>
          <a:xfrm>
            <a:off x="8186692" y="5052695"/>
            <a:ext cx="3094990" cy="737235"/>
          </a:xfrm>
          <a:prstGeom prst="rect">
            <a:avLst/>
          </a:prstGeom>
          <a:noFill/>
        </p:spPr>
        <p:txBody>
          <a:bodyPr wrap="square" rtlCol="0" anchor="t">
            <a:spAutoFit/>
          </a:bodyPr>
          <a:lstStyle/>
          <a:p>
            <a:r>
              <a:rPr lang="zh-CN" altLang="en-US" sz="1400">
                <a:cs typeface="+mn-ea"/>
                <a:sym typeface="+mn-lt"/>
              </a:rPr>
              <a:t>群体在解决其外在适应与内部整合问题时，学得的一组基本假设，因为他们运作得很好</a:t>
            </a:r>
            <a:endParaRPr lang="zh-CN" altLang="en-US" sz="140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endParaRPr lang="en-US" altLang="zh-CN" sz="32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endParaRPr lang="zh-CN" altLang="en-US" sz="2800">
              <a:cs typeface="+mn-ea"/>
              <a:sym typeface="+mn-lt"/>
            </a:endParaRPr>
          </a:p>
        </p:txBody>
      </p:sp>
      <p:sp>
        <p:nvSpPr>
          <p:cNvPr id="34" name="Freeform: Shape 3"/>
          <p:cNvSpPr/>
          <p:nvPr/>
        </p:nvSpPr>
        <p:spPr>
          <a:xfrm>
            <a:off x="4847100" y="2545682"/>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35" name="组合 34"/>
          <p:cNvGrpSpPr/>
          <p:nvPr/>
        </p:nvGrpSpPr>
        <p:grpSpPr>
          <a:xfrm>
            <a:off x="6916820" y="3411424"/>
            <a:ext cx="780930" cy="780955"/>
            <a:chOff x="7047449" y="3150167"/>
            <a:chExt cx="780930" cy="780955"/>
          </a:xfrm>
        </p:grpSpPr>
        <p:sp>
          <p:nvSpPr>
            <p:cNvPr id="36" name="Freeform: Shape 8"/>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37" name="Freeform: Shape 8"/>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8" name="组合 37"/>
          <p:cNvGrpSpPr/>
          <p:nvPr/>
        </p:nvGrpSpPr>
        <p:grpSpPr>
          <a:xfrm>
            <a:off x="6249534" y="4558409"/>
            <a:ext cx="780959" cy="780950"/>
            <a:chOff x="6380163" y="4297152"/>
            <a:chExt cx="780959" cy="780950"/>
          </a:xfrm>
        </p:grpSpPr>
        <p:sp>
          <p:nvSpPr>
            <p:cNvPr id="39" name="Freeform: Shape 11"/>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0" name="Freeform: Shape 11"/>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1" name="组合 40"/>
          <p:cNvGrpSpPr/>
          <p:nvPr/>
        </p:nvGrpSpPr>
        <p:grpSpPr>
          <a:xfrm>
            <a:off x="4236361" y="3411429"/>
            <a:ext cx="780959" cy="780944"/>
            <a:chOff x="4366990" y="3150172"/>
            <a:chExt cx="780959" cy="780944"/>
          </a:xfrm>
        </p:grpSpPr>
        <p:sp>
          <p:nvSpPr>
            <p:cNvPr id="42" name="Freeform: Shape 20"/>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3" name="Freeform: Shape 20"/>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8" name="组合 67"/>
          <p:cNvGrpSpPr/>
          <p:nvPr/>
        </p:nvGrpSpPr>
        <p:grpSpPr>
          <a:xfrm>
            <a:off x="6238222" y="2284183"/>
            <a:ext cx="780937" cy="780944"/>
            <a:chOff x="6368851" y="2022926"/>
            <a:chExt cx="780937" cy="780944"/>
          </a:xfrm>
        </p:grpSpPr>
        <p:sp>
          <p:nvSpPr>
            <p:cNvPr id="69" name="Freeform: Shape 5"/>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78" name="Freeform: Shape 5"/>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9" name="组合 78"/>
          <p:cNvGrpSpPr/>
          <p:nvPr/>
        </p:nvGrpSpPr>
        <p:grpSpPr>
          <a:xfrm>
            <a:off x="4914958" y="4558412"/>
            <a:ext cx="780930" cy="780944"/>
            <a:chOff x="5045587" y="4297155"/>
            <a:chExt cx="780930" cy="780944"/>
          </a:xfrm>
        </p:grpSpPr>
        <p:sp>
          <p:nvSpPr>
            <p:cNvPr id="80" name="Freeform: Shape 14"/>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81" name="Freeform: Shape 14"/>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82" name="组合 81"/>
          <p:cNvGrpSpPr/>
          <p:nvPr/>
        </p:nvGrpSpPr>
        <p:grpSpPr>
          <a:xfrm>
            <a:off x="4903650" y="2284173"/>
            <a:ext cx="780942" cy="780965"/>
            <a:chOff x="5034279" y="2022916"/>
            <a:chExt cx="780942" cy="780965"/>
          </a:xfrm>
        </p:grpSpPr>
        <p:sp>
          <p:nvSpPr>
            <p:cNvPr id="83" name="Freeform: Shape 17"/>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84" name="Freeform: Shape 17"/>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85" name="zoom-tool_72585"/>
          <p:cNvSpPr>
            <a:spLocks noChangeAspect="1"/>
          </p:cNvSpPr>
          <p:nvPr/>
        </p:nvSpPr>
        <p:spPr bwMode="auto">
          <a:xfrm>
            <a:off x="5636595" y="3500804"/>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par>
                                <p:cTn id="11" presetID="53" presetClass="entr" presetSubtype="16"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 calcmode="lin" valueType="num">
                                      <p:cBhvr>
                                        <p:cTn id="21" dur="500" fill="hold"/>
                                        <p:tgtEl>
                                          <p:spTgt spid="41"/>
                                        </p:tgtEl>
                                        <p:attrNameLst>
                                          <p:attrName>style.rotation</p:attrName>
                                        </p:attrNameLst>
                                      </p:cBhvr>
                                      <p:tavLst>
                                        <p:tav tm="0">
                                          <p:val>
                                            <p:fltVal val="360"/>
                                          </p:val>
                                        </p:tav>
                                        <p:tav tm="100000">
                                          <p:val>
                                            <p:fltVal val="0"/>
                                          </p:val>
                                        </p:tav>
                                      </p:tavLst>
                                    </p:anim>
                                    <p:animEffect transition="in" filter="fade">
                                      <p:cBhvr>
                                        <p:cTn id="22" dur="500"/>
                                        <p:tgtEl>
                                          <p:spTgt spid="41"/>
                                        </p:tgtEl>
                                      </p:cBhvr>
                                    </p:animEffect>
                                  </p:childTnLst>
                                </p:cTn>
                              </p:par>
                              <p:par>
                                <p:cTn id="23" presetID="53" presetClass="entr" presetSubtype="52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fltVal val="0.5"/>
                                          </p:val>
                                        </p:tav>
                                        <p:tav tm="100000">
                                          <p:val>
                                            <p:strVal val="#ppt_x"/>
                                          </p:val>
                                        </p:tav>
                                      </p:tavLst>
                                    </p:anim>
                                    <p:anim calcmode="lin" valueType="num">
                                      <p:cBhvr>
                                        <p:cTn id="29" dur="500" fill="hold"/>
                                        <p:tgtEl>
                                          <p:spTgt spid="41"/>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 calcmode="lin" valueType="num">
                                      <p:cBhvr>
                                        <p:cTn id="34" dur="500" fill="hold"/>
                                        <p:tgtEl>
                                          <p:spTgt spid="82"/>
                                        </p:tgtEl>
                                        <p:attrNameLst>
                                          <p:attrName>style.rotation</p:attrName>
                                        </p:attrNameLst>
                                      </p:cBhvr>
                                      <p:tavLst>
                                        <p:tav tm="0">
                                          <p:val>
                                            <p:fltVal val="360"/>
                                          </p:val>
                                        </p:tav>
                                        <p:tav tm="100000">
                                          <p:val>
                                            <p:fltVal val="0"/>
                                          </p:val>
                                        </p:tav>
                                      </p:tavLst>
                                    </p:anim>
                                    <p:animEffect transition="in" filter="fade">
                                      <p:cBhvr>
                                        <p:cTn id="35" dur="500"/>
                                        <p:tgtEl>
                                          <p:spTgt spid="82"/>
                                        </p:tgtEl>
                                      </p:cBhvr>
                                    </p:animEffect>
                                  </p:childTnLst>
                                </p:cTn>
                              </p:par>
                              <p:par>
                                <p:cTn id="36" presetID="53" presetClass="entr" presetSubtype="528"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p:cTn id="38" dur="500" fill="hold"/>
                                        <p:tgtEl>
                                          <p:spTgt spid="82"/>
                                        </p:tgtEl>
                                        <p:attrNameLst>
                                          <p:attrName>ppt_w</p:attrName>
                                        </p:attrNameLst>
                                      </p:cBhvr>
                                      <p:tavLst>
                                        <p:tav tm="0">
                                          <p:val>
                                            <p:fltVal val="0"/>
                                          </p:val>
                                        </p:tav>
                                        <p:tav tm="100000">
                                          <p:val>
                                            <p:strVal val="#ppt_w"/>
                                          </p:val>
                                        </p:tav>
                                      </p:tavLst>
                                    </p:anim>
                                    <p:anim calcmode="lin" valueType="num">
                                      <p:cBhvr>
                                        <p:cTn id="39" dur="500" fill="hold"/>
                                        <p:tgtEl>
                                          <p:spTgt spid="82"/>
                                        </p:tgtEl>
                                        <p:attrNameLst>
                                          <p:attrName>ppt_h</p:attrName>
                                        </p:attrNameLst>
                                      </p:cBhvr>
                                      <p:tavLst>
                                        <p:tav tm="0">
                                          <p:val>
                                            <p:fltVal val="0"/>
                                          </p:val>
                                        </p:tav>
                                        <p:tav tm="100000">
                                          <p:val>
                                            <p:strVal val="#ppt_h"/>
                                          </p:val>
                                        </p:tav>
                                      </p:tavLst>
                                    </p:anim>
                                    <p:animEffect transition="in" filter="fade">
                                      <p:cBhvr>
                                        <p:cTn id="40" dur="500"/>
                                        <p:tgtEl>
                                          <p:spTgt spid="82"/>
                                        </p:tgtEl>
                                      </p:cBhvr>
                                    </p:animEffect>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 calcmode="lin" valueType="num">
                                      <p:cBhvr>
                                        <p:cTn id="47" dur="500" fill="hold"/>
                                        <p:tgtEl>
                                          <p:spTgt spid="68"/>
                                        </p:tgtEl>
                                        <p:attrNameLst>
                                          <p:attrName>style.rotation</p:attrName>
                                        </p:attrNameLst>
                                      </p:cBhvr>
                                      <p:tavLst>
                                        <p:tav tm="0">
                                          <p:val>
                                            <p:fltVal val="360"/>
                                          </p:val>
                                        </p:tav>
                                        <p:tav tm="100000">
                                          <p:val>
                                            <p:fltVal val="0"/>
                                          </p:val>
                                        </p:tav>
                                      </p:tavLst>
                                    </p:anim>
                                    <p:animEffect transition="in" filter="fade">
                                      <p:cBhvr>
                                        <p:cTn id="48" dur="500"/>
                                        <p:tgtEl>
                                          <p:spTgt spid="68"/>
                                        </p:tgtEl>
                                      </p:cBhvr>
                                    </p:animEffect>
                                  </p:childTnLst>
                                </p:cTn>
                              </p:par>
                              <p:par>
                                <p:cTn id="49" presetID="53" presetClass="entr" presetSubtype="52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 calcmode="lin" valueType="num">
                                      <p:cBhvr>
                                        <p:cTn id="60" dur="500" fill="hold"/>
                                        <p:tgtEl>
                                          <p:spTgt spid="35"/>
                                        </p:tgtEl>
                                        <p:attrNameLst>
                                          <p:attrName>style.rotation</p:attrName>
                                        </p:attrNameLst>
                                      </p:cBhvr>
                                      <p:tavLst>
                                        <p:tav tm="0">
                                          <p:val>
                                            <p:fltVal val="360"/>
                                          </p:val>
                                        </p:tav>
                                        <p:tav tm="100000">
                                          <p:val>
                                            <p:fltVal val="0"/>
                                          </p:val>
                                        </p:tav>
                                      </p:tavLst>
                                    </p:anim>
                                    <p:animEffect transition="in" filter="fade">
                                      <p:cBhvr>
                                        <p:cTn id="61" dur="500"/>
                                        <p:tgtEl>
                                          <p:spTgt spid="35"/>
                                        </p:tgtEl>
                                      </p:cBhvr>
                                    </p:animEffect>
                                  </p:childTnLst>
                                </p:cTn>
                              </p:par>
                              <p:par>
                                <p:cTn id="62" presetID="53" presetClass="entr" presetSubtype="528"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fltVal val="0.5"/>
                                          </p:val>
                                        </p:tav>
                                        <p:tav tm="100000">
                                          <p:val>
                                            <p:strVal val="#ppt_x"/>
                                          </p:val>
                                        </p:tav>
                                      </p:tavLst>
                                    </p:anim>
                                    <p:anim calcmode="lin" valueType="num">
                                      <p:cBhvr>
                                        <p:cTn id="68" dur="500" fill="hold"/>
                                        <p:tgtEl>
                                          <p:spTgt spid="35"/>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 calcmode="lin" valueType="num">
                                      <p:cBhvr>
                                        <p:cTn id="73" dur="500" fill="hold"/>
                                        <p:tgtEl>
                                          <p:spTgt spid="38"/>
                                        </p:tgtEl>
                                        <p:attrNameLst>
                                          <p:attrName>style.rotation</p:attrName>
                                        </p:attrNameLst>
                                      </p:cBhvr>
                                      <p:tavLst>
                                        <p:tav tm="0">
                                          <p:val>
                                            <p:fltVal val="360"/>
                                          </p:val>
                                        </p:tav>
                                        <p:tav tm="100000">
                                          <p:val>
                                            <p:fltVal val="0"/>
                                          </p:val>
                                        </p:tav>
                                      </p:tavLst>
                                    </p:anim>
                                    <p:animEffect transition="in" filter="fade">
                                      <p:cBhvr>
                                        <p:cTn id="74" dur="500"/>
                                        <p:tgtEl>
                                          <p:spTgt spid="38"/>
                                        </p:tgtEl>
                                      </p:cBhvr>
                                    </p:animEffect>
                                  </p:childTnLst>
                                </p:cTn>
                              </p:par>
                              <p:par>
                                <p:cTn id="75" presetID="53" presetClass="entr" presetSubtype="528"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fltVal val="0.5"/>
                                          </p:val>
                                        </p:tav>
                                        <p:tav tm="100000">
                                          <p:val>
                                            <p:strVal val="#ppt_x"/>
                                          </p:val>
                                        </p:tav>
                                      </p:tavLst>
                                    </p:anim>
                                    <p:anim calcmode="lin" valueType="num">
                                      <p:cBhvr>
                                        <p:cTn id="81" dur="500" fill="hold"/>
                                        <p:tgtEl>
                                          <p:spTgt spid="38"/>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 calcmode="lin" valueType="num">
                                      <p:cBhvr>
                                        <p:cTn id="86" dur="500" fill="hold"/>
                                        <p:tgtEl>
                                          <p:spTgt spid="79"/>
                                        </p:tgtEl>
                                        <p:attrNameLst>
                                          <p:attrName>style.rotation</p:attrName>
                                        </p:attrNameLst>
                                      </p:cBhvr>
                                      <p:tavLst>
                                        <p:tav tm="0">
                                          <p:val>
                                            <p:fltVal val="360"/>
                                          </p:val>
                                        </p:tav>
                                        <p:tav tm="100000">
                                          <p:val>
                                            <p:fltVal val="0"/>
                                          </p:val>
                                        </p:tav>
                                      </p:tavLst>
                                    </p:anim>
                                    <p:animEffect transition="in" filter="fade">
                                      <p:cBhvr>
                                        <p:cTn id="87" dur="500"/>
                                        <p:tgtEl>
                                          <p:spTgt spid="79"/>
                                        </p:tgtEl>
                                      </p:cBhvr>
                                    </p:animEffect>
                                  </p:childTnLst>
                                </p:cTn>
                              </p:par>
                              <p:par>
                                <p:cTn id="88" presetID="53" presetClass="entr" presetSubtype="528" fill="hold" nodeType="withEffect">
                                  <p:stCondLst>
                                    <p:cond delay="0"/>
                                  </p:stCondLst>
                                  <p:childTnLst>
                                    <p:set>
                                      <p:cBhvr>
                                        <p:cTn id="89" dur="1" fill="hold">
                                          <p:stCondLst>
                                            <p:cond delay="0"/>
                                          </p:stCondLst>
                                        </p:cTn>
                                        <p:tgtEl>
                                          <p:spTgt spid="79"/>
                                        </p:tgtEl>
                                        <p:attrNameLst>
                                          <p:attrName>style.visibility</p:attrName>
                                        </p:attrNameLst>
                                      </p:cBhvr>
                                      <p:to>
                                        <p:strVal val="visible"/>
                                      </p:to>
                                    </p:set>
                                    <p:anim calcmode="lin" valueType="num">
                                      <p:cBhvr>
                                        <p:cTn id="90" dur="500" fill="hold"/>
                                        <p:tgtEl>
                                          <p:spTgt spid="79"/>
                                        </p:tgtEl>
                                        <p:attrNameLst>
                                          <p:attrName>ppt_w</p:attrName>
                                        </p:attrNameLst>
                                      </p:cBhvr>
                                      <p:tavLst>
                                        <p:tav tm="0">
                                          <p:val>
                                            <p:fltVal val="0"/>
                                          </p:val>
                                        </p:tav>
                                        <p:tav tm="100000">
                                          <p:val>
                                            <p:strVal val="#ppt_w"/>
                                          </p:val>
                                        </p:tav>
                                      </p:tavLst>
                                    </p:anim>
                                    <p:anim calcmode="lin" valueType="num">
                                      <p:cBhvr>
                                        <p:cTn id="91" dur="500" fill="hold"/>
                                        <p:tgtEl>
                                          <p:spTgt spid="79"/>
                                        </p:tgtEl>
                                        <p:attrNameLst>
                                          <p:attrName>ppt_h</p:attrName>
                                        </p:attrNameLst>
                                      </p:cBhvr>
                                      <p:tavLst>
                                        <p:tav tm="0">
                                          <p:val>
                                            <p:fltVal val="0"/>
                                          </p:val>
                                        </p:tav>
                                        <p:tav tm="100000">
                                          <p:val>
                                            <p:strVal val="#ppt_h"/>
                                          </p:val>
                                        </p:tav>
                                      </p:tavLst>
                                    </p:anim>
                                    <p:animEffect transition="in" filter="fade">
                                      <p:cBhvr>
                                        <p:cTn id="92" dur="500"/>
                                        <p:tgtEl>
                                          <p:spTgt spid="79"/>
                                        </p:tgtEl>
                                      </p:cBhvr>
                                    </p:animEffect>
                                    <p:anim calcmode="lin" valueType="num">
                                      <p:cBhvr>
                                        <p:cTn id="93" dur="500" fill="hold"/>
                                        <p:tgtEl>
                                          <p:spTgt spid="79"/>
                                        </p:tgtEl>
                                        <p:attrNameLst>
                                          <p:attrName>ppt_x</p:attrName>
                                        </p:attrNameLst>
                                      </p:cBhvr>
                                      <p:tavLst>
                                        <p:tav tm="0">
                                          <p:val>
                                            <p:fltVal val="0.5"/>
                                          </p:val>
                                        </p:tav>
                                        <p:tav tm="100000">
                                          <p:val>
                                            <p:strVal val="#ppt_x"/>
                                          </p:val>
                                        </p:tav>
                                      </p:tavLst>
                                    </p:anim>
                                    <p:anim calcmode="lin" valueType="num">
                                      <p:cBhvr>
                                        <p:cTn id="94" dur="500" fill="hold"/>
                                        <p:tgtEl>
                                          <p:spTgt spid="7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64260" y="1812290"/>
            <a:ext cx="2540000" cy="398780"/>
          </a:xfrm>
          <a:prstGeom prst="rect">
            <a:avLst/>
          </a:prstGeom>
          <a:noFill/>
        </p:spPr>
        <p:txBody>
          <a:bodyPr wrap="square" rtlCol="0" anchor="t">
            <a:spAutoFit/>
          </a:bodyPr>
          <a:lstStyle/>
          <a:p>
            <a:r>
              <a:rPr lang="zh-CN" altLang="en-US" sz="2000" b="1">
                <a:cs typeface="+mn-ea"/>
                <a:sym typeface="+mn-lt"/>
              </a:rPr>
              <a:t>表象数据</a:t>
            </a:r>
            <a:endParaRPr lang="zh-CN" altLang="en-US" sz="2000" b="1">
              <a:cs typeface="+mn-ea"/>
              <a:sym typeface="+mn-lt"/>
            </a:endParaRPr>
          </a:p>
        </p:txBody>
      </p:sp>
      <p:sp>
        <p:nvSpPr>
          <p:cNvPr id="41" name="文本框 40"/>
          <p:cNvSpPr txBox="1"/>
          <p:nvPr/>
        </p:nvSpPr>
        <p:spPr>
          <a:xfrm>
            <a:off x="1064260" y="220853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dirty="0">
                <a:cs typeface="+mn-ea"/>
                <a:sym typeface="+mn-lt"/>
              </a:rPr>
              <a:t>使命表述了企业存在的意义为什么存在？为谁创造价值？，是企业终极责任。</a:t>
            </a:r>
            <a:endParaRPr lang="zh-CN" altLang="en-US" sz="1600" dirty="0">
              <a:cs typeface="+mn-ea"/>
              <a:sym typeface="+mn-lt"/>
            </a:endParaRPr>
          </a:p>
        </p:txBody>
      </p:sp>
      <p:sp>
        <p:nvSpPr>
          <p:cNvPr id="42" name="文本框 41"/>
          <p:cNvSpPr txBox="1"/>
          <p:nvPr/>
        </p:nvSpPr>
        <p:spPr>
          <a:xfrm>
            <a:off x="6002020" y="1781810"/>
            <a:ext cx="2540000" cy="398780"/>
          </a:xfrm>
          <a:prstGeom prst="rect">
            <a:avLst/>
          </a:prstGeom>
          <a:noFill/>
        </p:spPr>
        <p:txBody>
          <a:bodyPr wrap="square" rtlCol="0" anchor="t">
            <a:spAutoFit/>
          </a:bodyPr>
          <a:lstStyle/>
          <a:p>
            <a:r>
              <a:rPr lang="zh-CN" altLang="en-US" sz="2000" b="1">
                <a:cs typeface="+mn-ea"/>
                <a:sym typeface="+mn-lt"/>
              </a:rPr>
              <a:t>表达的值</a:t>
            </a:r>
            <a:endParaRPr lang="zh-CN" altLang="en-US" sz="2000" b="1">
              <a:cs typeface="+mn-ea"/>
              <a:sym typeface="+mn-lt"/>
            </a:endParaRPr>
          </a:p>
        </p:txBody>
      </p:sp>
      <p:sp>
        <p:nvSpPr>
          <p:cNvPr id="43" name="文本框 42"/>
          <p:cNvSpPr txBox="1"/>
          <p:nvPr/>
        </p:nvSpPr>
        <p:spPr>
          <a:xfrm>
            <a:off x="6002020" y="217805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endParaRPr lang="zh-CN" altLang="en-US" sz="1600">
              <a:cs typeface="+mn-ea"/>
              <a:sym typeface="+mn-lt"/>
            </a:endParaRPr>
          </a:p>
        </p:txBody>
      </p:sp>
      <p:sp>
        <p:nvSpPr>
          <p:cNvPr id="44" name="文本框 43"/>
          <p:cNvSpPr txBox="1"/>
          <p:nvPr/>
        </p:nvSpPr>
        <p:spPr>
          <a:xfrm>
            <a:off x="3407410" y="4265930"/>
            <a:ext cx="2540000" cy="398780"/>
          </a:xfrm>
          <a:prstGeom prst="rect">
            <a:avLst/>
          </a:prstGeom>
          <a:noFill/>
        </p:spPr>
        <p:txBody>
          <a:bodyPr wrap="square" rtlCol="0" anchor="t">
            <a:spAutoFit/>
          </a:bodyPr>
          <a:lstStyle/>
          <a:p>
            <a:r>
              <a:rPr lang="zh-CN" altLang="en-US" sz="2000" b="1">
                <a:cs typeface="+mn-ea"/>
                <a:sym typeface="+mn-lt"/>
              </a:rPr>
              <a:t>基本假设</a:t>
            </a:r>
            <a:endParaRPr lang="zh-CN" altLang="en-US" sz="2000" b="1">
              <a:cs typeface="+mn-ea"/>
              <a:sym typeface="+mn-lt"/>
            </a:endParaRPr>
          </a:p>
        </p:txBody>
      </p:sp>
      <p:sp>
        <p:nvSpPr>
          <p:cNvPr id="45" name="文本框 44"/>
          <p:cNvSpPr txBox="1"/>
          <p:nvPr/>
        </p:nvSpPr>
        <p:spPr>
          <a:xfrm>
            <a:off x="3407410" y="466217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endParaRPr lang="zh-CN" altLang="en-US" sz="1600">
              <a:cs typeface="+mn-ea"/>
              <a:sym typeface="+mn-lt"/>
            </a:endParaRPr>
          </a:p>
        </p:txBody>
      </p:sp>
      <p:sp>
        <p:nvSpPr>
          <p:cNvPr id="46" name="文本框 45"/>
          <p:cNvSpPr txBox="1"/>
          <p:nvPr/>
        </p:nvSpPr>
        <p:spPr>
          <a:xfrm>
            <a:off x="8345170" y="4265930"/>
            <a:ext cx="2540000" cy="400110"/>
          </a:xfrm>
          <a:prstGeom prst="rect">
            <a:avLst/>
          </a:prstGeom>
          <a:noFill/>
        </p:spPr>
        <p:txBody>
          <a:bodyPr wrap="square" rtlCol="0" anchor="t">
            <a:spAutoFit/>
          </a:bodyPr>
          <a:lstStyle/>
          <a:p>
            <a:pPr lvl="0" algn="l">
              <a:buClrTx/>
              <a:buSzTx/>
              <a:buFontTx/>
            </a:pPr>
            <a:r>
              <a:rPr lang="zh-CN" altLang="en-US" sz="2000" b="1">
                <a:cs typeface="+mn-ea"/>
                <a:sym typeface="+mn-lt"/>
              </a:rPr>
              <a:t>价值观念</a:t>
            </a:r>
            <a:endParaRPr lang="zh-CN" altLang="en-US" sz="2000" b="1">
              <a:cs typeface="+mn-ea"/>
              <a:sym typeface="+mn-lt"/>
            </a:endParaRPr>
          </a:p>
        </p:txBody>
      </p:sp>
      <p:sp>
        <p:nvSpPr>
          <p:cNvPr id="47" name="文本框 46"/>
          <p:cNvSpPr txBox="1"/>
          <p:nvPr/>
        </p:nvSpPr>
        <p:spPr>
          <a:xfrm>
            <a:off x="8268970" y="4634230"/>
            <a:ext cx="2813050" cy="978729"/>
          </a:xfrm>
          <a:prstGeom prst="rect">
            <a:avLst/>
          </a:prstGeom>
          <a:noFill/>
        </p:spPr>
        <p:txBody>
          <a:bodyPr wrap="square" rtlCol="0" anchor="t">
            <a:spAutoFit/>
          </a:bodyPr>
          <a:lstStyle/>
          <a:p>
            <a:pPr>
              <a:lnSpc>
                <a:spcPct val="120000"/>
              </a:lnSpc>
              <a:spcBef>
                <a:spcPts val="0"/>
              </a:spcBef>
              <a:spcAft>
                <a:spcPts val="0"/>
              </a:spcAft>
            </a:pPr>
            <a:r>
              <a:rPr lang="zh-CN" altLang="en-US" sz="1600">
                <a:cs typeface="+mn-ea"/>
                <a:sym typeface="+mn-lt"/>
              </a:rPr>
              <a:t>使命表述了企业存在的意义为什么存在？为谁创造价值？，是企业终极责任。</a:t>
            </a:r>
            <a:endParaRPr lang="zh-CN" altLang="en-US" sz="160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endParaRPr lang="en-US" altLang="zh-CN" sz="32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endParaRPr lang="zh-CN" altLang="en-US" sz="2800">
              <a:cs typeface="+mn-ea"/>
              <a:sym typeface="+mn-lt"/>
            </a:endParaRPr>
          </a:p>
        </p:txBody>
      </p:sp>
      <p:cxnSp>
        <p:nvCxnSpPr>
          <p:cNvPr id="20" name="直接连接符 19"/>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endParaRPr lang="en-US" altLang="zh-CN" dirty="0">
              <a:solidFill>
                <a:schemeClr val="bg1"/>
              </a:solidFill>
              <a:cs typeface="+mn-ea"/>
              <a:sym typeface="+mn-lt"/>
            </a:endParaRPr>
          </a:p>
        </p:txBody>
      </p:sp>
      <p:sp>
        <p:nvSpPr>
          <p:cNvPr id="30" name="椭圆 29"/>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endParaRPr lang="en-US" altLang="zh-CN" dirty="0">
              <a:solidFill>
                <a:schemeClr val="bg1"/>
              </a:solidFill>
              <a:cs typeface="+mn-ea"/>
              <a:sym typeface="+mn-lt"/>
            </a:endParaRPr>
          </a:p>
        </p:txBody>
      </p:sp>
      <p:sp>
        <p:nvSpPr>
          <p:cNvPr id="31" name="椭圆 30"/>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endParaRPr lang="en-US" altLang="zh-CN" dirty="0">
              <a:solidFill>
                <a:schemeClr val="bg1"/>
              </a:solidFill>
              <a:cs typeface="+mn-ea"/>
              <a:sym typeface="+mn-lt"/>
            </a:endParaRPr>
          </a:p>
        </p:txBody>
      </p:sp>
      <p:sp>
        <p:nvSpPr>
          <p:cNvPr id="33" name="椭圆 32"/>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endParaRPr lang="en-US" altLang="zh-CN" dirty="0">
              <a:solidFill>
                <a:schemeClr val="bg1"/>
              </a:solidFill>
              <a:cs typeface="+mn-ea"/>
              <a:sym typeface="+mn-lt"/>
            </a:endParaRPr>
          </a:p>
        </p:txBody>
      </p:sp>
      <p:sp>
        <p:nvSpPr>
          <p:cNvPr id="34" name="椭圆 33"/>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5" name="椭圆 34"/>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6" name="椭圆 35"/>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37" name="椭圆 36"/>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38" name="组合 37"/>
          <p:cNvGrpSpPr/>
          <p:nvPr/>
        </p:nvGrpSpPr>
        <p:grpSpPr>
          <a:xfrm>
            <a:off x="2270125" y="5028568"/>
            <a:ext cx="368300" cy="336598"/>
            <a:chOff x="8415" y="6739"/>
            <a:chExt cx="560" cy="493"/>
          </a:xfrm>
          <a:solidFill>
            <a:srgbClr val="669C78"/>
          </a:solidFill>
        </p:grpSpPr>
        <p:sp>
          <p:nvSpPr>
            <p:cNvPr id="39" name="Freeform14"/>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0" name="Freeform15"/>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8" name="Freeform16"/>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17"/>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0" name="Freeform18"/>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51" name="Freeform 250"/>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2" name="Freeform 267"/>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3" name="Freeform 39"/>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55" name="TextBox 54"/>
          <p:cNvSpPr txBox="1"/>
          <p:nvPr/>
        </p:nvSpPr>
        <p:spPr>
          <a:xfrm>
            <a:off x="93734" y="66195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animEffect transition="in" filter="fade">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51" grpId="0" animBg="1"/>
      <p:bldP spid="51" grpId="1" animBg="1"/>
      <p:bldP spid="52" grpId="0" animBg="1"/>
      <p:bldP spid="52" grpId="1" animBg="1"/>
      <p:bldP spid="53" grpId="0" animBg="1"/>
      <p:bldP spid="5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8188326" y="1396175"/>
            <a:ext cx="3138804" cy="4906200"/>
          </a:xfrm>
          <a:prstGeom prst="rect">
            <a:avLst/>
          </a:prstGeom>
        </p:spPr>
      </p:pic>
      <p:sp>
        <p:nvSpPr>
          <p:cNvPr id="4" name="矩形 3"/>
          <p:cNvSpPr/>
          <p:nvPr/>
        </p:nvSpPr>
        <p:spPr>
          <a:xfrm>
            <a:off x="8166100" y="5567680"/>
            <a:ext cx="3161030" cy="734695"/>
          </a:xfrm>
          <a:prstGeom prst="rect">
            <a:avLst/>
          </a:prstGeom>
          <a:gradFill>
            <a:gsLst>
              <a:gs pos="0">
                <a:srgbClr val="343667"/>
              </a:gs>
              <a:gs pos="100000">
                <a:srgbClr val="7795C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869045" y="5751195"/>
            <a:ext cx="1890389" cy="369332"/>
          </a:xfrm>
          <a:prstGeom prst="rect">
            <a:avLst/>
          </a:prstGeom>
          <a:noFill/>
        </p:spPr>
        <p:txBody>
          <a:bodyPr wrap="none" rtlCol="0">
            <a:spAutoFit/>
          </a:bodyPr>
          <a:lstStyle/>
          <a:p>
            <a:pPr algn="l"/>
            <a:r>
              <a:rPr lang="id-ID" b="1" dirty="0">
                <a:solidFill>
                  <a:schemeClr val="bg1"/>
                </a:solidFill>
                <a:cs typeface="+mn-ea"/>
                <a:sym typeface="+mn-lt"/>
              </a:rPr>
              <a:t>Your Text Here</a:t>
            </a:r>
            <a:endParaRPr lang="id-ID" altLang="en-US" b="1" dirty="0">
              <a:solidFill>
                <a:schemeClr val="bg1"/>
              </a:solidFill>
              <a:cs typeface="+mn-ea"/>
              <a:sym typeface="+mn-lt"/>
            </a:endParaRPr>
          </a:p>
        </p:txBody>
      </p:sp>
      <p:sp>
        <p:nvSpPr>
          <p:cNvPr id="8" name="椭圆 7"/>
          <p:cNvSpPr/>
          <p:nvPr/>
        </p:nvSpPr>
        <p:spPr>
          <a:xfrm>
            <a:off x="817245" y="1863725"/>
            <a:ext cx="692785" cy="692785"/>
          </a:xfrm>
          <a:prstGeom prst="ellipse">
            <a:avLst/>
          </a:prstGeom>
          <a:solidFill>
            <a:srgbClr val="34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875030" y="3546475"/>
            <a:ext cx="692785" cy="692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875030" y="5229225"/>
            <a:ext cx="692785" cy="692785"/>
          </a:xfrm>
          <a:prstGeom prst="ellipse">
            <a:avLst/>
          </a:prstGeom>
          <a:solidFill>
            <a:srgbClr val="779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descr="32313538393333363b32313538393230393bb9abb8e6c0b8"/>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941705" y="1988185"/>
            <a:ext cx="443865" cy="443865"/>
          </a:xfrm>
          <a:prstGeom prst="rect">
            <a:avLst/>
          </a:prstGeom>
        </p:spPr>
      </p:pic>
      <p:pic>
        <p:nvPicPr>
          <p:cNvPr id="15" name="图片 14" descr="32313538393333363b32313538393231353bd4b2b9e6"/>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991235" y="3662045"/>
            <a:ext cx="461010" cy="461010"/>
          </a:xfrm>
          <a:prstGeom prst="rect">
            <a:avLst/>
          </a:prstGeom>
        </p:spPr>
      </p:pic>
      <p:pic>
        <p:nvPicPr>
          <p:cNvPr id="16" name="图片 15" descr="32313538393333363b32313538393231363bbdccd1a7cad3c6b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967105" y="5326380"/>
            <a:ext cx="509905" cy="509905"/>
          </a:xfrm>
          <a:prstGeom prst="rect">
            <a:avLst/>
          </a:prstGeom>
        </p:spPr>
      </p:pic>
      <p:sp>
        <p:nvSpPr>
          <p:cNvPr id="17" name="文本框 16"/>
          <p:cNvSpPr txBox="1"/>
          <p:nvPr/>
        </p:nvSpPr>
        <p:spPr>
          <a:xfrm>
            <a:off x="4993640" y="1863725"/>
            <a:ext cx="2713355" cy="398780"/>
          </a:xfrm>
          <a:prstGeom prst="rect">
            <a:avLst/>
          </a:prstGeom>
          <a:noFill/>
        </p:spPr>
        <p:txBody>
          <a:bodyPr wrap="square" rtlCol="0" anchor="t">
            <a:spAutoFit/>
          </a:bodyPr>
          <a:lstStyle/>
          <a:p>
            <a:pPr algn="r"/>
            <a:r>
              <a:rPr lang="zh-CN" altLang="en-US" sz="2000">
                <a:solidFill>
                  <a:schemeClr val="bg1">
                    <a:lumMod val="50000"/>
                  </a:schemeClr>
                </a:solidFill>
                <a:cs typeface="+mn-ea"/>
                <a:sym typeface="+mn-lt"/>
              </a:rPr>
              <a:t>YOUR TITLE HERE</a:t>
            </a:r>
            <a:endParaRPr lang="zh-CN" altLang="en-US" sz="2000">
              <a:solidFill>
                <a:schemeClr val="bg1">
                  <a:lumMod val="50000"/>
                </a:schemeClr>
              </a:solidFill>
              <a:cs typeface="+mn-ea"/>
              <a:sym typeface="+mn-lt"/>
            </a:endParaRPr>
          </a:p>
        </p:txBody>
      </p:sp>
      <p:sp>
        <p:nvSpPr>
          <p:cNvPr id="18" name="文本框 17"/>
          <p:cNvSpPr txBox="1"/>
          <p:nvPr/>
        </p:nvSpPr>
        <p:spPr>
          <a:xfrm>
            <a:off x="4538980" y="2781935"/>
            <a:ext cx="2842895" cy="460375"/>
          </a:xfrm>
          <a:prstGeom prst="rect">
            <a:avLst/>
          </a:prstGeom>
          <a:noFill/>
        </p:spPr>
        <p:txBody>
          <a:bodyPr wrap="square" rtlCol="0" anchor="t">
            <a:spAutoFit/>
          </a:bodyPr>
          <a:lstStyle/>
          <a:p>
            <a:r>
              <a:rPr lang="zh-CN" altLang="en-US" sz="2400">
                <a:cs typeface="+mn-ea"/>
                <a:sym typeface="+mn-lt"/>
              </a:rPr>
              <a:t>价值观的产生主线</a:t>
            </a:r>
            <a:endParaRPr lang="zh-CN" altLang="en-US" sz="2400">
              <a:cs typeface="+mn-ea"/>
              <a:sym typeface="+mn-lt"/>
            </a:endParaRPr>
          </a:p>
        </p:txBody>
      </p:sp>
      <p:sp>
        <p:nvSpPr>
          <p:cNvPr id="19" name="文本框 18"/>
          <p:cNvSpPr txBox="1"/>
          <p:nvPr/>
        </p:nvSpPr>
        <p:spPr>
          <a:xfrm>
            <a:off x="4507230" y="3242310"/>
            <a:ext cx="3245485" cy="2360930"/>
          </a:xfrm>
          <a:prstGeom prst="rect">
            <a:avLst/>
          </a:prstGeom>
          <a:noFill/>
        </p:spPr>
        <p:txBody>
          <a:bodyPr wrap="square" rtlCol="0" anchor="t">
            <a:spAutoFit/>
          </a:bodyPr>
          <a:lstStyle/>
          <a:p>
            <a:pPr>
              <a:lnSpc>
                <a:spcPct val="120000"/>
              </a:lnSpc>
              <a:spcBef>
                <a:spcPts val="0"/>
              </a:spcBef>
              <a:spcAft>
                <a:spcPts val="0"/>
              </a:spcAft>
            </a:pPr>
            <a:r>
              <a:rPr lang="zh-CN" altLang="en-US">
                <a:cs typeface="+mn-ea"/>
                <a:sym typeface="+mn-lt"/>
              </a:rPr>
              <a:t>以文明取胜的群体竞争意识。企业内通过物体布局所传达的感觉氛围，企业成员与客户及其他外界成员的交往方式。员工恪守的经营宗旨、价值观念和道德行为准则的综合反映</a:t>
            </a:r>
            <a:endParaRPr lang="zh-CN" altLang="en-US">
              <a:cs typeface="+mn-ea"/>
              <a:sym typeface="+mn-lt"/>
            </a:endParaRPr>
          </a:p>
          <a:p>
            <a:endParaRPr lang="zh-CN" altLang="en-US">
              <a:cs typeface="+mn-ea"/>
              <a:sym typeface="+mn-lt"/>
            </a:endParaRPr>
          </a:p>
        </p:txBody>
      </p:sp>
      <p:sp>
        <p:nvSpPr>
          <p:cNvPr id="23" name="文本框 22"/>
          <p:cNvSpPr txBox="1"/>
          <p:nvPr/>
        </p:nvSpPr>
        <p:spPr>
          <a:xfrm>
            <a:off x="1693545" y="1647825"/>
            <a:ext cx="2540000" cy="398780"/>
          </a:xfrm>
          <a:prstGeom prst="rect">
            <a:avLst/>
          </a:prstGeom>
          <a:noFill/>
        </p:spPr>
        <p:txBody>
          <a:bodyPr wrap="square" rtlCol="0" anchor="t">
            <a:spAutoFit/>
          </a:bodyPr>
          <a:lstStyle/>
          <a:p>
            <a:r>
              <a:rPr lang="zh-CN" altLang="en-US" sz="2000" b="1">
                <a:cs typeface="+mn-ea"/>
                <a:sym typeface="+mn-lt"/>
              </a:rPr>
              <a:t>经营理念</a:t>
            </a:r>
            <a:endParaRPr lang="zh-CN" altLang="en-US" sz="2000" b="1">
              <a:cs typeface="+mn-ea"/>
              <a:sym typeface="+mn-lt"/>
            </a:endParaRPr>
          </a:p>
        </p:txBody>
      </p:sp>
      <p:sp>
        <p:nvSpPr>
          <p:cNvPr id="24" name="文本框 23"/>
          <p:cNvSpPr txBox="1"/>
          <p:nvPr/>
        </p:nvSpPr>
        <p:spPr>
          <a:xfrm>
            <a:off x="1692910" y="204279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endParaRPr lang="zh-CN" altLang="en-US" sz="1400">
              <a:cs typeface="+mn-ea"/>
              <a:sym typeface="+mn-lt"/>
            </a:endParaRPr>
          </a:p>
        </p:txBody>
      </p:sp>
      <p:sp>
        <p:nvSpPr>
          <p:cNvPr id="25" name="文本框 24"/>
          <p:cNvSpPr txBox="1"/>
          <p:nvPr/>
        </p:nvSpPr>
        <p:spPr>
          <a:xfrm>
            <a:off x="1679575" y="3546475"/>
            <a:ext cx="2540000" cy="398780"/>
          </a:xfrm>
          <a:prstGeom prst="rect">
            <a:avLst/>
          </a:prstGeom>
          <a:noFill/>
        </p:spPr>
        <p:txBody>
          <a:bodyPr wrap="square" rtlCol="0" anchor="t">
            <a:spAutoFit/>
          </a:bodyPr>
          <a:lstStyle/>
          <a:p>
            <a:r>
              <a:rPr lang="zh-CN" altLang="en-US" sz="2000" b="1">
                <a:cs typeface="+mn-ea"/>
                <a:sym typeface="+mn-lt"/>
              </a:rPr>
              <a:t>核心价值观</a:t>
            </a:r>
            <a:endParaRPr lang="zh-CN" altLang="en-US" sz="2000" b="1">
              <a:cs typeface="+mn-ea"/>
              <a:sym typeface="+mn-lt"/>
            </a:endParaRPr>
          </a:p>
        </p:txBody>
      </p:sp>
      <p:sp>
        <p:nvSpPr>
          <p:cNvPr id="27" name="文本框 26"/>
          <p:cNvSpPr txBox="1"/>
          <p:nvPr/>
        </p:nvSpPr>
        <p:spPr>
          <a:xfrm>
            <a:off x="1722120" y="5067935"/>
            <a:ext cx="2540000" cy="398780"/>
          </a:xfrm>
          <a:prstGeom prst="rect">
            <a:avLst/>
          </a:prstGeom>
          <a:noFill/>
        </p:spPr>
        <p:txBody>
          <a:bodyPr wrap="square" rtlCol="0" anchor="t">
            <a:spAutoFit/>
          </a:bodyPr>
          <a:lstStyle/>
          <a:p>
            <a:r>
              <a:rPr lang="zh-CN" altLang="en-US" sz="2000" b="1">
                <a:cs typeface="+mn-ea"/>
                <a:sym typeface="+mn-lt"/>
              </a:rPr>
              <a:t>主题价值观</a:t>
            </a:r>
            <a:endParaRPr lang="zh-CN" altLang="en-US" sz="2000" b="1">
              <a:cs typeface="+mn-ea"/>
              <a:sym typeface="+mn-lt"/>
            </a:endParaRPr>
          </a:p>
        </p:txBody>
      </p:sp>
      <p:sp>
        <p:nvSpPr>
          <p:cNvPr id="43" name="文本框 42"/>
          <p:cNvSpPr txBox="1"/>
          <p:nvPr/>
        </p:nvSpPr>
        <p:spPr>
          <a:xfrm>
            <a:off x="1722120" y="394525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endParaRPr lang="zh-CN" altLang="en-US" sz="1400">
              <a:cs typeface="+mn-ea"/>
              <a:sym typeface="+mn-lt"/>
            </a:endParaRPr>
          </a:p>
        </p:txBody>
      </p:sp>
      <p:sp>
        <p:nvSpPr>
          <p:cNvPr id="44" name="文本框 43"/>
          <p:cNvSpPr txBox="1"/>
          <p:nvPr/>
        </p:nvSpPr>
        <p:spPr>
          <a:xfrm>
            <a:off x="1676400" y="5597525"/>
            <a:ext cx="2540000" cy="521970"/>
          </a:xfrm>
          <a:prstGeom prst="rect">
            <a:avLst/>
          </a:prstGeom>
          <a:noFill/>
        </p:spPr>
        <p:txBody>
          <a:bodyPr wrap="square" rtlCol="0" anchor="t">
            <a:spAutoFit/>
          </a:bodyPr>
          <a:lstStyle/>
          <a:p>
            <a:r>
              <a:rPr lang="zh-CN" altLang="en-US" sz="1400">
                <a:cs typeface="+mn-ea"/>
                <a:sym typeface="+mn-lt"/>
              </a:rPr>
              <a:t>请在此处添加具体内容，文字尽量言简意赅，简单说明即可</a:t>
            </a:r>
            <a:endParaRPr lang="zh-CN" altLang="en-US" sz="1400">
              <a:cs typeface="+mn-ea"/>
              <a:sym typeface="+mn-lt"/>
            </a:endParaRPr>
          </a:p>
        </p:txBody>
      </p:sp>
      <p:sp>
        <p:nvSpPr>
          <p:cNvPr id="76" name="矩形 75"/>
          <p:cNvSpPr/>
          <p:nvPr/>
        </p:nvSpPr>
        <p:spPr>
          <a:xfrm>
            <a:off x="373380" y="317500"/>
            <a:ext cx="664845" cy="664845"/>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solidFill>
                <a:cs typeface="+mn-ea"/>
                <a:sym typeface="+mn-lt"/>
              </a:rPr>
              <a:t>01</a:t>
            </a:r>
            <a:endParaRPr lang="en-US" altLang="zh-CN" sz="3200">
              <a:solidFill>
                <a:schemeClr val="bg1"/>
              </a:solidFill>
              <a:cs typeface="+mn-ea"/>
              <a:sym typeface="+mn-lt"/>
            </a:endParaRPr>
          </a:p>
        </p:txBody>
      </p:sp>
      <p:sp>
        <p:nvSpPr>
          <p:cNvPr id="77" name="文本框 76"/>
          <p:cNvSpPr txBox="1"/>
          <p:nvPr/>
        </p:nvSpPr>
        <p:spPr>
          <a:xfrm>
            <a:off x="1092200" y="389255"/>
            <a:ext cx="2956560" cy="521970"/>
          </a:xfrm>
          <a:prstGeom prst="rect">
            <a:avLst/>
          </a:prstGeom>
          <a:noFill/>
        </p:spPr>
        <p:txBody>
          <a:bodyPr wrap="square" rtlCol="0" anchor="t">
            <a:spAutoFit/>
          </a:bodyPr>
          <a:lstStyle/>
          <a:p>
            <a:r>
              <a:rPr lang="zh-CN" altLang="en-US" sz="2800">
                <a:cs typeface="+mn-ea"/>
                <a:sym typeface="+mn-lt"/>
              </a:rPr>
              <a:t>什么是企业文化</a:t>
            </a:r>
            <a:endParaRPr lang="zh-CN" altLang="en-US" sz="28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loriane-vita-FyD3OWBuXnY-unsplash"/>
          <p:cNvPicPr>
            <a:picLocks noChangeAspect="1"/>
          </p:cNvPicPr>
          <p:nvPr/>
        </p:nvPicPr>
        <p:blipFill>
          <a:blip r:embed="rId1" cstate="screen"/>
          <a:srcRect/>
          <a:stretch>
            <a:fillRect/>
          </a:stretch>
        </p:blipFill>
        <p:spPr>
          <a:xfrm>
            <a:off x="-17145" y="1443355"/>
            <a:ext cx="12209145" cy="3870325"/>
          </a:xfrm>
          <a:prstGeom prst="rect">
            <a:avLst/>
          </a:prstGeom>
        </p:spPr>
      </p:pic>
      <p:sp>
        <p:nvSpPr>
          <p:cNvPr id="4" name="矩形 3"/>
          <p:cNvSpPr/>
          <p:nvPr/>
        </p:nvSpPr>
        <p:spPr>
          <a:xfrm>
            <a:off x="-16510" y="1437005"/>
            <a:ext cx="12208510" cy="389636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36320" y="2374265"/>
            <a:ext cx="2222500" cy="2222500"/>
          </a:xfrm>
          <a:prstGeom prst="rect">
            <a:avLst/>
          </a:prstGeom>
          <a:solidFill>
            <a:srgbClr val="3436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cs typeface="+mn-ea"/>
                <a:sym typeface="+mn-lt"/>
              </a:rPr>
              <a:t>02</a:t>
            </a:r>
            <a:endParaRPr lang="en-US" altLang="zh-CN" sz="6600">
              <a:solidFill>
                <a:schemeClr val="bg1"/>
              </a:solidFill>
              <a:cs typeface="+mn-ea"/>
              <a:sym typeface="+mn-lt"/>
            </a:endParaRPr>
          </a:p>
        </p:txBody>
      </p:sp>
      <p:sp>
        <p:nvSpPr>
          <p:cNvPr id="7" name="文本框 6"/>
          <p:cNvSpPr txBox="1"/>
          <p:nvPr/>
        </p:nvSpPr>
        <p:spPr>
          <a:xfrm>
            <a:off x="3902075" y="2710815"/>
            <a:ext cx="5137785" cy="922020"/>
          </a:xfrm>
          <a:prstGeom prst="rect">
            <a:avLst/>
          </a:prstGeom>
          <a:noFill/>
        </p:spPr>
        <p:txBody>
          <a:bodyPr wrap="square" rtlCol="0" anchor="t">
            <a:spAutoFit/>
          </a:bodyPr>
          <a:lstStyle/>
          <a:p>
            <a:r>
              <a:rPr lang="zh-CN" altLang="en-US" sz="5400">
                <a:cs typeface="+mn-ea"/>
                <a:sym typeface="+mn-lt"/>
              </a:rPr>
              <a:t>公司核心价值观</a:t>
            </a:r>
            <a:endParaRPr lang="zh-CN" altLang="en-US" sz="5400">
              <a:cs typeface="+mn-ea"/>
              <a:sym typeface="+mn-lt"/>
            </a:endParaRPr>
          </a:p>
        </p:txBody>
      </p:sp>
      <p:sp>
        <p:nvSpPr>
          <p:cNvPr id="8" name="文本框 7"/>
          <p:cNvSpPr txBox="1"/>
          <p:nvPr/>
        </p:nvSpPr>
        <p:spPr>
          <a:xfrm>
            <a:off x="4060825" y="3951605"/>
            <a:ext cx="5873115" cy="535531"/>
          </a:xfrm>
          <a:prstGeom prst="rect">
            <a:avLst/>
          </a:prstGeom>
          <a:noFill/>
        </p:spPr>
        <p:txBody>
          <a:bodyPr wrap="square" rtlCol="0" anchor="t">
            <a:spAutoFit/>
          </a:bodyPr>
          <a:lstStyle/>
          <a:p>
            <a:pPr>
              <a:lnSpc>
                <a:spcPct val="120000"/>
              </a:lnSpc>
              <a:spcBef>
                <a:spcPts val="0"/>
              </a:spcBef>
              <a:spcAft>
                <a:spcPts val="0"/>
              </a:spcAft>
            </a:pPr>
            <a:r>
              <a:rPr lang="zh-CN" altLang="en-US" sz="1200">
                <a:cs typeface="+mn-ea"/>
                <a:sym typeface="+mn-lt"/>
              </a:rPr>
              <a:t>关键行为准则不需要大家全部背诵，但要求我们在制定政策和规章制度时依照关键行为准则，同时要求我们对照关键行为准则，规范自己的行为，落实好企业的价值观。</a:t>
            </a:r>
            <a:endParaRPr lang="zh-CN" altLang="en-US" sz="1200">
              <a:cs typeface="+mn-ea"/>
              <a:sym typeface="+mn-lt"/>
            </a:endParaRPr>
          </a:p>
        </p:txBody>
      </p:sp>
      <p:sp>
        <p:nvSpPr>
          <p:cNvPr id="9" name="文本框 8"/>
          <p:cNvSpPr txBox="1"/>
          <p:nvPr/>
        </p:nvSpPr>
        <p:spPr>
          <a:xfrm>
            <a:off x="4060825" y="3545840"/>
            <a:ext cx="5771515" cy="398780"/>
          </a:xfrm>
          <a:prstGeom prst="rect">
            <a:avLst/>
          </a:prstGeom>
          <a:noFill/>
        </p:spPr>
        <p:txBody>
          <a:bodyPr wrap="square" rtlCol="0" anchor="t">
            <a:spAutoFit/>
          </a:bodyPr>
          <a:lstStyle/>
          <a:p>
            <a:r>
              <a:rPr lang="zh-CN" altLang="en-US" sz="2000">
                <a:solidFill>
                  <a:srgbClr val="343667"/>
                </a:solidFill>
                <a:cs typeface="+mn-ea"/>
                <a:sym typeface="+mn-lt"/>
              </a:rPr>
              <a:t>There are many variations of passages</a:t>
            </a:r>
            <a:endParaRPr lang="zh-CN" altLang="en-US" sz="2000">
              <a:solidFill>
                <a:srgbClr val="343667"/>
              </a:solidFill>
              <a:cs typeface="+mn-ea"/>
              <a:sym typeface="+mn-lt"/>
            </a:endParaRPr>
          </a:p>
        </p:txBody>
      </p:sp>
      <p:sp>
        <p:nvSpPr>
          <p:cNvPr id="17" name="文本框 16"/>
          <p:cNvSpPr txBox="1"/>
          <p:nvPr/>
        </p:nvSpPr>
        <p:spPr>
          <a:xfrm>
            <a:off x="135255" y="207645"/>
            <a:ext cx="1515110" cy="521970"/>
          </a:xfrm>
          <a:prstGeom prst="rect">
            <a:avLst/>
          </a:prstGeom>
          <a:noFill/>
        </p:spPr>
        <p:txBody>
          <a:bodyPr wrap="square" rtlCol="0" anchor="t">
            <a:spAutoFit/>
          </a:bodyPr>
          <a:lstStyle/>
          <a:p>
            <a:r>
              <a:rPr lang="en-US" altLang="zh-CN" sz="2800">
                <a:solidFill>
                  <a:srgbClr val="343667"/>
                </a:solidFill>
                <a:cs typeface="+mn-ea"/>
                <a:sym typeface="+mn-lt"/>
              </a:rPr>
              <a:t>LOGO</a:t>
            </a:r>
            <a:endParaRPr lang="en-US" altLang="zh-CN" sz="2800">
              <a:solidFill>
                <a:srgbClr val="343667"/>
              </a:solidFill>
              <a:cs typeface="+mn-ea"/>
              <a:sym typeface="+mn-lt"/>
            </a:endParaRPr>
          </a:p>
        </p:txBody>
      </p:sp>
      <p:sp>
        <p:nvSpPr>
          <p:cNvPr id="18" name="文本框 17"/>
          <p:cNvSpPr txBox="1"/>
          <p:nvPr/>
        </p:nvSpPr>
        <p:spPr>
          <a:xfrm>
            <a:off x="1492250" y="284480"/>
            <a:ext cx="2047875" cy="368300"/>
          </a:xfrm>
          <a:prstGeom prst="rect">
            <a:avLst/>
          </a:prstGeom>
          <a:noFill/>
        </p:spPr>
        <p:txBody>
          <a:bodyPr wrap="square" rtlCol="0" anchor="t">
            <a:spAutoFit/>
          </a:bodyPr>
          <a:lstStyle/>
          <a:p>
            <a:r>
              <a:rPr lang="en-US" altLang="zh-CN">
                <a:solidFill>
                  <a:schemeClr val="tx1"/>
                </a:solidFill>
                <a:cs typeface="+mn-ea"/>
                <a:sym typeface="+mn-lt"/>
              </a:rPr>
              <a:t>XX</a:t>
            </a:r>
            <a:r>
              <a:rPr lang="zh-CN" altLang="en-US">
                <a:solidFill>
                  <a:schemeClr val="tx1"/>
                </a:solidFill>
                <a:cs typeface="+mn-ea"/>
                <a:sym typeface="+mn-lt"/>
              </a:rPr>
              <a:t>科技有限公司</a:t>
            </a: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2-01-13T17:21:42&quot;,&quot;maxSize&quot;:{&quot;size1&quot;:2.4504682088891663},&quot;minSize&quot;:{&quot;size1&quot;:2.4504682088891663},&quot;normalSize&quot;:{&quot;size1&quot;:2.4504682088891663},&quot;subLayout&quot;:[{&quot;id&quot;:&quot;2022-01-13T17:21:42&quot;,&quot;type&quot;:0},{&quot;id&quot;:&quot;2022-01-13T17:21:42&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ID" val="diagram2020860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0"/>
  <p:tag name="KSO_WM_SLIDE_TYPE" val="text"/>
  <p:tag name="KSO_WM_SLIDE_SUBTYPE" val="picTxt"/>
  <p:tag name="KSO_WM_SLIDE_SIZE" val="870*519"/>
  <p:tag name="KSO_WM_SLIDE_POSITION" val="45*10"/>
  <p:tag name="KSO_WM_SLIDE_LAYOUT" val="d"/>
  <p:tag name="KSO_WM_SLIDE_LAYOUT_CNT" val="1"/>
  <p:tag name="KSO_WM_SLIDE_CAN_ADD_NAVIGATION" val="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3"/>
  <p:tag name="KSO_WM_TEMPLATE_ASSEMBLE_XID" val="60656e7a4054ed1e2fb7f9a1"/>
  <p:tag name="KSO_WM_TEMPLATE_ASSEMBLE_GROUPID" val="60656e7a4054ed1e2fb7f9a1"/>
</p:tagLst>
</file>

<file path=ppt/tags/tag10.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41_3*l_h_a*1_1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xml><?xml version="1.0" encoding="utf-8"?>
<p:tagLst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41_3*l_h_f*1_1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4.xml><?xml version="1.0" encoding="utf-8"?>
<p:tagLst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41_3*l_h_a*1_2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xml><?xml version="1.0" encoding="utf-8"?>
<p:tagLst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41_3*l_h_f*1_2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6.xml><?xml version="1.0" encoding="utf-8"?>
<p:tagLst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41_3*l_h_a*1_3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7.xml><?xml version="1.0" encoding="utf-8"?>
<p:tagLst xmlns:p="http://schemas.openxmlformats.org/presentationml/2006/main">
  <p:tag name="KSO_WM_UNIT_DIAGRAM_MODELTYPE" val="stripeEnum"/>
  <p:tag name="KSO_WM_UNIT_NOCLEAR" val="0"/>
  <p:tag name="KSO_WM_UNIT_VALUE" val="5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41_3*l_h_f*1_3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8.xml><?xml version="1.0" encoding="utf-8"?>
<p:tagLst xmlns:p="http://schemas.openxmlformats.org/presentationml/2006/main">
  <p:tag name="KSO_WM_UNIT_DIAGRAM_MODELTYPE" val="stripeEnum"/>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41_3*l_h_a*1_4_1"/>
  <p:tag name="KSO_WM_TEMPLATE_CATEGORY" val="diagram"/>
  <p:tag name="KSO_WM_TEMPLATE_INDEX" val="20198941"/>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xml><?xml version="1.0" encoding="utf-8"?>
<p:tagLst xmlns:p="http://schemas.openxmlformats.org/presentationml/2006/main">
  <p:tag name="KSO_WM_UNIT_DIAGRAM_MODELTYPE" val="stripeEnum"/>
  <p:tag name="KSO_WM_UNIT_NOCLEAR" val="0"/>
  <p:tag name="KSO_WM_UNIT_VALUE" val="6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41_3*l_h_f*1_4_1"/>
  <p:tag name="KSO_WM_TEMPLATE_CATEGORY" val="diagram"/>
  <p:tag name="KSO_WM_TEMPLATE_INDEX" val="2019894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heme/theme1.xml><?xml version="1.0" encoding="utf-8"?>
<a:theme xmlns:a="http://schemas.openxmlformats.org/drawingml/2006/main" name="www.pptying.com">
  <a:themeElements>
    <a:clrScheme name="自定义 1992">
      <a:dk1>
        <a:sysClr val="windowText" lastClr="000000"/>
      </a:dk1>
      <a:lt1>
        <a:sysClr val="window" lastClr="FFFFFF"/>
      </a:lt1>
      <a:dk2>
        <a:srgbClr val="44546A"/>
      </a:dk2>
      <a:lt2>
        <a:srgbClr val="E7E6E6"/>
      </a:lt2>
      <a:accent1>
        <a:srgbClr val="343667"/>
      </a:accent1>
      <a:accent2>
        <a:srgbClr val="7795C0"/>
      </a:accent2>
      <a:accent3>
        <a:srgbClr val="A5A5A5"/>
      </a:accent3>
      <a:accent4>
        <a:srgbClr val="FFC000"/>
      </a:accent4>
      <a:accent5>
        <a:srgbClr val="5B9BD5"/>
      </a:accent5>
      <a:accent6>
        <a:srgbClr val="70AD47"/>
      </a:accent6>
      <a:hlink>
        <a:srgbClr val="0563C1"/>
      </a:hlink>
      <a:folHlink>
        <a:srgbClr val="954F72"/>
      </a:folHlink>
    </a:clrScheme>
    <a:fontScheme name="rtslfqz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3432</Words>
  <Application>WPS 演示</Application>
  <PresentationFormat>宽屏</PresentationFormat>
  <Paragraphs>390</Paragraphs>
  <Slides>24</Slides>
  <Notes>19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24</vt:i4>
      </vt:variant>
    </vt:vector>
  </HeadingPairs>
  <TitlesOfParts>
    <vt:vector size="39" baseType="lpstr">
      <vt:lpstr>Arial</vt:lpstr>
      <vt:lpstr>宋体</vt:lpstr>
      <vt:lpstr>Wingdings</vt:lpstr>
      <vt:lpstr>微软雅黑</vt:lpstr>
      <vt:lpstr>Arial Unicode MS</vt:lpstr>
      <vt:lpstr>等线</vt:lpstr>
      <vt:lpstr>Gill Sans</vt:lpstr>
      <vt:lpstr>Meiryo</vt:lpstr>
      <vt:lpstr>Yu Gothic UI</vt:lpstr>
      <vt:lpstr>Arial Narrow</vt:lpstr>
      <vt:lpstr>Calibri</vt:lpstr>
      <vt:lpstr>Calibri Light</vt:lpstr>
      <vt:lpstr>Segoe Print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
  <dc:subject>https://www.ypppt.com/</dc:subject>
  <cp:lastModifiedBy>Years later</cp:lastModifiedBy>
  <cp:revision>2</cp:revision>
  <dcterms:created xsi:type="dcterms:W3CDTF">2022-05-14T13:27:00Z</dcterms:created>
  <dcterms:modified xsi:type="dcterms:W3CDTF">2024-04-08T18:51:16Z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43F72F100AC341C9B9C525F440F23E47_13</vt:lpwstr>
  </property>
  <property fmtid="{D5CDD505-2E9C-101B-9397-08002B2CF9AE}" pid="3" name="KSOProductBuildVer">
    <vt:lpwstr>2052-12.1.0.16417</vt:lpwstr>
  </property>
</Properties>
</file>