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8" r:id="rId7"/>
    <p:sldId id="262" r:id="rId8"/>
    <p:sldId id="263" r:id="rId9"/>
    <p:sldId id="264" r:id="rId10"/>
    <p:sldId id="259" r:id="rId11"/>
    <p:sldId id="279" r:id="rId12"/>
    <p:sldId id="266" r:id="rId13"/>
    <p:sldId id="267" r:id="rId14"/>
    <p:sldId id="269" r:id="rId15"/>
    <p:sldId id="260" r:id="rId16"/>
    <p:sldId id="280" r:id="rId17"/>
    <p:sldId id="270" r:id="rId18"/>
    <p:sldId id="271" r:id="rId19"/>
    <p:sldId id="272" r:id="rId20"/>
    <p:sldId id="261" r:id="rId21"/>
    <p:sldId id="273" r:id="rId22"/>
    <p:sldId id="274" r:id="rId23"/>
    <p:sldId id="275" r:id="rId24"/>
    <p:sldId id="276" r:id="rId25"/>
    <p:sldId id="277" r:id="rId26"/>
    <p:sldId id="281" r:id="rId27"/>
    <p:sldId id="299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2194-4338-4AAD-A1F7-2D9DE36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1679-0D0B-434E-82CA-2507E49D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1617-1D73-470B-A16F-F7817D31CAA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49038" y="413519"/>
            <a:ext cx="10693924" cy="6030962"/>
          </a:xfrm>
          <a:prstGeom prst="rect">
            <a:avLst/>
          </a:prstGeom>
          <a:solidFill>
            <a:srgbClr val="F6FAF4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73137" y="1572705"/>
            <a:ext cx="6014301" cy="34156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16111" y="1725105"/>
            <a:ext cx="5759777" cy="31108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87434" y="2884602"/>
            <a:ext cx="10760402" cy="36045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50678" y="1395395"/>
            <a:ext cx="341250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春</a:t>
            </a:r>
            <a:endParaRPr lang="zh-CN" altLang="en-US" sz="23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2069" y="582975"/>
            <a:ext cx="2777764" cy="22108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749241" y="430522"/>
            <a:ext cx="6704325" cy="35962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81098" y="4134531"/>
            <a:ext cx="30723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b="1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b="1" spc="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0800000">
            <a:off x="6005577" y="474774"/>
            <a:ext cx="6359636" cy="4239758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10411" y="791536"/>
            <a:ext cx="2592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spc="3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春花图</a:t>
            </a:r>
            <a:endParaRPr lang="zh-CN" altLang="en-US" sz="4400" b="1" spc="3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057489" y="1974016"/>
            <a:ext cx="6237605" cy="36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▶桃树、杏树、梨树，你不让我，我不让你，都开满了花赶趟儿。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▶红的像火，粉的像霞，白的像雪。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▶花里带着甜味儿；闭了眼，树上仿佛已经满是桃儿、杏儿、梨儿。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▶花下成千成百的蜜蜂嗡嗡的闹着，大小的蝴蝶飞来飞去。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▶野花遍地是：杂样儿，有名字的，没名字的，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散在草丛里，像眼睛，像星星，还眨呀眨的。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559323" y="1622981"/>
            <a:ext cx="3927835" cy="28627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 b="-2527"/>
          <a:stretch>
            <a:fillRect/>
          </a:stretch>
        </p:blipFill>
        <p:spPr>
          <a:xfrm flipH="1">
            <a:off x="3006605" y="3566325"/>
            <a:ext cx="3927835" cy="286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570790" y="892276"/>
            <a:ext cx="5450311" cy="7133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春花图</a:t>
            </a:r>
            <a:r>
              <a: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花争春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20482" y="2245142"/>
            <a:ext cx="4616331" cy="3469858"/>
            <a:chOff x="425569" y="2219742"/>
            <a:chExt cx="4616331" cy="3469858"/>
          </a:xfrm>
        </p:grpSpPr>
        <p:sp>
          <p:nvSpPr>
            <p:cNvPr id="3" name="内容占位符 2"/>
            <p:cNvSpPr txBox="1"/>
            <p:nvPr/>
          </p:nvSpPr>
          <p:spPr>
            <a:xfrm>
              <a:off x="425569" y="2220913"/>
              <a:ext cx="4616331" cy="346868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景物特点：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写法：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①写颜色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②用感官：视觉、嗅觉、听觉（味觉、触觉）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③用修辞：拟人、排比、比喻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④虚实结合：眼前现实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脑海中想象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⑤动静结合：花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蜜蜂蝴蝶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⑥正侧面描写相结合：花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虫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⑦方位顺序（空间顺序）：树上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花下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地上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⑧明暗结合：像眼睛，像星星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4038" y="2219742"/>
              <a:ext cx="244169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春花竞相开放，繁花似锦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469900"/>
            <a:ext cx="6296025" cy="61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33437" y="696405"/>
            <a:ext cx="3970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48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春风图</a:t>
            </a:r>
            <a:endParaRPr lang="zh-CN" altLang="en-US" sz="4800" b="1" spc="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803775" y="1958975"/>
            <a:ext cx="6321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“吹面不寒杨柳风”，不错的，像母亲的手抚摸着你。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风里带来些新翻的泥土的气息，混着青草味儿，还有各种花的香，都在微微润湿的空气里酝酿。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鸟儿将窠巢安在繁花嫩叶当中，高兴起来了，呼朋引伴地卖弄清脆的喉咙，唱出宛转的曲子，与轻风流水应和着。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牛背上牧童的短笛，这时候也成天在嘹亮地响。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009" y="1617618"/>
            <a:ext cx="4267194" cy="4267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/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/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5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681016" y="1242443"/>
            <a:ext cx="6654800" cy="43202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7434" y="2884602"/>
            <a:ext cx="10760402" cy="3604545"/>
          </a:xfrm>
          <a:prstGeom prst="rect">
            <a:avLst/>
          </a:prstGeom>
        </p:spPr>
      </p:pic>
      <p:sp>
        <p:nvSpPr>
          <p:cNvPr id="3" name="标题 4"/>
          <p:cNvSpPr txBox="1"/>
          <p:nvPr/>
        </p:nvSpPr>
        <p:spPr>
          <a:xfrm>
            <a:off x="1465786" y="973188"/>
            <a:ext cx="4902200" cy="81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春风图</a:t>
            </a:r>
            <a:r>
              <a:rPr lang="en-US" altLang="zh-CN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风唱春</a:t>
            </a:r>
            <a:endParaRPr lang="zh-CN" altLang="en-US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40203" y="2884602"/>
            <a:ext cx="3063225" cy="1407695"/>
            <a:chOff x="1409700" y="2555876"/>
            <a:chExt cx="3063225" cy="1407695"/>
          </a:xfrm>
        </p:grpSpPr>
        <p:sp>
          <p:nvSpPr>
            <p:cNvPr id="2" name="内容占位符 5"/>
            <p:cNvSpPr txBox="1"/>
            <p:nvPr/>
          </p:nvSpPr>
          <p:spPr>
            <a:xfrm>
              <a:off x="1409700" y="2573338"/>
              <a:ext cx="3063225" cy="13902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景物特点：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写法：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①运用感官：触觉、嗅觉、听觉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②用修辞：引用、比喻、拟人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2573687" y="2555876"/>
              <a:ext cx="121058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轻、柔、暖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823203" y="433059"/>
            <a:ext cx="3607484" cy="6012473"/>
          </a:xfrm>
          <a:prstGeom prst="rect">
            <a:avLst/>
          </a:prstGeom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31213" y="935565"/>
            <a:ext cx="28797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44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春雨图</a:t>
            </a:r>
            <a:endParaRPr lang="zh-CN" altLang="en-US" sz="4400" b="1" spc="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279525" y="2382838"/>
            <a:ext cx="735647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雨是最寻常的，一下就是三两天。可别恼。看，像牛毛，像花针，像细丝，密密地斜织着，人家屋顶上全笼着一层薄烟。树叶子却绿得发亮，小草也青得逼你的眼。傍晚时候，上灯了，一点点黄晕的光，烘托出一片安静而和平的夜。乡下去，小路上，石桥边，有撑起伞慢慢走着的人；还有地里工作的农夫，披着蓑戴着笠的。他们的草屋，稀稀疏疏的，在雨里静默着。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618274" y="405354"/>
            <a:ext cx="12113817" cy="6058618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1465786" y="1014171"/>
            <a:ext cx="4408356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春雨图</a:t>
            </a:r>
            <a:r>
              <a:rPr lang="en-US" altLang="zh-CN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雨润春</a:t>
            </a:r>
            <a:endParaRPr lang="zh-CN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1213" y="2858102"/>
            <a:ext cx="4432300" cy="1889124"/>
            <a:chOff x="457200" y="2212976"/>
            <a:chExt cx="8229600" cy="4360862"/>
          </a:xfrm>
        </p:grpSpPr>
        <p:sp>
          <p:nvSpPr>
            <p:cNvPr id="3" name="内容占位符 2"/>
            <p:cNvSpPr txBox="1"/>
            <p:nvPr/>
          </p:nvSpPr>
          <p:spPr>
            <a:xfrm>
              <a:off x="457200" y="2249488"/>
              <a:ext cx="8229600" cy="432435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景物特点：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写法：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①用修辞：比喻、排比、拟人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②正侧面描写相结合：雨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树叶、小草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③按时间顺序：白天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傍晚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487827" y="2212976"/>
              <a:ext cx="3057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寻常、绵长、细密、轻盈、湿润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94737" y="696405"/>
            <a:ext cx="3513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40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迎春图</a:t>
            </a:r>
            <a:endParaRPr lang="zh-CN" altLang="en-US" sz="4000" b="1" spc="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986777" y="2307211"/>
            <a:ext cx="6147710" cy="29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3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上风筝渐渐多了，地上孩子也多了。城里乡下，家家户户，老老小小，他们也赶趟儿似的，一个个都出来了。舒活舒活筋骨，抖擞抖擞精神，各做各的一份事去。“一年之计在于春”，刚起头儿，有的是工夫，有的是希望。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1213" y="1890786"/>
            <a:ext cx="3571140" cy="3809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19422" y="-57884"/>
            <a:ext cx="4089766" cy="325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/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/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5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424" y="964811"/>
            <a:ext cx="6303392" cy="5336942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88252" y="2107973"/>
            <a:ext cx="5175643" cy="37548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是一篇诗意盎然的写景抒情的散文。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作者用发自内心的真挚情感，选取了春天到来时那些最富有特点也最能体现春天的新鲜、美好、生机和活力的画面，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用优美诗意的语言，描写了春回大地的景象，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表现了春天里自然万物勃发的生命力，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表达了对春天、对生活的热爱。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465786" y="964811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lang="en-US" altLang="zh-CN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的主题</a:t>
            </a:r>
            <a:endParaRPr lang="zh-CN" altLang="en-US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21062" y="705701"/>
            <a:ext cx="4292340" cy="57231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8729" y="3429000"/>
            <a:ext cx="10529740" cy="34073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73031" y="188536"/>
            <a:ext cx="3186018" cy="2535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97204" y="1436436"/>
            <a:ext cx="2221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流程图: 接点 8"/>
          <p:cNvSpPr/>
          <p:nvPr/>
        </p:nvSpPr>
        <p:spPr>
          <a:xfrm>
            <a:off x="5489544" y="134920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01</a:t>
            </a:r>
            <a:endParaRPr lang="zh-CN" altLang="en-US" b="1" dirty="0"/>
          </a:p>
        </p:txBody>
      </p:sp>
      <p:sp>
        <p:nvSpPr>
          <p:cNvPr id="10" name="流程图: 接点 9"/>
          <p:cNvSpPr/>
          <p:nvPr/>
        </p:nvSpPr>
        <p:spPr>
          <a:xfrm>
            <a:off x="5489544" y="223532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11" name="流程图: 接点 10"/>
          <p:cNvSpPr/>
          <p:nvPr/>
        </p:nvSpPr>
        <p:spPr>
          <a:xfrm>
            <a:off x="5489544" y="312144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12" name="流程图: 接点 11"/>
          <p:cNvSpPr/>
          <p:nvPr/>
        </p:nvSpPr>
        <p:spPr>
          <a:xfrm>
            <a:off x="5489544" y="394550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6504399" y="1503900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04399" y="2366531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36005" y="3255851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04399" y="4100200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56701" y="1236996"/>
            <a:ext cx="7475456" cy="43719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4565" y="2727672"/>
            <a:ext cx="5041402" cy="50414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19422" y="-57884"/>
            <a:ext cx="4089766" cy="3255120"/>
          </a:xfrm>
          <a:prstGeom prst="rect">
            <a:avLst/>
          </a:prstGeom>
        </p:spPr>
      </p:pic>
      <p:sp>
        <p:nvSpPr>
          <p:cNvPr id="2" name="内容占位符 2"/>
          <p:cNvSpPr txBox="1"/>
          <p:nvPr/>
        </p:nvSpPr>
        <p:spPr>
          <a:xfrm>
            <a:off x="2454827" y="1321839"/>
            <a:ext cx="7282346" cy="421432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" indent="0">
              <a:lnSpc>
                <a:spcPct val="250000"/>
              </a:lnSpc>
              <a:buNone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一夜之间，春风来了。忽然从塞外的苍苍草原，莽莽沙漠，滚滚而来。从关外扑过山头，漫过山梁，插山沟，灌山口，呜呜吹号，哄哄呼啸，飞沙走石。扑在窗户上，撒拉撒拉；扑在人脸上，如无数针扎。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林斤澜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830" indent="0">
              <a:lnSpc>
                <a:spcPct val="250000"/>
              </a:lnSpc>
              <a:buNone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吹面不寒杨柳风”，不错的，像母亲的手抚摸着你。风里带来些新翻的泥土的气息，混着青草味儿，还有各种花的香，都在微微润湿的空气里酝酿。鸟儿将窠巢安在繁花嫩叶当中，高兴起来了，呼朋引伴地卖弄清脆的喉咙，唱出宛转的曲子，与轻风流水应和着。牛背上牧童的短笛，这时候也成天在嘹亮地响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830" indent="0">
              <a:lnSpc>
                <a:spcPct val="250000"/>
              </a:lnSpc>
              <a:buNone/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341945" y="784225"/>
            <a:ext cx="6717973" cy="52895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花朵儿一串挨着一串，一朵挨着一朵，彼此推着挤着，好不活泼热闹！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“我在开花！”它们在笑。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“我在开花！”它们嚷嚷。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紫藤萝瀑布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桃树、杏树、梨树，你不让我，我不让你，都开满了花赶趟儿。红的像火，粉的像霞，白的像雪。花里带着甜味；闭了眼，树上仿佛已经满是桃儿、杏儿、梨儿。花下成千成百的蜜蜂嗡嗡的闹着，大小的蝴蝶飞来飞去。野花遍地是：杂样儿，有名字的，没名字的，散在草丛里，像眼睛，像星星，还眨呀眨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059918" y="835146"/>
            <a:ext cx="3151638" cy="518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3359090" y="403055"/>
            <a:ext cx="8094472" cy="4373918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1633494" y="890833"/>
            <a:ext cx="2427401" cy="75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改写：</a:t>
            </a:r>
            <a:endParaRPr lang="zh-CN" altLang="en-US" sz="4000" b="1" spc="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1231213" y="2428973"/>
            <a:ext cx="8507412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桃树、杏树、梨树，你不让我，我不让你，都开满了花赶趟儿。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“看我，开得多么红艳，红得像那燃烧的火焰呢！”桃花在笑。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“看我看我，粉粉的，像那满天的彩霞！”杏花在叫。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“还是看我吧，那么白，不就像那白雪一样吗！”梨花不甘示弱。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636988" y="415170"/>
            <a:ext cx="6724874" cy="4936220"/>
          </a:xfrm>
          <a:prstGeom prst="rect">
            <a:avLst/>
          </a:prstGeom>
        </p:spPr>
      </p:pic>
      <p:sp>
        <p:nvSpPr>
          <p:cNvPr id="2" name="内容占位符 1"/>
          <p:cNvSpPr txBox="1"/>
          <p:nvPr/>
        </p:nvSpPr>
        <p:spPr>
          <a:xfrm>
            <a:off x="1779539" y="675481"/>
            <a:ext cx="8229600" cy="550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把爱心带给他人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爱心是冬日里的一缕阳光，驱散了凛冽的寒霜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爱心是久旱后的一场甘霖，滋润了龟裂的心田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爱心是汪洋中的一个航标，指明了新生的希望。爱心，不仅要给自己，更应该把它带给他人。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我和青春有个约会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青春，是三月争奇斗艳的花朵，是七月缤纷的太阳雨，是十月灼人的红叶；是喷雾的旭日，是竞发的百舸，是搏击长空的雄鹰；是弹着欢乐的琴弦，是一路坎坷，一路执著地奔向大海的小溪，是挺直了躯干，舒展了满怀的葱茏，热烈地拥抱蓝天的白杨。 而我，就和这昂扬的青春有个约会。                   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34914" y="722615"/>
            <a:ext cx="3319890" cy="857839"/>
            <a:chOff x="856184" y="838986"/>
            <a:chExt cx="3319890" cy="85783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534914" y="3221609"/>
            <a:ext cx="3319890" cy="857839"/>
            <a:chOff x="856184" y="838986"/>
            <a:chExt cx="3319890" cy="85783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145" y="326253"/>
            <a:ext cx="10710422" cy="61263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65749" y="2243579"/>
            <a:ext cx="6796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11500" b="1" spc="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/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/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5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519422" y="-57884"/>
            <a:ext cx="4089766" cy="3255120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666862" y="1344351"/>
            <a:ext cx="2665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1" lang="zh-CN" altLang="en-US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朱自清</a:t>
            </a:r>
            <a:endParaRPr kumimoji="1" lang="zh-CN" altLang="en-US" sz="4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849513" y="2545488"/>
            <a:ext cx="5057300" cy="25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(1898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1948),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字佩弦，江苏扬州人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散文家、诗人、学者、民主战士。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主要作品有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诗文集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踪迹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散文集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背影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欧游杂记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你我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以及一些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文艺论著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散文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代表作有：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荷塘月色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背影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8369" y="1018095"/>
            <a:ext cx="5086058" cy="5425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929956" y="908410"/>
            <a:ext cx="5405860" cy="5538248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1618" y="908410"/>
            <a:ext cx="5761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名家论朱自清</a:t>
            </a:r>
            <a:endParaRPr lang="zh-CN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31213" y="2055731"/>
            <a:ext cx="5761038" cy="360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朱自清虽是一个诗人，可是他的散文仍能满贮着那一种诗意。文学研究会的散文作家中，除冰心女士外，文章之美，要算他。      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郁达夫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谈到文体的完美，文字的会写语言，朱自清先生该 是首先被提及的。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叶圣陶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朱自清的成功之处是，善于通过精确的观察，细腻地抒写出对自然景色的内心感受。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林非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朱自清的散文是很讲究语言的，哪怕是一个字两个字的问题也绝不放松。可是他的注重语言，绝不是堆砌词藻。                  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朱德熙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/>
          <p:cNvSpPr txBox="1"/>
          <p:nvPr/>
        </p:nvSpPr>
        <p:spPr>
          <a:xfrm>
            <a:off x="1231213" y="2346618"/>
            <a:ext cx="6836936" cy="219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碧玉妆成一树高，万条垂下绿丝绦。不知细叶谁裁出，二月春风似剪刀。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天街小雨润如酥，草色遥看近却无。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春色满园关不住，一枝红杏出墙来。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春眠不觉晓，处处闻啼鸟。夜来风雨声，花落知多少。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沾衣欲湿杏花雨，吹面不寒杨柳风。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春风又绿江南岸，明月何时照我还。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1465786" y="953825"/>
            <a:ext cx="3294668" cy="60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有关春的古诗</a:t>
            </a:r>
            <a:endParaRPr lang="zh-CN" altLang="en-US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68071" y="23854"/>
            <a:ext cx="3899495" cy="6418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65786" y="947463"/>
            <a:ext cx="7920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仿宋_GB2312" pitchFamily="49" charset="-122"/>
              </a:rPr>
              <a:t>文章思路 </a:t>
            </a:r>
            <a:r>
              <a:rPr kumimoji="1"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仿宋_GB2312" pitchFamily="49" charset="-122"/>
              </a:rPr>
              <a:t>:</a:t>
            </a:r>
            <a:r>
              <a:rPr kumimoji="1"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仿宋_GB2312" pitchFamily="49" charset="-122"/>
              </a:rPr>
              <a:t>寄予的感情</a:t>
            </a:r>
            <a:endParaRPr kumimoji="1"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856289" y="1776078"/>
            <a:ext cx="4987835" cy="4268001"/>
            <a:chOff x="369888" y="1268413"/>
            <a:chExt cx="6172200" cy="528144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69888" y="3141664"/>
              <a:ext cx="1138237" cy="102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</a:t>
              </a:r>
              <a:endPara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AutoShape 4"/>
            <p:cNvSpPr/>
            <p:nvPr/>
          </p:nvSpPr>
          <p:spPr bwMode="auto">
            <a:xfrm>
              <a:off x="1547813" y="1268413"/>
              <a:ext cx="457200" cy="4897437"/>
            </a:xfrm>
            <a:prstGeom prst="leftBrace">
              <a:avLst>
                <a:gd name="adj1" fmla="val 89265"/>
                <a:gd name="adj2" fmla="val 50000"/>
              </a:avLst>
            </a:prstGeom>
            <a:noFill/>
            <a:ln w="41275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268538" y="1336675"/>
              <a:ext cx="863279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盼春</a:t>
              </a:r>
              <a:endPara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76475" y="3425826"/>
              <a:ext cx="863279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绘春</a:t>
              </a:r>
              <a:endPara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76463" y="5586413"/>
              <a:ext cx="863279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赞春</a:t>
              </a:r>
              <a:endPara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4360229" y="1385978"/>
              <a:ext cx="1920557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热切欣喜）</a:t>
              </a:r>
              <a:endPara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3319463" y="1700213"/>
              <a:ext cx="5334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329510" y="5634129"/>
              <a:ext cx="2132807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（高昂振奋）</a:t>
              </a:r>
              <a:endPara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251200" y="5876925"/>
              <a:ext cx="815975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779838" y="3471160"/>
              <a:ext cx="2762250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（喜爱喜悦）</a:t>
              </a:r>
              <a:endPara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348038" y="3716338"/>
              <a:ext cx="719137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2124075" y="1844675"/>
              <a:ext cx="1727200" cy="68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段）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1835150" y="3933825"/>
              <a:ext cx="1728144" cy="4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2—7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段）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1403350" y="6092825"/>
              <a:ext cx="2323236" cy="4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段）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3215" y="1831027"/>
            <a:ext cx="4729382" cy="4532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/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/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5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40815" y="838986"/>
            <a:ext cx="2520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spc="3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春草图</a:t>
            </a:r>
            <a:endParaRPr lang="zh-CN" altLang="en-US" sz="4400" b="1" spc="3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49158" y="2050624"/>
            <a:ext cx="4493538" cy="3649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小草偷偷地从土里钻出来，嫩嫩的，绿绿的。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园子里，田野里，瞧去，一大片一大片满是的。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坐着，躺着，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打两个滚，踢几脚球，赛几趟跑，捉几回迷藏。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风轻悄悄的，草软绵绵的。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241334" y="973188"/>
            <a:ext cx="8094482" cy="5576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商务64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2593</Words>
  <Application>WPS 演示</Application>
  <PresentationFormat>宽屏</PresentationFormat>
  <Paragraphs>184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禹卫书法行书简体</vt:lpstr>
      <vt:lpstr>微软雅黑</vt:lpstr>
      <vt:lpstr>Times New Roman</vt:lpstr>
      <vt:lpstr>仿宋_GB2312</vt:lpstr>
      <vt:lpstr>仿宋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商务64</dc:title>
  <dc:creator/>
  <cp:lastModifiedBy>Years later</cp:lastModifiedBy>
  <cp:revision>2</cp:revision>
  <dcterms:created xsi:type="dcterms:W3CDTF">2017-11-28T12:04:00Z</dcterms:created>
  <dcterms:modified xsi:type="dcterms:W3CDTF">2024-04-10T11:21:51Z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E70396A101124A09A2DB37CA0D49D68B_13</vt:lpwstr>
  </property>
  <property fmtid="{D5CDD505-2E9C-101B-9397-08002B2CF9AE}" pid="3" name="KSOProductBuildVer">
    <vt:lpwstr>2052-12.1.0.16417</vt:lpwstr>
  </property>
</Properties>
</file>