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69" r:id="rId12"/>
    <p:sldMasterId id="2147483781" r:id="rId13"/>
    <p:sldMasterId id="2147483793" r:id="rId14"/>
    <p:sldMasterId id="2147483805" r:id="rId15"/>
    <p:sldMasterId id="2147483817" r:id="rId16"/>
    <p:sldMasterId id="2147483829" r:id="rId17"/>
    <p:sldMasterId id="2147483841" r:id="rId18"/>
    <p:sldMasterId id="2147483853" r:id="rId19"/>
    <p:sldMasterId id="2147483865" r:id="rId20"/>
    <p:sldMasterId id="2147483877" r:id="rId21"/>
    <p:sldMasterId id="2147483889" r:id="rId22"/>
    <p:sldMasterId id="2147483901" r:id="rId23"/>
    <p:sldMasterId id="2147483913" r:id="rId24"/>
    <p:sldMasterId id="2147483925" r:id="rId25"/>
    <p:sldMasterId id="2147483937" r:id="rId26"/>
    <p:sldMasterId id="2147483949" r:id="rId27"/>
    <p:sldMasterId id="2147483961" r:id="rId28"/>
    <p:sldMasterId id="2147483973" r:id="rId29"/>
    <p:sldMasterId id="2147483985" r:id="rId30"/>
    <p:sldMasterId id="2147483997" r:id="rId31"/>
    <p:sldMasterId id="2147484009" r:id="rId32"/>
    <p:sldMasterId id="2147484021" r:id="rId33"/>
    <p:sldMasterId id="2147484033" r:id="rId34"/>
    <p:sldMasterId id="2147484045" r:id="rId35"/>
    <p:sldMasterId id="2147484057" r:id="rId36"/>
  </p:sldMasterIdLst>
  <p:notesMasterIdLst>
    <p:notesMasterId r:id="rId41"/>
  </p:notesMasterIdLst>
  <p:sldIdLst>
    <p:sldId id="520" r:id="rId37"/>
    <p:sldId id="521" r:id="rId38"/>
    <p:sldId id="522" r:id="rId39"/>
    <p:sldId id="523" r:id="rId40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5" r:id="rId63"/>
    <p:sldId id="546" r:id="rId64"/>
    <p:sldId id="547" r:id="rId65"/>
    <p:sldId id="548" r:id="rId66"/>
    <p:sldId id="549" r:id="rId67"/>
    <p:sldId id="550" r:id="rId68"/>
    <p:sldId id="551" r:id="rId69"/>
    <p:sldId id="552" r:id="rId70"/>
    <p:sldId id="553" r:id="rId71"/>
    <p:sldId id="554" r:id="rId72"/>
    <p:sldId id="556" r:id="rId73"/>
  </p:sldIdLst>
  <p:sldSz cx="12192000" cy="6858000"/>
  <p:notesSz cx="6858000" cy="9144000"/>
  <p:custDataLst>
    <p:tags r:id="rId7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7" Type="http://schemas.openxmlformats.org/officeDocument/2006/relationships/tags" Target="tags/tag331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slide" Target="slides/slide36.xml"/><Relationship Id="rId72" Type="http://schemas.openxmlformats.org/officeDocument/2006/relationships/slide" Target="slides/slide35.xml"/><Relationship Id="rId71" Type="http://schemas.openxmlformats.org/officeDocument/2006/relationships/slide" Target="slides/slide34.xml"/><Relationship Id="rId70" Type="http://schemas.openxmlformats.org/officeDocument/2006/relationships/slide" Target="slides/slide33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2.xml"/><Relationship Id="rId68" Type="http://schemas.openxmlformats.org/officeDocument/2006/relationships/slide" Target="slides/slide31.xml"/><Relationship Id="rId67" Type="http://schemas.openxmlformats.org/officeDocument/2006/relationships/slide" Target="slides/slide30.xml"/><Relationship Id="rId66" Type="http://schemas.openxmlformats.org/officeDocument/2006/relationships/slide" Target="slides/slide29.xml"/><Relationship Id="rId65" Type="http://schemas.openxmlformats.org/officeDocument/2006/relationships/slide" Target="slides/slide28.xml"/><Relationship Id="rId64" Type="http://schemas.openxmlformats.org/officeDocument/2006/relationships/slide" Target="slides/slide27.xml"/><Relationship Id="rId63" Type="http://schemas.openxmlformats.org/officeDocument/2006/relationships/slide" Target="slides/slide26.xml"/><Relationship Id="rId62" Type="http://schemas.openxmlformats.org/officeDocument/2006/relationships/slide" Target="slides/slide25.xml"/><Relationship Id="rId61" Type="http://schemas.openxmlformats.org/officeDocument/2006/relationships/slide" Target="slides/slide24.xml"/><Relationship Id="rId60" Type="http://schemas.openxmlformats.org/officeDocument/2006/relationships/slide" Target="slides/slide2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2.xml"/><Relationship Id="rId58" Type="http://schemas.openxmlformats.org/officeDocument/2006/relationships/slide" Target="slides/slide21.xml"/><Relationship Id="rId57" Type="http://schemas.openxmlformats.org/officeDocument/2006/relationships/slide" Target="slides/slide20.xml"/><Relationship Id="rId56" Type="http://schemas.openxmlformats.org/officeDocument/2006/relationships/slide" Target="slides/slide19.xml"/><Relationship Id="rId55" Type="http://schemas.openxmlformats.org/officeDocument/2006/relationships/slide" Target="slides/slide18.xml"/><Relationship Id="rId54" Type="http://schemas.openxmlformats.org/officeDocument/2006/relationships/slide" Target="slides/slide17.xml"/><Relationship Id="rId53" Type="http://schemas.openxmlformats.org/officeDocument/2006/relationships/slide" Target="slides/slide16.xml"/><Relationship Id="rId52" Type="http://schemas.openxmlformats.org/officeDocument/2006/relationships/slide" Target="slides/slide15.xml"/><Relationship Id="rId51" Type="http://schemas.openxmlformats.org/officeDocument/2006/relationships/slide" Target="slides/slide14.xml"/><Relationship Id="rId50" Type="http://schemas.openxmlformats.org/officeDocument/2006/relationships/slide" Target="slides/slide1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2.xml"/><Relationship Id="rId48" Type="http://schemas.openxmlformats.org/officeDocument/2006/relationships/slide" Target="slides/slide11.xml"/><Relationship Id="rId47" Type="http://schemas.openxmlformats.org/officeDocument/2006/relationships/slide" Target="slides/slide10.xml"/><Relationship Id="rId46" Type="http://schemas.openxmlformats.org/officeDocument/2006/relationships/slide" Target="slides/slide9.xml"/><Relationship Id="rId45" Type="http://schemas.openxmlformats.org/officeDocument/2006/relationships/slide" Target="slides/slide8.xml"/><Relationship Id="rId44" Type="http://schemas.openxmlformats.org/officeDocument/2006/relationships/slide" Target="slides/slide7.xml"/><Relationship Id="rId43" Type="http://schemas.openxmlformats.org/officeDocument/2006/relationships/slide" Target="slides/slide6.xml"/><Relationship Id="rId42" Type="http://schemas.openxmlformats.org/officeDocument/2006/relationships/slide" Target="slides/slide5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.xml"/><Relationship Id="rId38" Type="http://schemas.openxmlformats.org/officeDocument/2006/relationships/slide" Target="slides/slide2.xml"/><Relationship Id="rId37" Type="http://schemas.openxmlformats.org/officeDocument/2006/relationships/slide" Target="slides/slide1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244C-CFD0-4CA4-8351-0730C533B3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12DFA-34DA-4107-86B9-05D4AEA839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98F27E9-B2B6-4FE4-8B04-FF76051EE8D1}" type="slidenum">
              <a:rPr lang="en-US" altLang="zh-CN"/>
            </a:fld>
            <a:endParaRPr lang="en-US" altLang="zh-CN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C2740DA-37D5-4860-A74A-605B17483B9D}" type="slidenum">
              <a:rPr lang="en-US" altLang="zh-CN"/>
            </a:fld>
            <a:endParaRPr lang="en-US" altLang="zh-CN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很多分析专家认为，现在的公司大致可分为几种团队。第一种是螃蟹团队，蟹被关在竹篓里，如果有一只想爬上去，下面的螃蟹就拼命拉住，结果是谁也上不去。第二种是野牛团队，这种团队有头牛，它的方向正确了，跟着的牛也就正确！还有一种是大雁团队，这种团队可以随时调整队型，任何一只大雁都可以根据天气状况和自身能力被推荐为头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2D2D3AF-F817-4E23-8E96-572EE5911AD0}" type="slidenum">
              <a:rPr lang="en-US" altLang="zh-CN"/>
            </a:fld>
            <a:endParaRPr lang="en-US" altLang="zh-CN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　把你的手放在我的肩上 </a:t>
            </a:r>
            <a:endParaRPr lang="zh-CN" altLang="en-US"/>
          </a:p>
          <a:p>
            <a:r>
              <a:rPr lang="zh-CN" altLang="en-US"/>
              <a:t>　　这是一个小游戏，在张老师的指挥下，一群大学生唱：“一闪一闪亮晶晶，满天都是小星星，挂在天上放光明，就像我的小眼睛。” 张： “好，现在请将你们的双手搭在前面一个人的肩上，闭上你的眼睛，用心灵传递我们对对方的关怀。”（下面一片嘈杂与骚动。） 张：“现在，请你们体会一下有什么感受</a:t>
            </a:r>
            <a:r>
              <a:rPr lang="en-US" altLang="zh-CN"/>
              <a:t>——</a:t>
            </a:r>
            <a:r>
              <a:rPr lang="zh-CN" altLang="en-US"/>
              <a:t>有人觉得很奇怪，有人觉得很好</a:t>
            </a:r>
            <a:r>
              <a:rPr lang="en-US" altLang="zh-CN"/>
              <a:t>……</a:t>
            </a:r>
            <a:r>
              <a:rPr lang="zh-CN" altLang="en-US"/>
              <a:t>把你的手放在别人的肩上，别人把他的手放在你的肩上，会有一点困难，这不奇怪。不过，有一点是一致的，大家都很开心，对不对？” 异口同声：“对！” 张老师总结说：“良好的交流产生尊重、感谢、欣赏、接纳，那么这个世界就是美好的。如果人与人之间不交流，那么他的生活肯定是孤独的、痛苦的、难受的。刚才我们所做的游戏是一个小小的示范，我们把自己的手放在彼此的肩上，这只是一个很初的层面。用心灵表达对对方的关怀，这是深层次的。为什么当你们这样做的时候很开心，没有人板着脸说：讨厌。为什么这么重要的事，我们做起来不太容易，有很多顾忌，因为我们不明白与别人交流的时候会有多么大的效力？也许在成长过程里，也没有足够的人把他的手放在你的肩膀上，你也没有经过这样的一种交流，所以当你把手放在别人的肩膀上，很难。这是一个自我观察自我了解的过程。这个小小的活动让我们了解，我在哪里？何以我这么容易又这么难以接触别人的身体？”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12DFA-34DA-4107-86B9-05D4AEA839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190D7CB-529C-4E4C-A525-06B0F5B1431B}" type="slidenum">
              <a:rPr lang="en-US" altLang="zh-CN"/>
            </a:fld>
            <a:endParaRPr lang="en-US" altLang="zh-CN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/>
              <a:t>彼得</a:t>
            </a:r>
            <a:r>
              <a:rPr lang="en-US" altLang="zh-CN" sz="1400"/>
              <a:t>-</a:t>
            </a:r>
            <a:r>
              <a:rPr lang="zh-CN" altLang="en-US" sz="1400"/>
              <a:t>德鲁克</a:t>
            </a:r>
            <a:r>
              <a:rPr lang="en-US" altLang="zh-CN" sz="1400"/>
              <a:t>:</a:t>
            </a:r>
            <a:r>
              <a:rPr lang="zh-CN" altLang="en-US" sz="1400"/>
              <a:t>所谓沟通</a:t>
            </a:r>
            <a:r>
              <a:rPr lang="en-US" altLang="zh-CN" sz="1400"/>
              <a:t>,</a:t>
            </a:r>
            <a:r>
              <a:rPr lang="zh-CN" altLang="en-US" sz="1400"/>
              <a:t>就是</a:t>
            </a:r>
            <a:r>
              <a:rPr lang="en-US" altLang="zh-CN" sz="1400"/>
              <a:t>:</a:t>
            </a:r>
            <a:r>
              <a:rPr lang="zh-CN" altLang="en-US" sz="1400"/>
              <a:t>一个人必须知道说什么</a:t>
            </a:r>
            <a:r>
              <a:rPr lang="en-US" altLang="zh-CN" sz="1400"/>
              <a:t>;</a:t>
            </a:r>
            <a:r>
              <a:rPr lang="zh-CN" altLang="en-US" sz="1400"/>
              <a:t>一个人必须知道什么时候说</a:t>
            </a:r>
            <a:r>
              <a:rPr lang="en-US" altLang="zh-CN" sz="1400"/>
              <a:t>;</a:t>
            </a:r>
            <a:r>
              <a:rPr lang="zh-CN" altLang="en-US" sz="1400"/>
              <a:t>一个人必须知道对谁说</a:t>
            </a:r>
            <a:r>
              <a:rPr lang="en-US" altLang="zh-CN" sz="1400"/>
              <a:t>;</a:t>
            </a:r>
            <a:r>
              <a:rPr lang="zh-CN" altLang="en-US" sz="1400"/>
              <a:t>一个人必须知道怎么说</a:t>
            </a:r>
            <a:r>
              <a:rPr lang="en-US" altLang="zh-CN" sz="1400"/>
              <a:t>.</a:t>
            </a:r>
            <a:endParaRPr lang="en-US" altLang="zh-CN" sz="1400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6229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  <a:endParaRPr lang="zh-CN" altLang="en-US" sz="2800" b="1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1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1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1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1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1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1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1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1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1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1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1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1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1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1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1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1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4" Type="http://schemas.openxmlformats.org/officeDocument/2006/relationships/theme" Target="../theme/theme35.xml"/><Relationship Id="rId3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8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12.jpeg"/><Relationship Id="rId1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9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13.jpeg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5.jpe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2" Type="http://schemas.openxmlformats.org/officeDocument/2006/relationships/slideLayout" Target="../slideLayouts/slideLayout123.xml"/><Relationship Id="rId11" Type="http://schemas.openxmlformats.org/officeDocument/2006/relationships/themeOverride" Target="../theme/themeOverride11.xml"/><Relationship Id="rId10" Type="http://schemas.openxmlformats.org/officeDocument/2006/relationships/tags" Target="../tags/tag111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4" Type="http://schemas.openxmlformats.org/officeDocument/2006/relationships/slideLayout" Target="../slideLayouts/slideLayout142.xml"/><Relationship Id="rId13" Type="http://schemas.openxmlformats.org/officeDocument/2006/relationships/themeOverride" Target="../theme/themeOverride12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3.xml"/><Relationship Id="rId8" Type="http://schemas.openxmlformats.org/officeDocument/2006/relationships/themeOverride" Target="../theme/themeOverride13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4.xml"/><Relationship Id="rId5" Type="http://schemas.openxmlformats.org/officeDocument/2006/relationships/themeOverride" Target="../theme/themeOverride14.xml"/><Relationship Id="rId4" Type="http://schemas.openxmlformats.org/officeDocument/2006/relationships/image" Target="../media/image14.jpe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5.xml"/><Relationship Id="rId5" Type="http://schemas.openxmlformats.org/officeDocument/2006/relationships/themeOverride" Target="../theme/themeOverride15.xml"/><Relationship Id="rId4" Type="http://schemas.openxmlformats.org/officeDocument/2006/relationships/image" Target="../media/image15.jpe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6.xml"/><Relationship Id="rId5" Type="http://schemas.openxmlformats.org/officeDocument/2006/relationships/themeOverride" Target="../theme/themeOverride16.xml"/><Relationship Id="rId4" Type="http://schemas.openxmlformats.org/officeDocument/2006/relationships/image" Target="../media/image16.jpeg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97.xml"/><Relationship Id="rId5" Type="http://schemas.openxmlformats.org/officeDocument/2006/relationships/themeOverride" Target="../theme/themeOverride17.xml"/><Relationship Id="rId4" Type="http://schemas.openxmlformats.org/officeDocument/2006/relationships/image" Target="../media/image17.jpe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5.jpeg"/><Relationship Id="rId2" Type="http://schemas.openxmlformats.org/officeDocument/2006/relationships/tags" Target="../tags/tag144.xml"/><Relationship Id="rId11" Type="http://schemas.openxmlformats.org/officeDocument/2006/relationships/slideLayout" Target="../slideLayouts/slideLayout200.xml"/><Relationship Id="rId10" Type="http://schemas.openxmlformats.org/officeDocument/2006/relationships/themeOverride" Target="../theme/themeOverride18.xml"/><Relationship Id="rId1" Type="http://schemas.openxmlformats.org/officeDocument/2006/relationships/tags" Target="../tags/tag14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slideLayout" Target="../slideLayouts/slideLayout13.xml"/><Relationship Id="rId22" Type="http://schemas.openxmlformats.org/officeDocument/2006/relationships/themeOverride" Target="../theme/themeOverride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image" Target="../media/image4.jpeg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6" Type="http://schemas.openxmlformats.org/officeDocument/2006/relationships/slideLayout" Target="../slideLayouts/slideLayout220.xml"/><Relationship Id="rId35" Type="http://schemas.openxmlformats.org/officeDocument/2006/relationships/themeOverride" Target="../theme/themeOverride19.xml"/><Relationship Id="rId34" Type="http://schemas.openxmlformats.org/officeDocument/2006/relationships/tags" Target="../tags/tag184.xml"/><Relationship Id="rId33" Type="http://schemas.openxmlformats.org/officeDocument/2006/relationships/tags" Target="../tags/tag183.xml"/><Relationship Id="rId32" Type="http://schemas.openxmlformats.org/officeDocument/2006/relationships/tags" Target="../tags/tag182.xml"/><Relationship Id="rId31" Type="http://schemas.openxmlformats.org/officeDocument/2006/relationships/tags" Target="../tags/tag181.xml"/><Relationship Id="rId30" Type="http://schemas.openxmlformats.org/officeDocument/2006/relationships/tags" Target="../tags/tag180.xml"/><Relationship Id="rId3" Type="http://schemas.openxmlformats.org/officeDocument/2006/relationships/tags" Target="../tags/tag153.xml"/><Relationship Id="rId29" Type="http://schemas.openxmlformats.org/officeDocument/2006/relationships/tags" Target="../tags/tag179.xml"/><Relationship Id="rId28" Type="http://schemas.openxmlformats.org/officeDocument/2006/relationships/tags" Target="../tags/tag178.xml"/><Relationship Id="rId27" Type="http://schemas.openxmlformats.org/officeDocument/2006/relationships/tags" Target="../tags/tag177.xml"/><Relationship Id="rId26" Type="http://schemas.openxmlformats.org/officeDocument/2006/relationships/tags" Target="../tags/tag176.xml"/><Relationship Id="rId25" Type="http://schemas.openxmlformats.org/officeDocument/2006/relationships/tags" Target="../tags/tag175.xml"/><Relationship Id="rId24" Type="http://schemas.openxmlformats.org/officeDocument/2006/relationships/tags" Target="../tags/tag174.xml"/><Relationship Id="rId23" Type="http://schemas.openxmlformats.org/officeDocument/2006/relationships/tags" Target="../tags/tag173.xml"/><Relationship Id="rId22" Type="http://schemas.openxmlformats.org/officeDocument/2006/relationships/tags" Target="../tags/tag172.xml"/><Relationship Id="rId21" Type="http://schemas.openxmlformats.org/officeDocument/2006/relationships/tags" Target="../tags/tag171.xml"/><Relationship Id="rId20" Type="http://schemas.openxmlformats.org/officeDocument/2006/relationships/tags" Target="../tags/tag170.xml"/><Relationship Id="rId2" Type="http://schemas.openxmlformats.org/officeDocument/2006/relationships/tags" Target="../tags/tag152.xml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7" Type="http://schemas.openxmlformats.org/officeDocument/2006/relationships/slideLayout" Target="../slideLayouts/slideLayout231.xml"/><Relationship Id="rId26" Type="http://schemas.openxmlformats.org/officeDocument/2006/relationships/themeOverride" Target="../theme/themeOverride20.xml"/><Relationship Id="rId25" Type="http://schemas.openxmlformats.org/officeDocument/2006/relationships/tags" Target="../tags/tag209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42.xml"/><Relationship Id="rId14" Type="http://schemas.openxmlformats.org/officeDocument/2006/relationships/themeOverride" Target="../theme/themeOverride21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0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3.xml"/><Relationship Id="rId6" Type="http://schemas.openxmlformats.org/officeDocument/2006/relationships/themeOverride" Target="../theme/themeOverride22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64.xml"/><Relationship Id="rId6" Type="http://schemas.openxmlformats.org/officeDocument/2006/relationships/themeOverride" Target="../theme/themeOverride2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7" Type="http://schemas.openxmlformats.org/officeDocument/2006/relationships/themeOverride" Target="../theme/themeOverride24.xml"/><Relationship Id="rId6" Type="http://schemas.openxmlformats.org/officeDocument/2006/relationships/image" Target="../media/image18.jpeg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7" Type="http://schemas.openxmlformats.org/officeDocument/2006/relationships/themeOverride" Target="../theme/themeOverride25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7.xml"/><Relationship Id="rId8" Type="http://schemas.openxmlformats.org/officeDocument/2006/relationships/themeOverride" Target="../theme/themeOverride26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image" Target="../media/image19.jpeg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9" Type="http://schemas.openxmlformats.org/officeDocument/2006/relationships/slideLayout" Target="../slideLayouts/slideLayout308.xml"/><Relationship Id="rId28" Type="http://schemas.openxmlformats.org/officeDocument/2006/relationships/themeOverride" Target="../theme/themeOverride27.xml"/><Relationship Id="rId27" Type="http://schemas.openxmlformats.org/officeDocument/2006/relationships/tags" Target="../tags/tag276.xml"/><Relationship Id="rId26" Type="http://schemas.openxmlformats.org/officeDocument/2006/relationships/tags" Target="../tags/tag275.xml"/><Relationship Id="rId25" Type="http://schemas.openxmlformats.org/officeDocument/2006/relationships/tags" Target="../tags/tag274.xml"/><Relationship Id="rId24" Type="http://schemas.openxmlformats.org/officeDocument/2006/relationships/tags" Target="../tags/tag273.xml"/><Relationship Id="rId23" Type="http://schemas.openxmlformats.org/officeDocument/2006/relationships/tags" Target="../tags/tag272.xml"/><Relationship Id="rId22" Type="http://schemas.openxmlformats.org/officeDocument/2006/relationships/tags" Target="../tags/tag27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1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0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5" Type="http://schemas.openxmlformats.org/officeDocument/2006/relationships/slideLayout" Target="../slideLayouts/slideLayout319.xml"/><Relationship Id="rId34" Type="http://schemas.openxmlformats.org/officeDocument/2006/relationships/themeOverride" Target="../theme/themeOverride28.xml"/><Relationship Id="rId33" Type="http://schemas.openxmlformats.org/officeDocument/2006/relationships/tags" Target="../tags/tag309.xml"/><Relationship Id="rId32" Type="http://schemas.openxmlformats.org/officeDocument/2006/relationships/tags" Target="../tags/tag308.xml"/><Relationship Id="rId31" Type="http://schemas.openxmlformats.org/officeDocument/2006/relationships/tags" Target="../tags/tag307.xml"/><Relationship Id="rId30" Type="http://schemas.openxmlformats.org/officeDocument/2006/relationships/tags" Target="../tags/tag306.xml"/><Relationship Id="rId3" Type="http://schemas.openxmlformats.org/officeDocument/2006/relationships/tags" Target="../tags/tag279.xml"/><Relationship Id="rId29" Type="http://schemas.openxmlformats.org/officeDocument/2006/relationships/tags" Target="../tags/tag305.xml"/><Relationship Id="rId28" Type="http://schemas.openxmlformats.org/officeDocument/2006/relationships/tags" Target="../tags/tag304.xml"/><Relationship Id="rId27" Type="http://schemas.openxmlformats.org/officeDocument/2006/relationships/tags" Target="../tags/tag303.xml"/><Relationship Id="rId26" Type="http://schemas.openxmlformats.org/officeDocument/2006/relationships/tags" Target="../tags/tag302.xml"/><Relationship Id="rId25" Type="http://schemas.openxmlformats.org/officeDocument/2006/relationships/tags" Target="../tags/tag301.xml"/><Relationship Id="rId24" Type="http://schemas.openxmlformats.org/officeDocument/2006/relationships/tags" Target="../tags/tag300.xml"/><Relationship Id="rId23" Type="http://schemas.openxmlformats.org/officeDocument/2006/relationships/tags" Target="../tags/tag29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tags" Target="../tags/tag278.xml"/><Relationship Id="rId19" Type="http://schemas.openxmlformats.org/officeDocument/2006/relationships/tags" Target="../tags/tag295.xml"/><Relationship Id="rId18" Type="http://schemas.openxmlformats.org/officeDocument/2006/relationships/tags" Target="../tags/tag294.xml"/><Relationship Id="rId17" Type="http://schemas.openxmlformats.org/officeDocument/2006/relationships/tags" Target="../tags/tag293.xml"/><Relationship Id="rId16" Type="http://schemas.openxmlformats.org/officeDocument/2006/relationships/tags" Target="../tags/tag292.xml"/><Relationship Id="rId15" Type="http://schemas.openxmlformats.org/officeDocument/2006/relationships/tags" Target="../tags/tag291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5.jpeg"/><Relationship Id="rId2" Type="http://schemas.openxmlformats.org/officeDocument/2006/relationships/tags" Target="../tags/tag22.xml"/><Relationship Id="rId11" Type="http://schemas.openxmlformats.org/officeDocument/2006/relationships/slideLayout" Target="../slideLayouts/slideLayout24.xml"/><Relationship Id="rId10" Type="http://schemas.openxmlformats.org/officeDocument/2006/relationships/themeOverride" Target="../theme/themeOverride2.xml"/><Relationship Id="rId1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image" Target="../media/image5.jpeg"/><Relationship Id="rId2" Type="http://schemas.openxmlformats.org/officeDocument/2006/relationships/tags" Target="../tags/tag311.xml"/><Relationship Id="rId11" Type="http://schemas.openxmlformats.org/officeDocument/2006/relationships/slideLayout" Target="../slideLayouts/slideLayout321.xml"/><Relationship Id="rId10" Type="http://schemas.openxmlformats.org/officeDocument/2006/relationships/themeOverride" Target="../theme/themeOverride29.xml"/><Relationship Id="rId1" Type="http://schemas.openxmlformats.org/officeDocument/2006/relationships/tags" Target="../tags/tag3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8.xml"/><Relationship Id="rId2" Type="http://schemas.openxmlformats.org/officeDocument/2006/relationships/themeOverride" Target="../theme/themeOverride30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3.xml"/><Relationship Id="rId6" Type="http://schemas.openxmlformats.org/officeDocument/2006/relationships/themeOverride" Target="../theme/themeOverride31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4.xml"/><Relationship Id="rId6" Type="http://schemas.openxmlformats.org/officeDocument/2006/relationships/themeOverride" Target="../theme/themeOverride32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5.xml"/><Relationship Id="rId5" Type="http://schemas.openxmlformats.org/officeDocument/2006/relationships/themeOverride" Target="../theme/themeOverride33.xml"/><Relationship Id="rId4" Type="http://schemas.openxmlformats.org/officeDocument/2006/relationships/image" Target="../media/image21.jpeg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1.xml"/><Relationship Id="rId7" Type="http://schemas.openxmlformats.org/officeDocument/2006/relationships/themeOverride" Target="../theme/themeOverride3.xml"/><Relationship Id="rId6" Type="http://schemas.openxmlformats.org/officeDocument/2006/relationships/tags" Target="../tags/tag32.xml"/><Relationship Id="rId5" Type="http://schemas.openxmlformats.org/officeDocument/2006/relationships/image" Target="../media/image7.jpeg"/><Relationship Id="rId4" Type="http://schemas.openxmlformats.org/officeDocument/2006/relationships/tags" Target="../tags/tag31.xml"/><Relationship Id="rId3" Type="http://schemas.openxmlformats.org/officeDocument/2006/relationships/image" Target="../media/image6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2.xml"/><Relationship Id="rId6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4" Type="http://schemas.openxmlformats.org/officeDocument/2006/relationships/slideLayout" Target="../slideLayouts/slideLayout74.xml"/><Relationship Id="rId43" Type="http://schemas.openxmlformats.org/officeDocument/2006/relationships/themeOverride" Target="../theme/themeOverride6.xml"/><Relationship Id="rId42" Type="http://schemas.openxmlformats.org/officeDocument/2006/relationships/image" Target="../media/image11.jpeg"/><Relationship Id="rId41" Type="http://schemas.openxmlformats.org/officeDocument/2006/relationships/image" Target="../media/image10.jpeg"/><Relationship Id="rId40" Type="http://schemas.openxmlformats.org/officeDocument/2006/relationships/tags" Target="../tags/tag79.xml"/><Relationship Id="rId4" Type="http://schemas.openxmlformats.org/officeDocument/2006/relationships/tags" Target="../tags/tag43.xml"/><Relationship Id="rId39" Type="http://schemas.openxmlformats.org/officeDocument/2006/relationships/tags" Target="../tags/tag78.xml"/><Relationship Id="rId38" Type="http://schemas.openxmlformats.org/officeDocument/2006/relationships/tags" Target="../tags/tag77.xml"/><Relationship Id="rId37" Type="http://schemas.openxmlformats.org/officeDocument/2006/relationships/tags" Target="../tags/tag76.xml"/><Relationship Id="rId36" Type="http://schemas.openxmlformats.org/officeDocument/2006/relationships/tags" Target="../tags/tag75.xml"/><Relationship Id="rId35" Type="http://schemas.openxmlformats.org/officeDocument/2006/relationships/tags" Target="../tags/tag74.xml"/><Relationship Id="rId34" Type="http://schemas.openxmlformats.org/officeDocument/2006/relationships/tags" Target="../tags/tag73.xml"/><Relationship Id="rId33" Type="http://schemas.openxmlformats.org/officeDocument/2006/relationships/tags" Target="../tags/tag72.xml"/><Relationship Id="rId32" Type="http://schemas.openxmlformats.org/officeDocument/2006/relationships/tags" Target="../tags/tag71.xml"/><Relationship Id="rId31" Type="http://schemas.openxmlformats.org/officeDocument/2006/relationships/tags" Target="../tags/tag70.xml"/><Relationship Id="rId30" Type="http://schemas.openxmlformats.org/officeDocument/2006/relationships/tags" Target="../tags/tag69.xml"/><Relationship Id="rId3" Type="http://schemas.openxmlformats.org/officeDocument/2006/relationships/tags" Target="../tags/tag42.xml"/><Relationship Id="rId29" Type="http://schemas.openxmlformats.org/officeDocument/2006/relationships/tags" Target="../tags/tag68.xml"/><Relationship Id="rId28" Type="http://schemas.openxmlformats.org/officeDocument/2006/relationships/tags" Target="../tags/tag67.xml"/><Relationship Id="rId27" Type="http://schemas.openxmlformats.org/officeDocument/2006/relationships/tags" Target="../tags/tag66.xml"/><Relationship Id="rId26" Type="http://schemas.openxmlformats.org/officeDocument/2006/relationships/tags" Target="../tags/tag65.xml"/><Relationship Id="rId25" Type="http://schemas.openxmlformats.org/officeDocument/2006/relationships/tags" Target="../tags/tag64.xml"/><Relationship Id="rId24" Type="http://schemas.openxmlformats.org/officeDocument/2006/relationships/tags" Target="../tags/tag63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tags" Target="../tags/tag41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5.jpeg"/><Relationship Id="rId2" Type="http://schemas.openxmlformats.org/officeDocument/2006/relationships/tags" Target="../tags/tag81.xml"/><Relationship Id="rId11" Type="http://schemas.openxmlformats.org/officeDocument/2006/relationships/slideLayout" Target="../slideLayouts/slideLayout79.xml"/><Relationship Id="rId10" Type="http://schemas.openxmlformats.org/officeDocument/2006/relationships/themeOverride" Target="../theme/themeOverride7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97.xml"/><Relationship Id="rId14" Type="http://schemas.openxmlformats.org/officeDocument/2006/relationships/themeOverride" Target="../theme/themeOverride8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层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62650" y="2664460"/>
            <a:ext cx="6229350" cy="2545715"/>
          </a:xfrm>
          <a:prstGeom prst="rect">
            <a:avLst/>
          </a:prstGeom>
        </p:spPr>
      </p:pic>
      <p:pic>
        <p:nvPicPr>
          <p:cNvPr id="6" name="图片 5" descr="组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468" y="623570"/>
            <a:ext cx="6144895" cy="40843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7115" y="4323080"/>
            <a:ext cx="4927600" cy="15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cs typeface="+mn-ea"/>
                <a:sym typeface="+mn-lt"/>
              </a:rPr>
              <a:t>团队合作的重要性&gt;&gt;&gt;</a:t>
            </a:r>
            <a:endParaRPr lang="zh-CN" altLang="en-US" sz="2000" b="1" dirty="0">
              <a:solidFill>
                <a:srgbClr val="002060"/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团结，是由多种情感聚集在一起而产生的一种精神。团结就是相互配合，真正的团结就是无条件的配合。团结并不只存在于志同道合中。</a:t>
            </a:r>
            <a:endParaRPr lang="zh-CN" altLang="en-US" sz="8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cs typeface="+mn-ea"/>
                <a:sym typeface="+mn-lt"/>
              </a:rPr>
              <a:t>Unity is strength.</a:t>
            </a:r>
            <a:endParaRPr lang="zh-CN" altLang="en-US" sz="12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rgbClr val="000000"/>
                </a:solidFill>
                <a:cs typeface="+mn-ea"/>
                <a:sym typeface="+mn-lt"/>
              </a:rPr>
              <a:t>Unity is a kind of spirit which is formed by a variety of emotions. Unity is to cooperate with each other, the real unity is unconditional cooperation. </a:t>
            </a:r>
            <a:endParaRPr lang="zh-CN" altLang="en-U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6540" y="25527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lt1"/>
                </a:solidFill>
                <a:cs typeface="+mn-ea"/>
                <a:sym typeface="+mn-lt"/>
              </a:rPr>
              <a:t>LOGO</a:t>
            </a: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31900"/>
            <a:ext cx="5648960" cy="600075"/>
          </a:xfrm>
        </p:spPr>
        <p:txBody>
          <a:bodyPr>
            <a:normAutofit/>
          </a:bodyPr>
          <a:lstStyle/>
          <a:p>
            <a:pPr algn="ctr"/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不利于团队工作的行为</a:t>
            </a:r>
            <a:endParaRPr lang="zh-CN" altLang="en-US" sz="311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8180" y="1992630"/>
            <a:ext cx="10080625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想要或强烈地倾向成为团队的明星，而不愿成为团队发展过程中的一部分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回避冲突，对任何事都表示同意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打断别人的话，限制他人的行为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表现出高人一等，喜欢说教和轻易评价，很快就对别人作出判断，但却迟迟不检查自己的行为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不愿将个人需要和个人的事放置一边，与团队中其他成员一起工作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推卸责任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闲谈、抱怨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表现出愤怒、攻击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贬低别人的贡献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不参加团队会议或常常迟到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占位符 2" descr="G:\PPT\团队合作的重要性\ce373a97_P1493922_dcdeaa1f.jpgce373a97_P1493922_dcdeaa1f"/>
          <p:cNvPicPr>
            <a:picLocks noGrp="1"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90535" y="4224020"/>
            <a:ext cx="3268345" cy="2119630"/>
          </a:xfrm>
          <a:custGeom>
            <a:avLst/>
            <a:gdLst>
              <a:gd name="connsiteX0" fmla="*/ 548641 w 4622381"/>
              <a:gd name="connsiteY0" fmla="*/ 10081 h 7755882"/>
              <a:gd name="connsiteX1" fmla="*/ 1097282 w 4622381"/>
              <a:gd name="connsiteY1" fmla="*/ 558722 h 7755882"/>
              <a:gd name="connsiteX2" fmla="*/ 1097281 w 4622381"/>
              <a:gd name="connsiteY2" fmla="*/ 6378540 h 7755882"/>
              <a:gd name="connsiteX3" fmla="*/ 548640 w 4622381"/>
              <a:gd name="connsiteY3" fmla="*/ 6927181 h 7755882"/>
              <a:gd name="connsiteX4" fmla="*/ 548641 w 4622381"/>
              <a:gd name="connsiteY4" fmla="*/ 6927180 h 7755882"/>
              <a:gd name="connsiteX5" fmla="*/ 0 w 4622381"/>
              <a:gd name="connsiteY5" fmla="*/ 6378539 h 7755882"/>
              <a:gd name="connsiteX6" fmla="*/ 0 w 4622381"/>
              <a:gd name="connsiteY6" fmla="*/ 558722 h 7755882"/>
              <a:gd name="connsiteX7" fmla="*/ 548641 w 4622381"/>
              <a:gd name="connsiteY7" fmla="*/ 10081 h 7755882"/>
              <a:gd name="connsiteX8" fmla="*/ 3684261 w 4622381"/>
              <a:gd name="connsiteY8" fmla="*/ 0 h 7755882"/>
              <a:gd name="connsiteX9" fmla="*/ 4463219 w 4622381"/>
              <a:gd name="connsiteY9" fmla="*/ 0 h 7755882"/>
              <a:gd name="connsiteX10" fmla="*/ 4528682 w 4622381"/>
              <a:gd name="connsiteY10" fmla="*/ 79342 h 7755882"/>
              <a:gd name="connsiteX11" fmla="*/ 4622381 w 4622381"/>
              <a:gd name="connsiteY11" fmla="*/ 386092 h 7755882"/>
              <a:gd name="connsiteX12" fmla="*/ 4622380 w 4622381"/>
              <a:gd name="connsiteY12" fmla="*/ 5800783 h 7755882"/>
              <a:gd name="connsiteX13" fmla="*/ 4073739 w 4622381"/>
              <a:gd name="connsiteY13" fmla="*/ 6349424 h 7755882"/>
              <a:gd name="connsiteX14" fmla="*/ 4073740 w 4622381"/>
              <a:gd name="connsiteY14" fmla="*/ 6349423 h 7755882"/>
              <a:gd name="connsiteX15" fmla="*/ 3525099 w 4622381"/>
              <a:gd name="connsiteY15" fmla="*/ 5800782 h 7755882"/>
              <a:gd name="connsiteX16" fmla="*/ 3525099 w 4622381"/>
              <a:gd name="connsiteY16" fmla="*/ 386092 h 7755882"/>
              <a:gd name="connsiteX17" fmla="*/ 3618798 w 4622381"/>
              <a:gd name="connsiteY17" fmla="*/ 79342 h 7755882"/>
              <a:gd name="connsiteX18" fmla="*/ 2358436 w 4622381"/>
              <a:gd name="connsiteY18" fmla="*/ 0 h 7755882"/>
              <a:gd name="connsiteX19" fmla="*/ 3440162 w 4622381"/>
              <a:gd name="connsiteY19" fmla="*/ 0 h 7755882"/>
              <a:gd name="connsiteX20" fmla="*/ 3447940 w 4622381"/>
              <a:gd name="connsiteY20" fmla="*/ 77154 h 7755882"/>
              <a:gd name="connsiteX21" fmla="*/ 3447939 w 4622381"/>
              <a:gd name="connsiteY21" fmla="*/ 7207241 h 7755882"/>
              <a:gd name="connsiteX22" fmla="*/ 2899298 w 4622381"/>
              <a:gd name="connsiteY22" fmla="*/ 7755882 h 7755882"/>
              <a:gd name="connsiteX23" fmla="*/ 2899299 w 4622381"/>
              <a:gd name="connsiteY23" fmla="*/ 7755881 h 7755882"/>
              <a:gd name="connsiteX24" fmla="*/ 2350658 w 4622381"/>
              <a:gd name="connsiteY24" fmla="*/ 7207240 h 7755882"/>
              <a:gd name="connsiteX25" fmla="*/ 2350658 w 4622381"/>
              <a:gd name="connsiteY25" fmla="*/ 77154 h 7755882"/>
              <a:gd name="connsiteX26" fmla="*/ 1183995 w 4622381"/>
              <a:gd name="connsiteY26" fmla="*/ 0 h 7755882"/>
              <a:gd name="connsiteX27" fmla="*/ 2265721 w 4622381"/>
              <a:gd name="connsiteY27" fmla="*/ 0 h 7755882"/>
              <a:gd name="connsiteX28" fmla="*/ 2273499 w 4622381"/>
              <a:gd name="connsiteY28" fmla="*/ 77154 h 7755882"/>
              <a:gd name="connsiteX29" fmla="*/ 2273498 w 4622381"/>
              <a:gd name="connsiteY29" fmla="*/ 5984783 h 7755882"/>
              <a:gd name="connsiteX30" fmla="*/ 1724857 w 4622381"/>
              <a:gd name="connsiteY30" fmla="*/ 6533424 h 7755882"/>
              <a:gd name="connsiteX31" fmla="*/ 1724858 w 4622381"/>
              <a:gd name="connsiteY31" fmla="*/ 6533423 h 7755882"/>
              <a:gd name="connsiteX32" fmla="*/ 1176217 w 4622381"/>
              <a:gd name="connsiteY32" fmla="*/ 5984782 h 7755882"/>
              <a:gd name="connsiteX33" fmla="*/ 1176217 w 4622381"/>
              <a:gd name="connsiteY33" fmla="*/ 77154 h 77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22381" h="7755882">
                <a:moveTo>
                  <a:pt x="548641" y="10081"/>
                </a:moveTo>
                <a:cubicBezTo>
                  <a:pt x="851647" y="10081"/>
                  <a:pt x="1097282" y="255716"/>
                  <a:pt x="1097282" y="558722"/>
                </a:cubicBezTo>
                <a:cubicBezTo>
                  <a:pt x="1097282" y="2498661"/>
                  <a:pt x="1097281" y="4438601"/>
                  <a:pt x="1097281" y="6378540"/>
                </a:cubicBezTo>
                <a:cubicBezTo>
                  <a:pt x="1097281" y="6681546"/>
                  <a:pt x="851646" y="6927181"/>
                  <a:pt x="548640" y="6927181"/>
                </a:cubicBezTo>
                <a:lnTo>
                  <a:pt x="548641" y="6927180"/>
                </a:lnTo>
                <a:cubicBezTo>
                  <a:pt x="245635" y="6927180"/>
                  <a:pt x="0" y="6681545"/>
                  <a:pt x="0" y="6378539"/>
                </a:cubicBezTo>
                <a:lnTo>
                  <a:pt x="0" y="558722"/>
                </a:lnTo>
                <a:cubicBezTo>
                  <a:pt x="0" y="255716"/>
                  <a:pt x="245635" y="10081"/>
                  <a:pt x="548641" y="10081"/>
                </a:cubicBezTo>
                <a:close/>
                <a:moveTo>
                  <a:pt x="3684261" y="0"/>
                </a:moveTo>
                <a:lnTo>
                  <a:pt x="4463219" y="0"/>
                </a:lnTo>
                <a:lnTo>
                  <a:pt x="4528682" y="79342"/>
                </a:lnTo>
                <a:cubicBezTo>
                  <a:pt x="4587839" y="166906"/>
                  <a:pt x="4622381" y="272465"/>
                  <a:pt x="4622381" y="386092"/>
                </a:cubicBezTo>
                <a:cubicBezTo>
                  <a:pt x="4622381" y="2190989"/>
                  <a:pt x="4622380" y="3995886"/>
                  <a:pt x="4622380" y="5800783"/>
                </a:cubicBezTo>
                <a:cubicBezTo>
                  <a:pt x="4622380" y="6103789"/>
                  <a:pt x="4376745" y="6349424"/>
                  <a:pt x="4073739" y="6349424"/>
                </a:cubicBezTo>
                <a:lnTo>
                  <a:pt x="4073740" y="6349423"/>
                </a:lnTo>
                <a:cubicBezTo>
                  <a:pt x="3770734" y="6349423"/>
                  <a:pt x="3525099" y="6103788"/>
                  <a:pt x="3525099" y="5800782"/>
                </a:cubicBezTo>
                <a:lnTo>
                  <a:pt x="3525099" y="386092"/>
                </a:lnTo>
                <a:cubicBezTo>
                  <a:pt x="3525099" y="272465"/>
                  <a:pt x="3559641" y="166906"/>
                  <a:pt x="3618798" y="79342"/>
                </a:cubicBezTo>
                <a:close/>
                <a:moveTo>
                  <a:pt x="2358436" y="0"/>
                </a:moveTo>
                <a:lnTo>
                  <a:pt x="3440162" y="0"/>
                </a:lnTo>
                <a:lnTo>
                  <a:pt x="3447940" y="77154"/>
                </a:lnTo>
                <a:cubicBezTo>
                  <a:pt x="3447940" y="2453850"/>
                  <a:pt x="3447939" y="4830545"/>
                  <a:pt x="3447939" y="7207241"/>
                </a:cubicBezTo>
                <a:cubicBezTo>
                  <a:pt x="3447939" y="7510247"/>
                  <a:pt x="3202304" y="7755882"/>
                  <a:pt x="2899298" y="7755882"/>
                </a:cubicBezTo>
                <a:lnTo>
                  <a:pt x="2899299" y="7755881"/>
                </a:lnTo>
                <a:cubicBezTo>
                  <a:pt x="2596293" y="7755881"/>
                  <a:pt x="2350658" y="7510246"/>
                  <a:pt x="2350658" y="7207240"/>
                </a:cubicBezTo>
                <a:lnTo>
                  <a:pt x="2350658" y="77154"/>
                </a:lnTo>
                <a:close/>
                <a:moveTo>
                  <a:pt x="1183995" y="0"/>
                </a:moveTo>
                <a:lnTo>
                  <a:pt x="2265721" y="0"/>
                </a:lnTo>
                <a:lnTo>
                  <a:pt x="2273499" y="77154"/>
                </a:lnTo>
                <a:cubicBezTo>
                  <a:pt x="2273499" y="2046364"/>
                  <a:pt x="2273498" y="4015573"/>
                  <a:pt x="2273498" y="5984783"/>
                </a:cubicBezTo>
                <a:cubicBezTo>
                  <a:pt x="2273498" y="6287789"/>
                  <a:pt x="2027863" y="6533424"/>
                  <a:pt x="1724857" y="6533424"/>
                </a:cubicBezTo>
                <a:lnTo>
                  <a:pt x="1724858" y="6533423"/>
                </a:lnTo>
                <a:cubicBezTo>
                  <a:pt x="1421852" y="6533423"/>
                  <a:pt x="1176217" y="6287788"/>
                  <a:pt x="1176217" y="5984782"/>
                </a:cubicBezTo>
                <a:lnTo>
                  <a:pt x="1176217" y="7715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7735"/>
            <a:ext cx="6756400" cy="1026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有利于团队工作的行为</a:t>
            </a:r>
            <a:endParaRPr lang="zh-CN" altLang="en-US" sz="311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5731" y="1954531"/>
            <a:ext cx="5107305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参与、贡献主意和确立目标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愿意付出信任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公开与别人共享信息和专业知识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积极聆听并考虑别人的观点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正视问题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愿意缓慢地作出判断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愿意寻找大家一致同意的选择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愿意放弃控制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承担责任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占位符 1" descr="G:\PPT\团队合作的重要性\51miz-P1502489-A7711C19.jpg51miz-P1502489-A7711C19"/>
          <p:cNvPicPr>
            <a:picLocks noGrp="1"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1056" y="2322063"/>
            <a:ext cx="5267788" cy="3511550"/>
          </a:xfrm>
          <a:custGeom>
            <a:avLst/>
            <a:gdLst>
              <a:gd name="connsiteX0" fmla="*/ 2277015 w 5267788"/>
              <a:gd name="connsiteY0" fmla="*/ 2 h 3808192"/>
              <a:gd name="connsiteX1" fmla="*/ 2656600 w 5267788"/>
              <a:gd name="connsiteY1" fmla="*/ 242394 h 3808192"/>
              <a:gd name="connsiteX2" fmla="*/ 379585 w 5267788"/>
              <a:gd name="connsiteY2" fmla="*/ 3808192 h 3808192"/>
              <a:gd name="connsiteX3" fmla="*/ 0 w 5267788"/>
              <a:gd name="connsiteY3" fmla="*/ 3565801 h 3808192"/>
              <a:gd name="connsiteX4" fmla="*/ 4888203 w 5267788"/>
              <a:gd name="connsiteY4" fmla="*/ 1 h 3808192"/>
              <a:gd name="connsiteX5" fmla="*/ 5267788 w 5267788"/>
              <a:gd name="connsiteY5" fmla="*/ 242393 h 3808192"/>
              <a:gd name="connsiteX6" fmla="*/ 2990772 w 5267788"/>
              <a:gd name="connsiteY6" fmla="*/ 3808192 h 3808192"/>
              <a:gd name="connsiteX7" fmla="*/ 2611187 w 5267788"/>
              <a:gd name="connsiteY7" fmla="*/ 3565800 h 3808192"/>
              <a:gd name="connsiteX8" fmla="*/ 4246759 w 5267788"/>
              <a:gd name="connsiteY8" fmla="*/ 1 h 3808192"/>
              <a:gd name="connsiteX9" fmla="*/ 4626344 w 5267788"/>
              <a:gd name="connsiteY9" fmla="*/ 242393 h 3808192"/>
              <a:gd name="connsiteX10" fmla="*/ 2349329 w 5267788"/>
              <a:gd name="connsiteY10" fmla="*/ 3808192 h 3808192"/>
              <a:gd name="connsiteX11" fmla="*/ 1969744 w 5267788"/>
              <a:gd name="connsiteY11" fmla="*/ 3565800 h 3808192"/>
              <a:gd name="connsiteX12" fmla="*/ 2963871 w 5267788"/>
              <a:gd name="connsiteY12" fmla="*/ 1 h 3808192"/>
              <a:gd name="connsiteX13" fmla="*/ 3343456 w 5267788"/>
              <a:gd name="connsiteY13" fmla="*/ 242393 h 3808192"/>
              <a:gd name="connsiteX14" fmla="*/ 1066441 w 5267788"/>
              <a:gd name="connsiteY14" fmla="*/ 3808191 h 3808192"/>
              <a:gd name="connsiteX15" fmla="*/ 686856 w 5267788"/>
              <a:gd name="connsiteY15" fmla="*/ 3565800 h 3808192"/>
              <a:gd name="connsiteX16" fmla="*/ 3605315 w 5267788"/>
              <a:gd name="connsiteY16" fmla="*/ 0 h 3808192"/>
              <a:gd name="connsiteX17" fmla="*/ 3984899 w 5267788"/>
              <a:gd name="connsiteY17" fmla="*/ 242393 h 3808192"/>
              <a:gd name="connsiteX18" fmla="*/ 1707885 w 5267788"/>
              <a:gd name="connsiteY18" fmla="*/ 3808191 h 3808192"/>
              <a:gd name="connsiteX19" fmla="*/ 1328300 w 5267788"/>
              <a:gd name="connsiteY19" fmla="*/ 3565800 h 38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67788" h="3808192">
                <a:moveTo>
                  <a:pt x="2277015" y="2"/>
                </a:moveTo>
                <a:lnTo>
                  <a:pt x="2656600" y="242394"/>
                </a:lnTo>
                <a:lnTo>
                  <a:pt x="379585" y="3808192"/>
                </a:lnTo>
                <a:lnTo>
                  <a:pt x="0" y="3565801"/>
                </a:lnTo>
                <a:close/>
                <a:moveTo>
                  <a:pt x="4888203" y="1"/>
                </a:moveTo>
                <a:lnTo>
                  <a:pt x="5267788" y="242393"/>
                </a:lnTo>
                <a:lnTo>
                  <a:pt x="2990772" y="3808192"/>
                </a:lnTo>
                <a:lnTo>
                  <a:pt x="2611187" y="3565800"/>
                </a:lnTo>
                <a:close/>
                <a:moveTo>
                  <a:pt x="4246759" y="1"/>
                </a:moveTo>
                <a:lnTo>
                  <a:pt x="4626344" y="242393"/>
                </a:lnTo>
                <a:lnTo>
                  <a:pt x="2349329" y="3808192"/>
                </a:lnTo>
                <a:lnTo>
                  <a:pt x="1969744" y="3565800"/>
                </a:lnTo>
                <a:close/>
                <a:moveTo>
                  <a:pt x="2963871" y="1"/>
                </a:moveTo>
                <a:lnTo>
                  <a:pt x="3343456" y="242393"/>
                </a:lnTo>
                <a:lnTo>
                  <a:pt x="1066441" y="3808191"/>
                </a:lnTo>
                <a:lnTo>
                  <a:pt x="686856" y="3565800"/>
                </a:lnTo>
                <a:close/>
                <a:moveTo>
                  <a:pt x="3605315" y="0"/>
                </a:moveTo>
                <a:lnTo>
                  <a:pt x="3984899" y="242393"/>
                </a:lnTo>
                <a:lnTo>
                  <a:pt x="1707885" y="3808191"/>
                </a:lnTo>
                <a:lnTo>
                  <a:pt x="1328300" y="35658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969458" y="3502430"/>
            <a:ext cx="43540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团队成员的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相互了解、取长补短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5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  <a:endParaRPr lang="en-US" altLang="zh-CN" sz="36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11231" y="501051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8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9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10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11052" y="60594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b="1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1052" y="3126740"/>
            <a:ext cx="3970020" cy="21685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为了进行有效的沟通和合作，我们必须扩大开放区域，同时缩小盲目区域和秘密区域。为了达到达到这一目的，我们可以采取两类行动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自我透露和寻求反馈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8117" name="Group 5"/>
          <p:cNvGrpSpPr/>
          <p:nvPr/>
        </p:nvGrpSpPr>
        <p:grpSpPr bwMode="auto">
          <a:xfrm>
            <a:off x="6215467" y="2010442"/>
            <a:ext cx="4422776" cy="3473450"/>
            <a:chOff x="1630" y="1056"/>
            <a:chExt cx="2786" cy="2188"/>
          </a:xfrm>
        </p:grpSpPr>
        <p:sp>
          <p:nvSpPr>
            <p:cNvPr id="21811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40" y="227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227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40" y="139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39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22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392"/>
              <a:ext cx="2352" cy="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3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2272"/>
              <a:ext cx="2352" cy="0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4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3152"/>
              <a:ext cx="2352" cy="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5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1392"/>
              <a:ext cx="0" cy="176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6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240" y="1392"/>
              <a:ext cx="0" cy="1760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7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416" y="1392"/>
              <a:ext cx="0" cy="176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8" name="Text Box 16"/>
            <p:cNvSpPr txBox="1">
              <a:spLocks noChangeArrowheads="1"/>
            </p:cNvSpPr>
            <p:nvPr/>
          </p:nvSpPr>
          <p:spPr bwMode="auto">
            <a:xfrm>
              <a:off x="2256" y="1056"/>
              <a:ext cx="21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cs typeface="+mn-ea"/>
                  <a:sym typeface="+mn-lt"/>
                </a:rPr>
                <a:t>自己知道           自己不知道</a:t>
              </a:r>
              <a:endParaRPr lang="zh-CN" altLang="en-US" sz="20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129" name="Text Box 17"/>
            <p:cNvSpPr txBox="1">
              <a:spLocks noChangeArrowheads="1"/>
            </p:cNvSpPr>
            <p:nvPr/>
          </p:nvSpPr>
          <p:spPr bwMode="auto">
            <a:xfrm>
              <a:off x="1630" y="1392"/>
              <a:ext cx="310" cy="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b="1">
                  <a:solidFill>
                    <a:srgbClr val="000000"/>
                  </a:solidFill>
                  <a:cs typeface="+mn-ea"/>
                  <a:sym typeface="+mn-lt"/>
                </a:rPr>
                <a:t>别人知道      别人不知道</a:t>
              </a:r>
              <a:endParaRPr lang="zh-CN" altLang="en-US" sz="20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130" name="Text Box 18"/>
            <p:cNvSpPr txBox="1">
              <a:spLocks noChangeArrowheads="1"/>
            </p:cNvSpPr>
            <p:nvPr/>
          </p:nvSpPr>
          <p:spPr bwMode="auto">
            <a:xfrm>
              <a:off x="2280" y="1716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开放区域</a:t>
              </a:r>
              <a:endParaRPr lang="zh-CN" altLang="en-US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131" name="Text Box 19"/>
            <p:cNvSpPr txBox="1">
              <a:spLocks noChangeArrowheads="1"/>
            </p:cNvSpPr>
            <p:nvPr/>
          </p:nvSpPr>
          <p:spPr bwMode="auto">
            <a:xfrm>
              <a:off x="3450" y="1716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盲目区域</a:t>
              </a:r>
              <a:endParaRPr lang="zh-CN" altLang="en-US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132" name="Text Box 20"/>
            <p:cNvSpPr txBox="1">
              <a:spLocks noChangeArrowheads="1"/>
            </p:cNvSpPr>
            <p:nvPr/>
          </p:nvSpPr>
          <p:spPr bwMode="auto">
            <a:xfrm>
              <a:off x="2280" y="2580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秘密区域</a:t>
              </a:r>
              <a:endParaRPr lang="zh-CN" altLang="en-US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133" name="Text Box 21"/>
            <p:cNvSpPr txBox="1">
              <a:spLocks noChangeArrowheads="1"/>
            </p:cNvSpPr>
            <p:nvPr/>
          </p:nvSpPr>
          <p:spPr bwMode="auto">
            <a:xfrm>
              <a:off x="3450" y="2580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未知区域</a:t>
              </a:r>
              <a:endParaRPr lang="zh-CN" altLang="en-US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11052" y="2475752"/>
            <a:ext cx="297864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沟通的“视窗 ”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ldLvl="0" animBg="1"/>
      <p:bldP spid="218116" grpId="0" bldLvl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2380"/>
            <a:ext cx="3840480" cy="553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37240" y="1977390"/>
            <a:ext cx="5583211" cy="4618156"/>
            <a:chOff x="4907" y="2427"/>
            <a:chExt cx="8853" cy="7323"/>
          </a:xfrm>
        </p:grpSpPr>
        <p:grpSp>
          <p:nvGrpSpPr>
            <p:cNvPr id="181274" name="Group 26"/>
            <p:cNvGrpSpPr/>
            <p:nvPr/>
          </p:nvGrpSpPr>
          <p:grpSpPr bwMode="auto">
            <a:xfrm>
              <a:off x="4907" y="2427"/>
              <a:ext cx="8853" cy="7323"/>
              <a:chOff x="1365" y="981"/>
              <a:chExt cx="3541" cy="2929"/>
            </a:xfrm>
          </p:grpSpPr>
          <p:sp>
            <p:nvSpPr>
              <p:cNvPr id="181252" name="Line 4"/>
              <p:cNvSpPr>
                <a:spLocks noChangeShapeType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610" y="2387"/>
                <a:ext cx="2902" cy="13"/>
              </a:xfrm>
              <a:prstGeom prst="line">
                <a:avLst/>
              </a:prstGeom>
              <a:noFill/>
              <a:ln w="76200" cap="sq">
                <a:solidFill>
                  <a:schemeClr val="dk1">
                    <a:lumMod val="100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3" name="Line 5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072" y="1296"/>
                <a:ext cx="0" cy="2400"/>
              </a:xfrm>
              <a:prstGeom prst="line">
                <a:avLst/>
              </a:prstGeom>
              <a:noFill/>
              <a:ln w="76200" cap="sq">
                <a:solidFill>
                  <a:schemeClr val="dk1">
                    <a:lumMod val="100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4" name="Text Box 6"/>
              <p:cNvSpPr txBox="1">
                <a:spLocks noChangeArrowheads="1"/>
              </p:cNvSpPr>
              <p:nvPr/>
            </p:nvSpPr>
            <p:spPr bwMode="auto">
              <a:xfrm>
                <a:off x="2835" y="981"/>
                <a:ext cx="500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对事</a:t>
                </a:r>
                <a:endParaRPr lang="zh-CN" altLang="en-US" sz="1600" b="1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5" name="Text Box 7"/>
              <p:cNvSpPr txBox="1">
                <a:spLocks noChangeArrowheads="1"/>
              </p:cNvSpPr>
              <p:nvPr/>
            </p:nvSpPr>
            <p:spPr bwMode="auto">
              <a:xfrm>
                <a:off x="2832" y="3696"/>
                <a:ext cx="403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对人</a:t>
                </a:r>
                <a:endParaRPr lang="zh-CN" altLang="en-US" sz="1600" b="1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6" name="Text Box 8"/>
              <p:cNvSpPr txBox="1">
                <a:spLocks noChangeArrowheads="1"/>
              </p:cNvSpPr>
              <p:nvPr/>
            </p:nvSpPr>
            <p:spPr bwMode="auto">
              <a:xfrm>
                <a:off x="1365" y="2160"/>
                <a:ext cx="273" cy="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square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被动</a:t>
                </a:r>
                <a:endParaRPr lang="zh-CN" altLang="en-US" sz="1600" b="1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7" name="Text Box 9"/>
              <p:cNvSpPr txBox="1">
                <a:spLocks noChangeArrowheads="1"/>
              </p:cNvSpPr>
              <p:nvPr/>
            </p:nvSpPr>
            <p:spPr bwMode="auto">
              <a:xfrm>
                <a:off x="4633" y="2208"/>
                <a:ext cx="273" cy="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square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主动</a:t>
                </a:r>
                <a:endParaRPr lang="zh-CN" altLang="en-US" sz="1600" b="1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8" name="Text Box 10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029" y="1708"/>
                <a:ext cx="54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分析型</a:t>
                </a:r>
                <a:endParaRPr lang="zh-CN" altLang="en-US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9" name="Text Box 11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29" y="2888"/>
                <a:ext cx="54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友善型</a:t>
                </a:r>
                <a:endParaRPr lang="zh-CN" altLang="en-US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60" name="Text Box 12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13" y="3203"/>
                <a:ext cx="11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zh-CN" sz="1200" b="1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61" name="Text Box 1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06" y="1708"/>
                <a:ext cx="54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控制型</a:t>
                </a:r>
                <a:endParaRPr lang="zh-CN" altLang="en-US" sz="12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1275" name="Rectangle 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508" y="7196"/>
              <a:ext cx="136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表现型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9488170" cy="787400"/>
            <a:chOff x="1460" y="2741"/>
            <a:chExt cx="14942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5" y="2741"/>
              <a:ext cx="13217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行动和结果导向、有领导欲、敏捷、严格、有决断力、自信、讲究效率、注重效益、好胜、有推动力、意志坚强、独立、强硬、务实、成功欲望强、任务挂帅、就事不就人</a:t>
              </a:r>
              <a:endPara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控制型</a:t>
              </a: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69590"/>
            <a:ext cx="10581005" cy="3303270"/>
            <a:chOff x="1286" y="4834"/>
            <a:chExt cx="16663" cy="5202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5037"/>
              <a:ext cx="10530" cy="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所谈论的：成果、产量、成就、权威、能力、控制、领导、获胜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行为举止：武断的、独立的、控制的、爱挑衅的、强有力的、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运用时间：忙碌紧迫的、效率高的、愿意花时间与注重效率的人相处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决策风格：现实、独立、愿冒一定的风险、偏好有效方案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心理需求：做出决定、取得成果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主要惧怕：失败、损失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常见弱点：不够谦和</a:t>
              </a:r>
              <a:endParaRPr lang="zh-CN" alt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压力下行为表现：强制、武断、独裁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流程图: 文档 3"/>
            <p:cNvSpPr/>
            <p:nvPr>
              <p:custDataLst>
                <p:tags r:id="rId3"/>
              </p:custDataLst>
            </p:nvPr>
          </p:nvSpPr>
          <p:spPr>
            <a:xfrm>
              <a:off x="1286" y="4834"/>
              <a:ext cx="16663" cy="520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51miz-P1502406-0A7B04D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39075" y="3621405"/>
            <a:ext cx="3933825" cy="2623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10669905" cy="787400"/>
            <a:chOff x="1460" y="2741"/>
            <a:chExt cx="16803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5" y="2741"/>
              <a:ext cx="15078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情绪化、冲动、精力充沛、有创意、兴奋的、健谈、爱社交、乐观、想法多变、富于想象、草率冒失的、热情洋溢、善于鼓动他人、快速行动、自由散漫、不拘小节、易受外界影响、不愿受约束的</a:t>
              </a:r>
              <a:endPara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表现型</a:t>
              </a: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69590"/>
            <a:ext cx="10581005" cy="3303270"/>
            <a:chOff x="1286" y="4834"/>
            <a:chExt cx="16663" cy="5202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5037"/>
              <a:ext cx="11499" cy="4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所谈论的：地位、形象、声誉、思想、社会和群体问题、新颖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行为举止：外向的、大声的、快乐的、冲动的、好幻想的、有创造性的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运用时间：未来导向的、过度许诺的、不守时的、愿花时间与活泼的人相处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决策风格：大胆、快速的、偏好新方案、凭直觉的                            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心理需求：获得赞扬、受欢迎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主要惧怕：被忽视、不被认同和赞扬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常见弱点：缺乏自律</a:t>
              </a:r>
              <a:endParaRPr lang="zh-CN" alt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压力下行为表现：愤怒、改变主题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流程图: 文档 3"/>
            <p:cNvSpPr/>
            <p:nvPr>
              <p:custDataLst>
                <p:tags r:id="rId3"/>
              </p:custDataLst>
            </p:nvPr>
          </p:nvSpPr>
          <p:spPr>
            <a:xfrm>
              <a:off x="1286" y="4834"/>
              <a:ext cx="16663" cy="520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G:\PPT\团队合作的重要性\0ffd3e07_P1498452_14b11820.jpg0ffd3e07_P1498452_14b118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362315" y="3799205"/>
            <a:ext cx="3410585" cy="227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10669905" cy="787400"/>
            <a:chOff x="1460" y="2741"/>
            <a:chExt cx="16803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5" y="2741"/>
              <a:ext cx="15078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友好的、注重人际关系、和蔼的、乐于助人、从容放松、合作的、好好先生、敏感、妥协的、不够确信的、体谅的、有礼貌、与人为善、有服务奉献精神、有依赖心、随大流、就人不就事</a:t>
              </a:r>
              <a:endPara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友善型</a:t>
              </a: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69590"/>
            <a:ext cx="10581005" cy="3303270"/>
            <a:chOff x="1286" y="4834"/>
            <a:chExt cx="16663" cy="5202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5037"/>
              <a:ext cx="11176" cy="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所谈论的：人、团队、个人问题、感觉、友谊和关系、支持和帮助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行为举止：友好的、支持的、投入情感的、理解的、柔和的、轻声细语的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运用时间：现在导向的、守信的、愿花时间与人相处 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决策风格：偏好附和团体意见、关心决策对人的影响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心理需求：获得肯定、被人接纳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主要惧怕：拒绝、对抗、不和、个人批评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常见弱点：没有主见</a:t>
              </a:r>
              <a:endParaRPr lang="zh-CN" alt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压力下行为表现：默认、同意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流程图: 文档 3"/>
            <p:cNvSpPr/>
            <p:nvPr>
              <p:custDataLst>
                <p:tags r:id="rId3"/>
              </p:custDataLst>
            </p:nvPr>
          </p:nvSpPr>
          <p:spPr>
            <a:xfrm>
              <a:off x="1286" y="4834"/>
              <a:ext cx="16663" cy="520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G:\PPT\团队合作的重要性\2bd9244c_P1498459_562e2360.jpg2bd9244c_P1498459_562e236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57540" y="3953510"/>
            <a:ext cx="3515360" cy="223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10669905" cy="787400"/>
            <a:chOff x="1460" y="2741"/>
            <a:chExt cx="16803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5" y="2741"/>
              <a:ext cx="15078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耐心、注重细节、精确的、严谨、爱思考、不易激动、保守的、小心谨慎、稳定、有条理的、富于批评精神、重事实、重数据、持之以恒、认真、严于律己、行动缓慢、若即若离、单独的</a:t>
              </a:r>
              <a:endPara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分析型</a:t>
              </a: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46095"/>
            <a:ext cx="10581005" cy="3568065"/>
            <a:chOff x="1286" y="4797"/>
            <a:chExt cx="16663" cy="5619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4797"/>
              <a:ext cx="11176" cy="5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所谈论的：信息、数据、事实、证据、可靠性和准确性、细节、完善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行为举止：慢条斯理、学究式的、注重细节、富于逻辑的、冷漠、保守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运用时间：过去导向的、事情来了才去做的、愿花时间与有知识的人相处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决策风格：优柔寡断、讲究逻辑、喜欢研究不同方案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想从你那里得到：准确的信息、可靠可信、有效 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心理需求：要求正确、有安全感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主要惧怕：错误、提供错误或不全面的信息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常见弱点：怯于开创</a:t>
              </a:r>
              <a:endParaRPr lang="zh-CN" alt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压力下行为表现：后退、回避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流程图: 文档 3"/>
            <p:cNvSpPr/>
            <p:nvPr>
              <p:custDataLst>
                <p:tags r:id="rId3"/>
              </p:custDataLst>
            </p:nvPr>
          </p:nvSpPr>
          <p:spPr>
            <a:xfrm>
              <a:off x="1286" y="4834"/>
              <a:ext cx="16663" cy="558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G:\PPT\团队合作的重要性\90ee6cb4_P1498428_f5d08b90.jpg90ee6cb4_P1498428_f5d08b9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343900" y="3958273"/>
            <a:ext cx="3381375" cy="225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1092" y="3502430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团队内的有效沟通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  <a:endParaRPr lang="en-US" altLang="zh-CN" sz="36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53426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7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8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9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1"/>
          <p:cNvSpPr txBox="1"/>
          <p:nvPr>
            <p:custDataLst>
              <p:tags r:id="rId1"/>
            </p:custDataLst>
          </p:nvPr>
        </p:nvSpPr>
        <p:spPr>
          <a:xfrm>
            <a:off x="753853" y="1038896"/>
            <a:ext cx="2355929" cy="24618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目</a:t>
            </a:r>
            <a:endParaRPr lang="en-US" altLang="zh-CN" sz="80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录</a:t>
            </a:r>
            <a:endParaRPr lang="zh-CN" altLang="en-US" sz="80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2"/>
          <p:cNvSpPr txBox="1"/>
          <p:nvPr>
            <p:custDataLst>
              <p:tags r:id="rId2"/>
            </p:custDataLst>
          </p:nvPr>
        </p:nvSpPr>
        <p:spPr>
          <a:xfrm rot="5400000">
            <a:off x="-204049" y="2450168"/>
            <a:ext cx="2495627" cy="4102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CONTENTS</a:t>
            </a:r>
            <a:endParaRPr lang="en-US" altLang="zh-CN" sz="2665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>
            <p:custDataLst>
              <p:tags r:id="rId3"/>
            </p:custDataLst>
          </p:nvPr>
        </p:nvSpPr>
        <p:spPr>
          <a:xfrm>
            <a:off x="2652933" y="1655387"/>
            <a:ext cx="925726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>
            <p:custDataLst>
              <p:tags r:id="rId4"/>
            </p:custDataLst>
          </p:nvPr>
        </p:nvSpPr>
        <p:spPr>
          <a:xfrm>
            <a:off x="2652933" y="2474084"/>
            <a:ext cx="925726" cy="60172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135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>
            <p:custDataLst>
              <p:tags r:id="rId5"/>
            </p:custDataLst>
          </p:nvPr>
        </p:nvSpPr>
        <p:spPr>
          <a:xfrm>
            <a:off x="2652933" y="3292778"/>
            <a:ext cx="925726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>
            <p:custDataLst>
              <p:tags r:id="rId6"/>
            </p:custDataLst>
          </p:nvPr>
        </p:nvSpPr>
        <p:spPr>
          <a:xfrm>
            <a:off x="2652933" y="4111474"/>
            <a:ext cx="925726" cy="60172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椭圆 80"/>
          <p:cNvSpPr/>
          <p:nvPr/>
        </p:nvSpPr>
        <p:spPr bwMode="auto">
          <a:xfrm>
            <a:off x="2642630" y="160515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80"/>
          <p:cNvSpPr/>
          <p:nvPr/>
        </p:nvSpPr>
        <p:spPr bwMode="auto">
          <a:xfrm>
            <a:off x="2642630" y="2428358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80"/>
          <p:cNvSpPr/>
          <p:nvPr/>
        </p:nvSpPr>
        <p:spPr bwMode="auto">
          <a:xfrm>
            <a:off x="2642630" y="3247054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80"/>
          <p:cNvSpPr/>
          <p:nvPr/>
        </p:nvSpPr>
        <p:spPr bwMode="auto">
          <a:xfrm>
            <a:off x="2642630" y="406557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09316" y="1684945"/>
            <a:ext cx="41154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团队的概念</a:t>
            </a:r>
            <a:endParaRPr lang="zh-CN" altLang="en-US" sz="2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9316" y="2515606"/>
            <a:ext cx="41154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团队内信任的建立</a:t>
            </a:r>
            <a:endParaRPr lang="zh-CN" altLang="en-US" sz="2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09365" y="3335655"/>
            <a:ext cx="570992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团队成员的相互了解、取长补短</a:t>
            </a:r>
            <a:endParaRPr lang="zh-CN" altLang="en-US" sz="2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9316" y="4161897"/>
            <a:ext cx="41154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团队内的有效沟通</a:t>
            </a:r>
            <a:endParaRPr lang="zh-CN" altLang="en-US" sz="2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>
            <p:custDataLst>
              <p:tags r:id="rId11"/>
            </p:custDataLst>
          </p:nvPr>
        </p:nvSpPr>
        <p:spPr>
          <a:xfrm>
            <a:off x="2652933" y="4881797"/>
            <a:ext cx="925726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椭圆 80"/>
          <p:cNvSpPr/>
          <p:nvPr/>
        </p:nvSpPr>
        <p:spPr bwMode="auto">
          <a:xfrm>
            <a:off x="2642630" y="4854317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09316" y="4932220"/>
            <a:ext cx="3824156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大雁团队合作的启示</a:t>
            </a:r>
            <a:endParaRPr lang="zh-CN" altLang="en-US" sz="2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426796" y="5839541"/>
            <a:ext cx="2270529" cy="276225"/>
            <a:chOff x="7197099" y="4246951"/>
            <a:chExt cx="2270529" cy="276225"/>
          </a:xfrm>
        </p:grpSpPr>
        <p:sp>
          <p:nvSpPr>
            <p:cNvPr id="44" name="圆角矩形 43"/>
            <p:cNvSpPr/>
            <p:nvPr>
              <p:custDataLst>
                <p:tags r:id="rId13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圆角矩形 44"/>
            <p:cNvSpPr/>
            <p:nvPr>
              <p:custDataLst>
                <p:tags r:id="rId14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圆角矩形 45"/>
            <p:cNvSpPr/>
            <p:nvPr>
              <p:custDataLst>
                <p:tags r:id="rId15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矩形 46"/>
          <p:cNvSpPr/>
          <p:nvPr>
            <p:custDataLst>
              <p:tags r:id="rId16"/>
            </p:custDataLst>
          </p:nvPr>
        </p:nvSpPr>
        <p:spPr>
          <a:xfrm>
            <a:off x="9008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>
            <p:custDataLst>
              <p:tags r:id="rId17"/>
            </p:custDataLst>
          </p:nvPr>
        </p:nvSpPr>
        <p:spPr>
          <a:xfrm>
            <a:off x="9426796" y="1575500"/>
            <a:ext cx="2270529" cy="3850257"/>
          </a:xfrm>
          <a:prstGeom prst="rect">
            <a:avLst/>
          </a:prstGeom>
          <a:blipFill rotWithShape="1">
            <a:blip r:embed="rId1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426796" y="907781"/>
            <a:ext cx="2270529" cy="276225"/>
            <a:chOff x="7197099" y="4246951"/>
            <a:chExt cx="2270529" cy="276225"/>
          </a:xfrm>
        </p:grpSpPr>
        <p:sp>
          <p:nvSpPr>
            <p:cNvPr id="50" name="圆角矩形 49"/>
            <p:cNvSpPr/>
            <p:nvPr>
              <p:custDataLst>
                <p:tags r:id="rId19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圆角矩形 50"/>
            <p:cNvSpPr/>
            <p:nvPr>
              <p:custDataLst>
                <p:tags r:id="rId20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圆角矩形 51"/>
            <p:cNvSpPr/>
            <p:nvPr>
              <p:custDataLst>
                <p:tags r:id="rId21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51394" y="656948"/>
            <a:ext cx="208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34" grpId="0" bldLvl="0" animBg="1"/>
      <p:bldP spid="35" grpId="0" bldLvl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6070" y="1176655"/>
            <a:ext cx="5669280" cy="3365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沟通”的概念和过程</a:t>
            </a:r>
            <a:endParaRPr lang="zh-CN" altLang="en-US" sz="311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30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12788" y="1722401"/>
            <a:ext cx="50577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沟通指人与人之间的信息交换和相互理解。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3060" name="Group 4"/>
          <p:cNvGrpSpPr/>
          <p:nvPr/>
        </p:nvGrpSpPr>
        <p:grpSpPr bwMode="auto">
          <a:xfrm>
            <a:off x="2266950" y="2743200"/>
            <a:ext cx="7596188" cy="4114800"/>
            <a:chOff x="864" y="1536"/>
            <a:chExt cx="4785" cy="2592"/>
          </a:xfrm>
          <a:solidFill>
            <a:srgbClr val="9D252A"/>
          </a:solidFill>
        </p:grpSpPr>
        <p:sp>
          <p:nvSpPr>
            <p:cNvPr id="173061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64" y="1584"/>
              <a:ext cx="768" cy="672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864" y="1872"/>
              <a:ext cx="768" cy="0"/>
            </a:xfrm>
            <a:prstGeom prst="line">
              <a:avLst/>
            </a:prstGeom>
            <a:grpFill/>
            <a:ln w="12700" cap="sq">
              <a:solidFill>
                <a:schemeClr val="l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63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04" y="2592"/>
              <a:ext cx="528" cy="432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4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6" y="2592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5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6" y="3264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00" y="2544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7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00" y="3264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04" y="1536"/>
              <a:ext cx="816" cy="67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24"/>
              <a:ext cx="816" cy="0"/>
            </a:xfrm>
            <a:prstGeom prst="line">
              <a:avLst/>
            </a:prstGeom>
            <a:grpFill/>
            <a:ln w="12700" cap="sq">
              <a:solidFill>
                <a:schemeClr val="l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584"/>
              <a:ext cx="0" cy="2544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456" y="1584"/>
              <a:ext cx="0" cy="2544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392" y="2256"/>
              <a:ext cx="0" cy="336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3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00" y="2544"/>
              <a:ext cx="52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7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632" y="2783"/>
              <a:ext cx="383" cy="0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784" y="2832"/>
              <a:ext cx="768" cy="0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6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368" y="2784"/>
              <a:ext cx="383" cy="0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7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040" y="2208"/>
              <a:ext cx="0" cy="336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8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424" y="2160"/>
              <a:ext cx="0" cy="1296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9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416" y="3456"/>
              <a:ext cx="1008" cy="0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0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2784" y="3456"/>
              <a:ext cx="816" cy="0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912" y="3456"/>
              <a:ext cx="1104" cy="0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2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912" y="2304"/>
              <a:ext cx="0" cy="1152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3" name="Text Box 2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28" y="1628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传递者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84" name="Text Box 2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48" y="1584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接收者</a:t>
              </a:r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85" name="Text Box 2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1953"/>
              <a:ext cx="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原意</a:t>
              </a:r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86" name="Text Box 3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51" y="1867"/>
              <a:ext cx="89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可感含意 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87" name="Text Box 3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52" y="2673"/>
              <a:ext cx="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编码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88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606" y="2650"/>
              <a:ext cx="884" cy="25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接收符号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89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16" y="2688"/>
              <a:ext cx="8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传递符号         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90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848" y="2640"/>
              <a:ext cx="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译码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91" name="Text Box 3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016" y="3360"/>
              <a:ext cx="8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接收反馈               </a:t>
              </a:r>
              <a:endParaRPr lang="zh-CN" altLang="en-US" sz="20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92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00" y="3360"/>
              <a:ext cx="8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传递反馈</a:t>
              </a:r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93" name="Text Box 3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76" y="2400"/>
              <a:ext cx="439" cy="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信道</a:t>
              </a:r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72990" y="1174115"/>
            <a:ext cx="270939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有效沟通的障碍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Oval 9"/>
          <p:cNvSpPr/>
          <p:nvPr>
            <p:custDataLst>
              <p:tags r:id="rId1"/>
            </p:custDataLst>
          </p:nvPr>
        </p:nvSpPr>
        <p:spPr>
          <a:xfrm>
            <a:off x="1465293" y="2209800"/>
            <a:ext cx="928099" cy="9280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Oval 22"/>
          <p:cNvSpPr/>
          <p:nvPr>
            <p:custDataLst>
              <p:tags r:id="rId2"/>
            </p:custDataLst>
          </p:nvPr>
        </p:nvSpPr>
        <p:spPr>
          <a:xfrm>
            <a:off x="4247777" y="2209800"/>
            <a:ext cx="928099" cy="928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Oval 34"/>
          <p:cNvSpPr/>
          <p:nvPr>
            <p:custDataLst>
              <p:tags r:id="rId3"/>
            </p:custDataLst>
          </p:nvPr>
        </p:nvSpPr>
        <p:spPr>
          <a:xfrm>
            <a:off x="7006697" y="2209800"/>
            <a:ext cx="928099" cy="9280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Oval 38"/>
          <p:cNvSpPr/>
          <p:nvPr>
            <p:custDataLst>
              <p:tags r:id="rId4"/>
            </p:custDataLst>
          </p:nvPr>
        </p:nvSpPr>
        <p:spPr>
          <a:xfrm>
            <a:off x="9789183" y="2209800"/>
            <a:ext cx="928099" cy="928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Freeform 91"/>
          <p:cNvSpPr/>
          <p:nvPr>
            <p:custDataLst>
              <p:tags r:id="rId5"/>
            </p:custDataLst>
          </p:nvPr>
        </p:nvSpPr>
        <p:spPr bwMode="auto">
          <a:xfrm>
            <a:off x="7367424" y="2479865"/>
            <a:ext cx="195771" cy="389690"/>
          </a:xfrm>
          <a:custGeom>
            <a:avLst/>
            <a:gdLst>
              <a:gd name="T0" fmla="*/ 171843 w 144"/>
              <a:gd name="T1" fmla="*/ 85398 h 288"/>
              <a:gd name="T2" fmla="*/ 85922 w 144"/>
              <a:gd name="T3" fmla="*/ 0 h 288"/>
              <a:gd name="T4" fmla="*/ 0 w 144"/>
              <a:gd name="T5" fmla="*/ 85398 h 288"/>
              <a:gd name="T6" fmla="*/ 42961 w 144"/>
              <a:gd name="T7" fmla="*/ 158935 h 288"/>
              <a:gd name="T8" fmla="*/ 0 w 144"/>
              <a:gd name="T9" fmla="*/ 341591 h 288"/>
              <a:gd name="T10" fmla="*/ 171843 w 144"/>
              <a:gd name="T11" fmla="*/ 341591 h 288"/>
              <a:gd name="T12" fmla="*/ 130076 w 144"/>
              <a:gd name="T13" fmla="*/ 158935 h 288"/>
              <a:gd name="T14" fmla="*/ 171843 w 144"/>
              <a:gd name="T15" fmla="*/ 85398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Freeform 9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782514" y="2476240"/>
            <a:ext cx="291844" cy="393315"/>
          </a:xfrm>
          <a:custGeom>
            <a:avLst/>
            <a:gdLst>
              <a:gd name="T0" fmla="*/ 222527 w 216"/>
              <a:gd name="T1" fmla="*/ 150363 h 288"/>
              <a:gd name="T2" fmla="*/ 222527 w 216"/>
              <a:gd name="T3" fmla="*/ 94275 h 288"/>
              <a:gd name="T4" fmla="*/ 129018 w 216"/>
              <a:gd name="T5" fmla="*/ 0 h 288"/>
              <a:gd name="T6" fmla="*/ 127835 w 216"/>
              <a:gd name="T7" fmla="*/ 0 h 288"/>
              <a:gd name="T8" fmla="*/ 125467 w 216"/>
              <a:gd name="T9" fmla="*/ 0 h 288"/>
              <a:gd name="T10" fmla="*/ 33142 w 216"/>
              <a:gd name="T11" fmla="*/ 94275 h 288"/>
              <a:gd name="T12" fmla="*/ 33142 w 216"/>
              <a:gd name="T13" fmla="*/ 150363 h 288"/>
              <a:gd name="T14" fmla="*/ 0 w 216"/>
              <a:gd name="T15" fmla="*/ 150363 h 288"/>
              <a:gd name="T16" fmla="*/ 0 w 216"/>
              <a:gd name="T17" fmla="*/ 343686 h 288"/>
              <a:gd name="T18" fmla="*/ 255669 w 216"/>
              <a:gd name="T19" fmla="*/ 343686 h 288"/>
              <a:gd name="T20" fmla="*/ 255669 w 216"/>
              <a:gd name="T21" fmla="*/ 150363 h 288"/>
              <a:gd name="T22" fmla="*/ 222527 w 216"/>
              <a:gd name="T23" fmla="*/ 150363 h 288"/>
              <a:gd name="T24" fmla="*/ 157426 w 216"/>
              <a:gd name="T25" fmla="*/ 309079 h 288"/>
              <a:gd name="T26" fmla="*/ 99427 w 216"/>
              <a:gd name="T27" fmla="*/ 309079 h 288"/>
              <a:gd name="T28" fmla="*/ 113631 w 216"/>
              <a:gd name="T29" fmla="*/ 245831 h 288"/>
              <a:gd name="T30" fmla="*/ 99427 w 216"/>
              <a:gd name="T31" fmla="*/ 220771 h 288"/>
              <a:gd name="T32" fmla="*/ 127835 w 216"/>
              <a:gd name="T33" fmla="*/ 192130 h 288"/>
              <a:gd name="T34" fmla="*/ 157426 w 216"/>
              <a:gd name="T35" fmla="*/ 220771 h 288"/>
              <a:gd name="T36" fmla="*/ 142038 w 216"/>
              <a:gd name="T37" fmla="*/ 245831 h 288"/>
              <a:gd name="T38" fmla="*/ 157426 w 216"/>
              <a:gd name="T39" fmla="*/ 309079 h 288"/>
              <a:gd name="T40" fmla="*/ 175181 w 216"/>
              <a:gd name="T41" fmla="*/ 150363 h 288"/>
              <a:gd name="T42" fmla="*/ 79305 w 216"/>
              <a:gd name="T43" fmla="*/ 150363 h 288"/>
              <a:gd name="T44" fmla="*/ 79305 w 216"/>
              <a:gd name="T45" fmla="*/ 94275 h 288"/>
              <a:gd name="T46" fmla="*/ 125467 w 216"/>
              <a:gd name="T47" fmla="*/ 47734 h 288"/>
              <a:gd name="T48" fmla="*/ 127835 w 216"/>
              <a:gd name="T49" fmla="*/ 47734 h 288"/>
              <a:gd name="T50" fmla="*/ 129018 w 216"/>
              <a:gd name="T51" fmla="*/ 47734 h 288"/>
              <a:gd name="T52" fmla="*/ 175181 w 216"/>
              <a:gd name="T53" fmla="*/ 94275 h 288"/>
              <a:gd name="T54" fmla="*/ 175181 w 216"/>
              <a:gd name="T55" fmla="*/ 150363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Freeform 94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4521495" y="2476240"/>
            <a:ext cx="389729" cy="364315"/>
          </a:xfrm>
          <a:custGeom>
            <a:avLst/>
            <a:gdLst>
              <a:gd name="T0" fmla="*/ 255007 w 288"/>
              <a:gd name="T1" fmla="*/ 0 h 269"/>
              <a:gd name="T2" fmla="*/ 252635 w 288"/>
              <a:gd name="T3" fmla="*/ 0 h 269"/>
              <a:gd name="T4" fmla="*/ 251449 w 288"/>
              <a:gd name="T5" fmla="*/ 0 h 269"/>
              <a:gd name="T6" fmla="*/ 164865 w 288"/>
              <a:gd name="T7" fmla="*/ 86443 h 269"/>
              <a:gd name="T8" fmla="*/ 164865 w 288"/>
              <a:gd name="T9" fmla="*/ 138546 h 269"/>
              <a:gd name="T10" fmla="*/ 0 w 288"/>
              <a:gd name="T11" fmla="*/ 138546 h 269"/>
              <a:gd name="T12" fmla="*/ 0 w 288"/>
              <a:gd name="T13" fmla="*/ 318538 h 269"/>
              <a:gd name="T14" fmla="*/ 239588 w 288"/>
              <a:gd name="T15" fmla="*/ 318538 h 269"/>
              <a:gd name="T16" fmla="*/ 239588 w 288"/>
              <a:gd name="T17" fmla="*/ 138546 h 269"/>
              <a:gd name="T18" fmla="*/ 207564 w 288"/>
              <a:gd name="T19" fmla="*/ 138546 h 269"/>
              <a:gd name="T20" fmla="*/ 207564 w 288"/>
              <a:gd name="T21" fmla="*/ 86443 h 269"/>
              <a:gd name="T22" fmla="*/ 251449 w 288"/>
              <a:gd name="T23" fmla="*/ 42630 h 269"/>
              <a:gd name="T24" fmla="*/ 253821 w 288"/>
              <a:gd name="T25" fmla="*/ 42630 h 269"/>
              <a:gd name="T26" fmla="*/ 255007 w 288"/>
              <a:gd name="T27" fmla="*/ 42630 h 269"/>
              <a:gd name="T28" fmla="*/ 297706 w 288"/>
              <a:gd name="T29" fmla="*/ 86443 h 269"/>
              <a:gd name="T30" fmla="*/ 297706 w 288"/>
              <a:gd name="T31" fmla="*/ 107758 h 269"/>
              <a:gd name="T32" fmla="*/ 313125 w 288"/>
              <a:gd name="T33" fmla="*/ 107758 h 269"/>
              <a:gd name="T34" fmla="*/ 313125 w 288"/>
              <a:gd name="T35" fmla="*/ 112495 h 269"/>
              <a:gd name="T36" fmla="*/ 297706 w 288"/>
              <a:gd name="T37" fmla="*/ 126705 h 269"/>
              <a:gd name="T38" fmla="*/ 297706 w 288"/>
              <a:gd name="T39" fmla="*/ 138546 h 269"/>
              <a:gd name="T40" fmla="*/ 341591 w 288"/>
              <a:gd name="T41" fmla="*/ 138546 h 269"/>
              <a:gd name="T42" fmla="*/ 341591 w 288"/>
              <a:gd name="T43" fmla="*/ 86443 h 269"/>
              <a:gd name="T44" fmla="*/ 255007 w 288"/>
              <a:gd name="T45" fmla="*/ 0 h 269"/>
              <a:gd name="T46" fmla="*/ 147074 w 288"/>
              <a:gd name="T47" fmla="*/ 285382 h 269"/>
              <a:gd name="T48" fmla="*/ 92514 w 288"/>
              <a:gd name="T49" fmla="*/ 285382 h 269"/>
              <a:gd name="T50" fmla="*/ 105561 w 288"/>
              <a:gd name="T51" fmla="*/ 227358 h 269"/>
              <a:gd name="T52" fmla="*/ 92514 w 288"/>
              <a:gd name="T53" fmla="*/ 203675 h 269"/>
              <a:gd name="T54" fmla="*/ 119794 w 288"/>
              <a:gd name="T55" fmla="*/ 176439 h 269"/>
              <a:gd name="T56" fmla="*/ 147074 w 288"/>
              <a:gd name="T57" fmla="*/ 203675 h 269"/>
              <a:gd name="T58" fmla="*/ 132841 w 288"/>
              <a:gd name="T59" fmla="*/ 227358 h 269"/>
              <a:gd name="T60" fmla="*/ 147074 w 288"/>
              <a:gd name="T61" fmla="*/ 285382 h 2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Freeform 11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0059274" y="2463552"/>
            <a:ext cx="389730" cy="391503"/>
          </a:xfrm>
          <a:custGeom>
            <a:avLst/>
            <a:gdLst>
              <a:gd name="T0" fmla="*/ 212308 w 288"/>
              <a:gd name="T1" fmla="*/ 143203 h 288"/>
              <a:gd name="T2" fmla="*/ 217053 w 288"/>
              <a:gd name="T3" fmla="*/ 109789 h 288"/>
              <a:gd name="T4" fmla="*/ 109119 w 288"/>
              <a:gd name="T5" fmla="*/ 0 h 288"/>
              <a:gd name="T6" fmla="*/ 0 w 288"/>
              <a:gd name="T7" fmla="*/ 109789 h 288"/>
              <a:gd name="T8" fmla="*/ 109119 w 288"/>
              <a:gd name="T9" fmla="*/ 218384 h 288"/>
              <a:gd name="T10" fmla="*/ 143516 w 288"/>
              <a:gd name="T11" fmla="*/ 212417 h 288"/>
              <a:gd name="T12" fmla="*/ 168423 w 288"/>
              <a:gd name="T13" fmla="*/ 237477 h 288"/>
              <a:gd name="T14" fmla="*/ 220611 w 288"/>
              <a:gd name="T15" fmla="*/ 237477 h 288"/>
              <a:gd name="T16" fmla="*/ 220611 w 288"/>
              <a:gd name="T17" fmla="*/ 291178 h 288"/>
              <a:gd name="T18" fmla="*/ 220611 w 288"/>
              <a:gd name="T19" fmla="*/ 291178 h 288"/>
              <a:gd name="T20" fmla="*/ 272798 w 288"/>
              <a:gd name="T21" fmla="*/ 291178 h 288"/>
              <a:gd name="T22" fmla="*/ 272798 w 288"/>
              <a:gd name="T23" fmla="*/ 343686 h 288"/>
              <a:gd name="T24" fmla="*/ 272798 w 288"/>
              <a:gd name="T25" fmla="*/ 343686 h 288"/>
              <a:gd name="T26" fmla="*/ 341591 w 288"/>
              <a:gd name="T27" fmla="*/ 343686 h 288"/>
              <a:gd name="T28" fmla="*/ 341591 w 288"/>
              <a:gd name="T29" fmla="*/ 343686 h 288"/>
              <a:gd name="T30" fmla="*/ 341591 w 288"/>
              <a:gd name="T31" fmla="*/ 343686 h 288"/>
              <a:gd name="T32" fmla="*/ 341591 w 288"/>
              <a:gd name="T33" fmla="*/ 274471 h 288"/>
              <a:gd name="T34" fmla="*/ 212308 w 288"/>
              <a:gd name="T35" fmla="*/ 143203 h 288"/>
              <a:gd name="T36" fmla="*/ 86584 w 288"/>
              <a:gd name="T37" fmla="*/ 122915 h 288"/>
              <a:gd name="T38" fmla="*/ 49815 w 288"/>
              <a:gd name="T39" fmla="*/ 85922 h 288"/>
              <a:gd name="T40" fmla="*/ 86584 w 288"/>
              <a:gd name="T41" fmla="*/ 48928 h 288"/>
              <a:gd name="T42" fmla="*/ 123352 w 288"/>
              <a:gd name="T43" fmla="*/ 85922 h 288"/>
              <a:gd name="T44" fmla="*/ 86584 w 288"/>
              <a:gd name="T45" fmla="*/ 122915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1948" y="3416199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性格差异</a:t>
            </a:r>
            <a:endParaRPr lang="zh-CN" altLang="en-US" sz="2000" spc="15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39806" y="3411053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地位</a:t>
            </a:r>
            <a:endParaRPr lang="zh-CN" altLang="en-US" sz="2000" spc="15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56312" y="3411053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文化差异</a:t>
            </a:r>
            <a:endParaRPr lang="zh-CN" altLang="en-US" sz="2000" spc="15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05444" y="3411053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先入为主的</a:t>
            </a:r>
            <a:endParaRPr lang="zh-CN" altLang="en-US" sz="2000" spc="15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假设及偏见</a:t>
            </a:r>
            <a:endParaRPr lang="zh-CN" altLang="en-US" sz="2000" spc="15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83565" y="4528185"/>
            <a:ext cx="10948035" cy="1694815"/>
            <a:chOff x="919" y="7131"/>
            <a:chExt cx="17241" cy="2669"/>
          </a:xfrm>
        </p:grpSpPr>
        <p:sp>
          <p:nvSpPr>
            <p:cNvPr id="28" name="Oval 42"/>
            <p:cNvSpPr/>
            <p:nvPr>
              <p:custDataLst>
                <p:tags r:id="rId13"/>
              </p:custDataLst>
            </p:nvPr>
          </p:nvSpPr>
          <p:spPr>
            <a:xfrm>
              <a:off x="2308" y="7131"/>
              <a:ext cx="1462" cy="14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lt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dirty="0">
                <a:solidFill>
                  <a:schemeClr val="l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46"/>
            <p:cNvSpPr/>
            <p:nvPr>
              <p:custDataLst>
                <p:tags r:id="rId14"/>
              </p:custDataLst>
            </p:nvPr>
          </p:nvSpPr>
          <p:spPr>
            <a:xfrm>
              <a:off x="6652" y="7131"/>
              <a:ext cx="1462" cy="14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50"/>
            <p:cNvSpPr/>
            <p:nvPr>
              <p:custDataLst>
                <p:tags r:id="rId15"/>
              </p:custDataLst>
            </p:nvPr>
          </p:nvSpPr>
          <p:spPr>
            <a:xfrm>
              <a:off x="11037" y="7131"/>
              <a:ext cx="1462" cy="14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7066" y="7554"/>
              <a:ext cx="634" cy="557"/>
            </a:xfrm>
            <a:custGeom>
              <a:avLst/>
              <a:gdLst>
                <a:gd name="T0" fmla="*/ 176034 w 296"/>
                <a:gd name="T1" fmla="*/ 0 h 262"/>
                <a:gd name="T2" fmla="*/ 195065 w 296"/>
                <a:gd name="T3" fmla="*/ 9470 h 262"/>
                <a:gd name="T4" fmla="*/ 341363 w 296"/>
                <a:gd name="T5" fmla="*/ 177570 h 262"/>
                <a:gd name="T6" fmla="*/ 330658 w 296"/>
                <a:gd name="T7" fmla="*/ 201246 h 262"/>
                <a:gd name="T8" fmla="*/ 269998 w 296"/>
                <a:gd name="T9" fmla="*/ 201246 h 262"/>
                <a:gd name="T10" fmla="*/ 240263 w 296"/>
                <a:gd name="T11" fmla="*/ 201246 h 262"/>
                <a:gd name="T12" fmla="*/ 240263 w 296"/>
                <a:gd name="T13" fmla="*/ 280560 h 262"/>
                <a:gd name="T14" fmla="*/ 210527 w 296"/>
                <a:gd name="T15" fmla="*/ 310155 h 262"/>
                <a:gd name="T16" fmla="*/ 141541 w 296"/>
                <a:gd name="T17" fmla="*/ 310155 h 262"/>
                <a:gd name="T18" fmla="*/ 111805 w 296"/>
                <a:gd name="T19" fmla="*/ 280560 h 262"/>
                <a:gd name="T20" fmla="*/ 111805 w 296"/>
                <a:gd name="T21" fmla="*/ 201246 h 262"/>
                <a:gd name="T22" fmla="*/ 80880 w 296"/>
                <a:gd name="T23" fmla="*/ 201246 h 262"/>
                <a:gd name="T24" fmla="*/ 21410 w 296"/>
                <a:gd name="T25" fmla="*/ 201246 h 262"/>
                <a:gd name="T26" fmla="*/ 10705 w 296"/>
                <a:gd name="T27" fmla="*/ 177570 h 262"/>
                <a:gd name="T28" fmla="*/ 157003 w 296"/>
                <a:gd name="T29" fmla="*/ 9470 h 262"/>
                <a:gd name="T30" fmla="*/ 176034 w 296"/>
                <a:gd name="T31" fmla="*/ 0 h 262"/>
                <a:gd name="T32" fmla="*/ 176034 w 296"/>
                <a:gd name="T33" fmla="*/ 22492 h 262"/>
                <a:gd name="T34" fmla="*/ 173655 w 296"/>
                <a:gd name="T35" fmla="*/ 23676 h 262"/>
                <a:gd name="T36" fmla="*/ 173655 w 296"/>
                <a:gd name="T37" fmla="*/ 24860 h 262"/>
                <a:gd name="T38" fmla="*/ 39251 w 296"/>
                <a:gd name="T39" fmla="*/ 178753 h 262"/>
                <a:gd name="T40" fmla="*/ 80880 w 296"/>
                <a:gd name="T41" fmla="*/ 178753 h 262"/>
                <a:gd name="T42" fmla="*/ 111805 w 296"/>
                <a:gd name="T43" fmla="*/ 178753 h 262"/>
                <a:gd name="T44" fmla="*/ 133215 w 296"/>
                <a:gd name="T45" fmla="*/ 201246 h 262"/>
                <a:gd name="T46" fmla="*/ 133215 w 296"/>
                <a:gd name="T47" fmla="*/ 280560 h 262"/>
                <a:gd name="T48" fmla="*/ 141541 w 296"/>
                <a:gd name="T49" fmla="*/ 288847 h 262"/>
                <a:gd name="T50" fmla="*/ 210527 w 296"/>
                <a:gd name="T51" fmla="*/ 288847 h 262"/>
                <a:gd name="T52" fmla="*/ 217664 w 296"/>
                <a:gd name="T53" fmla="*/ 280560 h 262"/>
                <a:gd name="T54" fmla="*/ 217664 w 296"/>
                <a:gd name="T55" fmla="*/ 201246 h 262"/>
                <a:gd name="T56" fmla="*/ 240263 w 296"/>
                <a:gd name="T57" fmla="*/ 178753 h 262"/>
                <a:gd name="T58" fmla="*/ 269998 w 296"/>
                <a:gd name="T59" fmla="*/ 178753 h 262"/>
                <a:gd name="T60" fmla="*/ 312817 w 296"/>
                <a:gd name="T61" fmla="*/ 178753 h 262"/>
                <a:gd name="T62" fmla="*/ 178413 w 296"/>
                <a:gd name="T63" fmla="*/ 24860 h 262"/>
                <a:gd name="T64" fmla="*/ 178413 w 296"/>
                <a:gd name="T65" fmla="*/ 23676 h 262"/>
                <a:gd name="T66" fmla="*/ 176034 w 296"/>
                <a:gd name="T67" fmla="*/ 22492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6" h="262">
                  <a:moveTo>
                    <a:pt x="148" y="0"/>
                  </a:moveTo>
                  <a:cubicBezTo>
                    <a:pt x="154" y="0"/>
                    <a:pt x="160" y="3"/>
                    <a:pt x="164" y="8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96" y="161"/>
                    <a:pt x="292" y="170"/>
                    <a:pt x="278" y="170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20" y="170"/>
                    <a:pt x="211" y="170"/>
                    <a:pt x="202" y="170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2" y="251"/>
                    <a:pt x="190" y="262"/>
                    <a:pt x="177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05" y="262"/>
                    <a:pt x="94" y="251"/>
                    <a:pt x="94" y="237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5" y="170"/>
                    <a:pt x="75" y="170"/>
                    <a:pt x="6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4" y="170"/>
                    <a:pt x="0" y="161"/>
                    <a:pt x="9" y="15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6" y="3"/>
                    <a:pt x="142" y="0"/>
                    <a:pt x="148" y="0"/>
                  </a:cubicBezTo>
                  <a:moveTo>
                    <a:pt x="148" y="19"/>
                  </a:moveTo>
                  <a:cubicBezTo>
                    <a:pt x="147" y="19"/>
                    <a:pt x="147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4" y="151"/>
                    <a:pt x="112" y="159"/>
                    <a:pt x="112" y="170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2" y="241"/>
                    <a:pt x="115" y="244"/>
                    <a:pt x="119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80" y="244"/>
                    <a:pt x="183" y="241"/>
                    <a:pt x="183" y="237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59"/>
                    <a:pt x="192" y="151"/>
                    <a:pt x="202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0"/>
                  </a:cubicBezTo>
                  <a:cubicBezTo>
                    <a:pt x="149" y="19"/>
                    <a:pt x="148" y="19"/>
                    <a:pt x="14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13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813" y="7554"/>
              <a:ext cx="411" cy="619"/>
            </a:xfrm>
            <a:custGeom>
              <a:avLst/>
              <a:gdLst>
                <a:gd name="T0" fmla="*/ 207011 w 192"/>
                <a:gd name="T1" fmla="*/ 127247 h 289"/>
                <a:gd name="T2" fmla="*/ 222477 w 192"/>
                <a:gd name="T3" fmla="*/ 89192 h 289"/>
                <a:gd name="T4" fmla="*/ 196304 w 192"/>
                <a:gd name="T5" fmla="*/ 27352 h 289"/>
                <a:gd name="T6" fmla="*/ 123731 w 192"/>
                <a:gd name="T7" fmla="*/ 0 h 289"/>
                <a:gd name="T8" fmla="*/ 29743 w 192"/>
                <a:gd name="T9" fmla="*/ 72543 h 289"/>
                <a:gd name="T10" fmla="*/ 42830 w 192"/>
                <a:gd name="T11" fmla="*/ 118922 h 289"/>
                <a:gd name="T12" fmla="*/ 40450 w 192"/>
                <a:gd name="T13" fmla="*/ 195033 h 289"/>
                <a:gd name="T14" fmla="*/ 42830 w 192"/>
                <a:gd name="T15" fmla="*/ 239034 h 289"/>
                <a:gd name="T16" fmla="*/ 16656 w 192"/>
                <a:gd name="T17" fmla="*/ 249737 h 289"/>
                <a:gd name="T18" fmla="*/ 0 w 192"/>
                <a:gd name="T19" fmla="*/ 286603 h 289"/>
                <a:gd name="T20" fmla="*/ 13087 w 192"/>
                <a:gd name="T21" fmla="*/ 321091 h 289"/>
                <a:gd name="T22" fmla="*/ 13087 w 192"/>
                <a:gd name="T23" fmla="*/ 321091 h 289"/>
                <a:gd name="T24" fmla="*/ 78521 w 192"/>
                <a:gd name="T25" fmla="*/ 241413 h 289"/>
                <a:gd name="T26" fmla="*/ 76142 w 192"/>
                <a:gd name="T27" fmla="*/ 233088 h 289"/>
                <a:gd name="T28" fmla="*/ 65435 w 192"/>
                <a:gd name="T29" fmla="*/ 214060 h 289"/>
                <a:gd name="T30" fmla="*/ 65435 w 192"/>
                <a:gd name="T31" fmla="*/ 108219 h 289"/>
                <a:gd name="T32" fmla="*/ 65435 w 192"/>
                <a:gd name="T33" fmla="*/ 102273 h 289"/>
                <a:gd name="T34" fmla="*/ 53537 w 192"/>
                <a:gd name="T35" fmla="*/ 78489 h 289"/>
                <a:gd name="T36" fmla="*/ 74952 w 192"/>
                <a:gd name="T37" fmla="*/ 39244 h 289"/>
                <a:gd name="T38" fmla="*/ 123731 w 192"/>
                <a:gd name="T39" fmla="*/ 23784 h 289"/>
                <a:gd name="T40" fmla="*/ 180837 w 192"/>
                <a:gd name="T41" fmla="*/ 44001 h 289"/>
                <a:gd name="T42" fmla="*/ 199873 w 192"/>
                <a:gd name="T43" fmla="*/ 86813 h 289"/>
                <a:gd name="T44" fmla="*/ 187976 w 192"/>
                <a:gd name="T45" fmla="*/ 112976 h 289"/>
                <a:gd name="T46" fmla="*/ 170130 w 192"/>
                <a:gd name="T47" fmla="*/ 108219 h 289"/>
                <a:gd name="T48" fmla="*/ 178458 w 192"/>
                <a:gd name="T49" fmla="*/ 122490 h 289"/>
                <a:gd name="T50" fmla="*/ 159422 w 192"/>
                <a:gd name="T51" fmla="*/ 120112 h 289"/>
                <a:gd name="T52" fmla="*/ 76142 w 192"/>
                <a:gd name="T53" fmla="*/ 120112 h 289"/>
                <a:gd name="T54" fmla="*/ 91608 w 192"/>
                <a:gd name="T55" fmla="*/ 214060 h 289"/>
                <a:gd name="T56" fmla="*/ 111834 w 192"/>
                <a:gd name="T57" fmla="*/ 253305 h 289"/>
                <a:gd name="T58" fmla="*/ 91608 w 192"/>
                <a:gd name="T59" fmla="*/ 273522 h 289"/>
                <a:gd name="T60" fmla="*/ 91608 w 192"/>
                <a:gd name="T61" fmla="*/ 313955 h 289"/>
                <a:gd name="T62" fmla="*/ 117782 w 192"/>
                <a:gd name="T63" fmla="*/ 341308 h 289"/>
                <a:gd name="T64" fmla="*/ 117782 w 192"/>
                <a:gd name="T65" fmla="*/ 341308 h 289"/>
                <a:gd name="T66" fmla="*/ 143956 w 192"/>
                <a:gd name="T67" fmla="*/ 214060 h 289"/>
                <a:gd name="T68" fmla="*/ 176078 w 192"/>
                <a:gd name="T69" fmla="*/ 151032 h 289"/>
                <a:gd name="T70" fmla="*/ 192734 w 192"/>
                <a:gd name="T71" fmla="*/ 161735 h 289"/>
                <a:gd name="T72" fmla="*/ 159422 w 192"/>
                <a:gd name="T73" fmla="*/ 223574 h 289"/>
                <a:gd name="T74" fmla="*/ 167750 w 192"/>
                <a:gd name="T75" fmla="*/ 322280 h 289"/>
                <a:gd name="T76" fmla="*/ 198683 w 192"/>
                <a:gd name="T77" fmla="*/ 343686 h 289"/>
                <a:gd name="T78" fmla="*/ 218908 w 192"/>
                <a:gd name="T79" fmla="*/ 312766 h 289"/>
                <a:gd name="T80" fmla="*/ 195114 w 192"/>
                <a:gd name="T81" fmla="*/ 296117 h 289"/>
                <a:gd name="T82" fmla="*/ 211770 w 192"/>
                <a:gd name="T83" fmla="*/ 272333 h 289"/>
                <a:gd name="T84" fmla="*/ 203442 w 192"/>
                <a:gd name="T85" fmla="*/ 233088 h 289"/>
                <a:gd name="T86" fmla="*/ 212960 w 192"/>
                <a:gd name="T87" fmla="*/ 200979 h 289"/>
                <a:gd name="T88" fmla="*/ 117782 w 192"/>
                <a:gd name="T89" fmla="*/ 164113 h 289"/>
                <a:gd name="T90" fmla="*/ 103506 w 192"/>
                <a:gd name="T91" fmla="*/ 129626 h 289"/>
                <a:gd name="T92" fmla="*/ 132059 w 192"/>
                <a:gd name="T93" fmla="*/ 129626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54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1474" y="7554"/>
              <a:ext cx="585" cy="619"/>
            </a:xfrm>
            <a:custGeom>
              <a:avLst/>
              <a:gdLst>
                <a:gd name="T0" fmla="*/ 279777 w 274"/>
                <a:gd name="T1" fmla="*/ 143203 h 288"/>
                <a:gd name="T2" fmla="*/ 324826 w 274"/>
                <a:gd name="T3" fmla="*/ 110982 h 288"/>
                <a:gd name="T4" fmla="*/ 296374 w 274"/>
                <a:gd name="T5" fmla="*/ 60861 h 288"/>
                <a:gd name="T6" fmla="*/ 244212 w 274"/>
                <a:gd name="T7" fmla="*/ 83535 h 288"/>
                <a:gd name="T8" fmla="*/ 196792 w 274"/>
                <a:gd name="T9" fmla="*/ 56088 h 288"/>
                <a:gd name="T10" fmla="*/ 190865 w 274"/>
                <a:gd name="T11" fmla="*/ 0 h 288"/>
                <a:gd name="T12" fmla="*/ 133961 w 274"/>
                <a:gd name="T13" fmla="*/ 0 h 288"/>
                <a:gd name="T14" fmla="*/ 128034 w 274"/>
                <a:gd name="T15" fmla="*/ 56088 h 288"/>
                <a:gd name="T16" fmla="*/ 79428 w 274"/>
                <a:gd name="T17" fmla="*/ 83535 h 288"/>
                <a:gd name="T18" fmla="*/ 28452 w 274"/>
                <a:gd name="T19" fmla="*/ 60861 h 288"/>
                <a:gd name="T20" fmla="*/ 0 w 274"/>
                <a:gd name="T21" fmla="*/ 110982 h 288"/>
                <a:gd name="T22" fmla="*/ 45049 w 274"/>
                <a:gd name="T23" fmla="*/ 143203 h 288"/>
                <a:gd name="T24" fmla="*/ 45049 w 274"/>
                <a:gd name="T25" fmla="*/ 200484 h 288"/>
                <a:gd name="T26" fmla="*/ 0 w 274"/>
                <a:gd name="T27" fmla="*/ 232704 h 288"/>
                <a:gd name="T28" fmla="*/ 28452 w 274"/>
                <a:gd name="T29" fmla="*/ 282825 h 288"/>
                <a:gd name="T30" fmla="*/ 80614 w 274"/>
                <a:gd name="T31" fmla="*/ 260151 h 288"/>
                <a:gd name="T32" fmla="*/ 128034 w 274"/>
                <a:gd name="T33" fmla="*/ 287598 h 288"/>
                <a:gd name="T34" fmla="*/ 133961 w 274"/>
                <a:gd name="T35" fmla="*/ 343686 h 288"/>
                <a:gd name="T36" fmla="*/ 190865 w 274"/>
                <a:gd name="T37" fmla="*/ 343686 h 288"/>
                <a:gd name="T38" fmla="*/ 196792 w 274"/>
                <a:gd name="T39" fmla="*/ 287598 h 288"/>
                <a:gd name="T40" fmla="*/ 244212 w 274"/>
                <a:gd name="T41" fmla="*/ 260151 h 288"/>
                <a:gd name="T42" fmla="*/ 296374 w 274"/>
                <a:gd name="T43" fmla="*/ 282825 h 288"/>
                <a:gd name="T44" fmla="*/ 324826 w 274"/>
                <a:gd name="T45" fmla="*/ 232704 h 288"/>
                <a:gd name="T46" fmla="*/ 279777 w 274"/>
                <a:gd name="T47" fmla="*/ 200484 h 288"/>
                <a:gd name="T48" fmla="*/ 279777 w 274"/>
                <a:gd name="T49" fmla="*/ 143203 h 288"/>
                <a:gd name="T50" fmla="*/ 187308 w 274"/>
                <a:gd name="T51" fmla="*/ 214804 h 288"/>
                <a:gd name="T52" fmla="*/ 137518 w 274"/>
                <a:gd name="T53" fmla="*/ 214804 h 288"/>
                <a:gd name="T54" fmla="*/ 113808 w 274"/>
                <a:gd name="T55" fmla="*/ 171843 h 288"/>
                <a:gd name="T56" fmla="*/ 137518 w 274"/>
                <a:gd name="T57" fmla="*/ 128882 h 288"/>
                <a:gd name="T58" fmla="*/ 187308 w 274"/>
                <a:gd name="T59" fmla="*/ 128882 h 288"/>
                <a:gd name="T60" fmla="*/ 212204 w 274"/>
                <a:gd name="T61" fmla="*/ 171843 h 288"/>
                <a:gd name="T62" fmla="*/ 187308 w 274"/>
                <a:gd name="T63" fmla="*/ 214804 h 2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50"/>
            <p:cNvSpPr/>
            <p:nvPr>
              <p:custDataLst>
                <p:tags r:id="rId19"/>
              </p:custDataLst>
            </p:nvPr>
          </p:nvSpPr>
          <p:spPr>
            <a:xfrm>
              <a:off x="15391" y="7131"/>
              <a:ext cx="1462" cy="14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9" y="8940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语言</a:t>
              </a:r>
              <a:endPara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1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4018" y="8932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非语言因素</a:t>
              </a:r>
              <a:endPara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Text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635" y="8932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缺乏反馈</a:t>
              </a:r>
              <a:endPara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Text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03" y="8932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情绪</a:t>
              </a:r>
              <a:endPara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sun_129833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15713" y="7434"/>
              <a:ext cx="818" cy="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7669" h="604464">
                  <a:moveTo>
                    <a:pt x="288905" y="148964"/>
                  </a:moveTo>
                  <a:cubicBezTo>
                    <a:pt x="373650" y="148964"/>
                    <a:pt x="442350" y="217584"/>
                    <a:pt x="442350" y="302232"/>
                  </a:cubicBezTo>
                  <a:cubicBezTo>
                    <a:pt x="442350" y="386880"/>
                    <a:pt x="373650" y="455500"/>
                    <a:pt x="288905" y="455500"/>
                  </a:cubicBezTo>
                  <a:cubicBezTo>
                    <a:pt x="204160" y="455500"/>
                    <a:pt x="135460" y="386880"/>
                    <a:pt x="135460" y="302232"/>
                  </a:cubicBezTo>
                  <a:cubicBezTo>
                    <a:pt x="135460" y="217584"/>
                    <a:pt x="204160" y="148964"/>
                    <a:pt x="288905" y="148964"/>
                  </a:cubicBezTo>
                  <a:close/>
                  <a:moveTo>
                    <a:pt x="288883" y="109335"/>
                  </a:moveTo>
                  <a:cubicBezTo>
                    <a:pt x="182356" y="109335"/>
                    <a:pt x="95685" y="195871"/>
                    <a:pt x="95685" y="302232"/>
                  </a:cubicBezTo>
                  <a:cubicBezTo>
                    <a:pt x="95685" y="408593"/>
                    <a:pt x="182356" y="495129"/>
                    <a:pt x="288883" y="495129"/>
                  </a:cubicBezTo>
                  <a:cubicBezTo>
                    <a:pt x="395410" y="495129"/>
                    <a:pt x="482082" y="408593"/>
                    <a:pt x="482082" y="302232"/>
                  </a:cubicBezTo>
                  <a:cubicBezTo>
                    <a:pt x="482082" y="195871"/>
                    <a:pt x="395410" y="109335"/>
                    <a:pt x="288883" y="109335"/>
                  </a:cubicBezTo>
                  <a:close/>
                  <a:moveTo>
                    <a:pt x="288883" y="0"/>
                  </a:moveTo>
                  <a:cubicBezTo>
                    <a:pt x="295336" y="0"/>
                    <a:pt x="301293" y="3073"/>
                    <a:pt x="305066" y="8327"/>
                  </a:cubicBezTo>
                  <a:lnTo>
                    <a:pt x="359570" y="85049"/>
                  </a:lnTo>
                  <a:lnTo>
                    <a:pt x="448724" y="55014"/>
                  </a:lnTo>
                  <a:cubicBezTo>
                    <a:pt x="454879" y="52933"/>
                    <a:pt x="461531" y="53924"/>
                    <a:pt x="466793" y="57691"/>
                  </a:cubicBezTo>
                  <a:cubicBezTo>
                    <a:pt x="471955" y="61457"/>
                    <a:pt x="475033" y="67603"/>
                    <a:pt x="474934" y="73947"/>
                  </a:cubicBezTo>
                  <a:lnTo>
                    <a:pt x="473842" y="168017"/>
                  </a:lnTo>
                  <a:lnTo>
                    <a:pt x="563789" y="196069"/>
                  </a:lnTo>
                  <a:cubicBezTo>
                    <a:pt x="569944" y="197953"/>
                    <a:pt x="574710" y="202711"/>
                    <a:pt x="576695" y="208856"/>
                  </a:cubicBezTo>
                  <a:cubicBezTo>
                    <a:pt x="578681" y="214903"/>
                    <a:pt x="577589" y="221643"/>
                    <a:pt x="573816" y="226798"/>
                  </a:cubicBezTo>
                  <a:lnTo>
                    <a:pt x="517525" y="302232"/>
                  </a:lnTo>
                  <a:lnTo>
                    <a:pt x="573816" y="377666"/>
                  </a:lnTo>
                  <a:cubicBezTo>
                    <a:pt x="577589" y="382821"/>
                    <a:pt x="578681" y="389462"/>
                    <a:pt x="576695" y="395608"/>
                  </a:cubicBezTo>
                  <a:cubicBezTo>
                    <a:pt x="574710" y="401753"/>
                    <a:pt x="569944" y="406511"/>
                    <a:pt x="563789" y="408395"/>
                  </a:cubicBezTo>
                  <a:lnTo>
                    <a:pt x="473842" y="436447"/>
                  </a:lnTo>
                  <a:lnTo>
                    <a:pt x="474934" y="530418"/>
                  </a:lnTo>
                  <a:cubicBezTo>
                    <a:pt x="475033" y="536861"/>
                    <a:pt x="471955" y="542907"/>
                    <a:pt x="466793" y="546674"/>
                  </a:cubicBezTo>
                  <a:cubicBezTo>
                    <a:pt x="461531" y="550441"/>
                    <a:pt x="454879" y="551531"/>
                    <a:pt x="448724" y="549450"/>
                  </a:cubicBezTo>
                  <a:lnTo>
                    <a:pt x="359570" y="519415"/>
                  </a:lnTo>
                  <a:lnTo>
                    <a:pt x="305066" y="596038"/>
                  </a:lnTo>
                  <a:cubicBezTo>
                    <a:pt x="301293" y="601292"/>
                    <a:pt x="295336" y="604464"/>
                    <a:pt x="288883" y="604464"/>
                  </a:cubicBezTo>
                  <a:cubicBezTo>
                    <a:pt x="282430" y="604464"/>
                    <a:pt x="276374" y="601292"/>
                    <a:pt x="272701" y="596038"/>
                  </a:cubicBezTo>
                  <a:lnTo>
                    <a:pt x="218196" y="519415"/>
                  </a:lnTo>
                  <a:lnTo>
                    <a:pt x="128943" y="549450"/>
                  </a:lnTo>
                  <a:cubicBezTo>
                    <a:pt x="122887" y="551531"/>
                    <a:pt x="116136" y="550441"/>
                    <a:pt x="110974" y="546674"/>
                  </a:cubicBezTo>
                  <a:cubicBezTo>
                    <a:pt x="105712" y="542907"/>
                    <a:pt x="102733" y="536861"/>
                    <a:pt x="102733" y="530418"/>
                  </a:cubicBezTo>
                  <a:lnTo>
                    <a:pt x="103826" y="436447"/>
                  </a:lnTo>
                  <a:lnTo>
                    <a:pt x="13977" y="408395"/>
                  </a:lnTo>
                  <a:cubicBezTo>
                    <a:pt x="7822" y="406511"/>
                    <a:pt x="2957" y="401753"/>
                    <a:pt x="972" y="395608"/>
                  </a:cubicBezTo>
                  <a:cubicBezTo>
                    <a:pt x="-1014" y="389462"/>
                    <a:pt x="78" y="382821"/>
                    <a:pt x="3950" y="377666"/>
                  </a:cubicBezTo>
                  <a:lnTo>
                    <a:pt x="60142" y="302232"/>
                  </a:lnTo>
                  <a:lnTo>
                    <a:pt x="3950" y="226798"/>
                  </a:lnTo>
                  <a:cubicBezTo>
                    <a:pt x="78" y="221643"/>
                    <a:pt x="-1014" y="214903"/>
                    <a:pt x="972" y="208856"/>
                  </a:cubicBezTo>
                  <a:cubicBezTo>
                    <a:pt x="2957" y="202711"/>
                    <a:pt x="7822" y="197953"/>
                    <a:pt x="13977" y="196069"/>
                  </a:cubicBezTo>
                  <a:lnTo>
                    <a:pt x="103826" y="168017"/>
                  </a:lnTo>
                  <a:lnTo>
                    <a:pt x="102733" y="73947"/>
                  </a:lnTo>
                  <a:cubicBezTo>
                    <a:pt x="102733" y="67603"/>
                    <a:pt x="105712" y="61457"/>
                    <a:pt x="110974" y="57691"/>
                  </a:cubicBezTo>
                  <a:cubicBezTo>
                    <a:pt x="116136" y="53924"/>
                    <a:pt x="122887" y="52933"/>
                    <a:pt x="128943" y="55014"/>
                  </a:cubicBezTo>
                  <a:lnTo>
                    <a:pt x="218196" y="85049"/>
                  </a:lnTo>
                  <a:lnTo>
                    <a:pt x="272701" y="8327"/>
                  </a:lnTo>
                  <a:cubicBezTo>
                    <a:pt x="276374" y="3073"/>
                    <a:pt x="282430" y="0"/>
                    <a:pt x="288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13" grpId="0" bldLvl="0" animBg="1"/>
      <p:bldP spid="14" grpId="0" bldLvl="0" animBg="1"/>
      <p:bldP spid="23" grpId="0" bldLvl="0" animBg="1"/>
      <p:bldP spid="35" grpId="0" bldLvl="0" animBg="1"/>
      <p:bldP spid="37" grpId="0" bldLvl="0" animBg="1"/>
      <p:bldP spid="38" grpId="0" bldLvl="0" animBg="1"/>
      <p:bldP spid="39" grpId="0" bldLvl="0" animBg="1"/>
      <p:bldP spid="57" grpId="0"/>
      <p:bldP spid="59" grpId="0"/>
      <p:bldP spid="61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960941" y="2878613"/>
            <a:ext cx="3019164" cy="2823743"/>
            <a:chOff x="957770" y="1467711"/>
            <a:chExt cx="3021028" cy="2825105"/>
          </a:xfrm>
        </p:grpSpPr>
        <p:grpSp>
          <p:nvGrpSpPr>
            <p:cNvPr id="5" name="组合 5"/>
            <p:cNvGrpSpPr/>
            <p:nvPr/>
          </p:nvGrpSpPr>
          <p:grpSpPr>
            <a:xfrm>
              <a:off x="957770" y="1467711"/>
              <a:ext cx="3021028" cy="2825105"/>
              <a:chOff x="1570902" y="3815673"/>
              <a:chExt cx="2534920" cy="2370523"/>
            </a:xfrm>
          </p:grpSpPr>
          <p:sp>
            <p:nvSpPr>
              <p:cNvPr id="10" name="矩形 9"/>
              <p:cNvSpPr/>
              <p:nvPr>
                <p:custDataLst>
                  <p:tags r:id="rId1"/>
                </p:custDataLst>
              </p:nvPr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圆角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394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217458" y="1884941"/>
              <a:ext cx="501650" cy="434975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80233" tIns="40117" rIns="80233" bIns="40117"/>
            <a:lstStyle/>
            <a:p>
              <a:pPr>
                <a:defRPr/>
              </a:pPr>
              <a:endParaRPr lang="zh-CN" altLang="en-US" sz="160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558093" y="2878612"/>
            <a:ext cx="3019164" cy="2823743"/>
            <a:chOff x="4557142" y="1467711"/>
            <a:chExt cx="3021028" cy="2825105"/>
          </a:xfrm>
        </p:grpSpPr>
        <p:grpSp>
          <p:nvGrpSpPr>
            <p:cNvPr id="12" name="组合 12"/>
            <p:cNvGrpSpPr/>
            <p:nvPr/>
          </p:nvGrpSpPr>
          <p:grpSpPr>
            <a:xfrm>
              <a:off x="4557142" y="1467711"/>
              <a:ext cx="3021028" cy="2825105"/>
              <a:chOff x="1570902" y="3815673"/>
              <a:chExt cx="2534920" cy="2370523"/>
            </a:xfrm>
          </p:grpSpPr>
          <p:sp>
            <p:nvSpPr>
              <p:cNvPr id="17" name="矩形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1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871599" y="1884941"/>
              <a:ext cx="392112" cy="466725"/>
            </a:xfrm>
            <a:custGeom>
              <a:avLst/>
              <a:gdLst>
                <a:gd name="T0" fmla="*/ 323 w 671"/>
                <a:gd name="T1" fmla="*/ 326 h 798"/>
                <a:gd name="T2" fmla="*/ 323 w 671"/>
                <a:gd name="T3" fmla="*/ 798 h 798"/>
                <a:gd name="T4" fmla="*/ 671 w 671"/>
                <a:gd name="T5" fmla="*/ 675 h 798"/>
                <a:gd name="T6" fmla="*/ 671 w 671"/>
                <a:gd name="T7" fmla="*/ 203 h 798"/>
                <a:gd name="T8" fmla="*/ 323 w 671"/>
                <a:gd name="T9" fmla="*/ 326 h 798"/>
                <a:gd name="T10" fmla="*/ 292 w 671"/>
                <a:gd name="T11" fmla="*/ 356 h 798"/>
                <a:gd name="T12" fmla="*/ 292 w 671"/>
                <a:gd name="T13" fmla="*/ 422 h 798"/>
                <a:gd name="T14" fmla="*/ 228 w 671"/>
                <a:gd name="T15" fmla="*/ 391 h 798"/>
                <a:gd name="T16" fmla="*/ 228 w 671"/>
                <a:gd name="T17" fmla="*/ 320 h 798"/>
                <a:gd name="T18" fmla="*/ 292 w 671"/>
                <a:gd name="T19" fmla="*/ 356 h 798"/>
                <a:gd name="T20" fmla="*/ 577 w 671"/>
                <a:gd name="T21" fmla="*/ 152 h 798"/>
                <a:gd name="T22" fmla="*/ 559 w 671"/>
                <a:gd name="T23" fmla="*/ 143 h 798"/>
                <a:gd name="T24" fmla="*/ 224 w 671"/>
                <a:gd name="T25" fmla="*/ 260 h 798"/>
                <a:gd name="T26" fmla="*/ 214 w 671"/>
                <a:gd name="T27" fmla="*/ 269 h 798"/>
                <a:gd name="T28" fmla="*/ 214 w 671"/>
                <a:gd name="T29" fmla="*/ 748 h 798"/>
                <a:gd name="T30" fmla="*/ 305 w 671"/>
                <a:gd name="T31" fmla="*/ 797 h 798"/>
                <a:gd name="T32" fmla="*/ 305 w 671"/>
                <a:gd name="T33" fmla="*/ 326 h 798"/>
                <a:gd name="T34" fmla="*/ 231 w 671"/>
                <a:gd name="T35" fmla="*/ 287 h 798"/>
                <a:gd name="T36" fmla="*/ 232 w 671"/>
                <a:gd name="T37" fmla="*/ 286 h 798"/>
                <a:gd name="T38" fmla="*/ 568 w 671"/>
                <a:gd name="T39" fmla="*/ 170 h 798"/>
                <a:gd name="T40" fmla="*/ 577 w 671"/>
                <a:gd name="T41" fmla="*/ 152 h 798"/>
                <a:gd name="T42" fmla="*/ 78 w 671"/>
                <a:gd name="T43" fmla="*/ 216 h 798"/>
                <a:gd name="T44" fmla="*/ 78 w 671"/>
                <a:gd name="T45" fmla="*/ 281 h 798"/>
                <a:gd name="T46" fmla="*/ 14 w 671"/>
                <a:gd name="T47" fmla="*/ 250 h 798"/>
                <a:gd name="T48" fmla="*/ 14 w 671"/>
                <a:gd name="T49" fmla="*/ 180 h 798"/>
                <a:gd name="T50" fmla="*/ 78 w 671"/>
                <a:gd name="T51" fmla="*/ 216 h 798"/>
                <a:gd name="T52" fmla="*/ 363 w 671"/>
                <a:gd name="T53" fmla="*/ 11 h 798"/>
                <a:gd name="T54" fmla="*/ 346 w 671"/>
                <a:gd name="T55" fmla="*/ 2 h 798"/>
                <a:gd name="T56" fmla="*/ 10 w 671"/>
                <a:gd name="T57" fmla="*/ 119 h 798"/>
                <a:gd name="T58" fmla="*/ 0 w 671"/>
                <a:gd name="T59" fmla="*/ 128 h 798"/>
                <a:gd name="T60" fmla="*/ 0 w 671"/>
                <a:gd name="T61" fmla="*/ 608 h 798"/>
                <a:gd name="T62" fmla="*/ 92 w 671"/>
                <a:gd name="T63" fmla="*/ 656 h 798"/>
                <a:gd name="T64" fmla="*/ 92 w 671"/>
                <a:gd name="T65" fmla="*/ 186 h 798"/>
                <a:gd name="T66" fmla="*/ 17 w 671"/>
                <a:gd name="T67" fmla="*/ 146 h 798"/>
                <a:gd name="T68" fmla="*/ 18 w 671"/>
                <a:gd name="T69" fmla="*/ 146 h 798"/>
                <a:gd name="T70" fmla="*/ 354 w 671"/>
                <a:gd name="T71" fmla="*/ 29 h 798"/>
                <a:gd name="T72" fmla="*/ 363 w 671"/>
                <a:gd name="T73" fmla="*/ 11 h 798"/>
                <a:gd name="T74" fmla="*/ 185 w 671"/>
                <a:gd name="T75" fmla="*/ 290 h 798"/>
                <a:gd name="T76" fmla="*/ 185 w 671"/>
                <a:gd name="T77" fmla="*/ 355 h 798"/>
                <a:gd name="T78" fmla="*/ 121 w 671"/>
                <a:gd name="T79" fmla="*/ 324 h 798"/>
                <a:gd name="T80" fmla="*/ 121 w 671"/>
                <a:gd name="T81" fmla="*/ 254 h 798"/>
                <a:gd name="T82" fmla="*/ 185 w 671"/>
                <a:gd name="T83" fmla="*/ 290 h 798"/>
                <a:gd name="T84" fmla="*/ 470 w 671"/>
                <a:gd name="T85" fmla="*/ 85 h 798"/>
                <a:gd name="T86" fmla="*/ 453 w 671"/>
                <a:gd name="T87" fmla="*/ 76 h 798"/>
                <a:gd name="T88" fmla="*/ 117 w 671"/>
                <a:gd name="T89" fmla="*/ 193 h 798"/>
                <a:gd name="T90" fmla="*/ 107 w 671"/>
                <a:gd name="T91" fmla="*/ 202 h 798"/>
                <a:gd name="T92" fmla="*/ 107 w 671"/>
                <a:gd name="T93" fmla="*/ 682 h 798"/>
                <a:gd name="T94" fmla="*/ 199 w 671"/>
                <a:gd name="T95" fmla="*/ 730 h 798"/>
                <a:gd name="T96" fmla="*/ 199 w 671"/>
                <a:gd name="T97" fmla="*/ 260 h 798"/>
                <a:gd name="T98" fmla="*/ 124 w 671"/>
                <a:gd name="T99" fmla="*/ 220 h 798"/>
                <a:gd name="T100" fmla="*/ 125 w 671"/>
                <a:gd name="T101" fmla="*/ 219 h 798"/>
                <a:gd name="T102" fmla="*/ 461 w 671"/>
                <a:gd name="T103" fmla="*/ 103 h 798"/>
                <a:gd name="T104" fmla="*/ 470 w 671"/>
                <a:gd name="T105" fmla="*/ 8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zh-CN" altLang="en-US" sz="1335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8155245" y="2878610"/>
            <a:ext cx="3019164" cy="2823743"/>
            <a:chOff x="8156513" y="1467710"/>
            <a:chExt cx="3021028" cy="2825105"/>
          </a:xfrm>
        </p:grpSpPr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8156513" y="2335714"/>
              <a:ext cx="3021028" cy="195710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>
              <p:custDataLst>
                <p:tags r:id="rId8"/>
              </p:custDataLst>
            </p:nvPr>
          </p:nvSpPr>
          <p:spPr>
            <a:xfrm>
              <a:off x="9032308" y="1467710"/>
              <a:ext cx="1269439" cy="12694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9"/>
            <p:cNvGrpSpPr>
              <a:grpSpLocks noChangeAspect="1"/>
            </p:cNvGrpSpPr>
            <p:nvPr/>
          </p:nvGrpSpPr>
          <p:grpSpPr bwMode="auto">
            <a:xfrm>
              <a:off x="9398496" y="1847624"/>
              <a:ext cx="509607" cy="509607"/>
              <a:chOff x="1437735" y="704204"/>
              <a:chExt cx="492531" cy="493274"/>
            </a:xfrm>
            <a:solidFill>
              <a:schemeClr val="bg1"/>
            </a:solidFill>
          </p:grpSpPr>
          <p:sp>
            <p:nvSpPr>
              <p:cNvPr id="25" name="饼形 24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1483162" y="752095"/>
                <a:ext cx="447104" cy="445383"/>
              </a:xfrm>
              <a:prstGeom prst="pi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437735" y="704204"/>
                <a:ext cx="222355" cy="222692"/>
              </a:xfrm>
              <a:custGeom>
                <a:avLst/>
                <a:gdLst/>
                <a:ahLst/>
                <a:cxnLst/>
                <a:rect l="l" t="t" r="r" b="b"/>
                <a:pathLst>
                  <a:path w="223200" h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18"/>
          <p:cNvSpPr txBox="1"/>
          <p:nvPr>
            <p:custDataLst>
              <p:tags r:id="rId11"/>
            </p:custDataLst>
          </p:nvPr>
        </p:nvSpPr>
        <p:spPr>
          <a:xfrm flipH="1">
            <a:off x="1265555" y="4552315"/>
            <a:ext cx="246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选择正确的沟通对象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并明确沟通目的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8"/>
          <p:cNvSpPr txBox="1"/>
          <p:nvPr>
            <p:custDataLst>
              <p:tags r:id="rId12"/>
            </p:custDataLst>
          </p:nvPr>
        </p:nvSpPr>
        <p:spPr>
          <a:xfrm flipH="1">
            <a:off x="5057775" y="4580890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通过倾听理解对方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18"/>
          <p:cNvSpPr txBox="1"/>
          <p:nvPr>
            <p:custDataLst>
              <p:tags r:id="rId13"/>
            </p:custDataLst>
          </p:nvPr>
        </p:nvSpPr>
        <p:spPr>
          <a:xfrm flipH="1">
            <a:off x="8662035" y="4438015"/>
            <a:ext cx="1977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以对方能接受的方式传递信息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8010" y="1453515"/>
            <a:ext cx="379142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沟通技术：三步沟通法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94593" y="20046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有效沟通</a:t>
            </a:r>
            <a:endParaRPr lang="zh-CN" altLang="en-US" sz="2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200" y="1383665"/>
            <a:ext cx="8825865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第一步：选择正确的沟通对象，并明确沟通目的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7200" y="2990215"/>
            <a:ext cx="336181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en-US" altLang="zh-CN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与当事人沟通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与直接上级沟通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与制度确定的对象沟通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47200" y="2360295"/>
            <a:ext cx="609485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选择正确的沟通对象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0377" y="2993231"/>
            <a:ext cx="433578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围绕既定的目标发展而不转移话题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避免紧张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将双方的期望结合在一起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避免对方产生防御心理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165" y="5678427"/>
            <a:ext cx="81584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首先要想清楚沟通的目的，为什么要进行沟通，要达到什么效果。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790872" y="2417643"/>
            <a:ext cx="6096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作用是：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018740" y="5117781"/>
            <a:ext cx="225765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明确沟通目的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 bldLvl="0"/>
      <p:bldP spid="6" grpId="0"/>
      <p:bldP spid="193539" grpId="0" bldLvl="0"/>
      <p:bldP spid="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200" y="1383665"/>
            <a:ext cx="8825865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第二步：通过倾听理解对方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7200" y="2990215"/>
            <a:ext cx="336502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不充分的倾听</a:t>
            </a:r>
            <a:endParaRPr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评判性的听</a:t>
            </a:r>
            <a:endParaRPr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过滤式的听</a:t>
            </a:r>
            <a:endParaRPr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预演性的听</a:t>
            </a:r>
            <a:endParaRPr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以事实为中心而忽视人</a:t>
            </a:r>
            <a:endParaRPr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47200" y="2360295"/>
            <a:ext cx="609485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倾听的不良表现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90690" y="2993231"/>
            <a:ext cx="255778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关注对方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marL="342900" indent="-342900" algn="l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理解关键信息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marL="342900" indent="-342900" algn="l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表达对对方的理解</a:t>
            </a:r>
            <a:endParaRPr lang="zh-CN" altLang="en-US" sz="20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165" y="5678427"/>
            <a:ext cx="81584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为了理解去倾听，而不是为了评价和反应去倾听。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018740" y="5117781"/>
            <a:ext cx="2257659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倾听的关键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790690" y="2360295"/>
            <a:ext cx="1991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倾听技能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 bldLvl="0"/>
      <p:bldP spid="6" grpId="0"/>
      <p:bldP spid="193539" grpId="0" bldLvl="0"/>
      <p:bldP spid="2" grpId="0"/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5160645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第二步：通过倾听理解对方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3523" y="3941682"/>
            <a:ext cx="469392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关注”的行为技能</a:t>
            </a:r>
            <a:endParaRPr lang="zh-CN" altLang="en-US" sz="20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60658" y="4194129"/>
            <a:ext cx="30925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en-US" altLang="zh-CN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面对对方</a:t>
            </a:r>
            <a:endParaRPr lang="zh-CN" altLang="en-US" sz="1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开放的姿势</a:t>
            </a:r>
            <a:endParaRPr lang="zh-CN" altLang="en-US" sz="1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身体倾向对方</a:t>
            </a:r>
            <a:endParaRPr lang="zh-CN" altLang="en-US" sz="1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保持良好的目光接触</a:t>
            </a:r>
            <a:endParaRPr lang="zh-CN" altLang="en-US" sz="1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做到相对地放松和自然</a:t>
            </a:r>
            <a:endParaRPr lang="zh-CN" altLang="en-US" sz="18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098" y="4462624"/>
            <a:ext cx="497130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梅瑞边（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Mehrabian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）想要知道人们用什么线索来判断他人是否喜欢自己。他和他的同事发现：此种印象只有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7%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是通过言语获得的；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38%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通过嗓音线索获得；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55%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则通过面部表情获得。</a:t>
            </a:r>
            <a:endParaRPr lang="zh-CN" altLang="en-US" sz="16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3560" y="2244090"/>
            <a:ext cx="11111230" cy="1267460"/>
            <a:chOff x="856" y="3534"/>
            <a:chExt cx="17498" cy="1996"/>
          </a:xfrm>
        </p:grpSpPr>
        <p:sp>
          <p:nvSpPr>
            <p:cNvPr id="4" name="圆角矩形 3"/>
            <p:cNvSpPr/>
            <p:nvPr>
              <p:custDataLst>
                <p:tags r:id="rId3"/>
              </p:custDataLst>
            </p:nvPr>
          </p:nvSpPr>
          <p:spPr>
            <a:xfrm>
              <a:off x="856" y="3534"/>
              <a:ext cx="17498" cy="199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81" y="3643"/>
              <a:ext cx="17223" cy="1821"/>
              <a:chOff x="856" y="3598"/>
              <a:chExt cx="17223" cy="1821"/>
            </a:xfrm>
          </p:grpSpPr>
          <p:sp>
            <p:nvSpPr>
              <p:cNvPr id="197635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856" y="4179"/>
                <a:ext cx="17223" cy="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lt1"/>
                    </a:solidFill>
                    <a:cs typeface="+mn-ea"/>
                    <a:sym typeface="+mn-lt"/>
                  </a:rPr>
                  <a:t>有效的关注向对方表明了你对他们感兴趣，关注的呈现可以邀请或鼓励对方信任自己，敞开胸怀。半心半意的呈现会助长不信任，并使对方不情愿向你揭示自己。</a:t>
                </a:r>
                <a:endParaRPr lang="zh-CN" altLang="en-US" sz="16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56" y="3598"/>
                <a:ext cx="2073" cy="58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b="1" dirty="0">
                    <a:solidFill>
                      <a:schemeClr val="lt1"/>
                    </a:solidFill>
                    <a:cs typeface="+mn-ea"/>
                    <a:sym typeface="+mn-lt"/>
                  </a:rPr>
                  <a:t>1.</a:t>
                </a:r>
                <a:r>
                  <a:rPr lang="zh-CN" altLang="en-US" b="1" dirty="0">
                    <a:solidFill>
                      <a:schemeClr val="lt1"/>
                    </a:solidFill>
                    <a:cs typeface="+mn-ea"/>
                    <a:sym typeface="+mn-lt"/>
                  </a:rPr>
                  <a:t>关注对方</a:t>
                </a:r>
                <a:endParaRPr lang="zh-CN" altLang="en-US" b="1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" name="图片 9" descr="1da64003_P1498455_4500454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776335" y="4329430"/>
            <a:ext cx="2708910" cy="177609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ldLvl="0"/>
      <p:bldP spid="9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5160645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第二步：通过倾听理解对方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6935" y="3505200"/>
            <a:ext cx="1904365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全面把握信息</a:t>
            </a:r>
            <a:endParaRPr sz="20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6935" y="2739390"/>
            <a:ext cx="2338070" cy="551815"/>
            <a:chOff x="856" y="3534"/>
            <a:chExt cx="3682" cy="869"/>
          </a:xfrm>
        </p:grpSpPr>
        <p:sp>
          <p:nvSpPr>
            <p:cNvPr id="4" name="圆角矩形 3"/>
            <p:cNvSpPr/>
            <p:nvPr>
              <p:custDataLst>
                <p:tags r:id="rId1"/>
              </p:custDataLst>
            </p:nvPr>
          </p:nvSpPr>
          <p:spPr>
            <a:xfrm>
              <a:off x="856" y="3534"/>
              <a:ext cx="3682" cy="8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216" y="3688"/>
              <a:ext cx="290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b="1" dirty="0">
                  <a:solidFill>
                    <a:schemeClr val="lt1"/>
                  </a:solidFill>
                  <a:cs typeface="+mn-ea"/>
                  <a:sym typeface="+mn-lt"/>
                </a:rPr>
                <a:t>2. 理解关键信息</a:t>
              </a:r>
              <a:endParaRPr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3"/>
          <p:cNvSpPr/>
          <p:nvPr/>
        </p:nvSpPr>
        <p:spPr>
          <a:xfrm>
            <a:off x="3458210" y="4625340"/>
            <a:ext cx="693864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4"/>
          <p:cNvSpPr>
            <a:spLocks noChangeAspect="1"/>
          </p:cNvSpPr>
          <p:nvPr/>
        </p:nvSpPr>
        <p:spPr>
          <a:xfrm>
            <a:off x="7225849" y="4119296"/>
            <a:ext cx="1085630" cy="1085630"/>
          </a:xfrm>
          <a:prstGeom prst="ellipse">
            <a:avLst/>
          </a:prstGeom>
          <a:solidFill>
            <a:srgbClr val="FFFFF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"/>
          <p:cNvSpPr>
            <a:spLocks noChangeAspect="1"/>
          </p:cNvSpPr>
          <p:nvPr/>
        </p:nvSpPr>
        <p:spPr>
          <a:xfrm>
            <a:off x="4342821" y="4411580"/>
            <a:ext cx="501060" cy="50106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6"/>
          <p:cNvSpPr>
            <a:spLocks noChangeAspect="1"/>
          </p:cNvSpPr>
          <p:nvPr/>
        </p:nvSpPr>
        <p:spPr>
          <a:xfrm>
            <a:off x="5728544" y="4244514"/>
            <a:ext cx="835192" cy="83519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7"/>
          <p:cNvSpPr>
            <a:spLocks noChangeAspect="1"/>
          </p:cNvSpPr>
          <p:nvPr/>
        </p:nvSpPr>
        <p:spPr>
          <a:xfrm>
            <a:off x="7497257" y="4390703"/>
            <a:ext cx="542815" cy="542815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ysDot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8"/>
          <p:cNvSpPr>
            <a:spLocks noChangeAspect="1"/>
          </p:cNvSpPr>
          <p:nvPr/>
        </p:nvSpPr>
        <p:spPr>
          <a:xfrm>
            <a:off x="8990020" y="4286315"/>
            <a:ext cx="751590" cy="7515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9"/>
          <p:cNvSpPr/>
          <p:nvPr>
            <p:custDataLst>
              <p:tags r:id="rId3"/>
            </p:custDataLst>
          </p:nvPr>
        </p:nvSpPr>
        <p:spPr>
          <a:xfrm>
            <a:off x="3403750" y="2961138"/>
            <a:ext cx="2379202" cy="6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en-US" sz="24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914400">
              <a:lnSpc>
                <a:spcPts val="24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经验</a:t>
            </a:r>
            <a:endParaRPr 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Straight Connector 10"/>
          <p:cNvCxnSpPr>
            <a:stCxn id="14" idx="0"/>
            <a:endCxn id="18" idx="2"/>
          </p:cNvCxnSpPr>
          <p:nvPr/>
        </p:nvCxnSpPr>
        <p:spPr>
          <a:xfrm flipV="1">
            <a:off x="4593351" y="3603860"/>
            <a:ext cx="0" cy="807720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0" name="Rectangle 11"/>
          <p:cNvSpPr/>
          <p:nvPr>
            <p:custDataLst>
              <p:tags r:id="rId4"/>
            </p:custDataLst>
          </p:nvPr>
        </p:nvSpPr>
        <p:spPr>
          <a:xfrm>
            <a:off x="5010947" y="5673797"/>
            <a:ext cx="2270386" cy="51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en-US" sz="24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情感</a:t>
            </a:r>
            <a:endParaRPr 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Straight Connector 12"/>
          <p:cNvCxnSpPr>
            <a:stCxn id="15" idx="4"/>
          </p:cNvCxnSpPr>
          <p:nvPr/>
        </p:nvCxnSpPr>
        <p:spPr>
          <a:xfrm>
            <a:off x="6146140" y="5079707"/>
            <a:ext cx="0" cy="472742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2" name="Rectangle 13"/>
          <p:cNvSpPr/>
          <p:nvPr>
            <p:custDataLst>
              <p:tags r:id="rId5"/>
            </p:custDataLst>
          </p:nvPr>
        </p:nvSpPr>
        <p:spPr>
          <a:xfrm>
            <a:off x="6556101" y="2972637"/>
            <a:ext cx="2533942" cy="6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en-US" sz="24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914400">
              <a:lnSpc>
                <a:spcPts val="24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行为</a:t>
            </a:r>
            <a:endParaRPr 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Straight Connector 14"/>
          <p:cNvCxnSpPr>
            <a:endCxn id="22" idx="2"/>
          </p:cNvCxnSpPr>
          <p:nvPr/>
        </p:nvCxnSpPr>
        <p:spPr>
          <a:xfrm flipV="1">
            <a:off x="7823072" y="3615334"/>
            <a:ext cx="0" cy="357445"/>
          </a:xfrm>
          <a:prstGeom prst="line">
            <a:avLst/>
          </a:prstGeom>
          <a:noFill/>
          <a:ln w="12700" cap="rnd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4" name="Rectangle 15"/>
          <p:cNvSpPr/>
          <p:nvPr>
            <p:custDataLst>
              <p:tags r:id="rId6"/>
            </p:custDataLst>
          </p:nvPr>
        </p:nvSpPr>
        <p:spPr>
          <a:xfrm>
            <a:off x="8231031" y="5673797"/>
            <a:ext cx="2270386" cy="51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en-US" sz="24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观点</a:t>
            </a:r>
            <a:endParaRPr 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Straight Connector 16"/>
          <p:cNvCxnSpPr>
            <a:stCxn id="17" idx="4"/>
          </p:cNvCxnSpPr>
          <p:nvPr/>
        </p:nvCxnSpPr>
        <p:spPr>
          <a:xfrm>
            <a:off x="9365815" y="5037906"/>
            <a:ext cx="410" cy="514543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20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5160645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第二步：通过倾听理解对方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7855" y="3808095"/>
            <a:ext cx="4999355" cy="2089785"/>
            <a:chOff x="973" y="5997"/>
            <a:chExt cx="7873" cy="3291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973" y="5997"/>
              <a:ext cx="7392" cy="8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同理心式回应</a:t>
              </a:r>
              <a:r>
                <a:rPr lang="zh-CN" altLang="en-US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的一般公式</a:t>
              </a:r>
              <a:endPara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018" y="6818"/>
              <a:ext cx="7829" cy="2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“你感到/认为……..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（随后是情绪表述或是对方观点的表述），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因为……..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（随后是相关的关键经验/行为）”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3560" y="2244090"/>
            <a:ext cx="11111230" cy="1020445"/>
            <a:chOff x="856" y="3534"/>
            <a:chExt cx="17498" cy="1607"/>
          </a:xfrm>
        </p:grpSpPr>
        <p:sp>
          <p:nvSpPr>
            <p:cNvPr id="4" name="圆角矩形 3"/>
            <p:cNvSpPr/>
            <p:nvPr>
              <p:custDataLst>
                <p:tags r:id="rId2"/>
              </p:custDataLst>
            </p:nvPr>
          </p:nvSpPr>
          <p:spPr>
            <a:xfrm>
              <a:off x="856" y="3534"/>
              <a:ext cx="17498" cy="160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81" y="3643"/>
              <a:ext cx="17223" cy="1240"/>
              <a:chOff x="856" y="3598"/>
              <a:chExt cx="17223" cy="1240"/>
            </a:xfrm>
          </p:grpSpPr>
          <p:sp>
            <p:nvSpPr>
              <p:cNvPr id="197635" name="Text Box 3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856" y="4179"/>
                <a:ext cx="17223" cy="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lt1"/>
                    </a:solidFill>
                    <a:cs typeface="+mn-ea"/>
                    <a:sym typeface="+mn-lt"/>
                  </a:rPr>
                  <a:t>同理心式回应作为一种沟通方式涉及到对对方的倾听，充分地理解对方，并将此种理解反馈给对方。</a:t>
                </a:r>
                <a:endParaRPr lang="zh-CN" altLang="en-US" sz="16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56" y="3598"/>
                <a:ext cx="3636" cy="58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b="1" dirty="0">
                    <a:solidFill>
                      <a:schemeClr val="lt1"/>
                    </a:solidFill>
                    <a:cs typeface="+mn-ea"/>
                    <a:sym typeface="+mn-lt"/>
                  </a:rPr>
                  <a:t>3. 表达对对方的理解</a:t>
                </a:r>
                <a:endParaRPr b="1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1" name="图片 10" descr="317a2c41_P1493920_329477f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55990" y="4027805"/>
            <a:ext cx="2938145" cy="1960245"/>
          </a:xfrm>
          <a:prstGeom prst="round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16500" y="3836035"/>
            <a:ext cx="4693920" cy="2117725"/>
            <a:chOff x="8320" y="6041"/>
            <a:chExt cx="7392" cy="3335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8320" y="6041"/>
              <a:ext cx="7392" cy="8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表达的误区</a:t>
              </a:r>
              <a:endParaRPr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365" y="6906"/>
              <a:ext cx="2940" cy="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轻易评价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多余的劝告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讽刺挖苦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11050" y="6906"/>
              <a:ext cx="4000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命令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威胁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模棱两可</a:t>
              </a:r>
              <a:endParaRPr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…………</a:t>
              </a:r>
              <a:endPara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6682740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第三步：以对方能接受的方式传递信息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0235" y="2144395"/>
            <a:ext cx="2338070" cy="551815"/>
            <a:chOff x="856" y="3534"/>
            <a:chExt cx="3682" cy="869"/>
          </a:xfrm>
        </p:grpSpPr>
        <p:sp>
          <p:nvSpPr>
            <p:cNvPr id="4" name="圆角矩形 3"/>
            <p:cNvSpPr/>
            <p:nvPr>
              <p:custDataLst>
                <p:tags r:id="rId1"/>
              </p:custDataLst>
            </p:nvPr>
          </p:nvSpPr>
          <p:spPr>
            <a:xfrm>
              <a:off x="856" y="3534"/>
              <a:ext cx="3682" cy="8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396" y="3718"/>
              <a:ext cx="2487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b="1" dirty="0">
                  <a:solidFill>
                    <a:schemeClr val="lt1"/>
                  </a:solidFill>
                  <a:cs typeface="+mn-ea"/>
                  <a:sym typeface="+mn-lt"/>
                </a:rPr>
                <a:t>有效传递信息</a:t>
              </a:r>
              <a:endParaRPr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401" name="Freeform 36"/>
          <p:cNvSpPr/>
          <p:nvPr>
            <p:custDataLst>
              <p:tags r:id="rId3"/>
            </p:custDataLst>
          </p:nvPr>
        </p:nvSpPr>
        <p:spPr bwMode="auto">
          <a:xfrm>
            <a:off x="8149439" y="4187292"/>
            <a:ext cx="1658458" cy="603078"/>
          </a:xfrm>
          <a:custGeom>
            <a:avLst/>
            <a:gdLst>
              <a:gd name="T0" fmla="*/ 0 w 847"/>
              <a:gd name="T1" fmla="*/ 2147483646 h 308"/>
              <a:gd name="T2" fmla="*/ 0 w 847"/>
              <a:gd name="T3" fmla="*/ 0 h 308"/>
              <a:gd name="T4" fmla="*/ 2147483646 w 847"/>
              <a:gd name="T5" fmla="*/ 0 h 308"/>
              <a:gd name="T6" fmla="*/ 2147483646 w 847"/>
              <a:gd name="T7" fmla="*/ 2147483646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chemeClr val="accent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766157" y="5720730"/>
            <a:ext cx="3436819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掌握有效反馈的要点</a:t>
            </a:r>
            <a:endParaRPr lang="zh-CN" altLang="en-US" spc="1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654324" y="5739780"/>
            <a:ext cx="3436275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考虑对方的个性 </a:t>
            </a:r>
            <a:endParaRPr lang="zh-CN" altLang="en-US" spc="1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772521" y="4510704"/>
            <a:ext cx="3045057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用“协商”不用“命令”</a:t>
            </a:r>
            <a:endParaRPr lang="zh-CN" altLang="en-US" spc="1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31566" y="4357823"/>
            <a:ext cx="3043648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控制身体语言</a:t>
            </a:r>
            <a:endParaRPr lang="zh-CN" altLang="en-US" spc="1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7173162" y="2952501"/>
            <a:ext cx="3436819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先提对方的需要</a:t>
            </a:r>
            <a:endParaRPr lang="zh-CN" altLang="en-US" spc="1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947639" y="2990601"/>
            <a:ext cx="3436275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遵循“KISS”准则（keep it short and simple）</a:t>
            </a:r>
            <a:endParaRPr lang="zh-CN" altLang="en-US" spc="15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66670" y="3336925"/>
            <a:ext cx="5614670" cy="2806700"/>
            <a:chOff x="3292" y="4670"/>
            <a:chExt cx="10342" cy="5170"/>
          </a:xfrm>
        </p:grpSpPr>
        <p:sp>
          <p:nvSpPr>
            <p:cNvPr id="16387" name="Freeform 5"/>
            <p:cNvSpPr/>
            <p:nvPr>
              <p:custDataLst>
                <p:tags r:id="rId10"/>
              </p:custDataLst>
            </p:nvPr>
          </p:nvSpPr>
          <p:spPr bwMode="auto">
            <a:xfrm>
              <a:off x="6927" y="5073"/>
              <a:ext cx="2434" cy="2812"/>
            </a:xfrm>
            <a:custGeom>
              <a:avLst/>
              <a:gdLst>
                <a:gd name="T0" fmla="*/ 0 w 789"/>
                <a:gd name="T1" fmla="*/ 2147483646 h 912"/>
                <a:gd name="T2" fmla="*/ 2147483646 w 789"/>
                <a:gd name="T3" fmla="*/ 0 h 912"/>
                <a:gd name="T4" fmla="*/ 2147483646 w 789"/>
                <a:gd name="T5" fmla="*/ 2147483646 h 912"/>
                <a:gd name="T6" fmla="*/ 2147483646 w 789"/>
                <a:gd name="T7" fmla="*/ 2147483646 h 912"/>
                <a:gd name="T8" fmla="*/ 2147483646 w 789"/>
                <a:gd name="T9" fmla="*/ 2147483646 h 912"/>
                <a:gd name="T10" fmla="*/ 0 w 789"/>
                <a:gd name="T11" fmla="*/ 2147483646 h 912"/>
                <a:gd name="T12" fmla="*/ 0 w 789"/>
                <a:gd name="T13" fmla="*/ 2147483646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912">
                  <a:moveTo>
                    <a:pt x="0" y="227"/>
                  </a:moveTo>
                  <a:lnTo>
                    <a:pt x="396" y="0"/>
                  </a:lnTo>
                  <a:lnTo>
                    <a:pt x="789" y="227"/>
                  </a:lnTo>
                  <a:lnTo>
                    <a:pt x="789" y="682"/>
                  </a:lnTo>
                  <a:lnTo>
                    <a:pt x="396" y="912"/>
                  </a:lnTo>
                  <a:lnTo>
                    <a:pt x="0" y="68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88" name="Freeform 6"/>
            <p:cNvSpPr/>
            <p:nvPr>
              <p:custDataLst>
                <p:tags r:id="rId11"/>
              </p:custDataLst>
            </p:nvPr>
          </p:nvSpPr>
          <p:spPr bwMode="auto">
            <a:xfrm>
              <a:off x="10039" y="6443"/>
              <a:ext cx="2186" cy="2518"/>
            </a:xfrm>
            <a:custGeom>
              <a:avLst/>
              <a:gdLst>
                <a:gd name="T0" fmla="*/ 0 w 709"/>
                <a:gd name="T1" fmla="*/ 2147483646 h 816"/>
                <a:gd name="T2" fmla="*/ 2147483646 w 709"/>
                <a:gd name="T3" fmla="*/ 0 h 816"/>
                <a:gd name="T4" fmla="*/ 2147483646 w 709"/>
                <a:gd name="T5" fmla="*/ 2147483646 h 816"/>
                <a:gd name="T6" fmla="*/ 2147483646 w 709"/>
                <a:gd name="T7" fmla="*/ 2147483646 h 816"/>
                <a:gd name="T8" fmla="*/ 2147483646 w 709"/>
                <a:gd name="T9" fmla="*/ 2147483646 h 816"/>
                <a:gd name="T10" fmla="*/ 0 w 709"/>
                <a:gd name="T11" fmla="*/ 2147483646 h 816"/>
                <a:gd name="T12" fmla="*/ 0 w 709"/>
                <a:gd name="T13" fmla="*/ 214748364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9" h="816">
                  <a:moveTo>
                    <a:pt x="0" y="205"/>
                  </a:moveTo>
                  <a:lnTo>
                    <a:pt x="354" y="0"/>
                  </a:lnTo>
                  <a:lnTo>
                    <a:pt x="709" y="205"/>
                  </a:lnTo>
                  <a:lnTo>
                    <a:pt x="709" y="614"/>
                  </a:lnTo>
                  <a:lnTo>
                    <a:pt x="354" y="816"/>
                  </a:lnTo>
                  <a:lnTo>
                    <a:pt x="0" y="614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89" name="Freeform 7"/>
            <p:cNvSpPr/>
            <p:nvPr>
              <p:custDataLst>
                <p:tags r:id="rId12"/>
              </p:custDataLst>
            </p:nvPr>
          </p:nvSpPr>
          <p:spPr bwMode="auto">
            <a:xfrm>
              <a:off x="12374" y="7005"/>
              <a:ext cx="1261" cy="1457"/>
            </a:xfrm>
            <a:custGeom>
              <a:avLst/>
              <a:gdLst>
                <a:gd name="T0" fmla="*/ 0 w 409"/>
                <a:gd name="T1" fmla="*/ 2147483646 h 472"/>
                <a:gd name="T2" fmla="*/ 2147483646 w 409"/>
                <a:gd name="T3" fmla="*/ 0 h 472"/>
                <a:gd name="T4" fmla="*/ 2147483646 w 409"/>
                <a:gd name="T5" fmla="*/ 2147483646 h 472"/>
                <a:gd name="T6" fmla="*/ 2147483646 w 409"/>
                <a:gd name="T7" fmla="*/ 2147483646 h 472"/>
                <a:gd name="T8" fmla="*/ 2147483646 w 409"/>
                <a:gd name="T9" fmla="*/ 2147483646 h 472"/>
                <a:gd name="T10" fmla="*/ 0 w 409"/>
                <a:gd name="T11" fmla="*/ 2147483646 h 472"/>
                <a:gd name="T12" fmla="*/ 0 w 409"/>
                <a:gd name="T13" fmla="*/ 2147483646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9" h="472">
                  <a:moveTo>
                    <a:pt x="0" y="116"/>
                  </a:moveTo>
                  <a:lnTo>
                    <a:pt x="204" y="0"/>
                  </a:lnTo>
                  <a:lnTo>
                    <a:pt x="409" y="116"/>
                  </a:lnTo>
                  <a:lnTo>
                    <a:pt x="409" y="353"/>
                  </a:lnTo>
                  <a:lnTo>
                    <a:pt x="204" y="472"/>
                  </a:lnTo>
                  <a:lnTo>
                    <a:pt x="0" y="35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0" name="Freeform 8"/>
            <p:cNvSpPr/>
            <p:nvPr>
              <p:custDataLst>
                <p:tags r:id="rId13"/>
              </p:custDataLst>
            </p:nvPr>
          </p:nvSpPr>
          <p:spPr bwMode="auto">
            <a:xfrm>
              <a:off x="5555" y="6528"/>
              <a:ext cx="1224" cy="1415"/>
            </a:xfrm>
            <a:custGeom>
              <a:avLst/>
              <a:gdLst>
                <a:gd name="T0" fmla="*/ 0 w 397"/>
                <a:gd name="T1" fmla="*/ 2147483646 h 459"/>
                <a:gd name="T2" fmla="*/ 2147483646 w 397"/>
                <a:gd name="T3" fmla="*/ 0 h 459"/>
                <a:gd name="T4" fmla="*/ 2147483646 w 397"/>
                <a:gd name="T5" fmla="*/ 2147483646 h 459"/>
                <a:gd name="T6" fmla="*/ 2147483646 w 397"/>
                <a:gd name="T7" fmla="*/ 2147483646 h 459"/>
                <a:gd name="T8" fmla="*/ 2147483646 w 397"/>
                <a:gd name="T9" fmla="*/ 2147483646 h 459"/>
                <a:gd name="T10" fmla="*/ 0 w 397"/>
                <a:gd name="T11" fmla="*/ 2147483646 h 459"/>
                <a:gd name="T12" fmla="*/ 0 w 397"/>
                <a:gd name="T13" fmla="*/ 2147483646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7" h="459">
                  <a:moveTo>
                    <a:pt x="0" y="115"/>
                  </a:moveTo>
                  <a:lnTo>
                    <a:pt x="198" y="0"/>
                  </a:lnTo>
                  <a:lnTo>
                    <a:pt x="397" y="115"/>
                  </a:lnTo>
                  <a:lnTo>
                    <a:pt x="397" y="344"/>
                  </a:lnTo>
                  <a:lnTo>
                    <a:pt x="198" y="459"/>
                  </a:lnTo>
                  <a:lnTo>
                    <a:pt x="0" y="34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1" name="Freeform 9"/>
            <p:cNvSpPr/>
            <p:nvPr>
              <p:custDataLst>
                <p:tags r:id="rId14"/>
              </p:custDataLst>
            </p:nvPr>
          </p:nvSpPr>
          <p:spPr bwMode="auto">
            <a:xfrm>
              <a:off x="9514" y="5291"/>
              <a:ext cx="1326" cy="1528"/>
            </a:xfrm>
            <a:custGeom>
              <a:avLst/>
              <a:gdLst>
                <a:gd name="T0" fmla="*/ 0 w 430"/>
                <a:gd name="T1" fmla="*/ 2147483646 h 496"/>
                <a:gd name="T2" fmla="*/ 2147483646 w 430"/>
                <a:gd name="T3" fmla="*/ 0 h 496"/>
                <a:gd name="T4" fmla="*/ 2147483646 w 430"/>
                <a:gd name="T5" fmla="*/ 2147483646 h 496"/>
                <a:gd name="T6" fmla="*/ 2147483646 w 430"/>
                <a:gd name="T7" fmla="*/ 2147483646 h 496"/>
                <a:gd name="T8" fmla="*/ 2147483646 w 430"/>
                <a:gd name="T9" fmla="*/ 2147483646 h 496"/>
                <a:gd name="T10" fmla="*/ 0 w 430"/>
                <a:gd name="T11" fmla="*/ 2147483646 h 496"/>
                <a:gd name="T12" fmla="*/ 0 w 430"/>
                <a:gd name="T13" fmla="*/ 2147483646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" h="496">
                  <a:moveTo>
                    <a:pt x="0" y="124"/>
                  </a:moveTo>
                  <a:lnTo>
                    <a:pt x="214" y="0"/>
                  </a:lnTo>
                  <a:lnTo>
                    <a:pt x="430" y="124"/>
                  </a:lnTo>
                  <a:lnTo>
                    <a:pt x="430" y="372"/>
                  </a:lnTo>
                  <a:lnTo>
                    <a:pt x="214" y="496"/>
                  </a:lnTo>
                  <a:lnTo>
                    <a:pt x="0" y="37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2" name="Freeform 10"/>
            <p:cNvSpPr/>
            <p:nvPr>
              <p:custDataLst>
                <p:tags r:id="rId15"/>
              </p:custDataLst>
            </p:nvPr>
          </p:nvSpPr>
          <p:spPr bwMode="auto">
            <a:xfrm>
              <a:off x="6359" y="7517"/>
              <a:ext cx="1682" cy="1939"/>
            </a:xfrm>
            <a:custGeom>
              <a:avLst/>
              <a:gdLst>
                <a:gd name="T0" fmla="*/ 0 w 545"/>
                <a:gd name="T1" fmla="*/ 2147483646 h 629"/>
                <a:gd name="T2" fmla="*/ 2147483646 w 545"/>
                <a:gd name="T3" fmla="*/ 0 h 629"/>
                <a:gd name="T4" fmla="*/ 2147483646 w 545"/>
                <a:gd name="T5" fmla="*/ 2147483646 h 629"/>
                <a:gd name="T6" fmla="*/ 2147483646 w 545"/>
                <a:gd name="T7" fmla="*/ 2147483646 h 629"/>
                <a:gd name="T8" fmla="*/ 2147483646 w 545"/>
                <a:gd name="T9" fmla="*/ 2147483646 h 629"/>
                <a:gd name="T10" fmla="*/ 0 w 545"/>
                <a:gd name="T11" fmla="*/ 2147483646 h 629"/>
                <a:gd name="T12" fmla="*/ 0 w 545"/>
                <a:gd name="T13" fmla="*/ 2147483646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5" h="629">
                  <a:moveTo>
                    <a:pt x="0" y="157"/>
                  </a:moveTo>
                  <a:lnTo>
                    <a:pt x="274" y="0"/>
                  </a:lnTo>
                  <a:lnTo>
                    <a:pt x="545" y="157"/>
                  </a:lnTo>
                  <a:lnTo>
                    <a:pt x="545" y="472"/>
                  </a:lnTo>
                  <a:lnTo>
                    <a:pt x="274" y="629"/>
                  </a:lnTo>
                  <a:lnTo>
                    <a:pt x="0" y="47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8" name="Freeform 33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7887" y="6295"/>
              <a:ext cx="519" cy="361"/>
            </a:xfrm>
            <a:custGeom>
              <a:avLst/>
              <a:gdLst>
                <a:gd name="T0" fmla="*/ 2147483646 w 88"/>
                <a:gd name="T1" fmla="*/ 2147483646 h 61"/>
                <a:gd name="T2" fmla="*/ 2147483646 w 88"/>
                <a:gd name="T3" fmla="*/ 2147483646 h 61"/>
                <a:gd name="T4" fmla="*/ 2147483646 w 88"/>
                <a:gd name="T5" fmla="*/ 2147483646 h 61"/>
                <a:gd name="T6" fmla="*/ 2147483646 w 88"/>
                <a:gd name="T7" fmla="*/ 2147483646 h 61"/>
                <a:gd name="T8" fmla="*/ 2147483646 w 88"/>
                <a:gd name="T9" fmla="*/ 2147483646 h 61"/>
                <a:gd name="T10" fmla="*/ 2147483646 w 88"/>
                <a:gd name="T11" fmla="*/ 2147483646 h 61"/>
                <a:gd name="T12" fmla="*/ 2147483646 w 88"/>
                <a:gd name="T13" fmla="*/ 2147483646 h 61"/>
                <a:gd name="T14" fmla="*/ 2147483646 w 88"/>
                <a:gd name="T15" fmla="*/ 2147483646 h 61"/>
                <a:gd name="T16" fmla="*/ 2147483646 w 88"/>
                <a:gd name="T17" fmla="*/ 2147483646 h 61"/>
                <a:gd name="T18" fmla="*/ 2147483646 w 88"/>
                <a:gd name="T19" fmla="*/ 2147483646 h 61"/>
                <a:gd name="T20" fmla="*/ 2147483646 w 88"/>
                <a:gd name="T21" fmla="*/ 0 h 61"/>
                <a:gd name="T22" fmla="*/ 2147483646 w 88"/>
                <a:gd name="T23" fmla="*/ 2147483646 h 61"/>
                <a:gd name="T24" fmla="*/ 0 w 88"/>
                <a:gd name="T25" fmla="*/ 2147483646 h 61"/>
                <a:gd name="T26" fmla="*/ 2147483646 w 88"/>
                <a:gd name="T27" fmla="*/ 2147483646 h 61"/>
                <a:gd name="T28" fmla="*/ 2147483646 w 88"/>
                <a:gd name="T29" fmla="*/ 2147483646 h 61"/>
                <a:gd name="T30" fmla="*/ 2147483646 w 88"/>
                <a:gd name="T31" fmla="*/ 2147483646 h 61"/>
                <a:gd name="T32" fmla="*/ 2147483646 w 88"/>
                <a:gd name="T33" fmla="*/ 2147483646 h 61"/>
                <a:gd name="T34" fmla="*/ 2147483646 w 88"/>
                <a:gd name="T35" fmla="*/ 2147483646 h 61"/>
                <a:gd name="T36" fmla="*/ 2147483646 w 88"/>
                <a:gd name="T37" fmla="*/ 2147483646 h 61"/>
                <a:gd name="T38" fmla="*/ 2147483646 w 88"/>
                <a:gd name="T39" fmla="*/ 2147483646 h 61"/>
                <a:gd name="T40" fmla="*/ 2147483646 w 88"/>
                <a:gd name="T41" fmla="*/ 2147483646 h 61"/>
                <a:gd name="T42" fmla="*/ 2147483646 w 88"/>
                <a:gd name="T43" fmla="*/ 2147483646 h 61"/>
                <a:gd name="T44" fmla="*/ 2147483646 w 88"/>
                <a:gd name="T45" fmla="*/ 2147483646 h 61"/>
                <a:gd name="T46" fmla="*/ 2147483646 w 88"/>
                <a:gd name="T47" fmla="*/ 2147483646 h 61"/>
                <a:gd name="T48" fmla="*/ 2147483646 w 88"/>
                <a:gd name="T49" fmla="*/ 2147483646 h 61"/>
                <a:gd name="T50" fmla="*/ 2147483646 w 88"/>
                <a:gd name="T51" fmla="*/ 2147483646 h 61"/>
                <a:gd name="T52" fmla="*/ 2147483646 w 88"/>
                <a:gd name="T53" fmla="*/ 2147483646 h 61"/>
                <a:gd name="T54" fmla="*/ 2147483646 w 88"/>
                <a:gd name="T55" fmla="*/ 2147483646 h 61"/>
                <a:gd name="T56" fmla="*/ 2147483646 w 88"/>
                <a:gd name="T57" fmla="*/ 2147483646 h 61"/>
                <a:gd name="T58" fmla="*/ 2147483646 w 88"/>
                <a:gd name="T59" fmla="*/ 2147483646 h 61"/>
                <a:gd name="T60" fmla="*/ 2147483646 w 88"/>
                <a:gd name="T61" fmla="*/ 2147483646 h 61"/>
                <a:gd name="T62" fmla="*/ 2147483646 w 88"/>
                <a:gd name="T63" fmla="*/ 2147483646 h 61"/>
                <a:gd name="T64" fmla="*/ 2147483646 w 88"/>
                <a:gd name="T65" fmla="*/ 2147483646 h 61"/>
                <a:gd name="T66" fmla="*/ 2147483646 w 88"/>
                <a:gd name="T67" fmla="*/ 2147483646 h 61"/>
                <a:gd name="T68" fmla="*/ 2147483646 w 88"/>
                <a:gd name="T69" fmla="*/ 2147483646 h 61"/>
                <a:gd name="T70" fmla="*/ 2147483646 w 88"/>
                <a:gd name="T71" fmla="*/ 2147483646 h 61"/>
                <a:gd name="T72" fmla="*/ 2147483646 w 88"/>
                <a:gd name="T73" fmla="*/ 2147483646 h 61"/>
                <a:gd name="T74" fmla="*/ 2147483646 w 88"/>
                <a:gd name="T75" fmla="*/ 2147483646 h 61"/>
                <a:gd name="T76" fmla="*/ 2147483646 w 88"/>
                <a:gd name="T77" fmla="*/ 2147483646 h 61"/>
                <a:gd name="T78" fmla="*/ 2147483646 w 88"/>
                <a:gd name="T79" fmla="*/ 2147483646 h 61"/>
                <a:gd name="T80" fmla="*/ 2147483646 w 88"/>
                <a:gd name="T81" fmla="*/ 2147483646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" h="61">
                  <a:moveTo>
                    <a:pt x="84" y="7"/>
                  </a:moveTo>
                  <a:cubicBezTo>
                    <a:pt x="82" y="5"/>
                    <a:pt x="79" y="4"/>
                    <a:pt x="76" y="4"/>
                  </a:cubicBezTo>
                  <a:cubicBezTo>
                    <a:pt x="73" y="4"/>
                    <a:pt x="70" y="5"/>
                    <a:pt x="68" y="7"/>
                  </a:cubicBezTo>
                  <a:cubicBezTo>
                    <a:pt x="65" y="9"/>
                    <a:pt x="64" y="12"/>
                    <a:pt x="64" y="15"/>
                  </a:cubicBezTo>
                  <a:cubicBezTo>
                    <a:pt x="64" y="17"/>
                    <a:pt x="65" y="19"/>
                    <a:pt x="65" y="2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8" y="32"/>
                    <a:pt x="46" y="31"/>
                    <a:pt x="43" y="31"/>
                  </a:cubicBezTo>
                  <a:cubicBezTo>
                    <a:pt x="40" y="31"/>
                    <a:pt x="38" y="32"/>
                    <a:pt x="36" y="3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15"/>
                    <a:pt x="28" y="8"/>
                    <a:pt x="23" y="4"/>
                  </a:cubicBezTo>
                  <a:cubicBezTo>
                    <a:pt x="21" y="1"/>
                    <a:pt x="17" y="0"/>
                    <a:pt x="14" y="0"/>
                  </a:cubicBezTo>
                  <a:cubicBezTo>
                    <a:pt x="10" y="0"/>
                    <a:pt x="6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10" y="27"/>
                    <a:pt x="14" y="27"/>
                  </a:cubicBezTo>
                  <a:cubicBezTo>
                    <a:pt x="16" y="27"/>
                    <a:pt x="18" y="27"/>
                    <a:pt x="20" y="2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7" y="44"/>
                    <a:pt x="28" y="51"/>
                    <a:pt x="33" y="56"/>
                  </a:cubicBezTo>
                  <a:cubicBezTo>
                    <a:pt x="35" y="59"/>
                    <a:pt x="39" y="61"/>
                    <a:pt x="43" y="61"/>
                  </a:cubicBezTo>
                  <a:cubicBezTo>
                    <a:pt x="47" y="61"/>
                    <a:pt x="51" y="59"/>
                    <a:pt x="54" y="56"/>
                  </a:cubicBezTo>
                  <a:cubicBezTo>
                    <a:pt x="58" y="51"/>
                    <a:pt x="59" y="44"/>
                    <a:pt x="56" y="38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7"/>
                    <a:pt x="74" y="27"/>
                    <a:pt x="76" y="27"/>
                  </a:cubicBezTo>
                  <a:cubicBezTo>
                    <a:pt x="79" y="27"/>
                    <a:pt x="82" y="26"/>
                    <a:pt x="84" y="24"/>
                  </a:cubicBezTo>
                  <a:cubicBezTo>
                    <a:pt x="87" y="21"/>
                    <a:pt x="88" y="18"/>
                    <a:pt x="88" y="15"/>
                  </a:cubicBezTo>
                  <a:cubicBezTo>
                    <a:pt x="88" y="12"/>
                    <a:pt x="87" y="9"/>
                    <a:pt x="84" y="7"/>
                  </a:cubicBezTo>
                  <a:close/>
                  <a:moveTo>
                    <a:pt x="9" y="18"/>
                  </a:moveTo>
                  <a:cubicBezTo>
                    <a:pt x="8" y="17"/>
                    <a:pt x="7" y="15"/>
                    <a:pt x="7" y="14"/>
                  </a:cubicBezTo>
                  <a:cubicBezTo>
                    <a:pt x="7" y="12"/>
                    <a:pt x="8" y="11"/>
                    <a:pt x="9" y="9"/>
                  </a:cubicBezTo>
                  <a:cubicBezTo>
                    <a:pt x="10" y="8"/>
                    <a:pt x="12" y="8"/>
                    <a:pt x="14" y="8"/>
                  </a:cubicBezTo>
                  <a:cubicBezTo>
                    <a:pt x="15" y="8"/>
                    <a:pt x="17" y="8"/>
                    <a:pt x="18" y="9"/>
                  </a:cubicBezTo>
                  <a:cubicBezTo>
                    <a:pt x="20" y="12"/>
                    <a:pt x="20" y="16"/>
                    <a:pt x="18" y="18"/>
                  </a:cubicBezTo>
                  <a:cubicBezTo>
                    <a:pt x="16" y="20"/>
                    <a:pt x="12" y="20"/>
                    <a:pt x="9" y="18"/>
                  </a:cubicBezTo>
                  <a:close/>
                  <a:moveTo>
                    <a:pt x="79" y="18"/>
                  </a:moveTo>
                  <a:cubicBezTo>
                    <a:pt x="77" y="20"/>
                    <a:pt x="75" y="20"/>
                    <a:pt x="73" y="18"/>
                  </a:cubicBezTo>
                  <a:cubicBezTo>
                    <a:pt x="72" y="18"/>
                    <a:pt x="72" y="16"/>
                    <a:pt x="72" y="15"/>
                  </a:cubicBezTo>
                  <a:cubicBezTo>
                    <a:pt x="72" y="14"/>
                    <a:pt x="72" y="13"/>
                    <a:pt x="73" y="12"/>
                  </a:cubicBezTo>
                  <a:cubicBezTo>
                    <a:pt x="74" y="12"/>
                    <a:pt x="75" y="11"/>
                    <a:pt x="76" y="11"/>
                  </a:cubicBezTo>
                  <a:cubicBezTo>
                    <a:pt x="77" y="11"/>
                    <a:pt x="78" y="12"/>
                    <a:pt x="79" y="12"/>
                  </a:cubicBezTo>
                  <a:cubicBezTo>
                    <a:pt x="80" y="13"/>
                    <a:pt x="80" y="14"/>
                    <a:pt x="80" y="15"/>
                  </a:cubicBezTo>
                  <a:cubicBezTo>
                    <a:pt x="80" y="16"/>
                    <a:pt x="80" y="18"/>
                    <a:pt x="7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>
              <a:normAutofit fontScale="30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9" name="Freeform 34"/>
            <p:cNvSpPr/>
            <p:nvPr>
              <p:custDataLst>
                <p:tags r:id="rId17"/>
              </p:custDataLst>
            </p:nvPr>
          </p:nvSpPr>
          <p:spPr bwMode="auto">
            <a:xfrm>
              <a:off x="6779" y="4670"/>
              <a:ext cx="1370" cy="403"/>
            </a:xfrm>
            <a:custGeom>
              <a:avLst/>
              <a:gdLst>
                <a:gd name="T0" fmla="*/ 2147483646 w 444"/>
                <a:gd name="T1" fmla="*/ 2147483646 h 130"/>
                <a:gd name="T2" fmla="*/ 2147483646 w 444"/>
                <a:gd name="T3" fmla="*/ 0 h 130"/>
                <a:gd name="T4" fmla="*/ 0 w 444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4" h="130">
                  <a:moveTo>
                    <a:pt x="444" y="130"/>
                  </a:moveTo>
                  <a:lnTo>
                    <a:pt x="44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fontScale="35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0" name="Freeform 35"/>
            <p:cNvSpPr/>
            <p:nvPr>
              <p:custDataLst>
                <p:tags r:id="rId18"/>
              </p:custDataLst>
            </p:nvPr>
          </p:nvSpPr>
          <p:spPr bwMode="auto">
            <a:xfrm>
              <a:off x="10175" y="4670"/>
              <a:ext cx="1318" cy="621"/>
            </a:xfrm>
            <a:custGeom>
              <a:avLst/>
              <a:gdLst>
                <a:gd name="T0" fmla="*/ 0 w 428"/>
                <a:gd name="T1" fmla="*/ 2147483646 h 201"/>
                <a:gd name="T2" fmla="*/ 0 w 428"/>
                <a:gd name="T3" fmla="*/ 0 h 201"/>
                <a:gd name="T4" fmla="*/ 2147483646 w 428"/>
                <a:gd name="T5" fmla="*/ 0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8" h="201">
                  <a:moveTo>
                    <a:pt x="0" y="201"/>
                  </a:moveTo>
                  <a:lnTo>
                    <a:pt x="0" y="0"/>
                  </a:lnTo>
                  <a:lnTo>
                    <a:pt x="428" y="0"/>
                  </a:lnTo>
                </a:path>
              </a:pathLst>
            </a:custGeom>
            <a:noFill/>
            <a:ln w="6350" cap="flat" cmpd="sng">
              <a:solidFill>
                <a:schemeClr val="accent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fontScale="90000" lnSpcReduction="20000"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2" name="Freeform 37"/>
            <p:cNvSpPr/>
            <p:nvPr>
              <p:custDataLst>
                <p:tags r:id="rId19"/>
              </p:custDataLst>
            </p:nvPr>
          </p:nvSpPr>
          <p:spPr bwMode="auto">
            <a:xfrm>
              <a:off x="3292" y="6055"/>
              <a:ext cx="2874" cy="472"/>
            </a:xfrm>
            <a:custGeom>
              <a:avLst/>
              <a:gdLst>
                <a:gd name="T0" fmla="*/ 2147483646 w 932"/>
                <a:gd name="T1" fmla="*/ 2147483646 h 153"/>
                <a:gd name="T2" fmla="*/ 2147483646 w 932"/>
                <a:gd name="T3" fmla="*/ 0 h 153"/>
                <a:gd name="T4" fmla="*/ 0 w 932"/>
                <a:gd name="T5" fmla="*/ 0 h 153"/>
                <a:gd name="T6" fmla="*/ 0 w 932"/>
                <a:gd name="T7" fmla="*/ 2147483646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2" h="153">
                  <a:moveTo>
                    <a:pt x="932" y="153"/>
                  </a:moveTo>
                  <a:lnTo>
                    <a:pt x="932" y="0"/>
                  </a:lnTo>
                  <a:lnTo>
                    <a:pt x="0" y="0"/>
                  </a:lnTo>
                  <a:lnTo>
                    <a:pt x="0" y="105"/>
                  </a:lnTo>
                </a:path>
              </a:pathLst>
            </a:custGeom>
            <a:noFill/>
            <a:ln w="6350" cap="flat" cmpd="sng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3" name="Freeform 38"/>
            <p:cNvSpPr/>
            <p:nvPr>
              <p:custDataLst>
                <p:tags r:id="rId20"/>
              </p:custDataLst>
            </p:nvPr>
          </p:nvSpPr>
          <p:spPr bwMode="auto">
            <a:xfrm>
              <a:off x="6574" y="8974"/>
              <a:ext cx="1919" cy="866"/>
            </a:xfrm>
            <a:custGeom>
              <a:avLst/>
              <a:gdLst>
                <a:gd name="T0" fmla="*/ 2147483646 w 623"/>
                <a:gd name="T1" fmla="*/ 0 h 281"/>
                <a:gd name="T2" fmla="*/ 2147483646 w 623"/>
                <a:gd name="T3" fmla="*/ 0 h 281"/>
                <a:gd name="T4" fmla="*/ 2147483646 w 623"/>
                <a:gd name="T5" fmla="*/ 2147483646 h 281"/>
                <a:gd name="T6" fmla="*/ 0 w 623"/>
                <a:gd name="T7" fmla="*/ 2147483646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281">
                  <a:moveTo>
                    <a:pt x="476" y="0"/>
                  </a:moveTo>
                  <a:lnTo>
                    <a:pt x="623" y="0"/>
                  </a:lnTo>
                  <a:lnTo>
                    <a:pt x="623" y="281"/>
                  </a:lnTo>
                  <a:lnTo>
                    <a:pt x="0" y="281"/>
                  </a:lnTo>
                </a:path>
              </a:pathLst>
            </a:custGeom>
            <a:noFill/>
            <a:ln w="6350" cap="flat" cmpd="sng">
              <a:solidFill>
                <a:schemeClr val="accent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4" name="Freeform 39"/>
            <p:cNvSpPr/>
            <p:nvPr>
              <p:custDataLst>
                <p:tags r:id="rId21"/>
              </p:custDataLst>
            </p:nvPr>
          </p:nvSpPr>
          <p:spPr bwMode="auto">
            <a:xfrm>
              <a:off x="9549" y="8338"/>
              <a:ext cx="2248" cy="1501"/>
            </a:xfrm>
            <a:custGeom>
              <a:avLst/>
              <a:gdLst>
                <a:gd name="T0" fmla="*/ 2147483646 w 729"/>
                <a:gd name="T1" fmla="*/ 0 h 487"/>
                <a:gd name="T2" fmla="*/ 0 w 729"/>
                <a:gd name="T3" fmla="*/ 0 h 487"/>
                <a:gd name="T4" fmla="*/ 0 w 729"/>
                <a:gd name="T5" fmla="*/ 2147483646 h 487"/>
                <a:gd name="T6" fmla="*/ 2147483646 w 729"/>
                <a:gd name="T7" fmla="*/ 2147483646 h 4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9" h="487">
                  <a:moveTo>
                    <a:pt x="159" y="0"/>
                  </a:moveTo>
                  <a:lnTo>
                    <a:pt x="0" y="0"/>
                  </a:lnTo>
                  <a:lnTo>
                    <a:pt x="0" y="487"/>
                  </a:lnTo>
                  <a:lnTo>
                    <a:pt x="729" y="487"/>
                  </a:lnTo>
                </a:path>
              </a:pathLst>
            </a:custGeom>
            <a:noFill/>
            <a:ln w="6350" cap="flat" cmpd="sng">
              <a:solidFill>
                <a:schemeClr val="accent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9" name="settings_320253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9996" y="5875"/>
              <a:ext cx="362" cy="361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0" name="placeholder_286118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10978" y="7522"/>
              <a:ext cx="308" cy="361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1" name="statistical-chart_64023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12843" y="7553"/>
              <a:ext cx="322" cy="361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wo-coin-stacks_72132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7016" y="8306"/>
              <a:ext cx="366" cy="361"/>
            </a:xfrm>
            <a:custGeom>
              <a:avLst/>
              <a:gdLst>
                <a:gd name="connsiteX0" fmla="*/ 261001 w 608698"/>
                <a:gd name="connsiteY0" fmla="*/ 479068 h 600088"/>
                <a:gd name="connsiteX1" fmla="*/ 432425 w 608698"/>
                <a:gd name="connsiteY1" fmla="*/ 554184 h 600088"/>
                <a:gd name="connsiteX2" fmla="*/ 603774 w 608698"/>
                <a:gd name="connsiteY2" fmla="*/ 479068 h 600088"/>
                <a:gd name="connsiteX3" fmla="*/ 608697 w 608698"/>
                <a:gd name="connsiteY3" fmla="*/ 502020 h 600088"/>
                <a:gd name="connsiteX4" fmla="*/ 432425 w 608698"/>
                <a:gd name="connsiteY4" fmla="*/ 600088 h 600088"/>
                <a:gd name="connsiteX5" fmla="*/ 256152 w 608698"/>
                <a:gd name="connsiteY5" fmla="*/ 502020 h 600088"/>
                <a:gd name="connsiteX6" fmla="*/ 261001 w 608698"/>
                <a:gd name="connsiteY6" fmla="*/ 479068 h 600088"/>
                <a:gd name="connsiteX7" fmla="*/ 4924 w 608698"/>
                <a:gd name="connsiteY7" fmla="*/ 382605 h 600088"/>
                <a:gd name="connsiteX8" fmla="*/ 176285 w 608698"/>
                <a:gd name="connsiteY8" fmla="*/ 457793 h 600088"/>
                <a:gd name="connsiteX9" fmla="*/ 236041 w 608698"/>
                <a:gd name="connsiteY9" fmla="*/ 451980 h 600088"/>
                <a:gd name="connsiteX10" fmla="*/ 231640 w 608698"/>
                <a:gd name="connsiteY10" fmla="*/ 462264 h 600088"/>
                <a:gd name="connsiteX11" fmla="*/ 225000 w 608698"/>
                <a:gd name="connsiteY11" fmla="*/ 493412 h 600088"/>
                <a:gd name="connsiteX12" fmla="*/ 225298 w 608698"/>
                <a:gd name="connsiteY12" fmla="*/ 499820 h 600088"/>
                <a:gd name="connsiteX13" fmla="*/ 176285 w 608698"/>
                <a:gd name="connsiteY13" fmla="*/ 503695 h 600088"/>
                <a:gd name="connsiteX14" fmla="*/ 0 w 608698"/>
                <a:gd name="connsiteY14" fmla="*/ 405556 h 600088"/>
                <a:gd name="connsiteX15" fmla="*/ 4924 w 608698"/>
                <a:gd name="connsiteY15" fmla="*/ 382605 h 600088"/>
                <a:gd name="connsiteX16" fmla="*/ 261001 w 608698"/>
                <a:gd name="connsiteY16" fmla="*/ 375478 h 600088"/>
                <a:gd name="connsiteX17" fmla="*/ 432425 w 608698"/>
                <a:gd name="connsiteY17" fmla="*/ 450622 h 600088"/>
                <a:gd name="connsiteX18" fmla="*/ 603774 w 608698"/>
                <a:gd name="connsiteY18" fmla="*/ 375478 h 600088"/>
                <a:gd name="connsiteX19" fmla="*/ 608697 w 608698"/>
                <a:gd name="connsiteY19" fmla="*/ 398416 h 600088"/>
                <a:gd name="connsiteX20" fmla="*/ 432425 w 608698"/>
                <a:gd name="connsiteY20" fmla="*/ 496498 h 600088"/>
                <a:gd name="connsiteX21" fmla="*/ 256152 w 608698"/>
                <a:gd name="connsiteY21" fmla="*/ 398416 h 600088"/>
                <a:gd name="connsiteX22" fmla="*/ 261001 w 608698"/>
                <a:gd name="connsiteY22" fmla="*/ 375478 h 600088"/>
                <a:gd name="connsiteX23" fmla="*/ 4924 w 608698"/>
                <a:gd name="connsiteY23" fmla="*/ 279086 h 600088"/>
                <a:gd name="connsiteX24" fmla="*/ 176285 w 608698"/>
                <a:gd name="connsiteY24" fmla="*/ 354274 h 600088"/>
                <a:gd name="connsiteX25" fmla="*/ 236041 w 608698"/>
                <a:gd name="connsiteY25" fmla="*/ 348461 h 600088"/>
                <a:gd name="connsiteX26" fmla="*/ 231640 w 608698"/>
                <a:gd name="connsiteY26" fmla="*/ 358745 h 600088"/>
                <a:gd name="connsiteX27" fmla="*/ 225000 w 608698"/>
                <a:gd name="connsiteY27" fmla="*/ 389818 h 600088"/>
                <a:gd name="connsiteX28" fmla="*/ 225298 w 608698"/>
                <a:gd name="connsiteY28" fmla="*/ 396301 h 600088"/>
                <a:gd name="connsiteX29" fmla="*/ 176285 w 608698"/>
                <a:gd name="connsiteY29" fmla="*/ 400176 h 600088"/>
                <a:gd name="connsiteX30" fmla="*/ 0 w 608698"/>
                <a:gd name="connsiteY30" fmla="*/ 302037 h 600088"/>
                <a:gd name="connsiteX31" fmla="*/ 4924 w 608698"/>
                <a:gd name="connsiteY31" fmla="*/ 279086 h 600088"/>
                <a:gd name="connsiteX32" fmla="*/ 261001 w 608698"/>
                <a:gd name="connsiteY32" fmla="*/ 271959 h 600088"/>
                <a:gd name="connsiteX33" fmla="*/ 432425 w 608698"/>
                <a:gd name="connsiteY33" fmla="*/ 347103 h 600088"/>
                <a:gd name="connsiteX34" fmla="*/ 603774 w 608698"/>
                <a:gd name="connsiteY34" fmla="*/ 271959 h 600088"/>
                <a:gd name="connsiteX35" fmla="*/ 608697 w 608698"/>
                <a:gd name="connsiteY35" fmla="*/ 294897 h 600088"/>
                <a:gd name="connsiteX36" fmla="*/ 432425 w 608698"/>
                <a:gd name="connsiteY36" fmla="*/ 392979 h 600088"/>
                <a:gd name="connsiteX37" fmla="*/ 256152 w 608698"/>
                <a:gd name="connsiteY37" fmla="*/ 294897 h 600088"/>
                <a:gd name="connsiteX38" fmla="*/ 261001 w 608698"/>
                <a:gd name="connsiteY38" fmla="*/ 271959 h 600088"/>
                <a:gd name="connsiteX39" fmla="*/ 4924 w 608698"/>
                <a:gd name="connsiteY39" fmla="*/ 175567 h 600088"/>
                <a:gd name="connsiteX40" fmla="*/ 176285 w 608698"/>
                <a:gd name="connsiteY40" fmla="*/ 250713 h 600088"/>
                <a:gd name="connsiteX41" fmla="*/ 236041 w 608698"/>
                <a:gd name="connsiteY41" fmla="*/ 244904 h 600088"/>
                <a:gd name="connsiteX42" fmla="*/ 231640 w 608698"/>
                <a:gd name="connsiteY42" fmla="*/ 255182 h 600088"/>
                <a:gd name="connsiteX43" fmla="*/ 225000 w 608698"/>
                <a:gd name="connsiteY43" fmla="*/ 286238 h 600088"/>
                <a:gd name="connsiteX44" fmla="*/ 225298 w 608698"/>
                <a:gd name="connsiteY44" fmla="*/ 292718 h 600088"/>
                <a:gd name="connsiteX45" fmla="*/ 176285 w 608698"/>
                <a:gd name="connsiteY45" fmla="*/ 296516 h 600088"/>
                <a:gd name="connsiteX46" fmla="*/ 0 w 608698"/>
                <a:gd name="connsiteY46" fmla="*/ 198506 h 600088"/>
                <a:gd name="connsiteX47" fmla="*/ 4924 w 608698"/>
                <a:gd name="connsiteY47" fmla="*/ 175567 h 600088"/>
                <a:gd name="connsiteX48" fmla="*/ 432425 w 608698"/>
                <a:gd name="connsiteY48" fmla="*/ 96392 h 600088"/>
                <a:gd name="connsiteX49" fmla="*/ 608698 w 608698"/>
                <a:gd name="connsiteY49" fmla="*/ 194443 h 600088"/>
                <a:gd name="connsiteX50" fmla="*/ 432425 w 608698"/>
                <a:gd name="connsiteY50" fmla="*/ 292494 h 600088"/>
                <a:gd name="connsiteX51" fmla="*/ 256152 w 608698"/>
                <a:gd name="connsiteY51" fmla="*/ 194443 h 600088"/>
                <a:gd name="connsiteX52" fmla="*/ 432425 w 608698"/>
                <a:gd name="connsiteY52" fmla="*/ 96392 h 600088"/>
                <a:gd name="connsiteX53" fmla="*/ 176258 w 608698"/>
                <a:gd name="connsiteY53" fmla="*/ 0 h 600088"/>
                <a:gd name="connsiteX54" fmla="*/ 347817 w 608698"/>
                <a:gd name="connsiteY54" fmla="*/ 75446 h 600088"/>
                <a:gd name="connsiteX55" fmla="*/ 224966 w 608698"/>
                <a:gd name="connsiteY55" fmla="*/ 185823 h 600088"/>
                <a:gd name="connsiteX56" fmla="*/ 225264 w 608698"/>
                <a:gd name="connsiteY56" fmla="*/ 192228 h 600088"/>
                <a:gd name="connsiteX57" fmla="*/ 176258 w 608698"/>
                <a:gd name="connsiteY57" fmla="*/ 196101 h 600088"/>
                <a:gd name="connsiteX58" fmla="*/ 0 w 608698"/>
                <a:gd name="connsiteY58" fmla="*/ 98013 h 600088"/>
                <a:gd name="connsiteX59" fmla="*/ 176258 w 608698"/>
                <a:gd name="connsiteY59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698" h="600088">
                  <a:moveTo>
                    <a:pt x="261001" y="479068"/>
                  </a:moveTo>
                  <a:cubicBezTo>
                    <a:pt x="279575" y="522140"/>
                    <a:pt x="349249" y="554184"/>
                    <a:pt x="432425" y="554184"/>
                  </a:cubicBezTo>
                  <a:cubicBezTo>
                    <a:pt x="515600" y="554184"/>
                    <a:pt x="585199" y="522140"/>
                    <a:pt x="603774" y="479068"/>
                  </a:cubicBezTo>
                  <a:cubicBezTo>
                    <a:pt x="606981" y="486371"/>
                    <a:pt x="608697" y="494046"/>
                    <a:pt x="608697" y="502020"/>
                  </a:cubicBezTo>
                  <a:cubicBezTo>
                    <a:pt x="608697" y="556196"/>
                    <a:pt x="529774" y="600088"/>
                    <a:pt x="432425" y="600088"/>
                  </a:cubicBezTo>
                  <a:cubicBezTo>
                    <a:pt x="335076" y="600088"/>
                    <a:pt x="256152" y="556196"/>
                    <a:pt x="256152" y="502020"/>
                  </a:cubicBezTo>
                  <a:cubicBezTo>
                    <a:pt x="256152" y="494046"/>
                    <a:pt x="257868" y="486371"/>
                    <a:pt x="261001" y="479068"/>
                  </a:cubicBezTo>
                  <a:close/>
                  <a:moveTo>
                    <a:pt x="4924" y="382605"/>
                  </a:moveTo>
                  <a:cubicBezTo>
                    <a:pt x="23425" y="425750"/>
                    <a:pt x="93103" y="457793"/>
                    <a:pt x="176285" y="457793"/>
                  </a:cubicBezTo>
                  <a:cubicBezTo>
                    <a:pt x="197248" y="457793"/>
                    <a:pt x="217391" y="455781"/>
                    <a:pt x="236041" y="451980"/>
                  </a:cubicBezTo>
                  <a:lnTo>
                    <a:pt x="231640" y="462264"/>
                  </a:lnTo>
                  <a:cubicBezTo>
                    <a:pt x="227238" y="472398"/>
                    <a:pt x="225000" y="482905"/>
                    <a:pt x="225000" y="493412"/>
                  </a:cubicBezTo>
                  <a:cubicBezTo>
                    <a:pt x="225000" y="495573"/>
                    <a:pt x="225149" y="497734"/>
                    <a:pt x="225298" y="499820"/>
                  </a:cubicBezTo>
                  <a:cubicBezTo>
                    <a:pt x="209781" y="502354"/>
                    <a:pt x="193294" y="503695"/>
                    <a:pt x="176285" y="503695"/>
                  </a:cubicBezTo>
                  <a:cubicBezTo>
                    <a:pt x="78929" y="503695"/>
                    <a:pt x="0" y="459730"/>
                    <a:pt x="0" y="405556"/>
                  </a:cubicBezTo>
                  <a:cubicBezTo>
                    <a:pt x="0" y="397657"/>
                    <a:pt x="1716" y="389982"/>
                    <a:pt x="4924" y="382605"/>
                  </a:cubicBezTo>
                  <a:close/>
                  <a:moveTo>
                    <a:pt x="261001" y="375478"/>
                  </a:moveTo>
                  <a:cubicBezTo>
                    <a:pt x="279575" y="418598"/>
                    <a:pt x="349249" y="450622"/>
                    <a:pt x="432425" y="450622"/>
                  </a:cubicBezTo>
                  <a:cubicBezTo>
                    <a:pt x="515600" y="450622"/>
                    <a:pt x="585199" y="418598"/>
                    <a:pt x="603774" y="375478"/>
                  </a:cubicBezTo>
                  <a:cubicBezTo>
                    <a:pt x="606981" y="382851"/>
                    <a:pt x="608697" y="390522"/>
                    <a:pt x="608697" y="398416"/>
                  </a:cubicBezTo>
                  <a:cubicBezTo>
                    <a:pt x="608697" y="452558"/>
                    <a:pt x="529774" y="496498"/>
                    <a:pt x="432425" y="496498"/>
                  </a:cubicBezTo>
                  <a:cubicBezTo>
                    <a:pt x="335076" y="496498"/>
                    <a:pt x="256152" y="452558"/>
                    <a:pt x="256152" y="398416"/>
                  </a:cubicBezTo>
                  <a:cubicBezTo>
                    <a:pt x="256152" y="390522"/>
                    <a:pt x="257868" y="382851"/>
                    <a:pt x="261001" y="375478"/>
                  </a:cubicBezTo>
                  <a:close/>
                  <a:moveTo>
                    <a:pt x="4924" y="279086"/>
                  </a:moveTo>
                  <a:cubicBezTo>
                    <a:pt x="23425" y="322231"/>
                    <a:pt x="93103" y="354274"/>
                    <a:pt x="176285" y="354274"/>
                  </a:cubicBezTo>
                  <a:cubicBezTo>
                    <a:pt x="197248" y="354274"/>
                    <a:pt x="217391" y="352187"/>
                    <a:pt x="236041" y="348461"/>
                  </a:cubicBezTo>
                  <a:lnTo>
                    <a:pt x="231640" y="358745"/>
                  </a:lnTo>
                  <a:cubicBezTo>
                    <a:pt x="227238" y="368879"/>
                    <a:pt x="225000" y="379311"/>
                    <a:pt x="225000" y="389818"/>
                  </a:cubicBezTo>
                  <a:cubicBezTo>
                    <a:pt x="225000" y="392054"/>
                    <a:pt x="225149" y="394140"/>
                    <a:pt x="225298" y="396301"/>
                  </a:cubicBezTo>
                  <a:cubicBezTo>
                    <a:pt x="209781" y="398835"/>
                    <a:pt x="193294" y="400176"/>
                    <a:pt x="176285" y="400176"/>
                  </a:cubicBezTo>
                  <a:cubicBezTo>
                    <a:pt x="78929" y="400176"/>
                    <a:pt x="0" y="356211"/>
                    <a:pt x="0" y="302037"/>
                  </a:cubicBezTo>
                  <a:cubicBezTo>
                    <a:pt x="0" y="294138"/>
                    <a:pt x="1716" y="286463"/>
                    <a:pt x="4924" y="279086"/>
                  </a:cubicBezTo>
                  <a:close/>
                  <a:moveTo>
                    <a:pt x="261001" y="271959"/>
                  </a:moveTo>
                  <a:cubicBezTo>
                    <a:pt x="279575" y="315079"/>
                    <a:pt x="349249" y="347103"/>
                    <a:pt x="432425" y="347103"/>
                  </a:cubicBezTo>
                  <a:cubicBezTo>
                    <a:pt x="515600" y="347103"/>
                    <a:pt x="585199" y="315079"/>
                    <a:pt x="603774" y="271959"/>
                  </a:cubicBezTo>
                  <a:cubicBezTo>
                    <a:pt x="606981" y="279332"/>
                    <a:pt x="608697" y="287003"/>
                    <a:pt x="608697" y="294897"/>
                  </a:cubicBezTo>
                  <a:cubicBezTo>
                    <a:pt x="608697" y="349039"/>
                    <a:pt x="529774" y="392979"/>
                    <a:pt x="432425" y="392979"/>
                  </a:cubicBezTo>
                  <a:cubicBezTo>
                    <a:pt x="335076" y="392979"/>
                    <a:pt x="256152" y="349039"/>
                    <a:pt x="256152" y="294897"/>
                  </a:cubicBezTo>
                  <a:cubicBezTo>
                    <a:pt x="256152" y="287003"/>
                    <a:pt x="257868" y="279332"/>
                    <a:pt x="261001" y="271959"/>
                  </a:cubicBezTo>
                  <a:close/>
                  <a:moveTo>
                    <a:pt x="4924" y="175567"/>
                  </a:moveTo>
                  <a:cubicBezTo>
                    <a:pt x="23425" y="218689"/>
                    <a:pt x="93103" y="250713"/>
                    <a:pt x="176285" y="250713"/>
                  </a:cubicBezTo>
                  <a:cubicBezTo>
                    <a:pt x="197248" y="250713"/>
                    <a:pt x="217391" y="248628"/>
                    <a:pt x="236041" y="244904"/>
                  </a:cubicBezTo>
                  <a:lnTo>
                    <a:pt x="231640" y="255182"/>
                  </a:lnTo>
                  <a:cubicBezTo>
                    <a:pt x="227238" y="265311"/>
                    <a:pt x="225000" y="275737"/>
                    <a:pt x="225000" y="286238"/>
                  </a:cubicBezTo>
                  <a:cubicBezTo>
                    <a:pt x="225000" y="288398"/>
                    <a:pt x="225149" y="290558"/>
                    <a:pt x="225298" y="292718"/>
                  </a:cubicBezTo>
                  <a:cubicBezTo>
                    <a:pt x="209781" y="295175"/>
                    <a:pt x="193294" y="296516"/>
                    <a:pt x="176285" y="296516"/>
                  </a:cubicBezTo>
                  <a:cubicBezTo>
                    <a:pt x="78929" y="296516"/>
                    <a:pt x="0" y="252650"/>
                    <a:pt x="0" y="198506"/>
                  </a:cubicBezTo>
                  <a:cubicBezTo>
                    <a:pt x="0" y="190611"/>
                    <a:pt x="1716" y="182940"/>
                    <a:pt x="4924" y="175567"/>
                  </a:cubicBezTo>
                  <a:close/>
                  <a:moveTo>
                    <a:pt x="432425" y="96392"/>
                  </a:moveTo>
                  <a:cubicBezTo>
                    <a:pt x="529778" y="96392"/>
                    <a:pt x="608698" y="140291"/>
                    <a:pt x="608698" y="194443"/>
                  </a:cubicBezTo>
                  <a:cubicBezTo>
                    <a:pt x="608698" y="248595"/>
                    <a:pt x="529778" y="292494"/>
                    <a:pt x="432425" y="292494"/>
                  </a:cubicBezTo>
                  <a:cubicBezTo>
                    <a:pt x="335072" y="292494"/>
                    <a:pt x="256152" y="248595"/>
                    <a:pt x="256152" y="194443"/>
                  </a:cubicBezTo>
                  <a:cubicBezTo>
                    <a:pt x="256152" y="140291"/>
                    <a:pt x="335072" y="96392"/>
                    <a:pt x="432425" y="96392"/>
                  </a:cubicBezTo>
                  <a:close/>
                  <a:moveTo>
                    <a:pt x="176258" y="0"/>
                  </a:moveTo>
                  <a:cubicBezTo>
                    <a:pt x="259651" y="0"/>
                    <a:pt x="329542" y="32175"/>
                    <a:pt x="347817" y="75446"/>
                  </a:cubicBezTo>
                  <a:cubicBezTo>
                    <a:pt x="275166" y="92800"/>
                    <a:pt x="224966" y="135103"/>
                    <a:pt x="224966" y="185823"/>
                  </a:cubicBezTo>
                  <a:cubicBezTo>
                    <a:pt x="224966" y="187983"/>
                    <a:pt x="225115" y="190143"/>
                    <a:pt x="225264" y="192228"/>
                  </a:cubicBezTo>
                  <a:cubicBezTo>
                    <a:pt x="209749" y="194760"/>
                    <a:pt x="193265" y="196101"/>
                    <a:pt x="176258" y="196101"/>
                  </a:cubicBezTo>
                  <a:cubicBezTo>
                    <a:pt x="78917" y="196101"/>
                    <a:pt x="0" y="152159"/>
                    <a:pt x="0" y="98013"/>
                  </a:cubicBezTo>
                  <a:cubicBezTo>
                    <a:pt x="0" y="43868"/>
                    <a:pt x="78917" y="0"/>
                    <a:pt x="176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3" name="validate-search_64702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5986" y="7054"/>
              <a:ext cx="362" cy="361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401" grpId="0" bldLvl="0" animBg="1"/>
      <p:bldP spid="8" grpId="0"/>
      <p:bldP spid="9" grpId="0"/>
      <p:bldP spid="10" grpId="0"/>
      <p:bldP spid="11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6682740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第三步：以对方能接受的方式传递信息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0235" y="2144395"/>
            <a:ext cx="2338070" cy="551815"/>
            <a:chOff x="856" y="3534"/>
            <a:chExt cx="3682" cy="869"/>
          </a:xfrm>
        </p:grpSpPr>
        <p:sp>
          <p:nvSpPr>
            <p:cNvPr id="4" name="圆角矩形 3"/>
            <p:cNvSpPr/>
            <p:nvPr>
              <p:custDataLst>
                <p:tags r:id="rId1"/>
              </p:custDataLst>
            </p:nvPr>
          </p:nvSpPr>
          <p:spPr>
            <a:xfrm>
              <a:off x="856" y="3534"/>
              <a:ext cx="3682" cy="8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1396" y="3718"/>
              <a:ext cx="2853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b="1" dirty="0">
                  <a:solidFill>
                    <a:schemeClr val="lt1"/>
                  </a:solidFill>
                  <a:cs typeface="+mn-ea"/>
                  <a:sym typeface="+mn-lt"/>
                </a:rPr>
                <a:t>有效反馈的要点</a:t>
              </a:r>
              <a:endParaRPr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1917840" y="2091301"/>
            <a:ext cx="8990686" cy="4644144"/>
            <a:chOff x="1446902" y="758952"/>
            <a:chExt cx="9275792" cy="4791456"/>
          </a:xfrm>
        </p:grpSpPr>
        <p:grpSp>
          <p:nvGrpSpPr>
            <p:cNvPr id="12" name="组合 11"/>
            <p:cNvGrpSpPr/>
            <p:nvPr>
              <p:custDataLst>
                <p:tags r:id="rId4"/>
              </p:custDataLst>
            </p:nvPr>
          </p:nvGrpSpPr>
          <p:grpSpPr>
            <a:xfrm>
              <a:off x="5160497" y="3309159"/>
              <a:ext cx="1882650" cy="2241249"/>
              <a:chOff x="3787689" y="3595699"/>
              <a:chExt cx="1578383" cy="1879026"/>
            </a:xfrm>
          </p:grpSpPr>
          <p:sp>
            <p:nvSpPr>
              <p:cNvPr id="20" name="六边形 19"/>
              <p:cNvSpPr/>
              <p:nvPr>
                <p:custDataLst>
                  <p:tags r:id="rId5"/>
                </p:custDataLst>
              </p:nvPr>
            </p:nvSpPr>
            <p:spPr>
              <a:xfrm>
                <a:off x="4591604" y="5150580"/>
                <a:ext cx="235890" cy="20335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5000" lnSpcReduction="1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六边形 14"/>
              <p:cNvSpPr/>
              <p:nvPr>
                <p:custDataLst>
                  <p:tags r:id="rId6"/>
                </p:custDataLst>
              </p:nvPr>
            </p:nvSpPr>
            <p:spPr>
              <a:xfrm>
                <a:off x="3787689" y="3595699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对反馈承担责任，采用“第一人称”的格式</a:t>
                </a:r>
                <a:endParaRPr lang="zh-CN" altLang="en-US" sz="1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六边形 23"/>
              <p:cNvSpPr/>
              <p:nvPr>
                <p:custDataLst>
                  <p:tags r:id="rId7"/>
                </p:custDataLst>
              </p:nvPr>
            </p:nvSpPr>
            <p:spPr>
              <a:xfrm>
                <a:off x="4398708" y="5329334"/>
                <a:ext cx="168653" cy="14539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六边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062278" y="5029713"/>
                <a:ext cx="348266" cy="30022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>
              <p:custDataLst>
                <p:tags r:id="rId9"/>
              </p:custDataLst>
            </p:nvPr>
          </p:nvGrpSpPr>
          <p:grpSpPr>
            <a:xfrm>
              <a:off x="3090880" y="2152948"/>
              <a:ext cx="2124361" cy="1622973"/>
              <a:chOff x="2167549" y="2764342"/>
              <a:chExt cx="1781029" cy="1360674"/>
            </a:xfrm>
          </p:grpSpPr>
          <p:sp>
            <p:nvSpPr>
              <p:cNvPr id="14" name="六边形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70195" y="2764342"/>
                <a:ext cx="1578383" cy="136067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针对可以改变的行为</a:t>
                </a:r>
                <a:endParaRPr lang="zh-CN" altLang="en-US" sz="1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六边形 21"/>
              <p:cNvSpPr/>
              <p:nvPr>
                <p:custDataLst>
                  <p:tags r:id="rId11"/>
                </p:custDataLst>
              </p:nvPr>
            </p:nvSpPr>
            <p:spPr>
              <a:xfrm>
                <a:off x="2412367" y="2871842"/>
                <a:ext cx="142989" cy="123266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六边形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2167549" y="3016042"/>
                <a:ext cx="281421" cy="24260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87500" lnSpcReduction="10000"/>
              </a:bodyPr>
              <a:lstStyle/>
              <a:p>
                <a:pPr algn="ctr"/>
                <a:endParaRPr lang="zh-CN" altLang="en-US" sz="8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>
              <p:custDataLst>
                <p:tags r:id="rId13"/>
              </p:custDataLst>
            </p:nvPr>
          </p:nvGrpSpPr>
          <p:grpSpPr>
            <a:xfrm>
              <a:off x="1446902" y="2674328"/>
              <a:ext cx="2378759" cy="2104367"/>
              <a:chOff x="988587" y="3020662"/>
              <a:chExt cx="1994312" cy="1764266"/>
            </a:xfrm>
          </p:grpSpPr>
          <p:sp>
            <p:nvSpPr>
              <p:cNvPr id="17" name="六边形 16"/>
              <p:cNvSpPr/>
              <p:nvPr>
                <p:custDataLst>
                  <p:tags r:id="rId14"/>
                </p:custDataLst>
              </p:nvPr>
            </p:nvSpPr>
            <p:spPr>
              <a:xfrm>
                <a:off x="988587" y="3424254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确保你的愿望是提供帮助</a:t>
                </a:r>
                <a:endParaRPr lang="zh-CN" altLang="en-US" sz="1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六边形 1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505571" y="3020662"/>
                <a:ext cx="365861" cy="315397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endParaRPr lang="zh-CN" altLang="en-US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六边形 18"/>
              <p:cNvSpPr/>
              <p:nvPr>
                <p:custDataLst>
                  <p:tags r:id="rId16"/>
                </p:custDataLst>
              </p:nvPr>
            </p:nvSpPr>
            <p:spPr>
              <a:xfrm>
                <a:off x="2617038" y="4082287"/>
                <a:ext cx="365861" cy="315397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endParaRPr lang="zh-CN" altLang="en-US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六边形 22"/>
              <p:cNvSpPr/>
              <p:nvPr>
                <p:custDataLst>
                  <p:tags r:id="rId17"/>
                </p:custDataLst>
              </p:nvPr>
            </p:nvSpPr>
            <p:spPr>
              <a:xfrm>
                <a:off x="1925244" y="3061781"/>
                <a:ext cx="235890" cy="20335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5000" lnSpcReduction="1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18"/>
              </p:custDataLst>
            </p:nvPr>
          </p:nvGrpSpPr>
          <p:grpSpPr>
            <a:xfrm>
              <a:off x="6998453" y="2145815"/>
              <a:ext cx="2290246" cy="2168424"/>
              <a:chOff x="5175278" y="2592897"/>
              <a:chExt cx="1920104" cy="1817971"/>
            </a:xfrm>
          </p:grpSpPr>
          <p:sp>
            <p:nvSpPr>
              <p:cNvPr id="30" name="六边形 29"/>
              <p:cNvSpPr/>
              <p:nvPr>
                <p:custDataLst>
                  <p:tags r:id="rId19"/>
                </p:custDataLst>
              </p:nvPr>
            </p:nvSpPr>
            <p:spPr>
              <a:xfrm>
                <a:off x="5175278" y="2592897"/>
                <a:ext cx="1578383" cy="136067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核实对方是否了解和接受</a:t>
                </a:r>
                <a:endParaRPr lang="zh-CN" altLang="en-US" sz="1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六边形 30"/>
              <p:cNvSpPr/>
              <p:nvPr>
                <p:custDataLst>
                  <p:tags r:id="rId20"/>
                </p:custDataLst>
              </p:nvPr>
            </p:nvSpPr>
            <p:spPr>
              <a:xfrm>
                <a:off x="5405174" y="4037428"/>
                <a:ext cx="348266" cy="300229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六边形 31"/>
              <p:cNvSpPr/>
              <p:nvPr>
                <p:custDataLst>
                  <p:tags r:id="rId21"/>
                </p:custDataLst>
              </p:nvPr>
            </p:nvSpPr>
            <p:spPr>
              <a:xfrm>
                <a:off x="5832684" y="4003538"/>
                <a:ext cx="251355" cy="216686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0000"/>
              </a:bodyPr>
              <a:lstStyle/>
              <a:p>
                <a:pPr algn="ctr"/>
                <a:endParaRPr lang="zh-CN" altLang="en-US" sz="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六边形 32"/>
              <p:cNvSpPr/>
              <p:nvPr>
                <p:custDataLst>
                  <p:tags r:id="rId22"/>
                </p:custDataLst>
              </p:nvPr>
            </p:nvSpPr>
            <p:spPr>
              <a:xfrm>
                <a:off x="5758316" y="4266027"/>
                <a:ext cx="168015" cy="144841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六边形 36"/>
              <p:cNvSpPr/>
              <p:nvPr>
                <p:custDataLst>
                  <p:tags r:id="rId23"/>
                </p:custDataLst>
              </p:nvPr>
            </p:nvSpPr>
            <p:spPr>
              <a:xfrm>
                <a:off x="6747116" y="2930946"/>
                <a:ext cx="348266" cy="300229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24"/>
              </p:custDataLst>
            </p:nvPr>
          </p:nvGrpSpPr>
          <p:grpSpPr>
            <a:xfrm>
              <a:off x="8840044" y="2713494"/>
              <a:ext cx="1882650" cy="2074345"/>
              <a:chOff x="6577030" y="3051813"/>
              <a:chExt cx="1578383" cy="1739096"/>
            </a:xfrm>
          </p:grpSpPr>
          <p:sp>
            <p:nvSpPr>
              <p:cNvPr id="35" name="六边形 34"/>
              <p:cNvSpPr/>
              <p:nvPr>
                <p:custDataLst>
                  <p:tags r:id="rId25"/>
                </p:custDataLst>
              </p:nvPr>
            </p:nvSpPr>
            <p:spPr>
              <a:xfrm>
                <a:off x="6577030" y="3430235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及时反馈</a:t>
                </a:r>
                <a:endParaRPr lang="zh-CN" altLang="en-US" sz="1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六边形 35"/>
              <p:cNvSpPr/>
              <p:nvPr>
                <p:custDataLst>
                  <p:tags r:id="rId26"/>
                </p:custDataLst>
              </p:nvPr>
            </p:nvSpPr>
            <p:spPr>
              <a:xfrm>
                <a:off x="7276442" y="3051813"/>
                <a:ext cx="235890" cy="20335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5000" lnSpcReduction="1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六边形 37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83546" y="3230567"/>
                <a:ext cx="168653" cy="14539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>
              <p:custDataLst>
                <p:tags r:id="rId28"/>
              </p:custDataLst>
            </p:nvPr>
          </p:nvGrpSpPr>
          <p:grpSpPr>
            <a:xfrm>
              <a:off x="4748855" y="758952"/>
              <a:ext cx="2294292" cy="2098328"/>
              <a:chOff x="3442576" y="1595638"/>
              <a:chExt cx="1923496" cy="1759203"/>
            </a:xfrm>
          </p:grpSpPr>
          <p:sp>
            <p:nvSpPr>
              <p:cNvPr id="45" name="六边形 4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442576" y="2326210"/>
                <a:ext cx="365861" cy="315397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endParaRPr lang="zh-CN" altLang="en-US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六边形 45"/>
              <p:cNvSpPr/>
              <p:nvPr>
                <p:custDataLst>
                  <p:tags r:id="rId30"/>
                </p:custDataLst>
              </p:nvPr>
            </p:nvSpPr>
            <p:spPr>
              <a:xfrm>
                <a:off x="4598760" y="1595638"/>
                <a:ext cx="161307" cy="139058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六边形 46"/>
              <p:cNvSpPr/>
              <p:nvPr>
                <p:custDataLst>
                  <p:tags r:id="rId31"/>
                </p:custDataLst>
              </p:nvPr>
            </p:nvSpPr>
            <p:spPr>
              <a:xfrm>
                <a:off x="3787689" y="1994167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描述行为，而不要评价人格</a:t>
                </a:r>
                <a:endParaRPr lang="zh-CN" altLang="en-US" sz="1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六边形 47"/>
              <p:cNvSpPr/>
              <p:nvPr>
                <p:custDataLst>
                  <p:tags r:id="rId32"/>
                </p:custDataLst>
              </p:nvPr>
            </p:nvSpPr>
            <p:spPr>
              <a:xfrm>
                <a:off x="4741890" y="1649845"/>
                <a:ext cx="348266" cy="30022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3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5993" y="3502430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团队的概念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lang="en-US" altLang="zh-CN" sz="36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38186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7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8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9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71998" y="3631970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大雁团队合作的启示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  <a:endParaRPr lang="en-US" altLang="zh-CN" sz="36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45171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7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8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9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916305" y="3192780"/>
            <a:ext cx="653796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大雁的飞行速度很快，每小时能飞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68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～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90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公里，几千公里的漫长旅途得飞上一两个月，每一次迁徙途中历尽千辛万苦。但它们春天北去，秋天南往，从不失信。不管在何处繁殖，何处过冬，总是非常准时地南来北往。我国古代有很多诗句赞美它们，例如“八月初一雁门开，鸿雁南飞带霜来。”陆游的“雨霁鸡栖早，风高雁阵斜”；韦应物的“万里人南去，三春雁北飞。”（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南中咏雁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），“孟春之月鸿雁北，孟秋之月鸿雁来”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吕氏春秋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等。 </a:t>
            </a:r>
            <a:endParaRPr lang="zh-CN" alt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916305" y="2257364"/>
            <a:ext cx="10567670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大雁是出色的空中旅行家。每当秋冬季节，它们就从老家西伯利亚一带，成群结队、浩浩荡荡地飞到我国的南方过冬。第二年春天，它们经过长途旅行，回到西伯利亚产蛋繁殖。</a:t>
            </a:r>
            <a:endParaRPr lang="zh-CN" alt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916305" y="128529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51miz-P1502608-E3F2EB9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686040" y="3289935"/>
            <a:ext cx="3526790" cy="23520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 bldLvl="0"/>
      <p:bldP spid="271369" grpId="0" bldLvl="0"/>
      <p:bldP spid="2713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1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52019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zh-CN" altLang="en-US" sz="2000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2815" y="2718435"/>
            <a:ext cx="9827895" cy="2559050"/>
            <a:chOff x="1469" y="4281"/>
            <a:chExt cx="15477" cy="4030"/>
          </a:xfrm>
        </p:grpSpPr>
        <p:sp>
          <p:nvSpPr>
            <p:cNvPr id="262148" name="Rectangle 4"/>
            <p:cNvSpPr>
              <a:spLocks noChangeArrowheads="1"/>
            </p:cNvSpPr>
            <p:nvPr/>
          </p:nvSpPr>
          <p:spPr bwMode="auto">
            <a:xfrm>
              <a:off x="4193" y="6286"/>
              <a:ext cx="9536" cy="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Symbol" panose="05050102010706020507" pitchFamily="18" charset="2"/>
                <a:buNone/>
              </a:pPr>
              <a:endPara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1469" y="4281"/>
              <a:ext cx="6802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每只大雁拍动翅膀都会为紧随其后的大雁造成一个向上的气流，利用</a:t>
              </a:r>
              <a:r>
                <a:rPr lang="en-US" altLang="zh-CN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V</a:t>
              </a: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字型的队伍，整个大雁队伍可以增加</a:t>
              </a:r>
              <a:r>
                <a:rPr lang="en-US" altLang="zh-CN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71%</a:t>
              </a: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的有效飞行速度。</a:t>
              </a:r>
              <a:endParaRPr lang="zh-CN" altLang="en-US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579" y="6423"/>
              <a:ext cx="6693" cy="18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启示一：</a:t>
              </a: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每个人都要忠诚于自己的团队，忠诚于自己的事业，做好自己的本职工作。如果你不拍翅膀，他不拍翅膀，这个团队还会存在吗？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0143" y="4281"/>
              <a:ext cx="6802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如果一只大雁掉队了，它马上就能感觉到独自己飞行带来的阻力，它会迅速利用前面大雁的上升力，帮助自己跟上雁群。</a:t>
              </a:r>
              <a:endParaRPr lang="zh-CN" altLang="en-US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10253" y="6423"/>
              <a:ext cx="6693" cy="18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启示二：</a:t>
              </a: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如果我们与大雁一样聪明的话，我们就会留在与自己的事业目标一致的队伍里，而且乐意接受他人的协助，也愿意协助他人。</a:t>
              </a:r>
              <a:endParaRPr lang="zh-CN" altLang="en-US" sz="16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862330" y="143769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bldLvl="0" animBg="1"/>
      <p:bldP spid="2713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1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52019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zh-CN" altLang="en-US" sz="2000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4560" y="2586355"/>
            <a:ext cx="9827895" cy="2770505"/>
            <a:chOff x="1456" y="4073"/>
            <a:chExt cx="15477" cy="4363"/>
          </a:xfrm>
        </p:grpSpPr>
        <p:sp>
          <p:nvSpPr>
            <p:cNvPr id="262148" name="Rectangle 4"/>
            <p:cNvSpPr>
              <a:spLocks noChangeArrowheads="1"/>
            </p:cNvSpPr>
            <p:nvPr/>
          </p:nvSpPr>
          <p:spPr bwMode="auto">
            <a:xfrm>
              <a:off x="4180" y="5010"/>
              <a:ext cx="9536" cy="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Symbol" panose="05050102010706020507" pitchFamily="18" charset="2"/>
                <a:buNone/>
              </a:pPr>
              <a:endParaRPr lang="zh-CN" altLang="en-US" sz="2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1456" y="4073"/>
              <a:ext cx="6802" cy="1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如果领头雁累了，它会自动落到队伍中，另一只大雁马上替补领头的位置。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566" y="5675"/>
              <a:ext cx="6693" cy="2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0000"/>
                  </a:solidFill>
                  <a:cs typeface="+mn-ea"/>
                  <a:sym typeface="+mn-lt"/>
                </a:rPr>
                <a:t>启示三：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分担重任很重要，因为我们应该尊重和保护每个人独特的才智、技能、精力、资源。</a:t>
              </a: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0130" y="4073"/>
              <a:ext cx="6802" cy="1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如果一只大雁生病了，会有两只大雁陪伴它下落，帮助并保护它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10240" y="5675"/>
              <a:ext cx="6693" cy="27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0000"/>
                  </a:solidFill>
                  <a:cs typeface="+mn-ea"/>
                  <a:sym typeface="+mn-lt"/>
                </a:rPr>
                <a:t>启示四：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如果我们也有大雁这样的意识，我们就会一如既往地站在彼此身边，不管经历何种困难，永远鼓励和帮助我们的队友！</a:t>
              </a: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916305" y="143769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bldLvl="0" animBg="1"/>
      <p:bldP spid="2713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69645" y="2964180"/>
            <a:ext cx="8646160" cy="387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zh-CN" altLang="en-US" sz="2570" dirty="0">
                <a:solidFill>
                  <a:srgbClr val="000000"/>
                </a:solidFill>
                <a:cs typeface="+mn-ea"/>
                <a:sym typeface="+mn-lt"/>
              </a:rPr>
              <a:t>队形中的大雁会向前面大雁鸣叫，来彼此激励并保持速度</a:t>
            </a:r>
            <a:endParaRPr lang="zh-CN" altLang="en-US" sz="257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9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9645" y="3540125"/>
            <a:ext cx="5765165" cy="866775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启示五：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我们必须确定从我们背后传来的是鼓励的叫声，而不是其他的声音。个人的信心和活力来自团队及时真诚的鼓励。</a:t>
            </a:r>
            <a:endParaRPr lang="zh-CN" altLang="en-US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883920" y="169296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08570" y="2508250"/>
            <a:ext cx="3586480" cy="2250440"/>
            <a:chOff x="11982" y="4366"/>
            <a:chExt cx="5648" cy="3544"/>
          </a:xfrm>
        </p:grpSpPr>
        <p:sp>
          <p:nvSpPr>
            <p:cNvPr id="2" name="剪去单角的矩形 1"/>
            <p:cNvSpPr/>
            <p:nvPr>
              <p:custDataLst>
                <p:tags r:id="rId2"/>
              </p:custDataLst>
            </p:nvPr>
          </p:nvSpPr>
          <p:spPr>
            <a:xfrm>
              <a:off x="11982" y="4366"/>
              <a:ext cx="5449" cy="3344"/>
            </a:xfrm>
            <a:prstGeom prst="snip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剪去单角的矩形 2"/>
            <p:cNvSpPr/>
            <p:nvPr>
              <p:custDataLst>
                <p:tags r:id="rId3"/>
              </p:custDataLst>
            </p:nvPr>
          </p:nvSpPr>
          <p:spPr>
            <a:xfrm>
              <a:off x="12182" y="4566"/>
              <a:ext cx="5449" cy="3344"/>
            </a:xfrm>
            <a:prstGeom prst="snip1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  <p:bldP spid="269316" grpId="0" bldLvl="0" animBg="1"/>
      <p:bldP spid="2713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层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62650" y="2664460"/>
            <a:ext cx="6229350" cy="2545715"/>
          </a:xfrm>
          <a:prstGeom prst="rect">
            <a:avLst/>
          </a:prstGeom>
        </p:spPr>
      </p:pic>
      <p:pic>
        <p:nvPicPr>
          <p:cNvPr id="6" name="图片 5" descr="组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468" y="623570"/>
            <a:ext cx="6144895" cy="40843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7115" y="4323080"/>
            <a:ext cx="4927600" cy="15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团队合作的重要性&gt;&gt;&gt;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团结，是由多种情感聚集在一起而产生的一种精神。团结就是相互配合，真正的团结就是无条件的配合。团结并不只存在于志同道合中。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Unity is strength.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Unity is a kind of spirit which is formed by a variety of emotions. Unity is to cooperate with each other, the real unity is unconditional cooperation.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6540" y="25527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892" y="2141343"/>
            <a:ext cx="3688080" cy="396875"/>
          </a:xfrm>
        </p:spPr>
        <p:txBody>
          <a:bodyPr>
            <a:noAutofit/>
          </a:bodyPr>
          <a:lstStyle/>
          <a:p>
            <a:r>
              <a:rPr lang="zh-CN" altLang="en-US" sz="27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团队的概念</a:t>
            </a:r>
            <a:endParaRPr lang="zh-CN" altLang="en-US" sz="27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975" y="2602230"/>
            <a:ext cx="5450840" cy="9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团队就是由少数愿意为了共同的目的、业绩目标和方法而相互承担责任的人们组成的群体。</a:t>
            </a: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688975" y="3960812"/>
            <a:ext cx="2722880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团队的要素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88975" y="4585970"/>
            <a:ext cx="2273300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人数不多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共同的目标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占位符 4" descr="G:\PPT\团队合作的重要性\51miz-P1502803-A882892C.jpg51miz-P1502803-A882892C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58965" y="2602230"/>
            <a:ext cx="2303780" cy="3622675"/>
          </a:xfrm>
          <a:custGeom>
            <a:avLst/>
            <a:gdLst>
              <a:gd name="connsiteX0" fmla="*/ 0 w 4876801"/>
              <a:gd name="connsiteY0" fmla="*/ 0 h 9144000"/>
              <a:gd name="connsiteX1" fmla="*/ 4876801 w 4876801"/>
              <a:gd name="connsiteY1" fmla="*/ 0 h 9144000"/>
              <a:gd name="connsiteX2" fmla="*/ 4876801 w 4876801"/>
              <a:gd name="connsiteY2" fmla="*/ 9144000 h 9144000"/>
              <a:gd name="connsiteX3" fmla="*/ 0 w 4876801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1" h="9144000">
                <a:moveTo>
                  <a:pt x="0" y="0"/>
                </a:moveTo>
                <a:lnTo>
                  <a:pt x="4876801" y="0"/>
                </a:lnTo>
                <a:lnTo>
                  <a:pt x="4876801" y="9144000"/>
                </a:lnTo>
                <a:lnTo>
                  <a:pt x="0" y="9144000"/>
                </a:lnTo>
                <a:close/>
              </a:path>
            </a:pathLst>
          </a:custGeom>
          <a:solidFill>
            <a:srgbClr val="ACB1BB"/>
          </a:solidFill>
        </p:spPr>
      </p:pic>
      <p:pic>
        <p:nvPicPr>
          <p:cNvPr id="4" name="图片占位符 3" descr="G:\PPT\团队合作的重要性\51miz-P1502473-CD2D0268.jpg51miz-P1502473-CD2D0268"/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9436735" y="1424305"/>
            <a:ext cx="2469515" cy="4009390"/>
          </a:xfrm>
          <a:custGeom>
            <a:avLst/>
            <a:gdLst>
              <a:gd name="connsiteX0" fmla="*/ 0 w 4876800"/>
              <a:gd name="connsiteY0" fmla="*/ 0 h 9144000"/>
              <a:gd name="connsiteX1" fmla="*/ 4876800 w 4876800"/>
              <a:gd name="connsiteY1" fmla="*/ 0 h 9144000"/>
              <a:gd name="connsiteX2" fmla="*/ 4876800 w 4876800"/>
              <a:gd name="connsiteY2" fmla="*/ 9144000 h 9144000"/>
              <a:gd name="connsiteX3" fmla="*/ 0 w 4876800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9144000">
                <a:moveTo>
                  <a:pt x="0" y="0"/>
                </a:moveTo>
                <a:lnTo>
                  <a:pt x="4876800" y="0"/>
                </a:lnTo>
                <a:lnTo>
                  <a:pt x="4876800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lt1">
              <a:lumMod val="50000"/>
            </a:schemeClr>
          </a:solidFill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856230" y="4585970"/>
            <a:ext cx="4200525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相互依赖并共同承担责任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共同的工作方法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ldLvl="0"/>
      <p:bldP spid="5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6894" y="1460881"/>
            <a:ext cx="2946400" cy="610235"/>
          </a:xfrm>
        </p:spPr>
        <p:txBody>
          <a:bodyPr>
            <a:normAutofit/>
          </a:bodyPr>
          <a:lstStyle/>
          <a:p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团队精神</a:t>
            </a:r>
            <a:endParaRPr lang="zh-CN" altLang="en-US" sz="311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4400" y="2265680"/>
            <a:ext cx="5533390" cy="874395"/>
            <a:chOff x="2099" y="3613"/>
            <a:chExt cx="8714" cy="1377"/>
          </a:xfrm>
        </p:grpSpPr>
        <p:sp>
          <p:nvSpPr>
            <p:cNvPr id="36" name="椭圆 35"/>
            <p:cNvSpPr/>
            <p:nvPr/>
          </p:nvSpPr>
          <p:spPr>
            <a:xfrm rot="16200000">
              <a:off x="2097" y="3836"/>
              <a:ext cx="936" cy="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8"/>
            <p:cNvSpPr txBox="1"/>
            <p:nvPr>
              <p:custDataLst>
                <p:tags r:id="rId1"/>
              </p:custDataLst>
            </p:nvPr>
          </p:nvSpPr>
          <p:spPr bwMode="auto">
            <a:xfrm>
              <a:off x="3175" y="3613"/>
              <a:ext cx="7638" cy="13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在团队与其成员之间的关系方面，团队精神表现为团队成员对团队的强烈归属感与一体感。</a:t>
              </a:r>
              <a:endPara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rot="16200000">
              <a:off x="2246" y="3984"/>
              <a:ext cx="639" cy="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40" y="4011"/>
              <a:ext cx="71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3765" y="3559175"/>
            <a:ext cx="5533390" cy="874395"/>
            <a:chOff x="2099" y="3613"/>
            <a:chExt cx="8714" cy="1377"/>
          </a:xfrm>
        </p:grpSpPr>
        <p:sp>
          <p:nvSpPr>
            <p:cNvPr id="4" name="椭圆 3"/>
            <p:cNvSpPr/>
            <p:nvPr/>
          </p:nvSpPr>
          <p:spPr>
            <a:xfrm rot="16200000">
              <a:off x="2097" y="3836"/>
              <a:ext cx="936" cy="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38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3175" y="3613"/>
              <a:ext cx="7638" cy="13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在团队成员之间的关系上，团队精神表现为成员间的相互协作及共为一体。</a:t>
              </a:r>
              <a:endPara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16200000">
              <a:off x="2246" y="3984"/>
              <a:ext cx="639" cy="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40" y="4011"/>
              <a:ext cx="71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3765" y="4829175"/>
            <a:ext cx="5533390" cy="1337945"/>
            <a:chOff x="2099" y="3249"/>
            <a:chExt cx="8714" cy="2107"/>
          </a:xfrm>
        </p:grpSpPr>
        <p:sp>
          <p:nvSpPr>
            <p:cNvPr id="13" name="椭圆 12"/>
            <p:cNvSpPr/>
            <p:nvPr/>
          </p:nvSpPr>
          <p:spPr>
            <a:xfrm rot="16200000">
              <a:off x="2097" y="3836"/>
              <a:ext cx="936" cy="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3175" y="3249"/>
              <a:ext cx="7638" cy="210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在团队成员对团队事务的态度上，团队精神表现为团队成员对团队事务的尽心尽力及全方位的投入。</a:t>
              </a:r>
              <a:endPara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6200000">
              <a:off x="2246" y="3984"/>
              <a:ext cx="639" cy="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240" y="4011"/>
              <a:ext cx="71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en-US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75780" y="2242185"/>
            <a:ext cx="4728210" cy="3693160"/>
            <a:chOff x="10828" y="3531"/>
            <a:chExt cx="7446" cy="5816"/>
          </a:xfrm>
        </p:grpSpPr>
        <p:pic>
          <p:nvPicPr>
            <p:cNvPr id="18" name="图片 17" descr="51miz-P1502450-DC9B578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272" y="3872"/>
              <a:ext cx="6543" cy="3946"/>
            </a:xfrm>
            <a:prstGeom prst="rect">
              <a:avLst/>
            </a:prstGeom>
          </p:spPr>
        </p:pic>
        <p:pic>
          <p:nvPicPr>
            <p:cNvPr id="17" name="图片 16" descr="51miz-E863289-059D7ECB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0828" y="3531"/>
              <a:ext cx="7446" cy="58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24705" y="1769745"/>
            <a:ext cx="2570480" cy="3726815"/>
            <a:chOff x="4371079" y="1401825"/>
            <a:chExt cx="3077497" cy="4461668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>
            <a:xfrm rot="4351113">
              <a:off x="3678994" y="2093910"/>
              <a:ext cx="4461668" cy="3077497"/>
              <a:chOff x="940378" y="1114346"/>
              <a:chExt cx="7056438" cy="4867275"/>
            </a:xfrm>
          </p:grpSpPr>
          <p:sp>
            <p:nvSpPr>
              <p:cNvPr id="9" name="Arc 682"/>
              <p:cNvSpPr/>
              <p:nvPr/>
            </p:nvSpPr>
            <p:spPr bwMode="auto">
              <a:xfrm rot="18746405">
                <a:off x="3554196" y="1119903"/>
                <a:ext cx="1014413" cy="1003300"/>
              </a:xfrm>
              <a:custGeom>
                <a:avLst/>
                <a:gdLst>
                  <a:gd name="T0" fmla="*/ 2147483647 w 21600"/>
                  <a:gd name="T1" fmla="*/ 0 h 21356"/>
                  <a:gd name="T2" fmla="*/ 2147483647 w 21600"/>
                  <a:gd name="T3" fmla="*/ 2147483647 h 21356"/>
                  <a:gd name="T4" fmla="*/ 0 w 21600"/>
                  <a:gd name="T5" fmla="*/ 2147483647 h 213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56"/>
                  <a:gd name="T11" fmla="*/ 21600 w 21600"/>
                  <a:gd name="T12" fmla="*/ 21356 h 213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56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</a:path>
                  <a:path w="21600" h="21356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90" latinLnBrk="1">
                  <a:lnSpc>
                    <a:spcPct val="120000"/>
                  </a:lnSpc>
                  <a:defRPr/>
                </a:pPr>
                <a:endParaRPr kumimoji="1" lang="zh-CN" altLang="en-US" sz="855" kern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673"/>
              <p:cNvSpPr>
                <a:spLocks noEditPoints="1"/>
              </p:cNvSpPr>
              <p:nvPr/>
            </p:nvSpPr>
            <p:spPr bwMode="auto">
              <a:xfrm rot="21275257">
                <a:off x="4204278" y="1579484"/>
                <a:ext cx="2628900" cy="2630487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675"/>
              <p:cNvSpPr>
                <a:spLocks noEditPoints="1"/>
              </p:cNvSpPr>
              <p:nvPr/>
            </p:nvSpPr>
            <p:spPr bwMode="auto">
              <a:xfrm rot="21275257">
                <a:off x="940378" y="1649334"/>
                <a:ext cx="3429000" cy="3429000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Oval 676"/>
              <p:cNvSpPr>
                <a:spLocks noChangeArrowheads="1"/>
              </p:cNvSpPr>
              <p:nvPr/>
            </p:nvSpPr>
            <p:spPr bwMode="auto">
              <a:xfrm rot="21275257">
                <a:off x="1307091" y="2016046"/>
                <a:ext cx="2695575" cy="26939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677"/>
              <p:cNvSpPr>
                <a:spLocks noChangeArrowheads="1"/>
              </p:cNvSpPr>
              <p:nvPr/>
            </p:nvSpPr>
            <p:spPr bwMode="auto">
              <a:xfrm rot="21275257">
                <a:off x="4617028" y="1993821"/>
                <a:ext cx="1801813" cy="180181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679"/>
              <p:cNvSpPr>
                <a:spLocks noEditPoints="1"/>
              </p:cNvSpPr>
              <p:nvPr/>
            </p:nvSpPr>
            <p:spPr bwMode="auto">
              <a:xfrm rot="21275257">
                <a:off x="5693353" y="3676571"/>
                <a:ext cx="2303463" cy="2305050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Oval 680"/>
              <p:cNvSpPr>
                <a:spLocks noChangeArrowheads="1"/>
              </p:cNvSpPr>
              <p:nvPr/>
            </p:nvSpPr>
            <p:spPr bwMode="auto">
              <a:xfrm rot="21275257">
                <a:off x="6055303" y="4040109"/>
                <a:ext cx="1577975" cy="1577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Arc 681"/>
              <p:cNvSpPr/>
              <p:nvPr/>
            </p:nvSpPr>
            <p:spPr bwMode="auto">
              <a:xfrm rot="7501686">
                <a:off x="4141572" y="3609103"/>
                <a:ext cx="1906587" cy="1549400"/>
              </a:xfrm>
              <a:custGeom>
                <a:avLst/>
                <a:gdLst>
                  <a:gd name="T0" fmla="*/ 2147483647 w 21600"/>
                  <a:gd name="T1" fmla="*/ 0 h 15695"/>
                  <a:gd name="T2" fmla="*/ 2147483647 w 21600"/>
                  <a:gd name="T3" fmla="*/ 2147483647 h 15695"/>
                  <a:gd name="T4" fmla="*/ 0 w 21600"/>
                  <a:gd name="T5" fmla="*/ 2147483647 h 156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695"/>
                  <a:gd name="T11" fmla="*/ 21600 w 21600"/>
                  <a:gd name="T12" fmla="*/ 15695 h 156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695" fill="none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</a:path>
                  <a:path w="21600" h="15695" stroke="0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  <a:lnTo>
                      <a:pt x="0" y="15695"/>
                    </a:lnTo>
                    <a:lnTo>
                      <a:pt x="14840" y="-1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90" latinLnBrk="1">
                  <a:lnSpc>
                    <a:spcPct val="120000"/>
                  </a:lnSpc>
                  <a:defRPr/>
                </a:pPr>
                <a:endParaRPr kumimoji="1" lang="zh-CN" altLang="en-US" sz="855" kern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Arc 683"/>
              <p:cNvSpPr/>
              <p:nvPr/>
            </p:nvSpPr>
            <p:spPr bwMode="auto">
              <a:xfrm rot="256945">
                <a:off x="7018916" y="2744709"/>
                <a:ext cx="620712" cy="898525"/>
              </a:xfrm>
              <a:custGeom>
                <a:avLst/>
                <a:gdLst>
                  <a:gd name="T0" fmla="*/ 2147483647 w 21600"/>
                  <a:gd name="T1" fmla="*/ 0 h 31203"/>
                  <a:gd name="T2" fmla="*/ 2147483647 w 21600"/>
                  <a:gd name="T3" fmla="*/ 2147483647 h 31203"/>
                  <a:gd name="T4" fmla="*/ 0 w 21600"/>
                  <a:gd name="T5" fmla="*/ 2147483647 h 312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03"/>
                  <a:gd name="T11" fmla="*/ 21600 w 21600"/>
                  <a:gd name="T12" fmla="*/ 31203 h 31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03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</a:path>
                  <a:path w="21600" h="31203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90" latinLnBrk="1">
                  <a:lnSpc>
                    <a:spcPct val="120000"/>
                  </a:lnSpc>
                  <a:defRPr/>
                </a:pPr>
                <a:endParaRPr kumimoji="1" lang="zh-CN" altLang="en-US" sz="855" kern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7"/>
            <p:cNvGrpSpPr/>
            <p:nvPr/>
          </p:nvGrpSpPr>
          <p:grpSpPr>
            <a:xfrm>
              <a:off x="5399195" y="5092653"/>
              <a:ext cx="413932" cy="413932"/>
              <a:chOff x="5607370" y="3562829"/>
              <a:chExt cx="587140" cy="587140"/>
            </a:xfrm>
            <a:solidFill>
              <a:sysClr val="window" lastClr="FFFFFF"/>
            </a:solidFill>
          </p:grpSpPr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5607370" y="3562829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0"/>
            <p:cNvGrpSpPr/>
            <p:nvPr/>
          </p:nvGrpSpPr>
          <p:grpSpPr>
            <a:xfrm>
              <a:off x="5397226" y="2156571"/>
              <a:ext cx="594535" cy="594535"/>
              <a:chOff x="6665323" y="3562825"/>
              <a:chExt cx="587140" cy="587140"/>
            </a:xfrm>
            <a:solidFill>
              <a:sysClr val="window" lastClr="FFFFFF"/>
            </a:solidFill>
          </p:grpSpPr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3"/>
            <p:cNvGrpSpPr/>
            <p:nvPr/>
          </p:nvGrpSpPr>
          <p:grpSpPr>
            <a:xfrm>
              <a:off x="6296135" y="3917073"/>
              <a:ext cx="413932" cy="413932"/>
              <a:chOff x="7740352" y="3562825"/>
              <a:chExt cx="587140" cy="587140"/>
            </a:xfrm>
            <a:solidFill>
              <a:sysClr val="window" lastClr="FFFFFF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334351" y="2278025"/>
            <a:ext cx="2897426" cy="1533789"/>
            <a:chOff x="468937" y="2419540"/>
            <a:chExt cx="1934629" cy="1533789"/>
          </a:xfrm>
        </p:grpSpPr>
        <p:sp>
          <p:nvSpPr>
            <p:cNvPr id="39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形成阶段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"/>
              </p:custDataLst>
            </p:nvPr>
          </p:nvSpPr>
          <p:spPr>
            <a:xfrm>
              <a:off x="470268" y="2823664"/>
              <a:ext cx="1933298" cy="1129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大家开始互相认识、团队成员总体上有一个积极的愿望，急于开始工作、团队成员不了解自己的职责及其他成员的角色、个人对工作本身和他们的相互关系高度焦虑、几乎没有什么实际的工作进展、情绪特点是：激动、希望、怀疑、焦急、犹豫</a:t>
              </a:r>
              <a:endParaRPr lang="en-US" altLang="zh-CN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34351" y="4137305"/>
            <a:ext cx="2897426" cy="2365004"/>
            <a:chOff x="468937" y="2419540"/>
            <a:chExt cx="1934629" cy="2365004"/>
          </a:xfrm>
        </p:grpSpPr>
        <p:sp>
          <p:nvSpPr>
            <p:cNvPr id="42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震荡阶段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2"/>
              </p:custDataLst>
            </p:nvPr>
          </p:nvSpPr>
          <p:spPr>
            <a:xfrm>
              <a:off x="470268" y="2823664"/>
              <a:ext cx="1933298" cy="1960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团队目标更加明确，成员开始运用技能着手执行分配到的任务，缓慢推进工作。随着工作的进行，成员会越来越不满意依靠团队领导的指导或命令，同时，成员根据其他成员的情况，对自己的角色及职责产生更多的疑问。当开始遵循操作规则时，成员会怀疑这类规则的实用性和必要性。成员们希望知道他们的控制程度和权力大小。此阶段冲突产生，气氛紧张，人们有挫折、愤怒或者对立的情绪，成员们可能抵制团队，因为他们要表达与团队联合相对立的个性。</a:t>
              </a:r>
              <a:endParaRPr lang="en-US" alt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61871" y="2278025"/>
            <a:ext cx="2897426" cy="1533789"/>
            <a:chOff x="468937" y="2419540"/>
            <a:chExt cx="1934629" cy="1533789"/>
          </a:xfrm>
        </p:grpSpPr>
        <p:sp>
          <p:nvSpPr>
            <p:cNvPr id="45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规范阶段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3"/>
              </p:custDataLst>
            </p:nvPr>
          </p:nvSpPr>
          <p:spPr>
            <a:xfrm>
              <a:off x="470268" y="2823664"/>
              <a:ext cx="1933298" cy="1129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团队成员之间的关系已确立好了、大部分矛盾得到解决、成员接受和明确了各自的角色、团队规则得以改进和规范化、控制和决策的权力由团队领导移交给了团队、信任在成员间建立起来、凝聚力形成、成员间大量地交流信息。</a:t>
              </a:r>
              <a:endParaRPr lang="en-US" alt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61871" y="4137305"/>
            <a:ext cx="2897426" cy="1118499"/>
            <a:chOff x="468937" y="2419540"/>
            <a:chExt cx="1934629" cy="1118499"/>
          </a:xfrm>
        </p:grpSpPr>
        <p:sp>
          <p:nvSpPr>
            <p:cNvPr id="48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表现阶段</a:t>
              </a:r>
              <a:endParaRPr lang="zh-CN" altLang="en-US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4"/>
              </p:custDataLst>
            </p:nvPr>
          </p:nvSpPr>
          <p:spPr>
            <a:xfrm>
              <a:off x="470268" y="2823664"/>
              <a:ext cx="1933298" cy="714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成员积极工作、集中精力于实现团队目标、团队有集体荣誉感、信心十足，成员开放、坦诚、及时地进行沟通，并密切合作、互相帮助、相互依赖程度高。</a:t>
              </a:r>
              <a:endParaRPr lang="en-US" alt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716780" y="1179195"/>
            <a:ext cx="241444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团队的概念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四个阶段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8934" y="1344930"/>
            <a:ext cx="5307699" cy="534988"/>
          </a:xfrm>
        </p:spPr>
        <p:txBody>
          <a:bodyPr>
            <a:normAutofit/>
          </a:bodyPr>
          <a:lstStyle/>
          <a:p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高绩效团队的特征</a:t>
            </a:r>
            <a:endParaRPr lang="zh-CN" altLang="en-US" sz="311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949190" y="2152650"/>
            <a:ext cx="6339205" cy="3471545"/>
            <a:chOff x="7794" y="3390"/>
            <a:chExt cx="9983" cy="5467"/>
          </a:xfrm>
        </p:grpSpPr>
        <p:grpSp>
          <p:nvGrpSpPr>
            <p:cNvPr id="17" name="组合 16"/>
            <p:cNvGrpSpPr/>
            <p:nvPr/>
          </p:nvGrpSpPr>
          <p:grpSpPr>
            <a:xfrm>
              <a:off x="7794" y="3390"/>
              <a:ext cx="3867" cy="994"/>
              <a:chOff x="7794" y="2938"/>
              <a:chExt cx="3867" cy="99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55" name="椭圆 54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80" name="Freeform 92"/>
                  <p:cNvSpPr>
                    <a:spLocks noEditPoints="1"/>
                  </p:cNvSpPr>
                  <p:nvPr>
                    <p:custDataLst>
                      <p:tags r:id="rId2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93"/>
                  <p:cNvSpPr>
                    <a:spLocks noEditPoints="1"/>
                  </p:cNvSpPr>
                  <p:nvPr>
                    <p:custDataLst>
                      <p:tags r:id="rId3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8451" y="2938"/>
                <a:ext cx="3210" cy="994"/>
                <a:chOff x="8655" y="2890"/>
                <a:chExt cx="3210" cy="994"/>
              </a:xfrm>
            </p:grpSpPr>
            <p:cxnSp>
              <p:nvCxnSpPr>
                <p:cNvPr id="4" name="直接连接符 3"/>
                <p:cNvCxnSpPr/>
                <p:nvPr>
                  <p:custDataLst>
                    <p:tags r:id="rId4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文本框 4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916" y="2890"/>
                  <a:ext cx="2310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有效的领导</a:t>
                  </a:r>
                  <a:endParaRPr lang="zh-CN" altLang="en-US" sz="20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7794" y="4881"/>
              <a:ext cx="3867" cy="994"/>
              <a:chOff x="7777" y="4456"/>
              <a:chExt cx="3867" cy="99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7777" y="4683"/>
                <a:ext cx="640" cy="640"/>
                <a:chOff x="7301" y="3110"/>
                <a:chExt cx="1638" cy="1638"/>
              </a:xfrm>
            </p:grpSpPr>
            <p:sp>
              <p:nvSpPr>
                <p:cNvPr id="8" name="椭圆 7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10" name="Freeform 92"/>
                  <p:cNvSpPr>
                    <a:spLocks noEditPoint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93"/>
                  <p:cNvSpPr>
                    <a:spLocks noEditPoints="1"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3" name="组合 12"/>
              <p:cNvGrpSpPr/>
              <p:nvPr/>
            </p:nvGrpSpPr>
            <p:grpSpPr>
              <a:xfrm>
                <a:off x="8434" y="4456"/>
                <a:ext cx="3210" cy="994"/>
                <a:chOff x="8655" y="2890"/>
                <a:chExt cx="3210" cy="994"/>
              </a:xfrm>
            </p:grpSpPr>
            <p:cxnSp>
              <p:nvCxnSpPr>
                <p:cNvPr id="14" name="直接连接符 13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文本框 14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8916" y="2890"/>
                  <a:ext cx="2310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灵活和适应</a:t>
                  </a:r>
                  <a:endParaRPr lang="zh-CN" altLang="en-US" sz="20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7794" y="6372"/>
              <a:ext cx="3867" cy="994"/>
              <a:chOff x="7777" y="4456"/>
              <a:chExt cx="3867" cy="99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777" y="4683"/>
                <a:ext cx="640" cy="640"/>
                <a:chOff x="7301" y="3110"/>
                <a:chExt cx="1638" cy="1638"/>
              </a:xfrm>
            </p:grpSpPr>
            <p:sp>
              <p:nvSpPr>
                <p:cNvPr id="20" name="椭圆 1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22" name="Freeform 92"/>
                  <p:cNvSpPr>
                    <a:spLocks noEditPoint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Freeform 93"/>
                  <p:cNvSpPr>
                    <a:spLocks noEditPoint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4" name="组合 23"/>
              <p:cNvGrpSpPr/>
              <p:nvPr/>
            </p:nvGrpSpPr>
            <p:grpSpPr>
              <a:xfrm>
                <a:off x="8434" y="4456"/>
                <a:ext cx="3210" cy="994"/>
                <a:chOff x="8655" y="2890"/>
                <a:chExt cx="3210" cy="994"/>
              </a:xfrm>
            </p:grpSpPr>
            <p:cxnSp>
              <p:nvCxnSpPr>
                <p:cNvPr id="25" name="直接连接符 24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文本框 25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8916" y="2890"/>
                  <a:ext cx="2310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持续地学习</a:t>
                  </a:r>
                  <a:endParaRPr lang="zh-CN" altLang="en-US" sz="20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7794" y="7863"/>
              <a:ext cx="4679" cy="994"/>
              <a:chOff x="7777" y="4456"/>
              <a:chExt cx="4679" cy="99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7777" y="4683"/>
                <a:ext cx="640" cy="640"/>
                <a:chOff x="7301" y="3110"/>
                <a:chExt cx="1638" cy="1638"/>
              </a:xfrm>
            </p:grpSpPr>
            <p:sp>
              <p:nvSpPr>
                <p:cNvPr id="29" name="椭圆 28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31" name="Freeform 92"/>
                  <p:cNvSpPr>
                    <a:spLocks noEditPoints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reeform 93"/>
                  <p:cNvSpPr>
                    <a:spLocks noEditPoints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3" name="组合 32"/>
              <p:cNvGrpSpPr/>
              <p:nvPr/>
            </p:nvGrpSpPr>
            <p:grpSpPr>
              <a:xfrm>
                <a:off x="8434" y="4456"/>
                <a:ext cx="4022" cy="994"/>
                <a:chOff x="8655" y="2890"/>
                <a:chExt cx="4022" cy="994"/>
              </a:xfrm>
            </p:grpSpPr>
            <p:cxnSp>
              <p:nvCxnSpPr>
                <p:cNvPr id="34" name="直接连接符 33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8655" y="3884"/>
                  <a:ext cx="4022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文本框 34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8916" y="2890"/>
                  <a:ext cx="3118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高效的工作程序</a:t>
                  </a:r>
                  <a:endParaRPr lang="zh-CN" altLang="en-US" sz="20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13211" y="3390"/>
              <a:ext cx="3867" cy="994"/>
              <a:chOff x="7794" y="2938"/>
              <a:chExt cx="3867" cy="99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38" name="椭圆 37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40" name="Freeform 92"/>
                  <p:cNvSpPr>
                    <a:spLocks noEditPoints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Freeform 93"/>
                  <p:cNvSpPr>
                    <a:spLocks noEditPoints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2" name="组合 41"/>
              <p:cNvGrpSpPr/>
              <p:nvPr/>
            </p:nvGrpSpPr>
            <p:grpSpPr>
              <a:xfrm>
                <a:off x="8451" y="2938"/>
                <a:ext cx="3210" cy="994"/>
                <a:chOff x="8655" y="2890"/>
                <a:chExt cx="3210" cy="994"/>
              </a:xfrm>
            </p:grpSpPr>
            <p:cxnSp>
              <p:nvCxnSpPr>
                <p:cNvPr id="43" name="直接连接符 42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文本框 4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8916" y="2890"/>
                  <a:ext cx="1906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共同目标</a:t>
                  </a:r>
                  <a:endParaRPr lang="zh-CN" altLang="en-US" sz="20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13211" y="4881"/>
              <a:ext cx="4566" cy="994"/>
              <a:chOff x="7794" y="2938"/>
              <a:chExt cx="4566" cy="99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47" name="椭圆 46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8" name="组合 47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49" name="Freeform 92"/>
                  <p:cNvSpPr>
                    <a:spLocks noEditPoints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93"/>
                  <p:cNvSpPr>
                    <a:spLocks noEditPoints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1" name="组合 50"/>
              <p:cNvGrpSpPr/>
              <p:nvPr/>
            </p:nvGrpSpPr>
            <p:grpSpPr>
              <a:xfrm>
                <a:off x="8451" y="2938"/>
                <a:ext cx="3909" cy="994"/>
                <a:chOff x="8655" y="2890"/>
                <a:chExt cx="3909" cy="994"/>
              </a:xfrm>
            </p:grpSpPr>
            <p:cxnSp>
              <p:nvCxnSpPr>
                <p:cNvPr id="52" name="直接连接符 51"/>
                <p:cNvCxnSpPr/>
                <p:nvPr>
                  <p:custDataLst>
                    <p:tags r:id="rId29"/>
                  </p:custDataLst>
                </p:nvPr>
              </p:nvCxnSpPr>
              <p:spPr>
                <a:xfrm>
                  <a:off x="8655" y="3884"/>
                  <a:ext cx="3902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文本框 52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8916" y="2890"/>
                  <a:ext cx="3648" cy="78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相互信任与尊重</a:t>
                  </a:r>
                  <a:endParaRPr lang="zh-CN" altLang="en-US" sz="20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13211" y="6372"/>
              <a:ext cx="4566" cy="994"/>
              <a:chOff x="7794" y="2938"/>
              <a:chExt cx="4566" cy="99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57" name="椭圆 56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58" name="组合 57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59" name="Freeform 92"/>
                  <p:cNvSpPr>
                    <a:spLocks noEditPoint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93"/>
                  <p:cNvSpPr>
                    <a:spLocks noEditPoint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8451" y="2938"/>
                <a:ext cx="3909" cy="994"/>
                <a:chOff x="8655" y="2890"/>
                <a:chExt cx="3909" cy="994"/>
              </a:xfrm>
            </p:grpSpPr>
            <p:cxnSp>
              <p:nvCxnSpPr>
                <p:cNvPr id="62" name="直接连接符 61"/>
                <p:cNvCxnSpPr/>
                <p:nvPr>
                  <p:custDataLst>
                    <p:tags r:id="rId34"/>
                  </p:custDataLst>
                </p:nvPr>
              </p:nvCxnSpPr>
              <p:spPr>
                <a:xfrm>
                  <a:off x="8655" y="3884"/>
                  <a:ext cx="30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文本框 62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8916" y="2890"/>
                  <a:ext cx="3648" cy="78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充分的沟通</a:t>
                  </a:r>
                  <a:endParaRPr lang="zh-CN" altLang="en-US" sz="20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13211" y="7863"/>
              <a:ext cx="4566" cy="994"/>
              <a:chOff x="7794" y="2938"/>
              <a:chExt cx="4566" cy="99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66" name="椭圆 65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67" name="组合 66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68" name="Freeform 92"/>
                  <p:cNvSpPr>
                    <a:spLocks noEditPoints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3"/>
                  <p:cNvSpPr>
                    <a:spLocks noEditPoints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70" name="组合 69"/>
              <p:cNvGrpSpPr/>
              <p:nvPr/>
            </p:nvGrpSpPr>
            <p:grpSpPr>
              <a:xfrm>
                <a:off x="8451" y="2938"/>
                <a:ext cx="3909" cy="994"/>
                <a:chOff x="8655" y="2890"/>
                <a:chExt cx="3909" cy="994"/>
              </a:xfrm>
            </p:grpSpPr>
            <p:sp>
              <p:nvSpPr>
                <p:cNvPr id="72" name="文本框 71"/>
                <p:cNvSpPr txBox="1"/>
                <p:nvPr>
                  <p:custDataLst>
                    <p:tags r:id="rId39"/>
                  </p:custDataLst>
                </p:nvPr>
              </p:nvSpPr>
              <p:spPr>
                <a:xfrm>
                  <a:off x="8916" y="2890"/>
                  <a:ext cx="3648" cy="78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取长补短</a:t>
                  </a:r>
                  <a:endParaRPr lang="zh-CN" altLang="en-US" sz="20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1" name="直接连接符 70"/>
                <p:cNvCxnSpPr/>
                <p:nvPr>
                  <p:custDataLst>
                    <p:tags r:id="rId40"/>
                  </p:custDataLst>
                </p:nvPr>
              </p:nvCxnSpPr>
              <p:spPr>
                <a:xfrm>
                  <a:off x="8655" y="3884"/>
                  <a:ext cx="30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76" name="图片占位符 4" descr="G:\PPT\团队合作的重要性\51miz-P1502485-385DF6D0.jpg51miz-P1502485-385DF6D0"/>
          <p:cNvPicPr preferRelativeResize="0">
            <a:picLocks noGrp="1" noChangeAspect="1"/>
          </p:cNvPicPr>
          <p:nvPr/>
        </p:nvPicPr>
        <p:blipFill>
          <a:blip r:embed="rId41" cstate="screen"/>
          <a:srcRect/>
          <a:stretch>
            <a:fillRect/>
          </a:stretch>
        </p:blipFill>
        <p:spPr>
          <a:xfrm>
            <a:off x="728980" y="2607310"/>
            <a:ext cx="3811905" cy="2767965"/>
          </a:xfrm>
          <a:custGeom>
            <a:avLst/>
            <a:gdLst>
              <a:gd name="connsiteX0" fmla="*/ 334581 w 3160602"/>
              <a:gd name="connsiteY0" fmla="*/ 0 h 3160602"/>
              <a:gd name="connsiteX1" fmla="*/ 2826021 w 3160602"/>
              <a:gd name="connsiteY1" fmla="*/ 0 h 3160602"/>
              <a:gd name="connsiteX2" fmla="*/ 3160602 w 3160602"/>
              <a:gd name="connsiteY2" fmla="*/ 334581 h 3160602"/>
              <a:gd name="connsiteX3" fmla="*/ 3160602 w 3160602"/>
              <a:gd name="connsiteY3" fmla="*/ 2826021 h 3160602"/>
              <a:gd name="connsiteX4" fmla="*/ 2826021 w 3160602"/>
              <a:gd name="connsiteY4" fmla="*/ 3160602 h 3160602"/>
              <a:gd name="connsiteX5" fmla="*/ 334581 w 3160602"/>
              <a:gd name="connsiteY5" fmla="*/ 3160602 h 3160602"/>
              <a:gd name="connsiteX6" fmla="*/ 0 w 3160602"/>
              <a:gd name="connsiteY6" fmla="*/ 2826021 h 3160602"/>
              <a:gd name="connsiteX7" fmla="*/ 0 w 3160602"/>
              <a:gd name="connsiteY7" fmla="*/ 334581 h 3160602"/>
              <a:gd name="connsiteX8" fmla="*/ 334581 w 3160602"/>
              <a:gd name="connsiteY8" fmla="*/ 0 h 31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0602" h="3160602">
                <a:moveTo>
                  <a:pt x="334581" y="0"/>
                </a:moveTo>
                <a:lnTo>
                  <a:pt x="2826021" y="0"/>
                </a:lnTo>
                <a:cubicBezTo>
                  <a:pt x="3010805" y="0"/>
                  <a:pt x="3160602" y="149797"/>
                  <a:pt x="3160602" y="334581"/>
                </a:cubicBezTo>
                <a:lnTo>
                  <a:pt x="3160602" y="2826021"/>
                </a:lnTo>
                <a:cubicBezTo>
                  <a:pt x="3160602" y="3010805"/>
                  <a:pt x="3010805" y="3160602"/>
                  <a:pt x="2826021" y="3160602"/>
                </a:cubicBezTo>
                <a:lnTo>
                  <a:pt x="334581" y="3160602"/>
                </a:lnTo>
                <a:cubicBezTo>
                  <a:pt x="149797" y="3160602"/>
                  <a:pt x="0" y="3010805"/>
                  <a:pt x="0" y="2826021"/>
                </a:cubicBezTo>
                <a:lnTo>
                  <a:pt x="0" y="334581"/>
                </a:lnTo>
                <a:cubicBezTo>
                  <a:pt x="0" y="149797"/>
                  <a:pt x="149797" y="0"/>
                  <a:pt x="334581" y="0"/>
                </a:cubicBezTo>
                <a:close/>
              </a:path>
            </a:pathLst>
          </a:custGeom>
          <a:blipFill rotWithShape="1">
            <a:blip r:embed="rId42" cstate="screen"/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1092" y="3502430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团队内信任的建立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lang="en-US" altLang="zh-CN" sz="36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38186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7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8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9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693452" y="2162399"/>
            <a:ext cx="8642443" cy="3701826"/>
            <a:chOff x="2667" y="3405"/>
            <a:chExt cx="13610" cy="5830"/>
          </a:xfrm>
        </p:grpSpPr>
        <p:cxnSp>
          <p:nvCxnSpPr>
            <p:cNvPr id="3" name="PA_库_直接连接符 2"/>
            <p:cNvCxnSpPr/>
            <p:nvPr>
              <p:custDataLst>
                <p:tags r:id="rId1"/>
              </p:custDataLst>
            </p:nvPr>
          </p:nvCxnSpPr>
          <p:spPr>
            <a:xfrm flipV="1">
              <a:off x="2880" y="5395"/>
              <a:ext cx="10800" cy="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PA_库_椭圆 3"/>
            <p:cNvSpPr/>
            <p:nvPr>
              <p:custDataLst>
                <p:tags r:id="rId2"/>
              </p:custDataLst>
            </p:nvPr>
          </p:nvSpPr>
          <p:spPr>
            <a:xfrm>
              <a:off x="13429" y="5147"/>
              <a:ext cx="494" cy="49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" name="PA_库_椭圆 4"/>
            <p:cNvSpPr/>
            <p:nvPr>
              <p:custDataLst>
                <p:tags r:id="rId3"/>
              </p:custDataLst>
            </p:nvPr>
          </p:nvSpPr>
          <p:spPr>
            <a:xfrm>
              <a:off x="2667" y="5147"/>
              <a:ext cx="494" cy="49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7" name="PA_库_椭圆 5"/>
            <p:cNvSpPr/>
            <p:nvPr>
              <p:custDataLst>
                <p:tags r:id="rId4"/>
              </p:custDataLst>
            </p:nvPr>
          </p:nvSpPr>
          <p:spPr>
            <a:xfrm>
              <a:off x="9624" y="5147"/>
              <a:ext cx="494" cy="49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2" name="PA_库_椭圆 9"/>
            <p:cNvSpPr/>
            <p:nvPr>
              <p:custDataLst>
                <p:tags r:id="rId5"/>
              </p:custDataLst>
            </p:nvPr>
          </p:nvSpPr>
          <p:spPr>
            <a:xfrm>
              <a:off x="9634" y="3998"/>
              <a:ext cx="494" cy="494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l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_库_椭圆 10"/>
            <p:cNvSpPr/>
            <p:nvPr>
              <p:custDataLst>
                <p:tags r:id="rId6"/>
              </p:custDataLst>
            </p:nvPr>
          </p:nvSpPr>
          <p:spPr>
            <a:xfrm>
              <a:off x="9254" y="3444"/>
              <a:ext cx="1212" cy="1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_库_任意多边形 47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562" y="3766"/>
              <a:ext cx="575" cy="575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128" y="6790"/>
              <a:ext cx="7149" cy="2445"/>
              <a:chOff x="9128" y="6790"/>
              <a:chExt cx="7149" cy="2445"/>
            </a:xfrm>
          </p:grpSpPr>
          <p:sp>
            <p:nvSpPr>
              <p:cNvPr id="9" name="PA_库_椭圆 7"/>
              <p:cNvSpPr/>
              <p:nvPr>
                <p:custDataLst>
                  <p:tags r:id="rId8"/>
                </p:custDataLst>
              </p:nvPr>
            </p:nvSpPr>
            <p:spPr>
              <a:xfrm>
                <a:off x="9128" y="6897"/>
                <a:ext cx="1212" cy="12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PA_库_任意多边形 101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416" y="7209"/>
                <a:ext cx="636" cy="588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0627" y="6790"/>
                <a:ext cx="5650" cy="2445"/>
                <a:chOff x="10627" y="7555"/>
                <a:chExt cx="5650" cy="2445"/>
              </a:xfrm>
            </p:grpSpPr>
            <p:sp>
              <p:nvSpPr>
                <p:cNvPr id="15" name="PA_库_矩形 1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0627" y="8112"/>
                  <a:ext cx="5650" cy="1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在建立信任的过程中，团队成员首先要关注自身的行为，要培养自我反省的习惯。</a:t>
                  </a:r>
                  <a:endParaRPr lang="en-US" sz="16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PA_库_文本框 13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0627" y="7555"/>
                  <a:ext cx="2620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自我反省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PA_库_矩形 14"/>
            <p:cNvSpPr/>
            <p:nvPr>
              <p:custDataLst>
                <p:tags r:id="rId12"/>
              </p:custDataLst>
            </p:nvPr>
          </p:nvSpPr>
          <p:spPr>
            <a:xfrm>
              <a:off x="3818" y="4033"/>
              <a:ext cx="5074" cy="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正直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能力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忠实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一贯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开放</a:t>
              </a:r>
              <a:endParaRPr 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_库_文本框 16"/>
            <p:cNvSpPr txBox="1"/>
            <p:nvPr>
              <p:custDataLst>
                <p:tags r:id="rId13"/>
              </p:custDataLst>
            </p:nvPr>
          </p:nvSpPr>
          <p:spPr>
            <a:xfrm>
              <a:off x="5130" y="3405"/>
              <a:ext cx="376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建立信任关系</a:t>
              </a:r>
              <a:endParaRPr 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2729" y="659826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  <p:tag name="KSO_WM_UNIT_TEXT_FILL_FORE_SCHEMECOLOR_INDEX_BRIGHTNESS" val="0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3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4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1_1"/>
  <p:tag name="KSO_WM_TEMPLATE_CATEGORY" val="diagram"/>
  <p:tag name="KSO_WM_TEMPLATE_INDEX" val="20168810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2_1"/>
  <p:tag name="KSO_WM_TEMPLATE_CATEGORY" val="diagram"/>
  <p:tag name="KSO_WM_TEMPLATE_INDEX" val="20168810"/>
  <p:tag name="KSO_WM_UNIT_LAYERLEVEL" val="1_1_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3_1"/>
  <p:tag name="KSO_WM_TEMPLATE_CATEGORY" val="diagram"/>
  <p:tag name="KSO_WM_TEMPLATE_INDEX" val="20168810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4_1"/>
  <p:tag name="KSO_WM_TEMPLATE_CATEGORY" val="diagram"/>
  <p:tag name="KSO_WM_TEMPLATE_INDEX" val="20168810"/>
  <p:tag name="KSO_WM_UNIT_LAYERLEVEL" val="1_1_1"/>
  <p:tag name="KSO_WM_TAG_VERSION" val="1.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UNIT_VALUE" val="95*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3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0.xml><?xml version="1.0" encoding="utf-8"?>
<p:tagLst xmlns:p="http://schemas.openxmlformats.org/presentationml/2006/main">
  <p:tag name="KSO_WM_UNIT_VALUE" val="96*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1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VALUE" val="89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2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VALUE" val="95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4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5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6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7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8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8810_8*l_h_i*1_5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68810_8*l_h_i*1_6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7_1"/>
  <p:tag name="KSO_WM_UNIT_ID" val="diagram20168810_8*l_h_i*1_7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0.xml><?xml version="1.0" encoding="utf-8"?>
<p:tagLst xmlns:p="http://schemas.openxmlformats.org/presentationml/2006/main">
  <p:tag name="KSO_WM_UNIT_VALUE" val="86*9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68810_8*l_h_x*1_6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VALUE" val="96*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68810_8*l_h_x*1_5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VALUE" val="96*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7_1"/>
  <p:tag name="KSO_WM_UNIT_ID" val="diagram20168810_8*l_h_x*1_7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8_1"/>
  <p:tag name="KSO_WM_UNIT_ID" val="diagram20168810_8*l_h_i*1_8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810_8*l_h_f*1_1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PRESET_TEXT" val="单击此处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810_8*l_h_f*1_2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PRESET_TEXT" val="单击此处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810_8*l_h_f*1_3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PRESET_TEXT" val="单击此处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810_8*l_h_f*1_4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VALUE" val="132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8_1"/>
  <p:tag name="KSO_WM_UNIT_ID" val="diagram20168810_8*l_h_x*1_8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SLIDE_ITEM_CNT" val="8"/>
</p:tagLst>
</file>

<file path=ppt/tags/tag21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i*1_4_1"/>
  <p:tag name="KSO_WM_TEMPLATE_CATEGORY" val="diagram"/>
  <p:tag name="KSO_WM_TEMPLATE_INDEX" val="20198945"/>
  <p:tag name="KSO_WM_UNIT_LAYERLEVEL" val="1_1_1"/>
  <p:tag name="KSO_WM_TAG_VERSION" val="1.0"/>
  <p:tag name="KSO_WM_UNIT_LINE_FORE_SCHEMECOLOR_INDEX" val="10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6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5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4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3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2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1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5_5*l_h_i*1_1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45_5*l_h_i*1_4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98945_5*l_h_i*1_6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45_5*l_h_i*1_3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45_5*l_h_i*1_2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98945_5*l_h_i*1_5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UNIT_VALUE" val="64*9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98945_5*l_h_x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5_5*l_h_i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45_5*l_h_i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45_5*l_h_i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98945_5*l_h_i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98945_5*l_h_i*1_6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98945_5*l_h_x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VALUE" val="64*5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98945_5*l_h_x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VALUE" val="64*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98945_5*l_h_x*1_6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VALUE" val="64*6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98945_5*l_h_x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98945_5*l_h_x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SLIDE_ITEM_CNT" val="6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9.xml><?xml version="1.0" encoding="utf-8"?>
<p:tagLst xmlns:p="http://schemas.openxmlformats.org/presentationml/2006/main">
  <p:tag name="KSO_WM_TAG_VERSION" val="1.0"/>
  <p:tag name="KSO_WM_UNIT_ID" val="diagram160008_6*i*0"/>
  <p:tag name="KSO_WM_TEMPLATE_CATEGORY" val="diagram"/>
  <p:tag name="KSO_WM_TEMPLATE_INDEX" val="160008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0.xml><?xml version="1.0" encoding="utf-8"?>
<p:tagLst xmlns:p="http://schemas.openxmlformats.org/presentationml/2006/main">
  <p:tag name="KSO_WM_BEAUTIFY_FLAG" val="#wm#"/>
  <p:tag name="KSO_WM_UNIT_TYPE" val="i"/>
  <p:tag name="KSO_WM_UNIT_ID" val="261*i*0"/>
  <p:tag name="KSO_WM_TEMPLATE_CATEGORY" val="diagram"/>
  <p:tag name="KSO_WM_TEMPLATE_INDEX" val="8"/>
</p:tagLst>
</file>

<file path=ppt/tags/tag281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"/>
  <p:tag name="KSO_WM_UNIT_ID" val="diagram160008_6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TEMPLATE_CATEGORY" val="diagram"/>
  <p:tag name="KSO_WM_TEMPLATE_INDEX" val="160008"/>
  <p:tag name="KSO_WM_UNIT_TYPE" val="l_h_f"/>
  <p:tag name="KSO_WM_UNIT_INDEX" val="1_4_1"/>
  <p:tag name="KSO_WM_UNIT_ID" val="diagram160008_6*l_h_f*1_4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2"/>
  <p:tag name="KSO_WM_UNIT_ID" val="diagram160008_6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3"/>
  <p:tag name="KSO_WM_UNIT_ID" val="diagram160008_6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BEAUTIFY_FLAG" val="#wm#"/>
  <p:tag name="KSO_WM_UNIT_TYPE" val="i"/>
  <p:tag name="KSO_WM_UNIT_ID" val="261*i*9"/>
  <p:tag name="KSO_WM_TEMPLATE_CATEGORY" val="diagram"/>
  <p:tag name="KSO_WM_TEMPLATE_INDEX" val="8"/>
</p:tagLst>
</file>

<file path=ppt/tags/tag286.xml><?xml version="1.0" encoding="utf-8"?>
<p:tagLst xmlns:p="http://schemas.openxmlformats.org/presentationml/2006/main">
  <p:tag name="KSO_WM_TEMPLATE_CATEGORY" val="diagram"/>
  <p:tag name="KSO_WM_TEMPLATE_INDEX" val="160008"/>
  <p:tag name="KSO_WM_UNIT_TYPE" val="l_h_f"/>
  <p:tag name="KSO_WM_UNIT_INDEX" val="1_2_1"/>
  <p:tag name="KSO_WM_UNIT_ID" val="diagram160008_6*l_h_f*1_2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4"/>
  <p:tag name="KSO_WM_UNIT_ID" val="diagram160008_6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5"/>
  <p:tag name="KSO_WM_UNIT_ID" val="diagram160008_6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BEAUTIFY_FLAG" val="#wm#"/>
  <p:tag name="KSO_WM_UNIT_TYPE" val="i"/>
  <p:tag name="KSO_WM_UNIT_ID" val="261*i*16"/>
  <p:tag name="KSO_WM_TEMPLATE_CATEGORY" val="diagram"/>
  <p:tag name="KSO_WM_TEMPLATE_INDEX" val="8"/>
</p:tagLst>
</file>

<file path=ppt/tags/tag2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90.xml><?xml version="1.0" encoding="utf-8"?>
<p:tagLst xmlns:p="http://schemas.openxmlformats.org/presentationml/2006/main">
  <p:tag name="KSO_WM_TEMPLATE_CATEGORY" val="diagram"/>
  <p:tag name="KSO_WM_TEMPLATE_INDEX" val="160008"/>
  <p:tag name="KSO_WM_UNIT_TYPE" val="l_h_f"/>
  <p:tag name="KSO_WM_UNIT_INDEX" val="1_1_1"/>
  <p:tag name="KSO_WM_UNIT_ID" val="diagram160008_6*l_h_f*1_1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6"/>
  <p:tag name="KSO_WM_UNIT_ID" val="diagram160008_6*l_i*1_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7"/>
  <p:tag name="KSO_WM_UNIT_ID" val="diagram160008_6*l_i*1_7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8"/>
  <p:tag name="KSO_WM_UNIT_ID" val="diagram160008_6*l_i*1_8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BEAUTIFY_FLAG" val="#wm#"/>
  <p:tag name="KSO_WM_UNIT_TYPE" val="i"/>
  <p:tag name="KSO_WM_UNIT_ID" val="261*i*25"/>
  <p:tag name="KSO_WM_TEMPLATE_CATEGORY" val="diagram"/>
  <p:tag name="KSO_WM_TEMPLATE_INDEX" val="8"/>
</p:tagLst>
</file>

<file path=ppt/tags/tag295.xml><?xml version="1.0" encoding="utf-8"?>
<p:tagLst xmlns:p="http://schemas.openxmlformats.org/presentationml/2006/main">
  <p:tag name="KSO_WM_TEMPLATE_CATEGORY" val="diagram"/>
  <p:tag name="KSO_WM_TEMPLATE_INDEX" val="160008"/>
  <p:tag name="KSO_WM_UNIT_TYPE" val="l_h_f"/>
  <p:tag name="KSO_WM_UNIT_INDEX" val="1_5_1"/>
  <p:tag name="KSO_WM_UNIT_ID" val="diagram160008_6*l_h_f*1_5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9"/>
  <p:tag name="KSO_WM_UNIT_ID" val="diagram160008_6*l_i*1_9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0"/>
  <p:tag name="KSO_WM_UNIT_ID" val="diagram160008_6*l_i*1_10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1"/>
  <p:tag name="KSO_WM_UNIT_ID" val="diagram160008_6*l_i*1_1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2"/>
  <p:tag name="KSO_WM_UNIT_ID" val="diagram160008_6*l_i*1_1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00.xml><?xml version="1.0" encoding="utf-8"?>
<p:tagLst xmlns:p="http://schemas.openxmlformats.org/presentationml/2006/main">
  <p:tag name="KSO_WM_BEAUTIFY_FLAG" val="#wm#"/>
  <p:tag name="KSO_WM_UNIT_TYPE" val="i"/>
  <p:tag name="KSO_WM_UNIT_ID" val="261*i*36"/>
  <p:tag name="KSO_WM_TEMPLATE_CATEGORY" val="diagram"/>
  <p:tag name="KSO_WM_TEMPLATE_INDEX" val="8"/>
</p:tagLst>
</file>

<file path=ppt/tags/tag301.xml><?xml version="1.0" encoding="utf-8"?>
<p:tagLst xmlns:p="http://schemas.openxmlformats.org/presentationml/2006/main">
  <p:tag name="KSO_WM_TEMPLATE_CATEGORY" val="diagram"/>
  <p:tag name="KSO_WM_TEMPLATE_INDEX" val="160008"/>
  <p:tag name="KSO_WM_UNIT_TYPE" val="l_h_f"/>
  <p:tag name="KSO_WM_UNIT_INDEX" val="1_6_1"/>
  <p:tag name="KSO_WM_UNIT_ID" val="diagram160008_6*l_h_f*1_6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3"/>
  <p:tag name="KSO_WM_UNIT_ID" val="diagram160008_6*l_i*1_1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4"/>
  <p:tag name="KSO_WM_UNIT_ID" val="diagram160008_6*l_i*1_1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BEAUTIFY_FLAG" val="#wm#"/>
  <p:tag name="KSO_WM_UNIT_TYPE" val="i"/>
  <p:tag name="KSO_WM_UNIT_ID" val="261*i*43"/>
  <p:tag name="KSO_WM_TEMPLATE_CATEGORY" val="diagram"/>
  <p:tag name="KSO_WM_TEMPLATE_INDEX" val="8"/>
</p:tagLst>
</file>

<file path=ppt/tags/tag305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5"/>
  <p:tag name="KSO_WM_UNIT_ID" val="diagram160008_6*l_i*1_1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6"/>
  <p:tag name="KSO_WM_UNIT_ID" val="diagram160008_6*l_i*1_1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TEMPLATE_CATEGORY" val="diagram"/>
  <p:tag name="KSO_WM_TEMPLATE_INDEX" val="160008"/>
  <p:tag name="KSO_WM_UNIT_TYPE" val="l_h_f"/>
  <p:tag name="KSO_WM_UNIT_INDEX" val="1_3_1"/>
  <p:tag name="KSO_WM_UNIT_ID" val="diagram160008_6*l_h_f*1_3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TEMPLATE_CATEGORY" val="diagram"/>
  <p:tag name="KSO_WM_TEMPLATE_INDEX" val="160008"/>
  <p:tag name="KSO_WM_UNIT_TYPE" val="l_i"/>
  <p:tag name="KSO_WM_UNIT_INDEX" val="1_17"/>
  <p:tag name="KSO_WM_UNIT_ID" val="diagram160008_6*l_i*1_17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SLIDE_ITEM_CNT" val="6"/>
</p:tagLst>
</file>

<file path=ppt/tags/tag31.xml><?xml version="1.0" encoding="utf-8"?>
<p:tagLst xmlns:p="http://schemas.openxmlformats.org/presentationml/2006/main">
  <p:tag name="KSO_WM_UNIT_FILL_FORE_SCHEMECOLOR_INDEX_BRIGHTNESS" val="-0.5"/>
  <p:tag name="KSO_WM_UNIT_FILL_FORE_SCHEMECOLOR_INDEX" val="14"/>
  <p:tag name="KSO_WM_UNIT_FILL_TYPE" val="1"/>
</p:tagLst>
</file>

<file path=ppt/tags/tag310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2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2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8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3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1.xml><?xml version="1.0" encoding="utf-8"?>
<p:tagLst xmlns:p="http://schemas.openxmlformats.org/presentationml/2006/main">
  <p:tag name="COMMONDATA" val="eyJoZGlkIjoiMmYyYzc4YWY1ZTRiYTI0MDVhNmVmYmUzNjc4ZmNiMGYifQ=="/>
  <p:tag name="commondata" val="eyJoZGlkIjoiYTQ3YTc2YjBlNWRhYjQ0NTA0MDBkN2E0YWM4YTZjZGMifQ=="/>
</p:tagLst>
</file>

<file path=ppt/tags/tag3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4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4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5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5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6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6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7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PA" val="v4.0.0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PA" val="v4.0.0"/>
  <p:tag name="KSO_WM_UNIT_FILL_FORE_SCHEMECOLOR_INDEX_BRIGHTNESS" val="0"/>
  <p:tag name="KSO_WM_UNIT_FILL_FORE_SCHEMECOLOR_INDEX" val="16"/>
  <p:tag name="KSO_WM_UNIT_FILL_TYPE" val="1"/>
  <p:tag name="KSO_WM_UNIT_TEXT_FILL_FORE_SCHEMECOLOR_INDEX_BRIGHTNESS" val="-0.5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PA" val="v4.0.0"/>
  <p:tag name="KSO_WM_UNIT_FILL_FORE_SCHEMECOLOR_INDEX_BRIGHTNESS" val="0"/>
  <p:tag name="KSO_WM_UNIT_FILL_FORE_SCHEMECOLOR_INDEX" val="14"/>
  <p:tag name="KSO_WM_UNIT_FILL_TYPE" val="1"/>
  <p:tag name="KSO_WM_UNIT_TEXT_FILL_FORE_SCHEMECOLOR_INDEX_BRIGHTNESS" val="-0.5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PA" val="v4.0.0"/>
  <p:tag name="KSO_WM_UNIT_TEXT_FILL_FORE_SCHEMECOLOR_INDEX_BRIGHTNESS" val="0.25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  <p:tag name="KSO_WM_UNIT_TEXT_FILL_FORE_SCHEMECOLOR_INDEX_BRIGHTNESS" val="0.25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www.pptying.com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2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3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4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1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8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9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5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6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6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7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8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9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4859</Words>
  <Application>WPS 演示</Application>
  <PresentationFormat>宽屏</PresentationFormat>
  <Paragraphs>480</Paragraphs>
  <Slides>36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35</vt:i4>
      </vt:variant>
      <vt:variant>
        <vt:lpstr>幻灯片标题</vt:lpstr>
      </vt:variant>
      <vt:variant>
        <vt:i4>36</vt:i4>
      </vt:variant>
    </vt:vector>
  </HeadingPairs>
  <TitlesOfParts>
    <vt:vector size="86" baseType="lpstr">
      <vt:lpstr>Arial</vt:lpstr>
      <vt:lpstr>宋体</vt:lpstr>
      <vt:lpstr>Wingdings</vt:lpstr>
      <vt:lpstr>阿里巴巴普惠体</vt:lpstr>
      <vt:lpstr>Calibri</vt:lpstr>
      <vt:lpstr>Wingdings</vt:lpstr>
      <vt:lpstr>微软雅黑</vt:lpstr>
      <vt:lpstr>Arial Unicode MS</vt:lpstr>
      <vt:lpstr>等线</vt:lpstr>
      <vt:lpstr>Symbol</vt:lpstr>
      <vt:lpstr>Times New Roman</vt:lpstr>
      <vt:lpstr>Meiryo</vt:lpstr>
      <vt:lpstr>Yu Gothic UI</vt:lpstr>
      <vt:lpstr>Arial Narrow</vt:lpstr>
      <vt:lpstr>Calibri Light</vt:lpstr>
      <vt:lpstr>www.pptying.com</vt:lpstr>
      <vt:lpstr>2_Office 主题</vt:lpstr>
      <vt:lpstr>3_Office 主题</vt:lpstr>
      <vt:lpstr>13_Office 主题​​</vt:lpstr>
      <vt:lpstr>10_Office 主题​​</vt:lpstr>
      <vt:lpstr>11_Office 主题​​</vt:lpstr>
      <vt:lpstr>12_Office 主题​​</vt:lpstr>
      <vt:lpstr>1_Office 主题</vt:lpstr>
      <vt:lpstr>14_Office 主题​​</vt:lpstr>
      <vt:lpstr>15_Office 主题​​</vt:lpstr>
      <vt:lpstr>16_Office 主题​​</vt:lpstr>
      <vt:lpstr>4_Office 主题</vt:lpstr>
      <vt:lpstr>22_Office 主题​​</vt:lpstr>
      <vt:lpstr>23_Office 主题​​</vt:lpstr>
      <vt:lpstr>24_Office 主题​​</vt:lpstr>
      <vt:lpstr>21_Office 主题​​</vt:lpstr>
      <vt:lpstr>18_Office 主题​​</vt:lpstr>
      <vt:lpstr>19_Office 主题​​</vt:lpstr>
      <vt:lpstr>5_Office 主题</vt:lpstr>
      <vt:lpstr>20_Office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25_Office 主题​​</vt:lpstr>
      <vt:lpstr>6_Office 主题</vt:lpstr>
      <vt:lpstr>26_Office 主题​​</vt:lpstr>
      <vt:lpstr>27_Office 主题​​</vt:lpstr>
      <vt:lpstr>28_Office 主题​​</vt:lpstr>
      <vt:lpstr>29_Office 主题​​</vt:lpstr>
      <vt:lpstr>自定义设计方案</vt:lpstr>
      <vt:lpstr>PowerPoint 演示文稿</vt:lpstr>
      <vt:lpstr>PowerPoint 演示文稿</vt:lpstr>
      <vt:lpstr>PowerPoint 演示文稿</vt:lpstr>
      <vt:lpstr>团队的概念</vt:lpstr>
      <vt:lpstr>团队精神</vt:lpstr>
      <vt:lpstr>PowerPoint 演示文稿</vt:lpstr>
      <vt:lpstr>高绩效团队的特征</vt:lpstr>
      <vt:lpstr>PowerPoint 演示文稿</vt:lpstr>
      <vt:lpstr>PowerPoint 演示文稿</vt:lpstr>
      <vt:lpstr>不利于团队工作的行为</vt:lpstr>
      <vt:lpstr>有利于团队工作的行为</vt:lpstr>
      <vt:lpstr>PowerPoint 演示文稿</vt:lpstr>
      <vt:lpstr>PowerPoint 演示文稿</vt:lpstr>
      <vt:lpstr>四种性格类型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“沟通”的概念和过程</vt:lpstr>
      <vt:lpstr>PowerPoint 演示文稿</vt:lpstr>
      <vt:lpstr>PowerPoint 演示文稿</vt:lpstr>
      <vt:lpstr>第一步：选择正确的沟通对象，并明确沟通目的</vt:lpstr>
      <vt:lpstr>第二步：通过倾听理解对方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23</cp:revision>
  <dcterms:created xsi:type="dcterms:W3CDTF">2022-05-12T06:55:00Z</dcterms:created>
  <dcterms:modified xsi:type="dcterms:W3CDTF">2024-04-10T13:40:51Z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E0EF9E254F9A4A1AA081725D733E484E_13</vt:lpwstr>
  </property>
  <property fmtid="{D5CDD505-2E9C-101B-9397-08002B2CF9AE}" pid="3" name="KSOProductBuildVer">
    <vt:lpwstr>2052-12.1.0.16417</vt:lpwstr>
  </property>
</Properties>
</file>