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8" r:id="rId6"/>
    <p:sldId id="257" r:id="rId7"/>
    <p:sldId id="259" r:id="rId8"/>
    <p:sldId id="260" r:id="rId9"/>
    <p:sldId id="267" r:id="rId10"/>
    <p:sldId id="264" r:id="rId11"/>
    <p:sldId id="268" r:id="rId12"/>
    <p:sldId id="269" r:id="rId13"/>
    <p:sldId id="265" r:id="rId14"/>
    <p:sldId id="270" r:id="rId15"/>
    <p:sldId id="261" r:id="rId16"/>
    <p:sldId id="271" r:id="rId17"/>
    <p:sldId id="272" r:id="rId18"/>
    <p:sldId id="262" r:id="rId19"/>
    <p:sldId id="266" r:id="rId20"/>
    <p:sldId id="274" r:id="rId21"/>
    <p:sldId id="273" r:id="rId22"/>
    <p:sldId id="276" r:id="rId23"/>
    <p:sldId id="275" r:id="rId24"/>
    <p:sldId id="263" r:id="rId25"/>
    <p:sldId id="277" r:id="rId26"/>
    <p:sldId id="278" r:id="rId27"/>
    <p:sldId id="279" r:id="rId28"/>
    <p:sldId id="280" r:id="rId29"/>
    <p:sldId id="288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E4FA"/>
    <a:srgbClr val="FFFFFF"/>
    <a:srgbClr val="FFE201"/>
    <a:srgbClr val="F9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A790-447E-46AA-AF7E-FA76C7428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8526-0940-48C8-9FA1-9BF4F2C473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8526-0940-48C8-9FA1-9BF4F2C473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3292" y="650173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885B-9E8C-4836-BDE1-2FE3880F4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9EA9-09AA-4910-BD72-FC44628FA3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1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14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9.png"/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312693"/>
            <a:ext cx="2582416" cy="3179928"/>
          </a:xfrm>
          <a:prstGeom prst="rect">
            <a:avLst/>
          </a:prstGeom>
        </p:spPr>
      </p:pic>
      <p:pic>
        <p:nvPicPr>
          <p:cNvPr id="13" name="图片 12" descr="图片包含 运输, 轮子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59383" y="-968992"/>
            <a:ext cx="3231267" cy="302980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16724" y="1730852"/>
            <a:ext cx="8379797" cy="2581841"/>
            <a:chOff x="1030371" y="1679460"/>
            <a:chExt cx="8379797" cy="2581841"/>
          </a:xfrm>
        </p:grpSpPr>
        <p:sp>
          <p:nvSpPr>
            <p:cNvPr id="15" name="文本框 14"/>
            <p:cNvSpPr txBox="1"/>
            <p:nvPr/>
          </p:nvSpPr>
          <p:spPr>
            <a:xfrm>
              <a:off x="1057667" y="1706756"/>
              <a:ext cx="8352501" cy="25545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防溺水</a:t>
              </a:r>
              <a:endParaRPr lang="en-US" altLang="zh-CN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8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安全知识主题班会</a:t>
              </a:r>
              <a:endParaRPr lang="zh-CN" altLang="en-US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30371" y="1679460"/>
              <a:ext cx="8352501" cy="25545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防溺水</a:t>
              </a:r>
              <a:endParaRPr lang="en-US" altLang="zh-CN" sz="8000" b="1" dirty="0">
                <a:solidFill>
                  <a:schemeClr val="accent5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8000" b="1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安全知识主题班会</a:t>
              </a:r>
              <a:endParaRPr lang="zh-CN" altLang="en-US" sz="8000" b="1" dirty="0">
                <a:solidFill>
                  <a:schemeClr val="accent5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15810" y="1608933"/>
            <a:ext cx="1385542" cy="138554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84204" y="4569587"/>
            <a:ext cx="4095044" cy="436728"/>
            <a:chOff x="3590650" y="4569587"/>
            <a:chExt cx="4095044" cy="436728"/>
          </a:xfrm>
        </p:grpSpPr>
        <p:sp>
          <p:nvSpPr>
            <p:cNvPr id="19" name="箭头: 五边形 18"/>
            <p:cNvSpPr/>
            <p:nvPr/>
          </p:nvSpPr>
          <p:spPr>
            <a:xfrm>
              <a:off x="5103278" y="4569587"/>
              <a:ext cx="2582416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五边形 19"/>
            <p:cNvSpPr/>
            <p:nvPr/>
          </p:nvSpPr>
          <p:spPr>
            <a:xfrm flipH="1">
              <a:off x="3590650" y="4569587"/>
              <a:ext cx="1512627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513952" y="4634063"/>
            <a:ext cx="363554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演讲人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营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20XX.07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3957850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cs typeface="+mn-ea"/>
                <a:sym typeface="+mn-lt"/>
              </a:rPr>
              <a:t>7</a:t>
            </a:r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种迹象辨别溺水者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" name="平行四边形 1"/>
          <p:cNvSpPr/>
          <p:nvPr/>
        </p:nvSpPr>
        <p:spPr>
          <a:xfrm>
            <a:off x="2008494" y="2024615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830" y="1743692"/>
            <a:ext cx="1522869" cy="15228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23699" y="2183923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溺水者的嘴会没入水中再浮出水面，没有时间呼救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2008494" y="4076845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830" y="3795922"/>
            <a:ext cx="1522869" cy="152286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23699" y="4236153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溺水者在水中是直立的，挣扎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20-60</a:t>
            </a: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秒之后下沉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7764438" y="2002667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56774" y="1721744"/>
            <a:ext cx="1522869" cy="15228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279643" y="2161975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溺水儿童手臂可能前伸，但无法划水向救援者移动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7764438" y="4054897"/>
            <a:ext cx="3807725" cy="1241946"/>
          </a:xfrm>
          <a:prstGeom prst="parallelogram">
            <a:avLst>
              <a:gd name="adj" fmla="val 1813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56774" y="3773974"/>
            <a:ext cx="1522869" cy="152286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279643" y="4214205"/>
            <a:ext cx="304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溺水者眼神呆滞，无法专注或闭上眼睛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5993" y="661091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http://www.ypppt.com/xiazai/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3957850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cs typeface="+mn-ea"/>
                <a:sym typeface="+mn-lt"/>
              </a:rPr>
              <a:t>7</a:t>
            </a:r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种迹象辨别溺水者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木制, 建筑物, 木材, 户外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17661" y="-1"/>
            <a:ext cx="6878478" cy="62097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78437" y="1448718"/>
            <a:ext cx="5573815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溺水儿童的头可能前倾，头在水中，嘴巴在水面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1931" y="2854659"/>
            <a:ext cx="5573815" cy="113505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看起来不像溺水，只是在发呆，但如果对询问没有反应，就需要立即施出援手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81932" y="4625682"/>
            <a:ext cx="5573815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小孩子戏水会发出很多声音，一旦安静无声要警醒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10" name="图片 9" descr="图片包含 文字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2955" y="1654403"/>
            <a:ext cx="5415281" cy="3541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13250" t="14925" r="16899" b="14825"/>
          <a:stretch>
            <a:fillRect/>
          </a:stretch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46411" y="2255245"/>
            <a:ext cx="4844955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溺水施救方法</a:t>
            </a:r>
            <a:endParaRPr lang="zh-CN" altLang="en-US" sz="6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816824" y="1264385"/>
            <a:ext cx="4558352" cy="432923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823983" y="2210887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迅速救上岸：最好从背部将落水者头部托起，或从上面拉起其胸部，使其面部露出水面，然后将其拖上岸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48501" y="1634098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1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23983" y="4364007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cs typeface="+mn-ea"/>
                <a:sym typeface="+mn-lt"/>
              </a:rPr>
              <a:t>清除口鼻堵塞物：让溺水者头朝下，撬开其牙齿，用手指清除口腔和鼻腔内杂物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8501" y="3787218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2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619130" y="2219020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倒出呼吸道内积水：救人者半跪，顶住溺水者的腹部，让溺水者头朝下，拍背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43648" y="1642231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3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619130" y="4372140"/>
            <a:ext cx="2913228" cy="1428159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rgbClr val="0070C0"/>
                </a:solidFill>
                <a:cs typeface="+mn-ea"/>
                <a:sym typeface="+mn-lt"/>
              </a:rPr>
              <a:t>人工呼吸：对呼吸及心跳微弱或心跳刚刚停止的溺水者，迅速进行人工呼吸，同时做胸外心脏按压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743648" y="3795351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4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59809" y="1883330"/>
            <a:ext cx="2019869" cy="109188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吸 氧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902422" y="1883330"/>
            <a:ext cx="8429769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现场有医疗条件，可对溺水者注射强心药物及吸氧。条件不足的，用手或针刺溺水者的人中等穴位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226717" y="2115403"/>
            <a:ext cx="1674131" cy="1091883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859809" y="3650716"/>
            <a:ext cx="2019869" cy="109188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脱下外套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2902422" y="3650716"/>
            <a:ext cx="8429769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如果溺水者身上穿着外套，要尽早脱下，湿漉漉的外套会带走身体热能，产生低温伤害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226717" y="3882789"/>
            <a:ext cx="1674131" cy="1091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13250" t="14925" r="16899" b="14825"/>
          <a:stretch>
            <a:fillRect/>
          </a:stretch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8091" y="2255245"/>
            <a:ext cx="5117909" cy="923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5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4768858" y="1259005"/>
            <a:ext cx="6849936" cy="47596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46663" y="1956175"/>
            <a:ext cx="3939657" cy="39396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00751" y="2574054"/>
            <a:ext cx="518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一般发生溺水的地点通常在：游泳池、水库、水坑、池塘、河流、溪边、海边等场所。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在溺水者当中，有的是不会游泳的人，也有的是一些会游泳、水性好的人。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山, 树, 火车, 户外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20991833">
            <a:off x="6525479" y="2516387"/>
            <a:ext cx="4422890" cy="294859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图片包含 草, 树, 户外, 绿色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37355">
            <a:off x="618671" y="2535072"/>
            <a:ext cx="4329752" cy="2886501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60575" y="1378424"/>
            <a:ext cx="1722972" cy="15012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19201" y="1495892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池塘</a:t>
            </a:r>
            <a:endParaRPr lang="zh-CN" altLang="en-US" sz="2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67614" y="1521432"/>
            <a:ext cx="1722972" cy="15012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26240" y="1638900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水库</a:t>
            </a:r>
            <a:endParaRPr lang="zh-CN" altLang="en-US" sz="2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草, 户外, 水, 动物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498948">
            <a:off x="6871065" y="2063896"/>
            <a:ext cx="4616125" cy="305743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图片包含 草, 户外, 自然, 水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04193">
            <a:off x="627797" y="2648095"/>
            <a:ext cx="4831307" cy="271761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46663" y="1501252"/>
            <a:ext cx="1722972" cy="15012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05289" y="1618720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河沟</a:t>
            </a:r>
            <a:endParaRPr lang="zh-CN" altLang="en-US" sz="2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479650" y="1105468"/>
            <a:ext cx="1722972" cy="15012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638276" y="1222936"/>
            <a:ext cx="1405720" cy="5232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积水坑</a:t>
            </a:r>
            <a:endParaRPr lang="zh-CN" altLang="en-US" sz="2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3193576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60050" y="1982336"/>
            <a:ext cx="3755299" cy="32720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23392" y="2345462"/>
            <a:ext cx="2709209" cy="923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70C0"/>
                </a:solidFill>
                <a:cs typeface="+mn-ea"/>
                <a:sym typeface="+mn-lt"/>
              </a:rPr>
              <a:t>深水潭</a:t>
            </a:r>
            <a:endParaRPr lang="zh-CN" altLang="en-US" sz="5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 descr="图片包含 水, 山, 户外, 天空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8691" y="1443608"/>
            <a:ext cx="5948265" cy="3970783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531026">
            <a:off x="9062630" y="4040430"/>
            <a:ext cx="3102519" cy="2192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68741" y="271818"/>
            <a:ext cx="6702188" cy="67021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37017" y="1444006"/>
            <a:ext cx="5954983" cy="39699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41946" y="1749376"/>
            <a:ext cx="49950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溺水是造成中小学生意外死亡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杀手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在此，我们希望广大家长务必增强安全意识和监护意识，切实承担起监护责任，加强对孩子的教育和管理。那么，如何避免悲剧发生？遇到儿童溺水怎么办？这里，提供一些“防溺水”知识。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0641" y="159798"/>
            <a:ext cx="211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7CE4FA"/>
                </a:solidFill>
              </a:rPr>
              <a:t>https://www.ypppt.com/</a:t>
            </a:r>
            <a:endParaRPr lang="zh-CN" altLang="en-US" sz="1050" dirty="0">
              <a:solidFill>
                <a:srgbClr val="7CE4F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2" y="348633"/>
            <a:ext cx="4067033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野外水域为什么危险？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122493" y="2744603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野外水域的未知因素多，游泳者往往对所在水域情况并不了解，有些水域看似平静，但水下经常会有漩涡、暗流，容易发生意外。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2202" y="1269008"/>
            <a:ext cx="3466531" cy="244806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880179" y="2735519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野外人员稀少，一旦出现体力不支等意外情况，很难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在优品时间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被施救。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98543" y="1269008"/>
            <a:ext cx="1994914" cy="1994914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8476168" y="2744603"/>
            <a:ext cx="2897876" cy="31799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野外水质污染也比较多，游泳难免会喝水，对身体难免害处，有过敏体质的人也不适宜到这样的水域游泳。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37077" y="1087864"/>
            <a:ext cx="2176058" cy="217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13250" t="14925" r="16899" b="14825"/>
          <a:stretch>
            <a:fillRect/>
          </a:stretch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46411" y="2255245"/>
            <a:ext cx="4844955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如何教育孩子</a:t>
            </a:r>
            <a:endParaRPr lang="zh-CN" altLang="en-US" sz="6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926842" y="-815454"/>
            <a:ext cx="8488908" cy="848890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盲目徒手救助溺水者非常危险！！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2955" y="1446663"/>
            <a:ext cx="4892722" cy="48927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23045" y="2097495"/>
            <a:ext cx="6096000" cy="3038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救助溺水者是非常危险的行动，溺水者的本能是抓住一切可以抓住的东西，有经验的救生员不会很快的接近溺水者，太着急接近很容易被溺水者抱住而无法挣开，悲剧也就再次重演！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如果遇见有人溺水，该如何施救？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79140" y="1950782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如果发现有人溺水，首先要大声呼救，叫更多的人来帮忙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879140" y="3264410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发现溺水者后，可充分利用现场器材，如绳、竿、木板、救生圈等救人。也可以将衣服连在一起当做绳索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79140" y="4578038"/>
            <a:ext cx="5589900" cy="92889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需要下水就溺水的人的时候，一定要大声告诉他，不要惊慌，有人在救你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 descr="图片包含 餐桌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70338" y="933408"/>
            <a:ext cx="5030343" cy="503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2" y="348633"/>
            <a:ext cx="6291619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如果遇见有人溺水，该如何施救？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矢量图形, 文字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2955" y="1682603"/>
            <a:ext cx="4826764" cy="4826764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5786651" y="4083515"/>
            <a:ext cx="6132394" cy="10918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施救者若不熟悉水性或不了解现场水情，不应轻易下水，应呼救或报警。未成年人不宜下水救人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9945" y="2204114"/>
            <a:ext cx="6969457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下水救人时，不要从正面接近。救人者应绕到溺水者的背后或潜入水下，从其左腋下绕过胸部，然后握其右手，以仰游姿势将其拖向岸边，也可以在其背后拉腋窝拖带上岸</a:t>
            </a: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312693"/>
            <a:ext cx="2582416" cy="3179928"/>
          </a:xfrm>
          <a:prstGeom prst="rect">
            <a:avLst/>
          </a:prstGeom>
        </p:spPr>
      </p:pic>
      <p:pic>
        <p:nvPicPr>
          <p:cNvPr id="13" name="图片 12" descr="图片包含 运输, 轮子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59383" y="-968992"/>
            <a:ext cx="3231267" cy="302980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313262" y="2646655"/>
            <a:ext cx="7651916" cy="1337087"/>
            <a:chOff x="1505803" y="1785442"/>
            <a:chExt cx="7651916" cy="1337087"/>
          </a:xfrm>
        </p:grpSpPr>
        <p:sp>
          <p:nvSpPr>
            <p:cNvPr id="15" name="文本框 14"/>
            <p:cNvSpPr txBox="1"/>
            <p:nvPr/>
          </p:nvSpPr>
          <p:spPr>
            <a:xfrm>
              <a:off x="1533169" y="1799090"/>
              <a:ext cx="7624550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感谢您的观看！</a:t>
              </a:r>
              <a:endParaRPr lang="zh-CN" altLang="en-US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05803" y="1785442"/>
              <a:ext cx="7624550" cy="13234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chemeClr val="accent5">
                      <a:lumMod val="5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感谢您的观看！</a:t>
              </a:r>
              <a:endParaRPr lang="zh-CN" altLang="en-US" sz="8000" dirty="0">
                <a:solidFill>
                  <a:schemeClr val="accent5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15810" y="1608933"/>
            <a:ext cx="1385542" cy="138554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84204" y="4569587"/>
            <a:ext cx="4095044" cy="436728"/>
            <a:chOff x="3590650" y="4569587"/>
            <a:chExt cx="4095044" cy="436728"/>
          </a:xfrm>
        </p:grpSpPr>
        <p:sp>
          <p:nvSpPr>
            <p:cNvPr id="19" name="箭头: 五边形 18"/>
            <p:cNvSpPr/>
            <p:nvPr/>
          </p:nvSpPr>
          <p:spPr>
            <a:xfrm>
              <a:off x="5103278" y="4569587"/>
              <a:ext cx="2582416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五边形 19"/>
            <p:cNvSpPr/>
            <p:nvPr/>
          </p:nvSpPr>
          <p:spPr>
            <a:xfrm flipH="1">
              <a:off x="3590650" y="4569587"/>
              <a:ext cx="1512627" cy="43672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513952" y="4634063"/>
            <a:ext cx="363554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演讲人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营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间：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20XX.07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服装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7046788" y="682385"/>
            <a:ext cx="4962105" cy="49621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8538" y="659512"/>
            <a:ext cx="485860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目录 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CONTNTES</a:t>
            </a:r>
            <a:endParaRPr lang="zh-CN" altLang="en-US" sz="6600" b="1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091821" y="1205997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01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、如 何 防 溺 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091821" y="2437519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02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、溺水施救方法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91821" y="3669041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03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、哪些地方易溺水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91821" y="4900564"/>
            <a:ext cx="4312693" cy="743926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04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、如何教育孩子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13250" t="14925" r="16899" b="14825"/>
          <a:stretch>
            <a:fillRect/>
          </a:stretch>
        </p:blipFill>
        <p:spPr>
          <a:xfrm>
            <a:off x="873457" y="1514900"/>
            <a:ext cx="5513514" cy="48040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64862" y="2255245"/>
            <a:ext cx="4048840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cs typeface="+mn-ea"/>
                <a:sym typeface="+mn-lt"/>
              </a:rPr>
              <a:t>如何防溺水</a:t>
            </a:r>
            <a:endParaRPr lang="zh-CN" altLang="en-US" sz="6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82185" y="197886"/>
            <a:ext cx="6660114" cy="666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70597"/>
            <a:ext cx="2421517" cy="2425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478884" y="2883630"/>
            <a:ext cx="1403301" cy="225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2" y="348633"/>
            <a:ext cx="4926841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牢记防溺水措施”六不准”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445491" y="2074460"/>
            <a:ext cx="5928012" cy="337099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6509987" y="1856034"/>
            <a:ext cx="4858602" cy="576679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不准私自下水游泳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509987" y="2975151"/>
            <a:ext cx="4858602" cy="576679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不准擅自与他人结伴游泳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509987" y="4094267"/>
            <a:ext cx="4858602" cy="998023"/>
          </a:xfrm>
          <a:prstGeom prst="roundRect">
            <a:avLst>
              <a:gd name="adj" fmla="val 29509"/>
            </a:avLst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不准在无家长或老师带队的情况下游泳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42487" y="4694831"/>
            <a:ext cx="2580946" cy="1351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75813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2" y="348633"/>
            <a:ext cx="4926841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牢记防溺水措施”六不准”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44547" y="3500452"/>
            <a:ext cx="2342209" cy="113505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不准到不熟悉的水域游泳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626816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95550" y="3310849"/>
            <a:ext cx="2342209" cy="17543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不准到无安全设施、无救护人员的水域游泳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384954" y="2486534"/>
            <a:ext cx="2879677" cy="287967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24098" y="3444962"/>
            <a:ext cx="2201389" cy="17543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不准不会水性的学生擅自下水施救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685496" y="1920191"/>
            <a:ext cx="1460311" cy="14193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89920" y="1920191"/>
            <a:ext cx="1869744" cy="14193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238917" y="1830748"/>
            <a:ext cx="1655475" cy="159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 descr="图片包含 包, 配件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77121" y="-197278"/>
            <a:ext cx="6641923" cy="66419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53934" y="3033913"/>
            <a:ext cx="6215917" cy="34754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rot="929204">
            <a:off x="6383227" y="2032839"/>
            <a:ext cx="4392341" cy="27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家长或看护人，决不能将儿童单独留在浴缸、浴盆或开放的水源边。家长与儿童的距离要伸手可及，专心看管，不能疏忽。以下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个要点，家长们要牢记！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85632" y="234760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 不要私自下水游泳，家长时刻看护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03777" y="177081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1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85632" y="450072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坚持让孩子穿高质量的浮身物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03777" y="392393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2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333733" y="234760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要求孩子下水前活动身体，避免出现抽筋等现象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51878" y="177081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3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4333733" y="4500722"/>
            <a:ext cx="3300483" cy="1197591"/>
          </a:xfrm>
          <a:prstGeom prst="roundRect">
            <a:avLst>
              <a:gd name="adj" fmla="val 29509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cs typeface="+mn-ea"/>
                <a:sym typeface="+mn-lt"/>
              </a:rPr>
              <a:t>在水中不要喂孩子吃东西，有可能被呛住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51878" y="3923933"/>
            <a:ext cx="664192" cy="66419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4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14" name="图片 13" descr="图片包含 矢量图形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67936" y="1578584"/>
            <a:ext cx="4119729" cy="4119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72955" y="176572"/>
            <a:ext cx="1173708" cy="9288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6663" y="348633"/>
            <a:ext cx="2465694" cy="58477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cs typeface="+mn-ea"/>
                <a:sym typeface="+mn-lt"/>
              </a:rPr>
              <a:t>如何预防？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22625" y="1487605"/>
            <a:ext cx="5936777" cy="45788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4" y="2240951"/>
            <a:ext cx="6095496" cy="30721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868537" y="2413337"/>
            <a:ext cx="49814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教育孩子不在水中互相嬉闹，防止呛水窒息</a:t>
            </a: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教孩子学习游泳，并学习心肺复苏等技能</a:t>
            </a: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不到不熟悉、无安全设施、无救援人员的水域游泳</a:t>
            </a: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不熟悉水性、水下情况不明时，不要擅自下水施救　</a:t>
            </a: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2c5zcu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WPS 演示</Application>
  <PresentationFormat>宽屏</PresentationFormat>
  <Paragraphs>185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方正正黑简体</vt:lpstr>
      <vt:lpstr>黑体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43</cp:revision>
  <dcterms:created xsi:type="dcterms:W3CDTF">2019-07-17T00:34:00Z</dcterms:created>
  <dcterms:modified xsi:type="dcterms:W3CDTF">2024-04-12T04:53:54Z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37B84050A6484BEFBF353358A7AFFFD4_13</vt:lpwstr>
  </property>
  <property fmtid="{D5CDD505-2E9C-101B-9397-08002B2CF9AE}" pid="3" name="KSOProductBuildVer">
    <vt:lpwstr>2052-12.1.0.16417</vt:lpwstr>
  </property>
</Properties>
</file>