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0" r:id="rId3"/>
  </p:sldMasterIdLst>
  <p:notesMasterIdLst>
    <p:notesMasterId r:id="rId16"/>
  </p:notesMasterIdLst>
  <p:sldIdLst>
    <p:sldId id="256" r:id="rId4"/>
    <p:sldId id="257" r:id="rId5"/>
    <p:sldId id="370" r:id="rId6"/>
    <p:sldId id="371" r:id="rId7"/>
    <p:sldId id="376" r:id="rId8"/>
    <p:sldId id="377" r:id="rId9"/>
    <p:sldId id="378" r:id="rId10"/>
    <p:sldId id="390" r:id="rId11"/>
    <p:sldId id="372" r:id="rId12"/>
    <p:sldId id="379" r:id="rId13"/>
    <p:sldId id="380" r:id="rId14"/>
    <p:sldId id="381" r:id="rId15"/>
    <p:sldId id="391" r:id="rId17"/>
    <p:sldId id="373" r:id="rId18"/>
    <p:sldId id="382" r:id="rId19"/>
    <p:sldId id="383" r:id="rId20"/>
    <p:sldId id="392" r:id="rId21"/>
    <p:sldId id="393" r:id="rId22"/>
    <p:sldId id="374" r:id="rId23"/>
    <p:sldId id="384" r:id="rId24"/>
    <p:sldId id="385" r:id="rId25"/>
    <p:sldId id="375" r:id="rId26"/>
    <p:sldId id="387" r:id="rId27"/>
    <p:sldId id="388" r:id="rId28"/>
    <p:sldId id="395" r:id="rId29"/>
    <p:sldId id="409" r:id="rId30"/>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875F8"/>
    <a:srgbClr val="0663D4"/>
    <a:srgbClr val="81B8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napToGrid="0" showGuides="1">
      <p:cViewPr varScale="1">
        <p:scale>
          <a:sx n="108" d="100"/>
          <a:sy n="108" d="100"/>
        </p:scale>
        <p:origin x="678" y="114"/>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480" y="96"/>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4" Type="http://schemas.openxmlformats.org/officeDocument/2006/relationships/tags" Target="tags/tag6.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E90669-C28C-42DA-AAF1-842E49B1767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9A82BB-2AD9-402C-A738-8BED77C45FC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D79A82BB-2AD9-402C-A738-8BED77C45FC6}"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838200" y="6356350"/>
            <a:ext cx="2743200" cy="365125"/>
          </a:xfrm>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8610600" y="6356350"/>
            <a:ext cx="2743200" cy="365125"/>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41"/>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1412404" y="6720024"/>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12" cstate="screen"/>
          <a:stretch>
            <a:fillRect/>
          </a:stretch>
        </p:blipFill>
        <p:spPr>
          <a:xfrm>
            <a:off x="0" y="0"/>
            <a:ext cx="12192000" cy="6858000"/>
          </a:xfrm>
          <a:prstGeom prst="rect">
            <a:avLst/>
          </a:prstGeom>
        </p:spPr>
      </p:pic>
      <p:sp>
        <p:nvSpPr>
          <p:cNvPr id="9" name="矩形 8"/>
          <p:cNvSpPr/>
          <p:nvPr userDrawn="1"/>
        </p:nvSpPr>
        <p:spPr>
          <a:xfrm>
            <a:off x="273050" y="190500"/>
            <a:ext cx="11645900" cy="647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panose="020B0500000000000000" pitchFamily="34" charset="-122"/>
              <a:ea typeface="思源黑体" panose="020B0500000000000000" pitchFamily="34" charset="-122"/>
              <a:sym typeface="思源黑体" panose="020B0500000000000000" pitchFamily="34" charset="-122"/>
            </a:endParaRPr>
          </a:p>
        </p:txBody>
      </p:sp>
      <p:pic>
        <p:nvPicPr>
          <p:cNvPr id="10" name="图片 9"/>
          <p:cNvPicPr>
            <a:picLocks noChangeAspect="1"/>
          </p:cNvPicPr>
          <p:nvPr userDrawn="1"/>
        </p:nvPicPr>
        <p:blipFill>
          <a:blip r:embed="rId13" cstate="screen"/>
          <a:stretch>
            <a:fillRect/>
          </a:stretch>
        </p:blipFill>
        <p:spPr>
          <a:xfrm>
            <a:off x="311862" y="55765"/>
            <a:ext cx="926388" cy="92638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4.pn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7.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8.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7.png"/></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tags" Target="../tags/tag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1.pn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3.png"/><Relationship Id="rId1" Type="http://schemas.openxmlformats.org/officeDocument/2006/relationships/image" Target="../media/image22.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4.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1.xml"/><Relationship Id="rId2" Type="http://schemas.openxmlformats.org/officeDocument/2006/relationships/hyperlink" Target="https://www.pptying.com" TargetMode="External"/><Relationship Id="rId1" Type="http://schemas.openxmlformats.org/officeDocument/2006/relationships/image" Target="../media/image25.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0.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cstate="screen"/>
          <a:stretch>
            <a:fillRect/>
          </a:stretch>
        </p:blipFill>
        <p:spPr>
          <a:xfrm>
            <a:off x="0" y="0"/>
            <a:ext cx="12192000" cy="6858000"/>
          </a:xfrm>
          <a:prstGeom prst="rect">
            <a:avLst/>
          </a:prstGeom>
        </p:spPr>
      </p:pic>
      <p:sp>
        <p:nvSpPr>
          <p:cNvPr id="56" name="文本框 55"/>
          <p:cNvSpPr txBox="1"/>
          <p:nvPr/>
        </p:nvSpPr>
        <p:spPr>
          <a:xfrm>
            <a:off x="2102203" y="1736579"/>
            <a:ext cx="1766175" cy="1785104"/>
          </a:xfrm>
          <a:prstGeom prst="rect">
            <a:avLst/>
          </a:prstGeom>
          <a:noFill/>
        </p:spPr>
        <p:txBody>
          <a:bodyPr wrap="square">
            <a:spAutoFit/>
          </a:bodyPr>
          <a:lstStyle/>
          <a:p>
            <a:pPr algn="ctr"/>
            <a:r>
              <a:rPr lang="zh-CN" altLang="en-US" sz="11000" b="1" kern="1000" spc="-300" dirty="0">
                <a:ln w="19050">
                  <a:solidFill>
                    <a:schemeClr val="bg1"/>
                  </a:solidFill>
                </a:ln>
                <a:solidFill>
                  <a:srgbClr val="338CF9"/>
                </a:solidFill>
                <a:effectLst>
                  <a:outerShdw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幼</a:t>
            </a:r>
            <a:endParaRPr lang="en-US" altLang="zh-CN" sz="11000" b="1" kern="1000" spc="-300" dirty="0">
              <a:ln w="19050">
                <a:solidFill>
                  <a:schemeClr val="bg1"/>
                </a:solidFill>
              </a:ln>
              <a:solidFill>
                <a:srgbClr val="338CF9"/>
              </a:solidFill>
              <a:effectLst>
                <a:outerShdw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57" name="文本框 56"/>
          <p:cNvSpPr txBox="1"/>
          <p:nvPr/>
        </p:nvSpPr>
        <p:spPr>
          <a:xfrm>
            <a:off x="3082350" y="2036778"/>
            <a:ext cx="1766175" cy="1400383"/>
          </a:xfrm>
          <a:prstGeom prst="rect">
            <a:avLst/>
          </a:prstGeom>
          <a:noFill/>
        </p:spPr>
        <p:txBody>
          <a:bodyPr wrap="square">
            <a:spAutoFit/>
          </a:bodyPr>
          <a:lstStyle/>
          <a:p>
            <a:pPr algn="ctr"/>
            <a:r>
              <a:rPr lang="zh-CN" altLang="en-US" sz="8500" b="1" kern="1000" spc="-300" dirty="0">
                <a:ln w="19050">
                  <a:solidFill>
                    <a:schemeClr val="bg1"/>
                  </a:solidFill>
                </a:ln>
                <a:solidFill>
                  <a:srgbClr val="338CF9"/>
                </a:solidFill>
                <a:effectLst>
                  <a:outerShdw blurRad="508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儿</a:t>
            </a:r>
            <a:endParaRPr lang="en-US" altLang="zh-CN" sz="8500" b="1" kern="1000" spc="-300" dirty="0">
              <a:ln w="19050">
                <a:solidFill>
                  <a:schemeClr val="bg1"/>
                </a:solidFill>
              </a:ln>
              <a:solidFill>
                <a:srgbClr val="338CF9"/>
              </a:solidFill>
              <a:effectLst>
                <a:outerShdw blurRad="508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58" name="文本框 57"/>
          <p:cNvSpPr txBox="1"/>
          <p:nvPr/>
        </p:nvSpPr>
        <p:spPr>
          <a:xfrm>
            <a:off x="3985538" y="1868280"/>
            <a:ext cx="1766175" cy="1692771"/>
          </a:xfrm>
          <a:prstGeom prst="rect">
            <a:avLst/>
          </a:prstGeom>
          <a:noFill/>
        </p:spPr>
        <p:txBody>
          <a:bodyPr wrap="square">
            <a:spAutoFit/>
          </a:bodyPr>
          <a:lstStyle/>
          <a:p>
            <a:pPr algn="ctr"/>
            <a:r>
              <a:rPr lang="zh-CN" altLang="en-US" sz="10000" b="1" kern="1000" spc="-300" dirty="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园</a:t>
            </a:r>
            <a:endParaRPr lang="en-US" altLang="zh-CN" sz="10000" b="1" kern="1000" spc="-300" dirty="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59" name="文本框 58"/>
          <p:cNvSpPr txBox="1"/>
          <p:nvPr/>
        </p:nvSpPr>
        <p:spPr>
          <a:xfrm>
            <a:off x="5049967" y="1922344"/>
            <a:ext cx="1766175" cy="1631216"/>
          </a:xfrm>
          <a:prstGeom prst="rect">
            <a:avLst/>
          </a:prstGeom>
          <a:noFill/>
        </p:spPr>
        <p:txBody>
          <a:bodyPr wrap="square">
            <a:spAutoFit/>
          </a:bodyPr>
          <a:lstStyle/>
          <a:p>
            <a:pPr algn="ctr"/>
            <a:r>
              <a:rPr lang="zh-CN" altLang="en-US" sz="10000" b="1" kern="1000" spc="-300" dirty="0" smtClean="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工</a:t>
            </a:r>
            <a:endParaRPr lang="en-US" altLang="zh-CN" sz="10000" b="1" kern="1000" spc="-300" dirty="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60" name="文本框 59"/>
          <p:cNvSpPr txBox="1"/>
          <p:nvPr/>
        </p:nvSpPr>
        <p:spPr>
          <a:xfrm>
            <a:off x="6011525" y="1926141"/>
            <a:ext cx="1766175" cy="1477328"/>
          </a:xfrm>
          <a:prstGeom prst="rect">
            <a:avLst/>
          </a:prstGeom>
          <a:noFill/>
        </p:spPr>
        <p:txBody>
          <a:bodyPr wrap="square">
            <a:spAutoFit/>
          </a:bodyPr>
          <a:lstStyle/>
          <a:p>
            <a:pPr algn="ctr"/>
            <a:r>
              <a:rPr lang="zh-CN" altLang="en-US" sz="9000" b="1" kern="1000" spc="-300" dirty="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作</a:t>
            </a:r>
            <a:endParaRPr lang="en-US" altLang="zh-CN" sz="9000" b="1" kern="1000" spc="-300" dirty="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61" name="文本框 60"/>
          <p:cNvSpPr txBox="1"/>
          <p:nvPr/>
        </p:nvSpPr>
        <p:spPr>
          <a:xfrm>
            <a:off x="7131905" y="1609354"/>
            <a:ext cx="1766175" cy="1938992"/>
          </a:xfrm>
          <a:prstGeom prst="rect">
            <a:avLst/>
          </a:prstGeom>
          <a:noFill/>
        </p:spPr>
        <p:txBody>
          <a:bodyPr wrap="square">
            <a:spAutoFit/>
          </a:bodyPr>
          <a:lstStyle/>
          <a:p>
            <a:pPr algn="ctr"/>
            <a:r>
              <a:rPr lang="zh-CN" altLang="en-US" sz="12000" b="1" kern="1000" spc="-300" dirty="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总</a:t>
            </a:r>
            <a:endParaRPr lang="en-US" altLang="zh-CN" sz="12000" b="1" kern="1000" spc="-300" dirty="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62" name="文本框 61"/>
          <p:cNvSpPr txBox="1"/>
          <p:nvPr/>
        </p:nvSpPr>
        <p:spPr>
          <a:xfrm>
            <a:off x="8408768" y="1722549"/>
            <a:ext cx="1766175" cy="1785104"/>
          </a:xfrm>
          <a:prstGeom prst="rect">
            <a:avLst/>
          </a:prstGeom>
          <a:noFill/>
        </p:spPr>
        <p:txBody>
          <a:bodyPr wrap="square">
            <a:spAutoFit/>
          </a:bodyPr>
          <a:lstStyle/>
          <a:p>
            <a:pPr algn="ctr"/>
            <a:r>
              <a:rPr lang="zh-CN" altLang="en-US" sz="11000" b="1" kern="1000" spc="-300" dirty="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结</a:t>
            </a:r>
            <a:endParaRPr lang="en-US" altLang="zh-CN" sz="11000" b="1" kern="1000" spc="-300" dirty="0">
              <a:ln w="19050">
                <a:solidFill>
                  <a:schemeClr val="bg1"/>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70" name="文本框 69"/>
          <p:cNvSpPr txBox="1"/>
          <p:nvPr/>
        </p:nvSpPr>
        <p:spPr>
          <a:xfrm>
            <a:off x="2698829" y="3690253"/>
            <a:ext cx="6831954" cy="400110"/>
          </a:xfrm>
          <a:prstGeom prst="rect">
            <a:avLst/>
          </a:prstGeom>
          <a:solidFill>
            <a:srgbClr val="338CF9"/>
          </a:solidFill>
        </p:spPr>
        <p:txBody>
          <a:bodyPr wrap="square">
            <a:spAutoFit/>
          </a:bodyPr>
          <a:lstStyle/>
          <a:p>
            <a:pPr algn="ctr"/>
            <a:r>
              <a:rPr lang="en-US" altLang="zh-CN" sz="2000" spc="600" dirty="0" smtClean="0">
                <a:solidFill>
                  <a:schemeClr val="bg1"/>
                </a:solidFill>
                <a:cs typeface="+mn-ea"/>
                <a:sym typeface="+mn-lt"/>
              </a:rPr>
              <a:t>20XX</a:t>
            </a:r>
            <a:r>
              <a:rPr lang="zh-CN" altLang="en-US" sz="2000" spc="600" dirty="0" smtClean="0">
                <a:solidFill>
                  <a:schemeClr val="bg1"/>
                </a:solidFill>
                <a:cs typeface="+mn-ea"/>
                <a:sym typeface="+mn-lt"/>
              </a:rPr>
              <a:t>年</a:t>
            </a:r>
            <a:r>
              <a:rPr lang="zh-CN" altLang="en-US" sz="2000" spc="600" dirty="0">
                <a:solidFill>
                  <a:schemeClr val="bg1"/>
                </a:solidFill>
                <a:cs typeface="+mn-ea"/>
                <a:sym typeface="+mn-lt"/>
              </a:rPr>
              <a:t>终工作总结幼儿园教育课</a:t>
            </a:r>
            <a:r>
              <a:rPr lang="zh-CN" altLang="en-US" sz="2000" spc="600" dirty="0" smtClean="0">
                <a:solidFill>
                  <a:schemeClr val="bg1"/>
                </a:solidFill>
                <a:cs typeface="+mn-ea"/>
                <a:sym typeface="+mn-lt"/>
              </a:rPr>
              <a:t>件</a:t>
            </a:r>
            <a:endParaRPr lang="en-US" altLang="zh-CN" sz="2000" spc="600" dirty="0">
              <a:solidFill>
                <a:schemeClr val="bg1"/>
              </a:solidFill>
              <a:cs typeface="+mn-ea"/>
              <a:sym typeface="+mn-lt"/>
            </a:endParaRPr>
          </a:p>
        </p:txBody>
      </p:sp>
      <p:sp>
        <p:nvSpPr>
          <p:cNvPr id="71" name="文本框 70"/>
          <p:cNvSpPr txBox="1"/>
          <p:nvPr/>
        </p:nvSpPr>
        <p:spPr>
          <a:xfrm>
            <a:off x="3370634" y="4361363"/>
            <a:ext cx="5576362" cy="368300"/>
          </a:xfrm>
          <a:prstGeom prst="rect">
            <a:avLst/>
          </a:prstGeom>
          <a:noFill/>
        </p:spPr>
        <p:txBody>
          <a:bodyPr wrap="square" rtlCol="0">
            <a:spAutoFit/>
          </a:bodyPr>
          <a:lstStyle/>
          <a:p>
            <a:pPr algn="ctr"/>
            <a:r>
              <a:rPr lang="zh-CN" altLang="en-US" dirty="0">
                <a:solidFill>
                  <a:srgbClr val="338CF9"/>
                </a:solidFill>
                <a:cs typeface="+mn-ea"/>
                <a:sym typeface="+mn-lt"/>
              </a:rPr>
              <a:t>汇报人</a:t>
            </a:r>
            <a:r>
              <a:rPr lang="zh-CN" altLang="en-US" dirty="0" smtClean="0">
                <a:solidFill>
                  <a:srgbClr val="338CF9"/>
                </a:solidFill>
                <a:cs typeface="+mn-ea"/>
                <a:sym typeface="+mn-lt"/>
              </a:rPr>
              <a:t>：</a:t>
            </a:r>
            <a:r>
              <a:rPr lang="en-US" altLang="zh-CN" dirty="0" smtClean="0">
                <a:solidFill>
                  <a:srgbClr val="338CF9"/>
                </a:solidFill>
                <a:cs typeface="+mn-ea"/>
                <a:sym typeface="+mn-lt"/>
              </a:rPr>
              <a:t>PPT</a:t>
            </a:r>
            <a:r>
              <a:rPr lang="zh-CN" altLang="en-US" dirty="0" smtClean="0">
                <a:solidFill>
                  <a:srgbClr val="338CF9"/>
                </a:solidFill>
                <a:cs typeface="+mn-ea"/>
                <a:sym typeface="+mn-lt"/>
              </a:rPr>
              <a:t>营        </a:t>
            </a:r>
            <a:r>
              <a:rPr lang="zh-CN" altLang="en-US" dirty="0" smtClean="0">
                <a:solidFill>
                  <a:srgbClr val="338CF9"/>
                </a:solidFill>
                <a:cs typeface="+mn-ea"/>
                <a:sym typeface="+mn-lt"/>
              </a:rPr>
              <a:t>时</a:t>
            </a:r>
            <a:r>
              <a:rPr lang="zh-CN" altLang="en-US" dirty="0">
                <a:solidFill>
                  <a:srgbClr val="338CF9"/>
                </a:solidFill>
                <a:cs typeface="+mn-ea"/>
                <a:sym typeface="+mn-lt"/>
              </a:rPr>
              <a:t>间：</a:t>
            </a:r>
            <a:r>
              <a:rPr lang="en-US" altLang="zh-CN" dirty="0">
                <a:solidFill>
                  <a:srgbClr val="338CF9"/>
                </a:solidFill>
                <a:cs typeface="+mn-ea"/>
                <a:sym typeface="+mn-lt"/>
              </a:rPr>
              <a:t>20XX</a:t>
            </a:r>
            <a:endParaRPr lang="zh-CN" altLang="en-US" dirty="0">
              <a:solidFill>
                <a:srgbClr val="338CF9"/>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down)">
                                      <p:cBhvr>
                                        <p:cTn id="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安全卫生管理</a:t>
            </a:r>
            <a:endParaRPr lang="zh-CN" altLang="en-US" sz="2000" b="1" spc="-300" dirty="0">
              <a:solidFill>
                <a:srgbClr val="338CF9"/>
              </a:solidFill>
              <a:cs typeface="+mn-ea"/>
              <a:sym typeface="+mn-lt"/>
            </a:endParaRPr>
          </a:p>
        </p:txBody>
      </p:sp>
      <p:grpSp>
        <p:nvGrpSpPr>
          <p:cNvPr id="7" name="组合 6"/>
          <p:cNvGrpSpPr/>
          <p:nvPr/>
        </p:nvGrpSpPr>
        <p:grpSpPr>
          <a:xfrm>
            <a:off x="1034347" y="1617548"/>
            <a:ext cx="7302393" cy="3489553"/>
            <a:chOff x="846184" y="1800634"/>
            <a:chExt cx="7302393" cy="3489553"/>
          </a:xfrm>
        </p:grpSpPr>
        <p:sp>
          <p:nvSpPr>
            <p:cNvPr id="8" name="文本框 7"/>
            <p:cNvSpPr txBox="1"/>
            <p:nvPr/>
          </p:nvSpPr>
          <p:spPr>
            <a:xfrm>
              <a:off x="953727" y="2402574"/>
              <a:ext cx="7194850" cy="2754600"/>
            </a:xfrm>
            <a:prstGeom prst="rect">
              <a:avLst/>
            </a:prstGeom>
            <a:noFill/>
          </p:spPr>
          <p:txBody>
            <a:bodyPr wrap="square" rtlCol="0">
              <a:spAutoFit/>
            </a:bodyPr>
            <a:lstStyle/>
            <a:p>
              <a:pPr fontAlgn="auto">
                <a:lnSpc>
                  <a:spcPct val="130000"/>
                </a:lnSpc>
              </a:pPr>
              <a:r>
                <a:rPr lang="en-US" altLang="zh-CN" sz="2000" b="1" dirty="0">
                  <a:cs typeface="+mn-ea"/>
                  <a:sym typeface="+mn-lt"/>
                </a:rPr>
                <a:t>1</a:t>
              </a:r>
              <a:r>
                <a:rPr lang="zh-CN" altLang="en-US" sz="2000" b="1" dirty="0">
                  <a:cs typeface="+mn-ea"/>
                  <a:sym typeface="+mn-lt"/>
                </a:rPr>
                <a:t>、加强安全教育</a:t>
              </a:r>
              <a:endParaRPr lang="en-US" altLang="zh-CN" b="1" dirty="0">
                <a:cs typeface="+mn-ea"/>
                <a:sym typeface="+mn-lt"/>
              </a:endParaRPr>
            </a:p>
            <a:p>
              <a:pPr>
                <a:lnSpc>
                  <a:spcPct val="130000"/>
                </a:lnSpc>
              </a:pPr>
              <a:r>
                <a:rPr lang="zh-CN" altLang="en-US" dirty="0">
                  <a:cs typeface="+mn-ea"/>
                  <a:sym typeface="+mn-lt"/>
                </a:rPr>
                <a:t>（</a:t>
              </a:r>
              <a:r>
                <a:rPr lang="en-US" altLang="zh-CN" dirty="0">
                  <a:cs typeface="+mn-ea"/>
                  <a:sym typeface="+mn-lt"/>
                </a:rPr>
                <a:t>1</a:t>
              </a:r>
              <a:r>
                <a:rPr lang="zh-CN" altLang="en-US" dirty="0">
                  <a:cs typeface="+mn-ea"/>
                  <a:sym typeface="+mn-lt"/>
                </a:rPr>
                <a:t>）、开展消防知识教育、安全常识教育，使幼儿初步有了应变潜力，报警潜力，逃生等自我保护意识。</a:t>
              </a:r>
              <a:endParaRPr lang="en-US" altLang="zh-CN" dirty="0">
                <a:cs typeface="+mn-ea"/>
                <a:sym typeface="+mn-lt"/>
              </a:endParaRPr>
            </a:p>
            <a:p>
              <a:pPr>
                <a:lnSpc>
                  <a:spcPct val="130000"/>
                </a:lnSpc>
              </a:pPr>
              <a:endParaRPr lang="zh-CN" altLang="en-US" dirty="0">
                <a:cs typeface="+mn-ea"/>
                <a:sym typeface="+mn-lt"/>
              </a:endParaRPr>
            </a:p>
            <a:p>
              <a:pPr fontAlgn="auto">
                <a:lnSpc>
                  <a:spcPct val="130000"/>
                </a:lnSpc>
              </a:pPr>
              <a:r>
                <a:rPr lang="zh-CN" altLang="en-US" dirty="0">
                  <a:cs typeface="+mn-ea"/>
                  <a:sym typeface="+mn-lt"/>
                </a:rPr>
                <a:t>（</a:t>
              </a:r>
              <a:r>
                <a:rPr lang="en-US" altLang="zh-CN" dirty="0">
                  <a:cs typeface="+mn-ea"/>
                  <a:sym typeface="+mn-lt"/>
                </a:rPr>
                <a:t>2</a:t>
              </a:r>
              <a:r>
                <a:rPr lang="zh-CN" altLang="en-US" dirty="0">
                  <a:cs typeface="+mn-ea"/>
                  <a:sym typeface="+mn-lt"/>
                </a:rPr>
                <a:t>）、强化教职工的安全意识，切实把幼儿的生命安全放</a:t>
              </a:r>
              <a:r>
                <a:rPr lang="zh-CN" altLang="en-US" dirty="0" smtClean="0">
                  <a:cs typeface="+mn-ea"/>
                  <a:sym typeface="+mn-lt"/>
                </a:rPr>
                <a:t>在优品位</a:t>
              </a:r>
              <a:r>
                <a:rPr lang="zh-CN" altLang="en-US" dirty="0">
                  <a:cs typeface="+mn-ea"/>
                  <a:sym typeface="+mn-lt"/>
                </a:rPr>
                <a:t>。任何施教中都要思考安全及安全教育安全保护在先。</a:t>
              </a:r>
              <a:endParaRPr lang="zh-CN" altLang="en-US" dirty="0">
                <a:cs typeface="+mn-ea"/>
                <a:sym typeface="+mn-lt"/>
              </a:endParaRPr>
            </a:p>
            <a:p>
              <a:pPr fontAlgn="auto">
                <a:lnSpc>
                  <a:spcPct val="150000"/>
                </a:lnSpc>
              </a:pPr>
              <a:endParaRPr lang="zh-CN" altLang="en-US" sz="2000" b="1" dirty="0">
                <a:cs typeface="+mn-ea"/>
                <a:sym typeface="+mn-lt"/>
              </a:endParaRPr>
            </a:p>
          </p:txBody>
        </p:sp>
        <p:cxnSp>
          <p:nvCxnSpPr>
            <p:cNvPr id="9" name="直接连接符 8"/>
            <p:cNvCxnSpPr/>
            <p:nvPr/>
          </p:nvCxnSpPr>
          <p:spPr>
            <a:xfrm>
              <a:off x="846184" y="4931247"/>
              <a:ext cx="7194850" cy="0"/>
            </a:xfrm>
            <a:prstGeom prst="line">
              <a:avLst/>
            </a:prstGeom>
            <a:ln w="28575">
              <a:solidFill>
                <a:srgbClr val="338CF9"/>
              </a:solidFill>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953727" y="1800634"/>
              <a:ext cx="5164113" cy="470097"/>
              <a:chOff x="5450838" y="4023729"/>
              <a:chExt cx="3229024" cy="426958"/>
            </a:xfrm>
            <a:solidFill>
              <a:srgbClr val="FF9928"/>
            </a:solidFill>
          </p:grpSpPr>
          <p:sp>
            <p:nvSpPr>
              <p:cNvPr id="12" name="圆角矩形 5"/>
              <p:cNvSpPr/>
              <p:nvPr/>
            </p:nvSpPr>
            <p:spPr>
              <a:xfrm>
                <a:off x="5450838" y="4023729"/>
                <a:ext cx="2831971" cy="426958"/>
              </a:xfrm>
              <a:prstGeom prst="roundRect">
                <a:avLst>
                  <a:gd name="adj" fmla="val 50000"/>
                </a:avLst>
              </a:prstGeom>
              <a:solidFill>
                <a:srgbClr val="338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solidFill>
                    <a:schemeClr val="bg1"/>
                  </a:solidFill>
                  <a:effectLst>
                    <a:outerShdw blurRad="38100" dist="38100" dir="2700000" algn="tl">
                      <a:srgbClr val="000000">
                        <a:alpha val="43137"/>
                      </a:srgbClr>
                    </a:outerShdw>
                  </a:effectLst>
                  <a:cs typeface="+mn-ea"/>
                  <a:sym typeface="+mn-lt"/>
                </a:endParaRPr>
              </a:p>
            </p:txBody>
          </p:sp>
          <p:sp>
            <p:nvSpPr>
              <p:cNvPr id="13" name="文本框 12"/>
              <p:cNvSpPr txBox="1"/>
              <p:nvPr/>
            </p:nvSpPr>
            <p:spPr>
              <a:xfrm>
                <a:off x="5555677" y="4031387"/>
                <a:ext cx="3124185" cy="419300"/>
              </a:xfrm>
              <a:prstGeom prst="rect">
                <a:avLst/>
              </a:prstGeom>
              <a:noFill/>
              <a:ln>
                <a:noFill/>
              </a:ln>
            </p:spPr>
            <p:txBody>
              <a:bodyPr vert="horz" wrap="square" rtlCol="0">
                <a:spAutoFit/>
              </a:bodyPr>
              <a:lstStyle/>
              <a:p>
                <a:pPr algn="l"/>
                <a:r>
                  <a:rPr lang="zh-CN" altLang="en-US" sz="2400" b="1" dirty="0">
                    <a:solidFill>
                      <a:schemeClr val="bg1"/>
                    </a:solidFill>
                    <a:cs typeface="+mn-ea"/>
                    <a:sym typeface="+mn-lt"/>
                  </a:rPr>
                  <a:t>防微杜渐，强化安全管理工作</a:t>
                </a:r>
                <a:endParaRPr lang="zh-CN" altLang="en-US" sz="2400" b="1" dirty="0">
                  <a:solidFill>
                    <a:schemeClr val="bg1"/>
                  </a:solidFill>
                  <a:cs typeface="+mn-ea"/>
                  <a:sym typeface="+mn-lt"/>
                </a:endParaRPr>
              </a:p>
            </p:txBody>
          </p:sp>
        </p:grpSp>
        <p:sp>
          <p:nvSpPr>
            <p:cNvPr id="11" name="文本框 10"/>
            <p:cNvSpPr txBox="1"/>
            <p:nvPr/>
          </p:nvSpPr>
          <p:spPr>
            <a:xfrm>
              <a:off x="846184" y="4831279"/>
              <a:ext cx="7194850" cy="458908"/>
            </a:xfrm>
            <a:prstGeom prst="rect">
              <a:avLst/>
            </a:prstGeom>
            <a:noFill/>
          </p:spPr>
          <p:txBody>
            <a:bodyPr wrap="square" rtlCol="0">
              <a:spAutoFit/>
            </a:bodyPr>
            <a:lstStyle/>
            <a:p>
              <a:pPr>
                <a:lnSpc>
                  <a:spcPct val="150000"/>
                </a:lnSpc>
              </a:pPr>
              <a:endParaRPr lang="zh-CN" altLang="en-US" dirty="0">
                <a:cs typeface="+mn-ea"/>
                <a:sym typeface="+mn-lt"/>
              </a:endParaRPr>
            </a:p>
          </p:txBody>
        </p:sp>
      </p:grpSp>
      <p:grpSp>
        <p:nvGrpSpPr>
          <p:cNvPr id="15" name="组合 14"/>
          <p:cNvGrpSpPr/>
          <p:nvPr/>
        </p:nvGrpSpPr>
        <p:grpSpPr>
          <a:xfrm>
            <a:off x="1034347" y="4238453"/>
            <a:ext cx="7194850" cy="1545118"/>
            <a:chOff x="753586" y="4477159"/>
            <a:chExt cx="7194850" cy="1545118"/>
          </a:xfrm>
        </p:grpSpPr>
        <p:sp>
          <p:nvSpPr>
            <p:cNvPr id="16" name="文本框 15"/>
            <p:cNvSpPr txBox="1"/>
            <p:nvPr/>
          </p:nvSpPr>
          <p:spPr>
            <a:xfrm>
              <a:off x="753586" y="4477159"/>
              <a:ext cx="6096000" cy="461665"/>
            </a:xfrm>
            <a:prstGeom prst="rect">
              <a:avLst/>
            </a:prstGeom>
            <a:noFill/>
          </p:spPr>
          <p:txBody>
            <a:bodyPr wrap="square">
              <a:spAutoFit/>
            </a:bodyPr>
            <a:lstStyle/>
            <a:p>
              <a:pPr marL="0" indent="0" algn="l">
                <a:buNone/>
              </a:pPr>
              <a:endParaRPr lang="zh-CN" altLang="en-US" sz="2400" b="1" dirty="0">
                <a:solidFill>
                  <a:srgbClr val="338CF9"/>
                </a:solidFill>
                <a:cs typeface="+mn-ea"/>
                <a:sym typeface="+mn-lt"/>
              </a:endParaRPr>
            </a:p>
          </p:txBody>
        </p:sp>
        <p:sp>
          <p:nvSpPr>
            <p:cNvPr id="18" name="文本框 17"/>
            <p:cNvSpPr txBox="1"/>
            <p:nvPr/>
          </p:nvSpPr>
          <p:spPr>
            <a:xfrm>
              <a:off x="753586" y="5060988"/>
              <a:ext cx="7194850" cy="961289"/>
            </a:xfrm>
            <a:prstGeom prst="rect">
              <a:avLst/>
            </a:prstGeom>
            <a:noFill/>
          </p:spPr>
          <p:txBody>
            <a:bodyPr wrap="square" rtlCol="0">
              <a:spAutoFit/>
            </a:bodyPr>
            <a:lstStyle/>
            <a:p>
              <a:pPr fontAlgn="auto">
                <a:lnSpc>
                  <a:spcPct val="150000"/>
                </a:lnSpc>
              </a:pPr>
              <a:r>
                <a:rPr lang="zh-CN" altLang="en-US" sz="2000" dirty="0">
                  <a:solidFill>
                    <a:schemeClr val="tx1">
                      <a:lumMod val="75000"/>
                      <a:lumOff val="25000"/>
                    </a:schemeClr>
                  </a:solidFill>
                  <a:cs typeface="+mn-ea"/>
                  <a:sym typeface="+mn-lt"/>
                </a:rPr>
                <a:t>（</a:t>
              </a:r>
              <a:r>
                <a:rPr lang="en-US" altLang="zh-CN" sz="2000" dirty="0">
                  <a:solidFill>
                    <a:schemeClr val="tx1">
                      <a:lumMod val="75000"/>
                      <a:lumOff val="25000"/>
                    </a:schemeClr>
                  </a:solidFill>
                  <a:cs typeface="+mn-ea"/>
                  <a:sym typeface="+mn-lt"/>
                </a:rPr>
                <a:t>3</a:t>
              </a:r>
              <a:r>
                <a:rPr lang="zh-CN" altLang="en-US" sz="2000" dirty="0">
                  <a:solidFill>
                    <a:schemeClr val="tx1">
                      <a:lumMod val="75000"/>
                      <a:lumOff val="25000"/>
                    </a:schemeClr>
                  </a:solidFill>
                  <a:cs typeface="+mn-ea"/>
                  <a:sym typeface="+mn-lt"/>
                </a:rPr>
                <a:t>）、严格接送卡制度“见卡放人”，切实做好幼儿来园离园的接送工作，使每个幼儿高高兴兴来园，平平安安离园。</a:t>
              </a:r>
              <a:endParaRPr lang="zh-CN" altLang="en-US" sz="2000" dirty="0">
                <a:solidFill>
                  <a:schemeClr val="tx1">
                    <a:lumMod val="75000"/>
                    <a:lumOff val="25000"/>
                  </a:schemeClr>
                </a:solidFill>
                <a:cs typeface="+mn-ea"/>
                <a:sym typeface="+mn-lt"/>
              </a:endParaRPr>
            </a:p>
          </p:txBody>
        </p:sp>
      </p:grpSp>
      <p:pic>
        <p:nvPicPr>
          <p:cNvPr id="19" name="图片 18"/>
          <p:cNvPicPr>
            <a:picLocks noChangeAspect="1"/>
          </p:cNvPicPr>
          <p:nvPr/>
        </p:nvPicPr>
        <p:blipFill>
          <a:blip r:embed="rId1" cstate="screen"/>
          <a:stretch>
            <a:fillRect/>
          </a:stretch>
        </p:blipFill>
        <p:spPr>
          <a:xfrm>
            <a:off x="8248650" y="2647950"/>
            <a:ext cx="3467100" cy="346710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prestig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安全卫生管理</a:t>
            </a:r>
            <a:endParaRPr lang="zh-CN" altLang="en-US" sz="2000" b="1" spc="-300" dirty="0">
              <a:solidFill>
                <a:srgbClr val="338CF9"/>
              </a:solidFill>
              <a:cs typeface="+mn-ea"/>
              <a:sym typeface="+mn-lt"/>
            </a:endParaRPr>
          </a:p>
        </p:txBody>
      </p:sp>
      <p:grpSp>
        <p:nvGrpSpPr>
          <p:cNvPr id="7" name="组合 6"/>
          <p:cNvGrpSpPr/>
          <p:nvPr/>
        </p:nvGrpSpPr>
        <p:grpSpPr>
          <a:xfrm>
            <a:off x="4872700" y="1853858"/>
            <a:ext cx="6589685" cy="4214306"/>
            <a:chOff x="952499" y="2217579"/>
            <a:chExt cx="6589685" cy="4214306"/>
          </a:xfrm>
        </p:grpSpPr>
        <p:sp>
          <p:nvSpPr>
            <p:cNvPr id="8" name="文本框 7"/>
            <p:cNvSpPr txBox="1"/>
            <p:nvPr/>
          </p:nvSpPr>
          <p:spPr>
            <a:xfrm>
              <a:off x="952500" y="2217579"/>
              <a:ext cx="5270500" cy="523220"/>
            </a:xfrm>
            <a:prstGeom prst="rect">
              <a:avLst/>
            </a:prstGeom>
            <a:solidFill>
              <a:srgbClr val="338CF9"/>
            </a:solidFill>
            <a:ln>
              <a:noFill/>
            </a:ln>
          </p:spPr>
          <p:txBody>
            <a:bodyPr wrap="square">
              <a:spAutoFit/>
            </a:bodyPr>
            <a:lstStyle/>
            <a:p>
              <a:pPr algn="ctr"/>
              <a:r>
                <a:rPr lang="zh-CN" altLang="en-US" sz="2800" b="1" dirty="0">
                  <a:solidFill>
                    <a:schemeClr val="bg1"/>
                  </a:solidFill>
                  <a:cs typeface="+mn-ea"/>
                  <a:sym typeface="+mn-lt"/>
                </a:rPr>
                <a:t>防微杜渐，强化安全管理工作</a:t>
              </a:r>
              <a:endParaRPr lang="zh-CN" altLang="en-US" sz="2800" b="1" dirty="0">
                <a:solidFill>
                  <a:schemeClr val="bg1"/>
                </a:solidFill>
                <a:cs typeface="+mn-ea"/>
                <a:sym typeface="+mn-lt"/>
              </a:endParaRPr>
            </a:p>
          </p:txBody>
        </p:sp>
        <p:sp>
          <p:nvSpPr>
            <p:cNvPr id="9" name="PA-文本框 17"/>
            <p:cNvSpPr txBox="1"/>
            <p:nvPr>
              <p:custDataLst>
                <p:tags r:id="rId1"/>
              </p:custDataLst>
            </p:nvPr>
          </p:nvSpPr>
          <p:spPr>
            <a:xfrm>
              <a:off x="952499" y="2969399"/>
              <a:ext cx="6589685" cy="3462486"/>
            </a:xfrm>
            <a:prstGeom prst="rect">
              <a:avLst/>
            </a:prstGeom>
            <a:noFill/>
          </p:spPr>
          <p:txBody>
            <a:bodyPr wrap="square" rtlCol="0">
              <a:spAutoFit/>
            </a:bodyPr>
            <a:lstStyle/>
            <a:p>
              <a:pPr>
                <a:lnSpc>
                  <a:spcPct val="150000"/>
                </a:lnSpc>
              </a:pPr>
              <a:r>
                <a:rPr lang="en-US" altLang="zh-CN" sz="1800" b="1" dirty="0">
                  <a:solidFill>
                    <a:srgbClr val="338CF9"/>
                  </a:solidFill>
                  <a:cs typeface="+mn-ea"/>
                  <a:sym typeface="+mn-lt"/>
                </a:rPr>
                <a:t>2</a:t>
              </a:r>
              <a:r>
                <a:rPr lang="zh-CN" altLang="en-US" sz="1800" b="1" dirty="0">
                  <a:solidFill>
                    <a:srgbClr val="338CF9"/>
                  </a:solidFill>
                  <a:cs typeface="+mn-ea"/>
                  <a:sym typeface="+mn-lt"/>
                </a:rPr>
                <a:t>、强化安全管理</a:t>
              </a:r>
              <a:endParaRPr lang="zh-CN" altLang="en-US" sz="1600" b="1" dirty="0">
                <a:cs typeface="+mn-ea"/>
                <a:sym typeface="+mn-lt"/>
              </a:endParaRPr>
            </a:p>
            <a:p>
              <a:pPr fontAlgn="auto">
                <a:lnSpc>
                  <a:spcPct val="150000"/>
                </a:lnSpc>
              </a:pPr>
              <a:r>
                <a:rPr lang="zh-CN" altLang="en-US" sz="1600" dirty="0">
                  <a:cs typeface="+mn-ea"/>
                  <a:sym typeface="+mn-lt"/>
                </a:rPr>
                <a:t>（</a:t>
              </a:r>
              <a:r>
                <a:rPr lang="en-US" altLang="zh-CN" sz="1600" dirty="0">
                  <a:cs typeface="+mn-ea"/>
                  <a:sym typeface="+mn-lt"/>
                </a:rPr>
                <a:t>1</a:t>
              </a:r>
              <a:r>
                <a:rPr lang="zh-CN" altLang="en-US" sz="1600" dirty="0">
                  <a:cs typeface="+mn-ea"/>
                  <a:sym typeface="+mn-lt"/>
                </a:rPr>
                <a:t>）、健全规章制度，明确工作职责，严格执行有关规章制度。并经常学习有关安全管理、安全上岗方面的知识。</a:t>
              </a:r>
              <a:endParaRPr lang="zh-CN" altLang="en-US" sz="1600" dirty="0">
                <a:cs typeface="+mn-ea"/>
                <a:sym typeface="+mn-lt"/>
              </a:endParaRPr>
            </a:p>
            <a:p>
              <a:pPr fontAlgn="auto">
                <a:lnSpc>
                  <a:spcPct val="150000"/>
                </a:lnSpc>
              </a:pPr>
              <a:r>
                <a:rPr lang="zh-CN" altLang="en-US" sz="1600" dirty="0">
                  <a:cs typeface="+mn-ea"/>
                  <a:sym typeface="+mn-lt"/>
                </a:rPr>
                <a:t>（</a:t>
              </a:r>
              <a:r>
                <a:rPr lang="en-US" altLang="zh-CN" sz="1600" dirty="0">
                  <a:cs typeface="+mn-ea"/>
                  <a:sym typeface="+mn-lt"/>
                </a:rPr>
                <a:t>2</a:t>
              </a:r>
              <a:r>
                <a:rPr lang="zh-CN" altLang="en-US" sz="1600" dirty="0">
                  <a:cs typeface="+mn-ea"/>
                  <a:sym typeface="+mn-lt"/>
                </a:rPr>
                <a:t>）、定期和不定期检查各类安全设施，加强对重点场所及建筑设备的管理，对户外大型教玩具要认真保养，避免事故发生。</a:t>
              </a:r>
              <a:endParaRPr lang="zh-CN" altLang="en-US" sz="1600" dirty="0">
                <a:cs typeface="+mn-ea"/>
                <a:sym typeface="+mn-lt"/>
              </a:endParaRPr>
            </a:p>
            <a:p>
              <a:pPr fontAlgn="auto">
                <a:lnSpc>
                  <a:spcPct val="150000"/>
                </a:lnSpc>
              </a:pPr>
              <a:r>
                <a:rPr lang="zh-CN" altLang="en-US" sz="1600" dirty="0">
                  <a:cs typeface="+mn-ea"/>
                  <a:sym typeface="+mn-lt"/>
                </a:rPr>
                <a:t>（</a:t>
              </a:r>
              <a:r>
                <a:rPr lang="en-US" altLang="zh-CN" sz="1600" dirty="0">
                  <a:cs typeface="+mn-ea"/>
                  <a:sym typeface="+mn-lt"/>
                </a:rPr>
                <a:t>3</a:t>
              </a:r>
              <a:r>
                <a:rPr lang="zh-CN" altLang="en-US" sz="1600" dirty="0">
                  <a:cs typeface="+mn-ea"/>
                  <a:sym typeface="+mn-lt"/>
                </a:rPr>
                <a:t>）、实行班级安全检查上报制度，做到月月检，及时整改。</a:t>
              </a:r>
              <a:endParaRPr lang="zh-CN" altLang="en-US" sz="1600" dirty="0">
                <a:cs typeface="+mn-ea"/>
                <a:sym typeface="+mn-lt"/>
              </a:endParaRPr>
            </a:p>
            <a:p>
              <a:pPr fontAlgn="auto">
                <a:lnSpc>
                  <a:spcPct val="150000"/>
                </a:lnSpc>
              </a:pPr>
              <a:r>
                <a:rPr lang="zh-CN" altLang="en-US" sz="1600" dirty="0">
                  <a:cs typeface="+mn-ea"/>
                  <a:sym typeface="+mn-lt"/>
                </a:rPr>
                <a:t>（</a:t>
              </a:r>
              <a:r>
                <a:rPr lang="en-US" altLang="zh-CN" sz="1600" dirty="0">
                  <a:cs typeface="+mn-ea"/>
                  <a:sym typeface="+mn-lt"/>
                </a:rPr>
                <a:t>4</a:t>
              </a:r>
              <a:r>
                <a:rPr lang="zh-CN" altLang="en-US" sz="1600" dirty="0">
                  <a:cs typeface="+mn-ea"/>
                  <a:sym typeface="+mn-lt"/>
                </a:rPr>
                <a:t>）、严格落实门卫职责，加强门卫管理，强化门卫的安全意识，做好对来访人员的询问和登记工作，严防幼儿独自走出园门和陌生人进园现象的发生，确保幼儿及教职工的安全以及校园财产安全。</a:t>
              </a:r>
              <a:endParaRPr lang="zh-CN" altLang="en-US" sz="1600" dirty="0">
                <a:cs typeface="+mn-ea"/>
                <a:sym typeface="+mn-lt"/>
              </a:endParaRPr>
            </a:p>
          </p:txBody>
        </p:sp>
      </p:grpSp>
      <p:pic>
        <p:nvPicPr>
          <p:cNvPr id="11" name="图片 10"/>
          <p:cNvPicPr>
            <a:picLocks noChangeAspect="1"/>
          </p:cNvPicPr>
          <p:nvPr/>
        </p:nvPicPr>
        <p:blipFill>
          <a:blip r:embed="rId2" cstate="screen"/>
          <a:stretch>
            <a:fillRect/>
          </a:stretch>
        </p:blipFill>
        <p:spPr>
          <a:xfrm>
            <a:off x="723900" y="2084438"/>
            <a:ext cx="3795252" cy="3795252"/>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prestig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安全卫生管理</a:t>
            </a:r>
            <a:endParaRPr lang="zh-CN" altLang="en-US" sz="2000" b="1" spc="-300" dirty="0">
              <a:solidFill>
                <a:srgbClr val="338CF9"/>
              </a:solidFill>
              <a:cs typeface="+mn-ea"/>
              <a:sym typeface="+mn-lt"/>
            </a:endParaRPr>
          </a:p>
        </p:txBody>
      </p:sp>
      <p:sp>
        <p:nvSpPr>
          <p:cNvPr id="9" name="文本框 8"/>
          <p:cNvSpPr txBox="1"/>
          <p:nvPr/>
        </p:nvSpPr>
        <p:spPr>
          <a:xfrm>
            <a:off x="1366826" y="2452177"/>
            <a:ext cx="4849557" cy="2585323"/>
          </a:xfrm>
          <a:prstGeom prst="rect">
            <a:avLst/>
          </a:prstGeom>
          <a:noFill/>
        </p:spPr>
        <p:txBody>
          <a:bodyPr wrap="square" rtlCol="0">
            <a:spAutoFit/>
          </a:bodyPr>
          <a:lstStyle/>
          <a:p>
            <a:pPr>
              <a:lnSpc>
                <a:spcPct val="150000"/>
              </a:lnSpc>
            </a:pPr>
            <a:r>
              <a:rPr lang="zh-CN" altLang="en-US" sz="1800" dirty="0">
                <a:solidFill>
                  <a:schemeClr val="tx1">
                    <a:lumMod val="75000"/>
                    <a:lumOff val="25000"/>
                  </a:schemeClr>
                </a:solidFill>
                <a:cs typeface="+mn-ea"/>
                <a:sym typeface="+mn-lt"/>
              </a:rPr>
              <a:t>卫生保健：落实安全，细化保育</a:t>
            </a:r>
            <a:endParaRPr lang="zh-CN" altLang="en-US" sz="1800" dirty="0">
              <a:solidFill>
                <a:schemeClr val="tx1">
                  <a:lumMod val="75000"/>
                  <a:lumOff val="25000"/>
                </a:schemeClr>
              </a:solidFill>
              <a:cs typeface="+mn-ea"/>
              <a:sym typeface="+mn-lt"/>
            </a:endParaRPr>
          </a:p>
          <a:p>
            <a:pPr fontAlgn="auto">
              <a:lnSpc>
                <a:spcPct val="150000"/>
              </a:lnSpc>
            </a:pPr>
            <a:r>
              <a:rPr lang="zh-CN" altLang="en-US" sz="1800" dirty="0">
                <a:solidFill>
                  <a:schemeClr val="tx1">
                    <a:lumMod val="75000"/>
                    <a:lumOff val="25000"/>
                  </a:schemeClr>
                </a:solidFill>
                <a:cs typeface="+mn-ea"/>
                <a:sym typeface="+mn-lt"/>
              </a:rPr>
              <a:t>我园制定</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药品管理制度</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班级安全管理制度</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幼儿接送制度</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幼儿意外伤害事故处理</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房屋设备检查制度</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等安全卫生保健制度，促使安全卫生保健工作有序、科学地开展，为幼儿带给有利于健康成长的环境。</a:t>
            </a:r>
            <a:endParaRPr lang="zh-CN" altLang="en-US" sz="1800" dirty="0">
              <a:solidFill>
                <a:schemeClr val="tx1">
                  <a:lumMod val="75000"/>
                  <a:lumOff val="25000"/>
                </a:schemeClr>
              </a:solidFill>
              <a:cs typeface="+mn-ea"/>
              <a:sym typeface="+mn-lt"/>
            </a:endParaRPr>
          </a:p>
        </p:txBody>
      </p:sp>
      <p:pic>
        <p:nvPicPr>
          <p:cNvPr id="11" name="图片 10"/>
          <p:cNvPicPr>
            <a:picLocks noChangeAspect="1"/>
          </p:cNvPicPr>
          <p:nvPr/>
        </p:nvPicPr>
        <p:blipFill>
          <a:blip r:embed="rId1" cstate="screen"/>
          <a:stretch>
            <a:fillRect/>
          </a:stretch>
        </p:blipFill>
        <p:spPr>
          <a:xfrm>
            <a:off x="6991350" y="1853995"/>
            <a:ext cx="3795252" cy="3795252"/>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prestige"/>
      </p:transition>
    </mc:Choice>
    <mc:Fallback>
      <p:transition spd="slow" advTm="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安全卫生管理</a:t>
            </a:r>
            <a:endParaRPr lang="zh-CN" altLang="en-US" sz="2000" b="1" spc="-300" dirty="0">
              <a:solidFill>
                <a:srgbClr val="338CF9"/>
              </a:solidFill>
              <a:cs typeface="+mn-ea"/>
              <a:sym typeface="+mn-lt"/>
            </a:endParaRPr>
          </a:p>
        </p:txBody>
      </p:sp>
      <p:grpSp>
        <p:nvGrpSpPr>
          <p:cNvPr id="7" name="组合 6"/>
          <p:cNvGrpSpPr/>
          <p:nvPr/>
        </p:nvGrpSpPr>
        <p:grpSpPr>
          <a:xfrm>
            <a:off x="698339" y="1408743"/>
            <a:ext cx="10795322" cy="4725357"/>
            <a:chOff x="698339" y="1578427"/>
            <a:chExt cx="10795322" cy="4725357"/>
          </a:xfrm>
        </p:grpSpPr>
        <p:grpSp>
          <p:nvGrpSpPr>
            <p:cNvPr id="8" name="组合 7"/>
            <p:cNvGrpSpPr/>
            <p:nvPr/>
          </p:nvGrpSpPr>
          <p:grpSpPr>
            <a:xfrm>
              <a:off x="698339" y="1578427"/>
              <a:ext cx="10795322" cy="4725357"/>
              <a:chOff x="698339" y="1962813"/>
              <a:chExt cx="10795322" cy="4340345"/>
            </a:xfrm>
          </p:grpSpPr>
          <p:sp>
            <p:nvSpPr>
              <p:cNvPr id="12" name="矩形 11"/>
              <p:cNvSpPr/>
              <p:nvPr/>
            </p:nvSpPr>
            <p:spPr>
              <a:xfrm>
                <a:off x="698339" y="2245489"/>
                <a:ext cx="10795322" cy="4057669"/>
              </a:xfrm>
              <a:prstGeom prst="rect">
                <a:avLst/>
              </a:prstGeom>
              <a:noFill/>
              <a:ln w="38100">
                <a:solidFill>
                  <a:srgbClr val="338CF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文本框 12"/>
              <p:cNvSpPr txBox="1"/>
              <p:nvPr/>
            </p:nvSpPr>
            <p:spPr>
              <a:xfrm>
                <a:off x="1197428" y="1962813"/>
                <a:ext cx="5304972" cy="424050"/>
              </a:xfrm>
              <a:prstGeom prst="rect">
                <a:avLst/>
              </a:prstGeom>
              <a:solidFill>
                <a:srgbClr val="338CF9"/>
              </a:solidFill>
              <a:ln>
                <a:solidFill>
                  <a:srgbClr val="338CF9"/>
                </a:solidFill>
              </a:ln>
            </p:spPr>
            <p:txBody>
              <a:bodyPr wrap="square">
                <a:spAutoFit/>
              </a:bodyPr>
              <a:lstStyle/>
              <a:p>
                <a:pPr algn="ctr"/>
                <a:r>
                  <a:rPr lang="zh-CN" altLang="en-US" sz="2400" b="1" dirty="0">
                    <a:solidFill>
                      <a:schemeClr val="bg1"/>
                    </a:solidFill>
                    <a:cs typeface="+mn-ea"/>
                    <a:sym typeface="+mn-lt"/>
                  </a:rPr>
                  <a:t>卫生保健：落实安全，细化保育</a:t>
                </a:r>
                <a:endParaRPr lang="zh-CN" altLang="en-US" sz="2400" b="1" dirty="0">
                  <a:solidFill>
                    <a:schemeClr val="bg1"/>
                  </a:solidFill>
                  <a:cs typeface="+mn-ea"/>
                  <a:sym typeface="+mn-lt"/>
                </a:endParaRPr>
              </a:p>
            </p:txBody>
          </p:sp>
        </p:grpSp>
        <p:sp>
          <p:nvSpPr>
            <p:cNvPr id="9" name="文本框 8"/>
            <p:cNvSpPr txBox="1"/>
            <p:nvPr/>
          </p:nvSpPr>
          <p:spPr>
            <a:xfrm>
              <a:off x="941612" y="2388795"/>
              <a:ext cx="10374087" cy="1431161"/>
            </a:xfrm>
            <a:prstGeom prst="rect">
              <a:avLst/>
            </a:prstGeom>
            <a:noFill/>
          </p:spPr>
          <p:txBody>
            <a:bodyPr wrap="square">
              <a:spAutoFit/>
            </a:bodyPr>
            <a:lstStyle/>
            <a:p>
              <a:pPr>
                <a:lnSpc>
                  <a:spcPct val="150000"/>
                </a:lnSpc>
              </a:pPr>
              <a:r>
                <a:rPr lang="zh-CN" altLang="en-US" sz="1800" b="1" dirty="0">
                  <a:cs typeface="+mn-ea"/>
                  <a:sym typeface="+mn-lt"/>
                </a:rPr>
                <a:t>（一）细化制度，提高安全管理力度</a:t>
              </a:r>
              <a:endParaRPr lang="zh-CN" altLang="en-US" sz="1800" b="1" dirty="0">
                <a:cs typeface="+mn-ea"/>
                <a:sym typeface="+mn-lt"/>
              </a:endParaRPr>
            </a:p>
            <a:p>
              <a:pPr fontAlgn="auto">
                <a:lnSpc>
                  <a:spcPct val="150000"/>
                </a:lnSpc>
              </a:pPr>
              <a:r>
                <a:rPr lang="zh-CN" altLang="en-US" sz="2000" dirty="0">
                  <a:cs typeface="+mn-ea"/>
                  <a:sym typeface="+mn-lt"/>
                </a:rPr>
                <a:t>细化各块安全工作职责。每年度与每位教职工依据自身的工作签订安全目标职责书，做到人人有责。</a:t>
              </a:r>
              <a:endParaRPr lang="zh-CN" altLang="en-US" sz="2000" dirty="0">
                <a:cs typeface="+mn-ea"/>
                <a:sym typeface="+mn-lt"/>
              </a:endParaRPr>
            </a:p>
          </p:txBody>
        </p:sp>
        <p:sp>
          <p:nvSpPr>
            <p:cNvPr id="11" name="文本框 10"/>
            <p:cNvSpPr txBox="1"/>
            <p:nvPr/>
          </p:nvSpPr>
          <p:spPr>
            <a:xfrm>
              <a:off x="4427762" y="3765582"/>
              <a:ext cx="6627588" cy="2169825"/>
            </a:xfrm>
            <a:prstGeom prst="rect">
              <a:avLst/>
            </a:prstGeom>
            <a:noFill/>
          </p:spPr>
          <p:txBody>
            <a:bodyPr wrap="square" rtlCol="0">
              <a:spAutoFit/>
            </a:bodyPr>
            <a:lstStyle/>
            <a:p>
              <a:pPr>
                <a:lnSpc>
                  <a:spcPct val="150000"/>
                </a:lnSpc>
              </a:pPr>
              <a:r>
                <a:rPr lang="zh-CN" altLang="en-US" b="1" dirty="0">
                  <a:cs typeface="+mn-ea"/>
                  <a:sym typeface="+mn-lt"/>
                </a:rPr>
                <a:t>（二）细化工作，规划保育工作程序</a:t>
              </a:r>
              <a:endParaRPr lang="zh-CN" altLang="en-US" b="1" dirty="0">
                <a:cs typeface="+mn-ea"/>
                <a:sym typeface="+mn-lt"/>
              </a:endParaRPr>
            </a:p>
            <a:p>
              <a:pPr fontAlgn="auto">
                <a:lnSpc>
                  <a:spcPct val="150000"/>
                </a:lnSpc>
              </a:pPr>
              <a:r>
                <a:rPr lang="zh-CN" altLang="en-US" dirty="0">
                  <a:cs typeface="+mn-ea"/>
                  <a:sym typeface="+mn-lt"/>
                </a:rPr>
                <a:t>在已有制度的基础上进一步细化幼儿在园一日生活各环节的管理细则，包括对教师的具体工作、对保育员的具体要求、对食堂工作人员的要求，让每位工作人员明确工作程序，规范地开展幼儿一日生活各环节的保育工作。</a:t>
              </a:r>
              <a:endParaRPr lang="zh-CN" altLang="en-US" dirty="0">
                <a:cs typeface="+mn-ea"/>
                <a:sym typeface="+mn-lt"/>
              </a:endParaRPr>
            </a:p>
          </p:txBody>
        </p:sp>
      </p:grpSp>
      <p:pic>
        <p:nvPicPr>
          <p:cNvPr id="14" name="图片 13"/>
          <p:cNvPicPr>
            <a:picLocks noChangeAspect="1"/>
          </p:cNvPicPr>
          <p:nvPr/>
        </p:nvPicPr>
        <p:blipFill>
          <a:blip r:embed="rId1" cstate="screen"/>
          <a:stretch>
            <a:fillRect/>
          </a:stretch>
        </p:blipFill>
        <p:spPr>
          <a:xfrm>
            <a:off x="1219200" y="3352800"/>
            <a:ext cx="2514600" cy="251460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prestig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图片 35"/>
          <p:cNvPicPr>
            <a:picLocks noChangeAspect="1"/>
          </p:cNvPicPr>
          <p:nvPr/>
        </p:nvPicPr>
        <p:blipFill>
          <a:blip r:embed="rId1" cstate="screen"/>
          <a:stretch>
            <a:fillRect/>
          </a:stretch>
        </p:blipFill>
        <p:spPr>
          <a:xfrm>
            <a:off x="0" y="0"/>
            <a:ext cx="12192000" cy="6858000"/>
          </a:xfrm>
          <a:prstGeom prst="rect">
            <a:avLst/>
          </a:prstGeom>
        </p:spPr>
      </p:pic>
      <p:pic>
        <p:nvPicPr>
          <p:cNvPr id="38" name="图片 37"/>
          <p:cNvPicPr>
            <a:picLocks noChangeAspect="1"/>
          </p:cNvPicPr>
          <p:nvPr/>
        </p:nvPicPr>
        <p:blipFill>
          <a:blip r:embed="rId2" cstate="screen"/>
          <a:stretch>
            <a:fillRect/>
          </a:stretch>
        </p:blipFill>
        <p:spPr>
          <a:xfrm>
            <a:off x="4637986" y="1041400"/>
            <a:ext cx="2931214" cy="1922682"/>
          </a:xfrm>
          <a:prstGeom prst="rect">
            <a:avLst/>
          </a:prstGeom>
        </p:spPr>
      </p:pic>
      <p:sp>
        <p:nvSpPr>
          <p:cNvPr id="40" name="文本框 39"/>
          <p:cNvSpPr txBox="1"/>
          <p:nvPr/>
        </p:nvSpPr>
        <p:spPr>
          <a:xfrm>
            <a:off x="2677011" y="3031017"/>
            <a:ext cx="6853165" cy="1200329"/>
          </a:xfrm>
          <a:prstGeom prst="rect">
            <a:avLst/>
          </a:prstGeom>
          <a:noFill/>
        </p:spPr>
        <p:txBody>
          <a:bodyPr wrap="square">
            <a:spAutoFit/>
          </a:bodyPr>
          <a:lstStyle/>
          <a:p>
            <a:pPr algn="dist"/>
            <a:r>
              <a:rPr lang="zh-CN" altLang="en-US" sz="7200" b="1" dirty="0">
                <a:solidFill>
                  <a:srgbClr val="0875F8"/>
                </a:solidFill>
                <a:cs typeface="+mn-ea"/>
                <a:sym typeface="+mn-lt"/>
              </a:rPr>
              <a:t>做好家园共育</a:t>
            </a:r>
            <a:endParaRPr lang="zh-CN" altLang="en-US" sz="7200" b="1" spc="-300" dirty="0">
              <a:solidFill>
                <a:srgbClr val="0875F8"/>
              </a:solidFill>
              <a:cs typeface="+mn-ea"/>
              <a:sym typeface="+mn-lt"/>
            </a:endParaRPr>
          </a:p>
        </p:txBody>
      </p:sp>
      <p:sp>
        <p:nvSpPr>
          <p:cNvPr id="41" name="文本框 40"/>
          <p:cNvSpPr txBox="1"/>
          <p:nvPr/>
        </p:nvSpPr>
        <p:spPr>
          <a:xfrm>
            <a:off x="2444765" y="1690878"/>
            <a:ext cx="7235525" cy="769441"/>
          </a:xfrm>
          <a:prstGeom prst="rect">
            <a:avLst/>
          </a:prstGeom>
          <a:noFill/>
        </p:spPr>
        <p:txBody>
          <a:bodyPr wrap="square">
            <a:spAutoFit/>
          </a:bodyPr>
          <a:lstStyle/>
          <a:p>
            <a:pPr algn="ctr"/>
            <a:r>
              <a:rPr lang="zh-CN" altLang="en-US" sz="4400" b="1" dirty="0">
                <a:solidFill>
                  <a:srgbClr val="338CF9"/>
                </a:solidFill>
                <a:cs typeface="+mn-ea"/>
                <a:sym typeface="+mn-lt"/>
              </a:rPr>
              <a:t>第三章节</a:t>
            </a:r>
            <a:endParaRPr lang="zh-CN" altLang="en-US" sz="4400" b="1" dirty="0">
              <a:solidFill>
                <a:srgbClr val="338CF9"/>
              </a:solidFill>
              <a:cs typeface="+mn-ea"/>
              <a:sym typeface="+mn-lt"/>
            </a:endParaRPr>
          </a:p>
        </p:txBody>
      </p:sp>
      <p:pic>
        <p:nvPicPr>
          <p:cNvPr id="42" name="图片 41"/>
          <p:cNvPicPr>
            <a:picLocks noChangeAspect="1"/>
          </p:cNvPicPr>
          <p:nvPr/>
        </p:nvPicPr>
        <p:blipFill>
          <a:blip r:embed="rId3" cstate="screen"/>
          <a:stretch>
            <a:fillRect/>
          </a:stretch>
        </p:blipFill>
        <p:spPr>
          <a:xfrm>
            <a:off x="8378306" y="1607034"/>
            <a:ext cx="1485626" cy="562814"/>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drap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arn(inVertical)">
                                      <p:cBhvr>
                                        <p:cTn id="7" dur="500"/>
                                        <p:tgtEl>
                                          <p:spTgt spid="4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2"/>
                                        </p:tgtEl>
                                        <p:attrNameLst>
                                          <p:attrName>style.visibility</p:attrName>
                                        </p:attrNameLst>
                                      </p:cBhvr>
                                      <p:to>
                                        <p:strVal val="visible"/>
                                      </p:to>
                                    </p:set>
                                    <p:animEffect transition="in" filter="wipe(down)">
                                      <p:cBhvr>
                                        <p:cTn id="11" dur="500"/>
                                        <p:tgtEl>
                                          <p:spTgt spid="42"/>
                                        </p:tgtEl>
                                      </p:cBhvr>
                                    </p:animEffect>
                                  </p:childTnLst>
                                </p:cTn>
                              </p:par>
                            </p:childTnLst>
                          </p:cTn>
                        </p:par>
                        <p:par>
                          <p:cTn id="12" fill="hold">
                            <p:stCondLst>
                              <p:cond delay="1000"/>
                            </p:stCondLst>
                            <p:childTnLst>
                              <p:par>
                                <p:cTn id="13" presetID="50" presetClass="entr" presetSubtype="0" decel="100000" fill="hold" nodeType="afterEffect">
                                  <p:stCondLst>
                                    <p:cond delay="0"/>
                                  </p:stCondLst>
                                  <p:childTnLst>
                                    <p:set>
                                      <p:cBhvr>
                                        <p:cTn id="14" dur="1" fill="hold">
                                          <p:stCondLst>
                                            <p:cond delay="0"/>
                                          </p:stCondLst>
                                        </p:cTn>
                                        <p:tgtEl>
                                          <p:spTgt spid="38"/>
                                        </p:tgtEl>
                                        <p:attrNameLst>
                                          <p:attrName>style.visibility</p:attrName>
                                        </p:attrNameLst>
                                      </p:cBhvr>
                                      <p:to>
                                        <p:strVal val="visible"/>
                                      </p:to>
                                    </p:set>
                                    <p:anim calcmode="lin" valueType="num">
                                      <p:cBhvr>
                                        <p:cTn id="15" dur="1000" fill="hold"/>
                                        <p:tgtEl>
                                          <p:spTgt spid="38"/>
                                        </p:tgtEl>
                                        <p:attrNameLst>
                                          <p:attrName>ppt_w</p:attrName>
                                        </p:attrNameLst>
                                      </p:cBhvr>
                                      <p:tavLst>
                                        <p:tav tm="0">
                                          <p:val>
                                            <p:strVal val="#ppt_w+.3"/>
                                          </p:val>
                                        </p:tav>
                                        <p:tav tm="100000">
                                          <p:val>
                                            <p:strVal val="#ppt_w"/>
                                          </p:val>
                                        </p:tav>
                                      </p:tavLst>
                                    </p:anim>
                                    <p:anim calcmode="lin" valueType="num">
                                      <p:cBhvr>
                                        <p:cTn id="16" dur="1000" fill="hold"/>
                                        <p:tgtEl>
                                          <p:spTgt spid="38"/>
                                        </p:tgtEl>
                                        <p:attrNameLst>
                                          <p:attrName>ppt_h</p:attrName>
                                        </p:attrNameLst>
                                      </p:cBhvr>
                                      <p:tavLst>
                                        <p:tav tm="0">
                                          <p:val>
                                            <p:strVal val="#ppt_h"/>
                                          </p:val>
                                        </p:tav>
                                        <p:tav tm="100000">
                                          <p:val>
                                            <p:strVal val="#ppt_h"/>
                                          </p:val>
                                        </p:tav>
                                      </p:tavLst>
                                    </p:anim>
                                    <p:animEffect transition="in" filter="fade">
                                      <p:cBhvr>
                                        <p:cTn id="17"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1" cstate="screen"/>
          <a:stretch>
            <a:fillRect/>
          </a:stretch>
        </p:blipFill>
        <p:spPr>
          <a:xfrm>
            <a:off x="5417489" y="1371601"/>
            <a:ext cx="2024870" cy="1624812"/>
          </a:xfrm>
          <a:prstGeom prst="rect">
            <a:avLst/>
          </a:prstGeom>
        </p:spPr>
      </p:pic>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做好家园共育</a:t>
            </a:r>
            <a:endParaRPr lang="zh-CN" altLang="en-US" sz="2000" b="1" spc="-300" dirty="0">
              <a:solidFill>
                <a:srgbClr val="338CF9"/>
              </a:solidFill>
              <a:cs typeface="+mn-ea"/>
              <a:sym typeface="+mn-lt"/>
            </a:endParaRPr>
          </a:p>
        </p:txBody>
      </p:sp>
      <p:sp>
        <p:nvSpPr>
          <p:cNvPr id="7" name="文本框 6"/>
          <p:cNvSpPr txBox="1"/>
          <p:nvPr/>
        </p:nvSpPr>
        <p:spPr>
          <a:xfrm>
            <a:off x="1062823" y="3042112"/>
            <a:ext cx="6452957" cy="2585323"/>
          </a:xfrm>
          <a:prstGeom prst="rect">
            <a:avLst/>
          </a:prstGeom>
          <a:noFill/>
        </p:spPr>
        <p:txBody>
          <a:bodyPr wrap="square">
            <a:spAutoFit/>
          </a:bodyPr>
          <a:lstStyle/>
          <a:p>
            <a:pPr>
              <a:lnSpc>
                <a:spcPct val="150000"/>
              </a:lnSpc>
            </a:pPr>
            <a:r>
              <a:rPr lang="zh-CN" altLang="en-US" dirty="0">
                <a:cs typeface="+mn-ea"/>
                <a:sym typeface="+mn-lt"/>
              </a:rPr>
              <a:t>（一）、定期召开家长会，让家长了解幼儿园教育的方法，指导家长按正确的方法与幼儿园同步对幼儿进行教育。</a:t>
            </a:r>
            <a:endParaRPr lang="zh-CN" altLang="en-US" dirty="0">
              <a:cs typeface="+mn-ea"/>
              <a:sym typeface="+mn-lt"/>
            </a:endParaRPr>
          </a:p>
          <a:p>
            <a:pPr fontAlgn="auto">
              <a:lnSpc>
                <a:spcPct val="150000"/>
              </a:lnSpc>
            </a:pPr>
            <a:r>
              <a:rPr lang="zh-CN" altLang="en-US" dirty="0">
                <a:cs typeface="+mn-ea"/>
                <a:sym typeface="+mn-lt"/>
              </a:rPr>
              <a:t>（二）、组织丰富多彩的亲子活动，透过亲子游戏、运动会等活动加深幼儿园与家长、幼儿的情感沟通。</a:t>
            </a:r>
            <a:endParaRPr lang="zh-CN" altLang="en-US" dirty="0">
              <a:cs typeface="+mn-ea"/>
              <a:sym typeface="+mn-lt"/>
            </a:endParaRPr>
          </a:p>
          <a:p>
            <a:pPr fontAlgn="auto">
              <a:lnSpc>
                <a:spcPct val="150000"/>
              </a:lnSpc>
            </a:pPr>
            <a:r>
              <a:rPr lang="zh-CN" altLang="en-US" dirty="0">
                <a:cs typeface="+mn-ea"/>
                <a:sym typeface="+mn-lt"/>
              </a:rPr>
              <a:t>（三）、我们每月还要电话家访，让家长了解幼儿在园学习、生活状况，同时让教师了解幼儿在家的表现，加强家园联系。</a:t>
            </a:r>
            <a:endParaRPr lang="zh-CN" altLang="en-US" dirty="0">
              <a:cs typeface="+mn-ea"/>
              <a:sym typeface="+mn-lt"/>
            </a:endParaRPr>
          </a:p>
        </p:txBody>
      </p:sp>
      <p:grpSp>
        <p:nvGrpSpPr>
          <p:cNvPr id="8" name="组合 7"/>
          <p:cNvGrpSpPr/>
          <p:nvPr/>
        </p:nvGrpSpPr>
        <p:grpSpPr>
          <a:xfrm>
            <a:off x="1124117" y="2576456"/>
            <a:ext cx="4444678" cy="125867"/>
            <a:chOff x="4734046" y="2501586"/>
            <a:chExt cx="4444678" cy="125867"/>
          </a:xfrm>
        </p:grpSpPr>
        <p:cxnSp>
          <p:nvCxnSpPr>
            <p:cNvPr id="9" name="直接连接符 8"/>
            <p:cNvCxnSpPr/>
            <p:nvPr/>
          </p:nvCxnSpPr>
          <p:spPr>
            <a:xfrm>
              <a:off x="4734046" y="2501586"/>
              <a:ext cx="4444678" cy="0"/>
            </a:xfrm>
            <a:prstGeom prst="line">
              <a:avLst/>
            </a:prstGeom>
            <a:ln w="28575">
              <a:solidFill>
                <a:srgbClr val="338CF9"/>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734046" y="2627453"/>
              <a:ext cx="4444678" cy="0"/>
            </a:xfrm>
            <a:prstGeom prst="line">
              <a:avLst/>
            </a:prstGeom>
            <a:ln w="57150">
              <a:solidFill>
                <a:srgbClr val="338CF9"/>
              </a:solidFill>
            </a:ln>
          </p:spPr>
          <p:style>
            <a:lnRef idx="1">
              <a:schemeClr val="accent1"/>
            </a:lnRef>
            <a:fillRef idx="0">
              <a:schemeClr val="accent1"/>
            </a:fillRef>
            <a:effectRef idx="0">
              <a:schemeClr val="accent1"/>
            </a:effectRef>
            <a:fontRef idx="minor">
              <a:schemeClr val="tx1"/>
            </a:fontRef>
          </p:style>
        </p:cxnSp>
      </p:grpSp>
      <p:sp>
        <p:nvSpPr>
          <p:cNvPr id="13" name="文本框 12"/>
          <p:cNvSpPr txBox="1"/>
          <p:nvPr/>
        </p:nvSpPr>
        <p:spPr>
          <a:xfrm>
            <a:off x="3933852" y="1587625"/>
            <a:ext cx="4798690" cy="954107"/>
          </a:xfrm>
          <a:prstGeom prst="rect">
            <a:avLst/>
          </a:prstGeom>
          <a:noFill/>
        </p:spPr>
        <p:txBody>
          <a:bodyPr wrap="square">
            <a:spAutoFit/>
          </a:bodyPr>
          <a:lstStyle/>
          <a:p>
            <a:pPr algn="ctr"/>
            <a:r>
              <a:rPr lang="zh-CN" altLang="en-US" sz="2800" b="1" dirty="0">
                <a:cs typeface="+mn-ea"/>
                <a:sym typeface="+mn-lt"/>
              </a:rPr>
              <a:t>主要</a:t>
            </a:r>
            <a:endParaRPr lang="en-US" altLang="zh-CN" sz="2800" b="1" dirty="0">
              <a:cs typeface="+mn-ea"/>
              <a:sym typeface="+mn-lt"/>
            </a:endParaRPr>
          </a:p>
          <a:p>
            <a:pPr algn="ctr"/>
            <a:r>
              <a:rPr lang="zh-CN" altLang="en-US" sz="2800" b="1" dirty="0">
                <a:cs typeface="+mn-ea"/>
                <a:sym typeface="+mn-lt"/>
              </a:rPr>
              <a:t>措施</a:t>
            </a:r>
            <a:endParaRPr lang="zh-CN" altLang="en-US" sz="2800" b="1" dirty="0">
              <a:cs typeface="+mn-ea"/>
              <a:sym typeface="+mn-lt"/>
            </a:endParaRPr>
          </a:p>
        </p:txBody>
      </p:sp>
      <p:pic>
        <p:nvPicPr>
          <p:cNvPr id="16" name="图片 15"/>
          <p:cNvPicPr>
            <a:picLocks noChangeAspect="1"/>
          </p:cNvPicPr>
          <p:nvPr/>
        </p:nvPicPr>
        <p:blipFill>
          <a:blip r:embed="rId2" cstate="screen"/>
          <a:stretch>
            <a:fillRect/>
          </a:stretch>
        </p:blipFill>
        <p:spPr>
          <a:xfrm>
            <a:off x="7722624" y="2000250"/>
            <a:ext cx="3795252" cy="3795252"/>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500"/>
                                        <p:tgtEl>
                                          <p:spTgt spid="7"/>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做好家园共育</a:t>
            </a:r>
            <a:endParaRPr lang="zh-CN" altLang="en-US" sz="2000" b="1" spc="-300" dirty="0">
              <a:solidFill>
                <a:srgbClr val="338CF9"/>
              </a:solidFill>
              <a:cs typeface="+mn-ea"/>
              <a:sym typeface="+mn-lt"/>
            </a:endParaRPr>
          </a:p>
        </p:txBody>
      </p:sp>
      <p:grpSp>
        <p:nvGrpSpPr>
          <p:cNvPr id="7" name="组合 6"/>
          <p:cNvGrpSpPr/>
          <p:nvPr/>
        </p:nvGrpSpPr>
        <p:grpSpPr>
          <a:xfrm>
            <a:off x="5448299" y="1602287"/>
            <a:ext cx="5879336" cy="4294320"/>
            <a:chOff x="1019175" y="1788941"/>
            <a:chExt cx="5879336" cy="3791710"/>
          </a:xfrm>
        </p:grpSpPr>
        <p:sp>
          <p:nvSpPr>
            <p:cNvPr id="8" name="矩形: 圆角 7"/>
            <p:cNvSpPr/>
            <p:nvPr/>
          </p:nvSpPr>
          <p:spPr>
            <a:xfrm>
              <a:off x="1019175" y="2038532"/>
              <a:ext cx="5879336" cy="3542119"/>
            </a:xfrm>
            <a:prstGeom prst="roundRect">
              <a:avLst>
                <a:gd name="adj" fmla="val 6708"/>
              </a:avLst>
            </a:prstGeom>
            <a:solidFill>
              <a:schemeClr val="bg1"/>
            </a:solidFill>
            <a:ln w="6350">
              <a:solidFill>
                <a:srgbClr val="338CF9"/>
              </a:solidFill>
            </a:ln>
            <a:effectLst>
              <a:outerShdw blurRad="63500" algn="ctr" rotWithShape="0">
                <a:prstClr val="black">
                  <a:alpha val="2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矩形 8"/>
            <p:cNvSpPr/>
            <p:nvPr/>
          </p:nvSpPr>
          <p:spPr>
            <a:xfrm>
              <a:off x="1252310" y="2527310"/>
              <a:ext cx="5057951" cy="441148"/>
            </a:xfrm>
            <a:prstGeom prst="rect">
              <a:avLst/>
            </a:prstGeom>
          </p:spPr>
          <p:txBody>
            <a:bodyPr wrap="square">
              <a:spAutoFit/>
            </a:bodyPr>
            <a:lstStyle/>
            <a:p>
              <a:pPr>
                <a:lnSpc>
                  <a:spcPct val="150000"/>
                </a:lnSpc>
              </a:pPr>
              <a:r>
                <a:rPr lang="en-US" altLang="zh-CN" sz="2000" b="1" dirty="0">
                  <a:solidFill>
                    <a:srgbClr val="338CF9"/>
                  </a:solidFill>
                  <a:cs typeface="+mn-ea"/>
                  <a:sym typeface="+mn-lt"/>
                </a:rPr>
                <a:t>3</a:t>
              </a:r>
              <a:r>
                <a:rPr lang="zh-CN" altLang="en-US" sz="2000" b="1" dirty="0">
                  <a:solidFill>
                    <a:srgbClr val="338CF9"/>
                  </a:solidFill>
                  <a:cs typeface="+mn-ea"/>
                  <a:sym typeface="+mn-lt"/>
                </a:rPr>
                <a:t>月份</a:t>
              </a:r>
              <a:endParaRPr lang="zh-CN" altLang="en-US" sz="2000" dirty="0">
                <a:solidFill>
                  <a:srgbClr val="338CF9"/>
                </a:solidFill>
                <a:cs typeface="+mn-ea"/>
                <a:sym typeface="+mn-lt"/>
              </a:endParaRPr>
            </a:p>
          </p:txBody>
        </p:sp>
        <p:sp>
          <p:nvSpPr>
            <p:cNvPr id="10" name="矩形: 圆角 9"/>
            <p:cNvSpPr/>
            <p:nvPr/>
          </p:nvSpPr>
          <p:spPr>
            <a:xfrm>
              <a:off x="1810211" y="1788941"/>
              <a:ext cx="3943108" cy="479084"/>
            </a:xfrm>
            <a:prstGeom prst="roundRect">
              <a:avLst>
                <a:gd name="adj" fmla="val 50000"/>
              </a:avLst>
            </a:prstGeom>
            <a:solidFill>
              <a:srgbClr val="338CF9"/>
            </a:solidFill>
            <a:ln>
              <a:solidFill>
                <a:srgbClr val="338CF9"/>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zh-CN" altLang="en-US" sz="2800" b="1" dirty="0">
                  <a:solidFill>
                    <a:schemeClr val="bg1"/>
                  </a:solidFill>
                  <a:cs typeface="+mn-ea"/>
                  <a:sym typeface="+mn-lt"/>
                </a:rPr>
                <a:t>近一年所组织活动</a:t>
              </a:r>
              <a:endParaRPr lang="zh-CN" altLang="en-US" sz="2800" b="1" dirty="0">
                <a:solidFill>
                  <a:schemeClr val="bg1"/>
                </a:solidFill>
                <a:cs typeface="+mn-ea"/>
                <a:sym typeface="+mn-lt"/>
              </a:endParaRPr>
            </a:p>
          </p:txBody>
        </p:sp>
        <p:sp>
          <p:nvSpPr>
            <p:cNvPr id="11" name="矩形 10"/>
            <p:cNvSpPr/>
            <p:nvPr/>
          </p:nvSpPr>
          <p:spPr>
            <a:xfrm>
              <a:off x="1239578" y="3011328"/>
              <a:ext cx="5437570" cy="695351"/>
            </a:xfrm>
            <a:prstGeom prst="rect">
              <a:avLst/>
            </a:prstGeom>
          </p:spPr>
          <p:txBody>
            <a:bodyPr wrap="square">
              <a:spAutoFit/>
            </a:bodyPr>
            <a:lstStyle/>
            <a:p>
              <a:pPr fontAlgn="auto">
                <a:lnSpc>
                  <a:spcPct val="150000"/>
                </a:lnSpc>
              </a:pPr>
              <a:r>
                <a:rPr lang="zh-CN" altLang="en-US" sz="1600" dirty="0">
                  <a:solidFill>
                    <a:schemeClr val="tx1">
                      <a:lumMod val="75000"/>
                      <a:lumOff val="25000"/>
                    </a:schemeClr>
                  </a:solidFill>
                  <a:cs typeface="+mn-ea"/>
                  <a:sym typeface="+mn-lt"/>
                </a:rPr>
                <a:t>结合春天，我园开展了全园性的亲子春游活动，让孩子们开阔眼界的同时，增进了亲子、家园间的情感。</a:t>
              </a:r>
              <a:endParaRPr lang="zh-CN" altLang="en-US" sz="1600" dirty="0">
                <a:solidFill>
                  <a:schemeClr val="tx1">
                    <a:lumMod val="75000"/>
                    <a:lumOff val="25000"/>
                  </a:schemeClr>
                </a:solidFill>
                <a:cs typeface="+mn-ea"/>
                <a:sym typeface="+mn-lt"/>
              </a:endParaRPr>
            </a:p>
          </p:txBody>
        </p:sp>
        <p:sp>
          <p:nvSpPr>
            <p:cNvPr id="12" name="矩形 11"/>
            <p:cNvSpPr/>
            <p:nvPr/>
          </p:nvSpPr>
          <p:spPr>
            <a:xfrm>
              <a:off x="1192477" y="3695308"/>
              <a:ext cx="5057951" cy="441148"/>
            </a:xfrm>
            <a:prstGeom prst="rect">
              <a:avLst/>
            </a:prstGeom>
          </p:spPr>
          <p:txBody>
            <a:bodyPr wrap="square">
              <a:spAutoFit/>
            </a:bodyPr>
            <a:lstStyle/>
            <a:p>
              <a:pPr fontAlgn="auto">
                <a:lnSpc>
                  <a:spcPct val="150000"/>
                </a:lnSpc>
              </a:pPr>
              <a:r>
                <a:rPr lang="en-US" altLang="zh-CN" sz="2000" b="1" dirty="0">
                  <a:solidFill>
                    <a:srgbClr val="338CF9"/>
                  </a:solidFill>
                  <a:cs typeface="+mn-ea"/>
                  <a:sym typeface="+mn-lt"/>
                </a:rPr>
                <a:t>4</a:t>
              </a:r>
              <a:r>
                <a:rPr lang="zh-CN" altLang="en-US" sz="2000" b="1" dirty="0">
                  <a:solidFill>
                    <a:srgbClr val="338CF9"/>
                  </a:solidFill>
                  <a:cs typeface="+mn-ea"/>
                  <a:sym typeface="+mn-lt"/>
                </a:rPr>
                <a:t>月份</a:t>
              </a:r>
              <a:endParaRPr lang="zh-CN" altLang="en-US" sz="2000" b="1" dirty="0">
                <a:solidFill>
                  <a:srgbClr val="338CF9"/>
                </a:solidFill>
                <a:cs typeface="+mn-ea"/>
                <a:sym typeface="+mn-lt"/>
              </a:endParaRPr>
            </a:p>
          </p:txBody>
        </p:sp>
        <p:sp>
          <p:nvSpPr>
            <p:cNvPr id="13" name="矩形 12"/>
            <p:cNvSpPr/>
            <p:nvPr/>
          </p:nvSpPr>
          <p:spPr>
            <a:xfrm>
              <a:off x="1192476" y="4196760"/>
              <a:ext cx="5484671" cy="1212023"/>
            </a:xfrm>
            <a:prstGeom prst="rect">
              <a:avLst/>
            </a:prstGeom>
          </p:spPr>
          <p:txBody>
            <a:bodyPr wrap="square">
              <a:spAutoFit/>
            </a:bodyPr>
            <a:lstStyle/>
            <a:p>
              <a:pPr fontAlgn="auto">
                <a:lnSpc>
                  <a:spcPct val="130000"/>
                </a:lnSpc>
              </a:pPr>
              <a:r>
                <a:rPr lang="zh-CN" altLang="en-US" sz="1600" dirty="0">
                  <a:solidFill>
                    <a:schemeClr val="tx1">
                      <a:lumMod val="75000"/>
                      <a:lumOff val="25000"/>
                    </a:schemeClr>
                  </a:solidFill>
                  <a:cs typeface="+mn-ea"/>
                  <a:sym typeface="+mn-lt"/>
                </a:rPr>
                <a:t>我园开展了幼小衔接家长会，请来了</a:t>
              </a:r>
              <a:r>
                <a:rPr lang="en-US" altLang="zh-CN" sz="1600" dirty="0">
                  <a:solidFill>
                    <a:schemeClr val="tx1">
                      <a:lumMod val="75000"/>
                      <a:lumOff val="25000"/>
                    </a:schemeClr>
                  </a:solidFill>
                  <a:cs typeface="+mn-ea"/>
                  <a:sym typeface="+mn-lt"/>
                </a:rPr>
                <a:t>XX</a:t>
              </a:r>
              <a:r>
                <a:rPr lang="zh-CN" altLang="en-US" sz="1600" dirty="0">
                  <a:solidFill>
                    <a:schemeClr val="tx1">
                      <a:lumMod val="75000"/>
                      <a:lumOff val="25000"/>
                    </a:schemeClr>
                  </a:solidFill>
                  <a:cs typeface="+mn-ea"/>
                  <a:sym typeface="+mn-lt"/>
                </a:rPr>
                <a:t>小学陈老师和卜园长进行了讲座，同月，小班、中二班和大班相继开展了放风筝、种植蔬菜苗、做青团的亲子活动，在孩子们体验快乐的同时，也拉近了家长与老师之间的距离。</a:t>
              </a:r>
              <a:endParaRPr lang="zh-CN" altLang="en-US" sz="1600" dirty="0">
                <a:solidFill>
                  <a:schemeClr val="tx1">
                    <a:lumMod val="75000"/>
                    <a:lumOff val="25000"/>
                  </a:schemeClr>
                </a:solidFill>
                <a:cs typeface="+mn-ea"/>
                <a:sym typeface="+mn-lt"/>
              </a:endParaRPr>
            </a:p>
          </p:txBody>
        </p:sp>
      </p:grpSp>
      <p:pic>
        <p:nvPicPr>
          <p:cNvPr id="15" name="图片 14"/>
          <p:cNvPicPr>
            <a:picLocks noChangeAspect="1"/>
          </p:cNvPicPr>
          <p:nvPr/>
        </p:nvPicPr>
        <p:blipFill>
          <a:blip r:embed="rId1" cstate="screen"/>
          <a:stretch>
            <a:fillRect/>
          </a:stretch>
        </p:blipFill>
        <p:spPr>
          <a:xfrm>
            <a:off x="1359924" y="2074299"/>
            <a:ext cx="3795252" cy="3795252"/>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做好家园共育</a:t>
            </a:r>
            <a:endParaRPr lang="zh-CN" altLang="en-US" sz="2000" b="1" spc="-300" dirty="0">
              <a:solidFill>
                <a:srgbClr val="338CF9"/>
              </a:solidFill>
              <a:cs typeface="+mn-ea"/>
              <a:sym typeface="+mn-lt"/>
            </a:endParaRPr>
          </a:p>
        </p:txBody>
      </p:sp>
      <p:grpSp>
        <p:nvGrpSpPr>
          <p:cNvPr id="3" name="组合 2"/>
          <p:cNvGrpSpPr/>
          <p:nvPr/>
        </p:nvGrpSpPr>
        <p:grpSpPr>
          <a:xfrm>
            <a:off x="1220469" y="1230618"/>
            <a:ext cx="4928365" cy="1513098"/>
            <a:chOff x="6230619" y="1573240"/>
            <a:chExt cx="4928365" cy="1513098"/>
          </a:xfrm>
        </p:grpSpPr>
        <p:sp>
          <p:nvSpPr>
            <p:cNvPr id="7" name="文本框 6"/>
            <p:cNvSpPr txBox="1"/>
            <p:nvPr/>
          </p:nvSpPr>
          <p:spPr>
            <a:xfrm>
              <a:off x="6230620" y="1573240"/>
              <a:ext cx="919480" cy="499624"/>
            </a:xfrm>
            <a:prstGeom prst="rect">
              <a:avLst/>
            </a:prstGeom>
            <a:solidFill>
              <a:srgbClr val="338CF9"/>
            </a:solidFill>
            <a:ln>
              <a:noFill/>
            </a:ln>
          </p:spPr>
          <p:txBody>
            <a:bodyPr wrap="square" rtlCol="0" anchor="t">
              <a:spAutoFit/>
            </a:bodyPr>
            <a:lstStyle/>
            <a:p>
              <a:pPr fontAlgn="auto">
                <a:lnSpc>
                  <a:spcPct val="150000"/>
                </a:lnSpc>
              </a:pPr>
              <a:r>
                <a:rPr sz="2000" b="1" dirty="0">
                  <a:solidFill>
                    <a:schemeClr val="bg1"/>
                  </a:solidFill>
                  <a:cs typeface="+mn-ea"/>
                  <a:sym typeface="+mn-lt"/>
                </a:rPr>
                <a:t>5月份</a:t>
              </a:r>
              <a:endParaRPr lang="zh-CN" altLang="en-US" sz="2000" b="1" dirty="0">
                <a:solidFill>
                  <a:schemeClr val="bg1"/>
                </a:solidFill>
                <a:cs typeface="+mn-ea"/>
                <a:sym typeface="+mn-lt"/>
              </a:endParaRPr>
            </a:p>
          </p:txBody>
        </p:sp>
        <p:sp>
          <p:nvSpPr>
            <p:cNvPr id="8" name="文本框 7"/>
            <p:cNvSpPr txBox="1"/>
            <p:nvPr/>
          </p:nvSpPr>
          <p:spPr>
            <a:xfrm>
              <a:off x="6230619" y="2033742"/>
              <a:ext cx="4928365" cy="1052596"/>
            </a:xfrm>
            <a:prstGeom prst="rect">
              <a:avLst/>
            </a:prstGeom>
            <a:noFill/>
          </p:spPr>
          <p:txBody>
            <a:bodyPr wrap="square" rtlCol="0" anchor="t">
              <a:spAutoFit/>
            </a:bodyPr>
            <a:lstStyle/>
            <a:p>
              <a:pPr fontAlgn="auto">
                <a:lnSpc>
                  <a:spcPct val="130000"/>
                </a:lnSpc>
              </a:pPr>
              <a:r>
                <a:rPr sz="1600" dirty="0">
                  <a:cs typeface="+mn-ea"/>
                  <a:sym typeface="+mn-lt"/>
                </a:rPr>
                <a:t>中一班开展了采茶的的亲子活动，结合我们的园本课程，充分利用本土资源，亲身体验采茶的乐趣，了解茶叶的制作过程；</a:t>
              </a:r>
              <a:endParaRPr lang="zh-CN" altLang="en-US" sz="1600" dirty="0">
                <a:cs typeface="+mn-ea"/>
                <a:sym typeface="+mn-lt"/>
              </a:endParaRPr>
            </a:p>
          </p:txBody>
        </p:sp>
      </p:grpSp>
      <p:grpSp>
        <p:nvGrpSpPr>
          <p:cNvPr id="10" name="组合 9"/>
          <p:cNvGrpSpPr/>
          <p:nvPr/>
        </p:nvGrpSpPr>
        <p:grpSpPr>
          <a:xfrm>
            <a:off x="1220468" y="2842445"/>
            <a:ext cx="4928365" cy="878693"/>
            <a:chOff x="6230619" y="1573240"/>
            <a:chExt cx="4928365" cy="878693"/>
          </a:xfrm>
        </p:grpSpPr>
        <p:sp>
          <p:nvSpPr>
            <p:cNvPr id="11" name="文本框 10"/>
            <p:cNvSpPr txBox="1"/>
            <p:nvPr/>
          </p:nvSpPr>
          <p:spPr>
            <a:xfrm>
              <a:off x="6230620" y="1573240"/>
              <a:ext cx="919480" cy="499624"/>
            </a:xfrm>
            <a:prstGeom prst="rect">
              <a:avLst/>
            </a:prstGeom>
            <a:solidFill>
              <a:srgbClr val="338CF9"/>
            </a:solidFill>
            <a:ln>
              <a:noFill/>
            </a:ln>
          </p:spPr>
          <p:txBody>
            <a:bodyPr wrap="square" rtlCol="0" anchor="t">
              <a:spAutoFit/>
            </a:bodyPr>
            <a:lstStyle/>
            <a:p>
              <a:pPr fontAlgn="auto">
                <a:lnSpc>
                  <a:spcPct val="150000"/>
                </a:lnSpc>
              </a:pPr>
              <a:r>
                <a:rPr lang="en-US" sz="2000" b="1" dirty="0">
                  <a:solidFill>
                    <a:schemeClr val="bg1"/>
                  </a:solidFill>
                  <a:cs typeface="+mn-ea"/>
                  <a:sym typeface="+mn-lt"/>
                </a:rPr>
                <a:t>6</a:t>
              </a:r>
              <a:r>
                <a:rPr sz="2000" b="1" dirty="0">
                  <a:solidFill>
                    <a:schemeClr val="bg1"/>
                  </a:solidFill>
                  <a:cs typeface="+mn-ea"/>
                  <a:sym typeface="+mn-lt"/>
                </a:rPr>
                <a:t>月份</a:t>
              </a:r>
              <a:endParaRPr lang="zh-CN" altLang="en-US" sz="2000" b="1" dirty="0">
                <a:solidFill>
                  <a:schemeClr val="bg1"/>
                </a:solidFill>
                <a:cs typeface="+mn-ea"/>
                <a:sym typeface="+mn-lt"/>
              </a:endParaRPr>
            </a:p>
          </p:txBody>
        </p:sp>
        <p:sp>
          <p:nvSpPr>
            <p:cNvPr id="12" name="文本框 11"/>
            <p:cNvSpPr txBox="1"/>
            <p:nvPr/>
          </p:nvSpPr>
          <p:spPr>
            <a:xfrm>
              <a:off x="6230619" y="2033742"/>
              <a:ext cx="4928365" cy="418191"/>
            </a:xfrm>
            <a:prstGeom prst="rect">
              <a:avLst/>
            </a:prstGeom>
            <a:noFill/>
          </p:spPr>
          <p:txBody>
            <a:bodyPr wrap="square" rtlCol="0" anchor="t">
              <a:spAutoFit/>
            </a:bodyPr>
            <a:lstStyle/>
            <a:p>
              <a:pPr fontAlgn="auto">
                <a:lnSpc>
                  <a:spcPct val="150000"/>
                </a:lnSpc>
              </a:pPr>
              <a:r>
                <a:rPr lang="zh-CN" altLang="en-US" sz="1600" dirty="0">
                  <a:solidFill>
                    <a:schemeClr val="tx1">
                      <a:lumMod val="75000"/>
                      <a:lumOff val="25000"/>
                    </a:schemeClr>
                  </a:solidFill>
                  <a:cs typeface="+mn-ea"/>
                  <a:sym typeface="+mn-lt"/>
                </a:rPr>
                <a:t>大班开展了家长半日开放活动；</a:t>
              </a:r>
              <a:endParaRPr lang="zh-CN" altLang="en-US" sz="1600" dirty="0">
                <a:solidFill>
                  <a:schemeClr val="tx1">
                    <a:lumMod val="75000"/>
                    <a:lumOff val="25000"/>
                  </a:schemeClr>
                </a:solidFill>
                <a:cs typeface="+mn-ea"/>
                <a:sym typeface="+mn-lt"/>
              </a:endParaRPr>
            </a:p>
          </p:txBody>
        </p:sp>
      </p:grpSp>
      <p:grpSp>
        <p:nvGrpSpPr>
          <p:cNvPr id="13" name="组合 12"/>
          <p:cNvGrpSpPr/>
          <p:nvPr/>
        </p:nvGrpSpPr>
        <p:grpSpPr>
          <a:xfrm>
            <a:off x="1220468" y="3911307"/>
            <a:ext cx="4928365" cy="878693"/>
            <a:chOff x="6230619" y="1573240"/>
            <a:chExt cx="4928365" cy="878693"/>
          </a:xfrm>
        </p:grpSpPr>
        <p:sp>
          <p:nvSpPr>
            <p:cNvPr id="14" name="文本框 13"/>
            <p:cNvSpPr txBox="1"/>
            <p:nvPr/>
          </p:nvSpPr>
          <p:spPr>
            <a:xfrm>
              <a:off x="6230620" y="1573240"/>
              <a:ext cx="919480" cy="499624"/>
            </a:xfrm>
            <a:prstGeom prst="rect">
              <a:avLst/>
            </a:prstGeom>
            <a:solidFill>
              <a:srgbClr val="338CF9"/>
            </a:solidFill>
            <a:ln>
              <a:noFill/>
            </a:ln>
          </p:spPr>
          <p:txBody>
            <a:bodyPr wrap="square" rtlCol="0" anchor="t">
              <a:spAutoFit/>
            </a:bodyPr>
            <a:lstStyle/>
            <a:p>
              <a:pPr fontAlgn="auto">
                <a:lnSpc>
                  <a:spcPct val="150000"/>
                </a:lnSpc>
              </a:pPr>
              <a:r>
                <a:rPr lang="en-US" sz="2000" b="1" dirty="0">
                  <a:solidFill>
                    <a:schemeClr val="bg1"/>
                  </a:solidFill>
                  <a:cs typeface="+mn-ea"/>
                  <a:sym typeface="+mn-lt"/>
                </a:rPr>
                <a:t>8</a:t>
              </a:r>
              <a:r>
                <a:rPr sz="2000" b="1" dirty="0">
                  <a:solidFill>
                    <a:schemeClr val="bg1"/>
                  </a:solidFill>
                  <a:cs typeface="+mn-ea"/>
                  <a:sym typeface="+mn-lt"/>
                </a:rPr>
                <a:t>月份</a:t>
              </a:r>
              <a:endParaRPr lang="zh-CN" altLang="en-US" sz="2000" b="1" dirty="0">
                <a:solidFill>
                  <a:schemeClr val="bg1"/>
                </a:solidFill>
                <a:cs typeface="+mn-ea"/>
                <a:sym typeface="+mn-lt"/>
              </a:endParaRPr>
            </a:p>
          </p:txBody>
        </p:sp>
        <p:sp>
          <p:nvSpPr>
            <p:cNvPr id="15" name="文本框 14"/>
            <p:cNvSpPr txBox="1"/>
            <p:nvPr/>
          </p:nvSpPr>
          <p:spPr>
            <a:xfrm>
              <a:off x="6230619" y="2033742"/>
              <a:ext cx="4928365" cy="418191"/>
            </a:xfrm>
            <a:prstGeom prst="rect">
              <a:avLst/>
            </a:prstGeom>
            <a:noFill/>
          </p:spPr>
          <p:txBody>
            <a:bodyPr wrap="square" rtlCol="0" anchor="t">
              <a:spAutoFit/>
            </a:bodyPr>
            <a:lstStyle/>
            <a:p>
              <a:pPr fontAlgn="auto">
                <a:lnSpc>
                  <a:spcPct val="150000"/>
                </a:lnSpc>
              </a:pPr>
              <a:r>
                <a:rPr lang="zh-CN" altLang="en-US" sz="1600" dirty="0">
                  <a:solidFill>
                    <a:schemeClr val="tx1">
                      <a:lumMod val="75000"/>
                      <a:lumOff val="25000"/>
                    </a:schemeClr>
                  </a:solidFill>
                  <a:cs typeface="+mn-ea"/>
                  <a:sym typeface="+mn-lt"/>
                </a:rPr>
                <a:t>召开了小班新生家长会；</a:t>
              </a:r>
              <a:endParaRPr lang="zh-CN" altLang="en-US" sz="1600" dirty="0">
                <a:solidFill>
                  <a:schemeClr val="tx1">
                    <a:lumMod val="75000"/>
                    <a:lumOff val="25000"/>
                  </a:schemeClr>
                </a:solidFill>
                <a:cs typeface="+mn-ea"/>
                <a:sym typeface="+mn-lt"/>
              </a:endParaRPr>
            </a:p>
          </p:txBody>
        </p:sp>
      </p:grpSp>
      <p:grpSp>
        <p:nvGrpSpPr>
          <p:cNvPr id="16" name="组合 15"/>
          <p:cNvGrpSpPr/>
          <p:nvPr/>
        </p:nvGrpSpPr>
        <p:grpSpPr>
          <a:xfrm>
            <a:off x="1220468" y="4949158"/>
            <a:ext cx="4928365" cy="1248025"/>
            <a:chOff x="6230619" y="1573240"/>
            <a:chExt cx="4928365" cy="1248025"/>
          </a:xfrm>
        </p:grpSpPr>
        <p:sp>
          <p:nvSpPr>
            <p:cNvPr id="18" name="文本框 17"/>
            <p:cNvSpPr txBox="1"/>
            <p:nvPr/>
          </p:nvSpPr>
          <p:spPr>
            <a:xfrm>
              <a:off x="6230619" y="1573240"/>
              <a:ext cx="1109981" cy="499624"/>
            </a:xfrm>
            <a:prstGeom prst="rect">
              <a:avLst/>
            </a:prstGeom>
            <a:solidFill>
              <a:srgbClr val="338CF9"/>
            </a:solidFill>
            <a:ln>
              <a:noFill/>
            </a:ln>
          </p:spPr>
          <p:txBody>
            <a:bodyPr wrap="square" rtlCol="0" anchor="t">
              <a:spAutoFit/>
            </a:bodyPr>
            <a:lstStyle/>
            <a:p>
              <a:pPr fontAlgn="auto">
                <a:lnSpc>
                  <a:spcPct val="150000"/>
                </a:lnSpc>
              </a:pPr>
              <a:r>
                <a:rPr lang="en-US" sz="2000" b="1" dirty="0">
                  <a:solidFill>
                    <a:schemeClr val="bg1"/>
                  </a:solidFill>
                  <a:cs typeface="+mn-ea"/>
                  <a:sym typeface="+mn-lt"/>
                </a:rPr>
                <a:t>10</a:t>
              </a:r>
              <a:r>
                <a:rPr sz="2000" b="1" dirty="0">
                  <a:solidFill>
                    <a:schemeClr val="bg1"/>
                  </a:solidFill>
                  <a:cs typeface="+mn-ea"/>
                  <a:sym typeface="+mn-lt"/>
                </a:rPr>
                <a:t>月份</a:t>
              </a:r>
              <a:endParaRPr lang="zh-CN" altLang="en-US" sz="2000" b="1" dirty="0">
                <a:solidFill>
                  <a:schemeClr val="bg1"/>
                </a:solidFill>
                <a:cs typeface="+mn-ea"/>
                <a:sym typeface="+mn-lt"/>
              </a:endParaRPr>
            </a:p>
          </p:txBody>
        </p:sp>
        <p:sp>
          <p:nvSpPr>
            <p:cNvPr id="19" name="文本框 18"/>
            <p:cNvSpPr txBox="1"/>
            <p:nvPr/>
          </p:nvSpPr>
          <p:spPr>
            <a:xfrm>
              <a:off x="6230619" y="2033742"/>
              <a:ext cx="4928365" cy="787523"/>
            </a:xfrm>
            <a:prstGeom prst="rect">
              <a:avLst/>
            </a:prstGeom>
            <a:noFill/>
          </p:spPr>
          <p:txBody>
            <a:bodyPr wrap="square" rtlCol="0" anchor="t">
              <a:spAutoFit/>
            </a:bodyPr>
            <a:lstStyle/>
            <a:p>
              <a:pPr fontAlgn="auto">
                <a:lnSpc>
                  <a:spcPct val="150000"/>
                </a:lnSpc>
              </a:pPr>
              <a:r>
                <a:rPr lang="zh-CN" altLang="en-US" sz="1600" dirty="0">
                  <a:solidFill>
                    <a:schemeClr val="tx1">
                      <a:lumMod val="75000"/>
                      <a:lumOff val="25000"/>
                    </a:schemeClr>
                  </a:solidFill>
                  <a:cs typeface="+mn-ea"/>
                  <a:sym typeface="+mn-lt"/>
                </a:rPr>
                <a:t>中班段、大班段结合重阳节开展了敬老爱老的祖孙同乐的亲子活动；</a:t>
              </a:r>
              <a:endParaRPr lang="zh-CN" altLang="en-US" sz="1600" dirty="0">
                <a:solidFill>
                  <a:schemeClr val="tx1">
                    <a:lumMod val="75000"/>
                    <a:lumOff val="25000"/>
                  </a:schemeClr>
                </a:solidFill>
                <a:cs typeface="+mn-ea"/>
                <a:sym typeface="+mn-lt"/>
              </a:endParaRPr>
            </a:p>
          </p:txBody>
        </p:sp>
      </p:grpSp>
      <p:pic>
        <p:nvPicPr>
          <p:cNvPr id="21" name="图片 20"/>
          <p:cNvPicPr>
            <a:picLocks noChangeAspect="1"/>
          </p:cNvPicPr>
          <p:nvPr/>
        </p:nvPicPr>
        <p:blipFill>
          <a:blip r:embed="rId1" cstate="screen"/>
          <a:stretch>
            <a:fillRect/>
          </a:stretch>
        </p:blipFill>
        <p:spPr>
          <a:xfrm>
            <a:off x="7247885" y="1995948"/>
            <a:ext cx="3795252" cy="3795252"/>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left)">
                                      <p:cBhvr>
                                        <p:cTn id="1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做好家园共育</a:t>
            </a:r>
            <a:endParaRPr lang="zh-CN" altLang="en-US" sz="2000" b="1" spc="-300" dirty="0">
              <a:solidFill>
                <a:srgbClr val="338CF9"/>
              </a:solidFill>
              <a:cs typeface="+mn-ea"/>
              <a:sym typeface="+mn-lt"/>
            </a:endParaRPr>
          </a:p>
        </p:txBody>
      </p:sp>
      <p:grpSp>
        <p:nvGrpSpPr>
          <p:cNvPr id="7" name="组合 6"/>
          <p:cNvGrpSpPr/>
          <p:nvPr/>
        </p:nvGrpSpPr>
        <p:grpSpPr>
          <a:xfrm>
            <a:off x="5634459" y="2062342"/>
            <a:ext cx="6316241" cy="1401007"/>
            <a:chOff x="605259" y="1577340"/>
            <a:chExt cx="6316241" cy="1401007"/>
          </a:xfrm>
        </p:grpSpPr>
        <p:grpSp>
          <p:nvGrpSpPr>
            <p:cNvPr id="8" name="组合 7"/>
            <p:cNvGrpSpPr/>
            <p:nvPr/>
          </p:nvGrpSpPr>
          <p:grpSpPr>
            <a:xfrm>
              <a:off x="605259" y="1577340"/>
              <a:ext cx="4901460" cy="770984"/>
              <a:chOff x="818619" y="1701643"/>
              <a:chExt cx="4901460" cy="770984"/>
            </a:xfrm>
          </p:grpSpPr>
          <p:sp>
            <p:nvSpPr>
              <p:cNvPr id="10" name="รูปห้าเหลี่ยม 33"/>
              <p:cNvSpPr/>
              <p:nvPr/>
            </p:nvSpPr>
            <p:spPr>
              <a:xfrm>
                <a:off x="1097280" y="1701643"/>
                <a:ext cx="4622799" cy="770984"/>
              </a:xfrm>
              <a:prstGeom prst="homePlate">
                <a:avLst>
                  <a:gd name="adj" fmla="val 48029"/>
                </a:avLst>
              </a:prstGeom>
              <a:solidFill>
                <a:schemeClr val="bg1"/>
              </a:solidFill>
              <a:ln>
                <a:solidFill>
                  <a:srgbClr val="338CF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th-TH" sz="900" b="1" dirty="0">
                  <a:solidFill>
                    <a:schemeClr val="tx1"/>
                  </a:solidFill>
                  <a:cs typeface="+mn-ea"/>
                  <a:sym typeface="+mn-lt"/>
                </a:endParaRPr>
              </a:p>
            </p:txBody>
          </p:sp>
          <p:sp>
            <p:nvSpPr>
              <p:cNvPr id="11" name="Oval 14"/>
              <p:cNvSpPr>
                <a:spLocks noChangeArrowheads="1"/>
              </p:cNvSpPr>
              <p:nvPr/>
            </p:nvSpPr>
            <p:spPr bwMode="auto">
              <a:xfrm>
                <a:off x="818619" y="1701643"/>
                <a:ext cx="770982" cy="770983"/>
              </a:xfrm>
              <a:prstGeom prst="ellipse">
                <a:avLst/>
              </a:prstGeom>
              <a:solidFill>
                <a:srgbClr val="338CF9"/>
              </a:solidFill>
              <a:ln>
                <a:solidFill>
                  <a:srgbClr val="338CF9"/>
                </a:solidFill>
              </a:ln>
            </p:spPr>
            <p:txBody>
              <a:bodyPr vert="horz" wrap="square" lIns="45720" tIns="22860" rIns="45720" bIns="22860" numCol="1" anchor="t" anchorCtr="0" compatLnSpc="1"/>
              <a:lstStyle/>
              <a:p>
                <a:pPr defTabSz="457200"/>
                <a:endParaRPr lang="th-TH" sz="900" b="1" dirty="0">
                  <a:solidFill>
                    <a:schemeClr val="bg1"/>
                  </a:solidFill>
                  <a:cs typeface="+mn-ea"/>
                  <a:sym typeface="+mn-lt"/>
                </a:endParaRPr>
              </a:p>
            </p:txBody>
          </p:sp>
          <p:sp>
            <p:nvSpPr>
              <p:cNvPr id="12" name="TextBox 35"/>
              <p:cNvSpPr txBox="1"/>
              <p:nvPr/>
            </p:nvSpPr>
            <p:spPr bwMode="auto">
              <a:xfrm>
                <a:off x="1589601" y="1845857"/>
                <a:ext cx="4130478" cy="523220"/>
              </a:xfrm>
              <a:prstGeom prst="rect">
                <a:avLst/>
              </a:prstGeom>
              <a:noFill/>
              <a:ln>
                <a:noFill/>
              </a:ln>
            </p:spPr>
            <p:txBody>
              <a:bodyPr wrap="square">
                <a:spAutoFit/>
              </a:bodyPr>
              <a:lstStyle/>
              <a:p>
                <a:r>
                  <a:rPr lang="zh-CN" altLang="en-US" sz="2800" b="1" dirty="0">
                    <a:solidFill>
                      <a:srgbClr val="338CF9"/>
                    </a:solidFill>
                    <a:cs typeface="+mn-ea"/>
                    <a:sym typeface="+mn-lt"/>
                  </a:rPr>
                  <a:t>近一年所组织活动</a:t>
                </a:r>
                <a:endParaRPr lang="zh-CN" altLang="en-US" sz="2800" b="1" dirty="0">
                  <a:solidFill>
                    <a:srgbClr val="338CF9"/>
                  </a:solidFill>
                  <a:cs typeface="+mn-ea"/>
                  <a:sym typeface="+mn-lt"/>
                </a:endParaRPr>
              </a:p>
            </p:txBody>
          </p:sp>
          <p:sp>
            <p:nvSpPr>
              <p:cNvPr id="13" name="TextBox 35"/>
              <p:cNvSpPr txBox="1"/>
              <p:nvPr/>
            </p:nvSpPr>
            <p:spPr bwMode="auto">
              <a:xfrm>
                <a:off x="854869" y="1778193"/>
                <a:ext cx="629994" cy="646331"/>
              </a:xfrm>
              <a:prstGeom prst="rect">
                <a:avLst/>
              </a:prstGeom>
              <a:noFill/>
              <a:ln>
                <a:noFill/>
              </a:ln>
            </p:spPr>
            <p:txBody>
              <a:bodyPr wrap="square">
                <a:spAutoFit/>
              </a:bodyPr>
              <a:lstStyle/>
              <a:p>
                <a:pPr defTabSz="914400">
                  <a:defRPr/>
                </a:pPr>
                <a:r>
                  <a:rPr lang="zh-CN" altLang="en-US" sz="3600" b="1" dirty="0">
                    <a:solidFill>
                      <a:schemeClr val="bg1"/>
                    </a:solidFill>
                    <a:cs typeface="+mn-ea"/>
                    <a:sym typeface="+mn-lt"/>
                  </a:rPr>
                  <a:t>❀</a:t>
                </a:r>
                <a:endParaRPr lang="zh-CN" altLang="en-US" sz="3600" b="1" dirty="0">
                  <a:solidFill>
                    <a:schemeClr val="bg1"/>
                  </a:solidFill>
                  <a:cs typeface="+mn-ea"/>
                  <a:sym typeface="+mn-lt"/>
                </a:endParaRPr>
              </a:p>
            </p:txBody>
          </p:sp>
        </p:grpSp>
        <p:sp>
          <p:nvSpPr>
            <p:cNvPr id="9" name="文本框 8"/>
            <p:cNvSpPr txBox="1"/>
            <p:nvPr/>
          </p:nvSpPr>
          <p:spPr>
            <a:xfrm>
              <a:off x="810260" y="2478723"/>
              <a:ext cx="6111240" cy="499624"/>
            </a:xfrm>
            <a:prstGeom prst="rect">
              <a:avLst/>
            </a:prstGeom>
            <a:noFill/>
          </p:spPr>
          <p:txBody>
            <a:bodyPr wrap="square">
              <a:spAutoFit/>
            </a:bodyPr>
            <a:lstStyle/>
            <a:p>
              <a:pPr>
                <a:lnSpc>
                  <a:spcPct val="150000"/>
                </a:lnSpc>
              </a:pPr>
              <a:endParaRPr lang="zh-CN" altLang="en-US" sz="2000" dirty="0">
                <a:cs typeface="+mn-ea"/>
                <a:sym typeface="+mn-lt"/>
              </a:endParaRPr>
            </a:p>
          </p:txBody>
        </p:sp>
      </p:grpSp>
      <p:grpSp>
        <p:nvGrpSpPr>
          <p:cNvPr id="3" name="组合 2"/>
          <p:cNvGrpSpPr/>
          <p:nvPr/>
        </p:nvGrpSpPr>
        <p:grpSpPr>
          <a:xfrm>
            <a:off x="6030924" y="3128829"/>
            <a:ext cx="4466895" cy="2384228"/>
            <a:chOff x="7412488" y="2731770"/>
            <a:chExt cx="4466895" cy="2384228"/>
          </a:xfrm>
        </p:grpSpPr>
        <p:sp>
          <p:nvSpPr>
            <p:cNvPr id="14" name="文本框 13"/>
            <p:cNvSpPr txBox="1"/>
            <p:nvPr/>
          </p:nvSpPr>
          <p:spPr>
            <a:xfrm>
              <a:off x="7412489" y="4137660"/>
              <a:ext cx="2020874" cy="581057"/>
            </a:xfrm>
            <a:prstGeom prst="rect">
              <a:avLst/>
            </a:prstGeom>
            <a:noFill/>
          </p:spPr>
          <p:txBody>
            <a:bodyPr wrap="square" rtlCol="0" anchor="t">
              <a:spAutoFit/>
            </a:bodyPr>
            <a:lstStyle/>
            <a:p>
              <a:pPr marL="342900" indent="-342900" fontAlgn="auto">
                <a:lnSpc>
                  <a:spcPct val="150000"/>
                </a:lnSpc>
                <a:buFont typeface="Arial" panose="020B0604020202020204" pitchFamily="34" charset="0"/>
                <a:buChar char="•"/>
              </a:pPr>
              <a:r>
                <a:rPr lang="en-US" sz="2400" b="1" dirty="0">
                  <a:solidFill>
                    <a:srgbClr val="338CF9"/>
                  </a:solidFill>
                  <a:cs typeface="+mn-ea"/>
                  <a:sym typeface="+mn-lt"/>
                </a:rPr>
                <a:t>12</a:t>
              </a:r>
              <a:r>
                <a:rPr sz="2400" b="1" dirty="0">
                  <a:solidFill>
                    <a:srgbClr val="338CF9"/>
                  </a:solidFill>
                  <a:cs typeface="+mn-ea"/>
                  <a:sym typeface="+mn-lt"/>
                </a:rPr>
                <a:t>月份</a:t>
              </a:r>
              <a:endParaRPr lang="zh-CN" altLang="en-US" sz="2400" b="1" dirty="0">
                <a:solidFill>
                  <a:srgbClr val="338CF9"/>
                </a:solidFill>
                <a:cs typeface="+mn-ea"/>
                <a:sym typeface="+mn-lt"/>
              </a:endParaRPr>
            </a:p>
          </p:txBody>
        </p:sp>
        <p:sp>
          <p:nvSpPr>
            <p:cNvPr id="15" name="文本框 14"/>
            <p:cNvSpPr txBox="1"/>
            <p:nvPr/>
          </p:nvSpPr>
          <p:spPr>
            <a:xfrm>
              <a:off x="7748905" y="4657090"/>
              <a:ext cx="4130478" cy="458908"/>
            </a:xfrm>
            <a:prstGeom prst="rect">
              <a:avLst/>
            </a:prstGeom>
            <a:noFill/>
          </p:spPr>
          <p:txBody>
            <a:bodyPr wrap="square" rtlCol="0" anchor="t">
              <a:spAutoFit/>
            </a:bodyPr>
            <a:lstStyle/>
            <a:p>
              <a:pPr fontAlgn="auto">
                <a:lnSpc>
                  <a:spcPct val="150000"/>
                </a:lnSpc>
              </a:pPr>
              <a:r>
                <a:rPr dirty="0">
                  <a:cs typeface="+mn-ea"/>
                  <a:sym typeface="+mn-lt"/>
                </a:rPr>
                <a:t>小班段开展了家长开放日活动。</a:t>
              </a:r>
              <a:endParaRPr lang="zh-CN" altLang="en-US" dirty="0">
                <a:cs typeface="+mn-ea"/>
                <a:sym typeface="+mn-lt"/>
              </a:endParaRPr>
            </a:p>
          </p:txBody>
        </p:sp>
        <p:sp>
          <p:nvSpPr>
            <p:cNvPr id="16" name="文本框 15"/>
            <p:cNvSpPr txBox="1"/>
            <p:nvPr/>
          </p:nvSpPr>
          <p:spPr>
            <a:xfrm>
              <a:off x="7412488" y="2731770"/>
              <a:ext cx="2020876" cy="581057"/>
            </a:xfrm>
            <a:prstGeom prst="rect">
              <a:avLst/>
            </a:prstGeom>
            <a:noFill/>
          </p:spPr>
          <p:txBody>
            <a:bodyPr wrap="square" rtlCol="0" anchor="t">
              <a:spAutoFit/>
            </a:bodyPr>
            <a:lstStyle/>
            <a:p>
              <a:pPr marL="342900" indent="-342900" fontAlgn="auto">
                <a:lnSpc>
                  <a:spcPct val="150000"/>
                </a:lnSpc>
                <a:buFont typeface="Arial" panose="020B0604020202020204" pitchFamily="34" charset="0"/>
                <a:buChar char="•"/>
              </a:pPr>
              <a:r>
                <a:rPr lang="en-US" sz="2400" b="1" dirty="0">
                  <a:solidFill>
                    <a:srgbClr val="338CF9"/>
                  </a:solidFill>
                  <a:cs typeface="+mn-ea"/>
                  <a:sym typeface="+mn-lt"/>
                </a:rPr>
                <a:t>11</a:t>
              </a:r>
              <a:r>
                <a:rPr lang="zh-CN" altLang="en-US" sz="2400" b="1" dirty="0">
                  <a:solidFill>
                    <a:srgbClr val="338CF9"/>
                  </a:solidFill>
                  <a:cs typeface="+mn-ea"/>
                  <a:sym typeface="+mn-lt"/>
                </a:rPr>
                <a:t>月份</a:t>
              </a:r>
              <a:endParaRPr lang="zh-CN" altLang="en-US" sz="2400" b="1" dirty="0">
                <a:solidFill>
                  <a:srgbClr val="338CF9"/>
                </a:solidFill>
                <a:cs typeface="+mn-ea"/>
                <a:sym typeface="+mn-lt"/>
              </a:endParaRPr>
            </a:p>
          </p:txBody>
        </p:sp>
        <p:sp>
          <p:nvSpPr>
            <p:cNvPr id="18" name="文本框 17"/>
            <p:cNvSpPr txBox="1"/>
            <p:nvPr/>
          </p:nvSpPr>
          <p:spPr>
            <a:xfrm>
              <a:off x="7821295" y="3299460"/>
              <a:ext cx="2721610" cy="458908"/>
            </a:xfrm>
            <a:prstGeom prst="rect">
              <a:avLst/>
            </a:prstGeom>
            <a:noFill/>
          </p:spPr>
          <p:txBody>
            <a:bodyPr wrap="square" rtlCol="0" anchor="t">
              <a:spAutoFit/>
            </a:bodyPr>
            <a:lstStyle/>
            <a:p>
              <a:pPr fontAlgn="auto">
                <a:lnSpc>
                  <a:spcPct val="150000"/>
                </a:lnSpc>
              </a:pPr>
              <a:r>
                <a:rPr dirty="0">
                  <a:cs typeface="+mn-ea"/>
                  <a:sym typeface="+mn-lt"/>
                </a:rPr>
                <a:t>全园开展了亲子运动会；</a:t>
              </a:r>
              <a:endParaRPr lang="zh-CN" altLang="en-US" dirty="0">
                <a:cs typeface="+mn-ea"/>
                <a:sym typeface="+mn-lt"/>
              </a:endParaRPr>
            </a:p>
          </p:txBody>
        </p:sp>
      </p:grpSp>
      <p:pic>
        <p:nvPicPr>
          <p:cNvPr id="20" name="图片 19"/>
          <p:cNvPicPr>
            <a:picLocks noChangeAspect="1"/>
          </p:cNvPicPr>
          <p:nvPr/>
        </p:nvPicPr>
        <p:blipFill>
          <a:blip r:embed="rId1" cstate="screen"/>
          <a:stretch>
            <a:fillRect/>
          </a:stretch>
        </p:blipFill>
        <p:spPr>
          <a:xfrm>
            <a:off x="1245624" y="1731399"/>
            <a:ext cx="3795252" cy="3795252"/>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eelOff"/>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a:blip r:embed="rId1" cstate="screen"/>
          <a:stretch>
            <a:fillRect/>
          </a:stretch>
        </p:blipFill>
        <p:spPr>
          <a:xfrm>
            <a:off x="0" y="0"/>
            <a:ext cx="12192000" cy="6858000"/>
          </a:xfrm>
          <a:prstGeom prst="rect">
            <a:avLst/>
          </a:prstGeom>
        </p:spPr>
      </p:pic>
      <p:pic>
        <p:nvPicPr>
          <p:cNvPr id="29" name="图片 28"/>
          <p:cNvPicPr>
            <a:picLocks noChangeAspect="1"/>
          </p:cNvPicPr>
          <p:nvPr/>
        </p:nvPicPr>
        <p:blipFill>
          <a:blip r:embed="rId2" cstate="screen"/>
          <a:stretch>
            <a:fillRect/>
          </a:stretch>
        </p:blipFill>
        <p:spPr>
          <a:xfrm>
            <a:off x="4637986" y="1041400"/>
            <a:ext cx="2931214" cy="1922682"/>
          </a:xfrm>
          <a:prstGeom prst="rect">
            <a:avLst/>
          </a:prstGeom>
        </p:spPr>
      </p:pic>
      <p:sp>
        <p:nvSpPr>
          <p:cNvPr id="30" name="文本框 29"/>
          <p:cNvSpPr txBox="1"/>
          <p:nvPr/>
        </p:nvSpPr>
        <p:spPr>
          <a:xfrm>
            <a:off x="1843987" y="3031017"/>
            <a:ext cx="8519214" cy="1200329"/>
          </a:xfrm>
          <a:prstGeom prst="rect">
            <a:avLst/>
          </a:prstGeom>
          <a:noFill/>
        </p:spPr>
        <p:txBody>
          <a:bodyPr wrap="square">
            <a:spAutoFit/>
          </a:bodyPr>
          <a:lstStyle/>
          <a:p>
            <a:pPr algn="dist"/>
            <a:r>
              <a:rPr lang="zh-CN" altLang="en-US" sz="7200" b="1" dirty="0">
                <a:solidFill>
                  <a:srgbClr val="0875F8"/>
                </a:solidFill>
                <a:cs typeface="+mn-ea"/>
                <a:sym typeface="+mn-lt"/>
              </a:rPr>
              <a:t>存在问题及工作思路</a:t>
            </a:r>
            <a:endParaRPr lang="zh-CN" altLang="en-US" sz="7200" b="1" spc="-300" dirty="0">
              <a:solidFill>
                <a:srgbClr val="0875F8"/>
              </a:solidFill>
              <a:cs typeface="+mn-ea"/>
              <a:sym typeface="+mn-lt"/>
            </a:endParaRPr>
          </a:p>
        </p:txBody>
      </p:sp>
      <p:sp>
        <p:nvSpPr>
          <p:cNvPr id="31" name="文本框 30"/>
          <p:cNvSpPr txBox="1"/>
          <p:nvPr/>
        </p:nvSpPr>
        <p:spPr>
          <a:xfrm>
            <a:off x="2444765" y="1690878"/>
            <a:ext cx="7235525" cy="769441"/>
          </a:xfrm>
          <a:prstGeom prst="rect">
            <a:avLst/>
          </a:prstGeom>
          <a:noFill/>
        </p:spPr>
        <p:txBody>
          <a:bodyPr wrap="square">
            <a:spAutoFit/>
          </a:bodyPr>
          <a:lstStyle/>
          <a:p>
            <a:pPr algn="ctr"/>
            <a:r>
              <a:rPr lang="zh-CN" altLang="en-US" sz="4400" b="1" dirty="0">
                <a:solidFill>
                  <a:srgbClr val="338CF9"/>
                </a:solidFill>
                <a:cs typeface="+mn-ea"/>
                <a:sym typeface="+mn-lt"/>
              </a:rPr>
              <a:t>第四章节</a:t>
            </a:r>
            <a:endParaRPr lang="zh-CN" altLang="en-US" sz="4400" b="1" dirty="0">
              <a:solidFill>
                <a:srgbClr val="338CF9"/>
              </a:solidFill>
              <a:cs typeface="+mn-ea"/>
              <a:sym typeface="+mn-lt"/>
            </a:endParaRPr>
          </a:p>
        </p:txBody>
      </p:sp>
      <p:pic>
        <p:nvPicPr>
          <p:cNvPr id="33" name="图片 32"/>
          <p:cNvPicPr>
            <a:picLocks noChangeAspect="1"/>
          </p:cNvPicPr>
          <p:nvPr/>
        </p:nvPicPr>
        <p:blipFill>
          <a:blip r:embed="rId3" cstate="screen"/>
          <a:stretch>
            <a:fillRect/>
          </a:stretch>
        </p:blipFill>
        <p:spPr>
          <a:xfrm>
            <a:off x="8378306" y="1607034"/>
            <a:ext cx="1485626" cy="562814"/>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drap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arn(inVertical)">
                                      <p:cBhvr>
                                        <p:cTn id="7" dur="500"/>
                                        <p:tgtEl>
                                          <p:spTgt spid="3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down)">
                                      <p:cBhvr>
                                        <p:cTn id="11" dur="500"/>
                                        <p:tgtEl>
                                          <p:spTgt spid="33"/>
                                        </p:tgtEl>
                                      </p:cBhvr>
                                    </p:animEffect>
                                  </p:childTnLst>
                                </p:cTn>
                              </p:par>
                            </p:childTnLst>
                          </p:cTn>
                        </p:par>
                        <p:par>
                          <p:cTn id="12" fill="hold">
                            <p:stCondLst>
                              <p:cond delay="1000"/>
                            </p:stCondLst>
                            <p:childTnLst>
                              <p:par>
                                <p:cTn id="13" presetID="50" presetClass="entr" presetSubtype="0" decel="100000"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p:cTn id="15" dur="1000" fill="hold"/>
                                        <p:tgtEl>
                                          <p:spTgt spid="29"/>
                                        </p:tgtEl>
                                        <p:attrNameLst>
                                          <p:attrName>ppt_w</p:attrName>
                                        </p:attrNameLst>
                                      </p:cBhvr>
                                      <p:tavLst>
                                        <p:tav tm="0">
                                          <p:val>
                                            <p:strVal val="#ppt_w+.3"/>
                                          </p:val>
                                        </p:tav>
                                        <p:tav tm="100000">
                                          <p:val>
                                            <p:strVal val="#ppt_w"/>
                                          </p:val>
                                        </p:tav>
                                      </p:tavLst>
                                    </p:anim>
                                    <p:anim calcmode="lin" valueType="num">
                                      <p:cBhvr>
                                        <p:cTn id="16" dur="1000" fill="hold"/>
                                        <p:tgtEl>
                                          <p:spTgt spid="29"/>
                                        </p:tgtEl>
                                        <p:attrNameLst>
                                          <p:attrName>ppt_h</p:attrName>
                                        </p:attrNameLst>
                                      </p:cBhvr>
                                      <p:tavLst>
                                        <p:tav tm="0">
                                          <p:val>
                                            <p:strVal val="#ppt_h"/>
                                          </p:val>
                                        </p:tav>
                                        <p:tav tm="100000">
                                          <p:val>
                                            <p:strVal val="#ppt_h"/>
                                          </p:val>
                                        </p:tav>
                                      </p:tavLst>
                                    </p:anim>
                                    <p:animEffect transition="in" filter="fade">
                                      <p:cBhvr>
                                        <p:cTn id="1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a:blip r:embed="rId1" cstate="screen"/>
          <a:stretch>
            <a:fillRect/>
          </a:stretch>
        </p:blipFill>
        <p:spPr>
          <a:xfrm>
            <a:off x="0" y="0"/>
            <a:ext cx="12192000" cy="6858000"/>
          </a:xfrm>
          <a:prstGeom prst="rect">
            <a:avLst/>
          </a:prstGeom>
        </p:spPr>
      </p:pic>
      <p:sp>
        <p:nvSpPr>
          <p:cNvPr id="55" name="文本框 54"/>
          <p:cNvSpPr txBox="1"/>
          <p:nvPr/>
        </p:nvSpPr>
        <p:spPr>
          <a:xfrm>
            <a:off x="2165743" y="1790766"/>
            <a:ext cx="8070458" cy="3000821"/>
          </a:xfrm>
          <a:prstGeom prst="rect">
            <a:avLst/>
          </a:prstGeom>
          <a:noFill/>
        </p:spPr>
        <p:txBody>
          <a:bodyPr wrap="square">
            <a:spAutoFit/>
          </a:bodyPr>
          <a:lstStyle/>
          <a:p>
            <a:pPr>
              <a:lnSpc>
                <a:spcPct val="150000"/>
              </a:lnSpc>
            </a:pPr>
            <a:r>
              <a:rPr lang="zh-CN" altLang="en-US" sz="1800" dirty="0">
                <a:solidFill>
                  <a:schemeClr val="tx1">
                    <a:lumMod val="75000"/>
                    <a:lumOff val="25000"/>
                  </a:schemeClr>
                </a:solidFill>
                <a:cs typeface="+mn-ea"/>
                <a:sym typeface="+mn-lt"/>
              </a:rPr>
              <a:t>回首这一年的工作，我感到很欣慰。虽然说不上创造了多大的成绩，但我立足于本职岗位，用心进取，推动了幼儿园的发展，透过全体教师的努力，我园上了</a:t>
            </a:r>
            <a:r>
              <a:rPr lang="en-US" altLang="zh-CN" sz="1800" dirty="0">
                <a:solidFill>
                  <a:schemeClr val="tx1">
                    <a:lumMod val="75000"/>
                    <a:lumOff val="25000"/>
                  </a:schemeClr>
                </a:solidFill>
                <a:cs typeface="+mn-ea"/>
                <a:sym typeface="+mn-lt"/>
              </a:rPr>
              <a:t>XX</a:t>
            </a:r>
            <a:r>
              <a:rPr lang="zh-CN" altLang="en-US" sz="1800" dirty="0">
                <a:solidFill>
                  <a:schemeClr val="tx1">
                    <a:lumMod val="75000"/>
                    <a:lumOff val="25000"/>
                  </a:schemeClr>
                </a:solidFill>
                <a:cs typeface="+mn-ea"/>
                <a:sym typeface="+mn-lt"/>
              </a:rPr>
              <a:t>区乙级幼儿园，并透过省二级幼儿园的验收。</a:t>
            </a:r>
            <a:endParaRPr lang="zh-CN" altLang="en-US" sz="1800" dirty="0">
              <a:solidFill>
                <a:schemeClr val="tx1">
                  <a:lumMod val="75000"/>
                  <a:lumOff val="25000"/>
                </a:schemeClr>
              </a:solidFill>
              <a:cs typeface="+mn-ea"/>
              <a:sym typeface="+mn-lt"/>
            </a:endParaRPr>
          </a:p>
          <a:p>
            <a:pPr fontAlgn="auto">
              <a:lnSpc>
                <a:spcPct val="150000"/>
              </a:lnSpc>
            </a:pPr>
            <a:r>
              <a:rPr lang="zh-CN" altLang="en-US" sz="1800" dirty="0">
                <a:solidFill>
                  <a:schemeClr val="tx1">
                    <a:lumMod val="75000"/>
                    <a:lumOff val="25000"/>
                  </a:schemeClr>
                </a:solidFill>
                <a:cs typeface="+mn-ea"/>
                <a:sym typeface="+mn-lt"/>
              </a:rPr>
              <a:t>一年来，在集团各位领导的指导下，在全体教职工的努力下，我园认真贯彻</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幼儿园教育指导纲要</a:t>
            </a:r>
            <a:r>
              <a:rPr lang="en-US" altLang="zh-CN" sz="1800" dirty="0">
                <a:solidFill>
                  <a:schemeClr val="tx1">
                    <a:lumMod val="75000"/>
                    <a:lumOff val="25000"/>
                  </a:schemeClr>
                </a:solidFill>
                <a:cs typeface="+mn-ea"/>
                <a:sym typeface="+mn-lt"/>
              </a:rPr>
              <a:t>》</a:t>
            </a:r>
            <a:r>
              <a:rPr lang="zh-CN" altLang="en-US" sz="1800" dirty="0">
                <a:solidFill>
                  <a:schemeClr val="tx1">
                    <a:lumMod val="75000"/>
                    <a:lumOff val="25000"/>
                  </a:schemeClr>
                </a:solidFill>
                <a:cs typeface="+mn-ea"/>
                <a:sym typeface="+mn-lt"/>
              </a:rPr>
              <a:t>精神，围绕各项教育工作的要求，以让每一位孩子健康、快乐地成长的办园宗旨，促进每个幼儿富有个性的发展，全面提高了幼儿园的保教质量。下面我将一年来的工作向大家做个汇报：</a:t>
            </a:r>
            <a:endParaRPr lang="zh-CN" altLang="en-US" sz="1800" dirty="0">
              <a:solidFill>
                <a:schemeClr val="tx1">
                  <a:lumMod val="75000"/>
                  <a:lumOff val="25000"/>
                </a:schemeClr>
              </a:solidFill>
              <a:cs typeface="+mn-ea"/>
              <a:sym typeface="+mn-lt"/>
            </a:endParaRPr>
          </a:p>
        </p:txBody>
      </p:sp>
      <p:sp>
        <p:nvSpPr>
          <p:cNvPr id="2" name="文本框 1"/>
          <p:cNvSpPr txBox="1"/>
          <p:nvPr/>
        </p:nvSpPr>
        <p:spPr>
          <a:xfrm>
            <a:off x="2165743" y="1482571"/>
            <a:ext cx="1500735"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advTm="0">
        <p15:prstTrans prst="curtains"/>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down)">
                                      <p:cBhvr>
                                        <p:cTn id="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存在问题及工作思路</a:t>
            </a:r>
            <a:endParaRPr lang="zh-CN" altLang="en-US" sz="2000" b="1" spc="-300" dirty="0">
              <a:solidFill>
                <a:srgbClr val="338CF9"/>
              </a:solidFill>
              <a:cs typeface="+mn-ea"/>
              <a:sym typeface="+mn-lt"/>
            </a:endParaRPr>
          </a:p>
        </p:txBody>
      </p:sp>
      <p:sp>
        <p:nvSpPr>
          <p:cNvPr id="9" name="文本框 8"/>
          <p:cNvSpPr txBox="1"/>
          <p:nvPr/>
        </p:nvSpPr>
        <p:spPr>
          <a:xfrm>
            <a:off x="2683510" y="2318190"/>
            <a:ext cx="6111240" cy="461665"/>
          </a:xfrm>
          <a:prstGeom prst="rect">
            <a:avLst/>
          </a:prstGeom>
          <a:noFill/>
        </p:spPr>
        <p:txBody>
          <a:bodyPr wrap="square">
            <a:spAutoFit/>
          </a:bodyPr>
          <a:lstStyle/>
          <a:p>
            <a:pPr algn="l"/>
            <a:r>
              <a:rPr lang="zh-CN" altLang="en-US" sz="2400" b="1" dirty="0">
                <a:solidFill>
                  <a:srgbClr val="338CF9"/>
                </a:solidFill>
                <a:cs typeface="+mn-ea"/>
                <a:sym typeface="+mn-lt"/>
              </a:rPr>
              <a:t>存在问题及今后工作思路</a:t>
            </a:r>
            <a:endParaRPr lang="zh-CN" altLang="en-US" sz="2400" b="1" dirty="0">
              <a:solidFill>
                <a:srgbClr val="338CF9"/>
              </a:solidFill>
              <a:cs typeface="+mn-ea"/>
              <a:sym typeface="+mn-lt"/>
            </a:endParaRPr>
          </a:p>
        </p:txBody>
      </p:sp>
      <p:sp>
        <p:nvSpPr>
          <p:cNvPr id="10" name="PA-文本框 1"/>
          <p:cNvSpPr txBox="1"/>
          <p:nvPr>
            <p:custDataLst>
              <p:tags r:id="rId1"/>
            </p:custDataLst>
          </p:nvPr>
        </p:nvSpPr>
        <p:spPr>
          <a:xfrm>
            <a:off x="1513840" y="3010687"/>
            <a:ext cx="6111240" cy="2169825"/>
          </a:xfrm>
          <a:prstGeom prst="rect">
            <a:avLst/>
          </a:prstGeom>
          <a:noFill/>
        </p:spPr>
        <p:txBody>
          <a:bodyPr wrap="square" rtlCol="0">
            <a:spAutoFit/>
          </a:bodyPr>
          <a:lstStyle/>
          <a:p>
            <a:pPr>
              <a:lnSpc>
                <a:spcPct val="150000"/>
              </a:lnSpc>
            </a:pPr>
            <a:r>
              <a:rPr lang="en-US" altLang="zh-CN" b="1" dirty="0">
                <a:cs typeface="+mn-ea"/>
                <a:sym typeface="+mn-lt"/>
              </a:rPr>
              <a:t>1</a:t>
            </a:r>
            <a:r>
              <a:rPr lang="zh-CN" altLang="en-US" b="1" dirty="0">
                <a:cs typeface="+mn-ea"/>
                <a:sym typeface="+mn-lt"/>
              </a:rPr>
              <a:t>、在教育教学方面：</a:t>
            </a:r>
            <a:endParaRPr lang="zh-CN" altLang="en-US" b="1" dirty="0">
              <a:cs typeface="+mn-ea"/>
              <a:sym typeface="+mn-lt"/>
            </a:endParaRPr>
          </a:p>
          <a:p>
            <a:pPr fontAlgn="auto">
              <a:lnSpc>
                <a:spcPct val="150000"/>
              </a:lnSpc>
            </a:pPr>
            <a:r>
              <a:rPr lang="zh-CN" altLang="en-US" dirty="0">
                <a:cs typeface="+mn-ea"/>
                <a:sym typeface="+mn-lt"/>
              </a:rPr>
              <a:t>在教育教学中的重点和难点还有把握不准，对教学重点、难点还不能较好地做到有效解决；</a:t>
            </a:r>
            <a:endParaRPr lang="zh-CN" altLang="en-US" dirty="0">
              <a:cs typeface="+mn-ea"/>
              <a:sym typeface="+mn-lt"/>
            </a:endParaRPr>
          </a:p>
          <a:p>
            <a:pPr fontAlgn="auto">
              <a:lnSpc>
                <a:spcPct val="150000"/>
              </a:lnSpc>
            </a:pPr>
            <a:r>
              <a:rPr lang="zh-CN" altLang="en-US" dirty="0">
                <a:cs typeface="+mn-ea"/>
                <a:sym typeface="+mn-lt"/>
              </a:rPr>
              <a:t>在使用</a:t>
            </a:r>
            <a:r>
              <a:rPr lang="en-US" altLang="zh-CN" dirty="0">
                <a:cs typeface="+mn-ea"/>
                <a:sym typeface="+mn-lt"/>
              </a:rPr>
              <a:t>《</a:t>
            </a:r>
            <a:r>
              <a:rPr lang="zh-CN" altLang="en-US" dirty="0">
                <a:cs typeface="+mn-ea"/>
                <a:sym typeface="+mn-lt"/>
              </a:rPr>
              <a:t>幼儿园适应性发展课程</a:t>
            </a:r>
            <a:r>
              <a:rPr lang="en-US" altLang="zh-CN" dirty="0">
                <a:cs typeface="+mn-ea"/>
                <a:sym typeface="+mn-lt"/>
              </a:rPr>
              <a:t>》</a:t>
            </a:r>
            <a:r>
              <a:rPr lang="zh-CN" altLang="en-US" dirty="0">
                <a:cs typeface="+mn-ea"/>
                <a:sym typeface="+mn-lt"/>
              </a:rPr>
              <a:t>中，还不能很好地做到老师、幼儿、家长都获得更好的发展。</a:t>
            </a:r>
            <a:endParaRPr lang="zh-CN" altLang="en-US" dirty="0">
              <a:cs typeface="+mn-ea"/>
              <a:sym typeface="+mn-lt"/>
            </a:endParaRPr>
          </a:p>
        </p:txBody>
      </p:sp>
      <p:pic>
        <p:nvPicPr>
          <p:cNvPr id="12" name="图片 11"/>
          <p:cNvPicPr>
            <a:picLocks noChangeAspect="1"/>
          </p:cNvPicPr>
          <p:nvPr/>
        </p:nvPicPr>
        <p:blipFill>
          <a:blip r:embed="rId2" cstate="screen"/>
          <a:stretch>
            <a:fillRect/>
          </a:stretch>
        </p:blipFill>
        <p:spPr>
          <a:xfrm>
            <a:off x="1359612" y="1560715"/>
            <a:ext cx="1345488" cy="1345488"/>
          </a:xfrm>
          <a:prstGeom prst="rect">
            <a:avLst/>
          </a:prstGeom>
        </p:spPr>
      </p:pic>
      <p:pic>
        <p:nvPicPr>
          <p:cNvPr id="13" name="图片 12"/>
          <p:cNvPicPr>
            <a:picLocks noChangeAspect="1"/>
          </p:cNvPicPr>
          <p:nvPr/>
        </p:nvPicPr>
        <p:blipFill>
          <a:blip r:embed="rId3" cstate="screen"/>
          <a:stretch>
            <a:fillRect/>
          </a:stretch>
        </p:blipFill>
        <p:spPr>
          <a:xfrm>
            <a:off x="6661504" y="930452"/>
            <a:ext cx="5378096" cy="5378096"/>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ageCurlDoub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存在问题及工作思路</a:t>
            </a:r>
            <a:endParaRPr lang="zh-CN" altLang="en-US" sz="2000" b="1" spc="-300" dirty="0">
              <a:solidFill>
                <a:srgbClr val="338CF9"/>
              </a:solidFill>
              <a:cs typeface="+mn-ea"/>
              <a:sym typeface="+mn-lt"/>
            </a:endParaRPr>
          </a:p>
        </p:txBody>
      </p:sp>
      <p:sp>
        <p:nvSpPr>
          <p:cNvPr id="8" name="文本框 7"/>
          <p:cNvSpPr txBox="1"/>
          <p:nvPr/>
        </p:nvSpPr>
        <p:spPr>
          <a:xfrm>
            <a:off x="3746500" y="1682952"/>
            <a:ext cx="8001000" cy="1338828"/>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en-US" altLang="zh-CN" b="1" dirty="0">
                <a:cs typeface="+mn-ea"/>
                <a:sym typeface="+mn-lt"/>
              </a:rPr>
              <a:t>2</a:t>
            </a:r>
            <a:r>
              <a:rPr lang="zh-CN" altLang="en-US" b="1" dirty="0">
                <a:cs typeface="+mn-ea"/>
                <a:sym typeface="+mn-lt"/>
              </a:rPr>
              <a:t>、在卫生、保健和保育方面：</a:t>
            </a:r>
            <a:endParaRPr lang="zh-CN" altLang="en-US" b="1" dirty="0">
              <a:cs typeface="+mn-ea"/>
              <a:sym typeface="+mn-lt"/>
            </a:endParaRPr>
          </a:p>
          <a:p>
            <a:pPr fontAlgn="auto">
              <a:lnSpc>
                <a:spcPct val="150000"/>
              </a:lnSpc>
            </a:pPr>
            <a:r>
              <a:rPr lang="zh-CN" altLang="en-US" dirty="0">
                <a:cs typeface="+mn-ea"/>
                <a:sym typeface="+mn-lt"/>
              </a:rPr>
              <a:t>幼儿的身高、体重还需探讨如何进一步提高；</a:t>
            </a:r>
            <a:endParaRPr lang="zh-CN" altLang="en-US" dirty="0">
              <a:cs typeface="+mn-ea"/>
              <a:sym typeface="+mn-lt"/>
            </a:endParaRPr>
          </a:p>
          <a:p>
            <a:pPr fontAlgn="auto">
              <a:lnSpc>
                <a:spcPct val="150000"/>
              </a:lnSpc>
            </a:pPr>
            <a:r>
              <a:rPr lang="zh-CN" altLang="en-US" dirty="0">
                <a:cs typeface="+mn-ea"/>
                <a:sym typeface="+mn-lt"/>
              </a:rPr>
              <a:t>部分幼儿的卫生习惯还没有较好地养成，有吃手、抠嘴巴和鼻子的现象。</a:t>
            </a:r>
            <a:endParaRPr lang="zh-CN" altLang="en-US" dirty="0">
              <a:cs typeface="+mn-ea"/>
              <a:sym typeface="+mn-lt"/>
            </a:endParaRPr>
          </a:p>
        </p:txBody>
      </p:sp>
      <p:sp>
        <p:nvSpPr>
          <p:cNvPr id="11" name="文本框 10"/>
          <p:cNvSpPr txBox="1"/>
          <p:nvPr/>
        </p:nvSpPr>
        <p:spPr>
          <a:xfrm>
            <a:off x="3746500" y="3284993"/>
            <a:ext cx="8001000" cy="2585323"/>
          </a:xfrm>
          <a:prstGeom prst="rect">
            <a:avLst/>
          </a:prstGeom>
          <a:noFill/>
        </p:spPr>
        <p:txBody>
          <a:bodyPr wrap="square">
            <a:spAutoFit/>
          </a:bodyPr>
          <a:lstStyle/>
          <a:p>
            <a:pPr marL="285750" indent="-285750">
              <a:lnSpc>
                <a:spcPct val="150000"/>
              </a:lnSpc>
              <a:buFont typeface="Wingdings" panose="05000000000000000000" pitchFamily="2" charset="2"/>
              <a:buChar char="n"/>
            </a:pPr>
            <a:r>
              <a:rPr lang="en-US" altLang="zh-CN" b="1" dirty="0">
                <a:cs typeface="+mn-ea"/>
                <a:sym typeface="+mn-lt"/>
              </a:rPr>
              <a:t>3</a:t>
            </a:r>
            <a:r>
              <a:rPr lang="zh-CN" altLang="en-US" b="1" dirty="0">
                <a:cs typeface="+mn-ea"/>
                <a:sym typeface="+mn-lt"/>
              </a:rPr>
              <a:t>、在幼儿膳食工作方面</a:t>
            </a:r>
            <a:endParaRPr lang="zh-CN" altLang="en-US" b="1" dirty="0">
              <a:cs typeface="+mn-ea"/>
              <a:sym typeface="+mn-lt"/>
            </a:endParaRPr>
          </a:p>
          <a:p>
            <a:pPr fontAlgn="auto">
              <a:lnSpc>
                <a:spcPct val="150000"/>
              </a:lnSpc>
            </a:pPr>
            <a:r>
              <a:rPr lang="zh-CN" altLang="en-US" dirty="0">
                <a:cs typeface="+mn-ea"/>
                <a:sym typeface="+mn-lt"/>
              </a:rPr>
              <a:t>炊事人员对量的掌握有时不够准确，如菜、米、餐具的数量都有掌握不好和提供数量不准确的现象；烹调的技巧还极需改进和提高。</a:t>
            </a:r>
            <a:endParaRPr lang="en-US" altLang="zh-CN" dirty="0">
              <a:cs typeface="+mn-ea"/>
              <a:sym typeface="+mn-lt"/>
            </a:endParaRPr>
          </a:p>
          <a:p>
            <a:pPr marL="285750" indent="-285750" fontAlgn="auto">
              <a:lnSpc>
                <a:spcPct val="150000"/>
              </a:lnSpc>
              <a:buFont typeface="Wingdings" panose="05000000000000000000" pitchFamily="2" charset="2"/>
              <a:buChar char="n"/>
            </a:pPr>
            <a:endParaRPr lang="zh-CN" altLang="en-US" dirty="0">
              <a:cs typeface="+mn-ea"/>
              <a:sym typeface="+mn-lt"/>
            </a:endParaRPr>
          </a:p>
          <a:p>
            <a:pPr marL="285750" indent="-285750">
              <a:lnSpc>
                <a:spcPct val="150000"/>
              </a:lnSpc>
              <a:buFont typeface="Wingdings" panose="05000000000000000000" pitchFamily="2" charset="2"/>
              <a:buChar char="n"/>
            </a:pPr>
            <a:r>
              <a:rPr lang="en-US" altLang="zh-CN" b="1" dirty="0">
                <a:cs typeface="+mn-ea"/>
                <a:sym typeface="+mn-lt"/>
              </a:rPr>
              <a:t>4</a:t>
            </a:r>
            <a:r>
              <a:rPr lang="zh-CN" altLang="en-US" b="1" dirty="0">
                <a:cs typeface="+mn-ea"/>
                <a:sym typeface="+mn-lt"/>
              </a:rPr>
              <a:t>、服务意识方面</a:t>
            </a:r>
            <a:endParaRPr lang="zh-CN" altLang="en-US" b="1" dirty="0">
              <a:cs typeface="+mn-ea"/>
              <a:sym typeface="+mn-lt"/>
            </a:endParaRPr>
          </a:p>
          <a:p>
            <a:pPr fontAlgn="auto">
              <a:lnSpc>
                <a:spcPct val="150000"/>
              </a:lnSpc>
            </a:pPr>
            <a:r>
              <a:rPr lang="zh-CN" altLang="en-US" dirty="0">
                <a:cs typeface="+mn-ea"/>
                <a:sym typeface="+mn-lt"/>
              </a:rPr>
              <a:t>服务幼儿园、服务幼儿、服务家长的意识还有待进一步加强。</a:t>
            </a:r>
            <a:endParaRPr lang="zh-CN" altLang="en-US" dirty="0">
              <a:cs typeface="+mn-ea"/>
              <a:sym typeface="+mn-lt"/>
            </a:endParaRPr>
          </a:p>
        </p:txBody>
      </p:sp>
      <p:pic>
        <p:nvPicPr>
          <p:cNvPr id="10" name="图片 9"/>
          <p:cNvPicPr>
            <a:picLocks noChangeAspect="1"/>
          </p:cNvPicPr>
          <p:nvPr/>
        </p:nvPicPr>
        <p:blipFill>
          <a:blip r:embed="rId1" cstate="screen"/>
          <a:stretch>
            <a:fillRect/>
          </a:stretch>
        </p:blipFill>
        <p:spPr>
          <a:xfrm>
            <a:off x="439980" y="2249714"/>
            <a:ext cx="3357848" cy="3357848"/>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50" advTm="0">
        <p15:prstTrans prst="pageCurlDoubl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0-#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a:blip r:embed="rId1" cstate="screen"/>
          <a:stretch>
            <a:fillRect/>
          </a:stretch>
        </p:blipFill>
        <p:spPr>
          <a:xfrm>
            <a:off x="0" y="0"/>
            <a:ext cx="12192000" cy="6858000"/>
          </a:xfrm>
          <a:prstGeom prst="rect">
            <a:avLst/>
          </a:prstGeom>
        </p:spPr>
      </p:pic>
      <p:pic>
        <p:nvPicPr>
          <p:cNvPr id="29" name="图片 28"/>
          <p:cNvPicPr>
            <a:picLocks noChangeAspect="1"/>
          </p:cNvPicPr>
          <p:nvPr/>
        </p:nvPicPr>
        <p:blipFill>
          <a:blip r:embed="rId2" cstate="screen"/>
          <a:stretch>
            <a:fillRect/>
          </a:stretch>
        </p:blipFill>
        <p:spPr>
          <a:xfrm>
            <a:off x="4637986" y="1041400"/>
            <a:ext cx="2931214" cy="1922682"/>
          </a:xfrm>
          <a:prstGeom prst="rect">
            <a:avLst/>
          </a:prstGeom>
        </p:spPr>
      </p:pic>
      <p:sp>
        <p:nvSpPr>
          <p:cNvPr id="30" name="文本框 29"/>
          <p:cNvSpPr txBox="1"/>
          <p:nvPr/>
        </p:nvSpPr>
        <p:spPr>
          <a:xfrm>
            <a:off x="3444188" y="3031017"/>
            <a:ext cx="5318812" cy="1200329"/>
          </a:xfrm>
          <a:prstGeom prst="rect">
            <a:avLst/>
          </a:prstGeom>
          <a:noFill/>
        </p:spPr>
        <p:txBody>
          <a:bodyPr wrap="square">
            <a:spAutoFit/>
          </a:bodyPr>
          <a:lstStyle/>
          <a:p>
            <a:pPr algn="dist"/>
            <a:r>
              <a:rPr lang="zh-CN" altLang="en-US" sz="7200" b="1" dirty="0">
                <a:solidFill>
                  <a:srgbClr val="0875F8"/>
                </a:solidFill>
                <a:cs typeface="+mn-ea"/>
                <a:sym typeface="+mn-lt"/>
              </a:rPr>
              <a:t>思考与展望</a:t>
            </a:r>
            <a:endParaRPr lang="zh-CN" altLang="en-US" sz="7200" b="1" spc="-300" dirty="0">
              <a:solidFill>
                <a:srgbClr val="0875F8"/>
              </a:solidFill>
              <a:cs typeface="+mn-ea"/>
              <a:sym typeface="+mn-lt"/>
            </a:endParaRPr>
          </a:p>
        </p:txBody>
      </p:sp>
      <p:sp>
        <p:nvSpPr>
          <p:cNvPr id="31" name="文本框 30"/>
          <p:cNvSpPr txBox="1"/>
          <p:nvPr/>
        </p:nvSpPr>
        <p:spPr>
          <a:xfrm>
            <a:off x="2444765" y="1690878"/>
            <a:ext cx="7235525" cy="769441"/>
          </a:xfrm>
          <a:prstGeom prst="rect">
            <a:avLst/>
          </a:prstGeom>
          <a:noFill/>
        </p:spPr>
        <p:txBody>
          <a:bodyPr wrap="square">
            <a:spAutoFit/>
          </a:bodyPr>
          <a:lstStyle/>
          <a:p>
            <a:pPr algn="ctr"/>
            <a:r>
              <a:rPr lang="zh-CN" altLang="en-US" sz="4400" b="1" dirty="0">
                <a:solidFill>
                  <a:srgbClr val="338CF9"/>
                </a:solidFill>
                <a:cs typeface="+mn-ea"/>
                <a:sym typeface="+mn-lt"/>
              </a:rPr>
              <a:t>第五章节</a:t>
            </a:r>
            <a:endParaRPr lang="zh-CN" altLang="en-US" sz="4400" b="1" dirty="0">
              <a:solidFill>
                <a:srgbClr val="338CF9"/>
              </a:solidFill>
              <a:cs typeface="+mn-ea"/>
              <a:sym typeface="+mn-lt"/>
            </a:endParaRPr>
          </a:p>
        </p:txBody>
      </p:sp>
      <p:pic>
        <p:nvPicPr>
          <p:cNvPr id="33" name="图片 32"/>
          <p:cNvPicPr>
            <a:picLocks noChangeAspect="1"/>
          </p:cNvPicPr>
          <p:nvPr/>
        </p:nvPicPr>
        <p:blipFill>
          <a:blip r:embed="rId3" cstate="screen"/>
          <a:stretch>
            <a:fillRect/>
          </a:stretch>
        </p:blipFill>
        <p:spPr>
          <a:xfrm>
            <a:off x="8378306" y="1607034"/>
            <a:ext cx="1485626" cy="562814"/>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drap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arn(inVertical)">
                                      <p:cBhvr>
                                        <p:cTn id="7" dur="500"/>
                                        <p:tgtEl>
                                          <p:spTgt spid="3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down)">
                                      <p:cBhvr>
                                        <p:cTn id="11" dur="500"/>
                                        <p:tgtEl>
                                          <p:spTgt spid="33"/>
                                        </p:tgtEl>
                                      </p:cBhvr>
                                    </p:animEffect>
                                  </p:childTnLst>
                                </p:cTn>
                              </p:par>
                            </p:childTnLst>
                          </p:cTn>
                        </p:par>
                        <p:par>
                          <p:cTn id="12" fill="hold">
                            <p:stCondLst>
                              <p:cond delay="1000"/>
                            </p:stCondLst>
                            <p:childTnLst>
                              <p:par>
                                <p:cTn id="13" presetID="50" presetClass="entr" presetSubtype="0" decel="100000"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p:cTn id="15" dur="1000" fill="hold"/>
                                        <p:tgtEl>
                                          <p:spTgt spid="29"/>
                                        </p:tgtEl>
                                        <p:attrNameLst>
                                          <p:attrName>ppt_w</p:attrName>
                                        </p:attrNameLst>
                                      </p:cBhvr>
                                      <p:tavLst>
                                        <p:tav tm="0">
                                          <p:val>
                                            <p:strVal val="#ppt_w+.3"/>
                                          </p:val>
                                        </p:tav>
                                        <p:tav tm="100000">
                                          <p:val>
                                            <p:strVal val="#ppt_w"/>
                                          </p:val>
                                        </p:tav>
                                      </p:tavLst>
                                    </p:anim>
                                    <p:anim calcmode="lin" valueType="num">
                                      <p:cBhvr>
                                        <p:cTn id="16" dur="1000" fill="hold"/>
                                        <p:tgtEl>
                                          <p:spTgt spid="29"/>
                                        </p:tgtEl>
                                        <p:attrNameLst>
                                          <p:attrName>ppt_h</p:attrName>
                                        </p:attrNameLst>
                                      </p:cBhvr>
                                      <p:tavLst>
                                        <p:tav tm="0">
                                          <p:val>
                                            <p:strVal val="#ppt_h"/>
                                          </p:val>
                                        </p:tav>
                                        <p:tav tm="100000">
                                          <p:val>
                                            <p:strVal val="#ppt_h"/>
                                          </p:val>
                                        </p:tav>
                                      </p:tavLst>
                                    </p:anim>
                                    <p:animEffect transition="in" filter="fade">
                                      <p:cBhvr>
                                        <p:cTn id="1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p:cNvPicPr>
            <a:picLocks noChangeAspect="1"/>
          </p:cNvPicPr>
          <p:nvPr/>
        </p:nvPicPr>
        <p:blipFill>
          <a:blip r:embed="rId1"/>
          <a:stretch>
            <a:fillRect/>
          </a:stretch>
        </p:blipFill>
        <p:spPr>
          <a:xfrm>
            <a:off x="4410871" y="1229147"/>
            <a:ext cx="6910272" cy="4857428"/>
          </a:xfrm>
          <a:prstGeom prst="rect">
            <a:avLst/>
          </a:prstGeom>
        </p:spPr>
      </p:pic>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思考与展望</a:t>
            </a:r>
            <a:endParaRPr lang="zh-CN" altLang="en-US" sz="2000" b="1" spc="-300" dirty="0">
              <a:solidFill>
                <a:srgbClr val="338CF9"/>
              </a:solidFill>
              <a:cs typeface="+mn-ea"/>
              <a:sym typeface="+mn-lt"/>
            </a:endParaRPr>
          </a:p>
        </p:txBody>
      </p:sp>
      <p:grpSp>
        <p:nvGrpSpPr>
          <p:cNvPr id="9" name="组合 8"/>
          <p:cNvGrpSpPr/>
          <p:nvPr/>
        </p:nvGrpSpPr>
        <p:grpSpPr>
          <a:xfrm>
            <a:off x="4559062" y="1967871"/>
            <a:ext cx="6096000" cy="2926018"/>
            <a:chOff x="4725171" y="2306286"/>
            <a:chExt cx="6096000" cy="2926018"/>
          </a:xfrm>
        </p:grpSpPr>
        <p:sp>
          <p:nvSpPr>
            <p:cNvPr id="10" name="文本框 9"/>
            <p:cNvSpPr txBox="1"/>
            <p:nvPr/>
          </p:nvSpPr>
          <p:spPr>
            <a:xfrm>
              <a:off x="5440181" y="2831647"/>
              <a:ext cx="4665980" cy="2400657"/>
            </a:xfrm>
            <a:prstGeom prst="rect">
              <a:avLst/>
            </a:prstGeom>
            <a:noFill/>
          </p:spPr>
          <p:txBody>
            <a:bodyPr wrap="square" rtlCol="0">
              <a:spAutoFit/>
            </a:bodyPr>
            <a:lstStyle/>
            <a:p>
              <a:pPr>
                <a:lnSpc>
                  <a:spcPct val="150000"/>
                </a:lnSpc>
              </a:pPr>
              <a:r>
                <a:rPr lang="zh-CN" altLang="en-US" sz="2000" dirty="0">
                  <a:solidFill>
                    <a:schemeClr val="tx1">
                      <a:lumMod val="75000"/>
                      <a:lumOff val="25000"/>
                    </a:schemeClr>
                  </a:solidFill>
                  <a:cs typeface="+mn-ea"/>
                  <a:sym typeface="+mn-lt"/>
                </a:rPr>
                <a:t>教师的业务潜力急待加强。我园新教师居多，在教师的成长上还需花费必须的精力。教科研潜力急待加强。这点我就应自我检讨，没有以身作则，在</a:t>
              </a:r>
              <a:r>
                <a:rPr lang="en-US" altLang="zh-CN" sz="2000" dirty="0">
                  <a:solidFill>
                    <a:schemeClr val="tx1">
                      <a:lumMod val="75000"/>
                      <a:lumOff val="25000"/>
                    </a:schemeClr>
                  </a:solidFill>
                  <a:cs typeface="+mn-ea"/>
                  <a:sym typeface="+mn-lt"/>
                </a:rPr>
                <a:t>XX</a:t>
              </a:r>
              <a:r>
                <a:rPr lang="zh-CN" altLang="en-US" sz="2000" dirty="0">
                  <a:solidFill>
                    <a:schemeClr val="tx1">
                      <a:lumMod val="75000"/>
                      <a:lumOff val="25000"/>
                    </a:schemeClr>
                  </a:solidFill>
                  <a:cs typeface="+mn-ea"/>
                  <a:sym typeface="+mn-lt"/>
                </a:rPr>
                <a:t>年从自我做起，带领大家多些写论文。</a:t>
              </a:r>
              <a:endParaRPr lang="zh-CN" altLang="en-US" sz="2000" dirty="0">
                <a:solidFill>
                  <a:schemeClr val="tx1">
                    <a:lumMod val="75000"/>
                    <a:lumOff val="25000"/>
                  </a:schemeClr>
                </a:solidFill>
                <a:cs typeface="+mn-ea"/>
                <a:sym typeface="+mn-lt"/>
              </a:endParaRPr>
            </a:p>
          </p:txBody>
        </p:sp>
        <p:sp>
          <p:nvSpPr>
            <p:cNvPr id="11" name="文本框 10"/>
            <p:cNvSpPr txBox="1"/>
            <p:nvPr/>
          </p:nvSpPr>
          <p:spPr>
            <a:xfrm>
              <a:off x="4725171" y="2306286"/>
              <a:ext cx="6096000" cy="523220"/>
            </a:xfrm>
            <a:prstGeom prst="rect">
              <a:avLst/>
            </a:prstGeom>
            <a:noFill/>
          </p:spPr>
          <p:txBody>
            <a:bodyPr wrap="square">
              <a:spAutoFit/>
            </a:bodyPr>
            <a:lstStyle/>
            <a:p>
              <a:pPr marL="0" indent="0" algn="ctr">
                <a:buNone/>
              </a:pPr>
              <a:r>
                <a:rPr lang="zh-CN" altLang="en-US" sz="2800" b="1" dirty="0">
                  <a:solidFill>
                    <a:srgbClr val="338CF9"/>
                  </a:solidFill>
                  <a:effectLst/>
                  <a:cs typeface="+mn-ea"/>
                  <a:sym typeface="+mn-lt"/>
                </a:rPr>
                <a:t>思考与展望</a:t>
              </a:r>
              <a:endParaRPr lang="zh-CN" altLang="en-US" sz="2800" b="1" dirty="0">
                <a:solidFill>
                  <a:srgbClr val="338CF9"/>
                </a:solidFill>
                <a:effectLst/>
                <a:cs typeface="+mn-ea"/>
                <a:sym typeface="+mn-lt"/>
              </a:endParaRPr>
            </a:p>
          </p:txBody>
        </p:sp>
      </p:grpSp>
      <p:pic>
        <p:nvPicPr>
          <p:cNvPr id="14" name="图片 13"/>
          <p:cNvPicPr>
            <a:picLocks noChangeAspect="1"/>
          </p:cNvPicPr>
          <p:nvPr/>
        </p:nvPicPr>
        <p:blipFill>
          <a:blip r:embed="rId2" cstate="screen"/>
          <a:stretch>
            <a:fillRect/>
          </a:stretch>
        </p:blipFill>
        <p:spPr>
          <a:xfrm flipH="1">
            <a:off x="742462" y="1252885"/>
            <a:ext cx="3941605" cy="525547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50" advTm="0">
        <p14:switch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思考与展望</a:t>
            </a:r>
            <a:endParaRPr lang="zh-CN" altLang="en-US" sz="2000" b="1" spc="-300" dirty="0">
              <a:solidFill>
                <a:srgbClr val="338CF9"/>
              </a:solidFill>
              <a:cs typeface="+mn-ea"/>
              <a:sym typeface="+mn-lt"/>
            </a:endParaRPr>
          </a:p>
        </p:txBody>
      </p:sp>
      <p:sp>
        <p:nvSpPr>
          <p:cNvPr id="8" name="文本框 7"/>
          <p:cNvSpPr txBox="1"/>
          <p:nvPr/>
        </p:nvSpPr>
        <p:spPr>
          <a:xfrm>
            <a:off x="912822" y="1408743"/>
            <a:ext cx="9805977" cy="1338828"/>
          </a:xfrm>
          <a:prstGeom prst="rect">
            <a:avLst/>
          </a:prstGeom>
          <a:noFill/>
        </p:spPr>
        <p:txBody>
          <a:bodyPr wrap="square">
            <a:spAutoFit/>
          </a:bodyPr>
          <a:lstStyle/>
          <a:p>
            <a:pPr fontAlgn="auto">
              <a:lnSpc>
                <a:spcPct val="150000"/>
              </a:lnSpc>
            </a:pPr>
            <a:r>
              <a:rPr lang="zh-CN" altLang="en-US" sz="1800" dirty="0">
                <a:cs typeface="+mn-ea"/>
                <a:sym typeface="+mn-lt"/>
              </a:rPr>
              <a:t>辞旧迎新，总结了本学年的工作成绩，瞻望下一学年的开始，在新的一年里，我园将更加努力工作，锐意进取，勇于创新，使家长能安心。一年之际在于春”，当春天缓缓向我们走来的时候，我们和孩子们也将迎来新的学期。</a:t>
            </a:r>
            <a:endParaRPr lang="zh-CN" altLang="en-US" sz="1800" dirty="0">
              <a:cs typeface="+mn-ea"/>
              <a:sym typeface="+mn-lt"/>
            </a:endParaRPr>
          </a:p>
        </p:txBody>
      </p:sp>
      <p:sp>
        <p:nvSpPr>
          <p:cNvPr id="12" name="文本框 11"/>
          <p:cNvSpPr txBox="1"/>
          <p:nvPr/>
        </p:nvSpPr>
        <p:spPr>
          <a:xfrm>
            <a:off x="6225050" y="3092789"/>
            <a:ext cx="4624378" cy="2585323"/>
          </a:xfrm>
          <a:prstGeom prst="rect">
            <a:avLst/>
          </a:prstGeom>
          <a:noFill/>
        </p:spPr>
        <p:txBody>
          <a:bodyPr wrap="square">
            <a:spAutoFit/>
          </a:bodyPr>
          <a:lstStyle/>
          <a:p>
            <a:pPr>
              <a:lnSpc>
                <a:spcPct val="150000"/>
              </a:lnSpc>
            </a:pPr>
            <a:r>
              <a:rPr lang="zh-CN" altLang="en-US" sz="1800" dirty="0">
                <a:cs typeface="+mn-ea"/>
                <a:sym typeface="+mn-lt"/>
              </a:rPr>
              <a:t>在新的学期里，我们将一如既往地认真开展工作，并针对这一学期工作中出现的不足进行调整，使每一位幼儿能够得到发展。我们全体教师将坚持为幼儿一生的学习和发展奠定良好的基础，把我园建设成家长放心的优秀幼儿园！</a:t>
            </a:r>
            <a:endParaRPr lang="zh-CN" altLang="en-US" dirty="0">
              <a:cs typeface="+mn-ea"/>
              <a:sym typeface="+mn-lt"/>
            </a:endParaRPr>
          </a:p>
        </p:txBody>
      </p:sp>
      <p:pic>
        <p:nvPicPr>
          <p:cNvPr id="10" name="图片 9"/>
          <p:cNvPicPr>
            <a:picLocks noChangeAspect="1"/>
          </p:cNvPicPr>
          <p:nvPr/>
        </p:nvPicPr>
        <p:blipFill>
          <a:blip r:embed="rId1" cstate="screen"/>
          <a:stretch>
            <a:fillRect/>
          </a:stretch>
        </p:blipFill>
        <p:spPr>
          <a:xfrm>
            <a:off x="939800" y="1899558"/>
            <a:ext cx="5083628" cy="508362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50" advTm="0">
        <p14:switch dir="r"/>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cstate="screen"/>
          <a:stretch>
            <a:fillRect/>
          </a:stretch>
        </p:blipFill>
        <p:spPr>
          <a:xfrm>
            <a:off x="0" y="0"/>
            <a:ext cx="12192000" cy="6858000"/>
          </a:xfrm>
          <a:prstGeom prst="rect">
            <a:avLst/>
          </a:prstGeom>
        </p:spPr>
      </p:pic>
      <p:sp>
        <p:nvSpPr>
          <p:cNvPr id="56" name="文本框 55"/>
          <p:cNvSpPr txBox="1"/>
          <p:nvPr/>
        </p:nvSpPr>
        <p:spPr>
          <a:xfrm>
            <a:off x="2102203" y="2028679"/>
            <a:ext cx="1766175" cy="1785104"/>
          </a:xfrm>
          <a:prstGeom prst="rect">
            <a:avLst/>
          </a:prstGeom>
          <a:noFill/>
        </p:spPr>
        <p:txBody>
          <a:bodyPr wrap="square">
            <a:spAutoFit/>
          </a:bodyPr>
          <a:lstStyle/>
          <a:p>
            <a:pPr algn="ctr"/>
            <a:r>
              <a:rPr lang="zh-CN" altLang="en-US" sz="11000" b="1" kern="1000" spc="-300" dirty="0">
                <a:ln w="19050">
                  <a:solidFill>
                    <a:prstClr val="white"/>
                  </a:solidFill>
                </a:ln>
                <a:solidFill>
                  <a:srgbClr val="338CF9"/>
                </a:solidFill>
                <a:effectLst>
                  <a:outerShdw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幼</a:t>
            </a:r>
            <a:endParaRPr lang="en-US" altLang="zh-CN" sz="11000" b="1" kern="1000" spc="-300" dirty="0">
              <a:ln w="19050">
                <a:solidFill>
                  <a:prstClr val="white"/>
                </a:solidFill>
              </a:ln>
              <a:solidFill>
                <a:srgbClr val="338CF9"/>
              </a:solidFill>
              <a:effectLst>
                <a:outerShdw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57" name="文本框 56"/>
          <p:cNvSpPr txBox="1"/>
          <p:nvPr/>
        </p:nvSpPr>
        <p:spPr>
          <a:xfrm>
            <a:off x="3082350" y="2328878"/>
            <a:ext cx="1766175" cy="1400383"/>
          </a:xfrm>
          <a:prstGeom prst="rect">
            <a:avLst/>
          </a:prstGeom>
          <a:noFill/>
        </p:spPr>
        <p:txBody>
          <a:bodyPr wrap="square">
            <a:spAutoFit/>
          </a:bodyPr>
          <a:lstStyle/>
          <a:p>
            <a:pPr algn="ctr"/>
            <a:r>
              <a:rPr lang="zh-CN" altLang="en-US" sz="8500" b="1" kern="1000" spc="-300" dirty="0">
                <a:ln w="19050">
                  <a:solidFill>
                    <a:prstClr val="white"/>
                  </a:solidFill>
                </a:ln>
                <a:solidFill>
                  <a:srgbClr val="338CF9"/>
                </a:solidFill>
                <a:effectLst>
                  <a:outerShdw blurRad="508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儿</a:t>
            </a:r>
            <a:endParaRPr lang="en-US" altLang="zh-CN" sz="8500" b="1" kern="1000" spc="-300" dirty="0">
              <a:ln w="19050">
                <a:solidFill>
                  <a:prstClr val="white"/>
                </a:solidFill>
              </a:ln>
              <a:solidFill>
                <a:srgbClr val="338CF9"/>
              </a:solidFill>
              <a:effectLst>
                <a:outerShdw blurRad="508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58" name="文本框 57"/>
          <p:cNvSpPr txBox="1"/>
          <p:nvPr/>
        </p:nvSpPr>
        <p:spPr>
          <a:xfrm>
            <a:off x="3985538" y="2160380"/>
            <a:ext cx="1766175" cy="1692771"/>
          </a:xfrm>
          <a:prstGeom prst="rect">
            <a:avLst/>
          </a:prstGeom>
          <a:noFill/>
        </p:spPr>
        <p:txBody>
          <a:bodyPr wrap="square">
            <a:spAutoFit/>
          </a:bodyPr>
          <a:lstStyle/>
          <a:p>
            <a:pPr algn="ctr"/>
            <a:r>
              <a:rPr lang="zh-CN" altLang="en-US" sz="10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园</a:t>
            </a:r>
            <a:endParaRPr lang="en-US" altLang="zh-CN" sz="10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59" name="文本框 58"/>
          <p:cNvSpPr txBox="1"/>
          <p:nvPr/>
        </p:nvSpPr>
        <p:spPr>
          <a:xfrm>
            <a:off x="5049967" y="2214444"/>
            <a:ext cx="1766175" cy="1631216"/>
          </a:xfrm>
          <a:prstGeom prst="rect">
            <a:avLst/>
          </a:prstGeom>
          <a:noFill/>
        </p:spPr>
        <p:txBody>
          <a:bodyPr wrap="square">
            <a:spAutoFit/>
          </a:bodyPr>
          <a:lstStyle/>
          <a:p>
            <a:pPr algn="ctr"/>
            <a:r>
              <a:rPr lang="zh-CN" altLang="en-US" sz="10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年</a:t>
            </a:r>
            <a:endParaRPr lang="en-US" altLang="zh-CN" sz="10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60" name="文本框 59"/>
          <p:cNvSpPr txBox="1"/>
          <p:nvPr/>
        </p:nvSpPr>
        <p:spPr>
          <a:xfrm>
            <a:off x="6011525" y="2218241"/>
            <a:ext cx="1766175" cy="1477328"/>
          </a:xfrm>
          <a:prstGeom prst="rect">
            <a:avLst/>
          </a:prstGeom>
          <a:noFill/>
        </p:spPr>
        <p:txBody>
          <a:bodyPr wrap="square">
            <a:spAutoFit/>
          </a:bodyPr>
          <a:lstStyle/>
          <a:p>
            <a:pPr algn="ctr"/>
            <a:r>
              <a:rPr lang="zh-CN" altLang="en-US" sz="9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终</a:t>
            </a:r>
            <a:endParaRPr lang="en-US" altLang="zh-CN" sz="9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61" name="文本框 60"/>
          <p:cNvSpPr txBox="1"/>
          <p:nvPr/>
        </p:nvSpPr>
        <p:spPr>
          <a:xfrm>
            <a:off x="7131905" y="1901454"/>
            <a:ext cx="1766175" cy="1938992"/>
          </a:xfrm>
          <a:prstGeom prst="rect">
            <a:avLst/>
          </a:prstGeom>
          <a:noFill/>
        </p:spPr>
        <p:txBody>
          <a:bodyPr wrap="square">
            <a:spAutoFit/>
          </a:bodyPr>
          <a:lstStyle/>
          <a:p>
            <a:pPr algn="ctr"/>
            <a:r>
              <a:rPr lang="zh-CN" altLang="en-US" sz="12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总</a:t>
            </a:r>
            <a:endParaRPr lang="en-US" altLang="zh-CN" sz="12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sp>
        <p:nvSpPr>
          <p:cNvPr id="62" name="文本框 61"/>
          <p:cNvSpPr txBox="1"/>
          <p:nvPr/>
        </p:nvSpPr>
        <p:spPr>
          <a:xfrm>
            <a:off x="8408768" y="2014649"/>
            <a:ext cx="1766175" cy="1785104"/>
          </a:xfrm>
          <a:prstGeom prst="rect">
            <a:avLst/>
          </a:prstGeom>
          <a:noFill/>
        </p:spPr>
        <p:txBody>
          <a:bodyPr wrap="square">
            <a:spAutoFit/>
          </a:bodyPr>
          <a:lstStyle/>
          <a:p>
            <a:pPr algn="ctr"/>
            <a:r>
              <a:rPr lang="zh-CN" altLang="en-US" sz="11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rPr>
              <a:t>结</a:t>
            </a:r>
            <a:endParaRPr lang="en-US" altLang="zh-CN" sz="11000" b="1" kern="1000" spc="-300" dirty="0">
              <a:ln w="19050">
                <a:solidFill>
                  <a:prstClr val="white"/>
                </a:solidFill>
              </a:ln>
              <a:solidFill>
                <a:srgbClr val="338CF9"/>
              </a:solidFill>
              <a:effectLst>
                <a:outerShdw blurRad="50800" dist="12700" dir="2700000" algn="tl" rotWithShape="0">
                  <a:prstClr val="black">
                    <a:alpha val="15000"/>
                  </a:prstClr>
                </a:outerShdw>
              </a:effectLst>
              <a:latin typeface="华康海报体W12(P)" panose="040B0C00000000000000" pitchFamily="82" charset="-122"/>
              <a:ea typeface="华康海报体W12(P)" panose="040B0C00000000000000" pitchFamily="82" charset="-122"/>
              <a:cs typeface="+mn-ea"/>
              <a:sym typeface="+mn-lt"/>
            </a:endParaRPr>
          </a:p>
        </p:txBody>
      </p:sp>
      <p:grpSp>
        <p:nvGrpSpPr>
          <p:cNvPr id="64" name="组合 63"/>
          <p:cNvGrpSpPr/>
          <p:nvPr/>
        </p:nvGrpSpPr>
        <p:grpSpPr>
          <a:xfrm>
            <a:off x="3483398" y="1936270"/>
            <a:ext cx="3803933" cy="318562"/>
            <a:chOff x="2688396" y="1521311"/>
            <a:chExt cx="4530525" cy="318562"/>
          </a:xfrm>
        </p:grpSpPr>
        <p:sp>
          <p:nvSpPr>
            <p:cNvPr id="65" name="矩形: 圆角 64"/>
            <p:cNvSpPr/>
            <p:nvPr/>
          </p:nvSpPr>
          <p:spPr>
            <a:xfrm>
              <a:off x="2688396" y="1527195"/>
              <a:ext cx="4530525" cy="287601"/>
            </a:xfrm>
            <a:prstGeom prst="roundRect">
              <a:avLst>
                <a:gd name="adj" fmla="val 50000"/>
              </a:avLst>
            </a:prstGeom>
            <a:solidFill>
              <a:srgbClr val="338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rgbClr val="338CF9"/>
                </a:solidFill>
                <a:cs typeface="+mn-ea"/>
                <a:sym typeface="+mn-lt"/>
              </a:endParaRPr>
            </a:p>
          </p:txBody>
        </p:sp>
        <p:sp>
          <p:nvSpPr>
            <p:cNvPr id="66" name="文本框 65"/>
            <p:cNvSpPr txBox="1"/>
            <p:nvPr/>
          </p:nvSpPr>
          <p:spPr>
            <a:xfrm>
              <a:off x="2844801" y="1521311"/>
              <a:ext cx="4209787" cy="318562"/>
            </a:xfrm>
            <a:prstGeom prst="rect">
              <a:avLst/>
            </a:prstGeom>
            <a:noFill/>
          </p:spPr>
          <p:txBody>
            <a:bodyPr wrap="square" rtlCol="0">
              <a:spAutoFit/>
            </a:bodyPr>
            <a:lstStyle/>
            <a:p>
              <a:pPr algn="dist"/>
              <a:r>
                <a:rPr lang="en-US" altLang="zh-CN" sz="1400" dirty="0" smtClean="0">
                  <a:solidFill>
                    <a:prstClr val="white"/>
                  </a:solidFill>
                  <a:cs typeface="+mn-ea"/>
                  <a:sym typeface="+mn-lt"/>
                </a:rPr>
                <a:t>20XX</a:t>
              </a:r>
              <a:r>
                <a:rPr lang="zh-CN" altLang="en-US" sz="1400" dirty="0" smtClean="0">
                  <a:solidFill>
                    <a:prstClr val="white"/>
                  </a:solidFill>
                  <a:cs typeface="+mn-ea"/>
                  <a:sym typeface="+mn-lt"/>
                </a:rPr>
                <a:t>幼</a:t>
              </a:r>
              <a:r>
                <a:rPr lang="zh-CN" altLang="en-US" sz="1400" dirty="0">
                  <a:solidFill>
                    <a:prstClr val="white"/>
                  </a:solidFill>
                  <a:cs typeface="+mn-ea"/>
                  <a:sym typeface="+mn-lt"/>
                </a:rPr>
                <a:t>儿园卡通年终总结课件</a:t>
              </a:r>
              <a:endParaRPr lang="zh-CN" altLang="en-US" sz="1400" dirty="0">
                <a:solidFill>
                  <a:prstClr val="white"/>
                </a:solidFill>
                <a:cs typeface="+mn-ea"/>
                <a:sym typeface="+mn-lt"/>
              </a:endParaRPr>
            </a:p>
          </p:txBody>
        </p:sp>
      </p:grpSp>
      <p:sp>
        <p:nvSpPr>
          <p:cNvPr id="70" name="文本框 69"/>
          <p:cNvSpPr txBox="1"/>
          <p:nvPr/>
        </p:nvSpPr>
        <p:spPr>
          <a:xfrm>
            <a:off x="2698829" y="3779153"/>
            <a:ext cx="6831954" cy="400110"/>
          </a:xfrm>
          <a:prstGeom prst="rect">
            <a:avLst/>
          </a:prstGeom>
          <a:solidFill>
            <a:srgbClr val="338CF9"/>
          </a:solidFill>
        </p:spPr>
        <p:txBody>
          <a:bodyPr wrap="square">
            <a:spAutoFit/>
          </a:bodyPr>
          <a:lstStyle/>
          <a:p>
            <a:pPr algn="dist"/>
            <a:r>
              <a:rPr lang="en-US" altLang="zh-CN" sz="2000" dirty="0">
                <a:solidFill>
                  <a:prstClr val="white"/>
                </a:solidFill>
                <a:cs typeface="+mn-ea"/>
                <a:sym typeface="+mn-lt"/>
              </a:rPr>
              <a:t>—</a:t>
            </a:r>
            <a:r>
              <a:rPr lang="en-US" altLang="zh-CN" sz="2000" dirty="0" smtClean="0">
                <a:solidFill>
                  <a:prstClr val="white"/>
                </a:solidFill>
                <a:cs typeface="+mn-ea"/>
                <a:sym typeface="+mn-lt"/>
              </a:rPr>
              <a:t>20XX</a:t>
            </a:r>
            <a:r>
              <a:rPr lang="zh-CN" altLang="en-US" sz="2000" dirty="0" smtClean="0">
                <a:solidFill>
                  <a:prstClr val="white"/>
                </a:solidFill>
                <a:cs typeface="+mn-ea"/>
                <a:sym typeface="+mn-lt"/>
              </a:rPr>
              <a:t>年</a:t>
            </a:r>
            <a:r>
              <a:rPr lang="zh-CN" altLang="en-US" sz="2000" dirty="0">
                <a:solidFill>
                  <a:prstClr val="white"/>
                </a:solidFill>
                <a:cs typeface="+mn-ea"/>
                <a:sym typeface="+mn-lt"/>
              </a:rPr>
              <a:t>终工作总结幼儿园教育课件</a:t>
            </a:r>
            <a:r>
              <a:rPr lang="en-US" altLang="zh-CN" sz="2000" dirty="0">
                <a:solidFill>
                  <a:prstClr val="white"/>
                </a:solidFill>
                <a:cs typeface="+mn-ea"/>
                <a:sym typeface="+mn-lt"/>
              </a:rPr>
              <a:t>—</a:t>
            </a:r>
            <a:endParaRPr lang="en-US" altLang="zh-CN" sz="2000" dirty="0">
              <a:solidFill>
                <a:prstClr val="white"/>
              </a:solidFill>
              <a:cs typeface="+mn-ea"/>
              <a:sym typeface="+mn-lt"/>
            </a:endParaRPr>
          </a:p>
        </p:txBody>
      </p:sp>
      <p:sp>
        <p:nvSpPr>
          <p:cNvPr id="71" name="文本框 70"/>
          <p:cNvSpPr txBox="1"/>
          <p:nvPr/>
        </p:nvSpPr>
        <p:spPr>
          <a:xfrm>
            <a:off x="3370634" y="4539163"/>
            <a:ext cx="5576362" cy="368300"/>
          </a:xfrm>
          <a:prstGeom prst="rect">
            <a:avLst/>
          </a:prstGeom>
          <a:noFill/>
        </p:spPr>
        <p:txBody>
          <a:bodyPr wrap="square" rtlCol="0">
            <a:spAutoFit/>
          </a:bodyPr>
          <a:lstStyle/>
          <a:p>
            <a:pPr algn="ctr"/>
            <a:r>
              <a:rPr lang="zh-CN" altLang="en-US" dirty="0">
                <a:solidFill>
                  <a:srgbClr val="338CF9"/>
                </a:solidFill>
                <a:cs typeface="+mn-ea"/>
                <a:sym typeface="+mn-lt"/>
              </a:rPr>
              <a:t>汇报人</a:t>
            </a:r>
            <a:r>
              <a:rPr lang="zh-CN" altLang="en-US" dirty="0" smtClean="0">
                <a:solidFill>
                  <a:srgbClr val="338CF9"/>
                </a:solidFill>
                <a:cs typeface="+mn-ea"/>
                <a:sym typeface="+mn-lt"/>
              </a:rPr>
              <a:t>：</a:t>
            </a:r>
            <a:r>
              <a:rPr lang="en-US" altLang="zh-CN" dirty="0" smtClean="0">
                <a:solidFill>
                  <a:srgbClr val="338CF9"/>
                </a:solidFill>
                <a:cs typeface="+mn-ea"/>
                <a:sym typeface="+mn-lt"/>
              </a:rPr>
              <a:t>PPT</a:t>
            </a:r>
            <a:r>
              <a:rPr lang="zh-CN" altLang="en-US" dirty="0" smtClean="0">
                <a:solidFill>
                  <a:srgbClr val="338CF9"/>
                </a:solidFill>
                <a:cs typeface="+mn-ea"/>
                <a:sym typeface="+mn-lt"/>
              </a:rPr>
              <a:t>营        </a:t>
            </a:r>
            <a:r>
              <a:rPr lang="zh-CN" altLang="en-US" dirty="0" smtClean="0">
                <a:solidFill>
                  <a:srgbClr val="338CF9"/>
                </a:solidFill>
                <a:cs typeface="+mn-ea"/>
                <a:sym typeface="+mn-lt"/>
              </a:rPr>
              <a:t>时</a:t>
            </a:r>
            <a:r>
              <a:rPr lang="zh-CN" altLang="en-US" dirty="0">
                <a:solidFill>
                  <a:srgbClr val="338CF9"/>
                </a:solidFill>
                <a:cs typeface="+mn-ea"/>
                <a:sym typeface="+mn-lt"/>
              </a:rPr>
              <a:t>间：</a:t>
            </a:r>
            <a:r>
              <a:rPr lang="en-US" altLang="zh-CN" dirty="0">
                <a:solidFill>
                  <a:srgbClr val="338CF9"/>
                </a:solidFill>
                <a:cs typeface="+mn-ea"/>
                <a:sym typeface="+mn-lt"/>
              </a:rPr>
              <a:t>20XX</a:t>
            </a:r>
            <a:endParaRPr lang="zh-CN" altLang="en-US" dirty="0">
              <a:solidFill>
                <a:srgbClr val="338CF9"/>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down)">
                                      <p:cBhvr>
                                        <p:cTn id="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图片 61"/>
          <p:cNvPicPr>
            <a:picLocks noChangeAspect="1"/>
          </p:cNvPicPr>
          <p:nvPr/>
        </p:nvPicPr>
        <p:blipFill>
          <a:blip r:embed="rId1" cstate="screen"/>
          <a:stretch>
            <a:fillRect/>
          </a:stretch>
        </p:blipFill>
        <p:spPr>
          <a:xfrm>
            <a:off x="0" y="0"/>
            <a:ext cx="12192000" cy="6858000"/>
          </a:xfrm>
          <a:prstGeom prst="rect">
            <a:avLst/>
          </a:prstGeom>
        </p:spPr>
      </p:pic>
      <p:grpSp>
        <p:nvGrpSpPr>
          <p:cNvPr id="26" name="组合 25"/>
          <p:cNvGrpSpPr/>
          <p:nvPr/>
        </p:nvGrpSpPr>
        <p:grpSpPr>
          <a:xfrm>
            <a:off x="4535282" y="1543943"/>
            <a:ext cx="2237239" cy="1330607"/>
            <a:chOff x="975283" y="1833527"/>
            <a:chExt cx="3145513" cy="1330607"/>
          </a:xfrm>
        </p:grpSpPr>
        <p:sp>
          <p:nvSpPr>
            <p:cNvPr id="33" name="文本框 32"/>
            <p:cNvSpPr txBox="1"/>
            <p:nvPr/>
          </p:nvSpPr>
          <p:spPr>
            <a:xfrm>
              <a:off x="975283" y="1833527"/>
              <a:ext cx="3144488" cy="1323439"/>
            </a:xfrm>
            <a:prstGeom prst="rect">
              <a:avLst/>
            </a:prstGeom>
            <a:noFill/>
          </p:spPr>
          <p:txBody>
            <a:bodyPr wrap="none" rtlCol="0">
              <a:spAutoFit/>
            </a:bodyPr>
            <a:lstStyle/>
            <a:p>
              <a:pPr algn="dist"/>
              <a:r>
                <a:rPr lang="zh-CN" altLang="en-US" sz="8000" dirty="0">
                  <a:ln w="127000">
                    <a:solidFill>
                      <a:srgbClr val="338CF9"/>
                    </a:solidFill>
                  </a:ln>
                  <a:solidFill>
                    <a:srgbClr val="338CF9"/>
                  </a:solidFill>
                  <a:effectLst>
                    <a:outerShdw blurRad="38100" dist="38100" dir="2700000" algn="tl">
                      <a:srgbClr val="000000">
                        <a:alpha val="43137"/>
                      </a:srgbClr>
                    </a:outerShdw>
                  </a:effectLst>
                  <a:cs typeface="+mn-ea"/>
                  <a:sym typeface="+mn-lt"/>
                </a:rPr>
                <a:t>目录</a:t>
              </a:r>
              <a:endParaRPr lang="zh-CN" altLang="en-US" sz="8000" dirty="0">
                <a:ln w="127000">
                  <a:solidFill>
                    <a:srgbClr val="338CF9"/>
                  </a:solidFill>
                </a:ln>
                <a:solidFill>
                  <a:srgbClr val="338CF9"/>
                </a:solidFill>
                <a:effectLst>
                  <a:outerShdw blurRad="38100" dist="38100" dir="2700000" algn="tl">
                    <a:srgbClr val="000000">
                      <a:alpha val="43137"/>
                    </a:srgbClr>
                  </a:outerShdw>
                </a:effectLst>
                <a:cs typeface="+mn-ea"/>
                <a:sym typeface="+mn-lt"/>
              </a:endParaRPr>
            </a:p>
          </p:txBody>
        </p:sp>
        <p:sp>
          <p:nvSpPr>
            <p:cNvPr id="30" name="文本框 29"/>
            <p:cNvSpPr txBox="1"/>
            <p:nvPr/>
          </p:nvSpPr>
          <p:spPr>
            <a:xfrm>
              <a:off x="976308" y="1840695"/>
              <a:ext cx="3144488" cy="1323439"/>
            </a:xfrm>
            <a:prstGeom prst="rect">
              <a:avLst/>
            </a:prstGeom>
            <a:noFill/>
          </p:spPr>
          <p:txBody>
            <a:bodyPr wrap="none" rtlCol="0">
              <a:spAutoFit/>
            </a:bodyPr>
            <a:lstStyle/>
            <a:p>
              <a:pPr algn="dist"/>
              <a:r>
                <a:rPr lang="zh-CN" altLang="en-US" sz="8000" dirty="0">
                  <a:solidFill>
                    <a:schemeClr val="bg1"/>
                  </a:solidFill>
                  <a:cs typeface="+mn-ea"/>
                  <a:sym typeface="+mn-lt"/>
                </a:rPr>
                <a:t>目录</a:t>
              </a:r>
              <a:endParaRPr lang="zh-CN" altLang="en-US" sz="8000" dirty="0">
                <a:solidFill>
                  <a:schemeClr val="bg1"/>
                </a:solidFill>
                <a:cs typeface="+mn-ea"/>
                <a:sym typeface="+mn-lt"/>
              </a:endParaRPr>
            </a:p>
          </p:txBody>
        </p:sp>
      </p:grpSp>
      <p:grpSp>
        <p:nvGrpSpPr>
          <p:cNvPr id="4" name="组合 3"/>
          <p:cNvGrpSpPr/>
          <p:nvPr/>
        </p:nvGrpSpPr>
        <p:grpSpPr>
          <a:xfrm>
            <a:off x="2667832" y="3139152"/>
            <a:ext cx="6815747" cy="477842"/>
            <a:chOff x="2532365" y="2069721"/>
            <a:chExt cx="6815747" cy="477842"/>
          </a:xfrm>
        </p:grpSpPr>
        <p:sp>
          <p:nvSpPr>
            <p:cNvPr id="44" name="TextBox 37"/>
            <p:cNvSpPr txBox="1"/>
            <p:nvPr/>
          </p:nvSpPr>
          <p:spPr>
            <a:xfrm>
              <a:off x="2532365" y="2070509"/>
              <a:ext cx="406110" cy="477054"/>
            </a:xfrm>
            <a:custGeom>
              <a:avLst/>
              <a:gdLst>
                <a:gd name="T0" fmla="*/ 6080 w 10640"/>
                <a:gd name="T1" fmla="*/ 12240 h 12320"/>
                <a:gd name="T2" fmla="*/ 1120 w 10640"/>
                <a:gd name="T3" fmla="*/ 12240 h 12320"/>
                <a:gd name="T4" fmla="*/ 0 w 10640"/>
                <a:gd name="T5" fmla="*/ 11120 h 12320"/>
                <a:gd name="T6" fmla="*/ 0 w 10640"/>
                <a:gd name="T7" fmla="*/ 1120 h 12320"/>
                <a:gd name="T8" fmla="*/ 1120 w 10640"/>
                <a:gd name="T9" fmla="*/ 0 h 12320"/>
                <a:gd name="T10" fmla="*/ 9520 w 10640"/>
                <a:gd name="T11" fmla="*/ 0 h 12320"/>
                <a:gd name="T12" fmla="*/ 10640 w 10640"/>
                <a:gd name="T13" fmla="*/ 1120 h 12320"/>
                <a:gd name="T14" fmla="*/ 10640 w 10640"/>
                <a:gd name="T15" fmla="*/ 7760 h 12320"/>
                <a:gd name="T16" fmla="*/ 10320 w 10640"/>
                <a:gd name="T17" fmla="*/ 8080 h 12320"/>
                <a:gd name="T18" fmla="*/ 10000 w 10640"/>
                <a:gd name="T19" fmla="*/ 7760 h 12320"/>
                <a:gd name="T20" fmla="*/ 10000 w 10640"/>
                <a:gd name="T21" fmla="*/ 1120 h 12320"/>
                <a:gd name="T22" fmla="*/ 9520 w 10640"/>
                <a:gd name="T23" fmla="*/ 640 h 12320"/>
                <a:gd name="T24" fmla="*/ 1120 w 10640"/>
                <a:gd name="T25" fmla="*/ 640 h 12320"/>
                <a:gd name="T26" fmla="*/ 640 w 10640"/>
                <a:gd name="T27" fmla="*/ 1120 h 12320"/>
                <a:gd name="T28" fmla="*/ 640 w 10640"/>
                <a:gd name="T29" fmla="*/ 11200 h 12320"/>
                <a:gd name="T30" fmla="*/ 1120 w 10640"/>
                <a:gd name="T31" fmla="*/ 11680 h 12320"/>
                <a:gd name="T32" fmla="*/ 6000 w 10640"/>
                <a:gd name="T33" fmla="*/ 11680 h 12320"/>
                <a:gd name="T34" fmla="*/ 6320 w 10640"/>
                <a:gd name="T35" fmla="*/ 12000 h 12320"/>
                <a:gd name="T36" fmla="*/ 6080 w 10640"/>
                <a:gd name="T37" fmla="*/ 12240 h 12320"/>
                <a:gd name="T38" fmla="*/ 6320 w 10640"/>
                <a:gd name="T39" fmla="*/ 9040 h 12320"/>
                <a:gd name="T40" fmla="*/ 2320 w 10640"/>
                <a:gd name="T41" fmla="*/ 9040 h 12320"/>
                <a:gd name="T42" fmla="*/ 2000 w 10640"/>
                <a:gd name="T43" fmla="*/ 8720 h 12320"/>
                <a:gd name="T44" fmla="*/ 2000 w 10640"/>
                <a:gd name="T45" fmla="*/ 8720 h 12320"/>
                <a:gd name="T46" fmla="*/ 2320 w 10640"/>
                <a:gd name="T47" fmla="*/ 8400 h 12320"/>
                <a:gd name="T48" fmla="*/ 6320 w 10640"/>
                <a:gd name="T49" fmla="*/ 8400 h 12320"/>
                <a:gd name="T50" fmla="*/ 6640 w 10640"/>
                <a:gd name="T51" fmla="*/ 8720 h 12320"/>
                <a:gd name="T52" fmla="*/ 6640 w 10640"/>
                <a:gd name="T53" fmla="*/ 8720 h 12320"/>
                <a:gd name="T54" fmla="*/ 6320 w 10640"/>
                <a:gd name="T55" fmla="*/ 9040 h 12320"/>
                <a:gd name="T56" fmla="*/ 8320 w 10640"/>
                <a:gd name="T57" fmla="*/ 6160 h 12320"/>
                <a:gd name="T58" fmla="*/ 2240 w 10640"/>
                <a:gd name="T59" fmla="*/ 6160 h 12320"/>
                <a:gd name="T60" fmla="*/ 1920 w 10640"/>
                <a:gd name="T61" fmla="*/ 5840 h 12320"/>
                <a:gd name="T62" fmla="*/ 1920 w 10640"/>
                <a:gd name="T63" fmla="*/ 5840 h 12320"/>
                <a:gd name="T64" fmla="*/ 2240 w 10640"/>
                <a:gd name="T65" fmla="*/ 5520 h 12320"/>
                <a:gd name="T66" fmla="*/ 8320 w 10640"/>
                <a:gd name="T67" fmla="*/ 5520 h 12320"/>
                <a:gd name="T68" fmla="*/ 8640 w 10640"/>
                <a:gd name="T69" fmla="*/ 5840 h 12320"/>
                <a:gd name="T70" fmla="*/ 8640 w 10640"/>
                <a:gd name="T71" fmla="*/ 5840 h 12320"/>
                <a:gd name="T72" fmla="*/ 8320 w 10640"/>
                <a:gd name="T73" fmla="*/ 6160 h 12320"/>
                <a:gd name="T74" fmla="*/ 8400 w 10640"/>
                <a:gd name="T75" fmla="*/ 3440 h 12320"/>
                <a:gd name="T76" fmla="*/ 2320 w 10640"/>
                <a:gd name="T77" fmla="*/ 3440 h 12320"/>
                <a:gd name="T78" fmla="*/ 2000 w 10640"/>
                <a:gd name="T79" fmla="*/ 3120 h 12320"/>
                <a:gd name="T80" fmla="*/ 2000 w 10640"/>
                <a:gd name="T81" fmla="*/ 3120 h 12320"/>
                <a:gd name="T82" fmla="*/ 2320 w 10640"/>
                <a:gd name="T83" fmla="*/ 2800 h 12320"/>
                <a:gd name="T84" fmla="*/ 8400 w 10640"/>
                <a:gd name="T85" fmla="*/ 2800 h 12320"/>
                <a:gd name="T86" fmla="*/ 8720 w 10640"/>
                <a:gd name="T87" fmla="*/ 3120 h 12320"/>
                <a:gd name="T88" fmla="*/ 8720 w 10640"/>
                <a:gd name="T89" fmla="*/ 3120 h 12320"/>
                <a:gd name="T90" fmla="*/ 8400 w 10640"/>
                <a:gd name="T91" fmla="*/ 3440 h 12320"/>
                <a:gd name="T92" fmla="*/ 10560 w 10640"/>
                <a:gd name="T93" fmla="*/ 9280 h 12320"/>
                <a:gd name="T94" fmla="*/ 10080 w 10640"/>
                <a:gd name="T95" fmla="*/ 9280 h 12320"/>
                <a:gd name="T96" fmla="*/ 8080 w 10640"/>
                <a:gd name="T97" fmla="*/ 11440 h 12320"/>
                <a:gd name="T98" fmla="*/ 7280 w 10640"/>
                <a:gd name="T99" fmla="*/ 10640 h 12320"/>
                <a:gd name="T100" fmla="*/ 6800 w 10640"/>
                <a:gd name="T101" fmla="*/ 10640 h 12320"/>
                <a:gd name="T102" fmla="*/ 6800 w 10640"/>
                <a:gd name="T103" fmla="*/ 11120 h 12320"/>
                <a:gd name="T104" fmla="*/ 7920 w 10640"/>
                <a:gd name="T105" fmla="*/ 12160 h 12320"/>
                <a:gd name="T106" fmla="*/ 8400 w 10640"/>
                <a:gd name="T107" fmla="*/ 12160 h 12320"/>
                <a:gd name="T108" fmla="*/ 10640 w 10640"/>
                <a:gd name="T109" fmla="*/ 9680 h 12320"/>
                <a:gd name="T110" fmla="*/ 10560 w 10640"/>
                <a:gd name="T111" fmla="*/ 9280 h 12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640" h="12320">
                  <a:moveTo>
                    <a:pt x="6080" y="12240"/>
                  </a:moveTo>
                  <a:lnTo>
                    <a:pt x="1120" y="12240"/>
                  </a:lnTo>
                  <a:cubicBezTo>
                    <a:pt x="480" y="12240"/>
                    <a:pt x="0" y="11760"/>
                    <a:pt x="0" y="11120"/>
                  </a:cubicBezTo>
                  <a:lnTo>
                    <a:pt x="0" y="1120"/>
                  </a:lnTo>
                  <a:cubicBezTo>
                    <a:pt x="0" y="480"/>
                    <a:pt x="480" y="0"/>
                    <a:pt x="1120" y="0"/>
                  </a:cubicBezTo>
                  <a:lnTo>
                    <a:pt x="9520" y="0"/>
                  </a:lnTo>
                  <a:cubicBezTo>
                    <a:pt x="10160" y="0"/>
                    <a:pt x="10640" y="480"/>
                    <a:pt x="10640" y="1120"/>
                  </a:cubicBezTo>
                  <a:lnTo>
                    <a:pt x="10640" y="7760"/>
                  </a:lnTo>
                  <a:cubicBezTo>
                    <a:pt x="10640" y="7920"/>
                    <a:pt x="10480" y="8080"/>
                    <a:pt x="10320" y="8080"/>
                  </a:cubicBezTo>
                  <a:cubicBezTo>
                    <a:pt x="10160" y="8080"/>
                    <a:pt x="10000" y="7920"/>
                    <a:pt x="10000" y="7760"/>
                  </a:cubicBezTo>
                  <a:lnTo>
                    <a:pt x="10000" y="1120"/>
                  </a:lnTo>
                  <a:cubicBezTo>
                    <a:pt x="10000" y="880"/>
                    <a:pt x="9760" y="640"/>
                    <a:pt x="9520" y="640"/>
                  </a:cubicBezTo>
                  <a:lnTo>
                    <a:pt x="1120" y="640"/>
                  </a:lnTo>
                  <a:cubicBezTo>
                    <a:pt x="880" y="640"/>
                    <a:pt x="640" y="880"/>
                    <a:pt x="640" y="1120"/>
                  </a:cubicBezTo>
                  <a:lnTo>
                    <a:pt x="640" y="11200"/>
                  </a:lnTo>
                  <a:cubicBezTo>
                    <a:pt x="640" y="11440"/>
                    <a:pt x="880" y="11680"/>
                    <a:pt x="1120" y="11680"/>
                  </a:cubicBezTo>
                  <a:lnTo>
                    <a:pt x="6000" y="11680"/>
                  </a:lnTo>
                  <a:cubicBezTo>
                    <a:pt x="6160" y="11680"/>
                    <a:pt x="6320" y="11840"/>
                    <a:pt x="6320" y="12000"/>
                  </a:cubicBezTo>
                  <a:cubicBezTo>
                    <a:pt x="6320" y="12160"/>
                    <a:pt x="6240" y="12240"/>
                    <a:pt x="6080" y="12240"/>
                  </a:cubicBezTo>
                  <a:close/>
                  <a:moveTo>
                    <a:pt x="6320" y="9040"/>
                  </a:moveTo>
                  <a:lnTo>
                    <a:pt x="2320" y="9040"/>
                  </a:lnTo>
                  <a:cubicBezTo>
                    <a:pt x="2160" y="9040"/>
                    <a:pt x="2000" y="8880"/>
                    <a:pt x="2000" y="8720"/>
                  </a:cubicBezTo>
                  <a:lnTo>
                    <a:pt x="2000" y="8720"/>
                  </a:lnTo>
                  <a:cubicBezTo>
                    <a:pt x="2000" y="8560"/>
                    <a:pt x="2160" y="8400"/>
                    <a:pt x="2320" y="8400"/>
                  </a:cubicBezTo>
                  <a:lnTo>
                    <a:pt x="6320" y="8400"/>
                  </a:lnTo>
                  <a:cubicBezTo>
                    <a:pt x="6480" y="8400"/>
                    <a:pt x="6640" y="8560"/>
                    <a:pt x="6640" y="8720"/>
                  </a:cubicBezTo>
                  <a:lnTo>
                    <a:pt x="6640" y="8720"/>
                  </a:lnTo>
                  <a:cubicBezTo>
                    <a:pt x="6560" y="8880"/>
                    <a:pt x="6480" y="9040"/>
                    <a:pt x="6320" y="9040"/>
                  </a:cubicBezTo>
                  <a:close/>
                  <a:moveTo>
                    <a:pt x="8320" y="6160"/>
                  </a:moveTo>
                  <a:lnTo>
                    <a:pt x="2240" y="6160"/>
                  </a:lnTo>
                  <a:cubicBezTo>
                    <a:pt x="2080" y="6160"/>
                    <a:pt x="1920" y="6000"/>
                    <a:pt x="1920" y="5840"/>
                  </a:cubicBezTo>
                  <a:lnTo>
                    <a:pt x="1920" y="5840"/>
                  </a:lnTo>
                  <a:cubicBezTo>
                    <a:pt x="1920" y="5680"/>
                    <a:pt x="2080" y="5520"/>
                    <a:pt x="2240" y="5520"/>
                  </a:cubicBezTo>
                  <a:lnTo>
                    <a:pt x="8320" y="5520"/>
                  </a:lnTo>
                  <a:cubicBezTo>
                    <a:pt x="8480" y="5520"/>
                    <a:pt x="8640" y="5680"/>
                    <a:pt x="8640" y="5840"/>
                  </a:cubicBezTo>
                  <a:lnTo>
                    <a:pt x="8640" y="5840"/>
                  </a:lnTo>
                  <a:cubicBezTo>
                    <a:pt x="8640" y="6000"/>
                    <a:pt x="8480" y="6160"/>
                    <a:pt x="8320" y="6160"/>
                  </a:cubicBezTo>
                  <a:close/>
                  <a:moveTo>
                    <a:pt x="8400" y="3440"/>
                  </a:moveTo>
                  <a:lnTo>
                    <a:pt x="2320" y="3440"/>
                  </a:lnTo>
                  <a:cubicBezTo>
                    <a:pt x="2160" y="3440"/>
                    <a:pt x="2000" y="3280"/>
                    <a:pt x="2000" y="3120"/>
                  </a:cubicBezTo>
                  <a:lnTo>
                    <a:pt x="2000" y="3120"/>
                  </a:lnTo>
                  <a:cubicBezTo>
                    <a:pt x="2000" y="2960"/>
                    <a:pt x="2160" y="2800"/>
                    <a:pt x="2320" y="2800"/>
                  </a:cubicBezTo>
                  <a:lnTo>
                    <a:pt x="8400" y="2800"/>
                  </a:lnTo>
                  <a:cubicBezTo>
                    <a:pt x="8560" y="2800"/>
                    <a:pt x="8720" y="2960"/>
                    <a:pt x="8720" y="3120"/>
                  </a:cubicBezTo>
                  <a:lnTo>
                    <a:pt x="8720" y="3120"/>
                  </a:lnTo>
                  <a:cubicBezTo>
                    <a:pt x="8720" y="3280"/>
                    <a:pt x="8560" y="3440"/>
                    <a:pt x="8400" y="3440"/>
                  </a:cubicBezTo>
                  <a:close/>
                  <a:moveTo>
                    <a:pt x="10560" y="9280"/>
                  </a:moveTo>
                  <a:cubicBezTo>
                    <a:pt x="10400" y="9120"/>
                    <a:pt x="10160" y="9120"/>
                    <a:pt x="10080" y="9280"/>
                  </a:cubicBezTo>
                  <a:lnTo>
                    <a:pt x="8080" y="11440"/>
                  </a:lnTo>
                  <a:lnTo>
                    <a:pt x="7280" y="10640"/>
                  </a:lnTo>
                  <a:cubicBezTo>
                    <a:pt x="7120" y="10480"/>
                    <a:pt x="6880" y="10480"/>
                    <a:pt x="6800" y="10640"/>
                  </a:cubicBezTo>
                  <a:cubicBezTo>
                    <a:pt x="6720" y="10800"/>
                    <a:pt x="6640" y="11040"/>
                    <a:pt x="6800" y="11120"/>
                  </a:cubicBezTo>
                  <a:lnTo>
                    <a:pt x="7920" y="12160"/>
                  </a:lnTo>
                  <a:cubicBezTo>
                    <a:pt x="8080" y="12320"/>
                    <a:pt x="8320" y="12320"/>
                    <a:pt x="8400" y="12160"/>
                  </a:cubicBezTo>
                  <a:lnTo>
                    <a:pt x="10640" y="9680"/>
                  </a:lnTo>
                  <a:cubicBezTo>
                    <a:pt x="10640" y="9600"/>
                    <a:pt x="10640" y="9360"/>
                    <a:pt x="10560" y="9280"/>
                  </a:cubicBezTo>
                  <a:close/>
                </a:path>
              </a:pathLst>
            </a:custGeom>
            <a:solidFill>
              <a:srgbClr val="338CF9"/>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zh-CN" altLang="en-US" sz="2500" dirty="0">
                <a:solidFill>
                  <a:schemeClr val="tx1">
                    <a:lumMod val="75000"/>
                    <a:lumOff val="25000"/>
                  </a:schemeClr>
                </a:solidFill>
                <a:cs typeface="+mn-ea"/>
                <a:sym typeface="+mn-lt"/>
              </a:endParaRPr>
            </a:p>
          </p:txBody>
        </p:sp>
        <p:sp>
          <p:nvSpPr>
            <p:cNvPr id="45" name="文本框 44"/>
            <p:cNvSpPr txBox="1"/>
            <p:nvPr/>
          </p:nvSpPr>
          <p:spPr>
            <a:xfrm>
              <a:off x="2953662" y="2069721"/>
              <a:ext cx="6394450" cy="461665"/>
            </a:xfrm>
            <a:prstGeom prst="rect">
              <a:avLst/>
            </a:prstGeom>
            <a:noFill/>
          </p:spPr>
          <p:txBody>
            <a:bodyPr wrap="square">
              <a:spAutoFit/>
            </a:bodyPr>
            <a:lstStyle/>
            <a:p>
              <a:pPr algn="l"/>
              <a:r>
                <a:rPr lang="en-US" altLang="zh-CN" sz="2400" b="1" dirty="0">
                  <a:solidFill>
                    <a:schemeClr val="tx1">
                      <a:lumMod val="75000"/>
                      <a:lumOff val="25000"/>
                    </a:schemeClr>
                  </a:solidFill>
                  <a:cs typeface="+mn-ea"/>
                  <a:sym typeface="+mn-lt"/>
                </a:rPr>
                <a:t>01:</a:t>
              </a:r>
              <a:r>
                <a:rPr lang="zh-CN" altLang="en-US" sz="2400" b="1" dirty="0">
                  <a:solidFill>
                    <a:schemeClr val="tx1">
                      <a:lumMod val="75000"/>
                      <a:lumOff val="25000"/>
                    </a:schemeClr>
                  </a:solidFill>
                  <a:cs typeface="+mn-ea"/>
                  <a:sym typeface="+mn-lt"/>
                </a:rPr>
                <a:t>教育教学管理</a:t>
              </a:r>
              <a:endParaRPr lang="zh-CN" altLang="en-US" sz="2400" b="1" dirty="0">
                <a:solidFill>
                  <a:schemeClr val="tx1">
                    <a:lumMod val="75000"/>
                    <a:lumOff val="25000"/>
                  </a:schemeClr>
                </a:solidFill>
                <a:cs typeface="+mn-ea"/>
                <a:sym typeface="+mn-lt"/>
              </a:endParaRPr>
            </a:p>
          </p:txBody>
        </p:sp>
      </p:grpSp>
      <p:grpSp>
        <p:nvGrpSpPr>
          <p:cNvPr id="46" name="组合 45"/>
          <p:cNvGrpSpPr/>
          <p:nvPr/>
        </p:nvGrpSpPr>
        <p:grpSpPr>
          <a:xfrm>
            <a:off x="2665278" y="3952179"/>
            <a:ext cx="6815747" cy="477842"/>
            <a:chOff x="2532365" y="2069721"/>
            <a:chExt cx="6815747" cy="477842"/>
          </a:xfrm>
        </p:grpSpPr>
        <p:sp>
          <p:nvSpPr>
            <p:cNvPr id="51" name="TextBox 37"/>
            <p:cNvSpPr txBox="1"/>
            <p:nvPr/>
          </p:nvSpPr>
          <p:spPr>
            <a:xfrm>
              <a:off x="2532365" y="2070509"/>
              <a:ext cx="406110" cy="477054"/>
            </a:xfrm>
            <a:custGeom>
              <a:avLst/>
              <a:gdLst>
                <a:gd name="T0" fmla="*/ 6080 w 10640"/>
                <a:gd name="T1" fmla="*/ 12240 h 12320"/>
                <a:gd name="T2" fmla="*/ 1120 w 10640"/>
                <a:gd name="T3" fmla="*/ 12240 h 12320"/>
                <a:gd name="T4" fmla="*/ 0 w 10640"/>
                <a:gd name="T5" fmla="*/ 11120 h 12320"/>
                <a:gd name="T6" fmla="*/ 0 w 10640"/>
                <a:gd name="T7" fmla="*/ 1120 h 12320"/>
                <a:gd name="T8" fmla="*/ 1120 w 10640"/>
                <a:gd name="T9" fmla="*/ 0 h 12320"/>
                <a:gd name="T10" fmla="*/ 9520 w 10640"/>
                <a:gd name="T11" fmla="*/ 0 h 12320"/>
                <a:gd name="T12" fmla="*/ 10640 w 10640"/>
                <a:gd name="T13" fmla="*/ 1120 h 12320"/>
                <a:gd name="T14" fmla="*/ 10640 w 10640"/>
                <a:gd name="T15" fmla="*/ 7760 h 12320"/>
                <a:gd name="T16" fmla="*/ 10320 w 10640"/>
                <a:gd name="T17" fmla="*/ 8080 h 12320"/>
                <a:gd name="T18" fmla="*/ 10000 w 10640"/>
                <a:gd name="T19" fmla="*/ 7760 h 12320"/>
                <a:gd name="T20" fmla="*/ 10000 w 10640"/>
                <a:gd name="T21" fmla="*/ 1120 h 12320"/>
                <a:gd name="T22" fmla="*/ 9520 w 10640"/>
                <a:gd name="T23" fmla="*/ 640 h 12320"/>
                <a:gd name="T24" fmla="*/ 1120 w 10640"/>
                <a:gd name="T25" fmla="*/ 640 h 12320"/>
                <a:gd name="T26" fmla="*/ 640 w 10640"/>
                <a:gd name="T27" fmla="*/ 1120 h 12320"/>
                <a:gd name="T28" fmla="*/ 640 w 10640"/>
                <a:gd name="T29" fmla="*/ 11200 h 12320"/>
                <a:gd name="T30" fmla="*/ 1120 w 10640"/>
                <a:gd name="T31" fmla="*/ 11680 h 12320"/>
                <a:gd name="T32" fmla="*/ 6000 w 10640"/>
                <a:gd name="T33" fmla="*/ 11680 h 12320"/>
                <a:gd name="T34" fmla="*/ 6320 w 10640"/>
                <a:gd name="T35" fmla="*/ 12000 h 12320"/>
                <a:gd name="T36" fmla="*/ 6080 w 10640"/>
                <a:gd name="T37" fmla="*/ 12240 h 12320"/>
                <a:gd name="T38" fmla="*/ 6320 w 10640"/>
                <a:gd name="T39" fmla="*/ 9040 h 12320"/>
                <a:gd name="T40" fmla="*/ 2320 w 10640"/>
                <a:gd name="T41" fmla="*/ 9040 h 12320"/>
                <a:gd name="T42" fmla="*/ 2000 w 10640"/>
                <a:gd name="T43" fmla="*/ 8720 h 12320"/>
                <a:gd name="T44" fmla="*/ 2000 w 10640"/>
                <a:gd name="T45" fmla="*/ 8720 h 12320"/>
                <a:gd name="T46" fmla="*/ 2320 w 10640"/>
                <a:gd name="T47" fmla="*/ 8400 h 12320"/>
                <a:gd name="T48" fmla="*/ 6320 w 10640"/>
                <a:gd name="T49" fmla="*/ 8400 h 12320"/>
                <a:gd name="T50" fmla="*/ 6640 w 10640"/>
                <a:gd name="T51" fmla="*/ 8720 h 12320"/>
                <a:gd name="T52" fmla="*/ 6640 w 10640"/>
                <a:gd name="T53" fmla="*/ 8720 h 12320"/>
                <a:gd name="T54" fmla="*/ 6320 w 10640"/>
                <a:gd name="T55" fmla="*/ 9040 h 12320"/>
                <a:gd name="T56" fmla="*/ 8320 w 10640"/>
                <a:gd name="T57" fmla="*/ 6160 h 12320"/>
                <a:gd name="T58" fmla="*/ 2240 w 10640"/>
                <a:gd name="T59" fmla="*/ 6160 h 12320"/>
                <a:gd name="T60" fmla="*/ 1920 w 10640"/>
                <a:gd name="T61" fmla="*/ 5840 h 12320"/>
                <a:gd name="T62" fmla="*/ 1920 w 10640"/>
                <a:gd name="T63" fmla="*/ 5840 h 12320"/>
                <a:gd name="T64" fmla="*/ 2240 w 10640"/>
                <a:gd name="T65" fmla="*/ 5520 h 12320"/>
                <a:gd name="T66" fmla="*/ 8320 w 10640"/>
                <a:gd name="T67" fmla="*/ 5520 h 12320"/>
                <a:gd name="T68" fmla="*/ 8640 w 10640"/>
                <a:gd name="T69" fmla="*/ 5840 h 12320"/>
                <a:gd name="T70" fmla="*/ 8640 w 10640"/>
                <a:gd name="T71" fmla="*/ 5840 h 12320"/>
                <a:gd name="T72" fmla="*/ 8320 w 10640"/>
                <a:gd name="T73" fmla="*/ 6160 h 12320"/>
                <a:gd name="T74" fmla="*/ 8400 w 10640"/>
                <a:gd name="T75" fmla="*/ 3440 h 12320"/>
                <a:gd name="T76" fmla="*/ 2320 w 10640"/>
                <a:gd name="T77" fmla="*/ 3440 h 12320"/>
                <a:gd name="T78" fmla="*/ 2000 w 10640"/>
                <a:gd name="T79" fmla="*/ 3120 h 12320"/>
                <a:gd name="T80" fmla="*/ 2000 w 10640"/>
                <a:gd name="T81" fmla="*/ 3120 h 12320"/>
                <a:gd name="T82" fmla="*/ 2320 w 10640"/>
                <a:gd name="T83" fmla="*/ 2800 h 12320"/>
                <a:gd name="T84" fmla="*/ 8400 w 10640"/>
                <a:gd name="T85" fmla="*/ 2800 h 12320"/>
                <a:gd name="T86" fmla="*/ 8720 w 10640"/>
                <a:gd name="T87" fmla="*/ 3120 h 12320"/>
                <a:gd name="T88" fmla="*/ 8720 w 10640"/>
                <a:gd name="T89" fmla="*/ 3120 h 12320"/>
                <a:gd name="T90" fmla="*/ 8400 w 10640"/>
                <a:gd name="T91" fmla="*/ 3440 h 12320"/>
                <a:gd name="T92" fmla="*/ 10560 w 10640"/>
                <a:gd name="T93" fmla="*/ 9280 h 12320"/>
                <a:gd name="T94" fmla="*/ 10080 w 10640"/>
                <a:gd name="T95" fmla="*/ 9280 h 12320"/>
                <a:gd name="T96" fmla="*/ 8080 w 10640"/>
                <a:gd name="T97" fmla="*/ 11440 h 12320"/>
                <a:gd name="T98" fmla="*/ 7280 w 10640"/>
                <a:gd name="T99" fmla="*/ 10640 h 12320"/>
                <a:gd name="T100" fmla="*/ 6800 w 10640"/>
                <a:gd name="T101" fmla="*/ 10640 h 12320"/>
                <a:gd name="T102" fmla="*/ 6800 w 10640"/>
                <a:gd name="T103" fmla="*/ 11120 h 12320"/>
                <a:gd name="T104" fmla="*/ 7920 w 10640"/>
                <a:gd name="T105" fmla="*/ 12160 h 12320"/>
                <a:gd name="T106" fmla="*/ 8400 w 10640"/>
                <a:gd name="T107" fmla="*/ 12160 h 12320"/>
                <a:gd name="T108" fmla="*/ 10640 w 10640"/>
                <a:gd name="T109" fmla="*/ 9680 h 12320"/>
                <a:gd name="T110" fmla="*/ 10560 w 10640"/>
                <a:gd name="T111" fmla="*/ 9280 h 12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640" h="12320">
                  <a:moveTo>
                    <a:pt x="6080" y="12240"/>
                  </a:moveTo>
                  <a:lnTo>
                    <a:pt x="1120" y="12240"/>
                  </a:lnTo>
                  <a:cubicBezTo>
                    <a:pt x="480" y="12240"/>
                    <a:pt x="0" y="11760"/>
                    <a:pt x="0" y="11120"/>
                  </a:cubicBezTo>
                  <a:lnTo>
                    <a:pt x="0" y="1120"/>
                  </a:lnTo>
                  <a:cubicBezTo>
                    <a:pt x="0" y="480"/>
                    <a:pt x="480" y="0"/>
                    <a:pt x="1120" y="0"/>
                  </a:cubicBezTo>
                  <a:lnTo>
                    <a:pt x="9520" y="0"/>
                  </a:lnTo>
                  <a:cubicBezTo>
                    <a:pt x="10160" y="0"/>
                    <a:pt x="10640" y="480"/>
                    <a:pt x="10640" y="1120"/>
                  </a:cubicBezTo>
                  <a:lnTo>
                    <a:pt x="10640" y="7760"/>
                  </a:lnTo>
                  <a:cubicBezTo>
                    <a:pt x="10640" y="7920"/>
                    <a:pt x="10480" y="8080"/>
                    <a:pt x="10320" y="8080"/>
                  </a:cubicBezTo>
                  <a:cubicBezTo>
                    <a:pt x="10160" y="8080"/>
                    <a:pt x="10000" y="7920"/>
                    <a:pt x="10000" y="7760"/>
                  </a:cubicBezTo>
                  <a:lnTo>
                    <a:pt x="10000" y="1120"/>
                  </a:lnTo>
                  <a:cubicBezTo>
                    <a:pt x="10000" y="880"/>
                    <a:pt x="9760" y="640"/>
                    <a:pt x="9520" y="640"/>
                  </a:cubicBezTo>
                  <a:lnTo>
                    <a:pt x="1120" y="640"/>
                  </a:lnTo>
                  <a:cubicBezTo>
                    <a:pt x="880" y="640"/>
                    <a:pt x="640" y="880"/>
                    <a:pt x="640" y="1120"/>
                  </a:cubicBezTo>
                  <a:lnTo>
                    <a:pt x="640" y="11200"/>
                  </a:lnTo>
                  <a:cubicBezTo>
                    <a:pt x="640" y="11440"/>
                    <a:pt x="880" y="11680"/>
                    <a:pt x="1120" y="11680"/>
                  </a:cubicBezTo>
                  <a:lnTo>
                    <a:pt x="6000" y="11680"/>
                  </a:lnTo>
                  <a:cubicBezTo>
                    <a:pt x="6160" y="11680"/>
                    <a:pt x="6320" y="11840"/>
                    <a:pt x="6320" y="12000"/>
                  </a:cubicBezTo>
                  <a:cubicBezTo>
                    <a:pt x="6320" y="12160"/>
                    <a:pt x="6240" y="12240"/>
                    <a:pt x="6080" y="12240"/>
                  </a:cubicBezTo>
                  <a:close/>
                  <a:moveTo>
                    <a:pt x="6320" y="9040"/>
                  </a:moveTo>
                  <a:lnTo>
                    <a:pt x="2320" y="9040"/>
                  </a:lnTo>
                  <a:cubicBezTo>
                    <a:pt x="2160" y="9040"/>
                    <a:pt x="2000" y="8880"/>
                    <a:pt x="2000" y="8720"/>
                  </a:cubicBezTo>
                  <a:lnTo>
                    <a:pt x="2000" y="8720"/>
                  </a:lnTo>
                  <a:cubicBezTo>
                    <a:pt x="2000" y="8560"/>
                    <a:pt x="2160" y="8400"/>
                    <a:pt x="2320" y="8400"/>
                  </a:cubicBezTo>
                  <a:lnTo>
                    <a:pt x="6320" y="8400"/>
                  </a:lnTo>
                  <a:cubicBezTo>
                    <a:pt x="6480" y="8400"/>
                    <a:pt x="6640" y="8560"/>
                    <a:pt x="6640" y="8720"/>
                  </a:cubicBezTo>
                  <a:lnTo>
                    <a:pt x="6640" y="8720"/>
                  </a:lnTo>
                  <a:cubicBezTo>
                    <a:pt x="6560" y="8880"/>
                    <a:pt x="6480" y="9040"/>
                    <a:pt x="6320" y="9040"/>
                  </a:cubicBezTo>
                  <a:close/>
                  <a:moveTo>
                    <a:pt x="8320" y="6160"/>
                  </a:moveTo>
                  <a:lnTo>
                    <a:pt x="2240" y="6160"/>
                  </a:lnTo>
                  <a:cubicBezTo>
                    <a:pt x="2080" y="6160"/>
                    <a:pt x="1920" y="6000"/>
                    <a:pt x="1920" y="5840"/>
                  </a:cubicBezTo>
                  <a:lnTo>
                    <a:pt x="1920" y="5840"/>
                  </a:lnTo>
                  <a:cubicBezTo>
                    <a:pt x="1920" y="5680"/>
                    <a:pt x="2080" y="5520"/>
                    <a:pt x="2240" y="5520"/>
                  </a:cubicBezTo>
                  <a:lnTo>
                    <a:pt x="8320" y="5520"/>
                  </a:lnTo>
                  <a:cubicBezTo>
                    <a:pt x="8480" y="5520"/>
                    <a:pt x="8640" y="5680"/>
                    <a:pt x="8640" y="5840"/>
                  </a:cubicBezTo>
                  <a:lnTo>
                    <a:pt x="8640" y="5840"/>
                  </a:lnTo>
                  <a:cubicBezTo>
                    <a:pt x="8640" y="6000"/>
                    <a:pt x="8480" y="6160"/>
                    <a:pt x="8320" y="6160"/>
                  </a:cubicBezTo>
                  <a:close/>
                  <a:moveTo>
                    <a:pt x="8400" y="3440"/>
                  </a:moveTo>
                  <a:lnTo>
                    <a:pt x="2320" y="3440"/>
                  </a:lnTo>
                  <a:cubicBezTo>
                    <a:pt x="2160" y="3440"/>
                    <a:pt x="2000" y="3280"/>
                    <a:pt x="2000" y="3120"/>
                  </a:cubicBezTo>
                  <a:lnTo>
                    <a:pt x="2000" y="3120"/>
                  </a:lnTo>
                  <a:cubicBezTo>
                    <a:pt x="2000" y="2960"/>
                    <a:pt x="2160" y="2800"/>
                    <a:pt x="2320" y="2800"/>
                  </a:cubicBezTo>
                  <a:lnTo>
                    <a:pt x="8400" y="2800"/>
                  </a:lnTo>
                  <a:cubicBezTo>
                    <a:pt x="8560" y="2800"/>
                    <a:pt x="8720" y="2960"/>
                    <a:pt x="8720" y="3120"/>
                  </a:cubicBezTo>
                  <a:lnTo>
                    <a:pt x="8720" y="3120"/>
                  </a:lnTo>
                  <a:cubicBezTo>
                    <a:pt x="8720" y="3280"/>
                    <a:pt x="8560" y="3440"/>
                    <a:pt x="8400" y="3440"/>
                  </a:cubicBezTo>
                  <a:close/>
                  <a:moveTo>
                    <a:pt x="10560" y="9280"/>
                  </a:moveTo>
                  <a:cubicBezTo>
                    <a:pt x="10400" y="9120"/>
                    <a:pt x="10160" y="9120"/>
                    <a:pt x="10080" y="9280"/>
                  </a:cubicBezTo>
                  <a:lnTo>
                    <a:pt x="8080" y="11440"/>
                  </a:lnTo>
                  <a:lnTo>
                    <a:pt x="7280" y="10640"/>
                  </a:lnTo>
                  <a:cubicBezTo>
                    <a:pt x="7120" y="10480"/>
                    <a:pt x="6880" y="10480"/>
                    <a:pt x="6800" y="10640"/>
                  </a:cubicBezTo>
                  <a:cubicBezTo>
                    <a:pt x="6720" y="10800"/>
                    <a:pt x="6640" y="11040"/>
                    <a:pt x="6800" y="11120"/>
                  </a:cubicBezTo>
                  <a:lnTo>
                    <a:pt x="7920" y="12160"/>
                  </a:lnTo>
                  <a:cubicBezTo>
                    <a:pt x="8080" y="12320"/>
                    <a:pt x="8320" y="12320"/>
                    <a:pt x="8400" y="12160"/>
                  </a:cubicBezTo>
                  <a:lnTo>
                    <a:pt x="10640" y="9680"/>
                  </a:lnTo>
                  <a:cubicBezTo>
                    <a:pt x="10640" y="9600"/>
                    <a:pt x="10640" y="9360"/>
                    <a:pt x="10560" y="9280"/>
                  </a:cubicBezTo>
                  <a:close/>
                </a:path>
              </a:pathLst>
            </a:custGeom>
            <a:solidFill>
              <a:srgbClr val="338CF9"/>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zh-CN" altLang="en-US" sz="2500" dirty="0">
                <a:solidFill>
                  <a:schemeClr val="tx1">
                    <a:lumMod val="75000"/>
                    <a:lumOff val="25000"/>
                  </a:schemeClr>
                </a:solidFill>
                <a:cs typeface="+mn-ea"/>
                <a:sym typeface="+mn-lt"/>
              </a:endParaRPr>
            </a:p>
          </p:txBody>
        </p:sp>
        <p:sp>
          <p:nvSpPr>
            <p:cNvPr id="52" name="文本框 51"/>
            <p:cNvSpPr txBox="1"/>
            <p:nvPr/>
          </p:nvSpPr>
          <p:spPr>
            <a:xfrm>
              <a:off x="2953662" y="2069721"/>
              <a:ext cx="6394450" cy="461665"/>
            </a:xfrm>
            <a:prstGeom prst="rect">
              <a:avLst/>
            </a:prstGeom>
            <a:noFill/>
          </p:spPr>
          <p:txBody>
            <a:bodyPr wrap="square">
              <a:spAutoFit/>
            </a:bodyPr>
            <a:lstStyle/>
            <a:p>
              <a:pPr algn="l"/>
              <a:r>
                <a:rPr lang="en-US" altLang="zh-CN" sz="2400" b="1" dirty="0">
                  <a:solidFill>
                    <a:schemeClr val="tx1">
                      <a:lumMod val="75000"/>
                      <a:lumOff val="25000"/>
                    </a:schemeClr>
                  </a:solidFill>
                  <a:cs typeface="+mn-ea"/>
                  <a:sym typeface="+mn-lt"/>
                </a:rPr>
                <a:t>03:</a:t>
              </a:r>
              <a:r>
                <a:rPr lang="zh-CN" altLang="en-US" sz="2400" b="1" dirty="0">
                  <a:solidFill>
                    <a:schemeClr val="tx1">
                      <a:lumMod val="75000"/>
                      <a:lumOff val="25000"/>
                    </a:schemeClr>
                  </a:solidFill>
                  <a:cs typeface="+mn-ea"/>
                  <a:sym typeface="+mn-lt"/>
                </a:rPr>
                <a:t>做好家园共育</a:t>
              </a:r>
              <a:endParaRPr lang="zh-CN" altLang="en-US" sz="2400" b="1" dirty="0">
                <a:solidFill>
                  <a:schemeClr val="tx1">
                    <a:lumMod val="75000"/>
                    <a:lumOff val="25000"/>
                  </a:schemeClr>
                </a:solidFill>
                <a:cs typeface="+mn-ea"/>
                <a:sym typeface="+mn-lt"/>
              </a:endParaRPr>
            </a:p>
          </p:txBody>
        </p:sp>
      </p:grpSp>
      <p:grpSp>
        <p:nvGrpSpPr>
          <p:cNvPr id="53" name="组合 52"/>
          <p:cNvGrpSpPr/>
          <p:nvPr/>
        </p:nvGrpSpPr>
        <p:grpSpPr>
          <a:xfrm>
            <a:off x="6226052" y="3143285"/>
            <a:ext cx="6815747" cy="477842"/>
            <a:chOff x="2532365" y="2069721"/>
            <a:chExt cx="6815747" cy="477842"/>
          </a:xfrm>
        </p:grpSpPr>
        <p:sp>
          <p:nvSpPr>
            <p:cNvPr id="54" name="TextBox 37"/>
            <p:cNvSpPr txBox="1"/>
            <p:nvPr/>
          </p:nvSpPr>
          <p:spPr>
            <a:xfrm>
              <a:off x="2532365" y="2070509"/>
              <a:ext cx="406110" cy="477054"/>
            </a:xfrm>
            <a:custGeom>
              <a:avLst/>
              <a:gdLst>
                <a:gd name="T0" fmla="*/ 6080 w 10640"/>
                <a:gd name="T1" fmla="*/ 12240 h 12320"/>
                <a:gd name="T2" fmla="*/ 1120 w 10640"/>
                <a:gd name="T3" fmla="*/ 12240 h 12320"/>
                <a:gd name="T4" fmla="*/ 0 w 10640"/>
                <a:gd name="T5" fmla="*/ 11120 h 12320"/>
                <a:gd name="T6" fmla="*/ 0 w 10640"/>
                <a:gd name="T7" fmla="*/ 1120 h 12320"/>
                <a:gd name="T8" fmla="*/ 1120 w 10640"/>
                <a:gd name="T9" fmla="*/ 0 h 12320"/>
                <a:gd name="T10" fmla="*/ 9520 w 10640"/>
                <a:gd name="T11" fmla="*/ 0 h 12320"/>
                <a:gd name="T12" fmla="*/ 10640 w 10640"/>
                <a:gd name="T13" fmla="*/ 1120 h 12320"/>
                <a:gd name="T14" fmla="*/ 10640 w 10640"/>
                <a:gd name="T15" fmla="*/ 7760 h 12320"/>
                <a:gd name="T16" fmla="*/ 10320 w 10640"/>
                <a:gd name="T17" fmla="*/ 8080 h 12320"/>
                <a:gd name="T18" fmla="*/ 10000 w 10640"/>
                <a:gd name="T19" fmla="*/ 7760 h 12320"/>
                <a:gd name="T20" fmla="*/ 10000 w 10640"/>
                <a:gd name="T21" fmla="*/ 1120 h 12320"/>
                <a:gd name="T22" fmla="*/ 9520 w 10640"/>
                <a:gd name="T23" fmla="*/ 640 h 12320"/>
                <a:gd name="T24" fmla="*/ 1120 w 10640"/>
                <a:gd name="T25" fmla="*/ 640 h 12320"/>
                <a:gd name="T26" fmla="*/ 640 w 10640"/>
                <a:gd name="T27" fmla="*/ 1120 h 12320"/>
                <a:gd name="T28" fmla="*/ 640 w 10640"/>
                <a:gd name="T29" fmla="*/ 11200 h 12320"/>
                <a:gd name="T30" fmla="*/ 1120 w 10640"/>
                <a:gd name="T31" fmla="*/ 11680 h 12320"/>
                <a:gd name="T32" fmla="*/ 6000 w 10640"/>
                <a:gd name="T33" fmla="*/ 11680 h 12320"/>
                <a:gd name="T34" fmla="*/ 6320 w 10640"/>
                <a:gd name="T35" fmla="*/ 12000 h 12320"/>
                <a:gd name="T36" fmla="*/ 6080 w 10640"/>
                <a:gd name="T37" fmla="*/ 12240 h 12320"/>
                <a:gd name="T38" fmla="*/ 6320 w 10640"/>
                <a:gd name="T39" fmla="*/ 9040 h 12320"/>
                <a:gd name="T40" fmla="*/ 2320 w 10640"/>
                <a:gd name="T41" fmla="*/ 9040 h 12320"/>
                <a:gd name="T42" fmla="*/ 2000 w 10640"/>
                <a:gd name="T43" fmla="*/ 8720 h 12320"/>
                <a:gd name="T44" fmla="*/ 2000 w 10640"/>
                <a:gd name="T45" fmla="*/ 8720 h 12320"/>
                <a:gd name="T46" fmla="*/ 2320 w 10640"/>
                <a:gd name="T47" fmla="*/ 8400 h 12320"/>
                <a:gd name="T48" fmla="*/ 6320 w 10640"/>
                <a:gd name="T49" fmla="*/ 8400 h 12320"/>
                <a:gd name="T50" fmla="*/ 6640 w 10640"/>
                <a:gd name="T51" fmla="*/ 8720 h 12320"/>
                <a:gd name="T52" fmla="*/ 6640 w 10640"/>
                <a:gd name="T53" fmla="*/ 8720 h 12320"/>
                <a:gd name="T54" fmla="*/ 6320 w 10640"/>
                <a:gd name="T55" fmla="*/ 9040 h 12320"/>
                <a:gd name="T56" fmla="*/ 8320 w 10640"/>
                <a:gd name="T57" fmla="*/ 6160 h 12320"/>
                <a:gd name="T58" fmla="*/ 2240 w 10640"/>
                <a:gd name="T59" fmla="*/ 6160 h 12320"/>
                <a:gd name="T60" fmla="*/ 1920 w 10640"/>
                <a:gd name="T61" fmla="*/ 5840 h 12320"/>
                <a:gd name="T62" fmla="*/ 1920 w 10640"/>
                <a:gd name="T63" fmla="*/ 5840 h 12320"/>
                <a:gd name="T64" fmla="*/ 2240 w 10640"/>
                <a:gd name="T65" fmla="*/ 5520 h 12320"/>
                <a:gd name="T66" fmla="*/ 8320 w 10640"/>
                <a:gd name="T67" fmla="*/ 5520 h 12320"/>
                <a:gd name="T68" fmla="*/ 8640 w 10640"/>
                <a:gd name="T69" fmla="*/ 5840 h 12320"/>
                <a:gd name="T70" fmla="*/ 8640 w 10640"/>
                <a:gd name="T71" fmla="*/ 5840 h 12320"/>
                <a:gd name="T72" fmla="*/ 8320 w 10640"/>
                <a:gd name="T73" fmla="*/ 6160 h 12320"/>
                <a:gd name="T74" fmla="*/ 8400 w 10640"/>
                <a:gd name="T75" fmla="*/ 3440 h 12320"/>
                <a:gd name="T76" fmla="*/ 2320 w 10640"/>
                <a:gd name="T77" fmla="*/ 3440 h 12320"/>
                <a:gd name="T78" fmla="*/ 2000 w 10640"/>
                <a:gd name="T79" fmla="*/ 3120 h 12320"/>
                <a:gd name="T80" fmla="*/ 2000 w 10640"/>
                <a:gd name="T81" fmla="*/ 3120 h 12320"/>
                <a:gd name="T82" fmla="*/ 2320 w 10640"/>
                <a:gd name="T83" fmla="*/ 2800 h 12320"/>
                <a:gd name="T84" fmla="*/ 8400 w 10640"/>
                <a:gd name="T85" fmla="*/ 2800 h 12320"/>
                <a:gd name="T86" fmla="*/ 8720 w 10640"/>
                <a:gd name="T87" fmla="*/ 3120 h 12320"/>
                <a:gd name="T88" fmla="*/ 8720 w 10640"/>
                <a:gd name="T89" fmla="*/ 3120 h 12320"/>
                <a:gd name="T90" fmla="*/ 8400 w 10640"/>
                <a:gd name="T91" fmla="*/ 3440 h 12320"/>
                <a:gd name="T92" fmla="*/ 10560 w 10640"/>
                <a:gd name="T93" fmla="*/ 9280 h 12320"/>
                <a:gd name="T94" fmla="*/ 10080 w 10640"/>
                <a:gd name="T95" fmla="*/ 9280 h 12320"/>
                <a:gd name="T96" fmla="*/ 8080 w 10640"/>
                <a:gd name="T97" fmla="*/ 11440 h 12320"/>
                <a:gd name="T98" fmla="*/ 7280 w 10640"/>
                <a:gd name="T99" fmla="*/ 10640 h 12320"/>
                <a:gd name="T100" fmla="*/ 6800 w 10640"/>
                <a:gd name="T101" fmla="*/ 10640 h 12320"/>
                <a:gd name="T102" fmla="*/ 6800 w 10640"/>
                <a:gd name="T103" fmla="*/ 11120 h 12320"/>
                <a:gd name="T104" fmla="*/ 7920 w 10640"/>
                <a:gd name="T105" fmla="*/ 12160 h 12320"/>
                <a:gd name="T106" fmla="*/ 8400 w 10640"/>
                <a:gd name="T107" fmla="*/ 12160 h 12320"/>
                <a:gd name="T108" fmla="*/ 10640 w 10640"/>
                <a:gd name="T109" fmla="*/ 9680 h 12320"/>
                <a:gd name="T110" fmla="*/ 10560 w 10640"/>
                <a:gd name="T111" fmla="*/ 9280 h 12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640" h="12320">
                  <a:moveTo>
                    <a:pt x="6080" y="12240"/>
                  </a:moveTo>
                  <a:lnTo>
                    <a:pt x="1120" y="12240"/>
                  </a:lnTo>
                  <a:cubicBezTo>
                    <a:pt x="480" y="12240"/>
                    <a:pt x="0" y="11760"/>
                    <a:pt x="0" y="11120"/>
                  </a:cubicBezTo>
                  <a:lnTo>
                    <a:pt x="0" y="1120"/>
                  </a:lnTo>
                  <a:cubicBezTo>
                    <a:pt x="0" y="480"/>
                    <a:pt x="480" y="0"/>
                    <a:pt x="1120" y="0"/>
                  </a:cubicBezTo>
                  <a:lnTo>
                    <a:pt x="9520" y="0"/>
                  </a:lnTo>
                  <a:cubicBezTo>
                    <a:pt x="10160" y="0"/>
                    <a:pt x="10640" y="480"/>
                    <a:pt x="10640" y="1120"/>
                  </a:cubicBezTo>
                  <a:lnTo>
                    <a:pt x="10640" y="7760"/>
                  </a:lnTo>
                  <a:cubicBezTo>
                    <a:pt x="10640" y="7920"/>
                    <a:pt x="10480" y="8080"/>
                    <a:pt x="10320" y="8080"/>
                  </a:cubicBezTo>
                  <a:cubicBezTo>
                    <a:pt x="10160" y="8080"/>
                    <a:pt x="10000" y="7920"/>
                    <a:pt x="10000" y="7760"/>
                  </a:cubicBezTo>
                  <a:lnTo>
                    <a:pt x="10000" y="1120"/>
                  </a:lnTo>
                  <a:cubicBezTo>
                    <a:pt x="10000" y="880"/>
                    <a:pt x="9760" y="640"/>
                    <a:pt x="9520" y="640"/>
                  </a:cubicBezTo>
                  <a:lnTo>
                    <a:pt x="1120" y="640"/>
                  </a:lnTo>
                  <a:cubicBezTo>
                    <a:pt x="880" y="640"/>
                    <a:pt x="640" y="880"/>
                    <a:pt x="640" y="1120"/>
                  </a:cubicBezTo>
                  <a:lnTo>
                    <a:pt x="640" y="11200"/>
                  </a:lnTo>
                  <a:cubicBezTo>
                    <a:pt x="640" y="11440"/>
                    <a:pt x="880" y="11680"/>
                    <a:pt x="1120" y="11680"/>
                  </a:cubicBezTo>
                  <a:lnTo>
                    <a:pt x="6000" y="11680"/>
                  </a:lnTo>
                  <a:cubicBezTo>
                    <a:pt x="6160" y="11680"/>
                    <a:pt x="6320" y="11840"/>
                    <a:pt x="6320" y="12000"/>
                  </a:cubicBezTo>
                  <a:cubicBezTo>
                    <a:pt x="6320" y="12160"/>
                    <a:pt x="6240" y="12240"/>
                    <a:pt x="6080" y="12240"/>
                  </a:cubicBezTo>
                  <a:close/>
                  <a:moveTo>
                    <a:pt x="6320" y="9040"/>
                  </a:moveTo>
                  <a:lnTo>
                    <a:pt x="2320" y="9040"/>
                  </a:lnTo>
                  <a:cubicBezTo>
                    <a:pt x="2160" y="9040"/>
                    <a:pt x="2000" y="8880"/>
                    <a:pt x="2000" y="8720"/>
                  </a:cubicBezTo>
                  <a:lnTo>
                    <a:pt x="2000" y="8720"/>
                  </a:lnTo>
                  <a:cubicBezTo>
                    <a:pt x="2000" y="8560"/>
                    <a:pt x="2160" y="8400"/>
                    <a:pt x="2320" y="8400"/>
                  </a:cubicBezTo>
                  <a:lnTo>
                    <a:pt x="6320" y="8400"/>
                  </a:lnTo>
                  <a:cubicBezTo>
                    <a:pt x="6480" y="8400"/>
                    <a:pt x="6640" y="8560"/>
                    <a:pt x="6640" y="8720"/>
                  </a:cubicBezTo>
                  <a:lnTo>
                    <a:pt x="6640" y="8720"/>
                  </a:lnTo>
                  <a:cubicBezTo>
                    <a:pt x="6560" y="8880"/>
                    <a:pt x="6480" y="9040"/>
                    <a:pt x="6320" y="9040"/>
                  </a:cubicBezTo>
                  <a:close/>
                  <a:moveTo>
                    <a:pt x="8320" y="6160"/>
                  </a:moveTo>
                  <a:lnTo>
                    <a:pt x="2240" y="6160"/>
                  </a:lnTo>
                  <a:cubicBezTo>
                    <a:pt x="2080" y="6160"/>
                    <a:pt x="1920" y="6000"/>
                    <a:pt x="1920" y="5840"/>
                  </a:cubicBezTo>
                  <a:lnTo>
                    <a:pt x="1920" y="5840"/>
                  </a:lnTo>
                  <a:cubicBezTo>
                    <a:pt x="1920" y="5680"/>
                    <a:pt x="2080" y="5520"/>
                    <a:pt x="2240" y="5520"/>
                  </a:cubicBezTo>
                  <a:lnTo>
                    <a:pt x="8320" y="5520"/>
                  </a:lnTo>
                  <a:cubicBezTo>
                    <a:pt x="8480" y="5520"/>
                    <a:pt x="8640" y="5680"/>
                    <a:pt x="8640" y="5840"/>
                  </a:cubicBezTo>
                  <a:lnTo>
                    <a:pt x="8640" y="5840"/>
                  </a:lnTo>
                  <a:cubicBezTo>
                    <a:pt x="8640" y="6000"/>
                    <a:pt x="8480" y="6160"/>
                    <a:pt x="8320" y="6160"/>
                  </a:cubicBezTo>
                  <a:close/>
                  <a:moveTo>
                    <a:pt x="8400" y="3440"/>
                  </a:moveTo>
                  <a:lnTo>
                    <a:pt x="2320" y="3440"/>
                  </a:lnTo>
                  <a:cubicBezTo>
                    <a:pt x="2160" y="3440"/>
                    <a:pt x="2000" y="3280"/>
                    <a:pt x="2000" y="3120"/>
                  </a:cubicBezTo>
                  <a:lnTo>
                    <a:pt x="2000" y="3120"/>
                  </a:lnTo>
                  <a:cubicBezTo>
                    <a:pt x="2000" y="2960"/>
                    <a:pt x="2160" y="2800"/>
                    <a:pt x="2320" y="2800"/>
                  </a:cubicBezTo>
                  <a:lnTo>
                    <a:pt x="8400" y="2800"/>
                  </a:lnTo>
                  <a:cubicBezTo>
                    <a:pt x="8560" y="2800"/>
                    <a:pt x="8720" y="2960"/>
                    <a:pt x="8720" y="3120"/>
                  </a:cubicBezTo>
                  <a:lnTo>
                    <a:pt x="8720" y="3120"/>
                  </a:lnTo>
                  <a:cubicBezTo>
                    <a:pt x="8720" y="3280"/>
                    <a:pt x="8560" y="3440"/>
                    <a:pt x="8400" y="3440"/>
                  </a:cubicBezTo>
                  <a:close/>
                  <a:moveTo>
                    <a:pt x="10560" y="9280"/>
                  </a:moveTo>
                  <a:cubicBezTo>
                    <a:pt x="10400" y="9120"/>
                    <a:pt x="10160" y="9120"/>
                    <a:pt x="10080" y="9280"/>
                  </a:cubicBezTo>
                  <a:lnTo>
                    <a:pt x="8080" y="11440"/>
                  </a:lnTo>
                  <a:lnTo>
                    <a:pt x="7280" y="10640"/>
                  </a:lnTo>
                  <a:cubicBezTo>
                    <a:pt x="7120" y="10480"/>
                    <a:pt x="6880" y="10480"/>
                    <a:pt x="6800" y="10640"/>
                  </a:cubicBezTo>
                  <a:cubicBezTo>
                    <a:pt x="6720" y="10800"/>
                    <a:pt x="6640" y="11040"/>
                    <a:pt x="6800" y="11120"/>
                  </a:cubicBezTo>
                  <a:lnTo>
                    <a:pt x="7920" y="12160"/>
                  </a:lnTo>
                  <a:cubicBezTo>
                    <a:pt x="8080" y="12320"/>
                    <a:pt x="8320" y="12320"/>
                    <a:pt x="8400" y="12160"/>
                  </a:cubicBezTo>
                  <a:lnTo>
                    <a:pt x="10640" y="9680"/>
                  </a:lnTo>
                  <a:cubicBezTo>
                    <a:pt x="10640" y="9600"/>
                    <a:pt x="10640" y="9360"/>
                    <a:pt x="10560" y="9280"/>
                  </a:cubicBezTo>
                  <a:close/>
                </a:path>
              </a:pathLst>
            </a:custGeom>
            <a:solidFill>
              <a:srgbClr val="338CF9"/>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zh-CN" altLang="en-US" sz="2500" dirty="0">
                <a:solidFill>
                  <a:schemeClr val="tx1">
                    <a:lumMod val="75000"/>
                    <a:lumOff val="25000"/>
                  </a:schemeClr>
                </a:solidFill>
                <a:cs typeface="+mn-ea"/>
                <a:sym typeface="+mn-lt"/>
              </a:endParaRPr>
            </a:p>
          </p:txBody>
        </p:sp>
        <p:sp>
          <p:nvSpPr>
            <p:cNvPr id="55" name="文本框 54"/>
            <p:cNvSpPr txBox="1"/>
            <p:nvPr/>
          </p:nvSpPr>
          <p:spPr>
            <a:xfrm>
              <a:off x="2953662" y="2069721"/>
              <a:ext cx="6394450" cy="461665"/>
            </a:xfrm>
            <a:prstGeom prst="rect">
              <a:avLst/>
            </a:prstGeom>
            <a:noFill/>
          </p:spPr>
          <p:txBody>
            <a:bodyPr wrap="square">
              <a:spAutoFit/>
            </a:bodyPr>
            <a:lstStyle/>
            <a:p>
              <a:pPr algn="l"/>
              <a:r>
                <a:rPr lang="en-US" altLang="zh-CN" sz="2400" b="1" dirty="0">
                  <a:solidFill>
                    <a:schemeClr val="tx1">
                      <a:lumMod val="75000"/>
                      <a:lumOff val="25000"/>
                    </a:schemeClr>
                  </a:solidFill>
                  <a:cs typeface="+mn-ea"/>
                  <a:sym typeface="+mn-lt"/>
                </a:rPr>
                <a:t>02:</a:t>
              </a:r>
              <a:r>
                <a:rPr lang="zh-CN" altLang="en-US" sz="2400" b="1" dirty="0">
                  <a:solidFill>
                    <a:schemeClr val="tx1">
                      <a:lumMod val="75000"/>
                      <a:lumOff val="25000"/>
                    </a:schemeClr>
                  </a:solidFill>
                  <a:cs typeface="+mn-ea"/>
                  <a:sym typeface="+mn-lt"/>
                </a:rPr>
                <a:t>安全卫生管理</a:t>
              </a:r>
              <a:endParaRPr lang="zh-CN" altLang="en-US" sz="2400" b="1" dirty="0">
                <a:solidFill>
                  <a:schemeClr val="tx1">
                    <a:lumMod val="75000"/>
                    <a:lumOff val="25000"/>
                  </a:schemeClr>
                </a:solidFill>
                <a:cs typeface="+mn-ea"/>
                <a:sym typeface="+mn-lt"/>
              </a:endParaRPr>
            </a:p>
          </p:txBody>
        </p:sp>
      </p:grpSp>
      <p:grpSp>
        <p:nvGrpSpPr>
          <p:cNvPr id="56" name="组合 55"/>
          <p:cNvGrpSpPr/>
          <p:nvPr/>
        </p:nvGrpSpPr>
        <p:grpSpPr>
          <a:xfrm>
            <a:off x="6223498" y="3956312"/>
            <a:ext cx="6815747" cy="477842"/>
            <a:chOff x="2532365" y="2069721"/>
            <a:chExt cx="6815747" cy="477842"/>
          </a:xfrm>
        </p:grpSpPr>
        <p:sp>
          <p:nvSpPr>
            <p:cNvPr id="57" name="TextBox 37"/>
            <p:cNvSpPr txBox="1"/>
            <p:nvPr/>
          </p:nvSpPr>
          <p:spPr>
            <a:xfrm>
              <a:off x="2532365" y="2070509"/>
              <a:ext cx="406110" cy="477054"/>
            </a:xfrm>
            <a:custGeom>
              <a:avLst/>
              <a:gdLst>
                <a:gd name="T0" fmla="*/ 6080 w 10640"/>
                <a:gd name="T1" fmla="*/ 12240 h 12320"/>
                <a:gd name="T2" fmla="*/ 1120 w 10640"/>
                <a:gd name="T3" fmla="*/ 12240 h 12320"/>
                <a:gd name="T4" fmla="*/ 0 w 10640"/>
                <a:gd name="T5" fmla="*/ 11120 h 12320"/>
                <a:gd name="T6" fmla="*/ 0 w 10640"/>
                <a:gd name="T7" fmla="*/ 1120 h 12320"/>
                <a:gd name="T8" fmla="*/ 1120 w 10640"/>
                <a:gd name="T9" fmla="*/ 0 h 12320"/>
                <a:gd name="T10" fmla="*/ 9520 w 10640"/>
                <a:gd name="T11" fmla="*/ 0 h 12320"/>
                <a:gd name="T12" fmla="*/ 10640 w 10640"/>
                <a:gd name="T13" fmla="*/ 1120 h 12320"/>
                <a:gd name="T14" fmla="*/ 10640 w 10640"/>
                <a:gd name="T15" fmla="*/ 7760 h 12320"/>
                <a:gd name="T16" fmla="*/ 10320 w 10640"/>
                <a:gd name="T17" fmla="*/ 8080 h 12320"/>
                <a:gd name="T18" fmla="*/ 10000 w 10640"/>
                <a:gd name="T19" fmla="*/ 7760 h 12320"/>
                <a:gd name="T20" fmla="*/ 10000 w 10640"/>
                <a:gd name="T21" fmla="*/ 1120 h 12320"/>
                <a:gd name="T22" fmla="*/ 9520 w 10640"/>
                <a:gd name="T23" fmla="*/ 640 h 12320"/>
                <a:gd name="T24" fmla="*/ 1120 w 10640"/>
                <a:gd name="T25" fmla="*/ 640 h 12320"/>
                <a:gd name="T26" fmla="*/ 640 w 10640"/>
                <a:gd name="T27" fmla="*/ 1120 h 12320"/>
                <a:gd name="T28" fmla="*/ 640 w 10640"/>
                <a:gd name="T29" fmla="*/ 11200 h 12320"/>
                <a:gd name="T30" fmla="*/ 1120 w 10640"/>
                <a:gd name="T31" fmla="*/ 11680 h 12320"/>
                <a:gd name="T32" fmla="*/ 6000 w 10640"/>
                <a:gd name="T33" fmla="*/ 11680 h 12320"/>
                <a:gd name="T34" fmla="*/ 6320 w 10640"/>
                <a:gd name="T35" fmla="*/ 12000 h 12320"/>
                <a:gd name="T36" fmla="*/ 6080 w 10640"/>
                <a:gd name="T37" fmla="*/ 12240 h 12320"/>
                <a:gd name="T38" fmla="*/ 6320 w 10640"/>
                <a:gd name="T39" fmla="*/ 9040 h 12320"/>
                <a:gd name="T40" fmla="*/ 2320 w 10640"/>
                <a:gd name="T41" fmla="*/ 9040 h 12320"/>
                <a:gd name="T42" fmla="*/ 2000 w 10640"/>
                <a:gd name="T43" fmla="*/ 8720 h 12320"/>
                <a:gd name="T44" fmla="*/ 2000 w 10640"/>
                <a:gd name="T45" fmla="*/ 8720 h 12320"/>
                <a:gd name="T46" fmla="*/ 2320 w 10640"/>
                <a:gd name="T47" fmla="*/ 8400 h 12320"/>
                <a:gd name="T48" fmla="*/ 6320 w 10640"/>
                <a:gd name="T49" fmla="*/ 8400 h 12320"/>
                <a:gd name="T50" fmla="*/ 6640 w 10640"/>
                <a:gd name="T51" fmla="*/ 8720 h 12320"/>
                <a:gd name="T52" fmla="*/ 6640 w 10640"/>
                <a:gd name="T53" fmla="*/ 8720 h 12320"/>
                <a:gd name="T54" fmla="*/ 6320 w 10640"/>
                <a:gd name="T55" fmla="*/ 9040 h 12320"/>
                <a:gd name="T56" fmla="*/ 8320 w 10640"/>
                <a:gd name="T57" fmla="*/ 6160 h 12320"/>
                <a:gd name="T58" fmla="*/ 2240 w 10640"/>
                <a:gd name="T59" fmla="*/ 6160 h 12320"/>
                <a:gd name="T60" fmla="*/ 1920 w 10640"/>
                <a:gd name="T61" fmla="*/ 5840 h 12320"/>
                <a:gd name="T62" fmla="*/ 1920 w 10640"/>
                <a:gd name="T63" fmla="*/ 5840 h 12320"/>
                <a:gd name="T64" fmla="*/ 2240 w 10640"/>
                <a:gd name="T65" fmla="*/ 5520 h 12320"/>
                <a:gd name="T66" fmla="*/ 8320 w 10640"/>
                <a:gd name="T67" fmla="*/ 5520 h 12320"/>
                <a:gd name="T68" fmla="*/ 8640 w 10640"/>
                <a:gd name="T69" fmla="*/ 5840 h 12320"/>
                <a:gd name="T70" fmla="*/ 8640 w 10640"/>
                <a:gd name="T71" fmla="*/ 5840 h 12320"/>
                <a:gd name="T72" fmla="*/ 8320 w 10640"/>
                <a:gd name="T73" fmla="*/ 6160 h 12320"/>
                <a:gd name="T74" fmla="*/ 8400 w 10640"/>
                <a:gd name="T75" fmla="*/ 3440 h 12320"/>
                <a:gd name="T76" fmla="*/ 2320 w 10640"/>
                <a:gd name="T77" fmla="*/ 3440 h 12320"/>
                <a:gd name="T78" fmla="*/ 2000 w 10640"/>
                <a:gd name="T79" fmla="*/ 3120 h 12320"/>
                <a:gd name="T80" fmla="*/ 2000 w 10640"/>
                <a:gd name="T81" fmla="*/ 3120 h 12320"/>
                <a:gd name="T82" fmla="*/ 2320 w 10640"/>
                <a:gd name="T83" fmla="*/ 2800 h 12320"/>
                <a:gd name="T84" fmla="*/ 8400 w 10640"/>
                <a:gd name="T85" fmla="*/ 2800 h 12320"/>
                <a:gd name="T86" fmla="*/ 8720 w 10640"/>
                <a:gd name="T87" fmla="*/ 3120 h 12320"/>
                <a:gd name="T88" fmla="*/ 8720 w 10640"/>
                <a:gd name="T89" fmla="*/ 3120 h 12320"/>
                <a:gd name="T90" fmla="*/ 8400 w 10640"/>
                <a:gd name="T91" fmla="*/ 3440 h 12320"/>
                <a:gd name="T92" fmla="*/ 10560 w 10640"/>
                <a:gd name="T93" fmla="*/ 9280 h 12320"/>
                <a:gd name="T94" fmla="*/ 10080 w 10640"/>
                <a:gd name="T95" fmla="*/ 9280 h 12320"/>
                <a:gd name="T96" fmla="*/ 8080 w 10640"/>
                <a:gd name="T97" fmla="*/ 11440 h 12320"/>
                <a:gd name="T98" fmla="*/ 7280 w 10640"/>
                <a:gd name="T99" fmla="*/ 10640 h 12320"/>
                <a:gd name="T100" fmla="*/ 6800 w 10640"/>
                <a:gd name="T101" fmla="*/ 10640 h 12320"/>
                <a:gd name="T102" fmla="*/ 6800 w 10640"/>
                <a:gd name="T103" fmla="*/ 11120 h 12320"/>
                <a:gd name="T104" fmla="*/ 7920 w 10640"/>
                <a:gd name="T105" fmla="*/ 12160 h 12320"/>
                <a:gd name="T106" fmla="*/ 8400 w 10640"/>
                <a:gd name="T107" fmla="*/ 12160 h 12320"/>
                <a:gd name="T108" fmla="*/ 10640 w 10640"/>
                <a:gd name="T109" fmla="*/ 9680 h 12320"/>
                <a:gd name="T110" fmla="*/ 10560 w 10640"/>
                <a:gd name="T111" fmla="*/ 9280 h 12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640" h="12320">
                  <a:moveTo>
                    <a:pt x="6080" y="12240"/>
                  </a:moveTo>
                  <a:lnTo>
                    <a:pt x="1120" y="12240"/>
                  </a:lnTo>
                  <a:cubicBezTo>
                    <a:pt x="480" y="12240"/>
                    <a:pt x="0" y="11760"/>
                    <a:pt x="0" y="11120"/>
                  </a:cubicBezTo>
                  <a:lnTo>
                    <a:pt x="0" y="1120"/>
                  </a:lnTo>
                  <a:cubicBezTo>
                    <a:pt x="0" y="480"/>
                    <a:pt x="480" y="0"/>
                    <a:pt x="1120" y="0"/>
                  </a:cubicBezTo>
                  <a:lnTo>
                    <a:pt x="9520" y="0"/>
                  </a:lnTo>
                  <a:cubicBezTo>
                    <a:pt x="10160" y="0"/>
                    <a:pt x="10640" y="480"/>
                    <a:pt x="10640" y="1120"/>
                  </a:cubicBezTo>
                  <a:lnTo>
                    <a:pt x="10640" y="7760"/>
                  </a:lnTo>
                  <a:cubicBezTo>
                    <a:pt x="10640" y="7920"/>
                    <a:pt x="10480" y="8080"/>
                    <a:pt x="10320" y="8080"/>
                  </a:cubicBezTo>
                  <a:cubicBezTo>
                    <a:pt x="10160" y="8080"/>
                    <a:pt x="10000" y="7920"/>
                    <a:pt x="10000" y="7760"/>
                  </a:cubicBezTo>
                  <a:lnTo>
                    <a:pt x="10000" y="1120"/>
                  </a:lnTo>
                  <a:cubicBezTo>
                    <a:pt x="10000" y="880"/>
                    <a:pt x="9760" y="640"/>
                    <a:pt x="9520" y="640"/>
                  </a:cubicBezTo>
                  <a:lnTo>
                    <a:pt x="1120" y="640"/>
                  </a:lnTo>
                  <a:cubicBezTo>
                    <a:pt x="880" y="640"/>
                    <a:pt x="640" y="880"/>
                    <a:pt x="640" y="1120"/>
                  </a:cubicBezTo>
                  <a:lnTo>
                    <a:pt x="640" y="11200"/>
                  </a:lnTo>
                  <a:cubicBezTo>
                    <a:pt x="640" y="11440"/>
                    <a:pt x="880" y="11680"/>
                    <a:pt x="1120" y="11680"/>
                  </a:cubicBezTo>
                  <a:lnTo>
                    <a:pt x="6000" y="11680"/>
                  </a:lnTo>
                  <a:cubicBezTo>
                    <a:pt x="6160" y="11680"/>
                    <a:pt x="6320" y="11840"/>
                    <a:pt x="6320" y="12000"/>
                  </a:cubicBezTo>
                  <a:cubicBezTo>
                    <a:pt x="6320" y="12160"/>
                    <a:pt x="6240" y="12240"/>
                    <a:pt x="6080" y="12240"/>
                  </a:cubicBezTo>
                  <a:close/>
                  <a:moveTo>
                    <a:pt x="6320" y="9040"/>
                  </a:moveTo>
                  <a:lnTo>
                    <a:pt x="2320" y="9040"/>
                  </a:lnTo>
                  <a:cubicBezTo>
                    <a:pt x="2160" y="9040"/>
                    <a:pt x="2000" y="8880"/>
                    <a:pt x="2000" y="8720"/>
                  </a:cubicBezTo>
                  <a:lnTo>
                    <a:pt x="2000" y="8720"/>
                  </a:lnTo>
                  <a:cubicBezTo>
                    <a:pt x="2000" y="8560"/>
                    <a:pt x="2160" y="8400"/>
                    <a:pt x="2320" y="8400"/>
                  </a:cubicBezTo>
                  <a:lnTo>
                    <a:pt x="6320" y="8400"/>
                  </a:lnTo>
                  <a:cubicBezTo>
                    <a:pt x="6480" y="8400"/>
                    <a:pt x="6640" y="8560"/>
                    <a:pt x="6640" y="8720"/>
                  </a:cubicBezTo>
                  <a:lnTo>
                    <a:pt x="6640" y="8720"/>
                  </a:lnTo>
                  <a:cubicBezTo>
                    <a:pt x="6560" y="8880"/>
                    <a:pt x="6480" y="9040"/>
                    <a:pt x="6320" y="9040"/>
                  </a:cubicBezTo>
                  <a:close/>
                  <a:moveTo>
                    <a:pt x="8320" y="6160"/>
                  </a:moveTo>
                  <a:lnTo>
                    <a:pt x="2240" y="6160"/>
                  </a:lnTo>
                  <a:cubicBezTo>
                    <a:pt x="2080" y="6160"/>
                    <a:pt x="1920" y="6000"/>
                    <a:pt x="1920" y="5840"/>
                  </a:cubicBezTo>
                  <a:lnTo>
                    <a:pt x="1920" y="5840"/>
                  </a:lnTo>
                  <a:cubicBezTo>
                    <a:pt x="1920" y="5680"/>
                    <a:pt x="2080" y="5520"/>
                    <a:pt x="2240" y="5520"/>
                  </a:cubicBezTo>
                  <a:lnTo>
                    <a:pt x="8320" y="5520"/>
                  </a:lnTo>
                  <a:cubicBezTo>
                    <a:pt x="8480" y="5520"/>
                    <a:pt x="8640" y="5680"/>
                    <a:pt x="8640" y="5840"/>
                  </a:cubicBezTo>
                  <a:lnTo>
                    <a:pt x="8640" y="5840"/>
                  </a:lnTo>
                  <a:cubicBezTo>
                    <a:pt x="8640" y="6000"/>
                    <a:pt x="8480" y="6160"/>
                    <a:pt x="8320" y="6160"/>
                  </a:cubicBezTo>
                  <a:close/>
                  <a:moveTo>
                    <a:pt x="8400" y="3440"/>
                  </a:moveTo>
                  <a:lnTo>
                    <a:pt x="2320" y="3440"/>
                  </a:lnTo>
                  <a:cubicBezTo>
                    <a:pt x="2160" y="3440"/>
                    <a:pt x="2000" y="3280"/>
                    <a:pt x="2000" y="3120"/>
                  </a:cubicBezTo>
                  <a:lnTo>
                    <a:pt x="2000" y="3120"/>
                  </a:lnTo>
                  <a:cubicBezTo>
                    <a:pt x="2000" y="2960"/>
                    <a:pt x="2160" y="2800"/>
                    <a:pt x="2320" y="2800"/>
                  </a:cubicBezTo>
                  <a:lnTo>
                    <a:pt x="8400" y="2800"/>
                  </a:lnTo>
                  <a:cubicBezTo>
                    <a:pt x="8560" y="2800"/>
                    <a:pt x="8720" y="2960"/>
                    <a:pt x="8720" y="3120"/>
                  </a:cubicBezTo>
                  <a:lnTo>
                    <a:pt x="8720" y="3120"/>
                  </a:lnTo>
                  <a:cubicBezTo>
                    <a:pt x="8720" y="3280"/>
                    <a:pt x="8560" y="3440"/>
                    <a:pt x="8400" y="3440"/>
                  </a:cubicBezTo>
                  <a:close/>
                  <a:moveTo>
                    <a:pt x="10560" y="9280"/>
                  </a:moveTo>
                  <a:cubicBezTo>
                    <a:pt x="10400" y="9120"/>
                    <a:pt x="10160" y="9120"/>
                    <a:pt x="10080" y="9280"/>
                  </a:cubicBezTo>
                  <a:lnTo>
                    <a:pt x="8080" y="11440"/>
                  </a:lnTo>
                  <a:lnTo>
                    <a:pt x="7280" y="10640"/>
                  </a:lnTo>
                  <a:cubicBezTo>
                    <a:pt x="7120" y="10480"/>
                    <a:pt x="6880" y="10480"/>
                    <a:pt x="6800" y="10640"/>
                  </a:cubicBezTo>
                  <a:cubicBezTo>
                    <a:pt x="6720" y="10800"/>
                    <a:pt x="6640" y="11040"/>
                    <a:pt x="6800" y="11120"/>
                  </a:cubicBezTo>
                  <a:lnTo>
                    <a:pt x="7920" y="12160"/>
                  </a:lnTo>
                  <a:cubicBezTo>
                    <a:pt x="8080" y="12320"/>
                    <a:pt x="8320" y="12320"/>
                    <a:pt x="8400" y="12160"/>
                  </a:cubicBezTo>
                  <a:lnTo>
                    <a:pt x="10640" y="9680"/>
                  </a:lnTo>
                  <a:cubicBezTo>
                    <a:pt x="10640" y="9600"/>
                    <a:pt x="10640" y="9360"/>
                    <a:pt x="10560" y="9280"/>
                  </a:cubicBezTo>
                  <a:close/>
                </a:path>
              </a:pathLst>
            </a:custGeom>
            <a:solidFill>
              <a:srgbClr val="338CF9"/>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zh-CN" altLang="en-US" sz="2500" dirty="0">
                <a:solidFill>
                  <a:schemeClr val="tx1">
                    <a:lumMod val="75000"/>
                    <a:lumOff val="25000"/>
                  </a:schemeClr>
                </a:solidFill>
                <a:cs typeface="+mn-ea"/>
                <a:sym typeface="+mn-lt"/>
              </a:endParaRPr>
            </a:p>
          </p:txBody>
        </p:sp>
        <p:sp>
          <p:nvSpPr>
            <p:cNvPr id="58" name="文本框 57"/>
            <p:cNvSpPr txBox="1"/>
            <p:nvPr/>
          </p:nvSpPr>
          <p:spPr>
            <a:xfrm>
              <a:off x="2953662" y="2069721"/>
              <a:ext cx="6394450" cy="461665"/>
            </a:xfrm>
            <a:prstGeom prst="rect">
              <a:avLst/>
            </a:prstGeom>
            <a:noFill/>
          </p:spPr>
          <p:txBody>
            <a:bodyPr wrap="square">
              <a:spAutoFit/>
            </a:bodyPr>
            <a:lstStyle/>
            <a:p>
              <a:pPr algn="l"/>
              <a:r>
                <a:rPr lang="en-US" altLang="zh-CN" sz="2400" b="1" dirty="0">
                  <a:solidFill>
                    <a:schemeClr val="tx1">
                      <a:lumMod val="75000"/>
                      <a:lumOff val="25000"/>
                    </a:schemeClr>
                  </a:solidFill>
                  <a:cs typeface="+mn-ea"/>
                  <a:sym typeface="+mn-lt"/>
                </a:rPr>
                <a:t>04:</a:t>
              </a:r>
              <a:r>
                <a:rPr lang="zh-CN" altLang="en-US" sz="2400" b="1" dirty="0">
                  <a:solidFill>
                    <a:schemeClr val="tx1">
                      <a:lumMod val="75000"/>
                      <a:lumOff val="25000"/>
                    </a:schemeClr>
                  </a:solidFill>
                  <a:cs typeface="+mn-ea"/>
                  <a:sym typeface="+mn-lt"/>
                </a:rPr>
                <a:t>存在问题及工作思路</a:t>
              </a:r>
              <a:endParaRPr lang="zh-CN" altLang="en-US" sz="2400" b="1" dirty="0">
                <a:solidFill>
                  <a:schemeClr val="tx1">
                    <a:lumMod val="75000"/>
                    <a:lumOff val="25000"/>
                  </a:schemeClr>
                </a:solidFill>
                <a:cs typeface="+mn-ea"/>
                <a:sym typeface="+mn-lt"/>
              </a:endParaRPr>
            </a:p>
          </p:txBody>
        </p:sp>
      </p:grpSp>
      <p:grpSp>
        <p:nvGrpSpPr>
          <p:cNvPr id="59" name="组合 58"/>
          <p:cNvGrpSpPr/>
          <p:nvPr/>
        </p:nvGrpSpPr>
        <p:grpSpPr>
          <a:xfrm>
            <a:off x="2667832" y="4636415"/>
            <a:ext cx="6815747" cy="477842"/>
            <a:chOff x="2532365" y="2069721"/>
            <a:chExt cx="6815747" cy="477842"/>
          </a:xfrm>
        </p:grpSpPr>
        <p:sp>
          <p:nvSpPr>
            <p:cNvPr id="60" name="TextBox 37"/>
            <p:cNvSpPr txBox="1"/>
            <p:nvPr/>
          </p:nvSpPr>
          <p:spPr>
            <a:xfrm>
              <a:off x="2532365" y="2070509"/>
              <a:ext cx="406110" cy="477054"/>
            </a:xfrm>
            <a:custGeom>
              <a:avLst/>
              <a:gdLst>
                <a:gd name="T0" fmla="*/ 6080 w 10640"/>
                <a:gd name="T1" fmla="*/ 12240 h 12320"/>
                <a:gd name="T2" fmla="*/ 1120 w 10640"/>
                <a:gd name="T3" fmla="*/ 12240 h 12320"/>
                <a:gd name="T4" fmla="*/ 0 w 10640"/>
                <a:gd name="T5" fmla="*/ 11120 h 12320"/>
                <a:gd name="T6" fmla="*/ 0 w 10640"/>
                <a:gd name="T7" fmla="*/ 1120 h 12320"/>
                <a:gd name="T8" fmla="*/ 1120 w 10640"/>
                <a:gd name="T9" fmla="*/ 0 h 12320"/>
                <a:gd name="T10" fmla="*/ 9520 w 10640"/>
                <a:gd name="T11" fmla="*/ 0 h 12320"/>
                <a:gd name="T12" fmla="*/ 10640 w 10640"/>
                <a:gd name="T13" fmla="*/ 1120 h 12320"/>
                <a:gd name="T14" fmla="*/ 10640 w 10640"/>
                <a:gd name="T15" fmla="*/ 7760 h 12320"/>
                <a:gd name="T16" fmla="*/ 10320 w 10640"/>
                <a:gd name="T17" fmla="*/ 8080 h 12320"/>
                <a:gd name="T18" fmla="*/ 10000 w 10640"/>
                <a:gd name="T19" fmla="*/ 7760 h 12320"/>
                <a:gd name="T20" fmla="*/ 10000 w 10640"/>
                <a:gd name="T21" fmla="*/ 1120 h 12320"/>
                <a:gd name="T22" fmla="*/ 9520 w 10640"/>
                <a:gd name="T23" fmla="*/ 640 h 12320"/>
                <a:gd name="T24" fmla="*/ 1120 w 10640"/>
                <a:gd name="T25" fmla="*/ 640 h 12320"/>
                <a:gd name="T26" fmla="*/ 640 w 10640"/>
                <a:gd name="T27" fmla="*/ 1120 h 12320"/>
                <a:gd name="T28" fmla="*/ 640 w 10640"/>
                <a:gd name="T29" fmla="*/ 11200 h 12320"/>
                <a:gd name="T30" fmla="*/ 1120 w 10640"/>
                <a:gd name="T31" fmla="*/ 11680 h 12320"/>
                <a:gd name="T32" fmla="*/ 6000 w 10640"/>
                <a:gd name="T33" fmla="*/ 11680 h 12320"/>
                <a:gd name="T34" fmla="*/ 6320 w 10640"/>
                <a:gd name="T35" fmla="*/ 12000 h 12320"/>
                <a:gd name="T36" fmla="*/ 6080 w 10640"/>
                <a:gd name="T37" fmla="*/ 12240 h 12320"/>
                <a:gd name="T38" fmla="*/ 6320 w 10640"/>
                <a:gd name="T39" fmla="*/ 9040 h 12320"/>
                <a:gd name="T40" fmla="*/ 2320 w 10640"/>
                <a:gd name="T41" fmla="*/ 9040 h 12320"/>
                <a:gd name="T42" fmla="*/ 2000 w 10640"/>
                <a:gd name="T43" fmla="*/ 8720 h 12320"/>
                <a:gd name="T44" fmla="*/ 2000 w 10640"/>
                <a:gd name="T45" fmla="*/ 8720 h 12320"/>
                <a:gd name="T46" fmla="*/ 2320 w 10640"/>
                <a:gd name="T47" fmla="*/ 8400 h 12320"/>
                <a:gd name="T48" fmla="*/ 6320 w 10640"/>
                <a:gd name="T49" fmla="*/ 8400 h 12320"/>
                <a:gd name="T50" fmla="*/ 6640 w 10640"/>
                <a:gd name="T51" fmla="*/ 8720 h 12320"/>
                <a:gd name="T52" fmla="*/ 6640 w 10640"/>
                <a:gd name="T53" fmla="*/ 8720 h 12320"/>
                <a:gd name="T54" fmla="*/ 6320 w 10640"/>
                <a:gd name="T55" fmla="*/ 9040 h 12320"/>
                <a:gd name="T56" fmla="*/ 8320 w 10640"/>
                <a:gd name="T57" fmla="*/ 6160 h 12320"/>
                <a:gd name="T58" fmla="*/ 2240 w 10640"/>
                <a:gd name="T59" fmla="*/ 6160 h 12320"/>
                <a:gd name="T60" fmla="*/ 1920 w 10640"/>
                <a:gd name="T61" fmla="*/ 5840 h 12320"/>
                <a:gd name="T62" fmla="*/ 1920 w 10640"/>
                <a:gd name="T63" fmla="*/ 5840 h 12320"/>
                <a:gd name="T64" fmla="*/ 2240 w 10640"/>
                <a:gd name="T65" fmla="*/ 5520 h 12320"/>
                <a:gd name="T66" fmla="*/ 8320 w 10640"/>
                <a:gd name="T67" fmla="*/ 5520 h 12320"/>
                <a:gd name="T68" fmla="*/ 8640 w 10640"/>
                <a:gd name="T69" fmla="*/ 5840 h 12320"/>
                <a:gd name="T70" fmla="*/ 8640 w 10640"/>
                <a:gd name="T71" fmla="*/ 5840 h 12320"/>
                <a:gd name="T72" fmla="*/ 8320 w 10640"/>
                <a:gd name="T73" fmla="*/ 6160 h 12320"/>
                <a:gd name="T74" fmla="*/ 8400 w 10640"/>
                <a:gd name="T75" fmla="*/ 3440 h 12320"/>
                <a:gd name="T76" fmla="*/ 2320 w 10640"/>
                <a:gd name="T77" fmla="*/ 3440 h 12320"/>
                <a:gd name="T78" fmla="*/ 2000 w 10640"/>
                <a:gd name="T79" fmla="*/ 3120 h 12320"/>
                <a:gd name="T80" fmla="*/ 2000 w 10640"/>
                <a:gd name="T81" fmla="*/ 3120 h 12320"/>
                <a:gd name="T82" fmla="*/ 2320 w 10640"/>
                <a:gd name="T83" fmla="*/ 2800 h 12320"/>
                <a:gd name="T84" fmla="*/ 8400 w 10640"/>
                <a:gd name="T85" fmla="*/ 2800 h 12320"/>
                <a:gd name="T86" fmla="*/ 8720 w 10640"/>
                <a:gd name="T87" fmla="*/ 3120 h 12320"/>
                <a:gd name="T88" fmla="*/ 8720 w 10640"/>
                <a:gd name="T89" fmla="*/ 3120 h 12320"/>
                <a:gd name="T90" fmla="*/ 8400 w 10640"/>
                <a:gd name="T91" fmla="*/ 3440 h 12320"/>
                <a:gd name="T92" fmla="*/ 10560 w 10640"/>
                <a:gd name="T93" fmla="*/ 9280 h 12320"/>
                <a:gd name="T94" fmla="*/ 10080 w 10640"/>
                <a:gd name="T95" fmla="*/ 9280 h 12320"/>
                <a:gd name="T96" fmla="*/ 8080 w 10640"/>
                <a:gd name="T97" fmla="*/ 11440 h 12320"/>
                <a:gd name="T98" fmla="*/ 7280 w 10640"/>
                <a:gd name="T99" fmla="*/ 10640 h 12320"/>
                <a:gd name="T100" fmla="*/ 6800 w 10640"/>
                <a:gd name="T101" fmla="*/ 10640 h 12320"/>
                <a:gd name="T102" fmla="*/ 6800 w 10640"/>
                <a:gd name="T103" fmla="*/ 11120 h 12320"/>
                <a:gd name="T104" fmla="*/ 7920 w 10640"/>
                <a:gd name="T105" fmla="*/ 12160 h 12320"/>
                <a:gd name="T106" fmla="*/ 8400 w 10640"/>
                <a:gd name="T107" fmla="*/ 12160 h 12320"/>
                <a:gd name="T108" fmla="*/ 10640 w 10640"/>
                <a:gd name="T109" fmla="*/ 9680 h 12320"/>
                <a:gd name="T110" fmla="*/ 10560 w 10640"/>
                <a:gd name="T111" fmla="*/ 9280 h 12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640" h="12320">
                  <a:moveTo>
                    <a:pt x="6080" y="12240"/>
                  </a:moveTo>
                  <a:lnTo>
                    <a:pt x="1120" y="12240"/>
                  </a:lnTo>
                  <a:cubicBezTo>
                    <a:pt x="480" y="12240"/>
                    <a:pt x="0" y="11760"/>
                    <a:pt x="0" y="11120"/>
                  </a:cubicBezTo>
                  <a:lnTo>
                    <a:pt x="0" y="1120"/>
                  </a:lnTo>
                  <a:cubicBezTo>
                    <a:pt x="0" y="480"/>
                    <a:pt x="480" y="0"/>
                    <a:pt x="1120" y="0"/>
                  </a:cubicBezTo>
                  <a:lnTo>
                    <a:pt x="9520" y="0"/>
                  </a:lnTo>
                  <a:cubicBezTo>
                    <a:pt x="10160" y="0"/>
                    <a:pt x="10640" y="480"/>
                    <a:pt x="10640" y="1120"/>
                  </a:cubicBezTo>
                  <a:lnTo>
                    <a:pt x="10640" y="7760"/>
                  </a:lnTo>
                  <a:cubicBezTo>
                    <a:pt x="10640" y="7920"/>
                    <a:pt x="10480" y="8080"/>
                    <a:pt x="10320" y="8080"/>
                  </a:cubicBezTo>
                  <a:cubicBezTo>
                    <a:pt x="10160" y="8080"/>
                    <a:pt x="10000" y="7920"/>
                    <a:pt x="10000" y="7760"/>
                  </a:cubicBezTo>
                  <a:lnTo>
                    <a:pt x="10000" y="1120"/>
                  </a:lnTo>
                  <a:cubicBezTo>
                    <a:pt x="10000" y="880"/>
                    <a:pt x="9760" y="640"/>
                    <a:pt x="9520" y="640"/>
                  </a:cubicBezTo>
                  <a:lnTo>
                    <a:pt x="1120" y="640"/>
                  </a:lnTo>
                  <a:cubicBezTo>
                    <a:pt x="880" y="640"/>
                    <a:pt x="640" y="880"/>
                    <a:pt x="640" y="1120"/>
                  </a:cubicBezTo>
                  <a:lnTo>
                    <a:pt x="640" y="11200"/>
                  </a:lnTo>
                  <a:cubicBezTo>
                    <a:pt x="640" y="11440"/>
                    <a:pt x="880" y="11680"/>
                    <a:pt x="1120" y="11680"/>
                  </a:cubicBezTo>
                  <a:lnTo>
                    <a:pt x="6000" y="11680"/>
                  </a:lnTo>
                  <a:cubicBezTo>
                    <a:pt x="6160" y="11680"/>
                    <a:pt x="6320" y="11840"/>
                    <a:pt x="6320" y="12000"/>
                  </a:cubicBezTo>
                  <a:cubicBezTo>
                    <a:pt x="6320" y="12160"/>
                    <a:pt x="6240" y="12240"/>
                    <a:pt x="6080" y="12240"/>
                  </a:cubicBezTo>
                  <a:close/>
                  <a:moveTo>
                    <a:pt x="6320" y="9040"/>
                  </a:moveTo>
                  <a:lnTo>
                    <a:pt x="2320" y="9040"/>
                  </a:lnTo>
                  <a:cubicBezTo>
                    <a:pt x="2160" y="9040"/>
                    <a:pt x="2000" y="8880"/>
                    <a:pt x="2000" y="8720"/>
                  </a:cubicBezTo>
                  <a:lnTo>
                    <a:pt x="2000" y="8720"/>
                  </a:lnTo>
                  <a:cubicBezTo>
                    <a:pt x="2000" y="8560"/>
                    <a:pt x="2160" y="8400"/>
                    <a:pt x="2320" y="8400"/>
                  </a:cubicBezTo>
                  <a:lnTo>
                    <a:pt x="6320" y="8400"/>
                  </a:lnTo>
                  <a:cubicBezTo>
                    <a:pt x="6480" y="8400"/>
                    <a:pt x="6640" y="8560"/>
                    <a:pt x="6640" y="8720"/>
                  </a:cubicBezTo>
                  <a:lnTo>
                    <a:pt x="6640" y="8720"/>
                  </a:lnTo>
                  <a:cubicBezTo>
                    <a:pt x="6560" y="8880"/>
                    <a:pt x="6480" y="9040"/>
                    <a:pt x="6320" y="9040"/>
                  </a:cubicBezTo>
                  <a:close/>
                  <a:moveTo>
                    <a:pt x="8320" y="6160"/>
                  </a:moveTo>
                  <a:lnTo>
                    <a:pt x="2240" y="6160"/>
                  </a:lnTo>
                  <a:cubicBezTo>
                    <a:pt x="2080" y="6160"/>
                    <a:pt x="1920" y="6000"/>
                    <a:pt x="1920" y="5840"/>
                  </a:cubicBezTo>
                  <a:lnTo>
                    <a:pt x="1920" y="5840"/>
                  </a:lnTo>
                  <a:cubicBezTo>
                    <a:pt x="1920" y="5680"/>
                    <a:pt x="2080" y="5520"/>
                    <a:pt x="2240" y="5520"/>
                  </a:cubicBezTo>
                  <a:lnTo>
                    <a:pt x="8320" y="5520"/>
                  </a:lnTo>
                  <a:cubicBezTo>
                    <a:pt x="8480" y="5520"/>
                    <a:pt x="8640" y="5680"/>
                    <a:pt x="8640" y="5840"/>
                  </a:cubicBezTo>
                  <a:lnTo>
                    <a:pt x="8640" y="5840"/>
                  </a:lnTo>
                  <a:cubicBezTo>
                    <a:pt x="8640" y="6000"/>
                    <a:pt x="8480" y="6160"/>
                    <a:pt x="8320" y="6160"/>
                  </a:cubicBezTo>
                  <a:close/>
                  <a:moveTo>
                    <a:pt x="8400" y="3440"/>
                  </a:moveTo>
                  <a:lnTo>
                    <a:pt x="2320" y="3440"/>
                  </a:lnTo>
                  <a:cubicBezTo>
                    <a:pt x="2160" y="3440"/>
                    <a:pt x="2000" y="3280"/>
                    <a:pt x="2000" y="3120"/>
                  </a:cubicBezTo>
                  <a:lnTo>
                    <a:pt x="2000" y="3120"/>
                  </a:lnTo>
                  <a:cubicBezTo>
                    <a:pt x="2000" y="2960"/>
                    <a:pt x="2160" y="2800"/>
                    <a:pt x="2320" y="2800"/>
                  </a:cubicBezTo>
                  <a:lnTo>
                    <a:pt x="8400" y="2800"/>
                  </a:lnTo>
                  <a:cubicBezTo>
                    <a:pt x="8560" y="2800"/>
                    <a:pt x="8720" y="2960"/>
                    <a:pt x="8720" y="3120"/>
                  </a:cubicBezTo>
                  <a:lnTo>
                    <a:pt x="8720" y="3120"/>
                  </a:lnTo>
                  <a:cubicBezTo>
                    <a:pt x="8720" y="3280"/>
                    <a:pt x="8560" y="3440"/>
                    <a:pt x="8400" y="3440"/>
                  </a:cubicBezTo>
                  <a:close/>
                  <a:moveTo>
                    <a:pt x="10560" y="9280"/>
                  </a:moveTo>
                  <a:cubicBezTo>
                    <a:pt x="10400" y="9120"/>
                    <a:pt x="10160" y="9120"/>
                    <a:pt x="10080" y="9280"/>
                  </a:cubicBezTo>
                  <a:lnTo>
                    <a:pt x="8080" y="11440"/>
                  </a:lnTo>
                  <a:lnTo>
                    <a:pt x="7280" y="10640"/>
                  </a:lnTo>
                  <a:cubicBezTo>
                    <a:pt x="7120" y="10480"/>
                    <a:pt x="6880" y="10480"/>
                    <a:pt x="6800" y="10640"/>
                  </a:cubicBezTo>
                  <a:cubicBezTo>
                    <a:pt x="6720" y="10800"/>
                    <a:pt x="6640" y="11040"/>
                    <a:pt x="6800" y="11120"/>
                  </a:cubicBezTo>
                  <a:lnTo>
                    <a:pt x="7920" y="12160"/>
                  </a:lnTo>
                  <a:cubicBezTo>
                    <a:pt x="8080" y="12320"/>
                    <a:pt x="8320" y="12320"/>
                    <a:pt x="8400" y="12160"/>
                  </a:cubicBezTo>
                  <a:lnTo>
                    <a:pt x="10640" y="9680"/>
                  </a:lnTo>
                  <a:cubicBezTo>
                    <a:pt x="10640" y="9600"/>
                    <a:pt x="10640" y="9360"/>
                    <a:pt x="10560" y="9280"/>
                  </a:cubicBezTo>
                  <a:close/>
                </a:path>
              </a:pathLst>
            </a:custGeom>
            <a:solidFill>
              <a:srgbClr val="338CF9"/>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zh-CN" altLang="en-US" sz="2500" dirty="0">
                <a:solidFill>
                  <a:schemeClr val="tx1">
                    <a:lumMod val="75000"/>
                    <a:lumOff val="25000"/>
                  </a:schemeClr>
                </a:solidFill>
                <a:cs typeface="+mn-ea"/>
                <a:sym typeface="+mn-lt"/>
              </a:endParaRPr>
            </a:p>
          </p:txBody>
        </p:sp>
        <p:sp>
          <p:nvSpPr>
            <p:cNvPr id="61" name="文本框 60"/>
            <p:cNvSpPr txBox="1"/>
            <p:nvPr/>
          </p:nvSpPr>
          <p:spPr>
            <a:xfrm>
              <a:off x="2953662" y="2069721"/>
              <a:ext cx="6394450" cy="461665"/>
            </a:xfrm>
            <a:prstGeom prst="rect">
              <a:avLst/>
            </a:prstGeom>
            <a:noFill/>
          </p:spPr>
          <p:txBody>
            <a:bodyPr wrap="square">
              <a:spAutoFit/>
            </a:bodyPr>
            <a:lstStyle/>
            <a:p>
              <a:pPr algn="l"/>
              <a:r>
                <a:rPr lang="en-US" altLang="zh-CN" sz="2400" b="1" dirty="0">
                  <a:solidFill>
                    <a:schemeClr val="tx1">
                      <a:lumMod val="75000"/>
                      <a:lumOff val="25000"/>
                    </a:schemeClr>
                  </a:solidFill>
                  <a:cs typeface="+mn-ea"/>
                  <a:sym typeface="+mn-lt"/>
                </a:rPr>
                <a:t>05:</a:t>
              </a:r>
              <a:r>
                <a:rPr lang="zh-CN" altLang="en-US" sz="2400" b="1" dirty="0">
                  <a:solidFill>
                    <a:schemeClr val="tx1">
                      <a:lumMod val="75000"/>
                      <a:lumOff val="25000"/>
                    </a:schemeClr>
                  </a:solidFill>
                  <a:cs typeface="+mn-ea"/>
                  <a:sym typeface="+mn-lt"/>
                </a:rPr>
                <a:t>思考与展望</a:t>
              </a:r>
              <a:endParaRPr lang="zh-CN" altLang="en-US" sz="2400" b="1" dirty="0">
                <a:solidFill>
                  <a:schemeClr val="tx1">
                    <a:lumMod val="75000"/>
                    <a:lumOff val="25000"/>
                  </a:schemeClr>
                </a:solidFill>
                <a:cs typeface="+mn-ea"/>
                <a:sym typeface="+mn-lt"/>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drap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500" fill="hold"/>
                                        <p:tgtEl>
                                          <p:spTgt spid="53"/>
                                        </p:tgtEl>
                                        <p:attrNameLst>
                                          <p:attrName>ppt_w</p:attrName>
                                        </p:attrNameLst>
                                      </p:cBhvr>
                                      <p:tavLst>
                                        <p:tav tm="0">
                                          <p:val>
                                            <p:fltVal val="0"/>
                                          </p:val>
                                        </p:tav>
                                        <p:tav tm="100000">
                                          <p:val>
                                            <p:strVal val="#ppt_w"/>
                                          </p:val>
                                        </p:tav>
                                      </p:tavLst>
                                    </p:anim>
                                    <p:anim calcmode="lin" valueType="num">
                                      <p:cBhvr>
                                        <p:cTn id="18" dur="500" fill="hold"/>
                                        <p:tgtEl>
                                          <p:spTgt spid="53"/>
                                        </p:tgtEl>
                                        <p:attrNameLst>
                                          <p:attrName>ppt_h</p:attrName>
                                        </p:attrNameLst>
                                      </p:cBhvr>
                                      <p:tavLst>
                                        <p:tav tm="0">
                                          <p:val>
                                            <p:fltVal val="0"/>
                                          </p:val>
                                        </p:tav>
                                        <p:tav tm="100000">
                                          <p:val>
                                            <p:strVal val="#ppt_h"/>
                                          </p:val>
                                        </p:tav>
                                      </p:tavLst>
                                    </p:anim>
                                    <p:animEffect transition="in" filter="fade">
                                      <p:cBhvr>
                                        <p:cTn id="19" dur="500"/>
                                        <p:tgtEl>
                                          <p:spTgt spid="53"/>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p:cTn id="23" dur="500" fill="hold"/>
                                        <p:tgtEl>
                                          <p:spTgt spid="46"/>
                                        </p:tgtEl>
                                        <p:attrNameLst>
                                          <p:attrName>ppt_w</p:attrName>
                                        </p:attrNameLst>
                                      </p:cBhvr>
                                      <p:tavLst>
                                        <p:tav tm="0">
                                          <p:val>
                                            <p:fltVal val="0"/>
                                          </p:val>
                                        </p:tav>
                                        <p:tav tm="100000">
                                          <p:val>
                                            <p:strVal val="#ppt_w"/>
                                          </p:val>
                                        </p:tav>
                                      </p:tavLst>
                                    </p:anim>
                                    <p:anim calcmode="lin" valueType="num">
                                      <p:cBhvr>
                                        <p:cTn id="24" dur="500" fill="hold"/>
                                        <p:tgtEl>
                                          <p:spTgt spid="46"/>
                                        </p:tgtEl>
                                        <p:attrNameLst>
                                          <p:attrName>ppt_h</p:attrName>
                                        </p:attrNameLst>
                                      </p:cBhvr>
                                      <p:tavLst>
                                        <p:tav tm="0">
                                          <p:val>
                                            <p:fltVal val="0"/>
                                          </p:val>
                                        </p:tav>
                                        <p:tav tm="100000">
                                          <p:val>
                                            <p:strVal val="#ppt_h"/>
                                          </p:val>
                                        </p:tav>
                                      </p:tavLst>
                                    </p:anim>
                                    <p:animEffect transition="in" filter="fade">
                                      <p:cBhvr>
                                        <p:cTn id="25" dur="500"/>
                                        <p:tgtEl>
                                          <p:spTgt spid="46"/>
                                        </p:tgtEl>
                                      </p:cBhvr>
                                    </p:animEffect>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p:cTn id="29" dur="500" fill="hold"/>
                                        <p:tgtEl>
                                          <p:spTgt spid="56"/>
                                        </p:tgtEl>
                                        <p:attrNameLst>
                                          <p:attrName>ppt_w</p:attrName>
                                        </p:attrNameLst>
                                      </p:cBhvr>
                                      <p:tavLst>
                                        <p:tav tm="0">
                                          <p:val>
                                            <p:fltVal val="0"/>
                                          </p:val>
                                        </p:tav>
                                        <p:tav tm="100000">
                                          <p:val>
                                            <p:strVal val="#ppt_w"/>
                                          </p:val>
                                        </p:tav>
                                      </p:tavLst>
                                    </p:anim>
                                    <p:anim calcmode="lin" valueType="num">
                                      <p:cBhvr>
                                        <p:cTn id="30" dur="500" fill="hold"/>
                                        <p:tgtEl>
                                          <p:spTgt spid="56"/>
                                        </p:tgtEl>
                                        <p:attrNameLst>
                                          <p:attrName>ppt_h</p:attrName>
                                        </p:attrNameLst>
                                      </p:cBhvr>
                                      <p:tavLst>
                                        <p:tav tm="0">
                                          <p:val>
                                            <p:fltVal val="0"/>
                                          </p:val>
                                        </p:tav>
                                        <p:tav tm="100000">
                                          <p:val>
                                            <p:strVal val="#ppt_h"/>
                                          </p:val>
                                        </p:tav>
                                      </p:tavLst>
                                    </p:anim>
                                    <p:animEffect transition="in" filter="fade">
                                      <p:cBhvr>
                                        <p:cTn id="31" dur="500"/>
                                        <p:tgtEl>
                                          <p:spTgt spid="56"/>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59"/>
                                        </p:tgtEl>
                                        <p:attrNameLst>
                                          <p:attrName>style.visibility</p:attrName>
                                        </p:attrNameLst>
                                      </p:cBhvr>
                                      <p:to>
                                        <p:strVal val="visible"/>
                                      </p:to>
                                    </p:set>
                                    <p:anim calcmode="lin" valueType="num">
                                      <p:cBhvr>
                                        <p:cTn id="35" dur="500" fill="hold"/>
                                        <p:tgtEl>
                                          <p:spTgt spid="59"/>
                                        </p:tgtEl>
                                        <p:attrNameLst>
                                          <p:attrName>ppt_w</p:attrName>
                                        </p:attrNameLst>
                                      </p:cBhvr>
                                      <p:tavLst>
                                        <p:tav tm="0">
                                          <p:val>
                                            <p:fltVal val="0"/>
                                          </p:val>
                                        </p:tav>
                                        <p:tav tm="100000">
                                          <p:val>
                                            <p:strVal val="#ppt_w"/>
                                          </p:val>
                                        </p:tav>
                                      </p:tavLst>
                                    </p:anim>
                                    <p:anim calcmode="lin" valueType="num">
                                      <p:cBhvr>
                                        <p:cTn id="36" dur="500" fill="hold"/>
                                        <p:tgtEl>
                                          <p:spTgt spid="59"/>
                                        </p:tgtEl>
                                        <p:attrNameLst>
                                          <p:attrName>ppt_h</p:attrName>
                                        </p:attrNameLst>
                                      </p:cBhvr>
                                      <p:tavLst>
                                        <p:tav tm="0">
                                          <p:val>
                                            <p:fltVal val="0"/>
                                          </p:val>
                                        </p:tav>
                                        <p:tav tm="100000">
                                          <p:val>
                                            <p:strVal val="#ppt_h"/>
                                          </p:val>
                                        </p:tav>
                                      </p:tavLst>
                                    </p:anim>
                                    <p:animEffect transition="in" filter="fade">
                                      <p:cBhvr>
                                        <p:cTn id="37"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cstate="screen"/>
          <a:stretch>
            <a:fillRect/>
          </a:stretch>
        </p:blipFill>
        <p:spPr>
          <a:xfrm>
            <a:off x="0" y="0"/>
            <a:ext cx="12192000" cy="6858000"/>
          </a:xfrm>
          <a:prstGeom prst="rect">
            <a:avLst/>
          </a:prstGeom>
        </p:spPr>
      </p:pic>
      <p:pic>
        <p:nvPicPr>
          <p:cNvPr id="29" name="图片 28"/>
          <p:cNvPicPr>
            <a:picLocks noChangeAspect="1"/>
          </p:cNvPicPr>
          <p:nvPr/>
        </p:nvPicPr>
        <p:blipFill>
          <a:blip r:embed="rId2" cstate="screen"/>
          <a:stretch>
            <a:fillRect/>
          </a:stretch>
        </p:blipFill>
        <p:spPr>
          <a:xfrm>
            <a:off x="4637986" y="1041400"/>
            <a:ext cx="2931214" cy="1922682"/>
          </a:xfrm>
          <a:prstGeom prst="rect">
            <a:avLst/>
          </a:prstGeom>
        </p:spPr>
      </p:pic>
      <p:sp>
        <p:nvSpPr>
          <p:cNvPr id="62" name="文本框 61"/>
          <p:cNvSpPr txBox="1"/>
          <p:nvPr/>
        </p:nvSpPr>
        <p:spPr>
          <a:xfrm>
            <a:off x="2677011" y="3031017"/>
            <a:ext cx="6853165" cy="1200329"/>
          </a:xfrm>
          <a:prstGeom prst="rect">
            <a:avLst/>
          </a:prstGeom>
          <a:noFill/>
        </p:spPr>
        <p:txBody>
          <a:bodyPr wrap="square">
            <a:spAutoFit/>
          </a:bodyPr>
          <a:lstStyle/>
          <a:p>
            <a:pPr algn="dist"/>
            <a:r>
              <a:rPr lang="zh-CN" altLang="en-US" sz="7200" b="1" dirty="0">
                <a:solidFill>
                  <a:srgbClr val="0875F8"/>
                </a:solidFill>
                <a:cs typeface="+mn-ea"/>
                <a:sym typeface="+mn-lt"/>
              </a:rPr>
              <a:t>教育教学管理</a:t>
            </a:r>
            <a:endParaRPr lang="zh-CN" altLang="en-US" sz="7200" b="1" spc="-300" dirty="0">
              <a:solidFill>
                <a:srgbClr val="0875F8"/>
              </a:solidFill>
              <a:cs typeface="+mn-ea"/>
              <a:sym typeface="+mn-lt"/>
            </a:endParaRPr>
          </a:p>
        </p:txBody>
      </p:sp>
      <p:sp>
        <p:nvSpPr>
          <p:cNvPr id="65" name="文本框 64"/>
          <p:cNvSpPr txBox="1"/>
          <p:nvPr/>
        </p:nvSpPr>
        <p:spPr>
          <a:xfrm>
            <a:off x="2444765" y="1690878"/>
            <a:ext cx="7235525" cy="769441"/>
          </a:xfrm>
          <a:prstGeom prst="rect">
            <a:avLst/>
          </a:prstGeom>
          <a:noFill/>
        </p:spPr>
        <p:txBody>
          <a:bodyPr wrap="square">
            <a:spAutoFit/>
          </a:bodyPr>
          <a:lstStyle/>
          <a:p>
            <a:pPr algn="ctr"/>
            <a:r>
              <a:rPr lang="zh-CN" altLang="en-US" sz="4400" b="1" dirty="0" smtClean="0">
                <a:solidFill>
                  <a:srgbClr val="338CF9"/>
                </a:solidFill>
                <a:cs typeface="+mn-ea"/>
                <a:sym typeface="+mn-lt"/>
              </a:rPr>
              <a:t>优品章节</a:t>
            </a:r>
            <a:endParaRPr lang="zh-CN" altLang="en-US" sz="4400" b="1" dirty="0">
              <a:solidFill>
                <a:srgbClr val="338CF9"/>
              </a:solidFill>
              <a:cs typeface="+mn-ea"/>
              <a:sym typeface="+mn-lt"/>
            </a:endParaRPr>
          </a:p>
        </p:txBody>
      </p:sp>
      <p:pic>
        <p:nvPicPr>
          <p:cNvPr id="68" name="图片 67"/>
          <p:cNvPicPr>
            <a:picLocks noChangeAspect="1"/>
          </p:cNvPicPr>
          <p:nvPr/>
        </p:nvPicPr>
        <p:blipFill>
          <a:blip r:embed="rId3" cstate="screen"/>
          <a:stretch>
            <a:fillRect/>
          </a:stretch>
        </p:blipFill>
        <p:spPr>
          <a:xfrm>
            <a:off x="8378306" y="1607034"/>
            <a:ext cx="1485626" cy="562814"/>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drap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barn(inVertical)">
                                      <p:cBhvr>
                                        <p:cTn id="7" dur="500"/>
                                        <p:tgtEl>
                                          <p:spTgt spid="6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8"/>
                                        </p:tgtEl>
                                        <p:attrNameLst>
                                          <p:attrName>style.visibility</p:attrName>
                                        </p:attrNameLst>
                                      </p:cBhvr>
                                      <p:to>
                                        <p:strVal val="visible"/>
                                      </p:to>
                                    </p:set>
                                    <p:animEffect transition="in" filter="wipe(down)">
                                      <p:cBhvr>
                                        <p:cTn id="11" dur="500"/>
                                        <p:tgtEl>
                                          <p:spTgt spid="68"/>
                                        </p:tgtEl>
                                      </p:cBhvr>
                                    </p:animEffect>
                                  </p:childTnLst>
                                </p:cTn>
                              </p:par>
                            </p:childTnLst>
                          </p:cTn>
                        </p:par>
                        <p:par>
                          <p:cTn id="12" fill="hold">
                            <p:stCondLst>
                              <p:cond delay="1000"/>
                            </p:stCondLst>
                            <p:childTnLst>
                              <p:par>
                                <p:cTn id="13" presetID="50" presetClass="entr" presetSubtype="0" decel="100000"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p:cTn id="15" dur="1000" fill="hold"/>
                                        <p:tgtEl>
                                          <p:spTgt spid="29"/>
                                        </p:tgtEl>
                                        <p:attrNameLst>
                                          <p:attrName>ppt_w</p:attrName>
                                        </p:attrNameLst>
                                      </p:cBhvr>
                                      <p:tavLst>
                                        <p:tav tm="0">
                                          <p:val>
                                            <p:strVal val="#ppt_w+.3"/>
                                          </p:val>
                                        </p:tav>
                                        <p:tav tm="100000">
                                          <p:val>
                                            <p:strVal val="#ppt_w"/>
                                          </p:val>
                                        </p:tav>
                                      </p:tavLst>
                                    </p:anim>
                                    <p:anim calcmode="lin" valueType="num">
                                      <p:cBhvr>
                                        <p:cTn id="16" dur="1000" fill="hold"/>
                                        <p:tgtEl>
                                          <p:spTgt spid="29"/>
                                        </p:tgtEl>
                                        <p:attrNameLst>
                                          <p:attrName>ppt_h</p:attrName>
                                        </p:attrNameLst>
                                      </p:cBhvr>
                                      <p:tavLst>
                                        <p:tav tm="0">
                                          <p:val>
                                            <p:strVal val="#ppt_h"/>
                                          </p:val>
                                        </p:tav>
                                        <p:tav tm="100000">
                                          <p:val>
                                            <p:strVal val="#ppt_h"/>
                                          </p:val>
                                        </p:tav>
                                      </p:tavLst>
                                    </p:anim>
                                    <p:animEffect transition="in" filter="fade">
                                      <p:cBhvr>
                                        <p:cTn id="1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教育教学管理</a:t>
            </a:r>
            <a:endParaRPr lang="zh-CN" altLang="en-US" sz="2000" b="1" spc="-300" dirty="0">
              <a:solidFill>
                <a:srgbClr val="338CF9"/>
              </a:solidFill>
              <a:cs typeface="+mn-ea"/>
              <a:sym typeface="+mn-lt"/>
            </a:endParaRPr>
          </a:p>
        </p:txBody>
      </p:sp>
      <p:sp>
        <p:nvSpPr>
          <p:cNvPr id="36" name="文本框 35"/>
          <p:cNvSpPr txBox="1"/>
          <p:nvPr/>
        </p:nvSpPr>
        <p:spPr>
          <a:xfrm>
            <a:off x="933449" y="2336898"/>
            <a:ext cx="10636251" cy="1172629"/>
          </a:xfrm>
          <a:prstGeom prst="rect">
            <a:avLst/>
          </a:prstGeom>
          <a:noFill/>
        </p:spPr>
        <p:txBody>
          <a:bodyPr wrap="square" rtlCol="0" anchor="t">
            <a:spAutoFit/>
          </a:bodyPr>
          <a:lstStyle/>
          <a:p>
            <a:pPr fontAlgn="auto">
              <a:lnSpc>
                <a:spcPct val="130000"/>
              </a:lnSpc>
            </a:pPr>
            <a:r>
              <a:rPr dirty="0">
                <a:cs typeface="+mn-ea"/>
                <a:sym typeface="+mn-lt"/>
              </a:rPr>
              <a:t>为了使幼儿园管理工作逐步向规范化方向迈进，我们严格按照管理制度汇编，做到分工明确，职责到人在实际工作中严格照章办事。透过落实制度，明确职责，提高了教职工的工作职责感，促进了我园各项工作有序、有效地开展。</a:t>
            </a:r>
            <a:endParaRPr lang="zh-CN" altLang="en-US" dirty="0">
              <a:cs typeface="+mn-ea"/>
              <a:sym typeface="+mn-lt"/>
            </a:endParaRPr>
          </a:p>
        </p:txBody>
      </p:sp>
      <p:grpSp>
        <p:nvGrpSpPr>
          <p:cNvPr id="38" name="组合 37"/>
          <p:cNvGrpSpPr/>
          <p:nvPr/>
        </p:nvGrpSpPr>
        <p:grpSpPr>
          <a:xfrm>
            <a:off x="933449" y="1702349"/>
            <a:ext cx="6908800" cy="584775"/>
            <a:chOff x="5364627" y="1650013"/>
            <a:chExt cx="6908800" cy="584775"/>
          </a:xfrm>
        </p:grpSpPr>
        <p:grpSp>
          <p:nvGrpSpPr>
            <p:cNvPr id="40" name="组合 39"/>
            <p:cNvGrpSpPr/>
            <p:nvPr/>
          </p:nvGrpSpPr>
          <p:grpSpPr>
            <a:xfrm>
              <a:off x="5364627" y="1650013"/>
              <a:ext cx="6908800" cy="584775"/>
              <a:chOff x="6724357" y="2437271"/>
              <a:chExt cx="6908800" cy="584775"/>
            </a:xfrm>
          </p:grpSpPr>
          <p:sp>
            <p:nvSpPr>
              <p:cNvPr id="42" name="文本框 41"/>
              <p:cNvSpPr txBox="1"/>
              <p:nvPr/>
            </p:nvSpPr>
            <p:spPr>
              <a:xfrm>
                <a:off x="7537157" y="2467751"/>
                <a:ext cx="6096000" cy="523220"/>
              </a:xfrm>
              <a:prstGeom prst="rect">
                <a:avLst/>
              </a:prstGeom>
              <a:noFill/>
              <a:ln>
                <a:solidFill>
                  <a:srgbClr val="338CF9"/>
                </a:solidFill>
              </a:ln>
            </p:spPr>
            <p:txBody>
              <a:bodyPr wrap="square" rtlCol="0">
                <a:spAutoFit/>
              </a:bodyPr>
              <a:lstStyle/>
              <a:p>
                <a:pPr algn="l"/>
                <a:r>
                  <a:rPr lang="zh-CN" altLang="en-US" sz="2800" b="1" dirty="0">
                    <a:cs typeface="+mn-ea"/>
                    <a:sym typeface="+mn-lt"/>
                  </a:rPr>
                  <a:t>一、园务管理：落实制度，明确职责</a:t>
                </a:r>
                <a:endParaRPr lang="zh-CN" altLang="en-US" sz="2800" b="1" dirty="0">
                  <a:cs typeface="+mn-ea"/>
                  <a:sym typeface="+mn-lt"/>
                </a:endParaRPr>
              </a:p>
            </p:txBody>
          </p:sp>
          <p:sp>
            <p:nvSpPr>
              <p:cNvPr id="43" name="矩形 42"/>
              <p:cNvSpPr/>
              <p:nvPr/>
            </p:nvSpPr>
            <p:spPr>
              <a:xfrm>
                <a:off x="6760984" y="2439750"/>
                <a:ext cx="559136" cy="57981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44" name="文本框 43"/>
              <p:cNvSpPr txBox="1"/>
              <p:nvPr/>
            </p:nvSpPr>
            <p:spPr>
              <a:xfrm>
                <a:off x="6724357" y="2437271"/>
                <a:ext cx="691215" cy="584775"/>
              </a:xfrm>
              <a:prstGeom prst="rect">
                <a:avLst/>
              </a:prstGeom>
              <a:solidFill>
                <a:srgbClr val="338CF9"/>
              </a:solidFill>
            </p:spPr>
            <p:txBody>
              <a:bodyPr wrap="none" rtlCol="0">
                <a:spAutoFit/>
              </a:bodyPr>
              <a:lstStyle/>
              <a:p>
                <a:r>
                  <a:rPr lang="en-US" altLang="zh-CN" sz="3200" b="1" dirty="0">
                    <a:solidFill>
                      <a:schemeClr val="bg1"/>
                    </a:solidFill>
                    <a:effectLst>
                      <a:outerShdw blurRad="38100" dist="38100" dir="2700000" algn="tl">
                        <a:srgbClr val="000000">
                          <a:alpha val="43137"/>
                        </a:srgbClr>
                      </a:outerShdw>
                    </a:effectLst>
                    <a:cs typeface="+mn-ea"/>
                    <a:sym typeface="+mn-lt"/>
                  </a:rPr>
                  <a:t>01</a:t>
                </a:r>
                <a:endParaRPr lang="en-US" altLang="zh-CN" sz="3200" b="1" dirty="0">
                  <a:solidFill>
                    <a:schemeClr val="bg1"/>
                  </a:solidFill>
                  <a:effectLst>
                    <a:outerShdw blurRad="38100" dist="38100" dir="2700000" algn="tl">
                      <a:srgbClr val="000000">
                        <a:alpha val="43137"/>
                      </a:srgbClr>
                    </a:outerShdw>
                  </a:effectLst>
                  <a:cs typeface="+mn-ea"/>
                  <a:sym typeface="+mn-lt"/>
                </a:endParaRPr>
              </a:p>
            </p:txBody>
          </p:sp>
        </p:grpSp>
        <p:cxnSp>
          <p:nvCxnSpPr>
            <p:cNvPr id="41" name="直接连接符 40"/>
            <p:cNvCxnSpPr/>
            <p:nvPr/>
          </p:nvCxnSpPr>
          <p:spPr>
            <a:xfrm>
              <a:off x="6177280" y="2232025"/>
              <a:ext cx="36722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5" name="文本框 44"/>
          <p:cNvSpPr txBox="1"/>
          <p:nvPr/>
        </p:nvSpPr>
        <p:spPr>
          <a:xfrm>
            <a:off x="933449" y="4347680"/>
            <a:ext cx="9556751" cy="1754326"/>
          </a:xfrm>
          <a:prstGeom prst="rect">
            <a:avLst/>
          </a:prstGeom>
          <a:noFill/>
        </p:spPr>
        <p:txBody>
          <a:bodyPr wrap="square" rtlCol="0" anchor="t">
            <a:spAutoFit/>
          </a:bodyPr>
          <a:lstStyle/>
          <a:p>
            <a:pPr>
              <a:lnSpc>
                <a:spcPct val="150000"/>
              </a:lnSpc>
            </a:pPr>
            <a:r>
              <a:rPr lang="zh-CN" altLang="en-US" dirty="0">
                <a:cs typeface="+mn-ea"/>
                <a:sym typeface="+mn-lt"/>
              </a:rPr>
              <a:t>为了提高教师的素质，我们透过多种形式对教师进行培训。</a:t>
            </a:r>
            <a:endParaRPr lang="zh-CN" altLang="en-US" dirty="0">
              <a:cs typeface="+mn-ea"/>
              <a:sym typeface="+mn-lt"/>
            </a:endParaRPr>
          </a:p>
          <a:p>
            <a:pPr fontAlgn="auto">
              <a:lnSpc>
                <a:spcPct val="150000"/>
              </a:lnSpc>
            </a:pPr>
            <a:r>
              <a:rPr lang="zh-CN" altLang="en-US" dirty="0">
                <a:cs typeface="+mn-ea"/>
                <a:sym typeface="+mn-lt"/>
              </a:rPr>
              <a:t>首先利用暑期的师德培训，开展形式多样的师德教育。</a:t>
            </a:r>
            <a:endParaRPr lang="zh-CN" altLang="en-US" dirty="0">
              <a:cs typeface="+mn-ea"/>
              <a:sym typeface="+mn-lt"/>
            </a:endParaRPr>
          </a:p>
          <a:p>
            <a:pPr fontAlgn="auto">
              <a:lnSpc>
                <a:spcPct val="150000"/>
              </a:lnSpc>
            </a:pPr>
            <a:r>
              <a:rPr lang="zh-CN" altLang="en-US" dirty="0">
                <a:cs typeface="+mn-ea"/>
                <a:sym typeface="+mn-lt"/>
              </a:rPr>
              <a:t>其次采取请进来、走出去的方式。</a:t>
            </a:r>
            <a:endParaRPr lang="zh-CN" altLang="en-US" dirty="0">
              <a:cs typeface="+mn-ea"/>
              <a:sym typeface="+mn-lt"/>
            </a:endParaRPr>
          </a:p>
          <a:p>
            <a:pPr fontAlgn="auto">
              <a:lnSpc>
                <a:spcPct val="150000"/>
              </a:lnSpc>
            </a:pPr>
            <a:r>
              <a:rPr lang="zh-CN" altLang="en-US" dirty="0">
                <a:cs typeface="+mn-ea"/>
                <a:sym typeface="+mn-lt"/>
              </a:rPr>
              <a:t>对于新教师，进行了师徒结对，传帮带教，让新教师在观摩中进步，在反思中成长。</a:t>
            </a:r>
            <a:endParaRPr lang="zh-CN" altLang="en-US" dirty="0">
              <a:cs typeface="+mn-ea"/>
              <a:sym typeface="+mn-lt"/>
            </a:endParaRPr>
          </a:p>
        </p:txBody>
      </p:sp>
      <p:grpSp>
        <p:nvGrpSpPr>
          <p:cNvPr id="46" name="组合 45"/>
          <p:cNvGrpSpPr/>
          <p:nvPr/>
        </p:nvGrpSpPr>
        <p:grpSpPr>
          <a:xfrm>
            <a:off x="933449" y="3673829"/>
            <a:ext cx="6908800" cy="584775"/>
            <a:chOff x="5364627" y="1650013"/>
            <a:chExt cx="6908800" cy="584775"/>
          </a:xfrm>
        </p:grpSpPr>
        <p:grpSp>
          <p:nvGrpSpPr>
            <p:cNvPr id="47" name="组合 46"/>
            <p:cNvGrpSpPr/>
            <p:nvPr/>
          </p:nvGrpSpPr>
          <p:grpSpPr>
            <a:xfrm>
              <a:off x="5364627" y="1650013"/>
              <a:ext cx="6908800" cy="584775"/>
              <a:chOff x="6724357" y="2437271"/>
              <a:chExt cx="6908800" cy="584775"/>
            </a:xfrm>
          </p:grpSpPr>
          <p:sp>
            <p:nvSpPr>
              <p:cNvPr id="49" name="文本框 48"/>
              <p:cNvSpPr txBox="1"/>
              <p:nvPr/>
            </p:nvSpPr>
            <p:spPr>
              <a:xfrm>
                <a:off x="7537157" y="2467751"/>
                <a:ext cx="6096000" cy="523220"/>
              </a:xfrm>
              <a:prstGeom prst="rect">
                <a:avLst/>
              </a:prstGeom>
              <a:noFill/>
              <a:ln>
                <a:solidFill>
                  <a:srgbClr val="338CF9"/>
                </a:solidFill>
              </a:ln>
            </p:spPr>
            <p:txBody>
              <a:bodyPr wrap="square" rtlCol="0">
                <a:spAutoFit/>
              </a:bodyPr>
              <a:lstStyle/>
              <a:p>
                <a:pPr algn="l"/>
                <a:r>
                  <a:rPr lang="zh-CN" altLang="en-US" sz="2800" b="1" dirty="0">
                    <a:cs typeface="+mn-ea"/>
                    <a:sym typeface="+mn-lt"/>
                  </a:rPr>
                  <a:t>二、教师培养：加强学习，提高素质</a:t>
                </a:r>
                <a:endParaRPr lang="zh-CN" altLang="en-US" sz="2800" b="1" dirty="0">
                  <a:cs typeface="+mn-ea"/>
                  <a:sym typeface="+mn-lt"/>
                </a:endParaRPr>
              </a:p>
            </p:txBody>
          </p:sp>
          <p:sp>
            <p:nvSpPr>
              <p:cNvPr id="50" name="矩形 49"/>
              <p:cNvSpPr/>
              <p:nvPr/>
            </p:nvSpPr>
            <p:spPr>
              <a:xfrm>
                <a:off x="6760984" y="2439750"/>
                <a:ext cx="559136" cy="57981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51" name="文本框 50"/>
              <p:cNvSpPr txBox="1"/>
              <p:nvPr/>
            </p:nvSpPr>
            <p:spPr>
              <a:xfrm>
                <a:off x="6724357" y="2437271"/>
                <a:ext cx="691215" cy="584775"/>
              </a:xfrm>
              <a:prstGeom prst="rect">
                <a:avLst/>
              </a:prstGeom>
              <a:solidFill>
                <a:srgbClr val="338CF9"/>
              </a:solidFill>
            </p:spPr>
            <p:txBody>
              <a:bodyPr wrap="none" rtlCol="0">
                <a:spAutoFit/>
              </a:bodyPr>
              <a:lstStyle/>
              <a:p>
                <a:r>
                  <a:rPr lang="en-US" altLang="zh-CN" sz="3200" b="1" dirty="0">
                    <a:solidFill>
                      <a:schemeClr val="bg1"/>
                    </a:solidFill>
                    <a:effectLst>
                      <a:outerShdw blurRad="38100" dist="38100" dir="2700000" algn="tl">
                        <a:srgbClr val="000000">
                          <a:alpha val="43137"/>
                        </a:srgbClr>
                      </a:outerShdw>
                    </a:effectLst>
                    <a:cs typeface="+mn-ea"/>
                    <a:sym typeface="+mn-lt"/>
                  </a:rPr>
                  <a:t>02</a:t>
                </a:r>
                <a:endParaRPr lang="en-US" altLang="zh-CN" sz="3200" b="1" dirty="0">
                  <a:solidFill>
                    <a:schemeClr val="bg1"/>
                  </a:solidFill>
                  <a:effectLst>
                    <a:outerShdw blurRad="38100" dist="38100" dir="2700000" algn="tl">
                      <a:srgbClr val="000000">
                        <a:alpha val="43137"/>
                      </a:srgbClr>
                    </a:outerShdw>
                  </a:effectLst>
                  <a:cs typeface="+mn-ea"/>
                  <a:sym typeface="+mn-lt"/>
                </a:endParaRPr>
              </a:p>
            </p:txBody>
          </p:sp>
        </p:grpSp>
        <p:cxnSp>
          <p:nvCxnSpPr>
            <p:cNvPr id="48" name="直接连接符 47"/>
            <p:cNvCxnSpPr/>
            <p:nvPr/>
          </p:nvCxnSpPr>
          <p:spPr>
            <a:xfrm>
              <a:off x="6177280" y="2232025"/>
              <a:ext cx="36722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2" name="图片 21"/>
          <p:cNvPicPr>
            <a:picLocks noChangeAspect="1"/>
          </p:cNvPicPr>
          <p:nvPr/>
        </p:nvPicPr>
        <p:blipFill>
          <a:blip r:embed="rId1" cstate="screen"/>
          <a:stretch>
            <a:fillRect/>
          </a:stretch>
        </p:blipFill>
        <p:spPr>
          <a:xfrm>
            <a:off x="8280756" y="2949753"/>
            <a:ext cx="3015894" cy="3015894"/>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wind"/>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000" fill="hold">
                                          <p:stCondLst>
                                            <p:cond delay="0"/>
                                          </p:stCondLst>
                                        </p:cTn>
                                        <p:tgtEl>
                                          <p:spTgt spid="36"/>
                                        </p:tgtEl>
                                        <p:attrNameLst>
                                          <p:attrName>style.visibility</p:attrName>
                                        </p:attrNameLst>
                                      </p:cBhvr>
                                      <p:to>
                                        <p:strVal val="visible"/>
                                      </p:to>
                                    </p:set>
                                    <p:animEffect transition="in" filter="wipe(left)">
                                      <p:cBhvr>
                                        <p:cTn id="11" dur="1000"/>
                                        <p:tgtEl>
                                          <p:spTgt spid="36"/>
                                        </p:tgtEl>
                                      </p:cBhvr>
                                    </p:animEffect>
                                  </p:childTnLst>
                                </p:cTn>
                              </p:par>
                            </p:childTnLst>
                          </p:cTn>
                        </p:par>
                        <p:par>
                          <p:cTn id="12" fill="hold">
                            <p:stCondLst>
                              <p:cond delay="1500"/>
                            </p:stCondLst>
                            <p:childTnLst>
                              <p:par>
                                <p:cTn id="13" presetID="16" presetClass="entr" presetSubtype="21" fill="hold" nodeType="after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barn(inVertical)">
                                      <p:cBhvr>
                                        <p:cTn id="15" dur="500"/>
                                        <p:tgtEl>
                                          <p:spTgt spid="46"/>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000" fill="hold">
                                          <p:stCondLst>
                                            <p:cond delay="0"/>
                                          </p:stCondLst>
                                        </p:cTn>
                                        <p:tgtEl>
                                          <p:spTgt spid="45"/>
                                        </p:tgtEl>
                                        <p:attrNameLst>
                                          <p:attrName>style.visibility</p:attrName>
                                        </p:attrNameLst>
                                      </p:cBhvr>
                                      <p:to>
                                        <p:strVal val="visible"/>
                                      </p:to>
                                    </p:set>
                                    <p:animEffect transition="in" filter="wipe(left)">
                                      <p:cBhvr>
                                        <p:cTn id="19" dur="1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教育教学管理</a:t>
            </a:r>
            <a:endParaRPr lang="zh-CN" altLang="en-US" sz="2000" b="1" spc="-300" dirty="0">
              <a:solidFill>
                <a:srgbClr val="338CF9"/>
              </a:solidFill>
              <a:cs typeface="+mn-ea"/>
              <a:sym typeface="+mn-lt"/>
            </a:endParaRPr>
          </a:p>
        </p:txBody>
      </p:sp>
      <p:sp>
        <p:nvSpPr>
          <p:cNvPr id="7" name="文本框 6"/>
          <p:cNvSpPr txBox="1"/>
          <p:nvPr/>
        </p:nvSpPr>
        <p:spPr>
          <a:xfrm>
            <a:off x="781049" y="1521570"/>
            <a:ext cx="5314275" cy="477054"/>
          </a:xfrm>
          <a:prstGeom prst="rect">
            <a:avLst/>
          </a:prstGeom>
          <a:noFill/>
        </p:spPr>
        <p:txBody>
          <a:bodyPr wrap="none" rtlCol="0">
            <a:spAutoFit/>
          </a:bodyPr>
          <a:lstStyle/>
          <a:p>
            <a:pPr algn="l"/>
            <a:r>
              <a:rPr lang="zh-CN" altLang="en-US" sz="2500" b="1" dirty="0">
                <a:solidFill>
                  <a:srgbClr val="338CF9"/>
                </a:solidFill>
                <a:cs typeface="+mn-ea"/>
                <a:sym typeface="+mn-lt"/>
              </a:rPr>
              <a:t>三、教育教学：注重细节，提升质量</a:t>
            </a:r>
            <a:endParaRPr lang="zh-CN" altLang="en-US" sz="2500" b="1" dirty="0">
              <a:solidFill>
                <a:srgbClr val="338CF9"/>
              </a:solidFill>
              <a:cs typeface="+mn-ea"/>
              <a:sym typeface="+mn-lt"/>
            </a:endParaRPr>
          </a:p>
        </p:txBody>
      </p:sp>
      <p:sp>
        <p:nvSpPr>
          <p:cNvPr id="9" name="文本框 8"/>
          <p:cNvSpPr txBox="1"/>
          <p:nvPr/>
        </p:nvSpPr>
        <p:spPr>
          <a:xfrm>
            <a:off x="1054100" y="2371801"/>
            <a:ext cx="6096000" cy="3554819"/>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b="1" dirty="0">
                <a:cs typeface="+mn-ea"/>
                <a:sym typeface="+mn-lt"/>
              </a:rPr>
              <a:t>一是各班能认真制订教学计划</a:t>
            </a:r>
            <a:endParaRPr lang="zh-CN" altLang="en-US" b="1" dirty="0">
              <a:cs typeface="+mn-ea"/>
              <a:sym typeface="+mn-lt"/>
            </a:endParaRPr>
          </a:p>
          <a:p>
            <a:pPr fontAlgn="auto">
              <a:lnSpc>
                <a:spcPct val="150000"/>
              </a:lnSpc>
            </a:pPr>
            <a:r>
              <a:rPr lang="zh-CN" altLang="en-US" sz="1800" dirty="0">
                <a:cs typeface="+mn-ea"/>
                <a:sym typeface="+mn-lt"/>
              </a:rPr>
              <a:t>在制定周、半日活动时合理安排各方面的教育资料，根据孩子的年龄特点把领域活动与主题活动有机结合，相互渗透，有效地防止在教学工作的主观性和随意性。</a:t>
            </a:r>
            <a:endParaRPr lang="zh-CN" altLang="en-US" sz="1800" dirty="0">
              <a:cs typeface="+mn-ea"/>
              <a:sym typeface="+mn-lt"/>
            </a:endParaRPr>
          </a:p>
          <a:p>
            <a:pPr marL="285750" indent="-285750">
              <a:lnSpc>
                <a:spcPct val="150000"/>
              </a:lnSpc>
              <a:buFont typeface="Arial" panose="020B0604020202020204" pitchFamily="34" charset="0"/>
              <a:buChar char="•"/>
            </a:pPr>
            <a:r>
              <a:rPr lang="zh-CN" altLang="en-US" sz="1800" b="1" dirty="0">
                <a:cs typeface="+mn-ea"/>
                <a:sym typeface="+mn-lt"/>
              </a:rPr>
              <a:t>二是定期检查教师备课、幼儿成长册、教养笔记等</a:t>
            </a:r>
            <a:endParaRPr lang="zh-CN" altLang="en-US" sz="1800" b="1" dirty="0">
              <a:cs typeface="+mn-ea"/>
              <a:sym typeface="+mn-lt"/>
            </a:endParaRPr>
          </a:p>
          <a:p>
            <a:pPr fontAlgn="auto">
              <a:lnSpc>
                <a:spcPct val="150000"/>
              </a:lnSpc>
            </a:pPr>
            <a:r>
              <a:rPr lang="zh-CN" altLang="en-US" sz="2000" dirty="0">
                <a:cs typeface="+mn-ea"/>
                <a:sym typeface="+mn-lt"/>
              </a:rPr>
              <a:t>落实一日教学常规，加大对一日生活各个环节的监督和调控。以抽查听课为载体，在听完每节课后与教师及时交流，并进行点评纠正。</a:t>
            </a:r>
            <a:endParaRPr lang="zh-CN" altLang="en-US" sz="2000" dirty="0">
              <a:cs typeface="+mn-ea"/>
              <a:sym typeface="+mn-lt"/>
            </a:endParaRPr>
          </a:p>
        </p:txBody>
      </p:sp>
      <p:pic>
        <p:nvPicPr>
          <p:cNvPr id="10" name="图片 9"/>
          <p:cNvPicPr>
            <a:picLocks noChangeAspect="1"/>
          </p:cNvPicPr>
          <p:nvPr/>
        </p:nvPicPr>
        <p:blipFill>
          <a:blip r:embed="rId1" cstate="screen"/>
          <a:stretch>
            <a:fillRect/>
          </a:stretch>
        </p:blipFill>
        <p:spPr>
          <a:xfrm>
            <a:off x="7169328" y="1924050"/>
            <a:ext cx="4191000" cy="4191000"/>
          </a:xfrm>
          <a:prstGeom prst="rect">
            <a:avLst/>
          </a:prstGeom>
        </p:spPr>
      </p:pic>
      <p:sp>
        <p:nvSpPr>
          <p:cNvPr id="8" name="TextBox 7"/>
          <p:cNvSpPr txBox="1"/>
          <p:nvPr/>
        </p:nvSpPr>
        <p:spPr>
          <a:xfrm>
            <a:off x="10556404" y="25143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a:t>
            </a:r>
            <a:r>
              <a:rPr kumimoji="0" lang="en-US" altLang="zh-CN" sz="100" b="0" i="0" u="none" strike="noStrike" kern="0" cap="none" spc="0" normalizeH="0" baseline="0" noProof="0" dirty="0" smtClean="0">
                <a:ln>
                  <a:noFill/>
                </a:ln>
                <a:solidFill>
                  <a:schemeClr val="bg1"/>
                </a:solidFill>
                <a:effectLst/>
                <a:uLnTx/>
                <a:uFillTx/>
              </a:rPr>
              <a:t>www.ypppt.com/xiazai</a:t>
            </a:r>
            <a:r>
              <a:rPr kumimoji="0" lang="en-US" altLang="zh-CN" sz="100" b="0" i="0" u="none" strike="noStrike" kern="0" cap="none" spc="0" normalizeH="0" baseline="0" noProof="0" dirty="0" smtClean="0">
                <a:ln>
                  <a:noFill/>
                </a:ln>
                <a:solidFill>
                  <a:schemeClr val="bg1"/>
                </a:solidFill>
                <a:effectLst/>
                <a:uLnTx/>
                <a:uFillTx/>
              </a:rPr>
              <a:t>/</a:t>
            </a:r>
            <a:endParaRPr kumimoji="0" lang="en-US" altLang="zh-CN" sz="100" b="0" i="0" u="none" strike="noStrike" kern="0" cap="none" spc="0" normalizeH="0" baseline="0" noProof="0" dirty="0" smtClean="0">
              <a:ln>
                <a:noFill/>
              </a:ln>
              <a:solidFill>
                <a:schemeClr val="bg1"/>
              </a:solidFill>
              <a:effectLst/>
              <a:uLnTx/>
              <a:uFillTx/>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wind"/>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ppt_x</p:attrName>
                                        </p:attrNameLst>
                                      </p:cBhvr>
                                      <p:tavLst>
                                        <p:tav tm="0">
                                          <p:val>
                                            <p:strVal val="#ppt_x-.2"/>
                                          </p:val>
                                        </p:tav>
                                        <p:tav tm="100000">
                                          <p:val>
                                            <p:strVal val="#ppt_x"/>
                                          </p:val>
                                        </p:tav>
                                      </p:tavLst>
                                    </p:anim>
                                    <p:anim calcmode="lin" valueType="num">
                                      <p:cBhvr>
                                        <p:cTn id="8"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
                                        </p:tgtEl>
                                      </p:cBhvr>
                                    </p:animEffect>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教育教学管理</a:t>
            </a:r>
            <a:endParaRPr lang="zh-CN" altLang="en-US" sz="2000" b="1" spc="-300" dirty="0">
              <a:solidFill>
                <a:srgbClr val="338CF9"/>
              </a:solidFill>
              <a:cs typeface="+mn-ea"/>
              <a:sym typeface="+mn-lt"/>
            </a:endParaRPr>
          </a:p>
        </p:txBody>
      </p:sp>
      <p:sp>
        <p:nvSpPr>
          <p:cNvPr id="8" name="文本框 7"/>
          <p:cNvSpPr txBox="1"/>
          <p:nvPr/>
        </p:nvSpPr>
        <p:spPr>
          <a:xfrm>
            <a:off x="4806950" y="1828559"/>
            <a:ext cx="5314275" cy="477054"/>
          </a:xfrm>
          <a:prstGeom prst="rect">
            <a:avLst/>
          </a:prstGeom>
          <a:solidFill>
            <a:srgbClr val="338CF9"/>
          </a:solidFill>
        </p:spPr>
        <p:txBody>
          <a:bodyPr wrap="none" rtlCol="0">
            <a:spAutoFit/>
          </a:bodyPr>
          <a:lstStyle/>
          <a:p>
            <a:pPr algn="l"/>
            <a:r>
              <a:rPr lang="zh-CN" altLang="en-US" sz="2500" b="1" dirty="0">
                <a:solidFill>
                  <a:schemeClr val="bg1"/>
                </a:solidFill>
                <a:effectLst>
                  <a:outerShdw blurRad="38100" dist="38100" dir="2700000" algn="tl">
                    <a:srgbClr val="000000">
                      <a:alpha val="43137"/>
                    </a:srgbClr>
                  </a:outerShdw>
                </a:effectLst>
                <a:cs typeface="+mn-ea"/>
                <a:sym typeface="+mn-lt"/>
              </a:rPr>
              <a:t>三、教育教学：注重细节，提升质量</a:t>
            </a:r>
            <a:endParaRPr lang="zh-CN" altLang="en-US" sz="2500" b="1" dirty="0">
              <a:solidFill>
                <a:schemeClr val="bg1"/>
              </a:solidFill>
              <a:effectLst>
                <a:outerShdw blurRad="38100" dist="38100" dir="2700000" algn="tl">
                  <a:srgbClr val="000000">
                    <a:alpha val="43137"/>
                  </a:srgbClr>
                </a:outerShdw>
              </a:effectLst>
              <a:cs typeface="+mn-ea"/>
              <a:sym typeface="+mn-lt"/>
            </a:endParaRPr>
          </a:p>
        </p:txBody>
      </p:sp>
      <p:sp>
        <p:nvSpPr>
          <p:cNvPr id="9" name="文本框 8"/>
          <p:cNvSpPr txBox="1"/>
          <p:nvPr/>
        </p:nvSpPr>
        <p:spPr>
          <a:xfrm>
            <a:off x="4806950" y="2489143"/>
            <a:ext cx="6050280" cy="458908"/>
          </a:xfrm>
          <a:prstGeom prst="rect">
            <a:avLst/>
          </a:prstGeom>
          <a:noFill/>
        </p:spPr>
        <p:txBody>
          <a:bodyPr wrap="square" rtlCol="0" anchor="t">
            <a:spAutoFit/>
          </a:bodyPr>
          <a:lstStyle/>
          <a:p>
            <a:pPr marL="285750" indent="-285750" fontAlgn="auto">
              <a:lnSpc>
                <a:spcPct val="150000"/>
              </a:lnSpc>
              <a:buFont typeface="Arial" panose="020B0604020202020204" pitchFamily="34" charset="0"/>
              <a:buChar char="•"/>
            </a:pPr>
            <a:r>
              <a:rPr b="1" dirty="0">
                <a:cs typeface="+mn-ea"/>
                <a:sym typeface="+mn-lt"/>
              </a:rPr>
              <a:t>三是各班都创设了有利于引发幼儿互动的环境</a:t>
            </a:r>
            <a:endParaRPr lang="zh-CN" altLang="en-US" b="1" dirty="0">
              <a:cs typeface="+mn-ea"/>
              <a:sym typeface="+mn-lt"/>
            </a:endParaRPr>
          </a:p>
        </p:txBody>
      </p:sp>
      <p:sp>
        <p:nvSpPr>
          <p:cNvPr id="10" name="文本框 9"/>
          <p:cNvSpPr txBox="1"/>
          <p:nvPr/>
        </p:nvSpPr>
        <p:spPr>
          <a:xfrm>
            <a:off x="4806950" y="2943352"/>
            <a:ext cx="6642100" cy="1129665"/>
          </a:xfrm>
          <a:prstGeom prst="rect">
            <a:avLst/>
          </a:prstGeom>
          <a:noFill/>
        </p:spPr>
        <p:txBody>
          <a:bodyPr wrap="square" rtlCol="0" anchor="t">
            <a:spAutoFit/>
          </a:bodyPr>
          <a:lstStyle/>
          <a:p>
            <a:pPr fontAlgn="auto">
              <a:lnSpc>
                <a:spcPct val="150000"/>
              </a:lnSpc>
            </a:pPr>
            <a:r>
              <a:rPr sz="1500" dirty="0">
                <a:cs typeface="+mn-ea"/>
                <a:sym typeface="+mn-lt"/>
              </a:rPr>
              <a:t>在走廊、楼梯、班级主题墙、家长园地等环境的创设，做到美观新颖，突出主题。根据孩子年龄特点，力求做到生活化，情趣化，艺术化和儿童化，让孩子主动参与到环境中来，从中受到教育。</a:t>
            </a:r>
            <a:endParaRPr lang="zh-CN" altLang="en-US" sz="1500" dirty="0">
              <a:cs typeface="+mn-ea"/>
              <a:sym typeface="+mn-lt"/>
            </a:endParaRPr>
          </a:p>
        </p:txBody>
      </p:sp>
      <p:sp>
        <p:nvSpPr>
          <p:cNvPr id="11" name="文本框 10"/>
          <p:cNvSpPr txBox="1"/>
          <p:nvPr/>
        </p:nvSpPr>
        <p:spPr>
          <a:xfrm>
            <a:off x="4806950" y="4429229"/>
            <a:ext cx="6050280" cy="458908"/>
          </a:xfrm>
          <a:prstGeom prst="rect">
            <a:avLst/>
          </a:prstGeom>
          <a:noFill/>
        </p:spPr>
        <p:txBody>
          <a:bodyPr wrap="square" rtlCol="0" anchor="t">
            <a:spAutoFit/>
          </a:bodyPr>
          <a:lstStyle/>
          <a:p>
            <a:pPr marL="285750" indent="-285750" fontAlgn="auto">
              <a:lnSpc>
                <a:spcPct val="150000"/>
              </a:lnSpc>
              <a:buFont typeface="Arial" panose="020B0604020202020204" pitchFamily="34" charset="0"/>
              <a:buChar char="•"/>
            </a:pPr>
            <a:r>
              <a:rPr b="1" dirty="0">
                <a:cs typeface="+mn-ea"/>
                <a:sym typeface="+mn-lt"/>
              </a:rPr>
              <a:t>四是充分发挥我园的区域优势，挖掘自然教育资源</a:t>
            </a:r>
            <a:endParaRPr lang="zh-CN" altLang="en-US" b="1" dirty="0">
              <a:cs typeface="+mn-ea"/>
              <a:sym typeface="+mn-lt"/>
            </a:endParaRPr>
          </a:p>
        </p:txBody>
      </p:sp>
      <p:sp>
        <p:nvSpPr>
          <p:cNvPr id="12" name="文本框 11"/>
          <p:cNvSpPr txBox="1"/>
          <p:nvPr/>
        </p:nvSpPr>
        <p:spPr>
          <a:xfrm>
            <a:off x="4806950" y="4985358"/>
            <a:ext cx="6642100" cy="744050"/>
          </a:xfrm>
          <a:prstGeom prst="rect">
            <a:avLst/>
          </a:prstGeom>
          <a:noFill/>
        </p:spPr>
        <p:txBody>
          <a:bodyPr wrap="square" rtlCol="0" anchor="t">
            <a:spAutoFit/>
          </a:bodyPr>
          <a:lstStyle/>
          <a:p>
            <a:pPr fontAlgn="auto">
              <a:lnSpc>
                <a:spcPct val="150000"/>
              </a:lnSpc>
            </a:pPr>
            <a:r>
              <a:rPr sz="1500" dirty="0">
                <a:cs typeface="+mn-ea"/>
                <a:sym typeface="+mn-lt"/>
              </a:rPr>
              <a:t>把本土资源的资料渗透到幼儿的一日生活之中，贯穿于游戏、教育活动之中，并以多种形式进行整合，结合本园、本班幼儿的实际状况，灵活开展。</a:t>
            </a:r>
            <a:endParaRPr lang="zh-CN" altLang="en-US" sz="1500" dirty="0">
              <a:cs typeface="+mn-ea"/>
              <a:sym typeface="+mn-lt"/>
            </a:endParaRPr>
          </a:p>
        </p:txBody>
      </p:sp>
      <p:pic>
        <p:nvPicPr>
          <p:cNvPr id="13" name="图片 12"/>
          <p:cNvPicPr>
            <a:picLocks noChangeAspect="1"/>
          </p:cNvPicPr>
          <p:nvPr/>
        </p:nvPicPr>
        <p:blipFill>
          <a:blip r:embed="rId1" cstate="screen"/>
          <a:stretch>
            <a:fillRect/>
          </a:stretch>
        </p:blipFill>
        <p:spPr>
          <a:xfrm>
            <a:off x="1047750" y="2686050"/>
            <a:ext cx="3238500" cy="323850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wind"/>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ppt_x</p:attrName>
                                        </p:attrNameLst>
                                      </p:cBhvr>
                                      <p:tavLst>
                                        <p:tav tm="0">
                                          <p:val>
                                            <p:strVal val="#ppt_x-.2"/>
                                          </p:val>
                                        </p:tav>
                                        <p:tav tm="100000">
                                          <p:val>
                                            <p:strVal val="#ppt_x"/>
                                          </p:val>
                                        </p:tav>
                                      </p:tavLst>
                                    </p:anim>
                                    <p:anim calcmode="lin" valueType="num">
                                      <p:cBhvr>
                                        <p:cTn id="8"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9" dur="1000"/>
                                        <p:tgtEl>
                                          <p:spTgt spid="8"/>
                                        </p:tgtEl>
                                      </p:cBhvr>
                                    </p:animEffect>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000" fill="hold">
                                          <p:stCondLst>
                                            <p:cond delay="0"/>
                                          </p:stCondLst>
                                        </p:cTn>
                                        <p:tgtEl>
                                          <p:spTgt spid="9"/>
                                        </p:tgtEl>
                                        <p:attrNameLst>
                                          <p:attrName>style.visibility</p:attrName>
                                        </p:attrNameLst>
                                      </p:cBhvr>
                                      <p:to>
                                        <p:strVal val="visible"/>
                                      </p:to>
                                    </p:set>
                                    <p:animEffect transition="in" filter="wipe(left)">
                                      <p:cBhvr>
                                        <p:cTn id="13" dur="1000"/>
                                        <p:tgtEl>
                                          <p:spTgt spid="9"/>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000" fill="hold">
                                          <p:stCondLst>
                                            <p:cond delay="0"/>
                                          </p:stCondLst>
                                        </p:cTn>
                                        <p:tgtEl>
                                          <p:spTgt spid="10"/>
                                        </p:tgtEl>
                                        <p:attrNameLst>
                                          <p:attrName>style.visibility</p:attrName>
                                        </p:attrNameLst>
                                      </p:cBhvr>
                                      <p:to>
                                        <p:strVal val="visible"/>
                                      </p:to>
                                    </p:set>
                                    <p:animEffect transition="in" filter="wipe(left)">
                                      <p:cBhvr>
                                        <p:cTn id="17" dur="1000"/>
                                        <p:tgtEl>
                                          <p:spTgt spid="10"/>
                                        </p:tgtEl>
                                      </p:cBhvr>
                                    </p:animEffect>
                                  </p:childTnLst>
                                </p:cTn>
                              </p:par>
                            </p:childTnLst>
                          </p:cTn>
                        </p:par>
                        <p:par>
                          <p:cTn id="18" fill="hold">
                            <p:stCondLst>
                              <p:cond delay="3000"/>
                            </p:stCondLst>
                            <p:childTnLst>
                              <p:par>
                                <p:cTn id="19" presetID="22" presetClass="entr" presetSubtype="8" fill="hold" grpId="0" nodeType="afterEffect">
                                  <p:stCondLst>
                                    <p:cond delay="0"/>
                                  </p:stCondLst>
                                  <p:childTnLst>
                                    <p:set>
                                      <p:cBhvr>
                                        <p:cTn id="20" dur="1000" fill="hold">
                                          <p:stCondLst>
                                            <p:cond delay="0"/>
                                          </p:stCondLst>
                                        </p:cTn>
                                        <p:tgtEl>
                                          <p:spTgt spid="11"/>
                                        </p:tgtEl>
                                        <p:attrNameLst>
                                          <p:attrName>style.visibility</p:attrName>
                                        </p:attrNameLst>
                                      </p:cBhvr>
                                      <p:to>
                                        <p:strVal val="visible"/>
                                      </p:to>
                                    </p:set>
                                    <p:animEffect transition="in" filter="wipe(left)">
                                      <p:cBhvr>
                                        <p:cTn id="21" dur="1000"/>
                                        <p:tgtEl>
                                          <p:spTgt spid="11"/>
                                        </p:tgtEl>
                                      </p:cBhvr>
                                    </p:animEffect>
                                  </p:childTnLst>
                                </p:cTn>
                              </p:par>
                            </p:childTnLst>
                          </p:cTn>
                        </p:par>
                        <p:par>
                          <p:cTn id="22" fill="hold">
                            <p:stCondLst>
                              <p:cond delay="4000"/>
                            </p:stCondLst>
                            <p:childTnLst>
                              <p:par>
                                <p:cTn id="23" presetID="22" presetClass="entr" presetSubtype="8" fill="hold" grpId="0" nodeType="afterEffect">
                                  <p:stCondLst>
                                    <p:cond delay="0"/>
                                  </p:stCondLst>
                                  <p:childTnLst>
                                    <p:set>
                                      <p:cBhvr>
                                        <p:cTn id="24" dur="1000" fill="hold">
                                          <p:stCondLst>
                                            <p:cond delay="0"/>
                                          </p:stCondLst>
                                        </p:cTn>
                                        <p:tgtEl>
                                          <p:spTgt spid="12"/>
                                        </p:tgtEl>
                                        <p:attrNameLst>
                                          <p:attrName>style.visibility</p:attrName>
                                        </p:attrNameLst>
                                      </p:cBhvr>
                                      <p:to>
                                        <p:strVal val="visible"/>
                                      </p:to>
                                    </p:set>
                                    <p:animEffect transition="in" filter="wipe(left)">
                                      <p:cBhvr>
                                        <p:cTn id="2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1054100" y="494784"/>
            <a:ext cx="6096000" cy="400110"/>
          </a:xfrm>
          <a:prstGeom prst="rect">
            <a:avLst/>
          </a:prstGeom>
          <a:noFill/>
        </p:spPr>
        <p:txBody>
          <a:bodyPr wrap="square">
            <a:spAutoFit/>
          </a:bodyPr>
          <a:lstStyle/>
          <a:p>
            <a:r>
              <a:rPr lang="zh-CN" altLang="en-US" sz="2000" b="1" dirty="0">
                <a:solidFill>
                  <a:srgbClr val="338CF9"/>
                </a:solidFill>
                <a:cs typeface="+mn-ea"/>
                <a:sym typeface="+mn-lt"/>
              </a:rPr>
              <a:t>教育教学管理</a:t>
            </a:r>
            <a:endParaRPr lang="zh-CN" altLang="en-US" sz="2000" b="1" spc="-300" dirty="0">
              <a:solidFill>
                <a:srgbClr val="338CF9"/>
              </a:solidFill>
              <a:cs typeface="+mn-ea"/>
              <a:sym typeface="+mn-lt"/>
            </a:endParaRPr>
          </a:p>
        </p:txBody>
      </p:sp>
      <p:grpSp>
        <p:nvGrpSpPr>
          <p:cNvPr id="13" name="组合 12"/>
          <p:cNvGrpSpPr/>
          <p:nvPr/>
        </p:nvGrpSpPr>
        <p:grpSpPr>
          <a:xfrm>
            <a:off x="700678" y="1673321"/>
            <a:ext cx="6464230" cy="609685"/>
            <a:chOff x="4249490" y="3124157"/>
            <a:chExt cx="6464230" cy="609685"/>
          </a:xfrm>
        </p:grpSpPr>
        <p:sp>
          <p:nvSpPr>
            <p:cNvPr id="14" name="文本框 13"/>
            <p:cNvSpPr txBox="1"/>
            <p:nvPr/>
          </p:nvSpPr>
          <p:spPr>
            <a:xfrm>
              <a:off x="4617720" y="3149067"/>
              <a:ext cx="6096000" cy="461665"/>
            </a:xfrm>
            <a:prstGeom prst="rect">
              <a:avLst/>
            </a:prstGeom>
            <a:noFill/>
          </p:spPr>
          <p:txBody>
            <a:bodyPr wrap="square">
              <a:spAutoFit/>
            </a:bodyPr>
            <a:lstStyle/>
            <a:p>
              <a:pPr algn="l"/>
              <a:r>
                <a:rPr lang="zh-CN" altLang="en-US" sz="2400" b="1" dirty="0">
                  <a:solidFill>
                    <a:srgbClr val="338CF9"/>
                  </a:solidFill>
                  <a:cs typeface="+mn-ea"/>
                  <a:sym typeface="+mn-lt"/>
                </a:rPr>
                <a:t>四、教育科研：用心参与，共同成长</a:t>
              </a:r>
              <a:endParaRPr lang="zh-CN" altLang="en-US" sz="2400" b="1" dirty="0">
                <a:solidFill>
                  <a:srgbClr val="338CF9"/>
                </a:solidFill>
                <a:cs typeface="+mn-ea"/>
                <a:sym typeface="+mn-lt"/>
              </a:endParaRPr>
            </a:p>
          </p:txBody>
        </p:sp>
        <p:sp>
          <p:nvSpPr>
            <p:cNvPr id="15" name="shopping_141909"/>
            <p:cNvSpPr>
              <a:spLocks noChangeAspect="1"/>
            </p:cNvSpPr>
            <p:nvPr/>
          </p:nvSpPr>
          <p:spPr bwMode="auto">
            <a:xfrm>
              <a:off x="4249490" y="3124157"/>
              <a:ext cx="368230" cy="609685"/>
            </a:xfrm>
            <a:custGeom>
              <a:avLst/>
              <a:gdLst>
                <a:gd name="connsiteX0" fmla="*/ 114541 w 366782"/>
                <a:gd name="connsiteY0" fmla="*/ 115868 h 607286"/>
                <a:gd name="connsiteX1" fmla="*/ 198234 w 366782"/>
                <a:gd name="connsiteY1" fmla="*/ 115868 h 607286"/>
                <a:gd name="connsiteX2" fmla="*/ 254097 w 366782"/>
                <a:gd name="connsiteY2" fmla="*/ 164899 h 607286"/>
                <a:gd name="connsiteX3" fmla="*/ 312783 w 366782"/>
                <a:gd name="connsiteY3" fmla="*/ 327296 h 607286"/>
                <a:gd name="connsiteX4" fmla="*/ 312077 w 366782"/>
                <a:gd name="connsiteY4" fmla="*/ 344411 h 607286"/>
                <a:gd name="connsiteX5" fmla="*/ 301993 w 366782"/>
                <a:gd name="connsiteY5" fmla="*/ 354882 h 607286"/>
                <a:gd name="connsiteX6" fmla="*/ 301993 w 366782"/>
                <a:gd name="connsiteY6" fmla="*/ 393341 h 607286"/>
                <a:gd name="connsiteX7" fmla="*/ 355335 w 366782"/>
                <a:gd name="connsiteY7" fmla="*/ 393341 h 607286"/>
                <a:gd name="connsiteX8" fmla="*/ 366125 w 366782"/>
                <a:gd name="connsiteY8" fmla="*/ 408544 h 607286"/>
                <a:gd name="connsiteX9" fmla="*/ 342932 w 366782"/>
                <a:gd name="connsiteY9" fmla="*/ 474288 h 607286"/>
                <a:gd name="connsiteX10" fmla="*/ 332143 w 366782"/>
                <a:gd name="connsiteY10" fmla="*/ 481839 h 607286"/>
                <a:gd name="connsiteX11" fmla="*/ 245022 w 366782"/>
                <a:gd name="connsiteY11" fmla="*/ 481839 h 607286"/>
                <a:gd name="connsiteX12" fmla="*/ 234232 w 366782"/>
                <a:gd name="connsiteY12" fmla="*/ 474288 h 607286"/>
                <a:gd name="connsiteX13" fmla="*/ 211040 w 366782"/>
                <a:gd name="connsiteY13" fmla="*/ 408544 h 607286"/>
                <a:gd name="connsiteX14" fmla="*/ 221829 w 366782"/>
                <a:gd name="connsiteY14" fmla="*/ 393341 h 607286"/>
                <a:gd name="connsiteX15" fmla="*/ 275171 w 366782"/>
                <a:gd name="connsiteY15" fmla="*/ 393341 h 607286"/>
                <a:gd name="connsiteX16" fmla="*/ 275171 w 366782"/>
                <a:gd name="connsiteY16" fmla="*/ 352566 h 607286"/>
                <a:gd name="connsiteX17" fmla="*/ 266197 w 366782"/>
                <a:gd name="connsiteY17" fmla="*/ 340686 h 607286"/>
                <a:gd name="connsiteX18" fmla="*/ 217897 w 366782"/>
                <a:gd name="connsiteY18" fmla="*/ 207688 h 607286"/>
                <a:gd name="connsiteX19" fmla="*/ 249458 w 366782"/>
                <a:gd name="connsiteY19" fmla="*/ 373206 h 607286"/>
                <a:gd name="connsiteX20" fmla="*/ 221829 w 366782"/>
                <a:gd name="connsiteY20" fmla="*/ 373206 h 607286"/>
                <a:gd name="connsiteX21" fmla="*/ 191982 w 366782"/>
                <a:gd name="connsiteY21" fmla="*/ 415290 h 607286"/>
                <a:gd name="connsiteX22" fmla="*/ 215275 w 366782"/>
                <a:gd name="connsiteY22" fmla="*/ 480933 h 607286"/>
                <a:gd name="connsiteX23" fmla="*/ 220619 w 366782"/>
                <a:gd name="connsiteY23" fmla="*/ 490397 h 607286"/>
                <a:gd name="connsiteX24" fmla="*/ 220619 w 366782"/>
                <a:gd name="connsiteY24" fmla="*/ 578290 h 607286"/>
                <a:gd name="connsiteX25" fmla="*/ 191579 w 366782"/>
                <a:gd name="connsiteY25" fmla="*/ 607286 h 607286"/>
                <a:gd name="connsiteX26" fmla="*/ 162639 w 366782"/>
                <a:gd name="connsiteY26" fmla="*/ 578290 h 607286"/>
                <a:gd name="connsiteX27" fmla="*/ 162639 w 366782"/>
                <a:gd name="connsiteY27" fmla="*/ 403409 h 607286"/>
                <a:gd name="connsiteX28" fmla="*/ 150136 w 366782"/>
                <a:gd name="connsiteY28" fmla="*/ 403409 h 607286"/>
                <a:gd name="connsiteX29" fmla="*/ 150136 w 366782"/>
                <a:gd name="connsiteY29" fmla="*/ 578290 h 607286"/>
                <a:gd name="connsiteX30" fmla="*/ 121095 w 366782"/>
                <a:gd name="connsiteY30" fmla="*/ 607286 h 607286"/>
                <a:gd name="connsiteX31" fmla="*/ 92155 w 366782"/>
                <a:gd name="connsiteY31" fmla="*/ 578290 h 607286"/>
                <a:gd name="connsiteX32" fmla="*/ 92155 w 366782"/>
                <a:gd name="connsiteY32" fmla="*/ 403409 h 607286"/>
                <a:gd name="connsiteX33" fmla="*/ 73703 w 366782"/>
                <a:gd name="connsiteY33" fmla="*/ 403409 h 607286"/>
                <a:gd name="connsiteX34" fmla="*/ 63317 w 366782"/>
                <a:gd name="connsiteY34" fmla="*/ 398476 h 607286"/>
                <a:gd name="connsiteX35" fmla="*/ 60493 w 366782"/>
                <a:gd name="connsiteY35" fmla="*/ 387401 h 607286"/>
                <a:gd name="connsiteX36" fmla="*/ 94878 w 366782"/>
                <a:gd name="connsiteY36" fmla="*/ 207789 h 607286"/>
                <a:gd name="connsiteX37" fmla="*/ 46880 w 366782"/>
                <a:gd name="connsiteY37" fmla="*/ 340787 h 607286"/>
                <a:gd name="connsiteX38" fmla="*/ 15823 w 366782"/>
                <a:gd name="connsiteY38" fmla="*/ 355184 h 607286"/>
                <a:gd name="connsiteX39" fmla="*/ 1505 w 366782"/>
                <a:gd name="connsiteY39" fmla="*/ 324174 h 607286"/>
                <a:gd name="connsiteX40" fmla="*/ 58678 w 366782"/>
                <a:gd name="connsiteY40" fmla="*/ 164899 h 607286"/>
                <a:gd name="connsiteX41" fmla="*/ 114541 w 366782"/>
                <a:gd name="connsiteY41" fmla="*/ 115868 h 607286"/>
                <a:gd name="connsiteX42" fmla="*/ 156308 w 366782"/>
                <a:gd name="connsiteY42" fmla="*/ 0 h 607286"/>
                <a:gd name="connsiteX43" fmla="*/ 206374 w 366782"/>
                <a:gd name="connsiteY43" fmla="*/ 49996 h 607286"/>
                <a:gd name="connsiteX44" fmla="*/ 156308 w 366782"/>
                <a:gd name="connsiteY44" fmla="*/ 99992 h 607286"/>
                <a:gd name="connsiteX45" fmla="*/ 106242 w 366782"/>
                <a:gd name="connsiteY45" fmla="*/ 49996 h 607286"/>
                <a:gd name="connsiteX46" fmla="*/ 156308 w 366782"/>
                <a:gd name="connsiteY46" fmla="*/ 0 h 607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366782" h="607286">
                  <a:moveTo>
                    <a:pt x="114541" y="115868"/>
                  </a:moveTo>
                  <a:lnTo>
                    <a:pt x="198234" y="115868"/>
                  </a:lnTo>
                  <a:cubicBezTo>
                    <a:pt x="224048" y="115868"/>
                    <a:pt x="242803" y="132379"/>
                    <a:pt x="254097" y="164899"/>
                  </a:cubicBezTo>
                  <a:cubicBezTo>
                    <a:pt x="267306" y="203359"/>
                    <a:pt x="298666" y="288937"/>
                    <a:pt x="312783" y="327296"/>
                  </a:cubicBezTo>
                  <a:cubicBezTo>
                    <a:pt x="314799" y="332833"/>
                    <a:pt x="314497" y="339075"/>
                    <a:pt x="312077" y="344411"/>
                  </a:cubicBezTo>
                  <a:cubicBezTo>
                    <a:pt x="309959" y="348942"/>
                    <a:pt x="306430" y="352566"/>
                    <a:pt x="301993" y="354882"/>
                  </a:cubicBezTo>
                  <a:lnTo>
                    <a:pt x="301993" y="393341"/>
                  </a:lnTo>
                  <a:lnTo>
                    <a:pt x="355335" y="393341"/>
                  </a:lnTo>
                  <a:cubicBezTo>
                    <a:pt x="363200" y="393341"/>
                    <a:pt x="368746" y="401094"/>
                    <a:pt x="366125" y="408544"/>
                  </a:cubicBezTo>
                  <a:lnTo>
                    <a:pt x="342932" y="474288"/>
                  </a:lnTo>
                  <a:cubicBezTo>
                    <a:pt x="341319" y="478819"/>
                    <a:pt x="336983" y="481839"/>
                    <a:pt x="332143" y="481839"/>
                  </a:cubicBezTo>
                  <a:lnTo>
                    <a:pt x="245022" y="481839"/>
                  </a:lnTo>
                  <a:cubicBezTo>
                    <a:pt x="240282" y="481839"/>
                    <a:pt x="235946" y="478919"/>
                    <a:pt x="234232" y="474288"/>
                  </a:cubicBezTo>
                  <a:lnTo>
                    <a:pt x="211040" y="408544"/>
                  </a:lnTo>
                  <a:cubicBezTo>
                    <a:pt x="208418" y="401195"/>
                    <a:pt x="213863" y="393341"/>
                    <a:pt x="221829" y="393341"/>
                  </a:cubicBezTo>
                  <a:lnTo>
                    <a:pt x="275171" y="393341"/>
                  </a:lnTo>
                  <a:lnTo>
                    <a:pt x="275171" y="352566"/>
                  </a:lnTo>
                  <a:cubicBezTo>
                    <a:pt x="271239" y="349646"/>
                    <a:pt x="268012" y="345619"/>
                    <a:pt x="266197" y="340686"/>
                  </a:cubicBezTo>
                  <a:cubicBezTo>
                    <a:pt x="251979" y="301924"/>
                    <a:pt x="231812" y="246752"/>
                    <a:pt x="217897" y="207688"/>
                  </a:cubicBezTo>
                  <a:cubicBezTo>
                    <a:pt x="219107" y="218159"/>
                    <a:pt x="215376" y="197721"/>
                    <a:pt x="249458" y="373206"/>
                  </a:cubicBezTo>
                  <a:lnTo>
                    <a:pt x="221829" y="373206"/>
                  </a:lnTo>
                  <a:cubicBezTo>
                    <a:pt x="199948" y="373206"/>
                    <a:pt x="184823" y="394852"/>
                    <a:pt x="191982" y="415290"/>
                  </a:cubicBezTo>
                  <a:lnTo>
                    <a:pt x="215275" y="480933"/>
                  </a:lnTo>
                  <a:cubicBezTo>
                    <a:pt x="216485" y="484457"/>
                    <a:pt x="218300" y="487678"/>
                    <a:pt x="220619" y="490397"/>
                  </a:cubicBezTo>
                  <a:lnTo>
                    <a:pt x="220619" y="578290"/>
                  </a:lnTo>
                  <a:cubicBezTo>
                    <a:pt x="220619" y="594298"/>
                    <a:pt x="207612" y="607286"/>
                    <a:pt x="191579" y="607286"/>
                  </a:cubicBezTo>
                  <a:cubicBezTo>
                    <a:pt x="175647" y="607286"/>
                    <a:pt x="162639" y="594298"/>
                    <a:pt x="162639" y="578290"/>
                  </a:cubicBezTo>
                  <a:lnTo>
                    <a:pt x="162639" y="403409"/>
                  </a:lnTo>
                  <a:lnTo>
                    <a:pt x="150136" y="403409"/>
                  </a:lnTo>
                  <a:lnTo>
                    <a:pt x="150136" y="578290"/>
                  </a:lnTo>
                  <a:cubicBezTo>
                    <a:pt x="150136" y="594298"/>
                    <a:pt x="137128" y="607286"/>
                    <a:pt x="121095" y="607286"/>
                  </a:cubicBezTo>
                  <a:cubicBezTo>
                    <a:pt x="105163" y="607286"/>
                    <a:pt x="92155" y="594298"/>
                    <a:pt x="92155" y="578290"/>
                  </a:cubicBezTo>
                  <a:lnTo>
                    <a:pt x="92155" y="403409"/>
                  </a:lnTo>
                  <a:lnTo>
                    <a:pt x="73703" y="403409"/>
                  </a:lnTo>
                  <a:cubicBezTo>
                    <a:pt x="69669" y="403409"/>
                    <a:pt x="65938" y="401597"/>
                    <a:pt x="63317" y="398476"/>
                  </a:cubicBezTo>
                  <a:cubicBezTo>
                    <a:pt x="60796" y="395355"/>
                    <a:pt x="59787" y="391328"/>
                    <a:pt x="60493" y="387401"/>
                  </a:cubicBezTo>
                  <a:cubicBezTo>
                    <a:pt x="97601" y="196110"/>
                    <a:pt x="93567" y="218360"/>
                    <a:pt x="94878" y="207789"/>
                  </a:cubicBezTo>
                  <a:cubicBezTo>
                    <a:pt x="75518" y="262458"/>
                    <a:pt x="47183" y="339881"/>
                    <a:pt x="46880" y="340787"/>
                  </a:cubicBezTo>
                  <a:cubicBezTo>
                    <a:pt x="42242" y="353271"/>
                    <a:pt x="28428" y="359714"/>
                    <a:pt x="15823" y="355184"/>
                  </a:cubicBezTo>
                  <a:cubicBezTo>
                    <a:pt x="3320" y="350553"/>
                    <a:pt x="-3134" y="336759"/>
                    <a:pt x="1505" y="324174"/>
                  </a:cubicBezTo>
                  <a:cubicBezTo>
                    <a:pt x="1908" y="323168"/>
                    <a:pt x="41335" y="215440"/>
                    <a:pt x="58678" y="164899"/>
                  </a:cubicBezTo>
                  <a:cubicBezTo>
                    <a:pt x="69871" y="132379"/>
                    <a:pt x="88626" y="115868"/>
                    <a:pt x="114541" y="115868"/>
                  </a:cubicBezTo>
                  <a:close/>
                  <a:moveTo>
                    <a:pt x="156308" y="0"/>
                  </a:moveTo>
                  <a:cubicBezTo>
                    <a:pt x="183959" y="0"/>
                    <a:pt x="206374" y="22384"/>
                    <a:pt x="206374" y="49996"/>
                  </a:cubicBezTo>
                  <a:cubicBezTo>
                    <a:pt x="206374" y="77608"/>
                    <a:pt x="183959" y="99992"/>
                    <a:pt x="156308" y="99992"/>
                  </a:cubicBezTo>
                  <a:cubicBezTo>
                    <a:pt x="128657" y="99992"/>
                    <a:pt x="106242" y="77608"/>
                    <a:pt x="106242" y="49996"/>
                  </a:cubicBezTo>
                  <a:cubicBezTo>
                    <a:pt x="106242" y="22384"/>
                    <a:pt x="128657" y="0"/>
                    <a:pt x="156308" y="0"/>
                  </a:cubicBezTo>
                  <a:close/>
                </a:path>
              </a:pathLst>
            </a:custGeom>
            <a:solidFill>
              <a:srgbClr val="338CF9"/>
            </a:solidFill>
            <a:ln>
              <a:noFill/>
            </a:ln>
          </p:spPr>
          <p:txBody>
            <a:bodyPr/>
            <a:lstStyle/>
            <a:p>
              <a:endParaRPr lang="zh-CN" altLang="en-US">
                <a:cs typeface="+mn-ea"/>
                <a:sym typeface="+mn-lt"/>
              </a:endParaRPr>
            </a:p>
          </p:txBody>
        </p:sp>
      </p:grpSp>
      <p:grpSp>
        <p:nvGrpSpPr>
          <p:cNvPr id="16" name="组合 15"/>
          <p:cNvGrpSpPr/>
          <p:nvPr/>
        </p:nvGrpSpPr>
        <p:grpSpPr>
          <a:xfrm>
            <a:off x="700678" y="2466429"/>
            <a:ext cx="6720840" cy="3324217"/>
            <a:chOff x="4617720" y="2619382"/>
            <a:chExt cx="6720840" cy="3324217"/>
          </a:xfrm>
        </p:grpSpPr>
        <p:sp>
          <p:nvSpPr>
            <p:cNvPr id="18" name="矩形 17"/>
            <p:cNvSpPr/>
            <p:nvPr/>
          </p:nvSpPr>
          <p:spPr>
            <a:xfrm>
              <a:off x="4617720" y="2619382"/>
              <a:ext cx="6720840" cy="3324217"/>
            </a:xfrm>
            <a:prstGeom prst="rect">
              <a:avLst/>
            </a:prstGeom>
            <a:noFill/>
            <a:ln w="28575">
              <a:solidFill>
                <a:srgbClr val="338CF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文本框 18"/>
            <p:cNvSpPr txBox="1"/>
            <p:nvPr/>
          </p:nvSpPr>
          <p:spPr>
            <a:xfrm>
              <a:off x="4953000" y="2863265"/>
              <a:ext cx="6278880" cy="3055773"/>
            </a:xfrm>
            <a:prstGeom prst="rect">
              <a:avLst/>
            </a:prstGeom>
            <a:noFill/>
          </p:spPr>
          <p:txBody>
            <a:bodyPr wrap="square">
              <a:spAutoFit/>
            </a:bodyPr>
            <a:lstStyle/>
            <a:p>
              <a:pPr fontAlgn="auto">
                <a:lnSpc>
                  <a:spcPct val="120000"/>
                </a:lnSpc>
              </a:pPr>
              <a:r>
                <a:rPr lang="zh-CN" altLang="en-US" dirty="0">
                  <a:cs typeface="+mn-ea"/>
                  <a:sym typeface="+mn-lt"/>
                </a:rPr>
                <a:t>本年度的园本培训在总园的引领下，我园自己开展培训，对于我来说又是一个新的挑战，毕竟还没有自己做过这方面的工作，还好在教科主任周老师的的指导下，一年度的园本培训有声有色的下来了。</a:t>
              </a:r>
              <a:endParaRPr lang="en-US" altLang="zh-CN" dirty="0">
                <a:cs typeface="+mn-ea"/>
                <a:sym typeface="+mn-lt"/>
              </a:endParaRPr>
            </a:p>
            <a:p>
              <a:pPr>
                <a:lnSpc>
                  <a:spcPct val="120000"/>
                </a:lnSpc>
              </a:pPr>
              <a:r>
                <a:rPr lang="zh-CN" altLang="en-US" dirty="0">
                  <a:cs typeface="+mn-ea"/>
                  <a:sym typeface="+mn-lt"/>
                </a:rPr>
                <a:t>在我们的教研组工作中，紧紧围绕园本培训，结合幼儿园教师的实际教学潜力，开展的园本教研主题是挖掘良渚地域文化资源，开发幼儿园园本课程，帮忙教师运用建构式课程，继续探索语言教学活动的设计和教学的有效性的探索。</a:t>
              </a:r>
              <a:endParaRPr lang="zh-CN" altLang="en-US" dirty="0">
                <a:cs typeface="+mn-ea"/>
                <a:sym typeface="+mn-lt"/>
              </a:endParaRPr>
            </a:p>
            <a:p>
              <a:pPr fontAlgn="auto">
                <a:lnSpc>
                  <a:spcPct val="120000"/>
                </a:lnSpc>
              </a:pPr>
              <a:endParaRPr lang="zh-CN" altLang="en-US" dirty="0">
                <a:cs typeface="+mn-ea"/>
                <a:sym typeface="+mn-lt"/>
              </a:endParaRPr>
            </a:p>
          </p:txBody>
        </p:sp>
      </p:grpSp>
      <p:pic>
        <p:nvPicPr>
          <p:cNvPr id="21" name="图片 20"/>
          <p:cNvPicPr>
            <a:picLocks noChangeAspect="1"/>
          </p:cNvPicPr>
          <p:nvPr/>
        </p:nvPicPr>
        <p:blipFill>
          <a:blip r:embed="rId1" cstate="screen"/>
          <a:stretch>
            <a:fillRect/>
          </a:stretch>
        </p:blipFill>
        <p:spPr>
          <a:xfrm>
            <a:off x="7536807" y="2076450"/>
            <a:ext cx="3848100" cy="384810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wind"/>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barn(inVertical)">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a:blip r:embed="rId1" cstate="screen"/>
          <a:stretch>
            <a:fillRect/>
          </a:stretch>
        </p:blipFill>
        <p:spPr>
          <a:xfrm>
            <a:off x="0" y="0"/>
            <a:ext cx="12192000" cy="6858000"/>
          </a:xfrm>
          <a:prstGeom prst="rect">
            <a:avLst/>
          </a:prstGeom>
        </p:spPr>
      </p:pic>
      <p:pic>
        <p:nvPicPr>
          <p:cNvPr id="29" name="图片 28"/>
          <p:cNvPicPr>
            <a:picLocks noChangeAspect="1"/>
          </p:cNvPicPr>
          <p:nvPr/>
        </p:nvPicPr>
        <p:blipFill>
          <a:blip r:embed="rId2" cstate="screen"/>
          <a:stretch>
            <a:fillRect/>
          </a:stretch>
        </p:blipFill>
        <p:spPr>
          <a:xfrm>
            <a:off x="4637986" y="1041400"/>
            <a:ext cx="2931214" cy="1922682"/>
          </a:xfrm>
          <a:prstGeom prst="rect">
            <a:avLst/>
          </a:prstGeom>
        </p:spPr>
      </p:pic>
      <p:sp>
        <p:nvSpPr>
          <p:cNvPr id="30" name="文本框 29"/>
          <p:cNvSpPr txBox="1"/>
          <p:nvPr/>
        </p:nvSpPr>
        <p:spPr>
          <a:xfrm>
            <a:off x="2677011" y="3031017"/>
            <a:ext cx="6853165" cy="1200329"/>
          </a:xfrm>
          <a:prstGeom prst="rect">
            <a:avLst/>
          </a:prstGeom>
          <a:noFill/>
        </p:spPr>
        <p:txBody>
          <a:bodyPr wrap="square">
            <a:spAutoFit/>
          </a:bodyPr>
          <a:lstStyle/>
          <a:p>
            <a:pPr algn="dist"/>
            <a:r>
              <a:rPr lang="zh-CN" altLang="en-US" sz="7200" b="1" dirty="0">
                <a:solidFill>
                  <a:srgbClr val="0875F8"/>
                </a:solidFill>
                <a:cs typeface="+mn-ea"/>
                <a:sym typeface="+mn-lt"/>
              </a:rPr>
              <a:t>安全卫生管理</a:t>
            </a:r>
            <a:endParaRPr lang="zh-CN" altLang="en-US" sz="7200" b="1" spc="-300" dirty="0">
              <a:solidFill>
                <a:srgbClr val="0875F8"/>
              </a:solidFill>
              <a:cs typeface="+mn-ea"/>
              <a:sym typeface="+mn-lt"/>
            </a:endParaRPr>
          </a:p>
        </p:txBody>
      </p:sp>
      <p:sp>
        <p:nvSpPr>
          <p:cNvPr id="31" name="文本框 30"/>
          <p:cNvSpPr txBox="1"/>
          <p:nvPr/>
        </p:nvSpPr>
        <p:spPr>
          <a:xfrm>
            <a:off x="2444765" y="1690878"/>
            <a:ext cx="7235525" cy="769441"/>
          </a:xfrm>
          <a:prstGeom prst="rect">
            <a:avLst/>
          </a:prstGeom>
          <a:noFill/>
        </p:spPr>
        <p:txBody>
          <a:bodyPr wrap="square">
            <a:spAutoFit/>
          </a:bodyPr>
          <a:lstStyle/>
          <a:p>
            <a:pPr algn="ctr"/>
            <a:r>
              <a:rPr lang="zh-CN" altLang="en-US" sz="4400" b="1" dirty="0">
                <a:solidFill>
                  <a:srgbClr val="338CF9"/>
                </a:solidFill>
                <a:cs typeface="+mn-ea"/>
                <a:sym typeface="+mn-lt"/>
              </a:rPr>
              <a:t>第二章节</a:t>
            </a:r>
            <a:endParaRPr lang="zh-CN" altLang="en-US" sz="4400" b="1" dirty="0">
              <a:solidFill>
                <a:srgbClr val="338CF9"/>
              </a:solidFill>
              <a:cs typeface="+mn-ea"/>
              <a:sym typeface="+mn-lt"/>
            </a:endParaRPr>
          </a:p>
        </p:txBody>
      </p:sp>
      <p:pic>
        <p:nvPicPr>
          <p:cNvPr id="33" name="图片 32"/>
          <p:cNvPicPr>
            <a:picLocks noChangeAspect="1"/>
          </p:cNvPicPr>
          <p:nvPr/>
        </p:nvPicPr>
        <p:blipFill>
          <a:blip r:embed="rId3" cstate="screen"/>
          <a:stretch>
            <a:fillRect/>
          </a:stretch>
        </p:blipFill>
        <p:spPr>
          <a:xfrm>
            <a:off x="8378306" y="1607034"/>
            <a:ext cx="1485626" cy="562814"/>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Tm="0">
        <p15:prstTrans prst="drape"/>
      </p:transition>
    </mc:Choice>
    <mc:Fallback>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arn(inVertical)">
                                      <p:cBhvr>
                                        <p:cTn id="7" dur="500"/>
                                        <p:tgtEl>
                                          <p:spTgt spid="3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down)">
                                      <p:cBhvr>
                                        <p:cTn id="11" dur="500"/>
                                        <p:tgtEl>
                                          <p:spTgt spid="33"/>
                                        </p:tgtEl>
                                      </p:cBhvr>
                                    </p:animEffect>
                                  </p:childTnLst>
                                </p:cTn>
                              </p:par>
                            </p:childTnLst>
                          </p:cTn>
                        </p:par>
                        <p:par>
                          <p:cTn id="12" fill="hold">
                            <p:stCondLst>
                              <p:cond delay="1000"/>
                            </p:stCondLst>
                            <p:childTnLst>
                              <p:par>
                                <p:cTn id="13" presetID="50" presetClass="entr" presetSubtype="0" decel="100000"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 calcmode="lin" valueType="num">
                                      <p:cBhvr>
                                        <p:cTn id="15" dur="1000" fill="hold"/>
                                        <p:tgtEl>
                                          <p:spTgt spid="29"/>
                                        </p:tgtEl>
                                        <p:attrNameLst>
                                          <p:attrName>ppt_w</p:attrName>
                                        </p:attrNameLst>
                                      </p:cBhvr>
                                      <p:tavLst>
                                        <p:tav tm="0">
                                          <p:val>
                                            <p:strVal val="#ppt_w+.3"/>
                                          </p:val>
                                        </p:tav>
                                        <p:tav tm="100000">
                                          <p:val>
                                            <p:strVal val="#ppt_w"/>
                                          </p:val>
                                        </p:tav>
                                      </p:tavLst>
                                    </p:anim>
                                    <p:anim calcmode="lin" valueType="num">
                                      <p:cBhvr>
                                        <p:cTn id="16" dur="1000" fill="hold"/>
                                        <p:tgtEl>
                                          <p:spTgt spid="29"/>
                                        </p:tgtEl>
                                        <p:attrNameLst>
                                          <p:attrName>ppt_h</p:attrName>
                                        </p:attrNameLst>
                                      </p:cBhvr>
                                      <p:tavLst>
                                        <p:tav tm="0">
                                          <p:val>
                                            <p:strVal val="#ppt_h"/>
                                          </p:val>
                                        </p:tav>
                                        <p:tav tm="100000">
                                          <p:val>
                                            <p:strVal val="#ppt_h"/>
                                          </p:val>
                                        </p:tav>
                                      </p:tavLst>
                                    </p:anim>
                                    <p:animEffect transition="in" filter="fade">
                                      <p:cBhvr>
                                        <p:cTn id="17"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xml><?xml version="1.0" encoding="utf-8"?>
<p:tagLst xmlns:p="http://schemas.openxmlformats.org/presentationml/2006/main">
  <p:tag name="PA" val="v5.2.9"/>
</p:tagLst>
</file>

<file path=ppt/tags/tag5.xml><?xml version="1.0" encoding="utf-8"?>
<p:tagLst xmlns:p="http://schemas.openxmlformats.org/presentationml/2006/main">
  <p:tag name="PA" val="v5.2.9"/>
</p:tagLst>
</file>

<file path=ppt/tags/tag6.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usddrl3i">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3216</Words>
  <Application>WPS 演示</Application>
  <PresentationFormat>宽屏</PresentationFormat>
  <Paragraphs>252</Paragraphs>
  <Slides>26</Slides>
  <Notes>2</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26</vt:i4>
      </vt:variant>
    </vt:vector>
  </HeadingPairs>
  <TitlesOfParts>
    <vt:vector size="42" baseType="lpstr">
      <vt:lpstr>Arial</vt:lpstr>
      <vt:lpstr>宋体</vt:lpstr>
      <vt:lpstr>Wingdings</vt:lpstr>
      <vt:lpstr>思源黑体</vt:lpstr>
      <vt:lpstr>华康海报体W12(P)</vt:lpstr>
      <vt:lpstr>黑体</vt:lpstr>
      <vt:lpstr>微软雅黑</vt:lpstr>
      <vt:lpstr>Arial Unicode MS</vt:lpstr>
      <vt:lpstr>等线</vt:lpstr>
      <vt:lpstr>Meiryo</vt:lpstr>
      <vt:lpstr>Yu Gothic UI</vt:lpstr>
      <vt:lpstr>Arial Narrow</vt:lpstr>
      <vt:lpstr>Calibri</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
  <dc:subject>https://www.ypppt.com/</dc:subject>
  <cp:lastModifiedBy>Years later</cp:lastModifiedBy>
  <cp:revision>2</cp:revision>
  <dcterms:created xsi:type="dcterms:W3CDTF">2021-12-15T09:01:00Z</dcterms:created>
  <dcterms:modified xsi:type="dcterms:W3CDTF">2024-04-14T05:00:48Z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935DDF90E84D4E8CAD1313BF29571D6E_13</vt:lpwstr>
  </property>
  <property fmtid="{D5CDD505-2E9C-101B-9397-08002B2CF9AE}" pid="3" name="KSOProductBuildVer">
    <vt:lpwstr>2052-12.1.0.16417</vt:lpwstr>
  </property>
</Properties>
</file>