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3" r:id="rId3"/>
    <p:sldId id="263" r:id="rId4"/>
    <p:sldId id="265" r:id="rId5"/>
    <p:sldId id="369" r:id="rId6"/>
    <p:sldId id="368" r:id="rId7"/>
    <p:sldId id="381" r:id="rId8"/>
    <p:sldId id="364" r:id="rId9"/>
    <p:sldId id="380" r:id="rId10"/>
    <p:sldId id="382" r:id="rId11"/>
    <p:sldId id="366" r:id="rId12"/>
    <p:sldId id="372" r:id="rId13"/>
    <p:sldId id="373" r:id="rId14"/>
    <p:sldId id="389" r:id="rId15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030A0"/>
    <a:srgbClr val="C19859"/>
    <a:srgbClr val="3AB630"/>
    <a:srgbClr val="DB1717"/>
    <a:srgbClr val="604878"/>
    <a:srgbClr val="FF6666"/>
    <a:srgbClr val="00B050"/>
    <a:srgbClr val="00B0F0"/>
    <a:srgbClr val="1D3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53FD3-1DA2-4F4A-8ABB-61509C69ADAD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6284D-7ACA-4105-886E-C84AC68407C5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FEFB9-FF0D-49FF-85FC-188843C0FFE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27834-AE60-4639-9494-FDE9208B12D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45566" y="5525013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b="1" i="1" smtClean="0"/>
              <a:t>Company Name</a:t>
            </a:r>
            <a:r>
              <a:rPr lang="en-US" smtClean="0"/>
              <a:t> - Presentation</a:t>
            </a:r>
            <a:endParaRPr lang="en-US" smtClean="0"/>
          </a:p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11099410" y="6354752"/>
            <a:ext cx="365760" cy="365760"/>
            <a:chOff x="11043138" y="6354752"/>
            <a:chExt cx="365760" cy="365760"/>
          </a:xfrm>
        </p:grpSpPr>
        <p:sp>
          <p:nvSpPr>
            <p:cNvPr id="14" name="Oval 13">
              <a:hlinkClick r:id="" action="ppaction://hlinkshowjump?jump=previousslide" highlightClick="1"/>
            </p:cNvPr>
            <p:cNvSpPr/>
            <p:nvPr userDrawn="1"/>
          </p:nvSpPr>
          <p:spPr>
            <a:xfrm>
              <a:off x="11043138" y="6354752"/>
              <a:ext cx="365760" cy="3657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5" name="Chevron 14"/>
            <p:cNvSpPr/>
            <p:nvPr userDrawn="1"/>
          </p:nvSpPr>
          <p:spPr>
            <a:xfrm flipH="1">
              <a:off x="11184870" y="6470576"/>
              <a:ext cx="82296" cy="134112"/>
            </a:xfrm>
            <a:prstGeom prst="chevron">
              <a:avLst>
                <a:gd name="adj" fmla="val 79255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11641018" y="6354752"/>
            <a:ext cx="365760" cy="365760"/>
            <a:chOff x="11500338" y="6354752"/>
            <a:chExt cx="365760" cy="365760"/>
          </a:xfrm>
        </p:grpSpPr>
        <p:sp>
          <p:nvSpPr>
            <p:cNvPr id="13" name="Oval 12">
              <a:hlinkClick r:id="" action="ppaction://hlinkshowjump?jump=nextslide" highlightClick="1"/>
            </p:cNvPr>
            <p:cNvSpPr/>
            <p:nvPr userDrawn="1"/>
          </p:nvSpPr>
          <p:spPr>
            <a:xfrm>
              <a:off x="11500338" y="6354752"/>
              <a:ext cx="365760" cy="3657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" name="Chevron 15"/>
            <p:cNvSpPr/>
            <p:nvPr userDrawn="1"/>
          </p:nvSpPr>
          <p:spPr>
            <a:xfrm>
              <a:off x="11642070" y="6470576"/>
              <a:ext cx="82296" cy="134112"/>
            </a:xfrm>
            <a:prstGeom prst="chevron">
              <a:avLst>
                <a:gd name="adj" fmla="val 79255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11099410" y="6354752"/>
            <a:ext cx="365760" cy="365760"/>
            <a:chOff x="11043138" y="6354752"/>
            <a:chExt cx="365760" cy="365760"/>
          </a:xfrm>
        </p:grpSpPr>
        <p:sp>
          <p:nvSpPr>
            <p:cNvPr id="9" name="Oval 8">
              <a:hlinkClick r:id="" action="ppaction://hlinkshowjump?jump=previousslide" highlightClick="1"/>
            </p:cNvPr>
            <p:cNvSpPr/>
            <p:nvPr userDrawn="1"/>
          </p:nvSpPr>
          <p:spPr>
            <a:xfrm>
              <a:off x="11043138" y="6354752"/>
              <a:ext cx="365760" cy="3657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" name="Chevron 9"/>
            <p:cNvSpPr/>
            <p:nvPr userDrawn="1"/>
          </p:nvSpPr>
          <p:spPr>
            <a:xfrm flipH="1">
              <a:off x="11184870" y="6470576"/>
              <a:ext cx="82296" cy="134112"/>
            </a:xfrm>
            <a:prstGeom prst="chevron">
              <a:avLst>
                <a:gd name="adj" fmla="val 79255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11641018" y="6354752"/>
            <a:ext cx="365760" cy="365760"/>
            <a:chOff x="11500338" y="6354752"/>
            <a:chExt cx="365760" cy="365760"/>
          </a:xfrm>
        </p:grpSpPr>
        <p:sp>
          <p:nvSpPr>
            <p:cNvPr id="12" name="Oval 11">
              <a:hlinkClick r:id="" action="ppaction://hlinkshowjump?jump=nextslide" highlightClick="1"/>
            </p:cNvPr>
            <p:cNvSpPr/>
            <p:nvPr userDrawn="1"/>
          </p:nvSpPr>
          <p:spPr>
            <a:xfrm>
              <a:off x="11500338" y="6354752"/>
              <a:ext cx="365760" cy="3657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" name="Chevron 12"/>
            <p:cNvSpPr/>
            <p:nvPr userDrawn="1"/>
          </p:nvSpPr>
          <p:spPr>
            <a:xfrm>
              <a:off x="11642070" y="6470576"/>
              <a:ext cx="82296" cy="134112"/>
            </a:xfrm>
            <a:prstGeom prst="chevron">
              <a:avLst>
                <a:gd name="adj" fmla="val 79255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Footer Placeholder 7"/>
          <p:cNvSpPr txBox="1"/>
          <p:nvPr userDrawn="1"/>
        </p:nvSpPr>
        <p:spPr>
          <a:xfrm>
            <a:off x="288388" y="6354752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smtClean="0">
                <a:solidFill>
                  <a:schemeClr val="accent5">
                    <a:lumMod val="50000"/>
                  </a:schemeClr>
                </a:solidFill>
              </a:rPr>
              <a:t>Company Name</a:t>
            </a:r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 - Presentation</a:t>
            </a:r>
            <a:endParaRPr lang="en-US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GB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F8E6B-7177-4B55-A34D-EF976578DFC6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44686" y="2897870"/>
            <a:ext cx="507610" cy="365125"/>
          </a:xfrm>
          <a:prstGeom prst="rect">
            <a:avLst/>
          </a:prstGeom>
        </p:spPr>
        <p:txBody>
          <a:bodyPr/>
          <a:lstStyle/>
          <a:p>
            <a:fld id="{72DBA203-9812-4671-8315-7334B42E154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305" y="294788"/>
            <a:ext cx="6800557" cy="760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8.png"/><Relationship Id="rId1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" r="6235"/>
          <a:stretch>
            <a:fillRect/>
          </a:stretch>
        </p:blipFill>
        <p:spPr>
          <a:xfrm>
            <a:off x="0" y="0"/>
            <a:ext cx="12235543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3544" y="0"/>
            <a:ext cx="3348447" cy="6858000"/>
          </a:xfrm>
          <a:prstGeom prst="rect">
            <a:avLst/>
          </a:prstGeom>
          <a:solidFill>
            <a:srgbClr val="33A9AF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-1743851" y="2051201"/>
            <a:ext cx="6749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pc="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H</a:t>
            </a:r>
            <a:r>
              <a:rPr lang="en-US" altLang="zh-CN" sz="4000" spc="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ow </a:t>
            </a:r>
            <a:r>
              <a:rPr lang="en-US" altLang="zh-CN" sz="4000" spc="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t</a:t>
            </a:r>
            <a:r>
              <a:rPr lang="en-US" altLang="zh-CN" sz="4000" spc="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o be a </a:t>
            </a:r>
            <a:endParaRPr lang="en-US" altLang="zh-CN" sz="4000" spc="5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  <a:p>
            <a:pPr algn="ctr"/>
            <a:r>
              <a:rPr lang="en-US" altLang="zh-CN" sz="4000" spc="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          doctor</a:t>
            </a:r>
            <a:endParaRPr lang="en-US" sz="4000" spc="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14659" y="3458634"/>
            <a:ext cx="2675778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6"/>
          <p:cNvSpPr txBox="1"/>
          <p:nvPr/>
        </p:nvSpPr>
        <p:spPr>
          <a:xfrm>
            <a:off x="117447" y="4069967"/>
            <a:ext cx="3087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职业</a:t>
            </a:r>
            <a:r>
              <a:rPr lang="zh-CN" altLang="en-US" sz="2800" spc="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生涯</a:t>
            </a:r>
            <a:r>
              <a:rPr lang="zh-CN" altLang="en-US" sz="2800" spc="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规划</a:t>
            </a:r>
            <a:r>
              <a:rPr lang="zh-CN" altLang="en-US" sz="2800" spc="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讲座</a:t>
            </a:r>
            <a:endParaRPr lang="en-US" sz="2800" spc="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30" y="2681047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180"/>
          <p:cNvCxnSpPr/>
          <p:nvPr/>
        </p:nvCxnSpPr>
        <p:spPr>
          <a:xfrm>
            <a:off x="980109" y="6522646"/>
            <a:ext cx="1694129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90"/>
          <p:cNvCxnSpPr/>
          <p:nvPr/>
        </p:nvCxnSpPr>
        <p:spPr>
          <a:xfrm>
            <a:off x="2674238" y="5443566"/>
            <a:ext cx="344149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92"/>
          <p:cNvCxnSpPr/>
          <p:nvPr/>
        </p:nvCxnSpPr>
        <p:spPr>
          <a:xfrm>
            <a:off x="6115728" y="5045482"/>
            <a:ext cx="0" cy="39808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72"/>
          <p:cNvSpPr/>
          <p:nvPr/>
        </p:nvSpPr>
        <p:spPr>
          <a:xfrm rot="16200000">
            <a:off x="107279" y="4790460"/>
            <a:ext cx="651074" cy="86800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Rectangle 173"/>
          <p:cNvSpPr/>
          <p:nvPr/>
        </p:nvSpPr>
        <p:spPr>
          <a:xfrm rot="16200000">
            <a:off x="111342" y="5430634"/>
            <a:ext cx="651080" cy="885835"/>
          </a:xfrm>
          <a:prstGeom prst="rect">
            <a:avLst/>
          </a:prstGeom>
          <a:solidFill>
            <a:srgbClr val="FF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7" name="Rectangle 175"/>
          <p:cNvSpPr/>
          <p:nvPr/>
        </p:nvSpPr>
        <p:spPr>
          <a:xfrm rot="16200000">
            <a:off x="561836" y="5629230"/>
            <a:ext cx="651088" cy="1786832"/>
          </a:xfrm>
          <a:prstGeom prst="rect">
            <a:avLst/>
          </a:prstGeom>
          <a:solidFill>
            <a:srgbClr val="604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8" name="Rectangle 176"/>
          <p:cNvSpPr/>
          <p:nvPr/>
        </p:nvSpPr>
        <p:spPr>
          <a:xfrm rot="16200000">
            <a:off x="104852" y="4138950"/>
            <a:ext cx="651083" cy="8728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20" name="Straight Connector 181"/>
          <p:cNvCxnSpPr/>
          <p:nvPr/>
        </p:nvCxnSpPr>
        <p:spPr>
          <a:xfrm>
            <a:off x="2674529" y="5443645"/>
            <a:ext cx="0" cy="1079001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7"/>
          <p:cNvSpPr txBox="1"/>
          <p:nvPr/>
        </p:nvSpPr>
        <p:spPr>
          <a:xfrm>
            <a:off x="4384656" y="4046944"/>
            <a:ext cx="3422689" cy="752257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3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学医哪家强</a:t>
            </a:r>
            <a:endParaRPr lang="zh-CN" altLang="en-US" sz="3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Group 100"/>
          <p:cNvGrpSpPr/>
          <p:nvPr/>
        </p:nvGrpSpPr>
        <p:grpSpPr>
          <a:xfrm>
            <a:off x="-1191" y="115906"/>
            <a:ext cx="12225702" cy="5532146"/>
            <a:chOff x="-1588" y="6351"/>
            <a:chExt cx="12198351" cy="4738687"/>
          </a:xfrm>
          <a:solidFill>
            <a:schemeClr val="bg1">
              <a:lumMod val="95000"/>
            </a:schemeClr>
          </a:solidFill>
        </p:grpSpPr>
        <p:sp>
          <p:nvSpPr>
            <p:cNvPr id="24" name="Freeform 5"/>
            <p:cNvSpPr/>
            <p:nvPr/>
          </p:nvSpPr>
          <p:spPr bwMode="auto">
            <a:xfrm>
              <a:off x="-1588" y="1303338"/>
              <a:ext cx="107950" cy="104775"/>
            </a:xfrm>
            <a:custGeom>
              <a:avLst/>
              <a:gdLst>
                <a:gd name="T0" fmla="*/ 26 w 26"/>
                <a:gd name="T1" fmla="*/ 12 h 25"/>
                <a:gd name="T2" fmla="*/ 13 w 26"/>
                <a:gd name="T3" fmla="*/ 0 h 25"/>
                <a:gd name="T4" fmla="*/ 0 w 26"/>
                <a:gd name="T5" fmla="*/ 12 h 25"/>
                <a:gd name="T6" fmla="*/ 13 w 26"/>
                <a:gd name="T7" fmla="*/ 25 h 25"/>
                <a:gd name="T8" fmla="*/ 26 w 26"/>
                <a:gd name="T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26" y="12"/>
                  </a:moveTo>
                  <a:cubicBezTo>
                    <a:pt x="19" y="12"/>
                    <a:pt x="13" y="7"/>
                    <a:pt x="13" y="0"/>
                  </a:cubicBezTo>
                  <a:cubicBezTo>
                    <a:pt x="13" y="7"/>
                    <a:pt x="7" y="12"/>
                    <a:pt x="0" y="12"/>
                  </a:cubicBezTo>
                  <a:cubicBezTo>
                    <a:pt x="7" y="12"/>
                    <a:pt x="13" y="18"/>
                    <a:pt x="13" y="25"/>
                  </a:cubicBezTo>
                  <a:cubicBezTo>
                    <a:pt x="13" y="18"/>
                    <a:pt x="19" y="12"/>
                    <a:pt x="2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5" name="Freeform 6"/>
            <p:cNvSpPr/>
            <p:nvPr/>
          </p:nvSpPr>
          <p:spPr bwMode="auto">
            <a:xfrm>
              <a:off x="3019425" y="750888"/>
              <a:ext cx="128588" cy="128588"/>
            </a:xfrm>
            <a:custGeom>
              <a:avLst/>
              <a:gdLst>
                <a:gd name="T0" fmla="*/ 31 w 31"/>
                <a:gd name="T1" fmla="*/ 15 h 31"/>
                <a:gd name="T2" fmla="*/ 15 w 31"/>
                <a:gd name="T3" fmla="*/ 0 h 31"/>
                <a:gd name="T4" fmla="*/ 0 w 31"/>
                <a:gd name="T5" fmla="*/ 15 h 31"/>
                <a:gd name="T6" fmla="*/ 15 w 31"/>
                <a:gd name="T7" fmla="*/ 31 h 31"/>
                <a:gd name="T8" fmla="*/ 31 w 31"/>
                <a:gd name="T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cubicBezTo>
                    <a:pt x="22" y="15"/>
                    <a:pt x="15" y="9"/>
                    <a:pt x="15" y="0"/>
                  </a:cubicBezTo>
                  <a:cubicBezTo>
                    <a:pt x="15" y="9"/>
                    <a:pt x="9" y="15"/>
                    <a:pt x="0" y="15"/>
                  </a:cubicBezTo>
                  <a:cubicBezTo>
                    <a:pt x="9" y="15"/>
                    <a:pt x="15" y="22"/>
                    <a:pt x="15" y="31"/>
                  </a:cubicBezTo>
                  <a:cubicBezTo>
                    <a:pt x="15" y="22"/>
                    <a:pt x="22" y="15"/>
                    <a:pt x="3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1411288" y="1998663"/>
              <a:ext cx="71438" cy="71438"/>
            </a:xfrm>
            <a:custGeom>
              <a:avLst/>
              <a:gdLst>
                <a:gd name="T0" fmla="*/ 17 w 17"/>
                <a:gd name="T1" fmla="*/ 8 h 17"/>
                <a:gd name="T2" fmla="*/ 9 w 17"/>
                <a:gd name="T3" fmla="*/ 0 h 17"/>
                <a:gd name="T4" fmla="*/ 0 w 17"/>
                <a:gd name="T5" fmla="*/ 8 h 17"/>
                <a:gd name="T6" fmla="*/ 9 w 17"/>
                <a:gd name="T7" fmla="*/ 17 h 17"/>
                <a:gd name="T8" fmla="*/ 17 w 17"/>
                <a:gd name="T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7" y="8"/>
                  </a:moveTo>
                  <a:cubicBezTo>
                    <a:pt x="12" y="8"/>
                    <a:pt x="9" y="4"/>
                    <a:pt x="9" y="0"/>
                  </a:cubicBezTo>
                  <a:cubicBezTo>
                    <a:pt x="9" y="4"/>
                    <a:pt x="5" y="8"/>
                    <a:pt x="0" y="8"/>
                  </a:cubicBezTo>
                  <a:cubicBezTo>
                    <a:pt x="5" y="8"/>
                    <a:pt x="9" y="12"/>
                    <a:pt x="9" y="17"/>
                  </a:cubicBezTo>
                  <a:cubicBezTo>
                    <a:pt x="9" y="12"/>
                    <a:pt x="12" y="8"/>
                    <a:pt x="1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6035675" y="633413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3829050" y="2519363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619250" y="863601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4481513" y="566738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auto">
            <a:xfrm>
              <a:off x="5332413" y="1412876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2" name="Oval 13"/>
            <p:cNvSpPr>
              <a:spLocks noChangeArrowheads="1"/>
            </p:cNvSpPr>
            <p:nvPr/>
          </p:nvSpPr>
          <p:spPr bwMode="auto">
            <a:xfrm>
              <a:off x="5321300" y="11747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2312988" y="35877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668338" y="655638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6488113" y="15668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7480300" y="350838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3954463" y="15367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3849688" y="106363"/>
              <a:ext cx="17463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2192338" y="1228726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534988" y="2693988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1" name="Oval 22"/>
            <p:cNvSpPr>
              <a:spLocks noChangeArrowheads="1"/>
            </p:cNvSpPr>
            <p:nvPr/>
          </p:nvSpPr>
          <p:spPr bwMode="auto">
            <a:xfrm>
              <a:off x="2724150" y="239871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2" name="Oval 23"/>
            <p:cNvSpPr>
              <a:spLocks noChangeArrowheads="1"/>
            </p:cNvSpPr>
            <p:nvPr/>
          </p:nvSpPr>
          <p:spPr bwMode="auto">
            <a:xfrm>
              <a:off x="5668963" y="2406651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3" name="Oval 24"/>
            <p:cNvSpPr>
              <a:spLocks noChangeArrowheads="1"/>
            </p:cNvSpPr>
            <p:nvPr/>
          </p:nvSpPr>
          <p:spPr bwMode="auto">
            <a:xfrm>
              <a:off x="6027738" y="2755901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4" name="Oval 25"/>
            <p:cNvSpPr>
              <a:spLocks noChangeArrowheads="1"/>
            </p:cNvSpPr>
            <p:nvPr/>
          </p:nvSpPr>
          <p:spPr bwMode="auto">
            <a:xfrm>
              <a:off x="876300" y="4162426"/>
              <a:ext cx="15875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5" name="Oval 26"/>
            <p:cNvSpPr>
              <a:spLocks noChangeArrowheads="1"/>
            </p:cNvSpPr>
            <p:nvPr/>
          </p:nvSpPr>
          <p:spPr bwMode="auto">
            <a:xfrm>
              <a:off x="1195388" y="4575176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6" name="Oval 27"/>
            <p:cNvSpPr>
              <a:spLocks noChangeArrowheads="1"/>
            </p:cNvSpPr>
            <p:nvPr/>
          </p:nvSpPr>
          <p:spPr bwMode="auto">
            <a:xfrm>
              <a:off x="534988" y="4357688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7" name="Oval 28"/>
            <p:cNvSpPr>
              <a:spLocks noChangeArrowheads="1"/>
            </p:cNvSpPr>
            <p:nvPr/>
          </p:nvSpPr>
          <p:spPr bwMode="auto">
            <a:xfrm>
              <a:off x="688975" y="4583113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8" name="Oval 29"/>
            <p:cNvSpPr>
              <a:spLocks noChangeArrowheads="1"/>
            </p:cNvSpPr>
            <p:nvPr/>
          </p:nvSpPr>
          <p:spPr bwMode="auto">
            <a:xfrm>
              <a:off x="3073400" y="32432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9" name="Oval 30"/>
            <p:cNvSpPr>
              <a:spLocks noChangeArrowheads="1"/>
            </p:cNvSpPr>
            <p:nvPr/>
          </p:nvSpPr>
          <p:spPr bwMode="auto">
            <a:xfrm>
              <a:off x="4864100" y="3068638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0" name="Oval 31"/>
            <p:cNvSpPr>
              <a:spLocks noChangeArrowheads="1"/>
            </p:cNvSpPr>
            <p:nvPr/>
          </p:nvSpPr>
          <p:spPr bwMode="auto">
            <a:xfrm>
              <a:off x="6994525" y="4146551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1" name="Oval 32"/>
            <p:cNvSpPr>
              <a:spLocks noChangeArrowheads="1"/>
            </p:cNvSpPr>
            <p:nvPr/>
          </p:nvSpPr>
          <p:spPr bwMode="auto">
            <a:xfrm>
              <a:off x="1755775" y="35560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2" name="Oval 33"/>
            <p:cNvSpPr>
              <a:spLocks noChangeArrowheads="1"/>
            </p:cNvSpPr>
            <p:nvPr/>
          </p:nvSpPr>
          <p:spPr bwMode="auto">
            <a:xfrm>
              <a:off x="2200275" y="635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3" name="Oval 34"/>
            <p:cNvSpPr>
              <a:spLocks noChangeArrowheads="1"/>
            </p:cNvSpPr>
            <p:nvPr/>
          </p:nvSpPr>
          <p:spPr bwMode="auto">
            <a:xfrm>
              <a:off x="2878138" y="160338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4" name="Freeform 35"/>
            <p:cNvSpPr/>
            <p:nvPr/>
          </p:nvSpPr>
          <p:spPr bwMode="auto">
            <a:xfrm>
              <a:off x="10439400" y="517526"/>
              <a:ext cx="69850" cy="58738"/>
            </a:xfrm>
            <a:custGeom>
              <a:avLst/>
              <a:gdLst>
                <a:gd name="T0" fmla="*/ 17 w 17"/>
                <a:gd name="T1" fmla="*/ 7 h 14"/>
                <a:gd name="T2" fmla="*/ 9 w 17"/>
                <a:gd name="T3" fmla="*/ 0 h 14"/>
                <a:gd name="T4" fmla="*/ 0 w 17"/>
                <a:gd name="T5" fmla="*/ 7 h 14"/>
                <a:gd name="T6" fmla="*/ 9 w 17"/>
                <a:gd name="T7" fmla="*/ 14 h 14"/>
                <a:gd name="T8" fmla="*/ 17 w 17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4">
                  <a:moveTo>
                    <a:pt x="17" y="7"/>
                  </a:moveTo>
                  <a:cubicBezTo>
                    <a:pt x="13" y="7"/>
                    <a:pt x="9" y="4"/>
                    <a:pt x="9" y="0"/>
                  </a:cubicBezTo>
                  <a:cubicBezTo>
                    <a:pt x="9" y="4"/>
                    <a:pt x="5" y="7"/>
                    <a:pt x="0" y="7"/>
                  </a:cubicBezTo>
                  <a:cubicBezTo>
                    <a:pt x="5" y="7"/>
                    <a:pt x="9" y="10"/>
                    <a:pt x="9" y="14"/>
                  </a:cubicBezTo>
                  <a:cubicBezTo>
                    <a:pt x="9" y="10"/>
                    <a:pt x="13" y="7"/>
                    <a:pt x="1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5" name="Freeform 36"/>
            <p:cNvSpPr/>
            <p:nvPr/>
          </p:nvSpPr>
          <p:spPr bwMode="auto">
            <a:xfrm>
              <a:off x="11120438" y="1906588"/>
              <a:ext cx="90488" cy="92075"/>
            </a:xfrm>
            <a:custGeom>
              <a:avLst/>
              <a:gdLst>
                <a:gd name="T0" fmla="*/ 22 w 22"/>
                <a:gd name="T1" fmla="*/ 11 h 22"/>
                <a:gd name="T2" fmla="*/ 11 w 22"/>
                <a:gd name="T3" fmla="*/ 0 h 22"/>
                <a:gd name="T4" fmla="*/ 0 w 22"/>
                <a:gd name="T5" fmla="*/ 11 h 22"/>
                <a:gd name="T6" fmla="*/ 11 w 22"/>
                <a:gd name="T7" fmla="*/ 22 h 22"/>
                <a:gd name="T8" fmla="*/ 22 w 22"/>
                <a:gd name="T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16" y="11"/>
                    <a:pt x="11" y="6"/>
                    <a:pt x="11" y="0"/>
                  </a:cubicBezTo>
                  <a:cubicBezTo>
                    <a:pt x="11" y="6"/>
                    <a:pt x="6" y="11"/>
                    <a:pt x="0" y="11"/>
                  </a:cubicBezTo>
                  <a:cubicBezTo>
                    <a:pt x="6" y="11"/>
                    <a:pt x="11" y="16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6" name="Freeform 37"/>
            <p:cNvSpPr/>
            <p:nvPr/>
          </p:nvSpPr>
          <p:spPr bwMode="auto">
            <a:xfrm>
              <a:off x="8050213" y="1985963"/>
              <a:ext cx="120650" cy="125413"/>
            </a:xfrm>
            <a:custGeom>
              <a:avLst/>
              <a:gdLst>
                <a:gd name="T0" fmla="*/ 29 w 29"/>
                <a:gd name="T1" fmla="*/ 15 h 30"/>
                <a:gd name="T2" fmla="*/ 14 w 29"/>
                <a:gd name="T3" fmla="*/ 0 h 30"/>
                <a:gd name="T4" fmla="*/ 0 w 29"/>
                <a:gd name="T5" fmla="*/ 15 h 30"/>
                <a:gd name="T6" fmla="*/ 14 w 29"/>
                <a:gd name="T7" fmla="*/ 30 h 30"/>
                <a:gd name="T8" fmla="*/ 29 w 29"/>
                <a:gd name="T9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29" y="15"/>
                  </a:moveTo>
                  <a:cubicBezTo>
                    <a:pt x="21" y="15"/>
                    <a:pt x="14" y="8"/>
                    <a:pt x="14" y="0"/>
                  </a:cubicBezTo>
                  <a:cubicBezTo>
                    <a:pt x="14" y="8"/>
                    <a:pt x="8" y="15"/>
                    <a:pt x="0" y="15"/>
                  </a:cubicBezTo>
                  <a:cubicBezTo>
                    <a:pt x="8" y="15"/>
                    <a:pt x="14" y="21"/>
                    <a:pt x="14" y="30"/>
                  </a:cubicBezTo>
                  <a:cubicBezTo>
                    <a:pt x="14" y="21"/>
                    <a:pt x="21" y="15"/>
                    <a:pt x="2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7" name="Freeform 38"/>
            <p:cNvSpPr/>
            <p:nvPr/>
          </p:nvSpPr>
          <p:spPr bwMode="auto">
            <a:xfrm>
              <a:off x="7310438" y="1054101"/>
              <a:ext cx="74613" cy="74613"/>
            </a:xfrm>
            <a:custGeom>
              <a:avLst/>
              <a:gdLst>
                <a:gd name="T0" fmla="*/ 18 w 18"/>
                <a:gd name="T1" fmla="*/ 9 h 18"/>
                <a:gd name="T2" fmla="*/ 9 w 18"/>
                <a:gd name="T3" fmla="*/ 0 h 18"/>
                <a:gd name="T4" fmla="*/ 0 w 18"/>
                <a:gd name="T5" fmla="*/ 9 h 18"/>
                <a:gd name="T6" fmla="*/ 9 w 18"/>
                <a:gd name="T7" fmla="*/ 18 h 18"/>
                <a:gd name="T8" fmla="*/ 18 w 18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3" y="9"/>
                    <a:pt x="9" y="5"/>
                    <a:pt x="9" y="0"/>
                  </a:cubicBezTo>
                  <a:cubicBezTo>
                    <a:pt x="9" y="5"/>
                    <a:pt x="5" y="9"/>
                    <a:pt x="0" y="9"/>
                  </a:cubicBezTo>
                  <a:cubicBezTo>
                    <a:pt x="5" y="9"/>
                    <a:pt x="9" y="13"/>
                    <a:pt x="9" y="18"/>
                  </a:cubicBezTo>
                  <a:cubicBezTo>
                    <a:pt x="9" y="13"/>
                    <a:pt x="13" y="9"/>
                    <a:pt x="1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8" name="Freeform 39"/>
            <p:cNvSpPr/>
            <p:nvPr/>
          </p:nvSpPr>
          <p:spPr bwMode="auto">
            <a:xfrm>
              <a:off x="8304213" y="488951"/>
              <a:ext cx="123825" cy="120650"/>
            </a:xfrm>
            <a:custGeom>
              <a:avLst/>
              <a:gdLst>
                <a:gd name="T0" fmla="*/ 30 w 30"/>
                <a:gd name="T1" fmla="*/ 15 h 29"/>
                <a:gd name="T2" fmla="*/ 15 w 30"/>
                <a:gd name="T3" fmla="*/ 0 h 29"/>
                <a:gd name="T4" fmla="*/ 0 w 30"/>
                <a:gd name="T5" fmla="*/ 15 h 29"/>
                <a:gd name="T6" fmla="*/ 15 w 30"/>
                <a:gd name="T7" fmla="*/ 29 h 29"/>
                <a:gd name="T8" fmla="*/ 30 w 30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9">
                  <a:moveTo>
                    <a:pt x="30" y="15"/>
                  </a:moveTo>
                  <a:cubicBezTo>
                    <a:pt x="22" y="15"/>
                    <a:pt x="15" y="8"/>
                    <a:pt x="15" y="0"/>
                  </a:cubicBezTo>
                  <a:cubicBezTo>
                    <a:pt x="15" y="8"/>
                    <a:pt x="8" y="15"/>
                    <a:pt x="0" y="15"/>
                  </a:cubicBezTo>
                  <a:cubicBezTo>
                    <a:pt x="8" y="15"/>
                    <a:pt x="15" y="21"/>
                    <a:pt x="15" y="29"/>
                  </a:cubicBezTo>
                  <a:cubicBezTo>
                    <a:pt x="15" y="21"/>
                    <a:pt x="22" y="15"/>
                    <a:pt x="3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9" name="Freeform 40"/>
            <p:cNvSpPr/>
            <p:nvPr/>
          </p:nvSpPr>
          <p:spPr bwMode="auto">
            <a:xfrm>
              <a:off x="12076113" y="504826"/>
              <a:ext cx="120650" cy="120650"/>
            </a:xfrm>
            <a:custGeom>
              <a:avLst/>
              <a:gdLst>
                <a:gd name="T0" fmla="*/ 29 w 29"/>
                <a:gd name="T1" fmla="*/ 15 h 29"/>
                <a:gd name="T2" fmla="*/ 15 w 29"/>
                <a:gd name="T3" fmla="*/ 0 h 29"/>
                <a:gd name="T4" fmla="*/ 0 w 29"/>
                <a:gd name="T5" fmla="*/ 15 h 29"/>
                <a:gd name="T6" fmla="*/ 15 w 29"/>
                <a:gd name="T7" fmla="*/ 29 h 29"/>
                <a:gd name="T8" fmla="*/ 29 w 29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9" y="15"/>
                  </a:moveTo>
                  <a:cubicBezTo>
                    <a:pt x="21" y="15"/>
                    <a:pt x="15" y="8"/>
                    <a:pt x="15" y="0"/>
                  </a:cubicBezTo>
                  <a:cubicBezTo>
                    <a:pt x="15" y="8"/>
                    <a:pt x="8" y="15"/>
                    <a:pt x="0" y="15"/>
                  </a:cubicBezTo>
                  <a:cubicBezTo>
                    <a:pt x="8" y="15"/>
                    <a:pt x="15" y="21"/>
                    <a:pt x="15" y="29"/>
                  </a:cubicBezTo>
                  <a:cubicBezTo>
                    <a:pt x="15" y="21"/>
                    <a:pt x="21" y="15"/>
                    <a:pt x="2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0" name="Oval 41"/>
            <p:cNvSpPr>
              <a:spLocks noChangeArrowheads="1"/>
            </p:cNvSpPr>
            <p:nvPr/>
          </p:nvSpPr>
          <p:spPr bwMode="auto">
            <a:xfrm>
              <a:off x="10231438" y="10715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1" name="Oval 42"/>
            <p:cNvSpPr>
              <a:spLocks noChangeArrowheads="1"/>
            </p:cNvSpPr>
            <p:nvPr/>
          </p:nvSpPr>
          <p:spPr bwMode="auto">
            <a:xfrm>
              <a:off x="8054975" y="10588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2" name="Oval 43"/>
            <p:cNvSpPr>
              <a:spLocks noChangeArrowheads="1"/>
            </p:cNvSpPr>
            <p:nvPr/>
          </p:nvSpPr>
          <p:spPr bwMode="auto">
            <a:xfrm>
              <a:off x="11544300" y="47626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3" name="Oval 44"/>
            <p:cNvSpPr>
              <a:spLocks noChangeArrowheads="1"/>
            </p:cNvSpPr>
            <p:nvPr/>
          </p:nvSpPr>
          <p:spPr bwMode="auto">
            <a:xfrm>
              <a:off x="10634663" y="682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4" name="Oval 45"/>
            <p:cNvSpPr>
              <a:spLocks noChangeArrowheads="1"/>
            </p:cNvSpPr>
            <p:nvPr/>
          </p:nvSpPr>
          <p:spPr bwMode="auto">
            <a:xfrm>
              <a:off x="5881688" y="854076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5" name="Oval 46"/>
            <p:cNvSpPr>
              <a:spLocks noChangeArrowheads="1"/>
            </p:cNvSpPr>
            <p:nvPr/>
          </p:nvSpPr>
          <p:spPr bwMode="auto">
            <a:xfrm>
              <a:off x="9815513" y="1611313"/>
              <a:ext cx="17463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6" name="Oval 47"/>
            <p:cNvSpPr>
              <a:spLocks noChangeArrowheads="1"/>
            </p:cNvSpPr>
            <p:nvPr/>
          </p:nvSpPr>
          <p:spPr bwMode="auto">
            <a:xfrm>
              <a:off x="12050713" y="201930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7" name="Oval 48"/>
            <p:cNvSpPr>
              <a:spLocks noChangeArrowheads="1"/>
            </p:cNvSpPr>
            <p:nvPr/>
          </p:nvSpPr>
          <p:spPr bwMode="auto">
            <a:xfrm>
              <a:off x="11364913" y="37338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8" name="Oval 49"/>
            <p:cNvSpPr>
              <a:spLocks noChangeArrowheads="1"/>
            </p:cNvSpPr>
            <p:nvPr/>
          </p:nvSpPr>
          <p:spPr bwMode="auto">
            <a:xfrm>
              <a:off x="8947150" y="687388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9" name="Oval 50"/>
            <p:cNvSpPr>
              <a:spLocks noChangeArrowheads="1"/>
            </p:cNvSpPr>
            <p:nvPr/>
          </p:nvSpPr>
          <p:spPr bwMode="auto">
            <a:xfrm>
              <a:off x="9525000" y="271463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0" name="Oval 51"/>
            <p:cNvSpPr>
              <a:spLocks noChangeArrowheads="1"/>
            </p:cNvSpPr>
            <p:nvPr/>
          </p:nvSpPr>
          <p:spPr bwMode="auto">
            <a:xfrm>
              <a:off x="5329238" y="958851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1" name="Oval 52"/>
            <p:cNvSpPr>
              <a:spLocks noChangeArrowheads="1"/>
            </p:cNvSpPr>
            <p:nvPr/>
          </p:nvSpPr>
          <p:spPr bwMode="auto">
            <a:xfrm>
              <a:off x="7364413" y="2032001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2" name="Oval 53"/>
            <p:cNvSpPr>
              <a:spLocks noChangeArrowheads="1"/>
            </p:cNvSpPr>
            <p:nvPr/>
          </p:nvSpPr>
          <p:spPr bwMode="auto">
            <a:xfrm>
              <a:off x="5753100" y="2368551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3" name="Oval 54"/>
            <p:cNvSpPr>
              <a:spLocks noChangeArrowheads="1"/>
            </p:cNvSpPr>
            <p:nvPr/>
          </p:nvSpPr>
          <p:spPr bwMode="auto">
            <a:xfrm>
              <a:off x="11202988" y="4729163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4" name="Oval 55"/>
            <p:cNvSpPr>
              <a:spLocks noChangeArrowheads="1"/>
            </p:cNvSpPr>
            <p:nvPr/>
          </p:nvSpPr>
          <p:spPr bwMode="auto">
            <a:xfrm>
              <a:off x="8610600" y="3929063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5" name="Oval 56"/>
            <p:cNvSpPr>
              <a:spLocks noChangeArrowheads="1"/>
            </p:cNvSpPr>
            <p:nvPr/>
          </p:nvSpPr>
          <p:spPr bwMode="auto">
            <a:xfrm>
              <a:off x="5432425" y="4137026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6" name="Oval 57"/>
            <p:cNvSpPr>
              <a:spLocks noChangeArrowheads="1"/>
            </p:cNvSpPr>
            <p:nvPr/>
          </p:nvSpPr>
          <p:spPr bwMode="auto">
            <a:xfrm>
              <a:off x="7891463" y="2455863"/>
              <a:ext cx="2222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7" name="Oval 58"/>
            <p:cNvSpPr>
              <a:spLocks noChangeArrowheads="1"/>
            </p:cNvSpPr>
            <p:nvPr/>
          </p:nvSpPr>
          <p:spPr bwMode="auto">
            <a:xfrm>
              <a:off x="6750050" y="600076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8" name="Oval 59"/>
            <p:cNvSpPr>
              <a:spLocks noChangeArrowheads="1"/>
            </p:cNvSpPr>
            <p:nvPr/>
          </p:nvSpPr>
          <p:spPr bwMode="auto">
            <a:xfrm>
              <a:off x="9944100" y="762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9" name="Oval 60"/>
            <p:cNvSpPr>
              <a:spLocks noChangeArrowheads="1"/>
            </p:cNvSpPr>
            <p:nvPr/>
          </p:nvSpPr>
          <p:spPr bwMode="auto">
            <a:xfrm>
              <a:off x="10766425" y="116681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0" name="Oval 61"/>
            <p:cNvSpPr>
              <a:spLocks noChangeArrowheads="1"/>
            </p:cNvSpPr>
            <p:nvPr/>
          </p:nvSpPr>
          <p:spPr bwMode="auto">
            <a:xfrm>
              <a:off x="7523163" y="68263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1" name="Oval 62"/>
            <p:cNvSpPr>
              <a:spLocks noChangeArrowheads="1"/>
            </p:cNvSpPr>
            <p:nvPr/>
          </p:nvSpPr>
          <p:spPr bwMode="auto">
            <a:xfrm>
              <a:off x="12063413" y="1087438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2" name="Oval 63"/>
            <p:cNvSpPr>
              <a:spLocks noChangeArrowheads="1"/>
            </p:cNvSpPr>
            <p:nvPr/>
          </p:nvSpPr>
          <p:spPr bwMode="auto">
            <a:xfrm>
              <a:off x="11107738" y="4794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3" name="Oval 64"/>
            <p:cNvSpPr>
              <a:spLocks noChangeArrowheads="1"/>
            </p:cNvSpPr>
            <p:nvPr/>
          </p:nvSpPr>
          <p:spPr bwMode="auto">
            <a:xfrm>
              <a:off x="10617200" y="1408113"/>
              <a:ext cx="25400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4" name="Oval 65"/>
            <p:cNvSpPr>
              <a:spLocks noChangeArrowheads="1"/>
            </p:cNvSpPr>
            <p:nvPr/>
          </p:nvSpPr>
          <p:spPr bwMode="auto">
            <a:xfrm>
              <a:off x="10426700" y="27606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5" name="Oval 66"/>
            <p:cNvSpPr>
              <a:spLocks noChangeArrowheads="1"/>
            </p:cNvSpPr>
            <p:nvPr/>
          </p:nvSpPr>
          <p:spPr bwMode="auto">
            <a:xfrm>
              <a:off x="9204325" y="1395413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</p:grpSp>
      <p:pic>
        <p:nvPicPr>
          <p:cNvPr id="87" name="图片 8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301" y="2616301"/>
            <a:ext cx="1625397" cy="1625397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 txBox="1"/>
          <p:nvPr/>
        </p:nvSpPr>
        <p:spPr>
          <a:xfrm>
            <a:off x="3944602" y="862927"/>
            <a:ext cx="4370597" cy="639470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著名医科大学和医学院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6" name="直接连接符 10"/>
          <p:cNvCxnSpPr/>
          <p:nvPr/>
        </p:nvCxnSpPr>
        <p:spPr>
          <a:xfrm flipV="1">
            <a:off x="288388" y="-14115"/>
            <a:ext cx="0" cy="1018633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1"/>
          <p:cNvCxnSpPr/>
          <p:nvPr/>
        </p:nvCxnSpPr>
        <p:spPr>
          <a:xfrm>
            <a:off x="423390" y="-12629"/>
            <a:ext cx="0" cy="51021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itle 1"/>
          <p:cNvSpPr txBox="1"/>
          <p:nvPr/>
        </p:nvSpPr>
        <p:spPr>
          <a:xfrm>
            <a:off x="544324" y="157260"/>
            <a:ext cx="6800557" cy="760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学医哪家强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344881" y="2320072"/>
            <a:ext cx="4590424" cy="322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中国著名医学院排名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A++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中国协和医科大学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A++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北京大学医学部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A+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上海第二医科大学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首都医科大学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哈尔滨医科大学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B+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天津医科大学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B+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南京医科大学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B+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河北医科大学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3390" y="2360796"/>
            <a:ext cx="714119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20000"/>
              </a:lnSpc>
              <a:spcAft>
                <a:spcPts val="600"/>
              </a:spcAft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知名医科大学：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首都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医科大学 第四军医大学 第二军医大学 协和医科大学 南方医科大学 这就是全国知名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的，能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上这样的学校 就业没问题 出国的机会也多 科研的条件也好 不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过录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医科大学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取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分数也很高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54"/>
          <p:cNvCxnSpPr/>
          <p:nvPr/>
        </p:nvCxnSpPr>
        <p:spPr>
          <a:xfrm>
            <a:off x="544324" y="2320072"/>
            <a:ext cx="0" cy="99690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544324" y="4141901"/>
            <a:ext cx="0" cy="996905"/>
          </a:xfrm>
          <a:prstGeom prst="line">
            <a:avLst/>
          </a:prstGeom>
          <a:ln w="349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757470" y="4141901"/>
            <a:ext cx="5102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/>
              <a:t>中国医学专业著名学府 </a:t>
            </a:r>
            <a:endParaRPr lang="en-US" altLang="zh-CN" sz="1600" dirty="0"/>
          </a:p>
          <a:p>
            <a:r>
              <a:rPr lang="zh-CN" altLang="en-US" sz="1600" dirty="0" smtClean="0"/>
              <a:t>北京大学 清华大学 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复旦大学 </a:t>
            </a:r>
            <a:r>
              <a:rPr lang="zh-CN" altLang="en-US" sz="1600" dirty="0" smtClean="0"/>
              <a:t>上海</a:t>
            </a:r>
            <a:r>
              <a:rPr lang="zh-CN" altLang="en-US" sz="1600" dirty="0"/>
              <a:t>交通大学 </a:t>
            </a:r>
            <a:r>
              <a:rPr lang="zh-CN" altLang="en-US" sz="1600" dirty="0" smtClean="0"/>
              <a:t>中山大学 浙江大学 华中</a:t>
            </a:r>
            <a:r>
              <a:rPr lang="zh-CN" altLang="en-US" sz="1600" dirty="0"/>
              <a:t>科技大学 </a:t>
            </a:r>
            <a:r>
              <a:rPr lang="zh-CN" altLang="en-US" sz="1600" dirty="0" smtClean="0"/>
              <a:t>四川大学 首都</a:t>
            </a:r>
            <a:r>
              <a:rPr lang="zh-CN" altLang="en-US" sz="1600" dirty="0"/>
              <a:t>医科大学 </a:t>
            </a:r>
            <a:endParaRPr lang="zh-CN" altLang="en-US" sz="1600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281" y="4158995"/>
            <a:ext cx="1219200" cy="1219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266" cy="6858000"/>
          </a:xfrm>
          <a:prstGeom prst="rect">
            <a:avLst/>
          </a:prstGeom>
        </p:spPr>
      </p:pic>
      <p:sp>
        <p:nvSpPr>
          <p:cNvPr id="11" name="TextBox 4"/>
          <p:cNvSpPr txBox="1"/>
          <p:nvPr/>
        </p:nvSpPr>
        <p:spPr>
          <a:xfrm>
            <a:off x="7838402" y="3198167"/>
            <a:ext cx="272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提问环节</a:t>
            </a:r>
            <a:endParaRPr lang="en-US" sz="2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Rectangle 5"/>
          <p:cNvSpPr/>
          <p:nvPr/>
        </p:nvSpPr>
        <p:spPr>
          <a:xfrm>
            <a:off x="9081401" y="5643168"/>
            <a:ext cx="2964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欢迎提问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endParaRPr 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ardrop 7"/>
          <p:cNvSpPr/>
          <p:nvPr/>
        </p:nvSpPr>
        <p:spPr>
          <a:xfrm>
            <a:off x="1271231" y="607687"/>
            <a:ext cx="607734" cy="607734"/>
          </a:xfrm>
          <a:prstGeom prst="teardrop">
            <a:avLst>
              <a:gd name="adj" fmla="val 144272"/>
            </a:avLst>
          </a:prstGeom>
          <a:solidFill>
            <a:srgbClr val="3AB630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ardrop 8"/>
          <p:cNvSpPr/>
          <p:nvPr/>
        </p:nvSpPr>
        <p:spPr>
          <a:xfrm rot="16200000">
            <a:off x="793856" y="607687"/>
            <a:ext cx="607734" cy="607734"/>
          </a:xfrm>
          <a:prstGeom prst="teardrop">
            <a:avLst>
              <a:gd name="adj" fmla="val 144272"/>
            </a:avLst>
          </a:prstGeom>
          <a:solidFill>
            <a:srgbClr val="DB1717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ardrop 9"/>
          <p:cNvSpPr/>
          <p:nvPr/>
        </p:nvSpPr>
        <p:spPr>
          <a:xfrm rot="5400000">
            <a:off x="1271231" y="1070061"/>
            <a:ext cx="607734" cy="607734"/>
          </a:xfrm>
          <a:prstGeom prst="teardrop">
            <a:avLst>
              <a:gd name="adj" fmla="val 144272"/>
            </a:avLst>
          </a:prstGeom>
          <a:solidFill>
            <a:srgbClr val="F39712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ardrop 10"/>
          <p:cNvSpPr/>
          <p:nvPr/>
        </p:nvSpPr>
        <p:spPr>
          <a:xfrm rot="10800000">
            <a:off x="793856" y="1070061"/>
            <a:ext cx="607734" cy="607734"/>
          </a:xfrm>
          <a:prstGeom prst="teardrop">
            <a:avLst>
              <a:gd name="adj" fmla="val 144272"/>
            </a:avLst>
          </a:prstGeom>
          <a:solidFill>
            <a:srgbClr val="00B0F0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A80B9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509" y="2958020"/>
            <a:ext cx="904836" cy="904836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44324" y="304471"/>
            <a:ext cx="6800557" cy="760289"/>
          </a:xfrm>
        </p:spPr>
        <p:txBody>
          <a:bodyPr/>
          <a:lstStyle/>
          <a:p>
            <a:r>
              <a:rPr lang="zh-CN" altLang="en-US" sz="6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5061" y="1892394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当医生的优缺点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54405" y="1892394"/>
            <a:ext cx="2698175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20000"/>
              </a:lnSpc>
              <a:spcBef>
                <a:spcPts val="3000"/>
              </a:spcBef>
              <a:spcAft>
                <a:spcPts val="300"/>
              </a:spcAft>
            </a:pP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学医需要的知识</a:t>
            </a:r>
            <a:endParaRPr lang="zh-CN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54405" y="4360691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提问交流环节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06402" y="4360691"/>
            <a:ext cx="1980029" cy="565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20000"/>
              </a:lnSpc>
              <a:spcBef>
                <a:spcPts val="3000"/>
              </a:spcBef>
              <a:spcAft>
                <a:spcPts val="300"/>
              </a:spcAft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</a:t>
            </a: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医哪家强</a:t>
            </a:r>
            <a:endParaRPr lang="zh-CN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013" y="1544480"/>
            <a:ext cx="1219048" cy="1219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357" y="1544480"/>
            <a:ext cx="1219048" cy="1219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013" y="4033969"/>
            <a:ext cx="1219048" cy="121904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357" y="4033969"/>
            <a:ext cx="1219048" cy="1219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180"/>
          <p:cNvCxnSpPr/>
          <p:nvPr/>
        </p:nvCxnSpPr>
        <p:spPr>
          <a:xfrm>
            <a:off x="980109" y="4575380"/>
            <a:ext cx="1694129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90"/>
          <p:cNvCxnSpPr/>
          <p:nvPr/>
        </p:nvCxnSpPr>
        <p:spPr>
          <a:xfrm>
            <a:off x="2674238" y="5443566"/>
            <a:ext cx="344149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92"/>
          <p:cNvCxnSpPr/>
          <p:nvPr/>
        </p:nvCxnSpPr>
        <p:spPr>
          <a:xfrm>
            <a:off x="6115728" y="5045482"/>
            <a:ext cx="0" cy="39808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72"/>
          <p:cNvSpPr/>
          <p:nvPr/>
        </p:nvSpPr>
        <p:spPr>
          <a:xfrm rot="16200000">
            <a:off x="107279" y="4790460"/>
            <a:ext cx="651074" cy="86800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Rectangle 173"/>
          <p:cNvSpPr/>
          <p:nvPr/>
        </p:nvSpPr>
        <p:spPr>
          <a:xfrm rot="16200000">
            <a:off x="111342" y="5430634"/>
            <a:ext cx="651080" cy="885835"/>
          </a:xfrm>
          <a:prstGeom prst="rect">
            <a:avLst/>
          </a:prstGeom>
          <a:solidFill>
            <a:srgbClr val="FF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7" name="Rectangle 175"/>
          <p:cNvSpPr/>
          <p:nvPr/>
        </p:nvSpPr>
        <p:spPr>
          <a:xfrm rot="16200000">
            <a:off x="108703" y="6082363"/>
            <a:ext cx="651088" cy="880566"/>
          </a:xfrm>
          <a:prstGeom prst="rect">
            <a:avLst/>
          </a:prstGeom>
          <a:solidFill>
            <a:srgbClr val="604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8" name="Rectangle 176"/>
          <p:cNvSpPr/>
          <p:nvPr/>
        </p:nvSpPr>
        <p:spPr>
          <a:xfrm rot="16200000">
            <a:off x="551496" y="3692306"/>
            <a:ext cx="651083" cy="17661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20" name="Straight Connector 181"/>
          <p:cNvCxnSpPr/>
          <p:nvPr/>
        </p:nvCxnSpPr>
        <p:spPr>
          <a:xfrm>
            <a:off x="2674529" y="4575380"/>
            <a:ext cx="0" cy="868186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7"/>
          <p:cNvSpPr txBox="1"/>
          <p:nvPr/>
        </p:nvSpPr>
        <p:spPr>
          <a:xfrm>
            <a:off x="4384656" y="4075973"/>
            <a:ext cx="3422689" cy="752257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3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学医的优缺点</a:t>
            </a:r>
            <a:endParaRPr lang="zh-CN" altLang="en-US" sz="3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Group 100"/>
          <p:cNvGrpSpPr/>
          <p:nvPr/>
        </p:nvGrpSpPr>
        <p:grpSpPr>
          <a:xfrm>
            <a:off x="-1191" y="115906"/>
            <a:ext cx="12225702" cy="5532146"/>
            <a:chOff x="-1588" y="6351"/>
            <a:chExt cx="12198351" cy="4738687"/>
          </a:xfrm>
          <a:solidFill>
            <a:schemeClr val="bg1">
              <a:lumMod val="95000"/>
            </a:schemeClr>
          </a:solidFill>
        </p:grpSpPr>
        <p:sp>
          <p:nvSpPr>
            <p:cNvPr id="24" name="Freeform 5"/>
            <p:cNvSpPr/>
            <p:nvPr/>
          </p:nvSpPr>
          <p:spPr bwMode="auto">
            <a:xfrm>
              <a:off x="-1588" y="1303338"/>
              <a:ext cx="107950" cy="104775"/>
            </a:xfrm>
            <a:custGeom>
              <a:avLst/>
              <a:gdLst>
                <a:gd name="T0" fmla="*/ 26 w 26"/>
                <a:gd name="T1" fmla="*/ 12 h 25"/>
                <a:gd name="T2" fmla="*/ 13 w 26"/>
                <a:gd name="T3" fmla="*/ 0 h 25"/>
                <a:gd name="T4" fmla="*/ 0 w 26"/>
                <a:gd name="T5" fmla="*/ 12 h 25"/>
                <a:gd name="T6" fmla="*/ 13 w 26"/>
                <a:gd name="T7" fmla="*/ 25 h 25"/>
                <a:gd name="T8" fmla="*/ 26 w 26"/>
                <a:gd name="T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26" y="12"/>
                  </a:moveTo>
                  <a:cubicBezTo>
                    <a:pt x="19" y="12"/>
                    <a:pt x="13" y="7"/>
                    <a:pt x="13" y="0"/>
                  </a:cubicBezTo>
                  <a:cubicBezTo>
                    <a:pt x="13" y="7"/>
                    <a:pt x="7" y="12"/>
                    <a:pt x="0" y="12"/>
                  </a:cubicBezTo>
                  <a:cubicBezTo>
                    <a:pt x="7" y="12"/>
                    <a:pt x="13" y="18"/>
                    <a:pt x="13" y="25"/>
                  </a:cubicBezTo>
                  <a:cubicBezTo>
                    <a:pt x="13" y="18"/>
                    <a:pt x="19" y="12"/>
                    <a:pt x="2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5" name="Freeform 6"/>
            <p:cNvSpPr/>
            <p:nvPr/>
          </p:nvSpPr>
          <p:spPr bwMode="auto">
            <a:xfrm>
              <a:off x="3019425" y="750888"/>
              <a:ext cx="128588" cy="128588"/>
            </a:xfrm>
            <a:custGeom>
              <a:avLst/>
              <a:gdLst>
                <a:gd name="T0" fmla="*/ 31 w 31"/>
                <a:gd name="T1" fmla="*/ 15 h 31"/>
                <a:gd name="T2" fmla="*/ 15 w 31"/>
                <a:gd name="T3" fmla="*/ 0 h 31"/>
                <a:gd name="T4" fmla="*/ 0 w 31"/>
                <a:gd name="T5" fmla="*/ 15 h 31"/>
                <a:gd name="T6" fmla="*/ 15 w 31"/>
                <a:gd name="T7" fmla="*/ 31 h 31"/>
                <a:gd name="T8" fmla="*/ 31 w 31"/>
                <a:gd name="T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cubicBezTo>
                    <a:pt x="22" y="15"/>
                    <a:pt x="15" y="9"/>
                    <a:pt x="15" y="0"/>
                  </a:cubicBezTo>
                  <a:cubicBezTo>
                    <a:pt x="15" y="9"/>
                    <a:pt x="9" y="15"/>
                    <a:pt x="0" y="15"/>
                  </a:cubicBezTo>
                  <a:cubicBezTo>
                    <a:pt x="9" y="15"/>
                    <a:pt x="15" y="22"/>
                    <a:pt x="15" y="31"/>
                  </a:cubicBezTo>
                  <a:cubicBezTo>
                    <a:pt x="15" y="22"/>
                    <a:pt x="22" y="15"/>
                    <a:pt x="3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1411288" y="1998663"/>
              <a:ext cx="71438" cy="71438"/>
            </a:xfrm>
            <a:custGeom>
              <a:avLst/>
              <a:gdLst>
                <a:gd name="T0" fmla="*/ 17 w 17"/>
                <a:gd name="T1" fmla="*/ 8 h 17"/>
                <a:gd name="T2" fmla="*/ 9 w 17"/>
                <a:gd name="T3" fmla="*/ 0 h 17"/>
                <a:gd name="T4" fmla="*/ 0 w 17"/>
                <a:gd name="T5" fmla="*/ 8 h 17"/>
                <a:gd name="T6" fmla="*/ 9 w 17"/>
                <a:gd name="T7" fmla="*/ 17 h 17"/>
                <a:gd name="T8" fmla="*/ 17 w 17"/>
                <a:gd name="T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7" y="8"/>
                  </a:moveTo>
                  <a:cubicBezTo>
                    <a:pt x="12" y="8"/>
                    <a:pt x="9" y="4"/>
                    <a:pt x="9" y="0"/>
                  </a:cubicBezTo>
                  <a:cubicBezTo>
                    <a:pt x="9" y="4"/>
                    <a:pt x="5" y="8"/>
                    <a:pt x="0" y="8"/>
                  </a:cubicBezTo>
                  <a:cubicBezTo>
                    <a:pt x="5" y="8"/>
                    <a:pt x="9" y="12"/>
                    <a:pt x="9" y="17"/>
                  </a:cubicBezTo>
                  <a:cubicBezTo>
                    <a:pt x="9" y="12"/>
                    <a:pt x="12" y="8"/>
                    <a:pt x="1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6035675" y="633413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3829050" y="2519363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619250" y="863601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4481513" y="566738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auto">
            <a:xfrm>
              <a:off x="5332413" y="1412876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2" name="Oval 13"/>
            <p:cNvSpPr>
              <a:spLocks noChangeArrowheads="1"/>
            </p:cNvSpPr>
            <p:nvPr/>
          </p:nvSpPr>
          <p:spPr bwMode="auto">
            <a:xfrm>
              <a:off x="5321300" y="11747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2312988" y="35877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668338" y="655638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6488113" y="15668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7480300" y="350838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3954463" y="15367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3849688" y="106363"/>
              <a:ext cx="17463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2192338" y="1228726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534988" y="2693988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1" name="Oval 22"/>
            <p:cNvSpPr>
              <a:spLocks noChangeArrowheads="1"/>
            </p:cNvSpPr>
            <p:nvPr/>
          </p:nvSpPr>
          <p:spPr bwMode="auto">
            <a:xfrm>
              <a:off x="2724150" y="239871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2" name="Oval 23"/>
            <p:cNvSpPr>
              <a:spLocks noChangeArrowheads="1"/>
            </p:cNvSpPr>
            <p:nvPr/>
          </p:nvSpPr>
          <p:spPr bwMode="auto">
            <a:xfrm>
              <a:off x="5668963" y="2406651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3" name="Oval 24"/>
            <p:cNvSpPr>
              <a:spLocks noChangeArrowheads="1"/>
            </p:cNvSpPr>
            <p:nvPr/>
          </p:nvSpPr>
          <p:spPr bwMode="auto">
            <a:xfrm>
              <a:off x="6027738" y="2755901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4" name="Oval 25"/>
            <p:cNvSpPr>
              <a:spLocks noChangeArrowheads="1"/>
            </p:cNvSpPr>
            <p:nvPr/>
          </p:nvSpPr>
          <p:spPr bwMode="auto">
            <a:xfrm>
              <a:off x="876300" y="4162426"/>
              <a:ext cx="15875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5" name="Oval 26"/>
            <p:cNvSpPr>
              <a:spLocks noChangeArrowheads="1"/>
            </p:cNvSpPr>
            <p:nvPr/>
          </p:nvSpPr>
          <p:spPr bwMode="auto">
            <a:xfrm>
              <a:off x="1195388" y="4575176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6" name="Oval 27"/>
            <p:cNvSpPr>
              <a:spLocks noChangeArrowheads="1"/>
            </p:cNvSpPr>
            <p:nvPr/>
          </p:nvSpPr>
          <p:spPr bwMode="auto">
            <a:xfrm>
              <a:off x="534988" y="4357688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7" name="Oval 28"/>
            <p:cNvSpPr>
              <a:spLocks noChangeArrowheads="1"/>
            </p:cNvSpPr>
            <p:nvPr/>
          </p:nvSpPr>
          <p:spPr bwMode="auto">
            <a:xfrm>
              <a:off x="688975" y="4583113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8" name="Oval 29"/>
            <p:cNvSpPr>
              <a:spLocks noChangeArrowheads="1"/>
            </p:cNvSpPr>
            <p:nvPr/>
          </p:nvSpPr>
          <p:spPr bwMode="auto">
            <a:xfrm>
              <a:off x="3073400" y="32432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9" name="Oval 30"/>
            <p:cNvSpPr>
              <a:spLocks noChangeArrowheads="1"/>
            </p:cNvSpPr>
            <p:nvPr/>
          </p:nvSpPr>
          <p:spPr bwMode="auto">
            <a:xfrm>
              <a:off x="4864100" y="3068638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0" name="Oval 31"/>
            <p:cNvSpPr>
              <a:spLocks noChangeArrowheads="1"/>
            </p:cNvSpPr>
            <p:nvPr/>
          </p:nvSpPr>
          <p:spPr bwMode="auto">
            <a:xfrm>
              <a:off x="6994525" y="4146551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1" name="Oval 32"/>
            <p:cNvSpPr>
              <a:spLocks noChangeArrowheads="1"/>
            </p:cNvSpPr>
            <p:nvPr/>
          </p:nvSpPr>
          <p:spPr bwMode="auto">
            <a:xfrm>
              <a:off x="1755775" y="35560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2" name="Oval 33"/>
            <p:cNvSpPr>
              <a:spLocks noChangeArrowheads="1"/>
            </p:cNvSpPr>
            <p:nvPr/>
          </p:nvSpPr>
          <p:spPr bwMode="auto">
            <a:xfrm>
              <a:off x="2200275" y="635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3" name="Oval 34"/>
            <p:cNvSpPr>
              <a:spLocks noChangeArrowheads="1"/>
            </p:cNvSpPr>
            <p:nvPr/>
          </p:nvSpPr>
          <p:spPr bwMode="auto">
            <a:xfrm>
              <a:off x="2878138" y="160338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4" name="Freeform 35"/>
            <p:cNvSpPr/>
            <p:nvPr/>
          </p:nvSpPr>
          <p:spPr bwMode="auto">
            <a:xfrm>
              <a:off x="10439400" y="517526"/>
              <a:ext cx="69850" cy="58738"/>
            </a:xfrm>
            <a:custGeom>
              <a:avLst/>
              <a:gdLst>
                <a:gd name="T0" fmla="*/ 17 w 17"/>
                <a:gd name="T1" fmla="*/ 7 h 14"/>
                <a:gd name="T2" fmla="*/ 9 w 17"/>
                <a:gd name="T3" fmla="*/ 0 h 14"/>
                <a:gd name="T4" fmla="*/ 0 w 17"/>
                <a:gd name="T5" fmla="*/ 7 h 14"/>
                <a:gd name="T6" fmla="*/ 9 w 17"/>
                <a:gd name="T7" fmla="*/ 14 h 14"/>
                <a:gd name="T8" fmla="*/ 17 w 17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4">
                  <a:moveTo>
                    <a:pt x="17" y="7"/>
                  </a:moveTo>
                  <a:cubicBezTo>
                    <a:pt x="13" y="7"/>
                    <a:pt x="9" y="4"/>
                    <a:pt x="9" y="0"/>
                  </a:cubicBezTo>
                  <a:cubicBezTo>
                    <a:pt x="9" y="4"/>
                    <a:pt x="5" y="7"/>
                    <a:pt x="0" y="7"/>
                  </a:cubicBezTo>
                  <a:cubicBezTo>
                    <a:pt x="5" y="7"/>
                    <a:pt x="9" y="10"/>
                    <a:pt x="9" y="14"/>
                  </a:cubicBezTo>
                  <a:cubicBezTo>
                    <a:pt x="9" y="10"/>
                    <a:pt x="13" y="7"/>
                    <a:pt x="1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5" name="Freeform 36"/>
            <p:cNvSpPr/>
            <p:nvPr/>
          </p:nvSpPr>
          <p:spPr bwMode="auto">
            <a:xfrm>
              <a:off x="11120438" y="1906588"/>
              <a:ext cx="90488" cy="92075"/>
            </a:xfrm>
            <a:custGeom>
              <a:avLst/>
              <a:gdLst>
                <a:gd name="T0" fmla="*/ 22 w 22"/>
                <a:gd name="T1" fmla="*/ 11 h 22"/>
                <a:gd name="T2" fmla="*/ 11 w 22"/>
                <a:gd name="T3" fmla="*/ 0 h 22"/>
                <a:gd name="T4" fmla="*/ 0 w 22"/>
                <a:gd name="T5" fmla="*/ 11 h 22"/>
                <a:gd name="T6" fmla="*/ 11 w 22"/>
                <a:gd name="T7" fmla="*/ 22 h 22"/>
                <a:gd name="T8" fmla="*/ 22 w 22"/>
                <a:gd name="T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16" y="11"/>
                    <a:pt x="11" y="6"/>
                    <a:pt x="11" y="0"/>
                  </a:cubicBezTo>
                  <a:cubicBezTo>
                    <a:pt x="11" y="6"/>
                    <a:pt x="6" y="11"/>
                    <a:pt x="0" y="11"/>
                  </a:cubicBezTo>
                  <a:cubicBezTo>
                    <a:pt x="6" y="11"/>
                    <a:pt x="11" y="16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6" name="Freeform 37"/>
            <p:cNvSpPr/>
            <p:nvPr/>
          </p:nvSpPr>
          <p:spPr bwMode="auto">
            <a:xfrm>
              <a:off x="8050213" y="1985963"/>
              <a:ext cx="120650" cy="125413"/>
            </a:xfrm>
            <a:custGeom>
              <a:avLst/>
              <a:gdLst>
                <a:gd name="T0" fmla="*/ 29 w 29"/>
                <a:gd name="T1" fmla="*/ 15 h 30"/>
                <a:gd name="T2" fmla="*/ 14 w 29"/>
                <a:gd name="T3" fmla="*/ 0 h 30"/>
                <a:gd name="T4" fmla="*/ 0 w 29"/>
                <a:gd name="T5" fmla="*/ 15 h 30"/>
                <a:gd name="T6" fmla="*/ 14 w 29"/>
                <a:gd name="T7" fmla="*/ 30 h 30"/>
                <a:gd name="T8" fmla="*/ 29 w 29"/>
                <a:gd name="T9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29" y="15"/>
                  </a:moveTo>
                  <a:cubicBezTo>
                    <a:pt x="21" y="15"/>
                    <a:pt x="14" y="8"/>
                    <a:pt x="14" y="0"/>
                  </a:cubicBezTo>
                  <a:cubicBezTo>
                    <a:pt x="14" y="8"/>
                    <a:pt x="8" y="15"/>
                    <a:pt x="0" y="15"/>
                  </a:cubicBezTo>
                  <a:cubicBezTo>
                    <a:pt x="8" y="15"/>
                    <a:pt x="14" y="21"/>
                    <a:pt x="14" y="30"/>
                  </a:cubicBezTo>
                  <a:cubicBezTo>
                    <a:pt x="14" y="21"/>
                    <a:pt x="21" y="15"/>
                    <a:pt x="2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7" name="Freeform 38"/>
            <p:cNvSpPr/>
            <p:nvPr/>
          </p:nvSpPr>
          <p:spPr bwMode="auto">
            <a:xfrm>
              <a:off x="7310438" y="1054101"/>
              <a:ext cx="74613" cy="74613"/>
            </a:xfrm>
            <a:custGeom>
              <a:avLst/>
              <a:gdLst>
                <a:gd name="T0" fmla="*/ 18 w 18"/>
                <a:gd name="T1" fmla="*/ 9 h 18"/>
                <a:gd name="T2" fmla="*/ 9 w 18"/>
                <a:gd name="T3" fmla="*/ 0 h 18"/>
                <a:gd name="T4" fmla="*/ 0 w 18"/>
                <a:gd name="T5" fmla="*/ 9 h 18"/>
                <a:gd name="T6" fmla="*/ 9 w 18"/>
                <a:gd name="T7" fmla="*/ 18 h 18"/>
                <a:gd name="T8" fmla="*/ 18 w 18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3" y="9"/>
                    <a:pt x="9" y="5"/>
                    <a:pt x="9" y="0"/>
                  </a:cubicBezTo>
                  <a:cubicBezTo>
                    <a:pt x="9" y="5"/>
                    <a:pt x="5" y="9"/>
                    <a:pt x="0" y="9"/>
                  </a:cubicBezTo>
                  <a:cubicBezTo>
                    <a:pt x="5" y="9"/>
                    <a:pt x="9" y="13"/>
                    <a:pt x="9" y="18"/>
                  </a:cubicBezTo>
                  <a:cubicBezTo>
                    <a:pt x="9" y="13"/>
                    <a:pt x="13" y="9"/>
                    <a:pt x="1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8" name="Freeform 39"/>
            <p:cNvSpPr/>
            <p:nvPr/>
          </p:nvSpPr>
          <p:spPr bwMode="auto">
            <a:xfrm>
              <a:off x="8304213" y="488951"/>
              <a:ext cx="123825" cy="120650"/>
            </a:xfrm>
            <a:custGeom>
              <a:avLst/>
              <a:gdLst>
                <a:gd name="T0" fmla="*/ 30 w 30"/>
                <a:gd name="T1" fmla="*/ 15 h 29"/>
                <a:gd name="T2" fmla="*/ 15 w 30"/>
                <a:gd name="T3" fmla="*/ 0 h 29"/>
                <a:gd name="T4" fmla="*/ 0 w 30"/>
                <a:gd name="T5" fmla="*/ 15 h 29"/>
                <a:gd name="T6" fmla="*/ 15 w 30"/>
                <a:gd name="T7" fmla="*/ 29 h 29"/>
                <a:gd name="T8" fmla="*/ 30 w 30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9">
                  <a:moveTo>
                    <a:pt x="30" y="15"/>
                  </a:moveTo>
                  <a:cubicBezTo>
                    <a:pt x="22" y="15"/>
                    <a:pt x="15" y="8"/>
                    <a:pt x="15" y="0"/>
                  </a:cubicBezTo>
                  <a:cubicBezTo>
                    <a:pt x="15" y="8"/>
                    <a:pt x="8" y="15"/>
                    <a:pt x="0" y="15"/>
                  </a:cubicBezTo>
                  <a:cubicBezTo>
                    <a:pt x="8" y="15"/>
                    <a:pt x="15" y="21"/>
                    <a:pt x="15" y="29"/>
                  </a:cubicBezTo>
                  <a:cubicBezTo>
                    <a:pt x="15" y="21"/>
                    <a:pt x="22" y="15"/>
                    <a:pt x="3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9" name="Freeform 40"/>
            <p:cNvSpPr/>
            <p:nvPr/>
          </p:nvSpPr>
          <p:spPr bwMode="auto">
            <a:xfrm>
              <a:off x="12076113" y="504826"/>
              <a:ext cx="120650" cy="120650"/>
            </a:xfrm>
            <a:custGeom>
              <a:avLst/>
              <a:gdLst>
                <a:gd name="T0" fmla="*/ 29 w 29"/>
                <a:gd name="T1" fmla="*/ 15 h 29"/>
                <a:gd name="T2" fmla="*/ 15 w 29"/>
                <a:gd name="T3" fmla="*/ 0 h 29"/>
                <a:gd name="T4" fmla="*/ 0 w 29"/>
                <a:gd name="T5" fmla="*/ 15 h 29"/>
                <a:gd name="T6" fmla="*/ 15 w 29"/>
                <a:gd name="T7" fmla="*/ 29 h 29"/>
                <a:gd name="T8" fmla="*/ 29 w 29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9" y="15"/>
                  </a:moveTo>
                  <a:cubicBezTo>
                    <a:pt x="21" y="15"/>
                    <a:pt x="15" y="8"/>
                    <a:pt x="15" y="0"/>
                  </a:cubicBezTo>
                  <a:cubicBezTo>
                    <a:pt x="15" y="8"/>
                    <a:pt x="8" y="15"/>
                    <a:pt x="0" y="15"/>
                  </a:cubicBezTo>
                  <a:cubicBezTo>
                    <a:pt x="8" y="15"/>
                    <a:pt x="15" y="21"/>
                    <a:pt x="15" y="29"/>
                  </a:cubicBezTo>
                  <a:cubicBezTo>
                    <a:pt x="15" y="21"/>
                    <a:pt x="21" y="15"/>
                    <a:pt x="2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0" name="Oval 41"/>
            <p:cNvSpPr>
              <a:spLocks noChangeArrowheads="1"/>
            </p:cNvSpPr>
            <p:nvPr/>
          </p:nvSpPr>
          <p:spPr bwMode="auto">
            <a:xfrm>
              <a:off x="10231438" y="10715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1" name="Oval 42"/>
            <p:cNvSpPr>
              <a:spLocks noChangeArrowheads="1"/>
            </p:cNvSpPr>
            <p:nvPr/>
          </p:nvSpPr>
          <p:spPr bwMode="auto">
            <a:xfrm>
              <a:off x="8054975" y="10588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2" name="Oval 43"/>
            <p:cNvSpPr>
              <a:spLocks noChangeArrowheads="1"/>
            </p:cNvSpPr>
            <p:nvPr/>
          </p:nvSpPr>
          <p:spPr bwMode="auto">
            <a:xfrm>
              <a:off x="11544300" y="47626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3" name="Oval 44"/>
            <p:cNvSpPr>
              <a:spLocks noChangeArrowheads="1"/>
            </p:cNvSpPr>
            <p:nvPr/>
          </p:nvSpPr>
          <p:spPr bwMode="auto">
            <a:xfrm>
              <a:off x="10634663" y="682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4" name="Oval 45"/>
            <p:cNvSpPr>
              <a:spLocks noChangeArrowheads="1"/>
            </p:cNvSpPr>
            <p:nvPr/>
          </p:nvSpPr>
          <p:spPr bwMode="auto">
            <a:xfrm>
              <a:off x="5881688" y="854076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5" name="Oval 46"/>
            <p:cNvSpPr>
              <a:spLocks noChangeArrowheads="1"/>
            </p:cNvSpPr>
            <p:nvPr/>
          </p:nvSpPr>
          <p:spPr bwMode="auto">
            <a:xfrm>
              <a:off x="9815513" y="1611313"/>
              <a:ext cx="17463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6" name="Oval 47"/>
            <p:cNvSpPr>
              <a:spLocks noChangeArrowheads="1"/>
            </p:cNvSpPr>
            <p:nvPr/>
          </p:nvSpPr>
          <p:spPr bwMode="auto">
            <a:xfrm>
              <a:off x="12050713" y="201930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7" name="Oval 48"/>
            <p:cNvSpPr>
              <a:spLocks noChangeArrowheads="1"/>
            </p:cNvSpPr>
            <p:nvPr/>
          </p:nvSpPr>
          <p:spPr bwMode="auto">
            <a:xfrm>
              <a:off x="11364913" y="37338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8" name="Oval 49"/>
            <p:cNvSpPr>
              <a:spLocks noChangeArrowheads="1"/>
            </p:cNvSpPr>
            <p:nvPr/>
          </p:nvSpPr>
          <p:spPr bwMode="auto">
            <a:xfrm>
              <a:off x="8947150" y="687388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9" name="Oval 50"/>
            <p:cNvSpPr>
              <a:spLocks noChangeArrowheads="1"/>
            </p:cNvSpPr>
            <p:nvPr/>
          </p:nvSpPr>
          <p:spPr bwMode="auto">
            <a:xfrm>
              <a:off x="9525000" y="271463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0" name="Oval 51"/>
            <p:cNvSpPr>
              <a:spLocks noChangeArrowheads="1"/>
            </p:cNvSpPr>
            <p:nvPr/>
          </p:nvSpPr>
          <p:spPr bwMode="auto">
            <a:xfrm>
              <a:off x="5329238" y="958851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1" name="Oval 52"/>
            <p:cNvSpPr>
              <a:spLocks noChangeArrowheads="1"/>
            </p:cNvSpPr>
            <p:nvPr/>
          </p:nvSpPr>
          <p:spPr bwMode="auto">
            <a:xfrm>
              <a:off x="7364413" y="2032001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2" name="Oval 53"/>
            <p:cNvSpPr>
              <a:spLocks noChangeArrowheads="1"/>
            </p:cNvSpPr>
            <p:nvPr/>
          </p:nvSpPr>
          <p:spPr bwMode="auto">
            <a:xfrm>
              <a:off x="5753100" y="2368551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3" name="Oval 54"/>
            <p:cNvSpPr>
              <a:spLocks noChangeArrowheads="1"/>
            </p:cNvSpPr>
            <p:nvPr/>
          </p:nvSpPr>
          <p:spPr bwMode="auto">
            <a:xfrm>
              <a:off x="11202988" y="4729163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4" name="Oval 55"/>
            <p:cNvSpPr>
              <a:spLocks noChangeArrowheads="1"/>
            </p:cNvSpPr>
            <p:nvPr/>
          </p:nvSpPr>
          <p:spPr bwMode="auto">
            <a:xfrm>
              <a:off x="8610600" y="3929063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5" name="Oval 56"/>
            <p:cNvSpPr>
              <a:spLocks noChangeArrowheads="1"/>
            </p:cNvSpPr>
            <p:nvPr/>
          </p:nvSpPr>
          <p:spPr bwMode="auto">
            <a:xfrm>
              <a:off x="5432425" y="4137026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6" name="Oval 57"/>
            <p:cNvSpPr>
              <a:spLocks noChangeArrowheads="1"/>
            </p:cNvSpPr>
            <p:nvPr/>
          </p:nvSpPr>
          <p:spPr bwMode="auto">
            <a:xfrm>
              <a:off x="7891463" y="2455863"/>
              <a:ext cx="2222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7" name="Oval 58"/>
            <p:cNvSpPr>
              <a:spLocks noChangeArrowheads="1"/>
            </p:cNvSpPr>
            <p:nvPr/>
          </p:nvSpPr>
          <p:spPr bwMode="auto">
            <a:xfrm>
              <a:off x="6750050" y="600076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8" name="Oval 59"/>
            <p:cNvSpPr>
              <a:spLocks noChangeArrowheads="1"/>
            </p:cNvSpPr>
            <p:nvPr/>
          </p:nvSpPr>
          <p:spPr bwMode="auto">
            <a:xfrm>
              <a:off x="9944100" y="762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9" name="Oval 60"/>
            <p:cNvSpPr>
              <a:spLocks noChangeArrowheads="1"/>
            </p:cNvSpPr>
            <p:nvPr/>
          </p:nvSpPr>
          <p:spPr bwMode="auto">
            <a:xfrm>
              <a:off x="10766425" y="116681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0" name="Oval 61"/>
            <p:cNvSpPr>
              <a:spLocks noChangeArrowheads="1"/>
            </p:cNvSpPr>
            <p:nvPr/>
          </p:nvSpPr>
          <p:spPr bwMode="auto">
            <a:xfrm>
              <a:off x="7523163" y="68263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1" name="Oval 62"/>
            <p:cNvSpPr>
              <a:spLocks noChangeArrowheads="1"/>
            </p:cNvSpPr>
            <p:nvPr/>
          </p:nvSpPr>
          <p:spPr bwMode="auto">
            <a:xfrm>
              <a:off x="12063413" y="1087438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2" name="Oval 63"/>
            <p:cNvSpPr>
              <a:spLocks noChangeArrowheads="1"/>
            </p:cNvSpPr>
            <p:nvPr/>
          </p:nvSpPr>
          <p:spPr bwMode="auto">
            <a:xfrm>
              <a:off x="11107738" y="4794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3" name="Oval 64"/>
            <p:cNvSpPr>
              <a:spLocks noChangeArrowheads="1"/>
            </p:cNvSpPr>
            <p:nvPr/>
          </p:nvSpPr>
          <p:spPr bwMode="auto">
            <a:xfrm>
              <a:off x="10617200" y="1408113"/>
              <a:ext cx="25400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4" name="Oval 65"/>
            <p:cNvSpPr>
              <a:spLocks noChangeArrowheads="1"/>
            </p:cNvSpPr>
            <p:nvPr/>
          </p:nvSpPr>
          <p:spPr bwMode="auto">
            <a:xfrm>
              <a:off x="10426700" y="27606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5" name="Oval 66"/>
            <p:cNvSpPr>
              <a:spLocks noChangeArrowheads="1"/>
            </p:cNvSpPr>
            <p:nvPr/>
          </p:nvSpPr>
          <p:spPr bwMode="auto">
            <a:xfrm>
              <a:off x="9204325" y="1395413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229" y="2616301"/>
            <a:ext cx="1625397" cy="1625397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 txBox="1"/>
          <p:nvPr/>
        </p:nvSpPr>
        <p:spPr>
          <a:xfrm>
            <a:off x="3674590" y="881184"/>
            <a:ext cx="4370597" cy="715581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学医的优点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6" name="直接连接符 10"/>
          <p:cNvCxnSpPr/>
          <p:nvPr/>
        </p:nvCxnSpPr>
        <p:spPr>
          <a:xfrm flipV="1">
            <a:off x="288388" y="-14115"/>
            <a:ext cx="0" cy="1018633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1"/>
          <p:cNvCxnSpPr/>
          <p:nvPr/>
        </p:nvCxnSpPr>
        <p:spPr>
          <a:xfrm>
            <a:off x="423390" y="-12629"/>
            <a:ext cx="0" cy="51021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itle 1"/>
          <p:cNvSpPr txBox="1"/>
          <p:nvPr/>
        </p:nvSpPr>
        <p:spPr>
          <a:xfrm>
            <a:off x="544324" y="157260"/>
            <a:ext cx="6800557" cy="760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学医的优缺点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7" name="矩形 406"/>
          <p:cNvSpPr/>
          <p:nvPr/>
        </p:nvSpPr>
        <p:spPr>
          <a:xfrm>
            <a:off x="1197430" y="4730117"/>
            <a:ext cx="54748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/>
              <a:t>技术型行业，一分耕耘一分</a:t>
            </a:r>
            <a:r>
              <a:rPr lang="zh-CN" altLang="zh-CN" b="1" dirty="0" smtClean="0"/>
              <a:t>收获</a:t>
            </a:r>
            <a:r>
              <a:rPr lang="zh-CN" altLang="en-US" b="1" dirty="0" smtClean="0"/>
              <a:t>。</a:t>
            </a:r>
            <a:r>
              <a:rPr lang="zh-CN" altLang="zh-CN" dirty="0" smtClean="0"/>
              <a:t>总体</a:t>
            </a:r>
            <a:r>
              <a:rPr lang="zh-CN" altLang="zh-CN" dirty="0"/>
              <a:t>上来说，属于你行就是行，不行就是</a:t>
            </a:r>
            <a:r>
              <a:rPr lang="zh-CN" altLang="zh-CN" dirty="0" smtClean="0"/>
              <a:t>不行</a:t>
            </a:r>
            <a:r>
              <a:rPr lang="zh-CN" altLang="en-US" dirty="0" smtClean="0"/>
              <a:t>。</a:t>
            </a:r>
            <a:r>
              <a:rPr lang="zh-CN" altLang="zh-CN" dirty="0" smtClean="0"/>
              <a:t>而</a:t>
            </a:r>
            <a:r>
              <a:rPr lang="zh-CN" altLang="zh-CN" dirty="0"/>
              <a:t>不是别人说你行你就行，不行也行，别人说你不行你就不行，行也不行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  <p:sp>
        <p:nvSpPr>
          <p:cNvPr id="6" name="矩形 5"/>
          <p:cNvSpPr/>
          <p:nvPr/>
        </p:nvSpPr>
        <p:spPr>
          <a:xfrm>
            <a:off x="-234513" y="6562855"/>
            <a:ext cx="2869696" cy="2951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20000"/>
              </a:lnSpc>
              <a:spcAft>
                <a:spcPts val="600"/>
              </a:spcAft>
            </a:pP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ITU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换联网报告：</a:t>
            </a:r>
            <a:r>
              <a:rPr lang="en-GB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2005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：物联网）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28617" y="1801559"/>
            <a:ext cx="8868417" cy="116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20000"/>
              </a:lnSpc>
              <a:spcAft>
                <a:spcPts val="600"/>
              </a:spcAft>
            </a:pPr>
            <a:r>
              <a:rPr lang="zh-CN" altLang="zh-CN" b="1" dirty="0"/>
              <a:t>稳定，职业生涯发展路线清晰</a:t>
            </a:r>
            <a:r>
              <a:rPr lang="ja-JP" altLang="zh-CN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lang="zh-CN" altLang="zh-CN" dirty="0"/>
              <a:t>掌管生老病死，再极端的情况，哪怕是战乱，灾难，都不用考虑活不下去的问题</a:t>
            </a:r>
            <a:r>
              <a:rPr lang="zh-CN" altLang="zh-CN" dirty="0" smtClean="0"/>
              <a:t>。</a:t>
            </a:r>
            <a:r>
              <a:rPr lang="zh-CN" altLang="zh-CN" dirty="0"/>
              <a:t>省去了企业常常面对的中层危机、</a:t>
            </a:r>
            <a:r>
              <a:rPr lang="en-US" altLang="zh-CN" dirty="0"/>
              <a:t>40 </a:t>
            </a:r>
            <a:r>
              <a:rPr lang="zh-CN" altLang="zh-CN" dirty="0"/>
              <a:t>岁危机。</a:t>
            </a:r>
            <a:endParaRPr lang="zh-CN" altLang="zh-CN" dirty="0"/>
          </a:p>
          <a:p>
            <a:pPr marL="228600">
              <a:lnSpc>
                <a:spcPct val="120000"/>
              </a:lnSpc>
              <a:spcAft>
                <a:spcPts val="600"/>
              </a:spcAft>
            </a:pPr>
            <a:endParaRPr lang="zh-CN" altLang="zh-CN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94442" y="2944084"/>
            <a:ext cx="534315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20000"/>
              </a:lnSpc>
              <a:spcAft>
                <a:spcPts val="600"/>
              </a:spcAft>
            </a:pPr>
            <a:r>
              <a:rPr lang="zh-CN" altLang="zh-CN" b="1" dirty="0"/>
              <a:t>职业生涯时间</a:t>
            </a:r>
            <a:r>
              <a:rPr lang="zh-CN" altLang="zh-CN" b="1" dirty="0" smtClean="0"/>
              <a:t>长</a:t>
            </a:r>
            <a:r>
              <a:rPr lang="zh-CN" altLang="en-US" b="1" dirty="0" smtClean="0"/>
              <a:t>。</a:t>
            </a:r>
            <a:r>
              <a:rPr lang="zh-CN" altLang="zh-CN" dirty="0"/>
              <a:t>码农们可能</a:t>
            </a:r>
            <a:r>
              <a:rPr lang="en-US" altLang="zh-CN" dirty="0"/>
              <a:t> 40-50 </a:t>
            </a:r>
            <a:r>
              <a:rPr lang="zh-CN" altLang="zh-CN" dirty="0"/>
              <a:t>岁就有些力有不逮，企业</a:t>
            </a:r>
            <a:r>
              <a:rPr lang="en-US" altLang="zh-CN" dirty="0"/>
              <a:t> 55 </a:t>
            </a:r>
            <a:r>
              <a:rPr lang="zh-CN" altLang="zh-CN" dirty="0"/>
              <a:t>岁基本开始退居二线，公务员（省部级及以上不谈）</a:t>
            </a:r>
            <a:r>
              <a:rPr lang="en-US" altLang="zh-CN" dirty="0"/>
              <a:t>60 </a:t>
            </a:r>
            <a:r>
              <a:rPr lang="zh-CN" altLang="zh-CN" dirty="0"/>
              <a:t>岁必退，医生你干到</a:t>
            </a:r>
            <a:r>
              <a:rPr lang="en-US" altLang="zh-CN" dirty="0"/>
              <a:t> 90 </a:t>
            </a:r>
            <a:r>
              <a:rPr lang="zh-CN" altLang="zh-CN" dirty="0"/>
              <a:t>岁都行，还越老越值钱。</a:t>
            </a:r>
            <a:endParaRPr lang="zh-CN" altLang="zh-CN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Oval 5"/>
          <p:cNvSpPr/>
          <p:nvPr/>
        </p:nvSpPr>
        <p:spPr>
          <a:xfrm>
            <a:off x="283030" y="1728442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01</a:t>
            </a:r>
            <a:endParaRPr lang="en-GB" sz="3200"/>
          </a:p>
        </p:txBody>
      </p:sp>
      <p:sp>
        <p:nvSpPr>
          <p:cNvPr id="12" name="Oval 7"/>
          <p:cNvSpPr/>
          <p:nvPr/>
        </p:nvSpPr>
        <p:spPr>
          <a:xfrm>
            <a:off x="283030" y="3197848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02</a:t>
            </a:r>
            <a:endParaRPr lang="en-GB" sz="3200"/>
          </a:p>
        </p:txBody>
      </p:sp>
      <p:sp>
        <p:nvSpPr>
          <p:cNvPr id="13" name="Oval 8"/>
          <p:cNvSpPr/>
          <p:nvPr/>
        </p:nvSpPr>
        <p:spPr>
          <a:xfrm>
            <a:off x="283030" y="4667254"/>
            <a:ext cx="91440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03</a:t>
            </a:r>
            <a:endParaRPr lang="en-GB" sz="32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172" y="3041149"/>
            <a:ext cx="4911354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 txBox="1"/>
          <p:nvPr/>
        </p:nvSpPr>
        <p:spPr>
          <a:xfrm>
            <a:off x="3670072" y="931466"/>
            <a:ext cx="4370597" cy="639470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还有更多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6" name="直接连接符 10"/>
          <p:cNvCxnSpPr/>
          <p:nvPr/>
        </p:nvCxnSpPr>
        <p:spPr>
          <a:xfrm flipV="1">
            <a:off x="288388" y="-14115"/>
            <a:ext cx="0" cy="1018633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1"/>
          <p:cNvCxnSpPr/>
          <p:nvPr/>
        </p:nvCxnSpPr>
        <p:spPr>
          <a:xfrm>
            <a:off x="423390" y="-12629"/>
            <a:ext cx="0" cy="51021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itle 1"/>
          <p:cNvSpPr txBox="1"/>
          <p:nvPr/>
        </p:nvSpPr>
        <p:spPr>
          <a:xfrm>
            <a:off x="544324" y="157260"/>
            <a:ext cx="6800557" cy="760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学医的</a:t>
            </a:r>
            <a:r>
              <a:rPr lang="zh-CN" alt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优缺点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9509" y="2254535"/>
            <a:ext cx="44099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4</a:t>
            </a:r>
            <a:r>
              <a:rPr lang="zh-CN" altLang="en-US" sz="2000" dirty="0" smtClean="0"/>
              <a:t>、</a:t>
            </a:r>
            <a:r>
              <a:rPr lang="zh-CN" altLang="zh-CN" sz="2000" dirty="0" smtClean="0"/>
              <a:t>成熟</a:t>
            </a:r>
            <a:r>
              <a:rPr lang="zh-CN" altLang="zh-CN" sz="2000" dirty="0"/>
              <a:t>后（一般副高开始）</a:t>
            </a:r>
            <a:r>
              <a:rPr lang="zh-CN" altLang="zh-CN" sz="2400" b="1" dirty="0"/>
              <a:t>收入高</a:t>
            </a:r>
            <a:r>
              <a:rPr lang="zh-CN" altLang="zh-CN" sz="2000" dirty="0"/>
              <a:t>，当地中产生活保底</a:t>
            </a:r>
            <a:r>
              <a:rPr lang="zh-CN" altLang="zh-CN" sz="2000" dirty="0" smtClean="0"/>
              <a:t>。不解释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3979" y="3706384"/>
            <a:ext cx="55256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6</a:t>
            </a:r>
            <a:r>
              <a:rPr lang="zh-CN" altLang="en-US" sz="2400" dirty="0" smtClean="0"/>
              <a:t>、</a:t>
            </a:r>
            <a:r>
              <a:rPr lang="zh-CN" altLang="zh-CN" sz="2400" dirty="0" smtClean="0"/>
              <a:t>成就感</a:t>
            </a:r>
            <a:r>
              <a:rPr lang="zh-CN" altLang="zh-CN" sz="2400" dirty="0"/>
              <a:t>强。</a:t>
            </a:r>
            <a:endParaRPr lang="zh-CN" altLang="zh-CN" sz="2400" dirty="0"/>
          </a:p>
          <a:p>
            <a:r>
              <a:rPr lang="zh-CN" altLang="zh-CN" dirty="0"/>
              <a:t>　　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sz="2800" dirty="0" smtClean="0"/>
              <a:t>7</a:t>
            </a:r>
            <a:r>
              <a:rPr lang="zh-CN" altLang="zh-CN" sz="2800" dirty="0"/>
              <a:t>、</a:t>
            </a:r>
            <a:r>
              <a:rPr lang="zh-CN" altLang="zh-CN" sz="2800" b="1" dirty="0"/>
              <a:t>家人看病方便</a:t>
            </a:r>
            <a:r>
              <a:rPr lang="zh-CN" altLang="zh-CN" sz="2800" dirty="0"/>
              <a:t>。</a:t>
            </a:r>
            <a:endParaRPr lang="zh-CN" altLang="zh-CN" sz="2800" dirty="0"/>
          </a:p>
        </p:txBody>
      </p:sp>
      <p:grpSp>
        <p:nvGrpSpPr>
          <p:cNvPr id="406" name="组合 405"/>
          <p:cNvGrpSpPr/>
          <p:nvPr/>
        </p:nvGrpSpPr>
        <p:grpSpPr>
          <a:xfrm>
            <a:off x="756737" y="3590839"/>
            <a:ext cx="4112971" cy="2263704"/>
            <a:chOff x="7600816" y="-148091"/>
            <a:chExt cx="11284760" cy="6210924"/>
          </a:xfrm>
        </p:grpSpPr>
        <p:cxnSp>
          <p:nvCxnSpPr>
            <p:cNvPr id="195" name="直接连接符 154"/>
            <p:cNvCxnSpPr>
              <a:stCxn id="190" idx="0"/>
              <a:endCxn id="157" idx="4"/>
            </p:cNvCxnSpPr>
            <p:nvPr/>
          </p:nvCxnSpPr>
          <p:spPr bwMode="auto">
            <a:xfrm flipH="1">
              <a:off x="15703920" y="4614028"/>
              <a:ext cx="642228" cy="45150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57"/>
            <p:cNvCxnSpPr>
              <a:stCxn id="160" idx="1"/>
              <a:endCxn id="157" idx="5"/>
            </p:cNvCxnSpPr>
            <p:nvPr/>
          </p:nvCxnSpPr>
          <p:spPr bwMode="auto">
            <a:xfrm flipV="1">
              <a:off x="15864563" y="4942082"/>
              <a:ext cx="137389" cy="33406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椭圆 97"/>
            <p:cNvSpPr/>
            <p:nvPr/>
          </p:nvSpPr>
          <p:spPr bwMode="auto">
            <a:xfrm>
              <a:off x="10501235" y="614796"/>
              <a:ext cx="239712" cy="2413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99" name="椭圆 98"/>
            <p:cNvSpPr/>
            <p:nvPr/>
          </p:nvSpPr>
          <p:spPr bwMode="auto">
            <a:xfrm>
              <a:off x="12876078" y="-148091"/>
              <a:ext cx="481012" cy="4794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00" name="椭圆 99"/>
            <p:cNvSpPr/>
            <p:nvPr/>
          </p:nvSpPr>
          <p:spPr bwMode="auto">
            <a:xfrm>
              <a:off x="11921718" y="617625"/>
              <a:ext cx="863600" cy="863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13" name="椭圆 112"/>
            <p:cNvSpPr/>
            <p:nvPr/>
          </p:nvSpPr>
          <p:spPr bwMode="auto">
            <a:xfrm>
              <a:off x="14710797" y="390743"/>
              <a:ext cx="431800" cy="4318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14" name="椭圆 113"/>
            <p:cNvSpPr/>
            <p:nvPr/>
          </p:nvSpPr>
          <p:spPr bwMode="auto">
            <a:xfrm>
              <a:off x="15575702" y="809656"/>
              <a:ext cx="576262" cy="576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19" name="椭圆 118"/>
            <p:cNvSpPr/>
            <p:nvPr/>
          </p:nvSpPr>
          <p:spPr bwMode="auto">
            <a:xfrm>
              <a:off x="7600816" y="3115079"/>
              <a:ext cx="431800" cy="431800"/>
            </a:xfrm>
            <a:prstGeom prst="ellipse">
              <a:avLst/>
            </a:prstGeom>
            <a:solidFill>
              <a:srgbClr val="FFC000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20" name="椭圆 119"/>
            <p:cNvSpPr/>
            <p:nvPr/>
          </p:nvSpPr>
          <p:spPr bwMode="auto">
            <a:xfrm>
              <a:off x="13815654" y="2042049"/>
              <a:ext cx="728663" cy="7286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21" name="椭圆 120"/>
            <p:cNvSpPr/>
            <p:nvPr/>
          </p:nvSpPr>
          <p:spPr bwMode="auto">
            <a:xfrm>
              <a:off x="10868637" y="1290049"/>
              <a:ext cx="431800" cy="431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22" name="椭圆 121"/>
            <p:cNvSpPr/>
            <p:nvPr/>
          </p:nvSpPr>
          <p:spPr bwMode="auto">
            <a:xfrm>
              <a:off x="14981540" y="1841218"/>
              <a:ext cx="171450" cy="17145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23" name="椭圆 122"/>
            <p:cNvSpPr/>
            <p:nvPr/>
          </p:nvSpPr>
          <p:spPr bwMode="auto">
            <a:xfrm>
              <a:off x="9784777" y="4315217"/>
              <a:ext cx="241300" cy="23971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24" name="椭圆 123"/>
            <p:cNvSpPr/>
            <p:nvPr/>
          </p:nvSpPr>
          <p:spPr bwMode="auto">
            <a:xfrm>
              <a:off x="8084608" y="2823382"/>
              <a:ext cx="1487487" cy="14859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25" name="椭圆 15"/>
            <p:cNvSpPr/>
            <p:nvPr/>
          </p:nvSpPr>
          <p:spPr bwMode="auto">
            <a:xfrm>
              <a:off x="8804141" y="2488016"/>
              <a:ext cx="215900" cy="2159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1" name="椭圆 17"/>
            <p:cNvSpPr/>
            <p:nvPr/>
          </p:nvSpPr>
          <p:spPr bwMode="auto">
            <a:xfrm>
              <a:off x="9430013" y="2653519"/>
              <a:ext cx="169863" cy="1698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2" name="椭圆 18"/>
            <p:cNvSpPr/>
            <p:nvPr/>
          </p:nvSpPr>
          <p:spPr bwMode="auto">
            <a:xfrm>
              <a:off x="10462306" y="3741094"/>
              <a:ext cx="431800" cy="43338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3" name="椭圆 19"/>
            <p:cNvSpPr/>
            <p:nvPr/>
          </p:nvSpPr>
          <p:spPr bwMode="auto">
            <a:xfrm>
              <a:off x="10740150" y="3008593"/>
              <a:ext cx="728662" cy="728662"/>
            </a:xfrm>
            <a:prstGeom prst="ellipse">
              <a:avLst/>
            </a:prstGeom>
            <a:solidFill>
              <a:srgbClr val="FFC000">
                <a:alpha val="6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4" name="椭圆 20"/>
            <p:cNvSpPr/>
            <p:nvPr/>
          </p:nvSpPr>
          <p:spPr bwMode="auto">
            <a:xfrm>
              <a:off x="11382228" y="3916717"/>
              <a:ext cx="431800" cy="431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5" name="椭圆 21"/>
            <p:cNvSpPr/>
            <p:nvPr/>
          </p:nvSpPr>
          <p:spPr bwMode="auto">
            <a:xfrm>
              <a:off x="9489901" y="1364471"/>
              <a:ext cx="728663" cy="72866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6" name="椭圆 22"/>
            <p:cNvSpPr/>
            <p:nvPr/>
          </p:nvSpPr>
          <p:spPr bwMode="auto">
            <a:xfrm>
              <a:off x="14778836" y="2209886"/>
              <a:ext cx="368300" cy="368300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7" name="椭圆 23"/>
            <p:cNvSpPr/>
            <p:nvPr/>
          </p:nvSpPr>
          <p:spPr bwMode="auto">
            <a:xfrm>
              <a:off x="10801599" y="4564690"/>
              <a:ext cx="1093788" cy="1092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8" name="椭圆 24"/>
            <p:cNvSpPr/>
            <p:nvPr/>
          </p:nvSpPr>
          <p:spPr bwMode="auto">
            <a:xfrm>
              <a:off x="11909756" y="5406291"/>
              <a:ext cx="433388" cy="431800"/>
            </a:xfrm>
            <a:prstGeom prst="ellipse">
              <a:avLst/>
            </a:prstGeom>
            <a:solidFill>
              <a:srgbClr val="FFC000">
                <a:alpha val="7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39" name="椭圆 25"/>
            <p:cNvSpPr/>
            <p:nvPr/>
          </p:nvSpPr>
          <p:spPr bwMode="auto">
            <a:xfrm>
              <a:off x="13013059" y="5563576"/>
              <a:ext cx="169863" cy="16986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0" name="椭圆 26"/>
            <p:cNvSpPr/>
            <p:nvPr/>
          </p:nvSpPr>
          <p:spPr bwMode="auto">
            <a:xfrm>
              <a:off x="12132399" y="4534526"/>
              <a:ext cx="728663" cy="72866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1" name="椭圆 27"/>
            <p:cNvSpPr/>
            <p:nvPr/>
          </p:nvSpPr>
          <p:spPr bwMode="auto">
            <a:xfrm>
              <a:off x="14216165" y="4382699"/>
              <a:ext cx="95250" cy="968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2" name="椭圆 28"/>
            <p:cNvSpPr/>
            <p:nvPr/>
          </p:nvSpPr>
          <p:spPr bwMode="auto">
            <a:xfrm>
              <a:off x="13179027" y="5184151"/>
              <a:ext cx="368300" cy="36671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3" name="椭圆 29"/>
            <p:cNvSpPr/>
            <p:nvPr/>
          </p:nvSpPr>
          <p:spPr bwMode="auto">
            <a:xfrm>
              <a:off x="14074377" y="4865064"/>
              <a:ext cx="433388" cy="43338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4" name="椭圆 30"/>
            <p:cNvSpPr/>
            <p:nvPr/>
          </p:nvSpPr>
          <p:spPr bwMode="auto">
            <a:xfrm>
              <a:off x="11786657" y="1852223"/>
              <a:ext cx="1835150" cy="183673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5" name="椭圆 31"/>
            <p:cNvSpPr/>
            <p:nvPr/>
          </p:nvSpPr>
          <p:spPr bwMode="auto">
            <a:xfrm>
              <a:off x="15103811" y="2799389"/>
              <a:ext cx="107950" cy="10795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6" name="椭圆 32"/>
            <p:cNvSpPr/>
            <p:nvPr/>
          </p:nvSpPr>
          <p:spPr bwMode="auto">
            <a:xfrm>
              <a:off x="14506365" y="2869488"/>
              <a:ext cx="576262" cy="57626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7" name="椭圆 33"/>
            <p:cNvSpPr/>
            <p:nvPr/>
          </p:nvSpPr>
          <p:spPr bwMode="auto">
            <a:xfrm>
              <a:off x="17068376" y="5252413"/>
              <a:ext cx="128587" cy="130175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8" name="椭圆 34"/>
            <p:cNvSpPr/>
            <p:nvPr/>
          </p:nvSpPr>
          <p:spPr bwMode="auto">
            <a:xfrm>
              <a:off x="10344016" y="5156604"/>
              <a:ext cx="153987" cy="15557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49" name="椭圆 35"/>
            <p:cNvSpPr/>
            <p:nvPr/>
          </p:nvSpPr>
          <p:spPr bwMode="auto">
            <a:xfrm>
              <a:off x="17344998" y="2681459"/>
              <a:ext cx="171450" cy="16986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0" name="椭圆 36"/>
            <p:cNvSpPr/>
            <p:nvPr/>
          </p:nvSpPr>
          <p:spPr bwMode="auto">
            <a:xfrm>
              <a:off x="16305582" y="4353095"/>
              <a:ext cx="95250" cy="9525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1" name="椭圆 37"/>
            <p:cNvSpPr/>
            <p:nvPr/>
          </p:nvSpPr>
          <p:spPr bwMode="auto">
            <a:xfrm>
              <a:off x="16380195" y="5056358"/>
              <a:ext cx="312737" cy="311150"/>
            </a:xfrm>
            <a:prstGeom prst="ellipse">
              <a:avLst/>
            </a:prstGeom>
            <a:solidFill>
              <a:schemeClr val="accent6">
                <a:lumMod val="75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2" name="椭圆 38"/>
            <p:cNvSpPr/>
            <p:nvPr/>
          </p:nvSpPr>
          <p:spPr bwMode="auto">
            <a:xfrm>
              <a:off x="17793376" y="4452693"/>
              <a:ext cx="1092200" cy="1092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3" name="椭圆 39"/>
            <p:cNvSpPr/>
            <p:nvPr/>
          </p:nvSpPr>
          <p:spPr bwMode="auto">
            <a:xfrm>
              <a:off x="17207282" y="5631033"/>
              <a:ext cx="431800" cy="431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4" name="椭圆 41"/>
            <p:cNvSpPr/>
            <p:nvPr/>
          </p:nvSpPr>
          <p:spPr bwMode="auto">
            <a:xfrm>
              <a:off x="16714913" y="4035511"/>
              <a:ext cx="244475" cy="24447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5" name="椭圆 42"/>
            <p:cNvSpPr/>
            <p:nvPr/>
          </p:nvSpPr>
          <p:spPr bwMode="auto">
            <a:xfrm>
              <a:off x="16154770" y="2702095"/>
              <a:ext cx="500062" cy="501650"/>
            </a:xfrm>
            <a:prstGeom prst="ellipse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6" name="椭圆 43"/>
            <p:cNvSpPr/>
            <p:nvPr/>
          </p:nvSpPr>
          <p:spPr bwMode="auto">
            <a:xfrm>
              <a:off x="16483382" y="3202158"/>
              <a:ext cx="431800" cy="431800"/>
            </a:xfrm>
            <a:prstGeom prst="ellipse">
              <a:avLst/>
            </a:prstGeom>
            <a:solidFill>
              <a:srgbClr val="FFC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7" name="椭圆 44"/>
            <p:cNvSpPr/>
            <p:nvPr/>
          </p:nvSpPr>
          <p:spPr bwMode="auto">
            <a:xfrm>
              <a:off x="15282439" y="4222569"/>
              <a:ext cx="842962" cy="84296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8" name="椭圆 45"/>
            <p:cNvSpPr/>
            <p:nvPr/>
          </p:nvSpPr>
          <p:spPr bwMode="auto">
            <a:xfrm>
              <a:off x="17639082" y="3059283"/>
              <a:ext cx="430213" cy="43021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59" name="椭圆 46"/>
            <p:cNvSpPr/>
            <p:nvPr/>
          </p:nvSpPr>
          <p:spPr bwMode="auto">
            <a:xfrm>
              <a:off x="16375727" y="5722184"/>
              <a:ext cx="211138" cy="20955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60" name="椭圆 49"/>
            <p:cNvSpPr/>
            <p:nvPr/>
          </p:nvSpPr>
          <p:spPr bwMode="auto">
            <a:xfrm>
              <a:off x="15815044" y="5226623"/>
              <a:ext cx="338138" cy="33813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cxnSp>
          <p:nvCxnSpPr>
            <p:cNvPr id="161" name="直接连接符 51"/>
            <p:cNvCxnSpPr>
              <a:stCxn id="98" idx="7"/>
              <a:endCxn id="99" idx="3"/>
            </p:cNvCxnSpPr>
            <p:nvPr/>
          </p:nvCxnSpPr>
          <p:spPr bwMode="auto">
            <a:xfrm flipV="1">
              <a:off x="10705842" y="261124"/>
              <a:ext cx="2240679" cy="38901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52"/>
            <p:cNvCxnSpPr>
              <a:stCxn id="113" idx="2"/>
              <a:endCxn id="99" idx="6"/>
            </p:cNvCxnSpPr>
            <p:nvPr/>
          </p:nvCxnSpPr>
          <p:spPr bwMode="auto">
            <a:xfrm flipH="1" flipV="1">
              <a:off x="13357090" y="91622"/>
              <a:ext cx="1353707" cy="515021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55"/>
            <p:cNvCxnSpPr>
              <a:stCxn id="100" idx="7"/>
              <a:endCxn id="99" idx="4"/>
            </p:cNvCxnSpPr>
            <p:nvPr/>
          </p:nvCxnSpPr>
          <p:spPr bwMode="auto">
            <a:xfrm flipV="1">
              <a:off x="12658847" y="331334"/>
              <a:ext cx="457737" cy="41276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58"/>
            <p:cNvCxnSpPr>
              <a:stCxn id="100" idx="6"/>
              <a:endCxn id="113" idx="3"/>
            </p:cNvCxnSpPr>
            <p:nvPr/>
          </p:nvCxnSpPr>
          <p:spPr bwMode="auto">
            <a:xfrm flipV="1">
              <a:off x="12785318" y="759307"/>
              <a:ext cx="1988715" cy="29011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61"/>
            <p:cNvCxnSpPr>
              <a:stCxn id="100" idx="5"/>
              <a:endCxn id="114" idx="2"/>
            </p:cNvCxnSpPr>
            <p:nvPr/>
          </p:nvCxnSpPr>
          <p:spPr bwMode="auto">
            <a:xfrm flipV="1">
              <a:off x="12658847" y="1097787"/>
              <a:ext cx="2916855" cy="256967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65"/>
            <p:cNvCxnSpPr>
              <a:stCxn id="100" idx="4"/>
              <a:endCxn id="144" idx="1"/>
            </p:cNvCxnSpPr>
            <p:nvPr/>
          </p:nvCxnSpPr>
          <p:spPr bwMode="auto">
            <a:xfrm flipH="1">
              <a:off x="12055408" y="1481225"/>
              <a:ext cx="298110" cy="63998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68"/>
            <p:cNvCxnSpPr>
              <a:stCxn id="120" idx="1"/>
              <a:endCxn id="144" idx="7"/>
            </p:cNvCxnSpPr>
            <p:nvPr/>
          </p:nvCxnSpPr>
          <p:spPr bwMode="auto">
            <a:xfrm flipH="1" flipV="1">
              <a:off x="13353056" y="2121207"/>
              <a:ext cx="569308" cy="2755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72"/>
            <p:cNvCxnSpPr>
              <a:stCxn id="120" idx="0"/>
              <a:endCxn id="114" idx="3"/>
            </p:cNvCxnSpPr>
            <p:nvPr/>
          </p:nvCxnSpPr>
          <p:spPr bwMode="auto">
            <a:xfrm flipV="1">
              <a:off x="14179986" y="1301526"/>
              <a:ext cx="1480108" cy="74052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75"/>
            <p:cNvCxnSpPr>
              <a:stCxn id="122" idx="2"/>
              <a:endCxn id="120" idx="7"/>
            </p:cNvCxnSpPr>
            <p:nvPr/>
          </p:nvCxnSpPr>
          <p:spPr bwMode="auto">
            <a:xfrm flipH="1">
              <a:off x="14437607" y="1926943"/>
              <a:ext cx="543933" cy="22181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80"/>
            <p:cNvCxnSpPr>
              <a:stCxn id="148" idx="2"/>
              <a:endCxn id="123" idx="5"/>
            </p:cNvCxnSpPr>
            <p:nvPr/>
          </p:nvCxnSpPr>
          <p:spPr bwMode="auto">
            <a:xfrm flipH="1" flipV="1">
              <a:off x="9990739" y="4519825"/>
              <a:ext cx="353277" cy="714567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83"/>
            <p:cNvCxnSpPr>
              <a:stCxn id="132" idx="3"/>
              <a:endCxn id="123" idx="7"/>
            </p:cNvCxnSpPr>
            <p:nvPr/>
          </p:nvCxnSpPr>
          <p:spPr bwMode="auto">
            <a:xfrm flipH="1">
              <a:off x="9990739" y="4111013"/>
              <a:ext cx="534803" cy="239309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86"/>
            <p:cNvCxnSpPr>
              <a:stCxn id="133" idx="2"/>
              <a:endCxn id="132" idx="0"/>
            </p:cNvCxnSpPr>
            <p:nvPr/>
          </p:nvCxnSpPr>
          <p:spPr bwMode="auto">
            <a:xfrm flipH="1">
              <a:off x="10678206" y="3372924"/>
              <a:ext cx="61944" cy="36817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91"/>
            <p:cNvCxnSpPr>
              <a:stCxn id="144" idx="1"/>
            </p:cNvCxnSpPr>
            <p:nvPr/>
          </p:nvCxnSpPr>
          <p:spPr bwMode="auto">
            <a:xfrm flipH="1" flipV="1">
              <a:off x="10167929" y="1812293"/>
              <a:ext cx="1887479" cy="308914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96"/>
            <p:cNvCxnSpPr>
              <a:stCxn id="133" idx="5"/>
              <a:endCxn id="134" idx="0"/>
            </p:cNvCxnSpPr>
            <p:nvPr/>
          </p:nvCxnSpPr>
          <p:spPr bwMode="auto">
            <a:xfrm>
              <a:off x="11362102" y="3630545"/>
              <a:ext cx="236026" cy="28617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椭圆 99"/>
            <p:cNvSpPr/>
            <p:nvPr/>
          </p:nvSpPr>
          <p:spPr bwMode="auto">
            <a:xfrm>
              <a:off x="11465273" y="2403084"/>
              <a:ext cx="171450" cy="1698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cxnSp>
          <p:nvCxnSpPr>
            <p:cNvPr id="176" name="直接连接符 100"/>
            <p:cNvCxnSpPr>
              <a:stCxn id="144" idx="3"/>
              <a:endCxn id="134" idx="7"/>
            </p:cNvCxnSpPr>
            <p:nvPr/>
          </p:nvCxnSpPr>
          <p:spPr bwMode="auto">
            <a:xfrm flipH="1">
              <a:off x="11750792" y="3419976"/>
              <a:ext cx="304616" cy="559977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03"/>
            <p:cNvCxnSpPr>
              <a:stCxn id="144" idx="4"/>
              <a:endCxn id="137" idx="7"/>
            </p:cNvCxnSpPr>
            <p:nvPr/>
          </p:nvCxnSpPr>
          <p:spPr bwMode="auto">
            <a:xfrm flipH="1">
              <a:off x="11735205" y="3688960"/>
              <a:ext cx="969027" cy="1035679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11"/>
            <p:cNvCxnSpPr>
              <a:stCxn id="140" idx="4"/>
              <a:endCxn id="138" idx="7"/>
            </p:cNvCxnSpPr>
            <p:nvPr/>
          </p:nvCxnSpPr>
          <p:spPr bwMode="auto">
            <a:xfrm flipH="1">
              <a:off x="12279676" y="5263189"/>
              <a:ext cx="217055" cy="20633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14"/>
            <p:cNvCxnSpPr>
              <a:stCxn id="140" idx="4"/>
              <a:endCxn id="139" idx="0"/>
            </p:cNvCxnSpPr>
            <p:nvPr/>
          </p:nvCxnSpPr>
          <p:spPr bwMode="auto">
            <a:xfrm>
              <a:off x="12496731" y="5263189"/>
              <a:ext cx="601260" cy="300387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椭圆 121"/>
            <p:cNvSpPr/>
            <p:nvPr/>
          </p:nvSpPr>
          <p:spPr bwMode="auto">
            <a:xfrm>
              <a:off x="13547327" y="4096714"/>
              <a:ext cx="85725" cy="857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cxnSp>
          <p:nvCxnSpPr>
            <p:cNvPr id="183" name="直接连接符 123"/>
            <p:cNvCxnSpPr>
              <a:stCxn id="142" idx="0"/>
              <a:endCxn id="182" idx="4"/>
            </p:cNvCxnSpPr>
            <p:nvPr/>
          </p:nvCxnSpPr>
          <p:spPr bwMode="auto">
            <a:xfrm flipV="1">
              <a:off x="13363177" y="4182439"/>
              <a:ext cx="227013" cy="100171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26"/>
            <p:cNvCxnSpPr>
              <a:stCxn id="143" idx="2"/>
              <a:endCxn id="142" idx="6"/>
            </p:cNvCxnSpPr>
            <p:nvPr/>
          </p:nvCxnSpPr>
          <p:spPr bwMode="auto">
            <a:xfrm flipH="1">
              <a:off x="13547327" y="5081758"/>
              <a:ext cx="527050" cy="28575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椭圆 129"/>
            <p:cNvSpPr/>
            <p:nvPr/>
          </p:nvSpPr>
          <p:spPr bwMode="auto">
            <a:xfrm>
              <a:off x="13883347" y="1436020"/>
              <a:ext cx="336550" cy="33496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cxnSp>
          <p:nvCxnSpPr>
            <p:cNvPr id="186" name="直接连接符 130"/>
            <p:cNvCxnSpPr>
              <a:stCxn id="157" idx="2"/>
              <a:endCxn id="144" idx="5"/>
            </p:cNvCxnSpPr>
            <p:nvPr/>
          </p:nvCxnSpPr>
          <p:spPr bwMode="auto">
            <a:xfrm flipH="1" flipV="1">
              <a:off x="13353056" y="3419976"/>
              <a:ext cx="1929383" cy="1224074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34"/>
            <p:cNvCxnSpPr>
              <a:stCxn id="153" idx="7"/>
              <a:endCxn id="152" idx="3"/>
            </p:cNvCxnSpPr>
            <p:nvPr/>
          </p:nvCxnSpPr>
          <p:spPr bwMode="auto">
            <a:xfrm flipV="1">
              <a:off x="17575846" y="5384944"/>
              <a:ext cx="377479" cy="309325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椭圆 137"/>
            <p:cNvSpPr/>
            <p:nvPr/>
          </p:nvSpPr>
          <p:spPr bwMode="auto">
            <a:xfrm>
              <a:off x="15356257" y="3756195"/>
              <a:ext cx="244475" cy="244475"/>
            </a:xfrm>
            <a:prstGeom prst="ellipse">
              <a:avLst/>
            </a:prstGeom>
            <a:solidFill>
              <a:srgbClr val="FFC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89" name="椭圆 138"/>
            <p:cNvSpPr/>
            <p:nvPr/>
          </p:nvSpPr>
          <p:spPr bwMode="auto">
            <a:xfrm>
              <a:off x="16153182" y="4210220"/>
              <a:ext cx="117475" cy="117475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sp>
          <p:nvSpPr>
            <p:cNvPr id="190" name="椭圆 139"/>
            <p:cNvSpPr/>
            <p:nvPr/>
          </p:nvSpPr>
          <p:spPr bwMode="auto">
            <a:xfrm>
              <a:off x="16293760" y="4614028"/>
              <a:ext cx="104775" cy="10477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cxnSp>
          <p:nvCxnSpPr>
            <p:cNvPr id="191" name="直接连接符 140"/>
            <p:cNvCxnSpPr>
              <a:stCxn id="152" idx="0"/>
              <a:endCxn id="146" idx="5"/>
            </p:cNvCxnSpPr>
            <p:nvPr/>
          </p:nvCxnSpPr>
          <p:spPr bwMode="auto">
            <a:xfrm flipH="1" flipV="1">
              <a:off x="14998235" y="3361358"/>
              <a:ext cx="3341241" cy="1091335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43"/>
            <p:cNvCxnSpPr>
              <a:stCxn id="178" idx="2"/>
              <a:endCxn id="145" idx="7"/>
            </p:cNvCxnSpPr>
            <p:nvPr/>
          </p:nvCxnSpPr>
          <p:spPr bwMode="auto">
            <a:xfrm flipH="1">
              <a:off x="15195952" y="2378470"/>
              <a:ext cx="1916080" cy="43672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46"/>
            <p:cNvCxnSpPr>
              <a:stCxn id="154" idx="0"/>
              <a:endCxn id="149" idx="4"/>
            </p:cNvCxnSpPr>
            <p:nvPr/>
          </p:nvCxnSpPr>
          <p:spPr bwMode="auto">
            <a:xfrm flipV="1">
              <a:off x="16837151" y="2851321"/>
              <a:ext cx="593572" cy="118419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49"/>
            <p:cNvCxnSpPr>
              <a:stCxn id="154" idx="7"/>
              <a:endCxn id="190" idx="7"/>
            </p:cNvCxnSpPr>
            <p:nvPr/>
          </p:nvCxnSpPr>
          <p:spPr bwMode="auto">
            <a:xfrm flipH="1">
              <a:off x="16383191" y="4071314"/>
              <a:ext cx="540394" cy="55805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60"/>
            <p:cNvCxnSpPr>
              <a:stCxn id="159" idx="3"/>
              <a:endCxn id="160" idx="7"/>
            </p:cNvCxnSpPr>
            <p:nvPr/>
          </p:nvCxnSpPr>
          <p:spPr bwMode="auto">
            <a:xfrm flipH="1" flipV="1">
              <a:off x="16103663" y="5276142"/>
              <a:ext cx="302984" cy="624904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63"/>
            <p:cNvCxnSpPr>
              <a:stCxn id="146" idx="0"/>
              <a:endCxn id="136" idx="4"/>
            </p:cNvCxnSpPr>
            <p:nvPr/>
          </p:nvCxnSpPr>
          <p:spPr bwMode="auto">
            <a:xfrm flipV="1">
              <a:off x="14794496" y="2578186"/>
              <a:ext cx="168490" cy="29130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66"/>
            <p:cNvCxnSpPr>
              <a:stCxn id="145" idx="1"/>
              <a:endCxn id="136" idx="4"/>
            </p:cNvCxnSpPr>
            <p:nvPr/>
          </p:nvCxnSpPr>
          <p:spPr bwMode="auto">
            <a:xfrm flipH="1" flipV="1">
              <a:off x="14962986" y="2578186"/>
              <a:ext cx="156634" cy="237012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69"/>
            <p:cNvCxnSpPr>
              <a:stCxn id="154" idx="1"/>
              <a:endCxn id="147" idx="0"/>
            </p:cNvCxnSpPr>
            <p:nvPr/>
          </p:nvCxnSpPr>
          <p:spPr bwMode="auto">
            <a:xfrm>
              <a:off x="16750716" y="4071314"/>
              <a:ext cx="381954" cy="1181099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172"/>
            <p:cNvCxnSpPr>
              <a:stCxn id="154" idx="1"/>
              <a:endCxn id="146" idx="5"/>
            </p:cNvCxnSpPr>
            <p:nvPr/>
          </p:nvCxnSpPr>
          <p:spPr bwMode="auto">
            <a:xfrm flipH="1" flipV="1">
              <a:off x="14998235" y="3361358"/>
              <a:ext cx="1752481" cy="70995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椭圆 110"/>
            <p:cNvSpPr/>
            <p:nvPr/>
          </p:nvSpPr>
          <p:spPr bwMode="auto">
            <a:xfrm>
              <a:off x="17112032" y="2075257"/>
              <a:ext cx="606425" cy="60642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/>
            </a:p>
          </p:txBody>
        </p:sp>
        <p:grpSp>
          <p:nvGrpSpPr>
            <p:cNvPr id="202" name="Group 86"/>
            <p:cNvGrpSpPr/>
            <p:nvPr/>
          </p:nvGrpSpPr>
          <p:grpSpPr bwMode="auto">
            <a:xfrm>
              <a:off x="18138937" y="4786635"/>
              <a:ext cx="465144" cy="391217"/>
              <a:chOff x="5368132" y="2625725"/>
              <a:chExt cx="465138" cy="391319"/>
            </a:xfrm>
            <a:solidFill>
              <a:schemeClr val="bg1"/>
            </a:solidFill>
          </p:grpSpPr>
          <p:sp>
            <p:nvSpPr>
              <p:cNvPr id="220" name="AutoShape 120"/>
              <p:cNvSpPr/>
              <p:nvPr/>
            </p:nvSpPr>
            <p:spPr bwMode="auto">
              <a:xfrm>
                <a:off x="5484813" y="2727325"/>
                <a:ext cx="231775" cy="2317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eaLnBrk="1">
                  <a:defRPr/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21" name="AutoShape 121"/>
              <p:cNvSpPr/>
              <p:nvPr/>
            </p:nvSpPr>
            <p:spPr bwMode="auto">
              <a:xfrm>
                <a:off x="5542757" y="2785269"/>
                <a:ext cx="65088" cy="65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eaLnBrk="1">
                  <a:defRPr/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22" name="AutoShape 122"/>
              <p:cNvSpPr/>
              <p:nvPr/>
            </p:nvSpPr>
            <p:spPr bwMode="auto">
              <a:xfrm>
                <a:off x="5368132" y="2625725"/>
                <a:ext cx="465138" cy="39131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eaLnBrk="1">
                  <a:defRPr/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205" name="组合 41"/>
            <p:cNvGrpSpPr/>
            <p:nvPr/>
          </p:nvGrpSpPr>
          <p:grpSpPr bwMode="auto">
            <a:xfrm>
              <a:off x="8440493" y="3223832"/>
              <a:ext cx="776105" cy="703476"/>
              <a:chOff x="7416800" y="1255713"/>
              <a:chExt cx="1047750" cy="863600"/>
            </a:xfrm>
            <a:solidFill>
              <a:schemeClr val="bg1"/>
            </a:solidFill>
          </p:grpSpPr>
          <p:sp>
            <p:nvSpPr>
              <p:cNvPr id="208" name="Freeform 58"/>
              <p:cNvSpPr>
                <a:spLocks noEditPoints="1"/>
              </p:cNvSpPr>
              <p:nvPr/>
            </p:nvSpPr>
            <p:spPr bwMode="auto">
              <a:xfrm>
                <a:off x="7416800" y="1255713"/>
                <a:ext cx="571500" cy="574675"/>
              </a:xfrm>
              <a:custGeom>
                <a:avLst/>
                <a:gdLst>
                  <a:gd name="T0" fmla="*/ 320 w 360"/>
                  <a:gd name="T1" fmla="*/ 118 h 362"/>
                  <a:gd name="T2" fmla="*/ 280 w 360"/>
                  <a:gd name="T3" fmla="*/ 66 h 362"/>
                  <a:gd name="T4" fmla="*/ 292 w 360"/>
                  <a:gd name="T5" fmla="*/ 42 h 362"/>
                  <a:gd name="T6" fmla="*/ 258 w 360"/>
                  <a:gd name="T7" fmla="*/ 16 h 362"/>
                  <a:gd name="T8" fmla="*/ 248 w 360"/>
                  <a:gd name="T9" fmla="*/ 16 h 362"/>
                  <a:gd name="T10" fmla="*/ 232 w 360"/>
                  <a:gd name="T11" fmla="*/ 36 h 362"/>
                  <a:gd name="T12" fmla="*/ 174 w 360"/>
                  <a:gd name="T13" fmla="*/ 28 h 362"/>
                  <a:gd name="T14" fmla="*/ 164 w 360"/>
                  <a:gd name="T15" fmla="*/ 4 h 362"/>
                  <a:gd name="T16" fmla="*/ 122 w 360"/>
                  <a:gd name="T17" fmla="*/ 10 h 362"/>
                  <a:gd name="T18" fmla="*/ 116 w 360"/>
                  <a:gd name="T19" fmla="*/ 16 h 362"/>
                  <a:gd name="T20" fmla="*/ 118 w 360"/>
                  <a:gd name="T21" fmla="*/ 42 h 362"/>
                  <a:gd name="T22" fmla="*/ 64 w 360"/>
                  <a:gd name="T23" fmla="*/ 82 h 362"/>
                  <a:gd name="T24" fmla="*/ 42 w 360"/>
                  <a:gd name="T25" fmla="*/ 70 h 362"/>
                  <a:gd name="T26" fmla="*/ 14 w 360"/>
                  <a:gd name="T27" fmla="*/ 104 h 362"/>
                  <a:gd name="T28" fmla="*/ 16 w 360"/>
                  <a:gd name="T29" fmla="*/ 114 h 362"/>
                  <a:gd name="T30" fmla="*/ 36 w 360"/>
                  <a:gd name="T31" fmla="*/ 130 h 362"/>
                  <a:gd name="T32" fmla="*/ 28 w 360"/>
                  <a:gd name="T33" fmla="*/ 188 h 362"/>
                  <a:gd name="T34" fmla="*/ 4 w 360"/>
                  <a:gd name="T35" fmla="*/ 198 h 362"/>
                  <a:gd name="T36" fmla="*/ 8 w 360"/>
                  <a:gd name="T37" fmla="*/ 240 h 362"/>
                  <a:gd name="T38" fmla="*/ 14 w 360"/>
                  <a:gd name="T39" fmla="*/ 246 h 362"/>
                  <a:gd name="T40" fmla="*/ 42 w 360"/>
                  <a:gd name="T41" fmla="*/ 244 h 362"/>
                  <a:gd name="T42" fmla="*/ 80 w 360"/>
                  <a:gd name="T43" fmla="*/ 292 h 362"/>
                  <a:gd name="T44" fmla="*/ 70 w 360"/>
                  <a:gd name="T45" fmla="*/ 316 h 362"/>
                  <a:gd name="T46" fmla="*/ 74 w 360"/>
                  <a:gd name="T47" fmla="*/ 328 h 362"/>
                  <a:gd name="T48" fmla="*/ 110 w 360"/>
                  <a:gd name="T49" fmla="*/ 348 h 362"/>
                  <a:gd name="T50" fmla="*/ 124 w 360"/>
                  <a:gd name="T51" fmla="*/ 330 h 362"/>
                  <a:gd name="T52" fmla="*/ 182 w 360"/>
                  <a:gd name="T53" fmla="*/ 332 h 362"/>
                  <a:gd name="T54" fmla="*/ 196 w 360"/>
                  <a:gd name="T55" fmla="*/ 356 h 362"/>
                  <a:gd name="T56" fmla="*/ 206 w 360"/>
                  <a:gd name="T57" fmla="*/ 362 h 362"/>
                  <a:gd name="T58" fmla="*/ 246 w 360"/>
                  <a:gd name="T59" fmla="*/ 350 h 362"/>
                  <a:gd name="T60" fmla="*/ 242 w 360"/>
                  <a:gd name="T61" fmla="*/ 328 h 362"/>
                  <a:gd name="T62" fmla="*/ 290 w 360"/>
                  <a:gd name="T63" fmla="*/ 284 h 362"/>
                  <a:gd name="T64" fmla="*/ 316 w 360"/>
                  <a:gd name="T65" fmla="*/ 292 h 362"/>
                  <a:gd name="T66" fmla="*/ 328 w 360"/>
                  <a:gd name="T67" fmla="*/ 288 h 362"/>
                  <a:gd name="T68" fmla="*/ 346 w 360"/>
                  <a:gd name="T69" fmla="*/ 252 h 362"/>
                  <a:gd name="T70" fmla="*/ 330 w 360"/>
                  <a:gd name="T71" fmla="*/ 238 h 362"/>
                  <a:gd name="T72" fmla="*/ 330 w 360"/>
                  <a:gd name="T73" fmla="*/ 180 h 362"/>
                  <a:gd name="T74" fmla="*/ 354 w 360"/>
                  <a:gd name="T75" fmla="*/ 166 h 362"/>
                  <a:gd name="T76" fmla="*/ 360 w 360"/>
                  <a:gd name="T77" fmla="*/ 160 h 362"/>
                  <a:gd name="T78" fmla="*/ 350 w 360"/>
                  <a:gd name="T79" fmla="*/ 118 h 362"/>
                  <a:gd name="T80" fmla="*/ 342 w 360"/>
                  <a:gd name="T81" fmla="*/ 116 h 362"/>
                  <a:gd name="T82" fmla="*/ 166 w 360"/>
                  <a:gd name="T83" fmla="*/ 262 h 362"/>
                  <a:gd name="T84" fmla="*/ 114 w 360"/>
                  <a:gd name="T85" fmla="*/ 230 h 362"/>
                  <a:gd name="T86" fmla="*/ 98 w 360"/>
                  <a:gd name="T87" fmla="*/ 184 h 362"/>
                  <a:gd name="T88" fmla="*/ 120 w 360"/>
                  <a:gd name="T89" fmla="*/ 126 h 362"/>
                  <a:gd name="T90" fmla="*/ 162 w 360"/>
                  <a:gd name="T91" fmla="*/ 102 h 362"/>
                  <a:gd name="T92" fmla="*/ 224 w 360"/>
                  <a:gd name="T93" fmla="*/ 112 h 362"/>
                  <a:gd name="T94" fmla="*/ 260 w 360"/>
                  <a:gd name="T95" fmla="*/ 162 h 362"/>
                  <a:gd name="T96" fmla="*/ 258 w 360"/>
                  <a:gd name="T97" fmla="*/ 210 h 362"/>
                  <a:gd name="T98" fmla="*/ 214 w 360"/>
                  <a:gd name="T99" fmla="*/ 256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0" h="362">
                    <a:moveTo>
                      <a:pt x="342" y="116"/>
                    </a:moveTo>
                    <a:lnTo>
                      <a:pt x="328" y="120"/>
                    </a:lnTo>
                    <a:lnTo>
                      <a:pt x="328" y="120"/>
                    </a:lnTo>
                    <a:lnTo>
                      <a:pt x="320" y="118"/>
                    </a:lnTo>
                    <a:lnTo>
                      <a:pt x="316" y="114"/>
                    </a:lnTo>
                    <a:lnTo>
                      <a:pt x="284" y="72"/>
                    </a:lnTo>
                    <a:lnTo>
                      <a:pt x="284" y="72"/>
                    </a:lnTo>
                    <a:lnTo>
                      <a:pt x="280" y="66"/>
                    </a:lnTo>
                    <a:lnTo>
                      <a:pt x="282" y="58"/>
                    </a:lnTo>
                    <a:lnTo>
                      <a:pt x="290" y="46"/>
                    </a:lnTo>
                    <a:lnTo>
                      <a:pt x="290" y="46"/>
                    </a:lnTo>
                    <a:lnTo>
                      <a:pt x="292" y="42"/>
                    </a:lnTo>
                    <a:lnTo>
                      <a:pt x="292" y="40"/>
                    </a:lnTo>
                    <a:lnTo>
                      <a:pt x="290" y="36"/>
                    </a:lnTo>
                    <a:lnTo>
                      <a:pt x="288" y="34"/>
                    </a:lnTo>
                    <a:lnTo>
                      <a:pt x="258" y="16"/>
                    </a:lnTo>
                    <a:lnTo>
                      <a:pt x="258" y="16"/>
                    </a:lnTo>
                    <a:lnTo>
                      <a:pt x="254" y="14"/>
                    </a:lnTo>
                    <a:lnTo>
                      <a:pt x="252" y="16"/>
                    </a:lnTo>
                    <a:lnTo>
                      <a:pt x="248" y="16"/>
                    </a:lnTo>
                    <a:lnTo>
                      <a:pt x="246" y="18"/>
                    </a:lnTo>
                    <a:lnTo>
                      <a:pt x="238" y="32"/>
                    </a:lnTo>
                    <a:lnTo>
                      <a:pt x="238" y="32"/>
                    </a:lnTo>
                    <a:lnTo>
                      <a:pt x="232" y="36"/>
                    </a:lnTo>
                    <a:lnTo>
                      <a:pt x="226" y="38"/>
                    </a:lnTo>
                    <a:lnTo>
                      <a:pt x="180" y="30"/>
                    </a:lnTo>
                    <a:lnTo>
                      <a:pt x="180" y="30"/>
                    </a:lnTo>
                    <a:lnTo>
                      <a:pt x="174" y="28"/>
                    </a:lnTo>
                    <a:lnTo>
                      <a:pt x="170" y="22"/>
                    </a:lnTo>
                    <a:lnTo>
                      <a:pt x="166" y="8"/>
                    </a:lnTo>
                    <a:lnTo>
                      <a:pt x="166" y="8"/>
                    </a:lnTo>
                    <a:lnTo>
                      <a:pt x="164" y="4"/>
                    </a:lnTo>
                    <a:lnTo>
                      <a:pt x="162" y="2"/>
                    </a:lnTo>
                    <a:lnTo>
                      <a:pt x="160" y="0"/>
                    </a:lnTo>
                    <a:lnTo>
                      <a:pt x="156" y="0"/>
                    </a:lnTo>
                    <a:lnTo>
                      <a:pt x="122" y="10"/>
                    </a:lnTo>
                    <a:lnTo>
                      <a:pt x="122" y="10"/>
                    </a:lnTo>
                    <a:lnTo>
                      <a:pt x="118" y="10"/>
                    </a:lnTo>
                    <a:lnTo>
                      <a:pt x="116" y="12"/>
                    </a:lnTo>
                    <a:lnTo>
                      <a:pt x="116" y="16"/>
                    </a:lnTo>
                    <a:lnTo>
                      <a:pt x="116" y="20"/>
                    </a:lnTo>
                    <a:lnTo>
                      <a:pt x="120" y="34"/>
                    </a:lnTo>
                    <a:lnTo>
                      <a:pt x="120" y="34"/>
                    </a:lnTo>
                    <a:lnTo>
                      <a:pt x="118" y="42"/>
                    </a:lnTo>
                    <a:lnTo>
                      <a:pt x="114" y="46"/>
                    </a:lnTo>
                    <a:lnTo>
                      <a:pt x="72" y="78"/>
                    </a:lnTo>
                    <a:lnTo>
                      <a:pt x="72" y="78"/>
                    </a:lnTo>
                    <a:lnTo>
                      <a:pt x="64" y="82"/>
                    </a:lnTo>
                    <a:lnTo>
                      <a:pt x="58" y="80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2" y="70"/>
                    </a:lnTo>
                    <a:lnTo>
                      <a:pt x="38" y="70"/>
                    </a:lnTo>
                    <a:lnTo>
                      <a:pt x="36" y="72"/>
                    </a:lnTo>
                    <a:lnTo>
                      <a:pt x="34" y="74"/>
                    </a:lnTo>
                    <a:lnTo>
                      <a:pt x="14" y="104"/>
                    </a:lnTo>
                    <a:lnTo>
                      <a:pt x="14" y="104"/>
                    </a:lnTo>
                    <a:lnTo>
                      <a:pt x="14" y="108"/>
                    </a:lnTo>
                    <a:lnTo>
                      <a:pt x="14" y="110"/>
                    </a:lnTo>
                    <a:lnTo>
                      <a:pt x="16" y="114"/>
                    </a:lnTo>
                    <a:lnTo>
                      <a:pt x="18" y="116"/>
                    </a:lnTo>
                    <a:lnTo>
                      <a:pt x="32" y="124"/>
                    </a:lnTo>
                    <a:lnTo>
                      <a:pt x="32" y="124"/>
                    </a:lnTo>
                    <a:lnTo>
                      <a:pt x="36" y="130"/>
                    </a:lnTo>
                    <a:lnTo>
                      <a:pt x="38" y="138"/>
                    </a:lnTo>
                    <a:lnTo>
                      <a:pt x="30" y="182"/>
                    </a:lnTo>
                    <a:lnTo>
                      <a:pt x="30" y="182"/>
                    </a:lnTo>
                    <a:lnTo>
                      <a:pt x="28" y="188"/>
                    </a:lnTo>
                    <a:lnTo>
                      <a:pt x="22" y="192"/>
                    </a:lnTo>
                    <a:lnTo>
                      <a:pt x="6" y="196"/>
                    </a:lnTo>
                    <a:lnTo>
                      <a:pt x="6" y="196"/>
                    </a:lnTo>
                    <a:lnTo>
                      <a:pt x="4" y="198"/>
                    </a:lnTo>
                    <a:lnTo>
                      <a:pt x="0" y="200"/>
                    </a:lnTo>
                    <a:lnTo>
                      <a:pt x="0" y="202"/>
                    </a:lnTo>
                    <a:lnTo>
                      <a:pt x="0" y="206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10" y="244"/>
                    </a:lnTo>
                    <a:lnTo>
                      <a:pt x="12" y="246"/>
                    </a:lnTo>
                    <a:lnTo>
                      <a:pt x="14" y="246"/>
                    </a:lnTo>
                    <a:lnTo>
                      <a:pt x="18" y="246"/>
                    </a:lnTo>
                    <a:lnTo>
                      <a:pt x="34" y="242"/>
                    </a:lnTo>
                    <a:lnTo>
                      <a:pt x="34" y="242"/>
                    </a:lnTo>
                    <a:lnTo>
                      <a:pt x="42" y="244"/>
                    </a:lnTo>
                    <a:lnTo>
                      <a:pt x="46" y="248"/>
                    </a:lnTo>
                    <a:lnTo>
                      <a:pt x="78" y="290"/>
                    </a:lnTo>
                    <a:lnTo>
                      <a:pt x="78" y="290"/>
                    </a:lnTo>
                    <a:lnTo>
                      <a:pt x="80" y="292"/>
                    </a:lnTo>
                    <a:lnTo>
                      <a:pt x="80" y="296"/>
                    </a:lnTo>
                    <a:lnTo>
                      <a:pt x="80" y="304"/>
                    </a:lnTo>
                    <a:lnTo>
                      <a:pt x="70" y="316"/>
                    </a:lnTo>
                    <a:lnTo>
                      <a:pt x="70" y="316"/>
                    </a:lnTo>
                    <a:lnTo>
                      <a:pt x="70" y="320"/>
                    </a:lnTo>
                    <a:lnTo>
                      <a:pt x="70" y="324"/>
                    </a:lnTo>
                    <a:lnTo>
                      <a:pt x="70" y="326"/>
                    </a:lnTo>
                    <a:lnTo>
                      <a:pt x="74" y="328"/>
                    </a:lnTo>
                    <a:lnTo>
                      <a:pt x="104" y="346"/>
                    </a:lnTo>
                    <a:lnTo>
                      <a:pt x="104" y="346"/>
                    </a:lnTo>
                    <a:lnTo>
                      <a:pt x="106" y="348"/>
                    </a:lnTo>
                    <a:lnTo>
                      <a:pt x="110" y="348"/>
                    </a:lnTo>
                    <a:lnTo>
                      <a:pt x="112" y="346"/>
                    </a:lnTo>
                    <a:lnTo>
                      <a:pt x="114" y="344"/>
                    </a:lnTo>
                    <a:lnTo>
                      <a:pt x="124" y="330"/>
                    </a:lnTo>
                    <a:lnTo>
                      <a:pt x="124" y="330"/>
                    </a:lnTo>
                    <a:lnTo>
                      <a:pt x="130" y="324"/>
                    </a:lnTo>
                    <a:lnTo>
                      <a:pt x="136" y="324"/>
                    </a:lnTo>
                    <a:lnTo>
                      <a:pt x="182" y="332"/>
                    </a:lnTo>
                    <a:lnTo>
                      <a:pt x="182" y="332"/>
                    </a:lnTo>
                    <a:lnTo>
                      <a:pt x="188" y="334"/>
                    </a:lnTo>
                    <a:lnTo>
                      <a:pt x="192" y="340"/>
                    </a:lnTo>
                    <a:lnTo>
                      <a:pt x="196" y="356"/>
                    </a:lnTo>
                    <a:lnTo>
                      <a:pt x="196" y="356"/>
                    </a:lnTo>
                    <a:lnTo>
                      <a:pt x="198" y="358"/>
                    </a:lnTo>
                    <a:lnTo>
                      <a:pt x="200" y="360"/>
                    </a:lnTo>
                    <a:lnTo>
                      <a:pt x="202" y="362"/>
                    </a:lnTo>
                    <a:lnTo>
                      <a:pt x="206" y="362"/>
                    </a:lnTo>
                    <a:lnTo>
                      <a:pt x="240" y="354"/>
                    </a:lnTo>
                    <a:lnTo>
                      <a:pt x="240" y="354"/>
                    </a:lnTo>
                    <a:lnTo>
                      <a:pt x="244" y="352"/>
                    </a:lnTo>
                    <a:lnTo>
                      <a:pt x="246" y="350"/>
                    </a:lnTo>
                    <a:lnTo>
                      <a:pt x="246" y="346"/>
                    </a:lnTo>
                    <a:lnTo>
                      <a:pt x="246" y="344"/>
                    </a:lnTo>
                    <a:lnTo>
                      <a:pt x="242" y="328"/>
                    </a:lnTo>
                    <a:lnTo>
                      <a:pt x="242" y="328"/>
                    </a:lnTo>
                    <a:lnTo>
                      <a:pt x="244" y="320"/>
                    </a:lnTo>
                    <a:lnTo>
                      <a:pt x="248" y="316"/>
                    </a:lnTo>
                    <a:lnTo>
                      <a:pt x="290" y="284"/>
                    </a:lnTo>
                    <a:lnTo>
                      <a:pt x="290" y="284"/>
                    </a:lnTo>
                    <a:lnTo>
                      <a:pt x="296" y="282"/>
                    </a:lnTo>
                    <a:lnTo>
                      <a:pt x="302" y="284"/>
                    </a:lnTo>
                    <a:lnTo>
                      <a:pt x="316" y="292"/>
                    </a:lnTo>
                    <a:lnTo>
                      <a:pt x="316" y="292"/>
                    </a:lnTo>
                    <a:lnTo>
                      <a:pt x="318" y="292"/>
                    </a:lnTo>
                    <a:lnTo>
                      <a:pt x="322" y="292"/>
                    </a:lnTo>
                    <a:lnTo>
                      <a:pt x="324" y="290"/>
                    </a:lnTo>
                    <a:lnTo>
                      <a:pt x="328" y="288"/>
                    </a:lnTo>
                    <a:lnTo>
                      <a:pt x="346" y="258"/>
                    </a:lnTo>
                    <a:lnTo>
                      <a:pt x="346" y="258"/>
                    </a:lnTo>
                    <a:lnTo>
                      <a:pt x="346" y="256"/>
                    </a:lnTo>
                    <a:lnTo>
                      <a:pt x="346" y="252"/>
                    </a:lnTo>
                    <a:lnTo>
                      <a:pt x="346" y="250"/>
                    </a:lnTo>
                    <a:lnTo>
                      <a:pt x="342" y="246"/>
                    </a:lnTo>
                    <a:lnTo>
                      <a:pt x="330" y="238"/>
                    </a:lnTo>
                    <a:lnTo>
                      <a:pt x="330" y="238"/>
                    </a:lnTo>
                    <a:lnTo>
                      <a:pt x="324" y="232"/>
                    </a:lnTo>
                    <a:lnTo>
                      <a:pt x="324" y="226"/>
                    </a:lnTo>
                    <a:lnTo>
                      <a:pt x="330" y="180"/>
                    </a:lnTo>
                    <a:lnTo>
                      <a:pt x="330" y="180"/>
                    </a:lnTo>
                    <a:lnTo>
                      <a:pt x="332" y="176"/>
                    </a:lnTo>
                    <a:lnTo>
                      <a:pt x="334" y="174"/>
                    </a:lnTo>
                    <a:lnTo>
                      <a:pt x="340" y="170"/>
                    </a:lnTo>
                    <a:lnTo>
                      <a:pt x="354" y="166"/>
                    </a:lnTo>
                    <a:lnTo>
                      <a:pt x="354" y="166"/>
                    </a:lnTo>
                    <a:lnTo>
                      <a:pt x="358" y="164"/>
                    </a:lnTo>
                    <a:lnTo>
                      <a:pt x="360" y="162"/>
                    </a:lnTo>
                    <a:lnTo>
                      <a:pt x="360" y="160"/>
                    </a:lnTo>
                    <a:lnTo>
                      <a:pt x="360" y="156"/>
                    </a:lnTo>
                    <a:lnTo>
                      <a:pt x="352" y="122"/>
                    </a:lnTo>
                    <a:lnTo>
                      <a:pt x="352" y="122"/>
                    </a:lnTo>
                    <a:lnTo>
                      <a:pt x="350" y="118"/>
                    </a:lnTo>
                    <a:lnTo>
                      <a:pt x="348" y="116"/>
                    </a:lnTo>
                    <a:lnTo>
                      <a:pt x="346" y="116"/>
                    </a:lnTo>
                    <a:lnTo>
                      <a:pt x="342" y="116"/>
                    </a:lnTo>
                    <a:lnTo>
                      <a:pt x="342" y="116"/>
                    </a:lnTo>
                    <a:close/>
                    <a:moveTo>
                      <a:pt x="200" y="262"/>
                    </a:moveTo>
                    <a:lnTo>
                      <a:pt x="200" y="262"/>
                    </a:lnTo>
                    <a:lnTo>
                      <a:pt x="182" y="264"/>
                    </a:lnTo>
                    <a:lnTo>
                      <a:pt x="166" y="262"/>
                    </a:lnTo>
                    <a:lnTo>
                      <a:pt x="152" y="258"/>
                    </a:lnTo>
                    <a:lnTo>
                      <a:pt x="138" y="252"/>
                    </a:lnTo>
                    <a:lnTo>
                      <a:pt x="124" y="242"/>
                    </a:lnTo>
                    <a:lnTo>
                      <a:pt x="114" y="230"/>
                    </a:lnTo>
                    <a:lnTo>
                      <a:pt x="106" y="216"/>
                    </a:lnTo>
                    <a:lnTo>
                      <a:pt x="100" y="200"/>
                    </a:lnTo>
                    <a:lnTo>
                      <a:pt x="100" y="200"/>
                    </a:lnTo>
                    <a:lnTo>
                      <a:pt x="98" y="184"/>
                    </a:lnTo>
                    <a:lnTo>
                      <a:pt x="100" y="168"/>
                    </a:lnTo>
                    <a:lnTo>
                      <a:pt x="104" y="152"/>
                    </a:lnTo>
                    <a:lnTo>
                      <a:pt x="110" y="138"/>
                    </a:lnTo>
                    <a:lnTo>
                      <a:pt x="120" y="126"/>
                    </a:lnTo>
                    <a:lnTo>
                      <a:pt x="132" y="116"/>
                    </a:lnTo>
                    <a:lnTo>
                      <a:pt x="146" y="108"/>
                    </a:lnTo>
                    <a:lnTo>
                      <a:pt x="162" y="102"/>
                    </a:lnTo>
                    <a:lnTo>
                      <a:pt x="162" y="102"/>
                    </a:lnTo>
                    <a:lnTo>
                      <a:pt x="178" y="100"/>
                    </a:lnTo>
                    <a:lnTo>
                      <a:pt x="194" y="100"/>
                    </a:lnTo>
                    <a:lnTo>
                      <a:pt x="210" y="104"/>
                    </a:lnTo>
                    <a:lnTo>
                      <a:pt x="224" y="112"/>
                    </a:lnTo>
                    <a:lnTo>
                      <a:pt x="236" y="120"/>
                    </a:lnTo>
                    <a:lnTo>
                      <a:pt x="246" y="132"/>
                    </a:lnTo>
                    <a:lnTo>
                      <a:pt x="254" y="146"/>
                    </a:lnTo>
                    <a:lnTo>
                      <a:pt x="260" y="162"/>
                    </a:lnTo>
                    <a:lnTo>
                      <a:pt x="260" y="162"/>
                    </a:lnTo>
                    <a:lnTo>
                      <a:pt x="262" y="178"/>
                    </a:lnTo>
                    <a:lnTo>
                      <a:pt x="262" y="194"/>
                    </a:lnTo>
                    <a:lnTo>
                      <a:pt x="258" y="210"/>
                    </a:lnTo>
                    <a:lnTo>
                      <a:pt x="250" y="224"/>
                    </a:lnTo>
                    <a:lnTo>
                      <a:pt x="240" y="236"/>
                    </a:lnTo>
                    <a:lnTo>
                      <a:pt x="228" y="248"/>
                    </a:lnTo>
                    <a:lnTo>
                      <a:pt x="214" y="256"/>
                    </a:lnTo>
                    <a:lnTo>
                      <a:pt x="200" y="262"/>
                    </a:lnTo>
                    <a:lnTo>
                      <a:pt x="200" y="2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+mn-lt"/>
                </a:endParaRPr>
              </a:p>
            </p:txBody>
          </p:sp>
          <p:sp>
            <p:nvSpPr>
              <p:cNvPr id="209" name="Freeform 59"/>
              <p:cNvSpPr>
                <a:spLocks noEditPoints="1"/>
              </p:cNvSpPr>
              <p:nvPr/>
            </p:nvSpPr>
            <p:spPr bwMode="auto">
              <a:xfrm>
                <a:off x="7886700" y="1544638"/>
                <a:ext cx="577850" cy="574675"/>
              </a:xfrm>
              <a:custGeom>
                <a:avLst/>
                <a:gdLst>
                  <a:gd name="T0" fmla="*/ 336 w 364"/>
                  <a:gd name="T1" fmla="*/ 178 h 362"/>
                  <a:gd name="T2" fmla="*/ 320 w 364"/>
                  <a:gd name="T3" fmla="*/ 114 h 362"/>
                  <a:gd name="T4" fmla="*/ 338 w 364"/>
                  <a:gd name="T5" fmla="*/ 96 h 362"/>
                  <a:gd name="T6" fmla="*/ 318 w 364"/>
                  <a:gd name="T7" fmla="*/ 58 h 362"/>
                  <a:gd name="T8" fmla="*/ 308 w 364"/>
                  <a:gd name="T9" fmla="*/ 56 h 362"/>
                  <a:gd name="T10" fmla="*/ 286 w 364"/>
                  <a:gd name="T11" fmla="*/ 68 h 362"/>
                  <a:gd name="T12" fmla="*/ 236 w 364"/>
                  <a:gd name="T13" fmla="*/ 36 h 362"/>
                  <a:gd name="T14" fmla="*/ 236 w 364"/>
                  <a:gd name="T15" fmla="*/ 12 h 362"/>
                  <a:gd name="T16" fmla="*/ 196 w 364"/>
                  <a:gd name="T17" fmla="*/ 0 h 362"/>
                  <a:gd name="T18" fmla="*/ 186 w 364"/>
                  <a:gd name="T19" fmla="*/ 2 h 362"/>
                  <a:gd name="T20" fmla="*/ 180 w 364"/>
                  <a:gd name="T21" fmla="*/ 28 h 362"/>
                  <a:gd name="T22" fmla="*/ 114 w 364"/>
                  <a:gd name="T23" fmla="*/ 44 h 362"/>
                  <a:gd name="T24" fmla="*/ 98 w 364"/>
                  <a:gd name="T25" fmla="*/ 24 h 362"/>
                  <a:gd name="T26" fmla="*/ 60 w 364"/>
                  <a:gd name="T27" fmla="*/ 44 h 362"/>
                  <a:gd name="T28" fmla="*/ 56 w 364"/>
                  <a:gd name="T29" fmla="*/ 54 h 362"/>
                  <a:gd name="T30" fmla="*/ 70 w 364"/>
                  <a:gd name="T31" fmla="*/ 78 h 362"/>
                  <a:gd name="T32" fmla="*/ 38 w 364"/>
                  <a:gd name="T33" fmla="*/ 128 h 362"/>
                  <a:gd name="T34" fmla="*/ 12 w 364"/>
                  <a:gd name="T35" fmla="*/ 126 h 362"/>
                  <a:gd name="T36" fmla="*/ 0 w 364"/>
                  <a:gd name="T37" fmla="*/ 168 h 362"/>
                  <a:gd name="T38" fmla="*/ 4 w 364"/>
                  <a:gd name="T39" fmla="*/ 176 h 362"/>
                  <a:gd name="T40" fmla="*/ 30 w 364"/>
                  <a:gd name="T41" fmla="*/ 184 h 362"/>
                  <a:gd name="T42" fmla="*/ 44 w 364"/>
                  <a:gd name="T43" fmla="*/ 248 h 362"/>
                  <a:gd name="T44" fmla="*/ 26 w 364"/>
                  <a:gd name="T45" fmla="*/ 264 h 362"/>
                  <a:gd name="T46" fmla="*/ 46 w 364"/>
                  <a:gd name="T47" fmla="*/ 302 h 362"/>
                  <a:gd name="T48" fmla="*/ 54 w 364"/>
                  <a:gd name="T49" fmla="*/ 306 h 362"/>
                  <a:gd name="T50" fmla="*/ 78 w 364"/>
                  <a:gd name="T51" fmla="*/ 292 h 362"/>
                  <a:gd name="T52" fmla="*/ 130 w 364"/>
                  <a:gd name="T53" fmla="*/ 324 h 362"/>
                  <a:gd name="T54" fmla="*/ 128 w 364"/>
                  <a:gd name="T55" fmla="*/ 350 h 362"/>
                  <a:gd name="T56" fmla="*/ 170 w 364"/>
                  <a:gd name="T57" fmla="*/ 362 h 362"/>
                  <a:gd name="T58" fmla="*/ 178 w 364"/>
                  <a:gd name="T59" fmla="*/ 358 h 362"/>
                  <a:gd name="T60" fmla="*/ 186 w 364"/>
                  <a:gd name="T61" fmla="*/ 334 h 362"/>
                  <a:gd name="T62" fmla="*/ 248 w 364"/>
                  <a:gd name="T63" fmla="*/ 318 h 362"/>
                  <a:gd name="T64" fmla="*/ 266 w 364"/>
                  <a:gd name="T65" fmla="*/ 336 h 362"/>
                  <a:gd name="T66" fmla="*/ 304 w 364"/>
                  <a:gd name="T67" fmla="*/ 316 h 362"/>
                  <a:gd name="T68" fmla="*/ 308 w 364"/>
                  <a:gd name="T69" fmla="*/ 308 h 362"/>
                  <a:gd name="T70" fmla="*/ 294 w 364"/>
                  <a:gd name="T71" fmla="*/ 284 h 362"/>
                  <a:gd name="T72" fmla="*/ 326 w 364"/>
                  <a:gd name="T73" fmla="*/ 234 h 362"/>
                  <a:gd name="T74" fmla="*/ 352 w 364"/>
                  <a:gd name="T75" fmla="*/ 234 h 362"/>
                  <a:gd name="T76" fmla="*/ 364 w 364"/>
                  <a:gd name="T77" fmla="*/ 194 h 362"/>
                  <a:gd name="T78" fmla="*/ 360 w 364"/>
                  <a:gd name="T79" fmla="*/ 184 h 362"/>
                  <a:gd name="T80" fmla="*/ 168 w 364"/>
                  <a:gd name="T81" fmla="*/ 262 h 362"/>
                  <a:gd name="T82" fmla="*/ 114 w 364"/>
                  <a:gd name="T83" fmla="*/ 228 h 362"/>
                  <a:gd name="T84" fmla="*/ 100 w 364"/>
                  <a:gd name="T85" fmla="*/ 166 h 362"/>
                  <a:gd name="T86" fmla="*/ 122 w 364"/>
                  <a:gd name="T87" fmla="*/ 124 h 362"/>
                  <a:gd name="T88" fmla="*/ 178 w 364"/>
                  <a:gd name="T89" fmla="*/ 98 h 362"/>
                  <a:gd name="T90" fmla="*/ 226 w 364"/>
                  <a:gd name="T91" fmla="*/ 112 h 362"/>
                  <a:gd name="T92" fmla="*/ 262 w 364"/>
                  <a:gd name="T93" fmla="*/ 162 h 362"/>
                  <a:gd name="T94" fmla="*/ 258 w 364"/>
                  <a:gd name="T95" fmla="*/ 210 h 362"/>
                  <a:gd name="T96" fmla="*/ 216 w 364"/>
                  <a:gd name="T97" fmla="*/ 256 h 362"/>
                  <a:gd name="T98" fmla="*/ 168 w 364"/>
                  <a:gd name="T99" fmla="*/ 262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362">
                    <a:moveTo>
                      <a:pt x="356" y="184"/>
                    </a:moveTo>
                    <a:lnTo>
                      <a:pt x="342" y="180"/>
                    </a:lnTo>
                    <a:lnTo>
                      <a:pt x="342" y="180"/>
                    </a:lnTo>
                    <a:lnTo>
                      <a:pt x="336" y="178"/>
                    </a:lnTo>
                    <a:lnTo>
                      <a:pt x="332" y="172"/>
                    </a:lnTo>
                    <a:lnTo>
                      <a:pt x="320" y="120"/>
                    </a:lnTo>
                    <a:lnTo>
                      <a:pt x="320" y="120"/>
                    </a:lnTo>
                    <a:lnTo>
                      <a:pt x="320" y="114"/>
                    </a:lnTo>
                    <a:lnTo>
                      <a:pt x="324" y="108"/>
                    </a:lnTo>
                    <a:lnTo>
                      <a:pt x="336" y="98"/>
                    </a:lnTo>
                    <a:lnTo>
                      <a:pt x="336" y="98"/>
                    </a:lnTo>
                    <a:lnTo>
                      <a:pt x="338" y="96"/>
                    </a:lnTo>
                    <a:lnTo>
                      <a:pt x="340" y="94"/>
                    </a:lnTo>
                    <a:lnTo>
                      <a:pt x="338" y="90"/>
                    </a:lnTo>
                    <a:lnTo>
                      <a:pt x="338" y="88"/>
                    </a:lnTo>
                    <a:lnTo>
                      <a:pt x="318" y="58"/>
                    </a:lnTo>
                    <a:lnTo>
                      <a:pt x="318" y="58"/>
                    </a:lnTo>
                    <a:lnTo>
                      <a:pt x="314" y="56"/>
                    </a:lnTo>
                    <a:lnTo>
                      <a:pt x="312" y="56"/>
                    </a:lnTo>
                    <a:lnTo>
                      <a:pt x="308" y="56"/>
                    </a:lnTo>
                    <a:lnTo>
                      <a:pt x="306" y="56"/>
                    </a:lnTo>
                    <a:lnTo>
                      <a:pt x="292" y="66"/>
                    </a:lnTo>
                    <a:lnTo>
                      <a:pt x="292" y="66"/>
                    </a:lnTo>
                    <a:lnTo>
                      <a:pt x="286" y="68"/>
                    </a:lnTo>
                    <a:lnTo>
                      <a:pt x="280" y="66"/>
                    </a:lnTo>
                    <a:lnTo>
                      <a:pt x="240" y="42"/>
                    </a:lnTo>
                    <a:lnTo>
                      <a:pt x="240" y="42"/>
                    </a:lnTo>
                    <a:lnTo>
                      <a:pt x="236" y="36"/>
                    </a:lnTo>
                    <a:lnTo>
                      <a:pt x="234" y="30"/>
                    </a:lnTo>
                    <a:lnTo>
                      <a:pt x="236" y="14"/>
                    </a:lnTo>
                    <a:lnTo>
                      <a:pt x="236" y="14"/>
                    </a:lnTo>
                    <a:lnTo>
                      <a:pt x="236" y="12"/>
                    </a:lnTo>
                    <a:lnTo>
                      <a:pt x="236" y="8"/>
                    </a:lnTo>
                    <a:lnTo>
                      <a:pt x="234" y="6"/>
                    </a:lnTo>
                    <a:lnTo>
                      <a:pt x="230" y="4"/>
                    </a:lnTo>
                    <a:lnTo>
                      <a:pt x="196" y="0"/>
                    </a:lnTo>
                    <a:lnTo>
                      <a:pt x="196" y="0"/>
                    </a:lnTo>
                    <a:lnTo>
                      <a:pt x="192" y="0"/>
                    </a:lnTo>
                    <a:lnTo>
                      <a:pt x="190" y="0"/>
                    </a:lnTo>
                    <a:lnTo>
                      <a:pt x="186" y="2"/>
                    </a:lnTo>
                    <a:lnTo>
                      <a:pt x="186" y="6"/>
                    </a:lnTo>
                    <a:lnTo>
                      <a:pt x="184" y="22"/>
                    </a:lnTo>
                    <a:lnTo>
                      <a:pt x="184" y="22"/>
                    </a:lnTo>
                    <a:lnTo>
                      <a:pt x="180" y="28"/>
                    </a:lnTo>
                    <a:lnTo>
                      <a:pt x="174" y="30"/>
                    </a:lnTo>
                    <a:lnTo>
                      <a:pt x="122" y="44"/>
                    </a:lnTo>
                    <a:lnTo>
                      <a:pt x="122" y="44"/>
                    </a:lnTo>
                    <a:lnTo>
                      <a:pt x="114" y="44"/>
                    </a:lnTo>
                    <a:lnTo>
                      <a:pt x="108" y="40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98" y="24"/>
                    </a:lnTo>
                    <a:lnTo>
                      <a:pt x="94" y="24"/>
                    </a:lnTo>
                    <a:lnTo>
                      <a:pt x="92" y="24"/>
                    </a:lnTo>
                    <a:lnTo>
                      <a:pt x="88" y="24"/>
                    </a:lnTo>
                    <a:lnTo>
                      <a:pt x="60" y="44"/>
                    </a:lnTo>
                    <a:lnTo>
                      <a:pt x="60" y="44"/>
                    </a:lnTo>
                    <a:lnTo>
                      <a:pt x="58" y="48"/>
                    </a:lnTo>
                    <a:lnTo>
                      <a:pt x="56" y="50"/>
                    </a:lnTo>
                    <a:lnTo>
                      <a:pt x="56" y="54"/>
                    </a:lnTo>
                    <a:lnTo>
                      <a:pt x="58" y="56"/>
                    </a:lnTo>
                    <a:lnTo>
                      <a:pt x="68" y="70"/>
                    </a:lnTo>
                    <a:lnTo>
                      <a:pt x="68" y="70"/>
                    </a:lnTo>
                    <a:lnTo>
                      <a:pt x="70" y="78"/>
                    </a:lnTo>
                    <a:lnTo>
                      <a:pt x="68" y="84"/>
                    </a:lnTo>
                    <a:lnTo>
                      <a:pt x="44" y="122"/>
                    </a:lnTo>
                    <a:lnTo>
                      <a:pt x="44" y="122"/>
                    </a:lnTo>
                    <a:lnTo>
                      <a:pt x="38" y="128"/>
                    </a:lnTo>
                    <a:lnTo>
                      <a:pt x="32" y="128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12" y="126"/>
                    </a:lnTo>
                    <a:lnTo>
                      <a:pt x="10" y="128"/>
                    </a:lnTo>
                    <a:lnTo>
                      <a:pt x="8" y="130"/>
                    </a:lnTo>
                    <a:lnTo>
                      <a:pt x="6" y="132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70"/>
                    </a:lnTo>
                    <a:lnTo>
                      <a:pt x="2" y="174"/>
                    </a:lnTo>
                    <a:lnTo>
                      <a:pt x="4" y="176"/>
                    </a:lnTo>
                    <a:lnTo>
                      <a:pt x="6" y="176"/>
                    </a:lnTo>
                    <a:lnTo>
                      <a:pt x="24" y="180"/>
                    </a:lnTo>
                    <a:lnTo>
                      <a:pt x="24" y="180"/>
                    </a:lnTo>
                    <a:lnTo>
                      <a:pt x="30" y="184"/>
                    </a:lnTo>
                    <a:lnTo>
                      <a:pt x="32" y="190"/>
                    </a:lnTo>
                    <a:lnTo>
                      <a:pt x="44" y="240"/>
                    </a:lnTo>
                    <a:lnTo>
                      <a:pt x="44" y="240"/>
                    </a:lnTo>
                    <a:lnTo>
                      <a:pt x="44" y="248"/>
                    </a:lnTo>
                    <a:lnTo>
                      <a:pt x="40" y="252"/>
                    </a:lnTo>
                    <a:lnTo>
                      <a:pt x="28" y="262"/>
                    </a:lnTo>
                    <a:lnTo>
                      <a:pt x="28" y="262"/>
                    </a:lnTo>
                    <a:lnTo>
                      <a:pt x="26" y="264"/>
                    </a:lnTo>
                    <a:lnTo>
                      <a:pt x="24" y="268"/>
                    </a:lnTo>
                    <a:lnTo>
                      <a:pt x="24" y="270"/>
                    </a:lnTo>
                    <a:lnTo>
                      <a:pt x="26" y="274"/>
                    </a:lnTo>
                    <a:lnTo>
                      <a:pt x="46" y="302"/>
                    </a:lnTo>
                    <a:lnTo>
                      <a:pt x="46" y="302"/>
                    </a:lnTo>
                    <a:lnTo>
                      <a:pt x="48" y="304"/>
                    </a:lnTo>
                    <a:lnTo>
                      <a:pt x="52" y="306"/>
                    </a:lnTo>
                    <a:lnTo>
                      <a:pt x="54" y="306"/>
                    </a:lnTo>
                    <a:lnTo>
                      <a:pt x="58" y="304"/>
                    </a:lnTo>
                    <a:lnTo>
                      <a:pt x="72" y="294"/>
                    </a:lnTo>
                    <a:lnTo>
                      <a:pt x="72" y="294"/>
                    </a:lnTo>
                    <a:lnTo>
                      <a:pt x="78" y="292"/>
                    </a:lnTo>
                    <a:lnTo>
                      <a:pt x="86" y="294"/>
                    </a:lnTo>
                    <a:lnTo>
                      <a:pt x="124" y="318"/>
                    </a:lnTo>
                    <a:lnTo>
                      <a:pt x="124" y="318"/>
                    </a:lnTo>
                    <a:lnTo>
                      <a:pt x="130" y="324"/>
                    </a:lnTo>
                    <a:lnTo>
                      <a:pt x="130" y="330"/>
                    </a:lnTo>
                    <a:lnTo>
                      <a:pt x="128" y="346"/>
                    </a:lnTo>
                    <a:lnTo>
                      <a:pt x="128" y="346"/>
                    </a:lnTo>
                    <a:lnTo>
                      <a:pt x="128" y="350"/>
                    </a:lnTo>
                    <a:lnTo>
                      <a:pt x="130" y="352"/>
                    </a:lnTo>
                    <a:lnTo>
                      <a:pt x="132" y="356"/>
                    </a:lnTo>
                    <a:lnTo>
                      <a:pt x="134" y="356"/>
                    </a:lnTo>
                    <a:lnTo>
                      <a:pt x="170" y="362"/>
                    </a:lnTo>
                    <a:lnTo>
                      <a:pt x="170" y="362"/>
                    </a:lnTo>
                    <a:lnTo>
                      <a:pt x="172" y="362"/>
                    </a:lnTo>
                    <a:lnTo>
                      <a:pt x="176" y="360"/>
                    </a:lnTo>
                    <a:lnTo>
                      <a:pt x="178" y="358"/>
                    </a:lnTo>
                    <a:lnTo>
                      <a:pt x="178" y="356"/>
                    </a:lnTo>
                    <a:lnTo>
                      <a:pt x="182" y="340"/>
                    </a:lnTo>
                    <a:lnTo>
                      <a:pt x="182" y="340"/>
                    </a:lnTo>
                    <a:lnTo>
                      <a:pt x="186" y="334"/>
                    </a:lnTo>
                    <a:lnTo>
                      <a:pt x="192" y="330"/>
                    </a:lnTo>
                    <a:lnTo>
                      <a:pt x="242" y="318"/>
                    </a:lnTo>
                    <a:lnTo>
                      <a:pt x="242" y="318"/>
                    </a:lnTo>
                    <a:lnTo>
                      <a:pt x="248" y="318"/>
                    </a:lnTo>
                    <a:lnTo>
                      <a:pt x="254" y="322"/>
                    </a:lnTo>
                    <a:lnTo>
                      <a:pt x="264" y="334"/>
                    </a:lnTo>
                    <a:lnTo>
                      <a:pt x="264" y="334"/>
                    </a:lnTo>
                    <a:lnTo>
                      <a:pt x="266" y="336"/>
                    </a:lnTo>
                    <a:lnTo>
                      <a:pt x="268" y="338"/>
                    </a:lnTo>
                    <a:lnTo>
                      <a:pt x="272" y="338"/>
                    </a:lnTo>
                    <a:lnTo>
                      <a:pt x="276" y="336"/>
                    </a:lnTo>
                    <a:lnTo>
                      <a:pt x="304" y="316"/>
                    </a:lnTo>
                    <a:lnTo>
                      <a:pt x="304" y="316"/>
                    </a:lnTo>
                    <a:lnTo>
                      <a:pt x="306" y="314"/>
                    </a:lnTo>
                    <a:lnTo>
                      <a:pt x="308" y="310"/>
                    </a:lnTo>
                    <a:lnTo>
                      <a:pt x="308" y="308"/>
                    </a:lnTo>
                    <a:lnTo>
                      <a:pt x="306" y="304"/>
                    </a:lnTo>
                    <a:lnTo>
                      <a:pt x="296" y="292"/>
                    </a:lnTo>
                    <a:lnTo>
                      <a:pt x="296" y="292"/>
                    </a:lnTo>
                    <a:lnTo>
                      <a:pt x="294" y="284"/>
                    </a:lnTo>
                    <a:lnTo>
                      <a:pt x="296" y="278"/>
                    </a:lnTo>
                    <a:lnTo>
                      <a:pt x="320" y="238"/>
                    </a:lnTo>
                    <a:lnTo>
                      <a:pt x="320" y="238"/>
                    </a:lnTo>
                    <a:lnTo>
                      <a:pt x="326" y="234"/>
                    </a:lnTo>
                    <a:lnTo>
                      <a:pt x="332" y="232"/>
                    </a:lnTo>
                    <a:lnTo>
                      <a:pt x="348" y="234"/>
                    </a:lnTo>
                    <a:lnTo>
                      <a:pt x="348" y="234"/>
                    </a:lnTo>
                    <a:lnTo>
                      <a:pt x="352" y="234"/>
                    </a:lnTo>
                    <a:lnTo>
                      <a:pt x="354" y="234"/>
                    </a:lnTo>
                    <a:lnTo>
                      <a:pt x="356" y="230"/>
                    </a:lnTo>
                    <a:lnTo>
                      <a:pt x="358" y="228"/>
                    </a:lnTo>
                    <a:lnTo>
                      <a:pt x="364" y="194"/>
                    </a:lnTo>
                    <a:lnTo>
                      <a:pt x="364" y="194"/>
                    </a:lnTo>
                    <a:lnTo>
                      <a:pt x="364" y="190"/>
                    </a:lnTo>
                    <a:lnTo>
                      <a:pt x="362" y="186"/>
                    </a:lnTo>
                    <a:lnTo>
                      <a:pt x="360" y="184"/>
                    </a:lnTo>
                    <a:lnTo>
                      <a:pt x="356" y="184"/>
                    </a:lnTo>
                    <a:lnTo>
                      <a:pt x="356" y="184"/>
                    </a:lnTo>
                    <a:close/>
                    <a:moveTo>
                      <a:pt x="168" y="262"/>
                    </a:moveTo>
                    <a:lnTo>
                      <a:pt x="168" y="262"/>
                    </a:lnTo>
                    <a:lnTo>
                      <a:pt x="152" y="256"/>
                    </a:lnTo>
                    <a:lnTo>
                      <a:pt x="138" y="250"/>
                    </a:lnTo>
                    <a:lnTo>
                      <a:pt x="126" y="240"/>
                    </a:lnTo>
                    <a:lnTo>
                      <a:pt x="114" y="228"/>
                    </a:lnTo>
                    <a:lnTo>
                      <a:pt x="106" y="214"/>
                    </a:lnTo>
                    <a:lnTo>
                      <a:pt x="102" y="200"/>
                    </a:lnTo>
                    <a:lnTo>
                      <a:pt x="100" y="184"/>
                    </a:lnTo>
                    <a:lnTo>
                      <a:pt x="100" y="166"/>
                    </a:lnTo>
                    <a:lnTo>
                      <a:pt x="100" y="166"/>
                    </a:lnTo>
                    <a:lnTo>
                      <a:pt x="106" y="150"/>
                    </a:lnTo>
                    <a:lnTo>
                      <a:pt x="112" y="136"/>
                    </a:lnTo>
                    <a:lnTo>
                      <a:pt x="122" y="124"/>
                    </a:lnTo>
                    <a:lnTo>
                      <a:pt x="134" y="114"/>
                    </a:lnTo>
                    <a:lnTo>
                      <a:pt x="148" y="106"/>
                    </a:lnTo>
                    <a:lnTo>
                      <a:pt x="162" y="100"/>
                    </a:lnTo>
                    <a:lnTo>
                      <a:pt x="178" y="98"/>
                    </a:lnTo>
                    <a:lnTo>
                      <a:pt x="196" y="100"/>
                    </a:lnTo>
                    <a:lnTo>
                      <a:pt x="196" y="100"/>
                    </a:lnTo>
                    <a:lnTo>
                      <a:pt x="212" y="104"/>
                    </a:lnTo>
                    <a:lnTo>
                      <a:pt x="226" y="112"/>
                    </a:lnTo>
                    <a:lnTo>
                      <a:pt x="238" y="122"/>
                    </a:lnTo>
                    <a:lnTo>
                      <a:pt x="248" y="134"/>
                    </a:lnTo>
                    <a:lnTo>
                      <a:pt x="256" y="146"/>
                    </a:lnTo>
                    <a:lnTo>
                      <a:pt x="262" y="162"/>
                    </a:lnTo>
                    <a:lnTo>
                      <a:pt x="264" y="178"/>
                    </a:lnTo>
                    <a:lnTo>
                      <a:pt x="262" y="194"/>
                    </a:lnTo>
                    <a:lnTo>
                      <a:pt x="262" y="194"/>
                    </a:lnTo>
                    <a:lnTo>
                      <a:pt x="258" y="210"/>
                    </a:lnTo>
                    <a:lnTo>
                      <a:pt x="250" y="224"/>
                    </a:lnTo>
                    <a:lnTo>
                      <a:pt x="242" y="238"/>
                    </a:lnTo>
                    <a:lnTo>
                      <a:pt x="230" y="248"/>
                    </a:lnTo>
                    <a:lnTo>
                      <a:pt x="216" y="256"/>
                    </a:lnTo>
                    <a:lnTo>
                      <a:pt x="200" y="260"/>
                    </a:lnTo>
                    <a:lnTo>
                      <a:pt x="184" y="262"/>
                    </a:lnTo>
                    <a:lnTo>
                      <a:pt x="168" y="262"/>
                    </a:lnTo>
                    <a:lnTo>
                      <a:pt x="168" y="2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+mn-lt"/>
                </a:endParaRPr>
              </a:p>
            </p:txBody>
          </p:sp>
          <p:sp>
            <p:nvSpPr>
              <p:cNvPr id="210" name="Freeform 60"/>
              <p:cNvSpPr/>
              <p:nvPr/>
            </p:nvSpPr>
            <p:spPr bwMode="auto">
              <a:xfrm>
                <a:off x="8115300" y="1770063"/>
                <a:ext cx="120650" cy="120650"/>
              </a:xfrm>
              <a:custGeom>
                <a:avLst/>
                <a:gdLst>
                  <a:gd name="T0" fmla="*/ 76 w 76"/>
                  <a:gd name="T1" fmla="*/ 44 h 76"/>
                  <a:gd name="T2" fmla="*/ 76 w 76"/>
                  <a:gd name="T3" fmla="*/ 44 h 76"/>
                  <a:gd name="T4" fmla="*/ 72 w 76"/>
                  <a:gd name="T5" fmla="*/ 52 h 76"/>
                  <a:gd name="T6" fmla="*/ 70 w 76"/>
                  <a:gd name="T7" fmla="*/ 58 h 76"/>
                  <a:gd name="T8" fmla="*/ 66 w 76"/>
                  <a:gd name="T9" fmla="*/ 64 h 76"/>
                  <a:gd name="T10" fmla="*/ 60 w 76"/>
                  <a:gd name="T11" fmla="*/ 70 h 76"/>
                  <a:gd name="T12" fmla="*/ 54 w 76"/>
                  <a:gd name="T13" fmla="*/ 74 h 76"/>
                  <a:gd name="T14" fmla="*/ 46 w 76"/>
                  <a:gd name="T15" fmla="*/ 76 h 76"/>
                  <a:gd name="T16" fmla="*/ 40 w 76"/>
                  <a:gd name="T17" fmla="*/ 76 h 76"/>
                  <a:gd name="T18" fmla="*/ 32 w 76"/>
                  <a:gd name="T19" fmla="*/ 76 h 76"/>
                  <a:gd name="T20" fmla="*/ 32 w 76"/>
                  <a:gd name="T21" fmla="*/ 76 h 76"/>
                  <a:gd name="T22" fmla="*/ 24 w 76"/>
                  <a:gd name="T23" fmla="*/ 74 h 76"/>
                  <a:gd name="T24" fmla="*/ 18 w 76"/>
                  <a:gd name="T25" fmla="*/ 70 h 76"/>
                  <a:gd name="T26" fmla="*/ 12 w 76"/>
                  <a:gd name="T27" fmla="*/ 66 h 76"/>
                  <a:gd name="T28" fmla="*/ 6 w 76"/>
                  <a:gd name="T29" fmla="*/ 60 h 76"/>
                  <a:gd name="T30" fmla="*/ 4 w 76"/>
                  <a:gd name="T31" fmla="*/ 54 h 76"/>
                  <a:gd name="T32" fmla="*/ 0 w 76"/>
                  <a:gd name="T33" fmla="*/ 48 h 76"/>
                  <a:gd name="T34" fmla="*/ 0 w 76"/>
                  <a:gd name="T35" fmla="*/ 40 h 76"/>
                  <a:gd name="T36" fmla="*/ 0 w 76"/>
                  <a:gd name="T37" fmla="*/ 32 h 76"/>
                  <a:gd name="T38" fmla="*/ 0 w 76"/>
                  <a:gd name="T39" fmla="*/ 32 h 76"/>
                  <a:gd name="T40" fmla="*/ 2 w 76"/>
                  <a:gd name="T41" fmla="*/ 24 h 76"/>
                  <a:gd name="T42" fmla="*/ 6 w 76"/>
                  <a:gd name="T43" fmla="*/ 18 h 76"/>
                  <a:gd name="T44" fmla="*/ 10 w 76"/>
                  <a:gd name="T45" fmla="*/ 12 h 76"/>
                  <a:gd name="T46" fmla="*/ 16 w 76"/>
                  <a:gd name="T47" fmla="*/ 8 h 76"/>
                  <a:gd name="T48" fmla="*/ 22 w 76"/>
                  <a:gd name="T49" fmla="*/ 4 h 76"/>
                  <a:gd name="T50" fmla="*/ 30 w 76"/>
                  <a:gd name="T51" fmla="*/ 2 h 76"/>
                  <a:gd name="T52" fmla="*/ 36 w 76"/>
                  <a:gd name="T53" fmla="*/ 0 h 76"/>
                  <a:gd name="T54" fmla="*/ 44 w 76"/>
                  <a:gd name="T55" fmla="*/ 2 h 76"/>
                  <a:gd name="T56" fmla="*/ 44 w 76"/>
                  <a:gd name="T57" fmla="*/ 2 h 76"/>
                  <a:gd name="T58" fmla="*/ 52 w 76"/>
                  <a:gd name="T59" fmla="*/ 4 h 76"/>
                  <a:gd name="T60" fmla="*/ 58 w 76"/>
                  <a:gd name="T61" fmla="*/ 6 h 76"/>
                  <a:gd name="T62" fmla="*/ 64 w 76"/>
                  <a:gd name="T63" fmla="*/ 12 h 76"/>
                  <a:gd name="T64" fmla="*/ 68 w 76"/>
                  <a:gd name="T65" fmla="*/ 16 h 76"/>
                  <a:gd name="T66" fmla="*/ 72 w 76"/>
                  <a:gd name="T67" fmla="*/ 22 h 76"/>
                  <a:gd name="T68" fmla="*/ 74 w 76"/>
                  <a:gd name="T69" fmla="*/ 30 h 76"/>
                  <a:gd name="T70" fmla="*/ 76 w 76"/>
                  <a:gd name="T71" fmla="*/ 38 h 76"/>
                  <a:gd name="T72" fmla="*/ 76 w 76"/>
                  <a:gd name="T73" fmla="*/ 44 h 76"/>
                  <a:gd name="T74" fmla="*/ 76 w 76"/>
                  <a:gd name="T75" fmla="*/ 44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6" h="76">
                    <a:moveTo>
                      <a:pt x="76" y="44"/>
                    </a:moveTo>
                    <a:lnTo>
                      <a:pt x="76" y="44"/>
                    </a:lnTo>
                    <a:lnTo>
                      <a:pt x="72" y="52"/>
                    </a:lnTo>
                    <a:lnTo>
                      <a:pt x="70" y="58"/>
                    </a:lnTo>
                    <a:lnTo>
                      <a:pt x="66" y="64"/>
                    </a:lnTo>
                    <a:lnTo>
                      <a:pt x="60" y="70"/>
                    </a:lnTo>
                    <a:lnTo>
                      <a:pt x="54" y="74"/>
                    </a:lnTo>
                    <a:lnTo>
                      <a:pt x="46" y="76"/>
                    </a:lnTo>
                    <a:lnTo>
                      <a:pt x="40" y="76"/>
                    </a:lnTo>
                    <a:lnTo>
                      <a:pt x="32" y="76"/>
                    </a:lnTo>
                    <a:lnTo>
                      <a:pt x="32" y="76"/>
                    </a:lnTo>
                    <a:lnTo>
                      <a:pt x="24" y="74"/>
                    </a:lnTo>
                    <a:lnTo>
                      <a:pt x="18" y="70"/>
                    </a:lnTo>
                    <a:lnTo>
                      <a:pt x="12" y="66"/>
                    </a:lnTo>
                    <a:lnTo>
                      <a:pt x="6" y="60"/>
                    </a:lnTo>
                    <a:lnTo>
                      <a:pt x="4" y="54"/>
                    </a:lnTo>
                    <a:lnTo>
                      <a:pt x="0" y="48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2" y="24"/>
                    </a:lnTo>
                    <a:lnTo>
                      <a:pt x="6" y="18"/>
                    </a:lnTo>
                    <a:lnTo>
                      <a:pt x="10" y="12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30" y="2"/>
                    </a:lnTo>
                    <a:lnTo>
                      <a:pt x="36" y="0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52" y="4"/>
                    </a:lnTo>
                    <a:lnTo>
                      <a:pt x="58" y="6"/>
                    </a:lnTo>
                    <a:lnTo>
                      <a:pt x="64" y="12"/>
                    </a:lnTo>
                    <a:lnTo>
                      <a:pt x="68" y="16"/>
                    </a:lnTo>
                    <a:lnTo>
                      <a:pt x="72" y="22"/>
                    </a:lnTo>
                    <a:lnTo>
                      <a:pt x="74" y="30"/>
                    </a:lnTo>
                    <a:lnTo>
                      <a:pt x="76" y="38"/>
                    </a:lnTo>
                    <a:lnTo>
                      <a:pt x="76" y="44"/>
                    </a:lnTo>
                    <a:lnTo>
                      <a:pt x="76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+mn-lt"/>
                </a:endParaRPr>
              </a:p>
            </p:txBody>
          </p:sp>
        </p:grpSp>
        <p:sp>
          <p:nvSpPr>
            <p:cNvPr id="206" name="Freeform 12"/>
            <p:cNvSpPr/>
            <p:nvPr/>
          </p:nvSpPr>
          <p:spPr bwMode="auto">
            <a:xfrm>
              <a:off x="11129432" y="4845863"/>
              <a:ext cx="517403" cy="571833"/>
            </a:xfrm>
            <a:custGeom>
              <a:avLst/>
              <a:gdLst>
                <a:gd name="T0" fmla="*/ 87957 w 400"/>
                <a:gd name="T1" fmla="*/ 258957 h 402"/>
                <a:gd name="T2" fmla="*/ 69848 w 400"/>
                <a:gd name="T3" fmla="*/ 253265 h 402"/>
                <a:gd name="T4" fmla="*/ 59501 w 400"/>
                <a:gd name="T5" fmla="*/ 264648 h 402"/>
                <a:gd name="T6" fmla="*/ 75022 w 400"/>
                <a:gd name="T7" fmla="*/ 298796 h 402"/>
                <a:gd name="T8" fmla="*/ 72435 w 400"/>
                <a:gd name="T9" fmla="*/ 372784 h 402"/>
                <a:gd name="T10" fmla="*/ 59501 w 400"/>
                <a:gd name="T11" fmla="*/ 367092 h 402"/>
                <a:gd name="T12" fmla="*/ 46566 w 400"/>
                <a:gd name="T13" fmla="*/ 372784 h 402"/>
                <a:gd name="T14" fmla="*/ 43979 w 400"/>
                <a:gd name="T15" fmla="*/ 398395 h 402"/>
                <a:gd name="T16" fmla="*/ 77609 w 400"/>
                <a:gd name="T17" fmla="*/ 435389 h 402"/>
                <a:gd name="T18" fmla="*/ 69848 w 400"/>
                <a:gd name="T19" fmla="*/ 549216 h 402"/>
                <a:gd name="T20" fmla="*/ 72435 w 400"/>
                <a:gd name="T21" fmla="*/ 563444 h 402"/>
                <a:gd name="T22" fmla="*/ 90544 w 400"/>
                <a:gd name="T23" fmla="*/ 571981 h 402"/>
                <a:gd name="T24" fmla="*/ 106066 w 400"/>
                <a:gd name="T25" fmla="*/ 569135 h 402"/>
                <a:gd name="T26" fmla="*/ 116414 w 400"/>
                <a:gd name="T27" fmla="*/ 523604 h 402"/>
                <a:gd name="T28" fmla="*/ 155219 w 400"/>
                <a:gd name="T29" fmla="*/ 395549 h 402"/>
                <a:gd name="T30" fmla="*/ 199197 w 400"/>
                <a:gd name="T31" fmla="*/ 293105 h 402"/>
                <a:gd name="T32" fmla="*/ 212132 w 400"/>
                <a:gd name="T33" fmla="*/ 290259 h 402"/>
                <a:gd name="T34" fmla="*/ 230241 w 400"/>
                <a:gd name="T35" fmla="*/ 307333 h 402"/>
                <a:gd name="T36" fmla="*/ 346655 w 400"/>
                <a:gd name="T37" fmla="*/ 418314 h 402"/>
                <a:gd name="T38" fmla="*/ 341481 w 400"/>
                <a:gd name="T39" fmla="*/ 466691 h 402"/>
                <a:gd name="T40" fmla="*/ 336307 w 400"/>
                <a:gd name="T41" fmla="*/ 515067 h 402"/>
                <a:gd name="T42" fmla="*/ 351829 w 400"/>
                <a:gd name="T43" fmla="*/ 543524 h 402"/>
                <a:gd name="T44" fmla="*/ 364764 w 400"/>
                <a:gd name="T45" fmla="*/ 552061 h 402"/>
                <a:gd name="T46" fmla="*/ 408743 w 400"/>
                <a:gd name="T47" fmla="*/ 452463 h 402"/>
                <a:gd name="T48" fmla="*/ 488939 w 400"/>
                <a:gd name="T49" fmla="*/ 412623 h 402"/>
                <a:gd name="T50" fmla="*/ 496700 w 400"/>
                <a:gd name="T51" fmla="*/ 398395 h 402"/>
                <a:gd name="T52" fmla="*/ 478591 w 400"/>
                <a:gd name="T53" fmla="*/ 378475 h 402"/>
                <a:gd name="T54" fmla="*/ 450135 w 400"/>
                <a:gd name="T55" fmla="*/ 372784 h 402"/>
                <a:gd name="T56" fmla="*/ 377699 w 400"/>
                <a:gd name="T57" fmla="*/ 384166 h 402"/>
                <a:gd name="T58" fmla="*/ 310438 w 400"/>
                <a:gd name="T59" fmla="*/ 293105 h 402"/>
                <a:gd name="T60" fmla="*/ 263872 w 400"/>
                <a:gd name="T61" fmla="*/ 236191 h 402"/>
                <a:gd name="T62" fmla="*/ 263872 w 400"/>
                <a:gd name="T63" fmla="*/ 221963 h 402"/>
                <a:gd name="T64" fmla="*/ 292329 w 400"/>
                <a:gd name="T65" fmla="*/ 204889 h 402"/>
                <a:gd name="T66" fmla="*/ 429439 w 400"/>
                <a:gd name="T67" fmla="*/ 145130 h 402"/>
                <a:gd name="T68" fmla="*/ 501874 w 400"/>
                <a:gd name="T69" fmla="*/ 125210 h 402"/>
                <a:gd name="T70" fmla="*/ 517396 w 400"/>
                <a:gd name="T71" fmla="*/ 110981 h 402"/>
                <a:gd name="T72" fmla="*/ 514809 w 400"/>
                <a:gd name="T73" fmla="*/ 91062 h 402"/>
                <a:gd name="T74" fmla="*/ 504461 w 400"/>
                <a:gd name="T75" fmla="*/ 79679 h 402"/>
                <a:gd name="T76" fmla="*/ 439787 w 400"/>
                <a:gd name="T77" fmla="*/ 79679 h 402"/>
                <a:gd name="T78" fmla="*/ 367351 w 400"/>
                <a:gd name="T79" fmla="*/ 59759 h 402"/>
                <a:gd name="T80" fmla="*/ 344068 w 400"/>
                <a:gd name="T81" fmla="*/ 48377 h 402"/>
                <a:gd name="T82" fmla="*/ 333720 w 400"/>
                <a:gd name="T83" fmla="*/ 59759 h 402"/>
                <a:gd name="T84" fmla="*/ 338894 w 400"/>
                <a:gd name="T85" fmla="*/ 79679 h 402"/>
                <a:gd name="T86" fmla="*/ 271633 w 400"/>
                <a:gd name="T87" fmla="*/ 85370 h 402"/>
                <a:gd name="T88" fmla="*/ 248350 w 400"/>
                <a:gd name="T89" fmla="*/ 68296 h 402"/>
                <a:gd name="T90" fmla="*/ 232828 w 400"/>
                <a:gd name="T91" fmla="*/ 71142 h 402"/>
                <a:gd name="T92" fmla="*/ 227654 w 400"/>
                <a:gd name="T93" fmla="*/ 91062 h 402"/>
                <a:gd name="T94" fmla="*/ 152632 w 400"/>
                <a:gd name="T95" fmla="*/ 119518 h 402"/>
                <a:gd name="T96" fmla="*/ 64675 w 400"/>
                <a:gd name="T97" fmla="*/ 25611 h 402"/>
                <a:gd name="T98" fmla="*/ 25870 w 400"/>
                <a:gd name="T99" fmla="*/ 2846 h 402"/>
                <a:gd name="T100" fmla="*/ 2587 w 400"/>
                <a:gd name="T101" fmla="*/ 8537 h 402"/>
                <a:gd name="T102" fmla="*/ 0 w 400"/>
                <a:gd name="T103" fmla="*/ 25611 h 402"/>
                <a:gd name="T104" fmla="*/ 15522 w 400"/>
                <a:gd name="T105" fmla="*/ 54068 h 402"/>
                <a:gd name="T106" fmla="*/ 106066 w 400"/>
                <a:gd name="T107" fmla="*/ 167895 h 40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00" h="402">
                  <a:moveTo>
                    <a:pt x="76" y="190"/>
                  </a:moveTo>
                  <a:lnTo>
                    <a:pt x="68" y="182"/>
                  </a:lnTo>
                  <a:lnTo>
                    <a:pt x="64" y="178"/>
                  </a:lnTo>
                  <a:lnTo>
                    <a:pt x="58" y="176"/>
                  </a:lnTo>
                  <a:lnTo>
                    <a:pt x="54" y="178"/>
                  </a:lnTo>
                  <a:lnTo>
                    <a:pt x="48" y="180"/>
                  </a:lnTo>
                  <a:lnTo>
                    <a:pt x="46" y="186"/>
                  </a:lnTo>
                  <a:lnTo>
                    <a:pt x="46" y="194"/>
                  </a:lnTo>
                  <a:lnTo>
                    <a:pt x="50" y="202"/>
                  </a:lnTo>
                  <a:lnTo>
                    <a:pt x="58" y="210"/>
                  </a:lnTo>
                  <a:lnTo>
                    <a:pt x="72" y="224"/>
                  </a:lnTo>
                  <a:lnTo>
                    <a:pt x="64" y="272"/>
                  </a:lnTo>
                  <a:lnTo>
                    <a:pt x="56" y="262"/>
                  </a:lnTo>
                  <a:lnTo>
                    <a:pt x="50" y="260"/>
                  </a:lnTo>
                  <a:lnTo>
                    <a:pt x="46" y="258"/>
                  </a:lnTo>
                  <a:lnTo>
                    <a:pt x="40" y="258"/>
                  </a:lnTo>
                  <a:lnTo>
                    <a:pt x="36" y="262"/>
                  </a:lnTo>
                  <a:lnTo>
                    <a:pt x="32" y="268"/>
                  </a:lnTo>
                  <a:lnTo>
                    <a:pt x="32" y="274"/>
                  </a:lnTo>
                  <a:lnTo>
                    <a:pt x="34" y="280"/>
                  </a:lnTo>
                  <a:lnTo>
                    <a:pt x="40" y="286"/>
                  </a:lnTo>
                  <a:lnTo>
                    <a:pt x="60" y="306"/>
                  </a:lnTo>
                  <a:lnTo>
                    <a:pt x="54" y="342"/>
                  </a:lnTo>
                  <a:lnTo>
                    <a:pt x="52" y="368"/>
                  </a:lnTo>
                  <a:lnTo>
                    <a:pt x="54" y="386"/>
                  </a:lnTo>
                  <a:lnTo>
                    <a:pt x="54" y="392"/>
                  </a:lnTo>
                  <a:lnTo>
                    <a:pt x="56" y="396"/>
                  </a:lnTo>
                  <a:lnTo>
                    <a:pt x="62" y="400"/>
                  </a:lnTo>
                  <a:lnTo>
                    <a:pt x="70" y="402"/>
                  </a:lnTo>
                  <a:lnTo>
                    <a:pt x="76" y="402"/>
                  </a:lnTo>
                  <a:lnTo>
                    <a:pt x="82" y="400"/>
                  </a:lnTo>
                  <a:lnTo>
                    <a:pt x="86" y="390"/>
                  </a:lnTo>
                  <a:lnTo>
                    <a:pt x="90" y="368"/>
                  </a:lnTo>
                  <a:lnTo>
                    <a:pt x="102" y="332"/>
                  </a:lnTo>
                  <a:lnTo>
                    <a:pt x="120" y="278"/>
                  </a:lnTo>
                  <a:lnTo>
                    <a:pt x="142" y="228"/>
                  </a:lnTo>
                  <a:lnTo>
                    <a:pt x="148" y="214"/>
                  </a:lnTo>
                  <a:lnTo>
                    <a:pt x="154" y="206"/>
                  </a:lnTo>
                  <a:lnTo>
                    <a:pt x="158" y="204"/>
                  </a:lnTo>
                  <a:lnTo>
                    <a:pt x="164" y="204"/>
                  </a:lnTo>
                  <a:lnTo>
                    <a:pt x="170" y="210"/>
                  </a:lnTo>
                  <a:lnTo>
                    <a:pt x="178" y="216"/>
                  </a:lnTo>
                  <a:lnTo>
                    <a:pt x="230" y="264"/>
                  </a:lnTo>
                  <a:lnTo>
                    <a:pt x="250" y="282"/>
                  </a:lnTo>
                  <a:lnTo>
                    <a:pt x="268" y="294"/>
                  </a:lnTo>
                  <a:lnTo>
                    <a:pt x="264" y="328"/>
                  </a:lnTo>
                  <a:lnTo>
                    <a:pt x="260" y="350"/>
                  </a:lnTo>
                  <a:lnTo>
                    <a:pt x="260" y="362"/>
                  </a:lnTo>
                  <a:lnTo>
                    <a:pt x="264" y="370"/>
                  </a:lnTo>
                  <a:lnTo>
                    <a:pt x="272" y="382"/>
                  </a:lnTo>
                  <a:lnTo>
                    <a:pt x="278" y="386"/>
                  </a:lnTo>
                  <a:lnTo>
                    <a:pt x="282" y="388"/>
                  </a:lnTo>
                  <a:lnTo>
                    <a:pt x="286" y="380"/>
                  </a:lnTo>
                  <a:lnTo>
                    <a:pt x="294" y="366"/>
                  </a:lnTo>
                  <a:lnTo>
                    <a:pt x="316" y="318"/>
                  </a:lnTo>
                  <a:lnTo>
                    <a:pt x="362" y="298"/>
                  </a:lnTo>
                  <a:lnTo>
                    <a:pt x="378" y="290"/>
                  </a:lnTo>
                  <a:lnTo>
                    <a:pt x="386" y="284"/>
                  </a:lnTo>
                  <a:lnTo>
                    <a:pt x="384" y="280"/>
                  </a:lnTo>
                  <a:lnTo>
                    <a:pt x="380" y="274"/>
                  </a:lnTo>
                  <a:lnTo>
                    <a:pt x="370" y="266"/>
                  </a:lnTo>
                  <a:lnTo>
                    <a:pt x="362" y="262"/>
                  </a:lnTo>
                  <a:lnTo>
                    <a:pt x="348" y="262"/>
                  </a:lnTo>
                  <a:lnTo>
                    <a:pt x="326" y="266"/>
                  </a:lnTo>
                  <a:lnTo>
                    <a:pt x="292" y="270"/>
                  </a:lnTo>
                  <a:lnTo>
                    <a:pt x="270" y="238"/>
                  </a:lnTo>
                  <a:lnTo>
                    <a:pt x="240" y="206"/>
                  </a:lnTo>
                  <a:lnTo>
                    <a:pt x="214" y="178"/>
                  </a:lnTo>
                  <a:lnTo>
                    <a:pt x="204" y="166"/>
                  </a:lnTo>
                  <a:lnTo>
                    <a:pt x="202" y="160"/>
                  </a:lnTo>
                  <a:lnTo>
                    <a:pt x="204" y="156"/>
                  </a:lnTo>
                  <a:lnTo>
                    <a:pt x="212" y="150"/>
                  </a:lnTo>
                  <a:lnTo>
                    <a:pt x="226" y="144"/>
                  </a:lnTo>
                  <a:lnTo>
                    <a:pt x="276" y="122"/>
                  </a:lnTo>
                  <a:lnTo>
                    <a:pt x="332" y="102"/>
                  </a:lnTo>
                  <a:lnTo>
                    <a:pt x="368" y="92"/>
                  </a:lnTo>
                  <a:lnTo>
                    <a:pt x="388" y="88"/>
                  </a:lnTo>
                  <a:lnTo>
                    <a:pt x="398" y="82"/>
                  </a:lnTo>
                  <a:lnTo>
                    <a:pt x="400" y="78"/>
                  </a:lnTo>
                  <a:lnTo>
                    <a:pt x="400" y="70"/>
                  </a:lnTo>
                  <a:lnTo>
                    <a:pt x="398" y="64"/>
                  </a:lnTo>
                  <a:lnTo>
                    <a:pt x="394" y="58"/>
                  </a:lnTo>
                  <a:lnTo>
                    <a:pt x="390" y="56"/>
                  </a:lnTo>
                  <a:lnTo>
                    <a:pt x="386" y="56"/>
                  </a:lnTo>
                  <a:lnTo>
                    <a:pt x="368" y="54"/>
                  </a:lnTo>
                  <a:lnTo>
                    <a:pt x="340" y="56"/>
                  </a:lnTo>
                  <a:lnTo>
                    <a:pt x="304" y="62"/>
                  </a:lnTo>
                  <a:lnTo>
                    <a:pt x="284" y="42"/>
                  </a:lnTo>
                  <a:lnTo>
                    <a:pt x="278" y="36"/>
                  </a:lnTo>
                  <a:lnTo>
                    <a:pt x="272" y="34"/>
                  </a:lnTo>
                  <a:lnTo>
                    <a:pt x="266" y="34"/>
                  </a:lnTo>
                  <a:lnTo>
                    <a:pt x="260" y="38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8" y="52"/>
                  </a:lnTo>
                  <a:lnTo>
                    <a:pt x="262" y="56"/>
                  </a:lnTo>
                  <a:lnTo>
                    <a:pt x="272" y="66"/>
                  </a:lnTo>
                  <a:lnTo>
                    <a:pt x="222" y="74"/>
                  </a:lnTo>
                  <a:lnTo>
                    <a:pt x="210" y="60"/>
                  </a:lnTo>
                  <a:lnTo>
                    <a:pt x="200" y="52"/>
                  </a:lnTo>
                  <a:lnTo>
                    <a:pt x="192" y="48"/>
                  </a:lnTo>
                  <a:lnTo>
                    <a:pt x="186" y="48"/>
                  </a:lnTo>
                  <a:lnTo>
                    <a:pt x="180" y="50"/>
                  </a:lnTo>
                  <a:lnTo>
                    <a:pt x="176" y="54"/>
                  </a:lnTo>
                  <a:lnTo>
                    <a:pt x="176" y="60"/>
                  </a:lnTo>
                  <a:lnTo>
                    <a:pt x="176" y="64"/>
                  </a:lnTo>
                  <a:lnTo>
                    <a:pt x="180" y="70"/>
                  </a:lnTo>
                  <a:lnTo>
                    <a:pt x="190" y="78"/>
                  </a:lnTo>
                  <a:lnTo>
                    <a:pt x="118" y="84"/>
                  </a:lnTo>
                  <a:lnTo>
                    <a:pt x="74" y="42"/>
                  </a:lnTo>
                  <a:lnTo>
                    <a:pt x="50" y="18"/>
                  </a:lnTo>
                  <a:lnTo>
                    <a:pt x="38" y="10"/>
                  </a:lnTo>
                  <a:lnTo>
                    <a:pt x="28" y="4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4" y="26"/>
                  </a:lnTo>
                  <a:lnTo>
                    <a:pt x="12" y="38"/>
                  </a:lnTo>
                  <a:lnTo>
                    <a:pt x="28" y="62"/>
                  </a:lnTo>
                  <a:lnTo>
                    <a:pt x="40" y="76"/>
                  </a:lnTo>
                  <a:lnTo>
                    <a:pt x="82" y="118"/>
                  </a:lnTo>
                  <a:lnTo>
                    <a:pt x="76" y="1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7" name="Freeform 77"/>
            <p:cNvSpPr>
              <a:spLocks noEditPoints="1"/>
            </p:cNvSpPr>
            <p:nvPr/>
          </p:nvSpPr>
          <p:spPr bwMode="auto">
            <a:xfrm>
              <a:off x="10950324" y="3152100"/>
              <a:ext cx="323354" cy="413153"/>
            </a:xfrm>
            <a:custGeom>
              <a:avLst/>
              <a:gdLst>
                <a:gd name="T0" fmla="*/ 305681 w 366"/>
                <a:gd name="T1" fmla="*/ 240947 h 566"/>
                <a:gd name="T2" fmla="*/ 300380 w 366"/>
                <a:gd name="T3" fmla="*/ 267232 h 566"/>
                <a:gd name="T4" fmla="*/ 289778 w 366"/>
                <a:gd name="T5" fmla="*/ 289136 h 566"/>
                <a:gd name="T6" fmla="*/ 270342 w 366"/>
                <a:gd name="T7" fmla="*/ 312500 h 566"/>
                <a:gd name="T8" fmla="*/ 243838 w 366"/>
                <a:gd name="T9" fmla="*/ 332944 h 566"/>
                <a:gd name="T10" fmla="*/ 208499 w 366"/>
                <a:gd name="T11" fmla="*/ 346087 h 566"/>
                <a:gd name="T12" fmla="*/ 187296 w 366"/>
                <a:gd name="T13" fmla="*/ 379673 h 566"/>
                <a:gd name="T14" fmla="*/ 229702 w 366"/>
                <a:gd name="T15" fmla="*/ 386975 h 566"/>
                <a:gd name="T16" fmla="*/ 256206 w 366"/>
                <a:gd name="T17" fmla="*/ 413260 h 566"/>
                <a:gd name="T18" fmla="*/ 67144 w 366"/>
                <a:gd name="T19" fmla="*/ 394276 h 566"/>
                <a:gd name="T20" fmla="*/ 116618 w 366"/>
                <a:gd name="T21" fmla="*/ 382594 h 566"/>
                <a:gd name="T22" fmla="*/ 130754 w 366"/>
                <a:gd name="T23" fmla="*/ 379673 h 566"/>
                <a:gd name="T24" fmla="*/ 137821 w 366"/>
                <a:gd name="T25" fmla="*/ 350468 h 566"/>
                <a:gd name="T26" fmla="*/ 95415 w 366"/>
                <a:gd name="T27" fmla="*/ 340246 h 566"/>
                <a:gd name="T28" fmla="*/ 65377 w 366"/>
                <a:gd name="T29" fmla="*/ 322722 h 566"/>
                <a:gd name="T30" fmla="*/ 42407 w 366"/>
                <a:gd name="T31" fmla="*/ 300818 h 566"/>
                <a:gd name="T32" fmla="*/ 26504 w 366"/>
                <a:gd name="T33" fmla="*/ 278914 h 566"/>
                <a:gd name="T34" fmla="*/ 19436 w 366"/>
                <a:gd name="T35" fmla="*/ 257010 h 566"/>
                <a:gd name="T36" fmla="*/ 0 w 366"/>
                <a:gd name="T37" fmla="*/ 186916 h 566"/>
                <a:gd name="T38" fmla="*/ 65377 w 366"/>
                <a:gd name="T39" fmla="*/ 240947 h 566"/>
                <a:gd name="T40" fmla="*/ 67144 w 366"/>
                <a:gd name="T41" fmla="*/ 249708 h 566"/>
                <a:gd name="T42" fmla="*/ 86580 w 366"/>
                <a:gd name="T43" fmla="*/ 280374 h 566"/>
                <a:gd name="T44" fmla="*/ 104249 w 366"/>
                <a:gd name="T45" fmla="*/ 294977 h 566"/>
                <a:gd name="T46" fmla="*/ 128987 w 366"/>
                <a:gd name="T47" fmla="*/ 306659 h 566"/>
                <a:gd name="T48" fmla="*/ 162558 w 366"/>
                <a:gd name="T49" fmla="*/ 311040 h 566"/>
                <a:gd name="T50" fmla="*/ 194363 w 366"/>
                <a:gd name="T51" fmla="*/ 306659 h 566"/>
                <a:gd name="T52" fmla="*/ 219101 w 366"/>
                <a:gd name="T53" fmla="*/ 294977 h 566"/>
                <a:gd name="T54" fmla="*/ 236770 w 366"/>
                <a:gd name="T55" fmla="*/ 280374 h 566"/>
                <a:gd name="T56" fmla="*/ 249139 w 366"/>
                <a:gd name="T57" fmla="*/ 264311 h 566"/>
                <a:gd name="T58" fmla="*/ 256206 w 366"/>
                <a:gd name="T59" fmla="*/ 240947 h 566"/>
                <a:gd name="T60" fmla="*/ 323350 w 366"/>
                <a:gd name="T61" fmla="*/ 186916 h 566"/>
                <a:gd name="T62" fmla="*/ 231469 w 366"/>
                <a:gd name="T63" fmla="*/ 226344 h 566"/>
                <a:gd name="T64" fmla="*/ 222634 w 366"/>
                <a:gd name="T65" fmla="*/ 257010 h 566"/>
                <a:gd name="T66" fmla="*/ 208499 w 366"/>
                <a:gd name="T67" fmla="*/ 273073 h 566"/>
                <a:gd name="T68" fmla="*/ 194363 w 366"/>
                <a:gd name="T69" fmla="*/ 280374 h 566"/>
                <a:gd name="T70" fmla="*/ 174927 w 366"/>
                <a:gd name="T71" fmla="*/ 284755 h 566"/>
                <a:gd name="T72" fmla="*/ 148423 w 366"/>
                <a:gd name="T73" fmla="*/ 284755 h 566"/>
                <a:gd name="T74" fmla="*/ 128987 w 366"/>
                <a:gd name="T75" fmla="*/ 280374 h 566"/>
                <a:gd name="T76" fmla="*/ 113084 w 366"/>
                <a:gd name="T77" fmla="*/ 273073 h 566"/>
                <a:gd name="T78" fmla="*/ 98949 w 366"/>
                <a:gd name="T79" fmla="*/ 257010 h 566"/>
                <a:gd name="T80" fmla="*/ 91881 w 366"/>
                <a:gd name="T81" fmla="*/ 226344 h 566"/>
                <a:gd name="T82" fmla="*/ 93648 w 366"/>
                <a:gd name="T83" fmla="*/ 43808 h 566"/>
                <a:gd name="T84" fmla="*/ 107783 w 366"/>
                <a:gd name="T85" fmla="*/ 18984 h 566"/>
                <a:gd name="T86" fmla="*/ 120152 w 366"/>
                <a:gd name="T87" fmla="*/ 10222 h 566"/>
                <a:gd name="T88" fmla="*/ 137821 w 366"/>
                <a:gd name="T89" fmla="*/ 2921 h 566"/>
                <a:gd name="T90" fmla="*/ 162558 w 366"/>
                <a:gd name="T91" fmla="*/ 0 h 566"/>
                <a:gd name="T92" fmla="*/ 185529 w 366"/>
                <a:gd name="T93" fmla="*/ 2921 h 566"/>
                <a:gd name="T94" fmla="*/ 203198 w 366"/>
                <a:gd name="T95" fmla="*/ 10222 h 566"/>
                <a:gd name="T96" fmla="*/ 215567 w 366"/>
                <a:gd name="T97" fmla="*/ 18984 h 566"/>
                <a:gd name="T98" fmla="*/ 222634 w 366"/>
                <a:gd name="T99" fmla="*/ 30666 h 566"/>
                <a:gd name="T100" fmla="*/ 231469 w 366"/>
                <a:gd name="T101" fmla="*/ 226344 h 5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66" h="566">
                  <a:moveTo>
                    <a:pt x="346" y="256"/>
                  </a:moveTo>
                  <a:lnTo>
                    <a:pt x="346" y="330"/>
                  </a:lnTo>
                  <a:lnTo>
                    <a:pt x="344" y="352"/>
                  </a:lnTo>
                  <a:lnTo>
                    <a:pt x="340" y="366"/>
                  </a:lnTo>
                  <a:lnTo>
                    <a:pt x="334" y="382"/>
                  </a:lnTo>
                  <a:lnTo>
                    <a:pt x="328" y="396"/>
                  </a:lnTo>
                  <a:lnTo>
                    <a:pt x="318" y="412"/>
                  </a:lnTo>
                  <a:lnTo>
                    <a:pt x="306" y="428"/>
                  </a:lnTo>
                  <a:lnTo>
                    <a:pt x="294" y="442"/>
                  </a:lnTo>
                  <a:lnTo>
                    <a:pt x="276" y="456"/>
                  </a:lnTo>
                  <a:lnTo>
                    <a:pt x="258" y="466"/>
                  </a:lnTo>
                  <a:lnTo>
                    <a:pt x="236" y="474"/>
                  </a:lnTo>
                  <a:lnTo>
                    <a:pt x="212" y="480"/>
                  </a:lnTo>
                  <a:lnTo>
                    <a:pt x="212" y="520"/>
                  </a:lnTo>
                  <a:lnTo>
                    <a:pt x="234" y="524"/>
                  </a:lnTo>
                  <a:lnTo>
                    <a:pt x="260" y="530"/>
                  </a:lnTo>
                  <a:lnTo>
                    <a:pt x="290" y="540"/>
                  </a:lnTo>
                  <a:lnTo>
                    <a:pt x="290" y="566"/>
                  </a:lnTo>
                  <a:lnTo>
                    <a:pt x="76" y="566"/>
                  </a:lnTo>
                  <a:lnTo>
                    <a:pt x="76" y="540"/>
                  </a:lnTo>
                  <a:lnTo>
                    <a:pt x="106" y="530"/>
                  </a:lnTo>
                  <a:lnTo>
                    <a:pt x="132" y="524"/>
                  </a:lnTo>
                  <a:lnTo>
                    <a:pt x="148" y="520"/>
                  </a:lnTo>
                  <a:lnTo>
                    <a:pt x="156" y="520"/>
                  </a:lnTo>
                  <a:lnTo>
                    <a:pt x="156" y="480"/>
                  </a:lnTo>
                  <a:lnTo>
                    <a:pt x="130" y="474"/>
                  </a:lnTo>
                  <a:lnTo>
                    <a:pt x="108" y="466"/>
                  </a:lnTo>
                  <a:lnTo>
                    <a:pt x="90" y="456"/>
                  </a:lnTo>
                  <a:lnTo>
                    <a:pt x="74" y="442"/>
                  </a:lnTo>
                  <a:lnTo>
                    <a:pt x="60" y="428"/>
                  </a:lnTo>
                  <a:lnTo>
                    <a:pt x="48" y="412"/>
                  </a:lnTo>
                  <a:lnTo>
                    <a:pt x="38" y="396"/>
                  </a:lnTo>
                  <a:lnTo>
                    <a:pt x="30" y="382"/>
                  </a:lnTo>
                  <a:lnTo>
                    <a:pt x="26" y="366"/>
                  </a:lnTo>
                  <a:lnTo>
                    <a:pt x="22" y="352"/>
                  </a:lnTo>
                  <a:lnTo>
                    <a:pt x="18" y="330"/>
                  </a:lnTo>
                  <a:lnTo>
                    <a:pt x="18" y="256"/>
                  </a:lnTo>
                  <a:lnTo>
                    <a:pt x="0" y="256"/>
                  </a:lnTo>
                  <a:lnTo>
                    <a:pt x="0" y="150"/>
                  </a:lnTo>
                  <a:lnTo>
                    <a:pt x="74" y="150"/>
                  </a:lnTo>
                  <a:lnTo>
                    <a:pt x="74" y="330"/>
                  </a:lnTo>
                  <a:lnTo>
                    <a:pt x="76" y="342"/>
                  </a:lnTo>
                  <a:lnTo>
                    <a:pt x="84" y="362"/>
                  </a:lnTo>
                  <a:lnTo>
                    <a:pt x="98" y="384"/>
                  </a:lnTo>
                  <a:lnTo>
                    <a:pt x="106" y="394"/>
                  </a:lnTo>
                  <a:lnTo>
                    <a:pt x="118" y="404"/>
                  </a:lnTo>
                  <a:lnTo>
                    <a:pt x="130" y="412"/>
                  </a:lnTo>
                  <a:lnTo>
                    <a:pt x="146" y="420"/>
                  </a:lnTo>
                  <a:lnTo>
                    <a:pt x="164" y="424"/>
                  </a:lnTo>
                  <a:lnTo>
                    <a:pt x="184" y="426"/>
                  </a:lnTo>
                  <a:lnTo>
                    <a:pt x="202" y="424"/>
                  </a:lnTo>
                  <a:lnTo>
                    <a:pt x="220" y="420"/>
                  </a:lnTo>
                  <a:lnTo>
                    <a:pt x="236" y="412"/>
                  </a:lnTo>
                  <a:lnTo>
                    <a:pt x="248" y="404"/>
                  </a:lnTo>
                  <a:lnTo>
                    <a:pt x="260" y="394"/>
                  </a:lnTo>
                  <a:lnTo>
                    <a:pt x="268" y="384"/>
                  </a:lnTo>
                  <a:lnTo>
                    <a:pt x="282" y="362"/>
                  </a:lnTo>
                  <a:lnTo>
                    <a:pt x="288" y="342"/>
                  </a:lnTo>
                  <a:lnTo>
                    <a:pt x="290" y="330"/>
                  </a:lnTo>
                  <a:lnTo>
                    <a:pt x="290" y="150"/>
                  </a:lnTo>
                  <a:lnTo>
                    <a:pt x="366" y="150"/>
                  </a:lnTo>
                  <a:lnTo>
                    <a:pt x="366" y="256"/>
                  </a:lnTo>
                  <a:lnTo>
                    <a:pt x="346" y="256"/>
                  </a:lnTo>
                  <a:close/>
                  <a:moveTo>
                    <a:pt x="262" y="310"/>
                  </a:moveTo>
                  <a:lnTo>
                    <a:pt x="262" y="310"/>
                  </a:lnTo>
                  <a:lnTo>
                    <a:pt x="258" y="332"/>
                  </a:lnTo>
                  <a:lnTo>
                    <a:pt x="252" y="352"/>
                  </a:lnTo>
                  <a:lnTo>
                    <a:pt x="244" y="366"/>
                  </a:lnTo>
                  <a:lnTo>
                    <a:pt x="236" y="374"/>
                  </a:lnTo>
                  <a:lnTo>
                    <a:pt x="230" y="380"/>
                  </a:lnTo>
                  <a:lnTo>
                    <a:pt x="220" y="384"/>
                  </a:lnTo>
                  <a:lnTo>
                    <a:pt x="210" y="388"/>
                  </a:lnTo>
                  <a:lnTo>
                    <a:pt x="198" y="390"/>
                  </a:lnTo>
                  <a:lnTo>
                    <a:pt x="184" y="392"/>
                  </a:lnTo>
                  <a:lnTo>
                    <a:pt x="168" y="390"/>
                  </a:lnTo>
                  <a:lnTo>
                    <a:pt x="156" y="388"/>
                  </a:lnTo>
                  <a:lnTo>
                    <a:pt x="146" y="384"/>
                  </a:lnTo>
                  <a:lnTo>
                    <a:pt x="136" y="380"/>
                  </a:lnTo>
                  <a:lnTo>
                    <a:pt x="128" y="374"/>
                  </a:lnTo>
                  <a:lnTo>
                    <a:pt x="122" y="366"/>
                  </a:lnTo>
                  <a:lnTo>
                    <a:pt x="112" y="352"/>
                  </a:lnTo>
                  <a:lnTo>
                    <a:pt x="106" y="332"/>
                  </a:lnTo>
                  <a:lnTo>
                    <a:pt x="104" y="310"/>
                  </a:lnTo>
                  <a:lnTo>
                    <a:pt x="104" y="82"/>
                  </a:lnTo>
                  <a:lnTo>
                    <a:pt x="106" y="60"/>
                  </a:lnTo>
                  <a:lnTo>
                    <a:pt x="112" y="42"/>
                  </a:lnTo>
                  <a:lnTo>
                    <a:pt x="122" y="26"/>
                  </a:lnTo>
                  <a:lnTo>
                    <a:pt x="128" y="20"/>
                  </a:lnTo>
                  <a:lnTo>
                    <a:pt x="136" y="14"/>
                  </a:lnTo>
                  <a:lnTo>
                    <a:pt x="146" y="8"/>
                  </a:lnTo>
                  <a:lnTo>
                    <a:pt x="156" y="4"/>
                  </a:lnTo>
                  <a:lnTo>
                    <a:pt x="168" y="2"/>
                  </a:lnTo>
                  <a:lnTo>
                    <a:pt x="184" y="0"/>
                  </a:lnTo>
                  <a:lnTo>
                    <a:pt x="198" y="2"/>
                  </a:lnTo>
                  <a:lnTo>
                    <a:pt x="210" y="4"/>
                  </a:lnTo>
                  <a:lnTo>
                    <a:pt x="220" y="8"/>
                  </a:lnTo>
                  <a:lnTo>
                    <a:pt x="230" y="14"/>
                  </a:lnTo>
                  <a:lnTo>
                    <a:pt x="236" y="20"/>
                  </a:lnTo>
                  <a:lnTo>
                    <a:pt x="244" y="26"/>
                  </a:lnTo>
                  <a:lnTo>
                    <a:pt x="252" y="42"/>
                  </a:lnTo>
                  <a:lnTo>
                    <a:pt x="258" y="60"/>
                  </a:lnTo>
                  <a:lnTo>
                    <a:pt x="262" y="82"/>
                  </a:lnTo>
                  <a:lnTo>
                    <a:pt x="262" y="3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" name="Freeform 186"/>
            <p:cNvSpPr>
              <a:spLocks noEditPoints="1"/>
            </p:cNvSpPr>
            <p:nvPr/>
          </p:nvSpPr>
          <p:spPr bwMode="auto">
            <a:xfrm>
              <a:off x="9688345" y="1520496"/>
              <a:ext cx="359372" cy="418650"/>
            </a:xfrm>
            <a:custGeom>
              <a:avLst/>
              <a:gdLst>
                <a:gd name="T0" fmla="*/ 41 w 41"/>
                <a:gd name="T1" fmla="*/ 14 h 48"/>
                <a:gd name="T2" fmla="*/ 41 w 41"/>
                <a:gd name="T3" fmla="*/ 45 h 48"/>
                <a:gd name="T4" fmla="*/ 39 w 41"/>
                <a:gd name="T5" fmla="*/ 48 h 48"/>
                <a:gd name="T6" fmla="*/ 3 w 41"/>
                <a:gd name="T7" fmla="*/ 48 h 48"/>
                <a:gd name="T8" fmla="*/ 0 w 41"/>
                <a:gd name="T9" fmla="*/ 45 h 48"/>
                <a:gd name="T10" fmla="*/ 0 w 41"/>
                <a:gd name="T11" fmla="*/ 2 h 48"/>
                <a:gd name="T12" fmla="*/ 3 w 41"/>
                <a:gd name="T13" fmla="*/ 0 h 48"/>
                <a:gd name="T14" fmla="*/ 27 w 41"/>
                <a:gd name="T15" fmla="*/ 0 h 48"/>
                <a:gd name="T16" fmla="*/ 31 w 41"/>
                <a:gd name="T17" fmla="*/ 1 h 48"/>
                <a:gd name="T18" fmla="*/ 39 w 41"/>
                <a:gd name="T19" fmla="*/ 10 h 48"/>
                <a:gd name="T20" fmla="*/ 41 w 41"/>
                <a:gd name="T21" fmla="*/ 14 h 48"/>
                <a:gd name="T22" fmla="*/ 38 w 41"/>
                <a:gd name="T23" fmla="*/ 17 h 48"/>
                <a:gd name="T24" fmla="*/ 27 w 41"/>
                <a:gd name="T25" fmla="*/ 17 h 48"/>
                <a:gd name="T26" fmla="*/ 24 w 41"/>
                <a:gd name="T27" fmla="*/ 14 h 48"/>
                <a:gd name="T28" fmla="*/ 24 w 41"/>
                <a:gd name="T29" fmla="*/ 3 h 48"/>
                <a:gd name="T30" fmla="*/ 4 w 41"/>
                <a:gd name="T31" fmla="*/ 3 h 48"/>
                <a:gd name="T32" fmla="*/ 4 w 41"/>
                <a:gd name="T33" fmla="*/ 44 h 48"/>
                <a:gd name="T34" fmla="*/ 38 w 41"/>
                <a:gd name="T35" fmla="*/ 44 h 48"/>
                <a:gd name="T36" fmla="*/ 38 w 41"/>
                <a:gd name="T37" fmla="*/ 17 h 48"/>
                <a:gd name="T38" fmla="*/ 24 w 41"/>
                <a:gd name="T39" fmla="*/ 24 h 48"/>
                <a:gd name="T40" fmla="*/ 24 w 41"/>
                <a:gd name="T41" fmla="*/ 34 h 48"/>
                <a:gd name="T42" fmla="*/ 21 w 41"/>
                <a:gd name="T43" fmla="*/ 37 h 48"/>
                <a:gd name="T44" fmla="*/ 10 w 41"/>
                <a:gd name="T45" fmla="*/ 37 h 48"/>
                <a:gd name="T46" fmla="*/ 7 w 41"/>
                <a:gd name="T47" fmla="*/ 34 h 48"/>
                <a:gd name="T48" fmla="*/ 7 w 41"/>
                <a:gd name="T49" fmla="*/ 24 h 48"/>
                <a:gd name="T50" fmla="*/ 10 w 41"/>
                <a:gd name="T51" fmla="*/ 20 h 48"/>
                <a:gd name="T52" fmla="*/ 21 w 41"/>
                <a:gd name="T53" fmla="*/ 20 h 48"/>
                <a:gd name="T54" fmla="*/ 24 w 41"/>
                <a:gd name="T55" fmla="*/ 24 h 48"/>
                <a:gd name="T56" fmla="*/ 34 w 41"/>
                <a:gd name="T57" fmla="*/ 21 h 48"/>
                <a:gd name="T58" fmla="*/ 34 w 41"/>
                <a:gd name="T59" fmla="*/ 37 h 48"/>
                <a:gd name="T60" fmla="*/ 34 w 41"/>
                <a:gd name="T61" fmla="*/ 37 h 48"/>
                <a:gd name="T62" fmla="*/ 34 w 41"/>
                <a:gd name="T63" fmla="*/ 37 h 48"/>
                <a:gd name="T64" fmla="*/ 33 w 41"/>
                <a:gd name="T65" fmla="*/ 37 h 48"/>
                <a:gd name="T66" fmla="*/ 26 w 41"/>
                <a:gd name="T67" fmla="*/ 30 h 48"/>
                <a:gd name="T68" fmla="*/ 26 w 41"/>
                <a:gd name="T69" fmla="*/ 28 h 48"/>
                <a:gd name="T70" fmla="*/ 33 w 41"/>
                <a:gd name="T71" fmla="*/ 20 h 48"/>
                <a:gd name="T72" fmla="*/ 34 w 41"/>
                <a:gd name="T73" fmla="*/ 20 h 48"/>
                <a:gd name="T74" fmla="*/ 34 w 41"/>
                <a:gd name="T75" fmla="*/ 20 h 48"/>
                <a:gd name="T76" fmla="*/ 34 w 41"/>
                <a:gd name="T77" fmla="*/ 21 h 48"/>
                <a:gd name="T78" fmla="*/ 28 w 41"/>
                <a:gd name="T79" fmla="*/ 13 h 48"/>
                <a:gd name="T80" fmla="*/ 38 w 41"/>
                <a:gd name="T81" fmla="*/ 13 h 48"/>
                <a:gd name="T82" fmla="*/ 37 w 41"/>
                <a:gd name="T83" fmla="*/ 12 h 48"/>
                <a:gd name="T84" fmla="*/ 29 w 41"/>
                <a:gd name="T85" fmla="*/ 4 h 48"/>
                <a:gd name="T86" fmla="*/ 28 w 41"/>
                <a:gd name="T87" fmla="*/ 3 h 48"/>
                <a:gd name="T88" fmla="*/ 28 w 41"/>
                <a:gd name="T89" fmla="*/ 1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1" h="48">
                  <a:moveTo>
                    <a:pt x="41" y="14"/>
                  </a:moveTo>
                  <a:cubicBezTo>
                    <a:pt x="41" y="45"/>
                    <a:pt x="41" y="45"/>
                    <a:pt x="41" y="45"/>
                  </a:cubicBezTo>
                  <a:cubicBezTo>
                    <a:pt x="41" y="47"/>
                    <a:pt x="40" y="48"/>
                    <a:pt x="39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1" y="48"/>
                    <a:pt x="0" y="47"/>
                    <a:pt x="0" y="45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0"/>
                    <a:pt x="30" y="0"/>
                    <a:pt x="31" y="1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40" y="11"/>
                    <a:pt x="41" y="13"/>
                    <a:pt x="41" y="14"/>
                  </a:cubicBezTo>
                  <a:close/>
                  <a:moveTo>
                    <a:pt x="38" y="17"/>
                  </a:moveTo>
                  <a:cubicBezTo>
                    <a:pt x="27" y="17"/>
                    <a:pt x="27" y="17"/>
                    <a:pt x="27" y="17"/>
                  </a:cubicBezTo>
                  <a:cubicBezTo>
                    <a:pt x="25" y="17"/>
                    <a:pt x="24" y="16"/>
                    <a:pt x="24" y="1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38" y="44"/>
                    <a:pt x="38" y="44"/>
                    <a:pt x="38" y="44"/>
                  </a:cubicBezTo>
                  <a:lnTo>
                    <a:pt x="38" y="17"/>
                  </a:lnTo>
                  <a:close/>
                  <a:moveTo>
                    <a:pt x="24" y="24"/>
                  </a:moveTo>
                  <a:cubicBezTo>
                    <a:pt x="24" y="34"/>
                    <a:pt x="24" y="34"/>
                    <a:pt x="24" y="34"/>
                  </a:cubicBezTo>
                  <a:cubicBezTo>
                    <a:pt x="24" y="36"/>
                    <a:pt x="23" y="37"/>
                    <a:pt x="21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9" y="37"/>
                    <a:pt x="7" y="36"/>
                    <a:pt x="7" y="3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2"/>
                    <a:pt x="9" y="20"/>
                    <a:pt x="10" y="20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3" y="20"/>
                    <a:pt x="24" y="22"/>
                    <a:pt x="24" y="24"/>
                  </a:cubicBezTo>
                  <a:close/>
                  <a:moveTo>
                    <a:pt x="34" y="21"/>
                  </a:moveTo>
                  <a:cubicBezTo>
                    <a:pt x="34" y="37"/>
                    <a:pt x="34" y="37"/>
                    <a:pt x="34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33" y="20"/>
                    <a:pt x="33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1"/>
                    <a:pt x="34" y="21"/>
                  </a:cubicBezTo>
                  <a:close/>
                  <a:moveTo>
                    <a:pt x="28" y="13"/>
                  </a:moveTo>
                  <a:cubicBezTo>
                    <a:pt x="38" y="13"/>
                    <a:pt x="38" y="13"/>
                    <a:pt x="38" y="13"/>
                  </a:cubicBezTo>
                  <a:cubicBezTo>
                    <a:pt x="37" y="13"/>
                    <a:pt x="37" y="12"/>
                    <a:pt x="37" y="12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8" y="4"/>
                    <a:pt x="28" y="3"/>
                    <a:pt x="28" y="3"/>
                  </a:cubicBezTo>
                  <a:lnTo>
                    <a:pt x="28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25" name="Freeform 223"/>
            <p:cNvSpPr>
              <a:spLocks noEditPoints="1"/>
            </p:cNvSpPr>
            <p:nvPr/>
          </p:nvSpPr>
          <p:spPr bwMode="auto">
            <a:xfrm>
              <a:off x="12052563" y="2100667"/>
              <a:ext cx="1278731" cy="1278731"/>
            </a:xfrm>
            <a:custGeom>
              <a:avLst/>
              <a:gdLst>
                <a:gd name="T0" fmla="*/ 0 w 41"/>
                <a:gd name="T1" fmla="*/ 20 h 41"/>
                <a:gd name="T2" fmla="*/ 28 w 41"/>
                <a:gd name="T3" fmla="*/ 14 h 41"/>
                <a:gd name="T4" fmla="*/ 30 w 41"/>
                <a:gd name="T5" fmla="*/ 13 h 41"/>
                <a:gd name="T6" fmla="*/ 33 w 41"/>
                <a:gd name="T7" fmla="*/ 12 h 41"/>
                <a:gd name="T8" fmla="*/ 32 w 41"/>
                <a:gd name="T9" fmla="*/ 11 h 41"/>
                <a:gd name="T10" fmla="*/ 30 w 41"/>
                <a:gd name="T11" fmla="*/ 9 h 41"/>
                <a:gd name="T12" fmla="*/ 29 w 41"/>
                <a:gd name="T13" fmla="*/ 10 h 41"/>
                <a:gd name="T14" fmla="*/ 28 w 41"/>
                <a:gd name="T15" fmla="*/ 9 h 41"/>
                <a:gd name="T16" fmla="*/ 25 w 41"/>
                <a:gd name="T17" fmla="*/ 8 h 41"/>
                <a:gd name="T18" fmla="*/ 25 w 41"/>
                <a:gd name="T19" fmla="*/ 10 h 41"/>
                <a:gd name="T20" fmla="*/ 24 w 41"/>
                <a:gd name="T21" fmla="*/ 13 h 41"/>
                <a:gd name="T22" fmla="*/ 22 w 41"/>
                <a:gd name="T23" fmla="*/ 11 h 41"/>
                <a:gd name="T24" fmla="*/ 19 w 41"/>
                <a:gd name="T25" fmla="*/ 9 h 41"/>
                <a:gd name="T26" fmla="*/ 20 w 41"/>
                <a:gd name="T27" fmla="*/ 7 h 41"/>
                <a:gd name="T28" fmla="*/ 23 w 41"/>
                <a:gd name="T29" fmla="*/ 6 h 41"/>
                <a:gd name="T30" fmla="*/ 22 w 41"/>
                <a:gd name="T31" fmla="*/ 5 h 41"/>
                <a:gd name="T32" fmla="*/ 20 w 41"/>
                <a:gd name="T33" fmla="*/ 5 h 41"/>
                <a:gd name="T34" fmla="*/ 18 w 41"/>
                <a:gd name="T35" fmla="*/ 4 h 41"/>
                <a:gd name="T36" fmla="*/ 19 w 41"/>
                <a:gd name="T37" fmla="*/ 5 h 41"/>
                <a:gd name="T38" fmla="*/ 17 w 41"/>
                <a:gd name="T39" fmla="*/ 5 h 41"/>
                <a:gd name="T40" fmla="*/ 15 w 41"/>
                <a:gd name="T41" fmla="*/ 4 h 41"/>
                <a:gd name="T42" fmla="*/ 14 w 41"/>
                <a:gd name="T43" fmla="*/ 5 h 41"/>
                <a:gd name="T44" fmla="*/ 16 w 41"/>
                <a:gd name="T45" fmla="*/ 5 h 41"/>
                <a:gd name="T46" fmla="*/ 14 w 41"/>
                <a:gd name="T47" fmla="*/ 6 h 41"/>
                <a:gd name="T48" fmla="*/ 6 w 41"/>
                <a:gd name="T49" fmla="*/ 11 h 41"/>
                <a:gd name="T50" fmla="*/ 7 w 41"/>
                <a:gd name="T51" fmla="*/ 13 h 41"/>
                <a:gd name="T52" fmla="*/ 9 w 41"/>
                <a:gd name="T53" fmla="*/ 14 h 41"/>
                <a:gd name="T54" fmla="*/ 8 w 41"/>
                <a:gd name="T55" fmla="*/ 17 h 41"/>
                <a:gd name="T56" fmla="*/ 10 w 41"/>
                <a:gd name="T57" fmla="*/ 20 h 41"/>
                <a:gd name="T58" fmla="*/ 12 w 41"/>
                <a:gd name="T59" fmla="*/ 23 h 41"/>
                <a:gd name="T60" fmla="*/ 13 w 41"/>
                <a:gd name="T61" fmla="*/ 24 h 41"/>
                <a:gd name="T62" fmla="*/ 12 w 41"/>
                <a:gd name="T63" fmla="*/ 21 h 41"/>
                <a:gd name="T64" fmla="*/ 14 w 41"/>
                <a:gd name="T65" fmla="*/ 24 h 41"/>
                <a:gd name="T66" fmla="*/ 16 w 41"/>
                <a:gd name="T67" fmla="*/ 27 h 41"/>
                <a:gd name="T68" fmla="*/ 20 w 41"/>
                <a:gd name="T69" fmla="*/ 29 h 41"/>
                <a:gd name="T70" fmla="*/ 23 w 41"/>
                <a:gd name="T71" fmla="*/ 31 h 41"/>
                <a:gd name="T72" fmla="*/ 24 w 41"/>
                <a:gd name="T73" fmla="*/ 31 h 41"/>
                <a:gd name="T74" fmla="*/ 23 w 41"/>
                <a:gd name="T75" fmla="*/ 29 h 41"/>
                <a:gd name="T76" fmla="*/ 21 w 41"/>
                <a:gd name="T77" fmla="*/ 28 h 41"/>
                <a:gd name="T78" fmla="*/ 21 w 41"/>
                <a:gd name="T79" fmla="*/ 25 h 41"/>
                <a:gd name="T80" fmla="*/ 19 w 41"/>
                <a:gd name="T81" fmla="*/ 27 h 41"/>
                <a:gd name="T82" fmla="*/ 18 w 41"/>
                <a:gd name="T83" fmla="*/ 22 h 41"/>
                <a:gd name="T84" fmla="*/ 20 w 41"/>
                <a:gd name="T85" fmla="*/ 22 h 41"/>
                <a:gd name="T86" fmla="*/ 21 w 41"/>
                <a:gd name="T87" fmla="*/ 21 h 41"/>
                <a:gd name="T88" fmla="*/ 23 w 41"/>
                <a:gd name="T89" fmla="*/ 22 h 41"/>
                <a:gd name="T90" fmla="*/ 24 w 41"/>
                <a:gd name="T91" fmla="*/ 22 h 41"/>
                <a:gd name="T92" fmla="*/ 25 w 41"/>
                <a:gd name="T93" fmla="*/ 19 h 41"/>
                <a:gd name="T94" fmla="*/ 25 w 41"/>
                <a:gd name="T95" fmla="*/ 18 h 41"/>
                <a:gd name="T96" fmla="*/ 27 w 41"/>
                <a:gd name="T97" fmla="*/ 17 h 41"/>
                <a:gd name="T98" fmla="*/ 29 w 41"/>
                <a:gd name="T99" fmla="*/ 15 h 41"/>
                <a:gd name="T100" fmla="*/ 30 w 41"/>
                <a:gd name="T101" fmla="*/ 14 h 41"/>
                <a:gd name="T102" fmla="*/ 28 w 41"/>
                <a:gd name="T103" fmla="*/ 14 h 41"/>
                <a:gd name="T104" fmla="*/ 32 w 41"/>
                <a:gd name="T105" fmla="*/ 32 h 41"/>
                <a:gd name="T106" fmla="*/ 29 w 41"/>
                <a:gd name="T107" fmla="*/ 31 h 41"/>
                <a:gd name="T108" fmla="*/ 27 w 41"/>
                <a:gd name="T109" fmla="*/ 31 h 41"/>
                <a:gd name="T110" fmla="*/ 26 w 41"/>
                <a:gd name="T111" fmla="*/ 30 h 41"/>
                <a:gd name="T112" fmla="*/ 25 w 41"/>
                <a:gd name="T113" fmla="*/ 33 h 41"/>
                <a:gd name="T114" fmla="*/ 24 w 41"/>
                <a:gd name="T115" fmla="*/ 36 h 41"/>
                <a:gd name="T116" fmla="*/ 33 w 41"/>
                <a:gd name="T117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" h="41">
                  <a:moveTo>
                    <a:pt x="41" y="20"/>
                  </a:moveTo>
                  <a:cubicBezTo>
                    <a:pt x="41" y="32"/>
                    <a:pt x="32" y="41"/>
                    <a:pt x="21" y="41"/>
                  </a:cubicBezTo>
                  <a:cubicBezTo>
                    <a:pt x="9" y="41"/>
                    <a:pt x="0" y="32"/>
                    <a:pt x="0" y="20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2" y="0"/>
                    <a:pt x="41" y="9"/>
                    <a:pt x="41" y="20"/>
                  </a:cubicBezTo>
                  <a:close/>
                  <a:moveTo>
                    <a:pt x="28" y="14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28" y="14"/>
                    <a:pt x="28" y="13"/>
                    <a:pt x="28" y="13"/>
                  </a:cubicBezTo>
                  <a:cubicBezTo>
                    <a:pt x="29" y="13"/>
                    <a:pt x="29" y="13"/>
                    <a:pt x="30" y="13"/>
                  </a:cubicBezTo>
                  <a:cubicBezTo>
                    <a:pt x="30" y="13"/>
                    <a:pt x="31" y="13"/>
                    <a:pt x="31" y="13"/>
                  </a:cubicBezTo>
                  <a:cubicBezTo>
                    <a:pt x="31" y="13"/>
                    <a:pt x="32" y="13"/>
                    <a:pt x="32" y="13"/>
                  </a:cubicBezTo>
                  <a:cubicBezTo>
                    <a:pt x="32" y="12"/>
                    <a:pt x="33" y="13"/>
                    <a:pt x="33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2" y="12"/>
                    <a:pt x="32" y="11"/>
                    <a:pt x="32" y="11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32" y="11"/>
                    <a:pt x="31" y="11"/>
                    <a:pt x="31" y="11"/>
                  </a:cubicBezTo>
                  <a:cubicBezTo>
                    <a:pt x="31" y="11"/>
                    <a:pt x="31" y="10"/>
                    <a:pt x="31" y="10"/>
                  </a:cubicBezTo>
                  <a:cubicBezTo>
                    <a:pt x="30" y="10"/>
                    <a:pt x="30" y="10"/>
                    <a:pt x="30" y="9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9" y="10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8"/>
                    <a:pt x="27" y="8"/>
                    <a:pt x="27" y="8"/>
                  </a:cubicBezTo>
                  <a:cubicBezTo>
                    <a:pt x="27" y="8"/>
                    <a:pt x="25" y="8"/>
                    <a:pt x="25" y="8"/>
                  </a:cubicBezTo>
                  <a:cubicBezTo>
                    <a:pt x="25" y="8"/>
                    <a:pt x="25" y="8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10"/>
                    <a:pt x="26" y="10"/>
                    <a:pt x="25" y="10"/>
                  </a:cubicBezTo>
                  <a:cubicBezTo>
                    <a:pt x="25" y="11"/>
                    <a:pt x="25" y="11"/>
                    <a:pt x="24" y="11"/>
                  </a:cubicBezTo>
                  <a:cubicBezTo>
                    <a:pt x="24" y="11"/>
                    <a:pt x="25" y="12"/>
                    <a:pt x="25" y="12"/>
                  </a:cubicBezTo>
                  <a:cubicBezTo>
                    <a:pt x="25" y="12"/>
                    <a:pt x="24" y="13"/>
                    <a:pt x="24" y="13"/>
                  </a:cubicBezTo>
                  <a:cubicBezTo>
                    <a:pt x="24" y="13"/>
                    <a:pt x="23" y="12"/>
                    <a:pt x="23" y="12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2" y="11"/>
                    <a:pt x="22" y="11"/>
                  </a:cubicBezTo>
                  <a:cubicBezTo>
                    <a:pt x="22" y="11"/>
                    <a:pt x="21" y="10"/>
                    <a:pt x="21" y="10"/>
                  </a:cubicBezTo>
                  <a:cubicBezTo>
                    <a:pt x="21" y="10"/>
                    <a:pt x="20" y="10"/>
                    <a:pt x="20" y="10"/>
                  </a:cubicBezTo>
                  <a:cubicBezTo>
                    <a:pt x="20" y="10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0" y="8"/>
                    <a:pt x="20" y="7"/>
                    <a:pt x="20" y="7"/>
                  </a:cubicBezTo>
                  <a:cubicBezTo>
                    <a:pt x="20" y="7"/>
                    <a:pt x="21" y="7"/>
                    <a:pt x="21" y="7"/>
                  </a:cubicBezTo>
                  <a:cubicBezTo>
                    <a:pt x="21" y="7"/>
                    <a:pt x="22" y="6"/>
                    <a:pt x="22" y="6"/>
                  </a:cubicBezTo>
                  <a:cubicBezTo>
                    <a:pt x="22" y="6"/>
                    <a:pt x="23" y="6"/>
                    <a:pt x="23" y="6"/>
                  </a:cubicBezTo>
                  <a:cubicBezTo>
                    <a:pt x="24" y="6"/>
                    <a:pt x="24" y="6"/>
                    <a:pt x="23" y="5"/>
                  </a:cubicBezTo>
                  <a:cubicBezTo>
                    <a:pt x="24" y="5"/>
                    <a:pt x="23" y="5"/>
                    <a:pt x="23" y="5"/>
                  </a:cubicBezTo>
                  <a:cubicBezTo>
                    <a:pt x="23" y="5"/>
                    <a:pt x="22" y="5"/>
                    <a:pt x="22" y="5"/>
                  </a:cubicBezTo>
                  <a:cubicBezTo>
                    <a:pt x="22" y="5"/>
                    <a:pt x="22" y="6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0" y="5"/>
                  </a:cubicBezTo>
                  <a:cubicBezTo>
                    <a:pt x="21" y="5"/>
                    <a:pt x="20" y="5"/>
                    <a:pt x="20" y="5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9" y="4"/>
                    <a:pt x="18" y="4"/>
                    <a:pt x="18" y="4"/>
                  </a:cubicBezTo>
                  <a:cubicBezTo>
                    <a:pt x="18" y="5"/>
                    <a:pt x="19" y="5"/>
                    <a:pt x="19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6"/>
                    <a:pt x="19" y="6"/>
                    <a:pt x="18" y="6"/>
                  </a:cubicBezTo>
                  <a:cubicBezTo>
                    <a:pt x="18" y="6"/>
                    <a:pt x="18" y="6"/>
                    <a:pt x="18" y="5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7" y="5"/>
                    <a:pt x="16" y="6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4"/>
                    <a:pt x="15" y="4"/>
                  </a:cubicBezTo>
                  <a:cubicBezTo>
                    <a:pt x="14" y="5"/>
                    <a:pt x="14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4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6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4" y="5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0" y="7"/>
                    <a:pt x="8" y="9"/>
                    <a:pt x="6" y="11"/>
                  </a:cubicBezTo>
                  <a:cubicBezTo>
                    <a:pt x="6" y="11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3"/>
                  </a:cubicBezTo>
                  <a:cubicBezTo>
                    <a:pt x="7" y="13"/>
                    <a:pt x="8" y="13"/>
                    <a:pt x="8" y="13"/>
                  </a:cubicBezTo>
                  <a:cubicBezTo>
                    <a:pt x="9" y="13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8" y="14"/>
                    <a:pt x="8" y="14"/>
                  </a:cubicBezTo>
                  <a:cubicBezTo>
                    <a:pt x="8" y="14"/>
                    <a:pt x="8" y="15"/>
                    <a:pt x="9" y="15"/>
                  </a:cubicBezTo>
                  <a:cubicBezTo>
                    <a:pt x="8" y="15"/>
                    <a:pt x="8" y="16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10" y="20"/>
                    <a:pt x="10" y="20"/>
                  </a:cubicBezTo>
                  <a:cubicBezTo>
                    <a:pt x="10" y="20"/>
                    <a:pt x="10" y="20"/>
                    <a:pt x="11" y="20"/>
                  </a:cubicBezTo>
                  <a:cubicBezTo>
                    <a:pt x="11" y="21"/>
                    <a:pt x="11" y="21"/>
                    <a:pt x="11" y="22"/>
                  </a:cubicBezTo>
                  <a:cubicBezTo>
                    <a:pt x="11" y="22"/>
                    <a:pt x="12" y="22"/>
                    <a:pt x="12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23"/>
                    <a:pt x="12" y="23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3"/>
                    <a:pt x="12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1"/>
                    <a:pt x="12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2"/>
                    <a:pt x="13" y="23"/>
                    <a:pt x="13" y="23"/>
                  </a:cubicBezTo>
                  <a:cubicBezTo>
                    <a:pt x="13" y="23"/>
                    <a:pt x="14" y="24"/>
                    <a:pt x="14" y="24"/>
                  </a:cubicBezTo>
                  <a:cubicBezTo>
                    <a:pt x="14" y="24"/>
                    <a:pt x="15" y="25"/>
                    <a:pt x="15" y="25"/>
                  </a:cubicBezTo>
                  <a:cubicBezTo>
                    <a:pt x="15" y="25"/>
                    <a:pt x="15" y="26"/>
                    <a:pt x="15" y="26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8" y="28"/>
                    <a:pt x="18" y="28"/>
                    <a:pt x="19" y="28"/>
                  </a:cubicBezTo>
                  <a:cubicBezTo>
                    <a:pt x="19" y="28"/>
                    <a:pt x="19" y="28"/>
                    <a:pt x="20" y="29"/>
                  </a:cubicBezTo>
                  <a:cubicBezTo>
                    <a:pt x="20" y="29"/>
                    <a:pt x="21" y="29"/>
                    <a:pt x="21" y="29"/>
                  </a:cubicBezTo>
                  <a:cubicBezTo>
                    <a:pt x="21" y="29"/>
                    <a:pt x="22" y="30"/>
                    <a:pt x="22" y="30"/>
                  </a:cubicBezTo>
                  <a:cubicBezTo>
                    <a:pt x="22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4" y="32"/>
                    <a:pt x="24" y="32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3" y="31"/>
                    <a:pt x="23" y="30"/>
                  </a:cubicBezTo>
                  <a:cubicBezTo>
                    <a:pt x="23" y="30"/>
                    <a:pt x="22" y="29"/>
                    <a:pt x="23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8"/>
                    <a:pt x="23" y="28"/>
                    <a:pt x="22" y="28"/>
                  </a:cubicBezTo>
                  <a:cubicBezTo>
                    <a:pt x="22" y="28"/>
                    <a:pt x="22" y="28"/>
                    <a:pt x="21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7"/>
                    <a:pt x="21" y="27"/>
                  </a:cubicBezTo>
                  <a:cubicBezTo>
                    <a:pt x="21" y="26"/>
                    <a:pt x="22" y="25"/>
                    <a:pt x="21" y="25"/>
                  </a:cubicBezTo>
                  <a:cubicBezTo>
                    <a:pt x="21" y="25"/>
                    <a:pt x="20" y="26"/>
                    <a:pt x="20" y="26"/>
                  </a:cubicBezTo>
                  <a:cubicBezTo>
                    <a:pt x="20" y="26"/>
                    <a:pt x="20" y="27"/>
                    <a:pt x="20" y="27"/>
                  </a:cubicBezTo>
                  <a:cubicBezTo>
                    <a:pt x="20" y="27"/>
                    <a:pt x="19" y="27"/>
                    <a:pt x="19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8" y="22"/>
                    <a:pt x="18" y="22"/>
                  </a:cubicBezTo>
                  <a:cubicBezTo>
                    <a:pt x="18" y="22"/>
                    <a:pt x="19" y="22"/>
                    <a:pt x="19" y="22"/>
                  </a:cubicBezTo>
                  <a:cubicBezTo>
                    <a:pt x="19" y="22"/>
                    <a:pt x="18" y="22"/>
                    <a:pt x="18" y="22"/>
                  </a:cubicBezTo>
                  <a:cubicBezTo>
                    <a:pt x="19" y="22"/>
                    <a:pt x="20" y="22"/>
                    <a:pt x="20" y="22"/>
                  </a:cubicBezTo>
                  <a:cubicBezTo>
                    <a:pt x="20" y="22"/>
                    <a:pt x="20" y="22"/>
                    <a:pt x="21" y="22"/>
                  </a:cubicBezTo>
                  <a:cubicBezTo>
                    <a:pt x="21" y="22"/>
                    <a:pt x="20" y="21"/>
                    <a:pt x="20" y="21"/>
                  </a:cubicBezTo>
                  <a:cubicBezTo>
                    <a:pt x="21" y="22"/>
                    <a:pt x="21" y="22"/>
                    <a:pt x="21" y="21"/>
                  </a:cubicBezTo>
                  <a:cubicBezTo>
                    <a:pt x="21" y="22"/>
                    <a:pt x="22" y="22"/>
                    <a:pt x="22" y="22"/>
                  </a:cubicBezTo>
                  <a:cubicBezTo>
                    <a:pt x="22" y="22"/>
                    <a:pt x="22" y="22"/>
                    <a:pt x="23" y="22"/>
                  </a:cubicBezTo>
                  <a:cubicBezTo>
                    <a:pt x="23" y="22"/>
                    <a:pt x="23" y="22"/>
                    <a:pt x="23" y="22"/>
                  </a:cubicBezTo>
                  <a:cubicBezTo>
                    <a:pt x="23" y="23"/>
                    <a:pt x="23" y="24"/>
                    <a:pt x="24" y="24"/>
                  </a:cubicBezTo>
                  <a:cubicBezTo>
                    <a:pt x="24" y="24"/>
                    <a:pt x="24" y="23"/>
                    <a:pt x="24" y="23"/>
                  </a:cubicBezTo>
                  <a:cubicBezTo>
                    <a:pt x="24" y="23"/>
                    <a:pt x="24" y="22"/>
                    <a:pt x="24" y="22"/>
                  </a:cubicBezTo>
                  <a:cubicBezTo>
                    <a:pt x="23" y="22"/>
                    <a:pt x="23" y="21"/>
                    <a:pt x="24" y="21"/>
                  </a:cubicBezTo>
                  <a:cubicBezTo>
                    <a:pt x="24" y="20"/>
                    <a:pt x="25" y="20"/>
                    <a:pt x="25" y="20"/>
                  </a:cubicBezTo>
                  <a:cubicBezTo>
                    <a:pt x="25" y="20"/>
                    <a:pt x="25" y="19"/>
                    <a:pt x="25" y="19"/>
                  </a:cubicBezTo>
                  <a:cubicBezTo>
                    <a:pt x="25" y="19"/>
                    <a:pt x="26" y="19"/>
                    <a:pt x="26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8"/>
                    <a:pt x="26" y="18"/>
                  </a:cubicBezTo>
                  <a:cubicBezTo>
                    <a:pt x="26" y="18"/>
                    <a:pt x="26" y="18"/>
                    <a:pt x="26" y="17"/>
                  </a:cubicBezTo>
                  <a:cubicBezTo>
                    <a:pt x="26" y="17"/>
                    <a:pt x="27" y="17"/>
                    <a:pt x="27" y="17"/>
                  </a:cubicBezTo>
                  <a:cubicBezTo>
                    <a:pt x="28" y="17"/>
                    <a:pt x="27" y="16"/>
                    <a:pt x="28" y="16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8" y="16"/>
                    <a:pt x="29" y="15"/>
                    <a:pt x="29" y="15"/>
                  </a:cubicBezTo>
                  <a:cubicBezTo>
                    <a:pt x="29" y="15"/>
                    <a:pt x="30" y="15"/>
                    <a:pt x="29" y="14"/>
                  </a:cubicBezTo>
                  <a:cubicBezTo>
                    <a:pt x="30" y="14"/>
                    <a:pt x="29" y="14"/>
                    <a:pt x="29" y="14"/>
                  </a:cubicBezTo>
                  <a:cubicBezTo>
                    <a:pt x="29" y="14"/>
                    <a:pt x="29" y="14"/>
                    <a:pt x="30" y="14"/>
                  </a:cubicBezTo>
                  <a:cubicBezTo>
                    <a:pt x="30" y="14"/>
                    <a:pt x="30" y="14"/>
                    <a:pt x="29" y="14"/>
                  </a:cubicBezTo>
                  <a:cubicBezTo>
                    <a:pt x="29" y="13"/>
                    <a:pt x="28" y="14"/>
                    <a:pt x="28" y="14"/>
                  </a:cubicBezTo>
                  <a:cubicBezTo>
                    <a:pt x="28" y="14"/>
                    <a:pt x="28" y="14"/>
                    <a:pt x="28" y="14"/>
                  </a:cubicBezTo>
                  <a:close/>
                  <a:moveTo>
                    <a:pt x="33" y="32"/>
                  </a:moveTo>
                  <a:cubicBezTo>
                    <a:pt x="33" y="32"/>
                    <a:pt x="33" y="32"/>
                    <a:pt x="33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1"/>
                    <a:pt x="31" y="31"/>
                    <a:pt x="31" y="31"/>
                  </a:cubicBezTo>
                  <a:cubicBezTo>
                    <a:pt x="31" y="31"/>
                    <a:pt x="30" y="30"/>
                    <a:pt x="30" y="30"/>
                  </a:cubicBezTo>
                  <a:cubicBezTo>
                    <a:pt x="30" y="30"/>
                    <a:pt x="29" y="31"/>
                    <a:pt x="29" y="31"/>
                  </a:cubicBezTo>
                  <a:cubicBezTo>
                    <a:pt x="29" y="30"/>
                    <a:pt x="29" y="30"/>
                    <a:pt x="28" y="30"/>
                  </a:cubicBezTo>
                  <a:cubicBezTo>
                    <a:pt x="28" y="30"/>
                    <a:pt x="28" y="29"/>
                    <a:pt x="27" y="30"/>
                  </a:cubicBezTo>
                  <a:cubicBezTo>
                    <a:pt x="27" y="30"/>
                    <a:pt x="27" y="30"/>
                    <a:pt x="27" y="31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9"/>
                    <a:pt x="26" y="30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2"/>
                    <a:pt x="25" y="33"/>
                  </a:cubicBezTo>
                  <a:cubicBezTo>
                    <a:pt x="25" y="33"/>
                    <a:pt x="25" y="34"/>
                    <a:pt x="25" y="34"/>
                  </a:cubicBezTo>
                  <a:cubicBezTo>
                    <a:pt x="24" y="34"/>
                    <a:pt x="24" y="35"/>
                    <a:pt x="24" y="35"/>
                  </a:cubicBezTo>
                  <a:cubicBezTo>
                    <a:pt x="24" y="35"/>
                    <a:pt x="24" y="36"/>
                    <a:pt x="24" y="36"/>
                  </a:cubicBezTo>
                  <a:cubicBezTo>
                    <a:pt x="24" y="36"/>
                    <a:pt x="24" y="36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7" y="37"/>
                    <a:pt x="31" y="35"/>
                    <a:pt x="33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26" name="Freeform 13"/>
            <p:cNvSpPr>
              <a:spLocks noEditPoints="1"/>
            </p:cNvSpPr>
            <p:nvPr/>
          </p:nvSpPr>
          <p:spPr bwMode="auto">
            <a:xfrm>
              <a:off x="12069356" y="709700"/>
              <a:ext cx="574933" cy="677144"/>
            </a:xfrm>
            <a:custGeom>
              <a:avLst/>
              <a:gdLst>
                <a:gd name="T0" fmla="*/ 5 w 38"/>
                <a:gd name="T1" fmla="*/ 17 h 45"/>
                <a:gd name="T2" fmla="*/ 5 w 38"/>
                <a:gd name="T3" fmla="*/ 29 h 45"/>
                <a:gd name="T4" fmla="*/ 3 w 38"/>
                <a:gd name="T5" fmla="*/ 32 h 45"/>
                <a:gd name="T6" fmla="*/ 0 w 38"/>
                <a:gd name="T7" fmla="*/ 29 h 45"/>
                <a:gd name="T8" fmla="*/ 0 w 38"/>
                <a:gd name="T9" fmla="*/ 17 h 45"/>
                <a:gd name="T10" fmla="*/ 3 w 38"/>
                <a:gd name="T11" fmla="*/ 15 h 45"/>
                <a:gd name="T12" fmla="*/ 5 w 38"/>
                <a:gd name="T13" fmla="*/ 17 h 45"/>
                <a:gd name="T14" fmla="*/ 31 w 38"/>
                <a:gd name="T15" fmla="*/ 14 h 45"/>
                <a:gd name="T16" fmla="*/ 6 w 38"/>
                <a:gd name="T17" fmla="*/ 14 h 45"/>
                <a:gd name="T18" fmla="*/ 13 w 38"/>
                <a:gd name="T19" fmla="*/ 4 h 45"/>
                <a:gd name="T20" fmla="*/ 11 w 38"/>
                <a:gd name="T21" fmla="*/ 1 h 45"/>
                <a:gd name="T22" fmla="*/ 11 w 38"/>
                <a:gd name="T23" fmla="*/ 0 h 45"/>
                <a:gd name="T24" fmla="*/ 11 w 38"/>
                <a:gd name="T25" fmla="*/ 0 h 45"/>
                <a:gd name="T26" fmla="*/ 13 w 38"/>
                <a:gd name="T27" fmla="*/ 4 h 45"/>
                <a:gd name="T28" fmla="*/ 19 w 38"/>
                <a:gd name="T29" fmla="*/ 3 h 45"/>
                <a:gd name="T30" fmla="*/ 24 w 38"/>
                <a:gd name="T31" fmla="*/ 4 h 45"/>
                <a:gd name="T32" fmla="*/ 26 w 38"/>
                <a:gd name="T33" fmla="*/ 0 h 45"/>
                <a:gd name="T34" fmla="*/ 27 w 38"/>
                <a:gd name="T35" fmla="*/ 0 h 45"/>
                <a:gd name="T36" fmla="*/ 27 w 38"/>
                <a:gd name="T37" fmla="*/ 1 h 45"/>
                <a:gd name="T38" fmla="*/ 25 w 38"/>
                <a:gd name="T39" fmla="*/ 4 h 45"/>
                <a:gd name="T40" fmla="*/ 31 w 38"/>
                <a:gd name="T41" fmla="*/ 14 h 45"/>
                <a:gd name="T42" fmla="*/ 31 w 38"/>
                <a:gd name="T43" fmla="*/ 33 h 45"/>
                <a:gd name="T44" fmla="*/ 28 w 38"/>
                <a:gd name="T45" fmla="*/ 36 h 45"/>
                <a:gd name="T46" fmla="*/ 26 w 38"/>
                <a:gd name="T47" fmla="*/ 36 h 45"/>
                <a:gd name="T48" fmla="*/ 26 w 38"/>
                <a:gd name="T49" fmla="*/ 42 h 45"/>
                <a:gd name="T50" fmla="*/ 23 w 38"/>
                <a:gd name="T51" fmla="*/ 45 h 45"/>
                <a:gd name="T52" fmla="*/ 21 w 38"/>
                <a:gd name="T53" fmla="*/ 42 h 45"/>
                <a:gd name="T54" fmla="*/ 21 w 38"/>
                <a:gd name="T55" fmla="*/ 36 h 45"/>
                <a:gd name="T56" fmla="*/ 17 w 38"/>
                <a:gd name="T57" fmla="*/ 36 h 45"/>
                <a:gd name="T58" fmla="*/ 17 w 38"/>
                <a:gd name="T59" fmla="*/ 42 h 45"/>
                <a:gd name="T60" fmla="*/ 14 w 38"/>
                <a:gd name="T61" fmla="*/ 45 h 45"/>
                <a:gd name="T62" fmla="*/ 11 w 38"/>
                <a:gd name="T63" fmla="*/ 42 h 45"/>
                <a:gd name="T64" fmla="*/ 11 w 38"/>
                <a:gd name="T65" fmla="*/ 36 h 45"/>
                <a:gd name="T66" fmla="*/ 9 w 38"/>
                <a:gd name="T67" fmla="*/ 36 h 45"/>
                <a:gd name="T68" fmla="*/ 6 w 38"/>
                <a:gd name="T69" fmla="*/ 33 h 45"/>
                <a:gd name="T70" fmla="*/ 6 w 38"/>
                <a:gd name="T71" fmla="*/ 15 h 45"/>
                <a:gd name="T72" fmla="*/ 31 w 38"/>
                <a:gd name="T73" fmla="*/ 15 h 45"/>
                <a:gd name="T74" fmla="*/ 31 w 38"/>
                <a:gd name="T75" fmla="*/ 33 h 45"/>
                <a:gd name="T76" fmla="*/ 14 w 38"/>
                <a:gd name="T77" fmla="*/ 9 h 45"/>
                <a:gd name="T78" fmla="*/ 13 w 38"/>
                <a:gd name="T79" fmla="*/ 7 h 45"/>
                <a:gd name="T80" fmla="*/ 12 w 38"/>
                <a:gd name="T81" fmla="*/ 9 h 45"/>
                <a:gd name="T82" fmla="*/ 13 w 38"/>
                <a:gd name="T83" fmla="*/ 10 h 45"/>
                <a:gd name="T84" fmla="*/ 14 w 38"/>
                <a:gd name="T85" fmla="*/ 9 h 45"/>
                <a:gd name="T86" fmla="*/ 25 w 38"/>
                <a:gd name="T87" fmla="*/ 9 h 45"/>
                <a:gd name="T88" fmla="*/ 24 w 38"/>
                <a:gd name="T89" fmla="*/ 7 h 45"/>
                <a:gd name="T90" fmla="*/ 23 w 38"/>
                <a:gd name="T91" fmla="*/ 9 h 45"/>
                <a:gd name="T92" fmla="*/ 24 w 38"/>
                <a:gd name="T93" fmla="*/ 10 h 45"/>
                <a:gd name="T94" fmla="*/ 25 w 38"/>
                <a:gd name="T95" fmla="*/ 9 h 45"/>
                <a:gd name="T96" fmla="*/ 38 w 38"/>
                <a:gd name="T97" fmla="*/ 29 h 45"/>
                <a:gd name="T98" fmla="*/ 35 w 38"/>
                <a:gd name="T99" fmla="*/ 32 h 45"/>
                <a:gd name="T100" fmla="*/ 32 w 38"/>
                <a:gd name="T101" fmla="*/ 29 h 45"/>
                <a:gd name="T102" fmla="*/ 32 w 38"/>
                <a:gd name="T103" fmla="*/ 17 h 45"/>
                <a:gd name="T104" fmla="*/ 35 w 38"/>
                <a:gd name="T105" fmla="*/ 15 h 45"/>
                <a:gd name="T106" fmla="*/ 38 w 38"/>
                <a:gd name="T107" fmla="*/ 17 h 45"/>
                <a:gd name="T108" fmla="*/ 38 w 38"/>
                <a:gd name="T109" fmla="*/ 2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" h="45">
                  <a:moveTo>
                    <a:pt x="5" y="17"/>
                  </a:move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4" y="32"/>
                    <a:pt x="3" y="32"/>
                  </a:cubicBezTo>
                  <a:cubicBezTo>
                    <a:pt x="1" y="32"/>
                    <a:pt x="0" y="30"/>
                    <a:pt x="0" y="29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1" y="15"/>
                    <a:pt x="3" y="15"/>
                  </a:cubicBezTo>
                  <a:cubicBezTo>
                    <a:pt x="4" y="15"/>
                    <a:pt x="5" y="16"/>
                    <a:pt x="5" y="17"/>
                  </a:cubicBezTo>
                  <a:close/>
                  <a:moveTo>
                    <a:pt x="31" y="14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9" y="6"/>
                    <a:pt x="13" y="4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5" y="3"/>
                    <a:pt x="17" y="3"/>
                    <a:pt x="19" y="3"/>
                  </a:cubicBezTo>
                  <a:cubicBezTo>
                    <a:pt x="21" y="3"/>
                    <a:pt x="22" y="3"/>
                    <a:pt x="24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7" y="0"/>
                    <a:pt x="27" y="0"/>
                    <a:pt x="27" y="1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9" y="6"/>
                    <a:pt x="31" y="10"/>
                    <a:pt x="31" y="14"/>
                  </a:cubicBezTo>
                  <a:close/>
                  <a:moveTo>
                    <a:pt x="31" y="33"/>
                  </a:moveTo>
                  <a:cubicBezTo>
                    <a:pt x="31" y="35"/>
                    <a:pt x="30" y="36"/>
                    <a:pt x="28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3"/>
                    <a:pt x="25" y="45"/>
                    <a:pt x="23" y="45"/>
                  </a:cubicBezTo>
                  <a:cubicBezTo>
                    <a:pt x="22" y="45"/>
                    <a:pt x="21" y="43"/>
                    <a:pt x="21" y="42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43"/>
                    <a:pt x="16" y="45"/>
                    <a:pt x="14" y="45"/>
                  </a:cubicBezTo>
                  <a:cubicBezTo>
                    <a:pt x="13" y="45"/>
                    <a:pt x="11" y="43"/>
                    <a:pt x="11" y="42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8" y="36"/>
                    <a:pt x="6" y="35"/>
                    <a:pt x="6" y="33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31" y="15"/>
                    <a:pt x="31" y="15"/>
                    <a:pt x="31" y="15"/>
                  </a:cubicBezTo>
                  <a:lnTo>
                    <a:pt x="31" y="33"/>
                  </a:lnTo>
                  <a:close/>
                  <a:moveTo>
                    <a:pt x="14" y="9"/>
                  </a:moveTo>
                  <a:cubicBezTo>
                    <a:pt x="14" y="8"/>
                    <a:pt x="14" y="7"/>
                    <a:pt x="13" y="7"/>
                  </a:cubicBezTo>
                  <a:cubicBezTo>
                    <a:pt x="12" y="7"/>
                    <a:pt x="12" y="8"/>
                    <a:pt x="12" y="9"/>
                  </a:cubicBezTo>
                  <a:cubicBezTo>
                    <a:pt x="12" y="9"/>
                    <a:pt x="12" y="10"/>
                    <a:pt x="13" y="10"/>
                  </a:cubicBezTo>
                  <a:cubicBezTo>
                    <a:pt x="14" y="10"/>
                    <a:pt x="14" y="9"/>
                    <a:pt x="14" y="9"/>
                  </a:cubicBezTo>
                  <a:close/>
                  <a:moveTo>
                    <a:pt x="25" y="9"/>
                  </a:moveTo>
                  <a:cubicBezTo>
                    <a:pt x="25" y="8"/>
                    <a:pt x="25" y="7"/>
                    <a:pt x="24" y="7"/>
                  </a:cubicBezTo>
                  <a:cubicBezTo>
                    <a:pt x="24" y="7"/>
                    <a:pt x="23" y="8"/>
                    <a:pt x="23" y="9"/>
                  </a:cubicBezTo>
                  <a:cubicBezTo>
                    <a:pt x="23" y="9"/>
                    <a:pt x="24" y="10"/>
                    <a:pt x="24" y="10"/>
                  </a:cubicBezTo>
                  <a:cubicBezTo>
                    <a:pt x="25" y="10"/>
                    <a:pt x="25" y="9"/>
                    <a:pt x="25" y="9"/>
                  </a:cubicBezTo>
                  <a:close/>
                  <a:moveTo>
                    <a:pt x="38" y="29"/>
                  </a:moveTo>
                  <a:cubicBezTo>
                    <a:pt x="38" y="30"/>
                    <a:pt x="36" y="32"/>
                    <a:pt x="35" y="32"/>
                  </a:cubicBezTo>
                  <a:cubicBezTo>
                    <a:pt x="33" y="32"/>
                    <a:pt x="32" y="30"/>
                    <a:pt x="32" y="29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6"/>
                    <a:pt x="33" y="15"/>
                    <a:pt x="35" y="15"/>
                  </a:cubicBezTo>
                  <a:cubicBezTo>
                    <a:pt x="36" y="15"/>
                    <a:pt x="38" y="16"/>
                    <a:pt x="38" y="17"/>
                  </a:cubicBezTo>
                  <a:lnTo>
                    <a:pt x="38" y="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27" name="Freeform 74"/>
            <p:cNvSpPr>
              <a:spLocks noEditPoints="1"/>
            </p:cNvSpPr>
            <p:nvPr/>
          </p:nvSpPr>
          <p:spPr bwMode="auto">
            <a:xfrm>
              <a:off x="13971488" y="2249218"/>
              <a:ext cx="459460" cy="368298"/>
            </a:xfrm>
            <a:custGeom>
              <a:avLst/>
              <a:gdLst>
                <a:gd name="T0" fmla="*/ 53 w 53"/>
                <a:gd name="T1" fmla="*/ 24 h 43"/>
                <a:gd name="T2" fmla="*/ 53 w 53"/>
                <a:gd name="T3" fmla="*/ 34 h 43"/>
                <a:gd name="T4" fmla="*/ 52 w 53"/>
                <a:gd name="T5" fmla="*/ 35 h 43"/>
                <a:gd name="T6" fmla="*/ 49 w 53"/>
                <a:gd name="T7" fmla="*/ 35 h 43"/>
                <a:gd name="T8" fmla="*/ 49 w 53"/>
                <a:gd name="T9" fmla="*/ 38 h 43"/>
                <a:gd name="T10" fmla="*/ 44 w 53"/>
                <a:gd name="T11" fmla="*/ 43 h 43"/>
                <a:gd name="T12" fmla="*/ 38 w 53"/>
                <a:gd name="T13" fmla="*/ 38 h 43"/>
                <a:gd name="T14" fmla="*/ 38 w 53"/>
                <a:gd name="T15" fmla="*/ 35 h 43"/>
                <a:gd name="T16" fmla="*/ 13 w 53"/>
                <a:gd name="T17" fmla="*/ 35 h 43"/>
                <a:gd name="T18" fmla="*/ 13 w 53"/>
                <a:gd name="T19" fmla="*/ 38 h 43"/>
                <a:gd name="T20" fmla="*/ 8 w 53"/>
                <a:gd name="T21" fmla="*/ 43 h 43"/>
                <a:gd name="T22" fmla="*/ 3 w 53"/>
                <a:gd name="T23" fmla="*/ 38 h 43"/>
                <a:gd name="T24" fmla="*/ 3 w 53"/>
                <a:gd name="T25" fmla="*/ 35 h 43"/>
                <a:gd name="T26" fmla="*/ 1 w 53"/>
                <a:gd name="T27" fmla="*/ 35 h 43"/>
                <a:gd name="T28" fmla="*/ 0 w 53"/>
                <a:gd name="T29" fmla="*/ 34 h 43"/>
                <a:gd name="T30" fmla="*/ 0 w 53"/>
                <a:gd name="T31" fmla="*/ 24 h 43"/>
                <a:gd name="T32" fmla="*/ 6 w 53"/>
                <a:gd name="T33" fmla="*/ 18 h 43"/>
                <a:gd name="T34" fmla="*/ 7 w 53"/>
                <a:gd name="T35" fmla="*/ 18 h 43"/>
                <a:gd name="T36" fmla="*/ 9 w 53"/>
                <a:gd name="T37" fmla="*/ 6 h 43"/>
                <a:gd name="T38" fmla="*/ 17 w 53"/>
                <a:gd name="T39" fmla="*/ 0 h 43"/>
                <a:gd name="T40" fmla="*/ 36 w 53"/>
                <a:gd name="T41" fmla="*/ 0 h 43"/>
                <a:gd name="T42" fmla="*/ 43 w 53"/>
                <a:gd name="T43" fmla="*/ 6 h 43"/>
                <a:gd name="T44" fmla="*/ 46 w 53"/>
                <a:gd name="T45" fmla="*/ 18 h 43"/>
                <a:gd name="T46" fmla="*/ 47 w 53"/>
                <a:gd name="T47" fmla="*/ 18 h 43"/>
                <a:gd name="T48" fmla="*/ 53 w 53"/>
                <a:gd name="T49" fmla="*/ 24 h 43"/>
                <a:gd name="T50" fmla="*/ 13 w 53"/>
                <a:gd name="T51" fmla="*/ 26 h 43"/>
                <a:gd name="T52" fmla="*/ 8 w 53"/>
                <a:gd name="T53" fmla="*/ 22 h 43"/>
                <a:gd name="T54" fmla="*/ 4 w 53"/>
                <a:gd name="T55" fmla="*/ 26 h 43"/>
                <a:gd name="T56" fmla="*/ 8 w 53"/>
                <a:gd name="T57" fmla="*/ 30 h 43"/>
                <a:gd name="T58" fmla="*/ 13 w 53"/>
                <a:gd name="T59" fmla="*/ 26 h 43"/>
                <a:gd name="T60" fmla="*/ 39 w 53"/>
                <a:gd name="T61" fmla="*/ 18 h 43"/>
                <a:gd name="T62" fmla="*/ 37 w 53"/>
                <a:gd name="T63" fmla="*/ 8 h 43"/>
                <a:gd name="T64" fmla="*/ 36 w 53"/>
                <a:gd name="T65" fmla="*/ 7 h 43"/>
                <a:gd name="T66" fmla="*/ 17 w 53"/>
                <a:gd name="T67" fmla="*/ 7 h 43"/>
                <a:gd name="T68" fmla="*/ 16 w 53"/>
                <a:gd name="T69" fmla="*/ 8 h 43"/>
                <a:gd name="T70" fmla="*/ 14 w 53"/>
                <a:gd name="T71" fmla="*/ 18 h 43"/>
                <a:gd name="T72" fmla="*/ 39 w 53"/>
                <a:gd name="T73" fmla="*/ 18 h 43"/>
                <a:gd name="T74" fmla="*/ 48 w 53"/>
                <a:gd name="T75" fmla="*/ 26 h 43"/>
                <a:gd name="T76" fmla="*/ 44 w 53"/>
                <a:gd name="T77" fmla="*/ 22 h 43"/>
                <a:gd name="T78" fmla="*/ 39 w 53"/>
                <a:gd name="T79" fmla="*/ 26 h 43"/>
                <a:gd name="T80" fmla="*/ 44 w 53"/>
                <a:gd name="T81" fmla="*/ 30 h 43"/>
                <a:gd name="T82" fmla="*/ 48 w 53"/>
                <a:gd name="T83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" h="43">
                  <a:moveTo>
                    <a:pt x="53" y="24"/>
                  </a:moveTo>
                  <a:cubicBezTo>
                    <a:pt x="53" y="34"/>
                    <a:pt x="53" y="34"/>
                    <a:pt x="53" y="34"/>
                  </a:cubicBezTo>
                  <a:cubicBezTo>
                    <a:pt x="53" y="34"/>
                    <a:pt x="53" y="35"/>
                    <a:pt x="52" y="35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9" y="41"/>
                    <a:pt x="46" y="43"/>
                    <a:pt x="44" y="43"/>
                  </a:cubicBezTo>
                  <a:cubicBezTo>
                    <a:pt x="41" y="43"/>
                    <a:pt x="38" y="41"/>
                    <a:pt x="38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1"/>
                    <a:pt x="11" y="43"/>
                    <a:pt x="8" y="43"/>
                  </a:cubicBezTo>
                  <a:cubicBezTo>
                    <a:pt x="6" y="43"/>
                    <a:pt x="3" y="41"/>
                    <a:pt x="3" y="38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4"/>
                    <a:pt x="0" y="3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0"/>
                    <a:pt x="2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0" y="3"/>
                    <a:pt x="13" y="0"/>
                    <a:pt x="17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9" y="0"/>
                    <a:pt x="43" y="3"/>
                    <a:pt x="43" y="6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50" y="18"/>
                    <a:pt x="53" y="20"/>
                    <a:pt x="53" y="24"/>
                  </a:cubicBezTo>
                  <a:close/>
                  <a:moveTo>
                    <a:pt x="13" y="26"/>
                  </a:moveTo>
                  <a:cubicBezTo>
                    <a:pt x="13" y="24"/>
                    <a:pt x="11" y="22"/>
                    <a:pt x="8" y="22"/>
                  </a:cubicBezTo>
                  <a:cubicBezTo>
                    <a:pt x="6" y="22"/>
                    <a:pt x="4" y="24"/>
                    <a:pt x="4" y="26"/>
                  </a:cubicBezTo>
                  <a:cubicBezTo>
                    <a:pt x="4" y="29"/>
                    <a:pt x="6" y="30"/>
                    <a:pt x="8" y="30"/>
                  </a:cubicBezTo>
                  <a:cubicBezTo>
                    <a:pt x="11" y="30"/>
                    <a:pt x="13" y="29"/>
                    <a:pt x="13" y="26"/>
                  </a:cubicBezTo>
                  <a:close/>
                  <a:moveTo>
                    <a:pt x="39" y="18"/>
                  </a:moveTo>
                  <a:cubicBezTo>
                    <a:pt x="37" y="8"/>
                    <a:pt x="37" y="8"/>
                    <a:pt x="37" y="8"/>
                  </a:cubicBezTo>
                  <a:cubicBezTo>
                    <a:pt x="37" y="8"/>
                    <a:pt x="36" y="7"/>
                    <a:pt x="3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6" y="8"/>
                    <a:pt x="16" y="8"/>
                  </a:cubicBezTo>
                  <a:cubicBezTo>
                    <a:pt x="14" y="18"/>
                    <a:pt x="14" y="18"/>
                    <a:pt x="14" y="18"/>
                  </a:cubicBezTo>
                  <a:lnTo>
                    <a:pt x="39" y="18"/>
                  </a:lnTo>
                  <a:close/>
                  <a:moveTo>
                    <a:pt x="48" y="26"/>
                  </a:moveTo>
                  <a:cubicBezTo>
                    <a:pt x="48" y="24"/>
                    <a:pt x="46" y="22"/>
                    <a:pt x="44" y="22"/>
                  </a:cubicBezTo>
                  <a:cubicBezTo>
                    <a:pt x="41" y="22"/>
                    <a:pt x="39" y="24"/>
                    <a:pt x="39" y="26"/>
                  </a:cubicBezTo>
                  <a:cubicBezTo>
                    <a:pt x="39" y="29"/>
                    <a:pt x="41" y="30"/>
                    <a:pt x="44" y="30"/>
                  </a:cubicBezTo>
                  <a:cubicBezTo>
                    <a:pt x="46" y="30"/>
                    <a:pt x="48" y="29"/>
                    <a:pt x="48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28" name="Freeform 454"/>
            <p:cNvSpPr>
              <a:spLocks noEditPoints="1"/>
            </p:cNvSpPr>
            <p:nvPr/>
          </p:nvSpPr>
          <p:spPr bwMode="auto">
            <a:xfrm>
              <a:off x="12259127" y="4776554"/>
              <a:ext cx="421594" cy="334236"/>
            </a:xfrm>
            <a:custGeom>
              <a:avLst/>
              <a:gdLst>
                <a:gd name="T0" fmla="*/ 47 w 47"/>
                <a:gd name="T1" fmla="*/ 29 h 37"/>
                <a:gd name="T2" fmla="*/ 43 w 47"/>
                <a:gd name="T3" fmla="*/ 30 h 37"/>
                <a:gd name="T4" fmla="*/ 36 w 47"/>
                <a:gd name="T5" fmla="*/ 37 h 37"/>
                <a:gd name="T6" fmla="*/ 29 w 47"/>
                <a:gd name="T7" fmla="*/ 30 h 37"/>
                <a:gd name="T8" fmla="*/ 19 w 47"/>
                <a:gd name="T9" fmla="*/ 30 h 37"/>
                <a:gd name="T10" fmla="*/ 12 w 47"/>
                <a:gd name="T11" fmla="*/ 37 h 37"/>
                <a:gd name="T12" fmla="*/ 5 w 47"/>
                <a:gd name="T13" fmla="*/ 30 h 37"/>
                <a:gd name="T14" fmla="*/ 4 w 47"/>
                <a:gd name="T15" fmla="*/ 30 h 37"/>
                <a:gd name="T16" fmla="*/ 0 w 47"/>
                <a:gd name="T17" fmla="*/ 29 h 37"/>
                <a:gd name="T18" fmla="*/ 2 w 47"/>
                <a:gd name="T19" fmla="*/ 27 h 37"/>
                <a:gd name="T20" fmla="*/ 2 w 47"/>
                <a:gd name="T21" fmla="*/ 18 h 37"/>
                <a:gd name="T22" fmla="*/ 3 w 47"/>
                <a:gd name="T23" fmla="*/ 13 h 37"/>
                <a:gd name="T24" fmla="*/ 8 w 47"/>
                <a:gd name="T25" fmla="*/ 8 h 37"/>
                <a:gd name="T26" fmla="*/ 11 w 47"/>
                <a:gd name="T27" fmla="*/ 6 h 37"/>
                <a:gd name="T28" fmla="*/ 16 w 47"/>
                <a:gd name="T29" fmla="*/ 6 h 37"/>
                <a:gd name="T30" fmla="*/ 16 w 47"/>
                <a:gd name="T31" fmla="*/ 1 h 37"/>
                <a:gd name="T32" fmla="*/ 17 w 47"/>
                <a:gd name="T33" fmla="*/ 0 h 37"/>
                <a:gd name="T34" fmla="*/ 45 w 47"/>
                <a:gd name="T35" fmla="*/ 0 h 37"/>
                <a:gd name="T36" fmla="*/ 47 w 47"/>
                <a:gd name="T37" fmla="*/ 1 h 37"/>
                <a:gd name="T38" fmla="*/ 47 w 47"/>
                <a:gd name="T39" fmla="*/ 29 h 37"/>
                <a:gd name="T40" fmla="*/ 16 w 47"/>
                <a:gd name="T41" fmla="*/ 17 h 37"/>
                <a:gd name="T42" fmla="*/ 16 w 47"/>
                <a:gd name="T43" fmla="*/ 10 h 37"/>
                <a:gd name="T44" fmla="*/ 11 w 47"/>
                <a:gd name="T45" fmla="*/ 10 h 37"/>
                <a:gd name="T46" fmla="*/ 11 w 47"/>
                <a:gd name="T47" fmla="*/ 10 h 37"/>
                <a:gd name="T48" fmla="*/ 6 w 47"/>
                <a:gd name="T49" fmla="*/ 15 h 37"/>
                <a:gd name="T50" fmla="*/ 5 w 47"/>
                <a:gd name="T51" fmla="*/ 16 h 37"/>
                <a:gd name="T52" fmla="*/ 5 w 47"/>
                <a:gd name="T53" fmla="*/ 17 h 37"/>
                <a:gd name="T54" fmla="*/ 16 w 47"/>
                <a:gd name="T55" fmla="*/ 17 h 37"/>
                <a:gd name="T56" fmla="*/ 12 w 47"/>
                <a:gd name="T57" fmla="*/ 27 h 37"/>
                <a:gd name="T58" fmla="*/ 9 w 47"/>
                <a:gd name="T59" fmla="*/ 30 h 37"/>
                <a:gd name="T60" fmla="*/ 12 w 47"/>
                <a:gd name="T61" fmla="*/ 34 h 37"/>
                <a:gd name="T62" fmla="*/ 16 w 47"/>
                <a:gd name="T63" fmla="*/ 30 h 37"/>
                <a:gd name="T64" fmla="*/ 12 w 47"/>
                <a:gd name="T65" fmla="*/ 27 h 37"/>
                <a:gd name="T66" fmla="*/ 36 w 47"/>
                <a:gd name="T67" fmla="*/ 27 h 37"/>
                <a:gd name="T68" fmla="*/ 33 w 47"/>
                <a:gd name="T69" fmla="*/ 30 h 37"/>
                <a:gd name="T70" fmla="*/ 36 w 47"/>
                <a:gd name="T71" fmla="*/ 34 h 37"/>
                <a:gd name="T72" fmla="*/ 40 w 47"/>
                <a:gd name="T73" fmla="*/ 30 h 37"/>
                <a:gd name="T74" fmla="*/ 36 w 47"/>
                <a:gd name="T75" fmla="*/ 2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37">
                  <a:moveTo>
                    <a:pt x="47" y="29"/>
                  </a:moveTo>
                  <a:cubicBezTo>
                    <a:pt x="47" y="31"/>
                    <a:pt x="44" y="30"/>
                    <a:pt x="43" y="30"/>
                  </a:cubicBezTo>
                  <a:cubicBezTo>
                    <a:pt x="43" y="34"/>
                    <a:pt x="40" y="37"/>
                    <a:pt x="36" y="37"/>
                  </a:cubicBezTo>
                  <a:cubicBezTo>
                    <a:pt x="32" y="37"/>
                    <a:pt x="29" y="34"/>
                    <a:pt x="2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4"/>
                    <a:pt x="16" y="37"/>
                    <a:pt x="12" y="37"/>
                  </a:cubicBezTo>
                  <a:cubicBezTo>
                    <a:pt x="8" y="37"/>
                    <a:pt x="5" y="34"/>
                    <a:pt x="5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2" y="30"/>
                    <a:pt x="0" y="31"/>
                    <a:pt x="0" y="29"/>
                  </a:cubicBezTo>
                  <a:cubicBezTo>
                    <a:pt x="0" y="28"/>
                    <a:pt x="1" y="27"/>
                    <a:pt x="2" y="2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6"/>
                    <a:pt x="2" y="14"/>
                    <a:pt x="3" y="13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7"/>
                    <a:pt x="10" y="6"/>
                    <a:pt x="11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7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7" y="0"/>
                    <a:pt x="47" y="1"/>
                  </a:cubicBezTo>
                  <a:lnTo>
                    <a:pt x="47" y="29"/>
                  </a:lnTo>
                  <a:close/>
                  <a:moveTo>
                    <a:pt x="16" y="17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5" y="16"/>
                    <a:pt x="5" y="16"/>
                  </a:cubicBezTo>
                  <a:cubicBezTo>
                    <a:pt x="5" y="17"/>
                    <a:pt x="5" y="17"/>
                    <a:pt x="5" y="17"/>
                  </a:cubicBezTo>
                  <a:lnTo>
                    <a:pt x="16" y="17"/>
                  </a:lnTo>
                  <a:close/>
                  <a:moveTo>
                    <a:pt x="12" y="27"/>
                  </a:moveTo>
                  <a:cubicBezTo>
                    <a:pt x="10" y="27"/>
                    <a:pt x="9" y="28"/>
                    <a:pt x="9" y="30"/>
                  </a:cubicBezTo>
                  <a:cubicBezTo>
                    <a:pt x="9" y="32"/>
                    <a:pt x="10" y="34"/>
                    <a:pt x="12" y="34"/>
                  </a:cubicBezTo>
                  <a:cubicBezTo>
                    <a:pt x="14" y="34"/>
                    <a:pt x="16" y="32"/>
                    <a:pt x="16" y="30"/>
                  </a:cubicBezTo>
                  <a:cubicBezTo>
                    <a:pt x="16" y="28"/>
                    <a:pt x="14" y="27"/>
                    <a:pt x="12" y="27"/>
                  </a:cubicBezTo>
                  <a:close/>
                  <a:moveTo>
                    <a:pt x="36" y="27"/>
                  </a:moveTo>
                  <a:cubicBezTo>
                    <a:pt x="34" y="27"/>
                    <a:pt x="33" y="28"/>
                    <a:pt x="33" y="30"/>
                  </a:cubicBezTo>
                  <a:cubicBezTo>
                    <a:pt x="33" y="32"/>
                    <a:pt x="34" y="34"/>
                    <a:pt x="36" y="34"/>
                  </a:cubicBezTo>
                  <a:cubicBezTo>
                    <a:pt x="38" y="34"/>
                    <a:pt x="40" y="32"/>
                    <a:pt x="40" y="30"/>
                  </a:cubicBezTo>
                  <a:cubicBezTo>
                    <a:pt x="40" y="28"/>
                    <a:pt x="38" y="27"/>
                    <a:pt x="36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30" name="AutoShape 110"/>
            <p:cNvSpPr/>
            <p:nvPr/>
          </p:nvSpPr>
          <p:spPr bwMode="auto">
            <a:xfrm>
              <a:off x="14629757" y="3065058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31" name="AutoShape 111"/>
            <p:cNvSpPr/>
            <p:nvPr/>
          </p:nvSpPr>
          <p:spPr bwMode="auto">
            <a:xfrm>
              <a:off x="15458651" y="444178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cxnSp>
          <p:nvCxnSpPr>
            <p:cNvPr id="232" name="直接连接符 91"/>
            <p:cNvCxnSpPr>
              <a:stCxn id="124" idx="7"/>
              <a:endCxn id="144" idx="2"/>
            </p:cNvCxnSpPr>
            <p:nvPr/>
          </p:nvCxnSpPr>
          <p:spPr bwMode="auto">
            <a:xfrm flipV="1">
              <a:off x="9354258" y="2770592"/>
              <a:ext cx="2432399" cy="270395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直接连接符 103"/>
            <p:cNvCxnSpPr>
              <a:stCxn id="144" idx="4"/>
              <a:endCxn id="140" idx="0"/>
            </p:cNvCxnSpPr>
            <p:nvPr/>
          </p:nvCxnSpPr>
          <p:spPr bwMode="auto">
            <a:xfrm flipH="1">
              <a:off x="12496731" y="3688960"/>
              <a:ext cx="207501" cy="8455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接连接符 163"/>
            <p:cNvCxnSpPr>
              <a:stCxn id="146" idx="3"/>
              <a:endCxn id="144" idx="5"/>
            </p:cNvCxnSpPr>
            <p:nvPr/>
          </p:nvCxnSpPr>
          <p:spPr bwMode="auto">
            <a:xfrm flipH="1">
              <a:off x="13353056" y="3361358"/>
              <a:ext cx="1237701" cy="5861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接连接符 169"/>
            <p:cNvCxnSpPr>
              <a:stCxn id="158" idx="4"/>
              <a:endCxn id="147" idx="6"/>
            </p:cNvCxnSpPr>
            <p:nvPr/>
          </p:nvCxnSpPr>
          <p:spPr bwMode="auto">
            <a:xfrm flipH="1">
              <a:off x="17196963" y="3489495"/>
              <a:ext cx="657226" cy="182800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Connector 8"/>
          <p:cNvCxnSpPr/>
          <p:nvPr/>
        </p:nvCxnSpPr>
        <p:spPr>
          <a:xfrm flipH="1">
            <a:off x="456018" y="2057135"/>
            <a:ext cx="400" cy="403134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50"/>
          <p:cNvCxnSpPr/>
          <p:nvPr/>
        </p:nvCxnSpPr>
        <p:spPr>
          <a:xfrm flipH="1">
            <a:off x="5259454" y="2074427"/>
            <a:ext cx="400" cy="403134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6" name="Group 54"/>
          <p:cNvGrpSpPr/>
          <p:nvPr/>
        </p:nvGrpSpPr>
        <p:grpSpPr>
          <a:xfrm>
            <a:off x="5649600" y="3119664"/>
            <a:ext cx="405710" cy="405710"/>
            <a:chOff x="2609260" y="2989019"/>
            <a:chExt cx="475253" cy="475253"/>
          </a:xfrm>
          <a:solidFill>
            <a:schemeClr val="bg1"/>
          </a:solidFill>
        </p:grpSpPr>
        <p:sp>
          <p:nvSpPr>
            <p:cNvPr id="257" name="Oval 55"/>
            <p:cNvSpPr/>
            <p:nvPr/>
          </p:nvSpPr>
          <p:spPr>
            <a:xfrm>
              <a:off x="2609260" y="2989019"/>
              <a:ext cx="475253" cy="475253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Freeform 56"/>
            <p:cNvSpPr/>
            <p:nvPr/>
          </p:nvSpPr>
          <p:spPr bwMode="auto">
            <a:xfrm>
              <a:off x="2752030" y="3120652"/>
              <a:ext cx="189738" cy="196776"/>
            </a:xfrm>
            <a:custGeom>
              <a:avLst/>
              <a:gdLst>
                <a:gd name="T0" fmla="*/ 103 w 274"/>
                <a:gd name="T1" fmla="*/ 284 h 284"/>
                <a:gd name="T2" fmla="*/ 80 w 274"/>
                <a:gd name="T3" fmla="*/ 273 h 284"/>
                <a:gd name="T4" fmla="*/ 9 w 274"/>
                <a:gd name="T5" fmla="*/ 178 h 284"/>
                <a:gd name="T6" fmla="*/ 14 w 274"/>
                <a:gd name="T7" fmla="*/ 139 h 284"/>
                <a:gd name="T8" fmla="*/ 53 w 274"/>
                <a:gd name="T9" fmla="*/ 145 h 284"/>
                <a:gd name="T10" fmla="*/ 100 w 274"/>
                <a:gd name="T11" fmla="*/ 207 h 284"/>
                <a:gd name="T12" fmla="*/ 219 w 274"/>
                <a:gd name="T13" fmla="*/ 17 h 284"/>
                <a:gd name="T14" fmla="*/ 257 w 274"/>
                <a:gd name="T15" fmla="*/ 8 h 284"/>
                <a:gd name="T16" fmla="*/ 266 w 274"/>
                <a:gd name="T17" fmla="*/ 47 h 284"/>
                <a:gd name="T18" fmla="*/ 126 w 274"/>
                <a:gd name="T19" fmla="*/ 271 h 284"/>
                <a:gd name="T20" fmla="*/ 104 w 274"/>
                <a:gd name="T21" fmla="*/ 284 h 284"/>
                <a:gd name="T22" fmla="*/ 103 w 274"/>
                <a:gd name="T2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" h="284">
                  <a:moveTo>
                    <a:pt x="103" y="284"/>
                  </a:moveTo>
                  <a:cubicBezTo>
                    <a:pt x="94" y="284"/>
                    <a:pt x="86" y="280"/>
                    <a:pt x="80" y="273"/>
                  </a:cubicBezTo>
                  <a:cubicBezTo>
                    <a:pt x="9" y="178"/>
                    <a:pt x="9" y="178"/>
                    <a:pt x="9" y="178"/>
                  </a:cubicBezTo>
                  <a:cubicBezTo>
                    <a:pt x="0" y="166"/>
                    <a:pt x="2" y="149"/>
                    <a:pt x="14" y="139"/>
                  </a:cubicBezTo>
                  <a:cubicBezTo>
                    <a:pt x="27" y="130"/>
                    <a:pt x="44" y="133"/>
                    <a:pt x="53" y="145"/>
                  </a:cubicBezTo>
                  <a:cubicBezTo>
                    <a:pt x="100" y="207"/>
                    <a:pt x="100" y="207"/>
                    <a:pt x="100" y="207"/>
                  </a:cubicBezTo>
                  <a:cubicBezTo>
                    <a:pt x="219" y="17"/>
                    <a:pt x="219" y="17"/>
                    <a:pt x="219" y="17"/>
                  </a:cubicBezTo>
                  <a:cubicBezTo>
                    <a:pt x="227" y="4"/>
                    <a:pt x="244" y="0"/>
                    <a:pt x="257" y="8"/>
                  </a:cubicBezTo>
                  <a:cubicBezTo>
                    <a:pt x="270" y="16"/>
                    <a:pt x="274" y="33"/>
                    <a:pt x="266" y="47"/>
                  </a:cubicBezTo>
                  <a:cubicBezTo>
                    <a:pt x="126" y="271"/>
                    <a:pt x="126" y="271"/>
                    <a:pt x="126" y="271"/>
                  </a:cubicBezTo>
                  <a:cubicBezTo>
                    <a:pt x="121" y="279"/>
                    <a:pt x="113" y="283"/>
                    <a:pt x="104" y="284"/>
                  </a:cubicBezTo>
                  <a:cubicBezTo>
                    <a:pt x="104" y="284"/>
                    <a:pt x="103" y="284"/>
                    <a:pt x="103" y="284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5525652" y="2254535"/>
            <a:ext cx="5917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5</a:t>
            </a:r>
            <a:r>
              <a:rPr lang="zh-CN" altLang="en-US" sz="2000" dirty="0" smtClean="0"/>
              <a:t>、</a:t>
            </a:r>
            <a:r>
              <a:rPr lang="zh-CN" altLang="zh-CN" sz="2000" dirty="0" smtClean="0"/>
              <a:t>社会</a:t>
            </a:r>
            <a:r>
              <a:rPr lang="zh-CN" altLang="zh-CN" sz="2000" dirty="0"/>
              <a:t>资源广，接触面大，</a:t>
            </a:r>
            <a:r>
              <a:rPr lang="zh-CN" altLang="zh-CN" sz="2800" b="1" dirty="0"/>
              <a:t>社会地位高。</a:t>
            </a:r>
            <a:endParaRPr lang="en-US" altLang="ja-JP" sz="28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 txBox="1"/>
          <p:nvPr/>
        </p:nvSpPr>
        <p:spPr>
          <a:xfrm>
            <a:off x="3670072" y="931466"/>
            <a:ext cx="4370597" cy="639470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当医生面临的问题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6" name="直接连接符 10"/>
          <p:cNvCxnSpPr/>
          <p:nvPr/>
        </p:nvCxnSpPr>
        <p:spPr>
          <a:xfrm flipV="1">
            <a:off x="288388" y="-14115"/>
            <a:ext cx="0" cy="1018633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1"/>
          <p:cNvCxnSpPr/>
          <p:nvPr/>
        </p:nvCxnSpPr>
        <p:spPr>
          <a:xfrm>
            <a:off x="423390" y="-12629"/>
            <a:ext cx="0" cy="51021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itle 1"/>
          <p:cNvSpPr txBox="1"/>
          <p:nvPr/>
        </p:nvSpPr>
        <p:spPr>
          <a:xfrm>
            <a:off x="544324" y="157260"/>
            <a:ext cx="6800557" cy="760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学医的</a:t>
            </a:r>
            <a:r>
              <a:rPr lang="zh-CN" alt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优缺点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9509" y="2254535"/>
            <a:ext cx="44099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1</a:t>
            </a:r>
            <a:r>
              <a:rPr lang="zh-CN" altLang="en-US" sz="2000" dirty="0" smtClean="0"/>
              <a:t>、</a:t>
            </a:r>
            <a:r>
              <a:rPr lang="zh-CN" altLang="zh-CN" sz="2000" b="1" dirty="0" smtClean="0"/>
              <a:t>前期投入大</a:t>
            </a:r>
            <a:r>
              <a:rPr lang="zh-CN" altLang="zh-CN" sz="2000" dirty="0"/>
              <a:t>，门槛在所有职业里面最高之一，投入产出</a:t>
            </a:r>
            <a:r>
              <a:rPr lang="zh-CN" altLang="zh-CN" sz="2000" dirty="0" smtClean="0"/>
              <a:t>比低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545" y="2238122"/>
            <a:ext cx="5525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3</a:t>
            </a:r>
            <a:r>
              <a:rPr lang="zh-CN" altLang="en-US" sz="2000" dirty="0" smtClean="0"/>
              <a:t>、</a:t>
            </a:r>
            <a:r>
              <a:rPr lang="zh-CN" altLang="zh-CN" sz="2000" dirty="0" smtClean="0"/>
              <a:t>没</a:t>
            </a:r>
            <a:r>
              <a:rPr lang="zh-CN" altLang="zh-CN" sz="2000" dirty="0"/>
              <a:t>时间顾及</a:t>
            </a:r>
            <a:r>
              <a:rPr lang="zh-CN" altLang="zh-CN" sz="2000" dirty="0" smtClean="0"/>
              <a:t>家庭</a:t>
            </a:r>
            <a:r>
              <a:rPr lang="zh-CN" altLang="zh-CN" sz="1600" dirty="0" smtClean="0"/>
              <a:t>。</a:t>
            </a:r>
            <a:endParaRPr lang="en-US" altLang="zh-CN" sz="1600" dirty="0" smtClean="0"/>
          </a:p>
          <a:p>
            <a:endParaRPr lang="en-US" altLang="zh-CN" sz="1600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zh-CN" altLang="zh-CN" b="1" dirty="0" smtClean="0"/>
              <a:t>当前</a:t>
            </a:r>
            <a:r>
              <a:rPr lang="zh-CN" altLang="zh-CN" b="1" dirty="0"/>
              <a:t>医患关系较差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r>
              <a:rPr lang="zh-CN" altLang="zh-CN" dirty="0" smtClean="0"/>
              <a:t>但是</a:t>
            </a:r>
            <a:r>
              <a:rPr lang="zh-CN" altLang="zh-CN" dirty="0"/>
              <a:t>请相信，被砍的也是极少数。</a:t>
            </a:r>
            <a:endParaRPr lang="zh-CN" altLang="zh-CN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cxnSp>
        <p:nvCxnSpPr>
          <p:cNvPr id="118" name="Straight Connector 8"/>
          <p:cNvCxnSpPr/>
          <p:nvPr/>
        </p:nvCxnSpPr>
        <p:spPr>
          <a:xfrm flipH="1">
            <a:off x="456018" y="2057135"/>
            <a:ext cx="400" cy="403134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50"/>
          <p:cNvCxnSpPr/>
          <p:nvPr/>
        </p:nvCxnSpPr>
        <p:spPr>
          <a:xfrm flipH="1">
            <a:off x="5259454" y="2074427"/>
            <a:ext cx="400" cy="403134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849109" y="3275782"/>
            <a:ext cx="38910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zh-CN" b="1" dirty="0" smtClean="0"/>
              <a:t>工作</a:t>
            </a:r>
            <a:r>
              <a:rPr lang="zh-CN" altLang="zh-CN" b="1" dirty="0"/>
              <a:t>强度大、压力大，风险高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/>
              <a:t>时间其实不算特别长（尤其内科及辅助科室），现在没多少职业不加班了，强度（尤其外科）、压力（尤其科研压力）和风险是真大。</a:t>
            </a:r>
            <a:endParaRPr lang="en-US" altLang="ja-JP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574" y="1097657"/>
            <a:ext cx="476823" cy="46226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66" y="4951013"/>
            <a:ext cx="1219200" cy="1219200"/>
          </a:xfrm>
          <a:prstGeom prst="rect">
            <a:avLst/>
          </a:prstGeom>
        </p:spPr>
      </p:pic>
      <p:pic>
        <p:nvPicPr>
          <p:cNvPr id="129" name="图片 1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494" y="3392284"/>
            <a:ext cx="5186703" cy="2975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180"/>
          <p:cNvCxnSpPr/>
          <p:nvPr/>
        </p:nvCxnSpPr>
        <p:spPr>
          <a:xfrm>
            <a:off x="980109" y="5224465"/>
            <a:ext cx="1694129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90"/>
          <p:cNvCxnSpPr/>
          <p:nvPr/>
        </p:nvCxnSpPr>
        <p:spPr>
          <a:xfrm>
            <a:off x="2674238" y="5443566"/>
            <a:ext cx="344149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92"/>
          <p:cNvCxnSpPr/>
          <p:nvPr/>
        </p:nvCxnSpPr>
        <p:spPr>
          <a:xfrm>
            <a:off x="6115728" y="5045482"/>
            <a:ext cx="0" cy="39808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72"/>
          <p:cNvSpPr/>
          <p:nvPr/>
        </p:nvSpPr>
        <p:spPr>
          <a:xfrm rot="16200000">
            <a:off x="553926" y="4343814"/>
            <a:ext cx="651074" cy="176130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Rectangle 173"/>
          <p:cNvSpPr/>
          <p:nvPr/>
        </p:nvSpPr>
        <p:spPr>
          <a:xfrm rot="16200000">
            <a:off x="111342" y="5430634"/>
            <a:ext cx="651080" cy="885835"/>
          </a:xfrm>
          <a:prstGeom prst="rect">
            <a:avLst/>
          </a:prstGeom>
          <a:solidFill>
            <a:srgbClr val="FF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7" name="Rectangle 175"/>
          <p:cNvSpPr/>
          <p:nvPr/>
        </p:nvSpPr>
        <p:spPr>
          <a:xfrm rot="16200000">
            <a:off x="108703" y="6082363"/>
            <a:ext cx="651088" cy="880566"/>
          </a:xfrm>
          <a:prstGeom prst="rect">
            <a:avLst/>
          </a:prstGeom>
          <a:solidFill>
            <a:srgbClr val="604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8" name="Rectangle 176"/>
          <p:cNvSpPr/>
          <p:nvPr/>
        </p:nvSpPr>
        <p:spPr>
          <a:xfrm rot="16200000">
            <a:off x="108706" y="4135096"/>
            <a:ext cx="651083" cy="8805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20" name="Straight Connector 181"/>
          <p:cNvCxnSpPr/>
          <p:nvPr/>
        </p:nvCxnSpPr>
        <p:spPr>
          <a:xfrm>
            <a:off x="2674529" y="5219937"/>
            <a:ext cx="0" cy="223629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7"/>
          <p:cNvSpPr txBox="1"/>
          <p:nvPr/>
        </p:nvSpPr>
        <p:spPr>
          <a:xfrm>
            <a:off x="4384656" y="4017916"/>
            <a:ext cx="3422689" cy="752257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3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学医需要的知识</a:t>
            </a:r>
            <a:endParaRPr lang="zh-CN" altLang="en-US" sz="3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Group 100"/>
          <p:cNvGrpSpPr/>
          <p:nvPr/>
        </p:nvGrpSpPr>
        <p:grpSpPr>
          <a:xfrm>
            <a:off x="-1191" y="115906"/>
            <a:ext cx="12225702" cy="5532146"/>
            <a:chOff x="-1588" y="6351"/>
            <a:chExt cx="12198351" cy="4738687"/>
          </a:xfrm>
          <a:solidFill>
            <a:schemeClr val="bg1">
              <a:lumMod val="95000"/>
            </a:schemeClr>
          </a:solidFill>
        </p:grpSpPr>
        <p:sp>
          <p:nvSpPr>
            <p:cNvPr id="24" name="Freeform 5"/>
            <p:cNvSpPr/>
            <p:nvPr/>
          </p:nvSpPr>
          <p:spPr bwMode="auto">
            <a:xfrm>
              <a:off x="-1588" y="1303338"/>
              <a:ext cx="107950" cy="104775"/>
            </a:xfrm>
            <a:custGeom>
              <a:avLst/>
              <a:gdLst>
                <a:gd name="T0" fmla="*/ 26 w 26"/>
                <a:gd name="T1" fmla="*/ 12 h 25"/>
                <a:gd name="T2" fmla="*/ 13 w 26"/>
                <a:gd name="T3" fmla="*/ 0 h 25"/>
                <a:gd name="T4" fmla="*/ 0 w 26"/>
                <a:gd name="T5" fmla="*/ 12 h 25"/>
                <a:gd name="T6" fmla="*/ 13 w 26"/>
                <a:gd name="T7" fmla="*/ 25 h 25"/>
                <a:gd name="T8" fmla="*/ 26 w 26"/>
                <a:gd name="T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26" y="12"/>
                  </a:moveTo>
                  <a:cubicBezTo>
                    <a:pt x="19" y="12"/>
                    <a:pt x="13" y="7"/>
                    <a:pt x="13" y="0"/>
                  </a:cubicBezTo>
                  <a:cubicBezTo>
                    <a:pt x="13" y="7"/>
                    <a:pt x="7" y="12"/>
                    <a:pt x="0" y="12"/>
                  </a:cubicBezTo>
                  <a:cubicBezTo>
                    <a:pt x="7" y="12"/>
                    <a:pt x="13" y="18"/>
                    <a:pt x="13" y="25"/>
                  </a:cubicBezTo>
                  <a:cubicBezTo>
                    <a:pt x="13" y="18"/>
                    <a:pt x="19" y="12"/>
                    <a:pt x="2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5" name="Freeform 6"/>
            <p:cNvSpPr/>
            <p:nvPr/>
          </p:nvSpPr>
          <p:spPr bwMode="auto">
            <a:xfrm>
              <a:off x="3019425" y="750888"/>
              <a:ext cx="128588" cy="128588"/>
            </a:xfrm>
            <a:custGeom>
              <a:avLst/>
              <a:gdLst>
                <a:gd name="T0" fmla="*/ 31 w 31"/>
                <a:gd name="T1" fmla="*/ 15 h 31"/>
                <a:gd name="T2" fmla="*/ 15 w 31"/>
                <a:gd name="T3" fmla="*/ 0 h 31"/>
                <a:gd name="T4" fmla="*/ 0 w 31"/>
                <a:gd name="T5" fmla="*/ 15 h 31"/>
                <a:gd name="T6" fmla="*/ 15 w 31"/>
                <a:gd name="T7" fmla="*/ 31 h 31"/>
                <a:gd name="T8" fmla="*/ 31 w 31"/>
                <a:gd name="T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cubicBezTo>
                    <a:pt x="22" y="15"/>
                    <a:pt x="15" y="9"/>
                    <a:pt x="15" y="0"/>
                  </a:cubicBezTo>
                  <a:cubicBezTo>
                    <a:pt x="15" y="9"/>
                    <a:pt x="9" y="15"/>
                    <a:pt x="0" y="15"/>
                  </a:cubicBezTo>
                  <a:cubicBezTo>
                    <a:pt x="9" y="15"/>
                    <a:pt x="15" y="22"/>
                    <a:pt x="15" y="31"/>
                  </a:cubicBezTo>
                  <a:cubicBezTo>
                    <a:pt x="15" y="22"/>
                    <a:pt x="22" y="15"/>
                    <a:pt x="3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1411288" y="1998663"/>
              <a:ext cx="71438" cy="71438"/>
            </a:xfrm>
            <a:custGeom>
              <a:avLst/>
              <a:gdLst>
                <a:gd name="T0" fmla="*/ 17 w 17"/>
                <a:gd name="T1" fmla="*/ 8 h 17"/>
                <a:gd name="T2" fmla="*/ 9 w 17"/>
                <a:gd name="T3" fmla="*/ 0 h 17"/>
                <a:gd name="T4" fmla="*/ 0 w 17"/>
                <a:gd name="T5" fmla="*/ 8 h 17"/>
                <a:gd name="T6" fmla="*/ 9 w 17"/>
                <a:gd name="T7" fmla="*/ 17 h 17"/>
                <a:gd name="T8" fmla="*/ 17 w 17"/>
                <a:gd name="T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7" y="8"/>
                  </a:moveTo>
                  <a:cubicBezTo>
                    <a:pt x="12" y="8"/>
                    <a:pt x="9" y="4"/>
                    <a:pt x="9" y="0"/>
                  </a:cubicBezTo>
                  <a:cubicBezTo>
                    <a:pt x="9" y="4"/>
                    <a:pt x="5" y="8"/>
                    <a:pt x="0" y="8"/>
                  </a:cubicBezTo>
                  <a:cubicBezTo>
                    <a:pt x="5" y="8"/>
                    <a:pt x="9" y="12"/>
                    <a:pt x="9" y="17"/>
                  </a:cubicBezTo>
                  <a:cubicBezTo>
                    <a:pt x="9" y="12"/>
                    <a:pt x="12" y="8"/>
                    <a:pt x="1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6035675" y="633413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3829050" y="2519363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619250" y="863601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4481513" y="566738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auto">
            <a:xfrm>
              <a:off x="5332413" y="1412876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2" name="Oval 13"/>
            <p:cNvSpPr>
              <a:spLocks noChangeArrowheads="1"/>
            </p:cNvSpPr>
            <p:nvPr/>
          </p:nvSpPr>
          <p:spPr bwMode="auto">
            <a:xfrm>
              <a:off x="5321300" y="11747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2312988" y="35877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668338" y="655638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5" name="Oval 16"/>
            <p:cNvSpPr>
              <a:spLocks noChangeArrowheads="1"/>
            </p:cNvSpPr>
            <p:nvPr/>
          </p:nvSpPr>
          <p:spPr bwMode="auto">
            <a:xfrm>
              <a:off x="6488113" y="15668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7480300" y="350838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3954463" y="15367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3849688" y="106363"/>
              <a:ext cx="17463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2192338" y="1228726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534988" y="2693988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1" name="Oval 22"/>
            <p:cNvSpPr>
              <a:spLocks noChangeArrowheads="1"/>
            </p:cNvSpPr>
            <p:nvPr/>
          </p:nvSpPr>
          <p:spPr bwMode="auto">
            <a:xfrm>
              <a:off x="2724150" y="239871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2" name="Oval 23"/>
            <p:cNvSpPr>
              <a:spLocks noChangeArrowheads="1"/>
            </p:cNvSpPr>
            <p:nvPr/>
          </p:nvSpPr>
          <p:spPr bwMode="auto">
            <a:xfrm>
              <a:off x="5668963" y="2406651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3" name="Oval 24"/>
            <p:cNvSpPr>
              <a:spLocks noChangeArrowheads="1"/>
            </p:cNvSpPr>
            <p:nvPr/>
          </p:nvSpPr>
          <p:spPr bwMode="auto">
            <a:xfrm>
              <a:off x="6027738" y="2755901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4" name="Oval 25"/>
            <p:cNvSpPr>
              <a:spLocks noChangeArrowheads="1"/>
            </p:cNvSpPr>
            <p:nvPr/>
          </p:nvSpPr>
          <p:spPr bwMode="auto">
            <a:xfrm>
              <a:off x="876300" y="4162426"/>
              <a:ext cx="15875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5" name="Oval 26"/>
            <p:cNvSpPr>
              <a:spLocks noChangeArrowheads="1"/>
            </p:cNvSpPr>
            <p:nvPr/>
          </p:nvSpPr>
          <p:spPr bwMode="auto">
            <a:xfrm>
              <a:off x="1195388" y="4575176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6" name="Oval 27"/>
            <p:cNvSpPr>
              <a:spLocks noChangeArrowheads="1"/>
            </p:cNvSpPr>
            <p:nvPr/>
          </p:nvSpPr>
          <p:spPr bwMode="auto">
            <a:xfrm>
              <a:off x="534988" y="4357688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7" name="Oval 28"/>
            <p:cNvSpPr>
              <a:spLocks noChangeArrowheads="1"/>
            </p:cNvSpPr>
            <p:nvPr/>
          </p:nvSpPr>
          <p:spPr bwMode="auto">
            <a:xfrm>
              <a:off x="688975" y="4583113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8" name="Oval 29"/>
            <p:cNvSpPr>
              <a:spLocks noChangeArrowheads="1"/>
            </p:cNvSpPr>
            <p:nvPr/>
          </p:nvSpPr>
          <p:spPr bwMode="auto">
            <a:xfrm>
              <a:off x="3073400" y="32432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49" name="Oval 30"/>
            <p:cNvSpPr>
              <a:spLocks noChangeArrowheads="1"/>
            </p:cNvSpPr>
            <p:nvPr/>
          </p:nvSpPr>
          <p:spPr bwMode="auto">
            <a:xfrm>
              <a:off x="4864100" y="3068638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0" name="Oval 31"/>
            <p:cNvSpPr>
              <a:spLocks noChangeArrowheads="1"/>
            </p:cNvSpPr>
            <p:nvPr/>
          </p:nvSpPr>
          <p:spPr bwMode="auto">
            <a:xfrm>
              <a:off x="6994525" y="4146551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1" name="Oval 32"/>
            <p:cNvSpPr>
              <a:spLocks noChangeArrowheads="1"/>
            </p:cNvSpPr>
            <p:nvPr/>
          </p:nvSpPr>
          <p:spPr bwMode="auto">
            <a:xfrm>
              <a:off x="1755775" y="35560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2" name="Oval 33"/>
            <p:cNvSpPr>
              <a:spLocks noChangeArrowheads="1"/>
            </p:cNvSpPr>
            <p:nvPr/>
          </p:nvSpPr>
          <p:spPr bwMode="auto">
            <a:xfrm>
              <a:off x="2200275" y="635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3" name="Oval 34"/>
            <p:cNvSpPr>
              <a:spLocks noChangeArrowheads="1"/>
            </p:cNvSpPr>
            <p:nvPr/>
          </p:nvSpPr>
          <p:spPr bwMode="auto">
            <a:xfrm>
              <a:off x="2878138" y="160338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4" name="Freeform 35"/>
            <p:cNvSpPr/>
            <p:nvPr/>
          </p:nvSpPr>
          <p:spPr bwMode="auto">
            <a:xfrm>
              <a:off x="10439400" y="517526"/>
              <a:ext cx="69850" cy="58738"/>
            </a:xfrm>
            <a:custGeom>
              <a:avLst/>
              <a:gdLst>
                <a:gd name="T0" fmla="*/ 17 w 17"/>
                <a:gd name="T1" fmla="*/ 7 h 14"/>
                <a:gd name="T2" fmla="*/ 9 w 17"/>
                <a:gd name="T3" fmla="*/ 0 h 14"/>
                <a:gd name="T4" fmla="*/ 0 w 17"/>
                <a:gd name="T5" fmla="*/ 7 h 14"/>
                <a:gd name="T6" fmla="*/ 9 w 17"/>
                <a:gd name="T7" fmla="*/ 14 h 14"/>
                <a:gd name="T8" fmla="*/ 17 w 17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4">
                  <a:moveTo>
                    <a:pt x="17" y="7"/>
                  </a:moveTo>
                  <a:cubicBezTo>
                    <a:pt x="13" y="7"/>
                    <a:pt x="9" y="4"/>
                    <a:pt x="9" y="0"/>
                  </a:cubicBezTo>
                  <a:cubicBezTo>
                    <a:pt x="9" y="4"/>
                    <a:pt x="5" y="7"/>
                    <a:pt x="0" y="7"/>
                  </a:cubicBezTo>
                  <a:cubicBezTo>
                    <a:pt x="5" y="7"/>
                    <a:pt x="9" y="10"/>
                    <a:pt x="9" y="14"/>
                  </a:cubicBezTo>
                  <a:cubicBezTo>
                    <a:pt x="9" y="10"/>
                    <a:pt x="13" y="7"/>
                    <a:pt x="1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5" name="Freeform 36"/>
            <p:cNvSpPr/>
            <p:nvPr/>
          </p:nvSpPr>
          <p:spPr bwMode="auto">
            <a:xfrm>
              <a:off x="11120438" y="1906588"/>
              <a:ext cx="90488" cy="92075"/>
            </a:xfrm>
            <a:custGeom>
              <a:avLst/>
              <a:gdLst>
                <a:gd name="T0" fmla="*/ 22 w 22"/>
                <a:gd name="T1" fmla="*/ 11 h 22"/>
                <a:gd name="T2" fmla="*/ 11 w 22"/>
                <a:gd name="T3" fmla="*/ 0 h 22"/>
                <a:gd name="T4" fmla="*/ 0 w 22"/>
                <a:gd name="T5" fmla="*/ 11 h 22"/>
                <a:gd name="T6" fmla="*/ 11 w 22"/>
                <a:gd name="T7" fmla="*/ 22 h 22"/>
                <a:gd name="T8" fmla="*/ 22 w 22"/>
                <a:gd name="T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16" y="11"/>
                    <a:pt x="11" y="6"/>
                    <a:pt x="11" y="0"/>
                  </a:cubicBezTo>
                  <a:cubicBezTo>
                    <a:pt x="11" y="6"/>
                    <a:pt x="6" y="11"/>
                    <a:pt x="0" y="11"/>
                  </a:cubicBezTo>
                  <a:cubicBezTo>
                    <a:pt x="6" y="11"/>
                    <a:pt x="11" y="16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6" name="Freeform 37"/>
            <p:cNvSpPr/>
            <p:nvPr/>
          </p:nvSpPr>
          <p:spPr bwMode="auto">
            <a:xfrm>
              <a:off x="8050213" y="1985963"/>
              <a:ext cx="120650" cy="125413"/>
            </a:xfrm>
            <a:custGeom>
              <a:avLst/>
              <a:gdLst>
                <a:gd name="T0" fmla="*/ 29 w 29"/>
                <a:gd name="T1" fmla="*/ 15 h 30"/>
                <a:gd name="T2" fmla="*/ 14 w 29"/>
                <a:gd name="T3" fmla="*/ 0 h 30"/>
                <a:gd name="T4" fmla="*/ 0 w 29"/>
                <a:gd name="T5" fmla="*/ 15 h 30"/>
                <a:gd name="T6" fmla="*/ 14 w 29"/>
                <a:gd name="T7" fmla="*/ 30 h 30"/>
                <a:gd name="T8" fmla="*/ 29 w 29"/>
                <a:gd name="T9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29" y="15"/>
                  </a:moveTo>
                  <a:cubicBezTo>
                    <a:pt x="21" y="15"/>
                    <a:pt x="14" y="8"/>
                    <a:pt x="14" y="0"/>
                  </a:cubicBezTo>
                  <a:cubicBezTo>
                    <a:pt x="14" y="8"/>
                    <a:pt x="8" y="15"/>
                    <a:pt x="0" y="15"/>
                  </a:cubicBezTo>
                  <a:cubicBezTo>
                    <a:pt x="8" y="15"/>
                    <a:pt x="14" y="21"/>
                    <a:pt x="14" y="30"/>
                  </a:cubicBezTo>
                  <a:cubicBezTo>
                    <a:pt x="14" y="21"/>
                    <a:pt x="21" y="15"/>
                    <a:pt x="2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7" name="Freeform 38"/>
            <p:cNvSpPr/>
            <p:nvPr/>
          </p:nvSpPr>
          <p:spPr bwMode="auto">
            <a:xfrm>
              <a:off x="7310438" y="1054101"/>
              <a:ext cx="74613" cy="74613"/>
            </a:xfrm>
            <a:custGeom>
              <a:avLst/>
              <a:gdLst>
                <a:gd name="T0" fmla="*/ 18 w 18"/>
                <a:gd name="T1" fmla="*/ 9 h 18"/>
                <a:gd name="T2" fmla="*/ 9 w 18"/>
                <a:gd name="T3" fmla="*/ 0 h 18"/>
                <a:gd name="T4" fmla="*/ 0 w 18"/>
                <a:gd name="T5" fmla="*/ 9 h 18"/>
                <a:gd name="T6" fmla="*/ 9 w 18"/>
                <a:gd name="T7" fmla="*/ 18 h 18"/>
                <a:gd name="T8" fmla="*/ 18 w 18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3" y="9"/>
                    <a:pt x="9" y="5"/>
                    <a:pt x="9" y="0"/>
                  </a:cubicBezTo>
                  <a:cubicBezTo>
                    <a:pt x="9" y="5"/>
                    <a:pt x="5" y="9"/>
                    <a:pt x="0" y="9"/>
                  </a:cubicBezTo>
                  <a:cubicBezTo>
                    <a:pt x="5" y="9"/>
                    <a:pt x="9" y="13"/>
                    <a:pt x="9" y="18"/>
                  </a:cubicBezTo>
                  <a:cubicBezTo>
                    <a:pt x="9" y="13"/>
                    <a:pt x="13" y="9"/>
                    <a:pt x="1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8" name="Freeform 39"/>
            <p:cNvSpPr/>
            <p:nvPr/>
          </p:nvSpPr>
          <p:spPr bwMode="auto">
            <a:xfrm>
              <a:off x="8304213" y="488951"/>
              <a:ext cx="123825" cy="120650"/>
            </a:xfrm>
            <a:custGeom>
              <a:avLst/>
              <a:gdLst>
                <a:gd name="T0" fmla="*/ 30 w 30"/>
                <a:gd name="T1" fmla="*/ 15 h 29"/>
                <a:gd name="T2" fmla="*/ 15 w 30"/>
                <a:gd name="T3" fmla="*/ 0 h 29"/>
                <a:gd name="T4" fmla="*/ 0 w 30"/>
                <a:gd name="T5" fmla="*/ 15 h 29"/>
                <a:gd name="T6" fmla="*/ 15 w 30"/>
                <a:gd name="T7" fmla="*/ 29 h 29"/>
                <a:gd name="T8" fmla="*/ 30 w 30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9">
                  <a:moveTo>
                    <a:pt x="30" y="15"/>
                  </a:moveTo>
                  <a:cubicBezTo>
                    <a:pt x="22" y="15"/>
                    <a:pt x="15" y="8"/>
                    <a:pt x="15" y="0"/>
                  </a:cubicBezTo>
                  <a:cubicBezTo>
                    <a:pt x="15" y="8"/>
                    <a:pt x="8" y="15"/>
                    <a:pt x="0" y="15"/>
                  </a:cubicBezTo>
                  <a:cubicBezTo>
                    <a:pt x="8" y="15"/>
                    <a:pt x="15" y="21"/>
                    <a:pt x="15" y="29"/>
                  </a:cubicBezTo>
                  <a:cubicBezTo>
                    <a:pt x="15" y="21"/>
                    <a:pt x="22" y="15"/>
                    <a:pt x="3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59" name="Freeform 40"/>
            <p:cNvSpPr/>
            <p:nvPr/>
          </p:nvSpPr>
          <p:spPr bwMode="auto">
            <a:xfrm>
              <a:off x="12076113" y="504826"/>
              <a:ext cx="120650" cy="120650"/>
            </a:xfrm>
            <a:custGeom>
              <a:avLst/>
              <a:gdLst>
                <a:gd name="T0" fmla="*/ 29 w 29"/>
                <a:gd name="T1" fmla="*/ 15 h 29"/>
                <a:gd name="T2" fmla="*/ 15 w 29"/>
                <a:gd name="T3" fmla="*/ 0 h 29"/>
                <a:gd name="T4" fmla="*/ 0 w 29"/>
                <a:gd name="T5" fmla="*/ 15 h 29"/>
                <a:gd name="T6" fmla="*/ 15 w 29"/>
                <a:gd name="T7" fmla="*/ 29 h 29"/>
                <a:gd name="T8" fmla="*/ 29 w 29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9" y="15"/>
                  </a:moveTo>
                  <a:cubicBezTo>
                    <a:pt x="21" y="15"/>
                    <a:pt x="15" y="8"/>
                    <a:pt x="15" y="0"/>
                  </a:cubicBezTo>
                  <a:cubicBezTo>
                    <a:pt x="15" y="8"/>
                    <a:pt x="8" y="15"/>
                    <a:pt x="0" y="15"/>
                  </a:cubicBezTo>
                  <a:cubicBezTo>
                    <a:pt x="8" y="15"/>
                    <a:pt x="15" y="21"/>
                    <a:pt x="15" y="29"/>
                  </a:cubicBezTo>
                  <a:cubicBezTo>
                    <a:pt x="15" y="21"/>
                    <a:pt x="21" y="15"/>
                    <a:pt x="2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0" name="Oval 41"/>
            <p:cNvSpPr>
              <a:spLocks noChangeArrowheads="1"/>
            </p:cNvSpPr>
            <p:nvPr/>
          </p:nvSpPr>
          <p:spPr bwMode="auto">
            <a:xfrm>
              <a:off x="10231438" y="10715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1" name="Oval 42"/>
            <p:cNvSpPr>
              <a:spLocks noChangeArrowheads="1"/>
            </p:cNvSpPr>
            <p:nvPr/>
          </p:nvSpPr>
          <p:spPr bwMode="auto">
            <a:xfrm>
              <a:off x="8054975" y="10588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2" name="Oval 43"/>
            <p:cNvSpPr>
              <a:spLocks noChangeArrowheads="1"/>
            </p:cNvSpPr>
            <p:nvPr/>
          </p:nvSpPr>
          <p:spPr bwMode="auto">
            <a:xfrm>
              <a:off x="11544300" y="47626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3" name="Oval 44"/>
            <p:cNvSpPr>
              <a:spLocks noChangeArrowheads="1"/>
            </p:cNvSpPr>
            <p:nvPr/>
          </p:nvSpPr>
          <p:spPr bwMode="auto">
            <a:xfrm>
              <a:off x="10634663" y="6826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4" name="Oval 45"/>
            <p:cNvSpPr>
              <a:spLocks noChangeArrowheads="1"/>
            </p:cNvSpPr>
            <p:nvPr/>
          </p:nvSpPr>
          <p:spPr bwMode="auto">
            <a:xfrm>
              <a:off x="5881688" y="854076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5" name="Oval 46"/>
            <p:cNvSpPr>
              <a:spLocks noChangeArrowheads="1"/>
            </p:cNvSpPr>
            <p:nvPr/>
          </p:nvSpPr>
          <p:spPr bwMode="auto">
            <a:xfrm>
              <a:off x="9815513" y="1611313"/>
              <a:ext cx="17463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6" name="Oval 47"/>
            <p:cNvSpPr>
              <a:spLocks noChangeArrowheads="1"/>
            </p:cNvSpPr>
            <p:nvPr/>
          </p:nvSpPr>
          <p:spPr bwMode="auto">
            <a:xfrm>
              <a:off x="12050713" y="2019301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7" name="Oval 48"/>
            <p:cNvSpPr>
              <a:spLocks noChangeArrowheads="1"/>
            </p:cNvSpPr>
            <p:nvPr/>
          </p:nvSpPr>
          <p:spPr bwMode="auto">
            <a:xfrm>
              <a:off x="11364913" y="37338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8" name="Oval 49"/>
            <p:cNvSpPr>
              <a:spLocks noChangeArrowheads="1"/>
            </p:cNvSpPr>
            <p:nvPr/>
          </p:nvSpPr>
          <p:spPr bwMode="auto">
            <a:xfrm>
              <a:off x="8947150" y="687388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69" name="Oval 50"/>
            <p:cNvSpPr>
              <a:spLocks noChangeArrowheads="1"/>
            </p:cNvSpPr>
            <p:nvPr/>
          </p:nvSpPr>
          <p:spPr bwMode="auto">
            <a:xfrm>
              <a:off x="9525000" y="271463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0" name="Oval 51"/>
            <p:cNvSpPr>
              <a:spLocks noChangeArrowheads="1"/>
            </p:cNvSpPr>
            <p:nvPr/>
          </p:nvSpPr>
          <p:spPr bwMode="auto">
            <a:xfrm>
              <a:off x="5329238" y="958851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1" name="Oval 52"/>
            <p:cNvSpPr>
              <a:spLocks noChangeArrowheads="1"/>
            </p:cNvSpPr>
            <p:nvPr/>
          </p:nvSpPr>
          <p:spPr bwMode="auto">
            <a:xfrm>
              <a:off x="7364413" y="2032001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2" name="Oval 53"/>
            <p:cNvSpPr>
              <a:spLocks noChangeArrowheads="1"/>
            </p:cNvSpPr>
            <p:nvPr/>
          </p:nvSpPr>
          <p:spPr bwMode="auto">
            <a:xfrm>
              <a:off x="5753100" y="2368551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3" name="Oval 54"/>
            <p:cNvSpPr>
              <a:spLocks noChangeArrowheads="1"/>
            </p:cNvSpPr>
            <p:nvPr/>
          </p:nvSpPr>
          <p:spPr bwMode="auto">
            <a:xfrm>
              <a:off x="11202988" y="4729163"/>
              <a:ext cx="17463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4" name="Oval 55"/>
            <p:cNvSpPr>
              <a:spLocks noChangeArrowheads="1"/>
            </p:cNvSpPr>
            <p:nvPr/>
          </p:nvSpPr>
          <p:spPr bwMode="auto">
            <a:xfrm>
              <a:off x="8610600" y="3929063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5" name="Oval 56"/>
            <p:cNvSpPr>
              <a:spLocks noChangeArrowheads="1"/>
            </p:cNvSpPr>
            <p:nvPr/>
          </p:nvSpPr>
          <p:spPr bwMode="auto">
            <a:xfrm>
              <a:off x="5432425" y="4137026"/>
              <a:ext cx="17463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6" name="Oval 57"/>
            <p:cNvSpPr>
              <a:spLocks noChangeArrowheads="1"/>
            </p:cNvSpPr>
            <p:nvPr/>
          </p:nvSpPr>
          <p:spPr bwMode="auto">
            <a:xfrm>
              <a:off x="7891463" y="2455863"/>
              <a:ext cx="2222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7" name="Oval 58"/>
            <p:cNvSpPr>
              <a:spLocks noChangeArrowheads="1"/>
            </p:cNvSpPr>
            <p:nvPr/>
          </p:nvSpPr>
          <p:spPr bwMode="auto">
            <a:xfrm>
              <a:off x="6750050" y="600076"/>
              <a:ext cx="15875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8" name="Oval 59"/>
            <p:cNvSpPr>
              <a:spLocks noChangeArrowheads="1"/>
            </p:cNvSpPr>
            <p:nvPr/>
          </p:nvSpPr>
          <p:spPr bwMode="auto">
            <a:xfrm>
              <a:off x="9944100" y="76201"/>
              <a:ext cx="20638" cy="17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79" name="Oval 60"/>
            <p:cNvSpPr>
              <a:spLocks noChangeArrowheads="1"/>
            </p:cNvSpPr>
            <p:nvPr/>
          </p:nvSpPr>
          <p:spPr bwMode="auto">
            <a:xfrm>
              <a:off x="10766425" y="1166813"/>
              <a:ext cx="20638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0" name="Oval 61"/>
            <p:cNvSpPr>
              <a:spLocks noChangeArrowheads="1"/>
            </p:cNvSpPr>
            <p:nvPr/>
          </p:nvSpPr>
          <p:spPr bwMode="auto">
            <a:xfrm>
              <a:off x="7523163" y="68263"/>
              <a:ext cx="15875" cy="15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1" name="Oval 62"/>
            <p:cNvSpPr>
              <a:spLocks noChangeArrowheads="1"/>
            </p:cNvSpPr>
            <p:nvPr/>
          </p:nvSpPr>
          <p:spPr bwMode="auto">
            <a:xfrm>
              <a:off x="12063413" y="1087438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2" name="Oval 63"/>
            <p:cNvSpPr>
              <a:spLocks noChangeArrowheads="1"/>
            </p:cNvSpPr>
            <p:nvPr/>
          </p:nvSpPr>
          <p:spPr bwMode="auto">
            <a:xfrm>
              <a:off x="11107738" y="4794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3" name="Oval 64"/>
            <p:cNvSpPr>
              <a:spLocks noChangeArrowheads="1"/>
            </p:cNvSpPr>
            <p:nvPr/>
          </p:nvSpPr>
          <p:spPr bwMode="auto">
            <a:xfrm>
              <a:off x="10617200" y="1408113"/>
              <a:ext cx="25400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4" name="Oval 65"/>
            <p:cNvSpPr>
              <a:spLocks noChangeArrowheads="1"/>
            </p:cNvSpPr>
            <p:nvPr/>
          </p:nvSpPr>
          <p:spPr bwMode="auto">
            <a:xfrm>
              <a:off x="10426700" y="2760663"/>
              <a:ext cx="28575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  <p:sp>
          <p:nvSpPr>
            <p:cNvPr id="85" name="Oval 66"/>
            <p:cNvSpPr>
              <a:spLocks noChangeArrowheads="1"/>
            </p:cNvSpPr>
            <p:nvPr/>
          </p:nvSpPr>
          <p:spPr bwMode="auto">
            <a:xfrm>
              <a:off x="9204325" y="1395413"/>
              <a:ext cx="30163" cy="285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/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301" y="2616301"/>
            <a:ext cx="1625397" cy="1625397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361"/>
          <p:cNvSpPr/>
          <p:nvPr/>
        </p:nvSpPr>
        <p:spPr>
          <a:xfrm>
            <a:off x="6603142" y="1478660"/>
            <a:ext cx="2160485" cy="487183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127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5" name="任意多边形 364"/>
          <p:cNvSpPr/>
          <p:nvPr/>
        </p:nvSpPr>
        <p:spPr>
          <a:xfrm>
            <a:off x="8306947" y="4298361"/>
            <a:ext cx="2160485" cy="487183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127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8" name="任意多边形 367"/>
          <p:cNvSpPr/>
          <p:nvPr/>
        </p:nvSpPr>
        <p:spPr>
          <a:xfrm flipH="1">
            <a:off x="1924866" y="4298361"/>
            <a:ext cx="2160485" cy="487183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127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644189" y="1463216"/>
            <a:ext cx="5093995" cy="4352760"/>
            <a:chOff x="3738318" y="1449769"/>
            <a:chExt cx="5093995" cy="4352760"/>
          </a:xfrm>
        </p:grpSpPr>
        <p:sp>
          <p:nvSpPr>
            <p:cNvPr id="4" name="Freeform 5"/>
            <p:cNvSpPr>
              <a:spLocks noEditPoints="1"/>
            </p:cNvSpPr>
            <p:nvPr/>
          </p:nvSpPr>
          <p:spPr bwMode="auto">
            <a:xfrm>
              <a:off x="3738318" y="3570951"/>
              <a:ext cx="2491799" cy="2231578"/>
            </a:xfrm>
            <a:custGeom>
              <a:avLst/>
              <a:gdLst>
                <a:gd name="T0" fmla="*/ 3055 w 3055"/>
                <a:gd name="T1" fmla="*/ 1674 h 2735"/>
                <a:gd name="T2" fmla="*/ 2121 w 3055"/>
                <a:gd name="T3" fmla="*/ 1674 h 2735"/>
                <a:gd name="T4" fmla="*/ 1060 w 3055"/>
                <a:gd name="T5" fmla="*/ 2735 h 2735"/>
                <a:gd name="T6" fmla="*/ 0 w 3055"/>
                <a:gd name="T7" fmla="*/ 1674 h 2735"/>
                <a:gd name="T8" fmla="*/ 1060 w 3055"/>
                <a:gd name="T9" fmla="*/ 613 h 2735"/>
                <a:gd name="T10" fmla="*/ 1632 w 3055"/>
                <a:gd name="T11" fmla="*/ 780 h 2735"/>
                <a:gd name="T12" fmla="*/ 2089 w 3055"/>
                <a:gd name="T13" fmla="*/ 68 h 2735"/>
                <a:gd name="T14" fmla="*/ 2133 w 3055"/>
                <a:gd name="T15" fmla="*/ 0 h 2735"/>
                <a:gd name="T16" fmla="*/ 3055 w 3055"/>
                <a:gd name="T17" fmla="*/ 532 h 2735"/>
                <a:gd name="T18" fmla="*/ 3055 w 3055"/>
                <a:gd name="T19" fmla="*/ 1674 h 2735"/>
                <a:gd name="T20" fmla="*/ 1909 w 3055"/>
                <a:gd name="T21" fmla="*/ 1674 h 2735"/>
                <a:gd name="T22" fmla="*/ 1058 w 3055"/>
                <a:gd name="T23" fmla="*/ 1674 h 2735"/>
                <a:gd name="T24" fmla="*/ 1518 w 3055"/>
                <a:gd name="T25" fmla="*/ 958 h 2735"/>
                <a:gd name="T26" fmla="*/ 1060 w 3055"/>
                <a:gd name="T27" fmla="*/ 824 h 2735"/>
                <a:gd name="T28" fmla="*/ 212 w 3055"/>
                <a:gd name="T29" fmla="*/ 1674 h 2735"/>
                <a:gd name="T30" fmla="*/ 1060 w 3055"/>
                <a:gd name="T31" fmla="*/ 2523 h 2735"/>
                <a:gd name="T32" fmla="*/ 1909 w 3055"/>
                <a:gd name="T33" fmla="*/ 1674 h 2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55" h="2735">
                  <a:moveTo>
                    <a:pt x="3055" y="1674"/>
                  </a:moveTo>
                  <a:cubicBezTo>
                    <a:pt x="2121" y="1674"/>
                    <a:pt x="2121" y="1674"/>
                    <a:pt x="2121" y="1674"/>
                  </a:cubicBezTo>
                  <a:cubicBezTo>
                    <a:pt x="2121" y="2260"/>
                    <a:pt x="1646" y="2735"/>
                    <a:pt x="1060" y="2735"/>
                  </a:cubicBezTo>
                  <a:cubicBezTo>
                    <a:pt x="475" y="2735"/>
                    <a:pt x="0" y="2260"/>
                    <a:pt x="0" y="1674"/>
                  </a:cubicBezTo>
                  <a:cubicBezTo>
                    <a:pt x="0" y="1088"/>
                    <a:pt x="475" y="613"/>
                    <a:pt x="1060" y="613"/>
                  </a:cubicBezTo>
                  <a:cubicBezTo>
                    <a:pt x="1271" y="613"/>
                    <a:pt x="1467" y="674"/>
                    <a:pt x="1632" y="780"/>
                  </a:cubicBezTo>
                  <a:cubicBezTo>
                    <a:pt x="2089" y="68"/>
                    <a:pt x="2089" y="68"/>
                    <a:pt x="2089" y="68"/>
                  </a:cubicBezTo>
                  <a:cubicBezTo>
                    <a:pt x="2133" y="0"/>
                    <a:pt x="2133" y="0"/>
                    <a:pt x="2133" y="0"/>
                  </a:cubicBezTo>
                  <a:cubicBezTo>
                    <a:pt x="3055" y="532"/>
                    <a:pt x="3055" y="532"/>
                    <a:pt x="3055" y="532"/>
                  </a:cubicBezTo>
                  <a:lnTo>
                    <a:pt x="3055" y="1674"/>
                  </a:lnTo>
                  <a:close/>
                  <a:moveTo>
                    <a:pt x="1909" y="1674"/>
                  </a:moveTo>
                  <a:cubicBezTo>
                    <a:pt x="1058" y="1674"/>
                    <a:pt x="1058" y="1674"/>
                    <a:pt x="1058" y="1674"/>
                  </a:cubicBezTo>
                  <a:cubicBezTo>
                    <a:pt x="1518" y="958"/>
                    <a:pt x="1518" y="958"/>
                    <a:pt x="1518" y="958"/>
                  </a:cubicBezTo>
                  <a:cubicBezTo>
                    <a:pt x="1386" y="873"/>
                    <a:pt x="1229" y="824"/>
                    <a:pt x="1060" y="824"/>
                  </a:cubicBezTo>
                  <a:cubicBezTo>
                    <a:pt x="592" y="824"/>
                    <a:pt x="212" y="1205"/>
                    <a:pt x="212" y="1674"/>
                  </a:cubicBezTo>
                  <a:cubicBezTo>
                    <a:pt x="212" y="2143"/>
                    <a:pt x="592" y="2523"/>
                    <a:pt x="1060" y="2523"/>
                  </a:cubicBezTo>
                  <a:cubicBezTo>
                    <a:pt x="1529" y="2523"/>
                    <a:pt x="1909" y="2143"/>
                    <a:pt x="1909" y="167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6324743" y="3565036"/>
              <a:ext cx="2507570" cy="2237491"/>
            </a:xfrm>
            <a:custGeom>
              <a:avLst/>
              <a:gdLst>
                <a:gd name="T0" fmla="*/ 933 w 3073"/>
                <a:gd name="T1" fmla="*/ 0 h 2742"/>
                <a:gd name="T2" fmla="*/ 981 w 3073"/>
                <a:gd name="T3" fmla="*/ 75 h 2742"/>
                <a:gd name="T4" fmla="*/ 1439 w 3073"/>
                <a:gd name="T5" fmla="*/ 788 h 2742"/>
                <a:gd name="T6" fmla="*/ 2012 w 3073"/>
                <a:gd name="T7" fmla="*/ 620 h 2742"/>
                <a:gd name="T8" fmla="*/ 3073 w 3073"/>
                <a:gd name="T9" fmla="*/ 1681 h 2742"/>
                <a:gd name="T10" fmla="*/ 2012 w 3073"/>
                <a:gd name="T11" fmla="*/ 2742 h 2742"/>
                <a:gd name="T12" fmla="*/ 952 w 3073"/>
                <a:gd name="T13" fmla="*/ 1681 h 2742"/>
                <a:gd name="T14" fmla="*/ 0 w 3073"/>
                <a:gd name="T15" fmla="*/ 1681 h 2742"/>
                <a:gd name="T16" fmla="*/ 0 w 3073"/>
                <a:gd name="T17" fmla="*/ 539 h 2742"/>
                <a:gd name="T18" fmla="*/ 933 w 3073"/>
                <a:gd name="T19" fmla="*/ 0 h 2742"/>
                <a:gd name="T20" fmla="*/ 1553 w 3073"/>
                <a:gd name="T21" fmla="*/ 966 h 2742"/>
                <a:gd name="T22" fmla="*/ 2012 w 3073"/>
                <a:gd name="T23" fmla="*/ 1681 h 2742"/>
                <a:gd name="T24" fmla="*/ 1163 w 3073"/>
                <a:gd name="T25" fmla="*/ 1681 h 2742"/>
                <a:gd name="T26" fmla="*/ 2012 w 3073"/>
                <a:gd name="T27" fmla="*/ 2530 h 2742"/>
                <a:gd name="T28" fmla="*/ 2861 w 3073"/>
                <a:gd name="T29" fmla="*/ 1681 h 2742"/>
                <a:gd name="T30" fmla="*/ 2012 w 3073"/>
                <a:gd name="T31" fmla="*/ 831 h 2742"/>
                <a:gd name="T32" fmla="*/ 1553 w 3073"/>
                <a:gd name="T33" fmla="*/ 966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73" h="2742">
                  <a:moveTo>
                    <a:pt x="933" y="0"/>
                  </a:moveTo>
                  <a:cubicBezTo>
                    <a:pt x="981" y="75"/>
                    <a:pt x="981" y="75"/>
                    <a:pt x="981" y="75"/>
                  </a:cubicBezTo>
                  <a:cubicBezTo>
                    <a:pt x="1439" y="788"/>
                    <a:pt x="1439" y="788"/>
                    <a:pt x="1439" y="788"/>
                  </a:cubicBezTo>
                  <a:cubicBezTo>
                    <a:pt x="1604" y="681"/>
                    <a:pt x="1801" y="620"/>
                    <a:pt x="2012" y="620"/>
                  </a:cubicBezTo>
                  <a:cubicBezTo>
                    <a:pt x="2598" y="620"/>
                    <a:pt x="3073" y="1095"/>
                    <a:pt x="3073" y="1681"/>
                  </a:cubicBezTo>
                  <a:cubicBezTo>
                    <a:pt x="3073" y="2267"/>
                    <a:pt x="2598" y="2742"/>
                    <a:pt x="2012" y="2742"/>
                  </a:cubicBezTo>
                  <a:cubicBezTo>
                    <a:pt x="1427" y="2742"/>
                    <a:pt x="952" y="2267"/>
                    <a:pt x="952" y="1681"/>
                  </a:cubicBezTo>
                  <a:cubicBezTo>
                    <a:pt x="0" y="1681"/>
                    <a:pt x="0" y="1681"/>
                    <a:pt x="0" y="1681"/>
                  </a:cubicBezTo>
                  <a:cubicBezTo>
                    <a:pt x="0" y="539"/>
                    <a:pt x="0" y="539"/>
                    <a:pt x="0" y="539"/>
                  </a:cubicBezTo>
                  <a:lnTo>
                    <a:pt x="933" y="0"/>
                  </a:lnTo>
                  <a:close/>
                  <a:moveTo>
                    <a:pt x="1553" y="966"/>
                  </a:moveTo>
                  <a:cubicBezTo>
                    <a:pt x="2012" y="1681"/>
                    <a:pt x="2012" y="1681"/>
                    <a:pt x="2012" y="1681"/>
                  </a:cubicBezTo>
                  <a:cubicBezTo>
                    <a:pt x="1163" y="1681"/>
                    <a:pt x="1163" y="1681"/>
                    <a:pt x="1163" y="1681"/>
                  </a:cubicBezTo>
                  <a:cubicBezTo>
                    <a:pt x="1163" y="2150"/>
                    <a:pt x="1543" y="2530"/>
                    <a:pt x="2012" y="2530"/>
                  </a:cubicBezTo>
                  <a:cubicBezTo>
                    <a:pt x="2481" y="2530"/>
                    <a:pt x="2861" y="2150"/>
                    <a:pt x="2861" y="1681"/>
                  </a:cubicBezTo>
                  <a:cubicBezTo>
                    <a:pt x="2861" y="1212"/>
                    <a:pt x="2481" y="831"/>
                    <a:pt x="2012" y="831"/>
                  </a:cubicBezTo>
                  <a:cubicBezTo>
                    <a:pt x="1843" y="831"/>
                    <a:pt x="1686" y="881"/>
                    <a:pt x="1553" y="96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>
              <a:off x="5417917" y="1449769"/>
              <a:ext cx="1730854" cy="2474055"/>
            </a:xfrm>
            <a:custGeom>
              <a:avLst/>
              <a:gdLst>
                <a:gd name="T0" fmla="*/ 1061 w 2121"/>
                <a:gd name="T1" fmla="*/ 1061 h 3032"/>
                <a:gd name="T2" fmla="*/ 1520 w 2121"/>
                <a:gd name="T3" fmla="*/ 1776 h 3032"/>
                <a:gd name="T4" fmla="*/ 1910 w 2121"/>
                <a:gd name="T5" fmla="*/ 1061 h 3032"/>
                <a:gd name="T6" fmla="*/ 1061 w 2121"/>
                <a:gd name="T7" fmla="*/ 212 h 3032"/>
                <a:gd name="T8" fmla="*/ 212 w 2121"/>
                <a:gd name="T9" fmla="*/ 1061 h 3032"/>
                <a:gd name="T10" fmla="*/ 602 w 2121"/>
                <a:gd name="T11" fmla="*/ 1776 h 3032"/>
                <a:gd name="T12" fmla="*/ 1061 w 2121"/>
                <a:gd name="T13" fmla="*/ 1061 h 3032"/>
                <a:gd name="T14" fmla="*/ 1634 w 2121"/>
                <a:gd name="T15" fmla="*/ 1954 h 3032"/>
                <a:gd name="T16" fmla="*/ 1981 w 2121"/>
                <a:gd name="T17" fmla="*/ 2494 h 3032"/>
                <a:gd name="T18" fmla="*/ 1055 w 2121"/>
                <a:gd name="T19" fmla="*/ 3029 h 3032"/>
                <a:gd name="T20" fmla="*/ 1055 w 2121"/>
                <a:gd name="T21" fmla="*/ 3032 h 3032"/>
                <a:gd name="T22" fmla="*/ 136 w 2121"/>
                <a:gd name="T23" fmla="*/ 2501 h 3032"/>
                <a:gd name="T24" fmla="*/ 487 w 2121"/>
                <a:gd name="T25" fmla="*/ 1954 h 3032"/>
                <a:gd name="T26" fmla="*/ 0 w 2121"/>
                <a:gd name="T27" fmla="*/ 1061 h 3032"/>
                <a:gd name="T28" fmla="*/ 1061 w 2121"/>
                <a:gd name="T29" fmla="*/ 0 h 3032"/>
                <a:gd name="T30" fmla="*/ 2121 w 2121"/>
                <a:gd name="T31" fmla="*/ 1061 h 3032"/>
                <a:gd name="T32" fmla="*/ 1634 w 2121"/>
                <a:gd name="T33" fmla="*/ 1954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21" h="3032">
                  <a:moveTo>
                    <a:pt x="1061" y="1061"/>
                  </a:moveTo>
                  <a:cubicBezTo>
                    <a:pt x="1520" y="1776"/>
                    <a:pt x="1520" y="1776"/>
                    <a:pt x="1520" y="1776"/>
                  </a:cubicBezTo>
                  <a:cubicBezTo>
                    <a:pt x="1754" y="1625"/>
                    <a:pt x="1910" y="1361"/>
                    <a:pt x="1910" y="1061"/>
                  </a:cubicBezTo>
                  <a:cubicBezTo>
                    <a:pt x="1910" y="592"/>
                    <a:pt x="1530" y="212"/>
                    <a:pt x="1061" y="212"/>
                  </a:cubicBezTo>
                  <a:cubicBezTo>
                    <a:pt x="592" y="212"/>
                    <a:pt x="212" y="592"/>
                    <a:pt x="212" y="1061"/>
                  </a:cubicBezTo>
                  <a:cubicBezTo>
                    <a:pt x="212" y="1361"/>
                    <a:pt x="367" y="1625"/>
                    <a:pt x="602" y="1776"/>
                  </a:cubicBezTo>
                  <a:lnTo>
                    <a:pt x="1061" y="1061"/>
                  </a:lnTo>
                  <a:close/>
                  <a:moveTo>
                    <a:pt x="1634" y="1954"/>
                  </a:moveTo>
                  <a:cubicBezTo>
                    <a:pt x="1981" y="2494"/>
                    <a:pt x="1981" y="2494"/>
                    <a:pt x="1981" y="2494"/>
                  </a:cubicBezTo>
                  <a:cubicBezTo>
                    <a:pt x="1055" y="3029"/>
                    <a:pt x="1055" y="3029"/>
                    <a:pt x="1055" y="3029"/>
                  </a:cubicBezTo>
                  <a:cubicBezTo>
                    <a:pt x="1055" y="3032"/>
                    <a:pt x="1055" y="3032"/>
                    <a:pt x="1055" y="3032"/>
                  </a:cubicBezTo>
                  <a:cubicBezTo>
                    <a:pt x="136" y="2501"/>
                    <a:pt x="136" y="2501"/>
                    <a:pt x="136" y="2501"/>
                  </a:cubicBezTo>
                  <a:cubicBezTo>
                    <a:pt x="487" y="1954"/>
                    <a:pt x="487" y="1954"/>
                    <a:pt x="487" y="1954"/>
                  </a:cubicBezTo>
                  <a:cubicBezTo>
                    <a:pt x="194" y="1765"/>
                    <a:pt x="0" y="1436"/>
                    <a:pt x="0" y="1061"/>
                  </a:cubicBezTo>
                  <a:cubicBezTo>
                    <a:pt x="0" y="475"/>
                    <a:pt x="475" y="0"/>
                    <a:pt x="1061" y="0"/>
                  </a:cubicBezTo>
                  <a:cubicBezTo>
                    <a:pt x="1646" y="0"/>
                    <a:pt x="2121" y="475"/>
                    <a:pt x="2121" y="1061"/>
                  </a:cubicBezTo>
                  <a:cubicBezTo>
                    <a:pt x="2121" y="1436"/>
                    <a:pt x="1927" y="1765"/>
                    <a:pt x="1634" y="195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3903538" y="4238822"/>
              <a:ext cx="1385867" cy="1385865"/>
            </a:xfrm>
            <a:prstGeom prst="ellipse">
              <a:avLst/>
            </a:prstGeom>
            <a:solidFill>
              <a:sysClr val="window" lastClr="FFFFFF"/>
            </a:solidFill>
            <a:ln>
              <a:noFill/>
            </a:ln>
            <a:effectLst>
              <a:innerShdw blurRad="203200">
                <a:prstClr val="black">
                  <a:alpha val="79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7272543" y="4238822"/>
              <a:ext cx="1385867" cy="1385865"/>
            </a:xfrm>
            <a:prstGeom prst="ellipse">
              <a:avLst/>
            </a:prstGeom>
            <a:solidFill>
              <a:sysClr val="window" lastClr="FFFFFF"/>
            </a:solidFill>
            <a:ln>
              <a:noFill/>
            </a:ln>
            <a:effectLst>
              <a:innerShdw blurRad="203200">
                <a:prstClr val="black">
                  <a:alpha val="79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590411" y="1621844"/>
              <a:ext cx="1385867" cy="1385865"/>
            </a:xfrm>
            <a:prstGeom prst="ellipse">
              <a:avLst/>
            </a:prstGeom>
            <a:solidFill>
              <a:sysClr val="window" lastClr="FFFFFF"/>
            </a:solidFill>
            <a:ln>
              <a:noFill/>
            </a:ln>
            <a:effectLst>
              <a:innerShdw blurRad="203200">
                <a:prstClr val="black">
                  <a:alpha val="79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84393" y="357475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化学</a:t>
            </a:r>
            <a:endParaRPr lang="zh-CN" alt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84399" y="1630598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生物</a:t>
            </a:r>
            <a:endParaRPr lang="zh-CN" alt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04849" y="4477693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物理</a:t>
            </a:r>
            <a:endParaRPr lang="zh-CN" alt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直接连接符 10"/>
          <p:cNvCxnSpPr/>
          <p:nvPr/>
        </p:nvCxnSpPr>
        <p:spPr>
          <a:xfrm flipV="1">
            <a:off x="288388" y="-14115"/>
            <a:ext cx="0" cy="1018633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11"/>
          <p:cNvCxnSpPr/>
          <p:nvPr/>
        </p:nvCxnSpPr>
        <p:spPr>
          <a:xfrm>
            <a:off x="423390" y="-12629"/>
            <a:ext cx="0" cy="51021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/>
          <p:nvPr/>
        </p:nvSpPr>
        <p:spPr>
          <a:xfrm>
            <a:off x="544324" y="157260"/>
            <a:ext cx="6800557" cy="760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学医需要的知识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5467715" y="3351300"/>
            <a:ext cx="1444034" cy="1444034"/>
          </a:xfrm>
          <a:prstGeom prst="ellipse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5653437" y="3613486"/>
            <a:ext cx="1107996" cy="8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需要储备</a:t>
            </a:r>
            <a:endParaRPr lang="en-US" altLang="zh-CN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的知识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521" y="4338034"/>
            <a:ext cx="1219048" cy="1219048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842" y="4335677"/>
            <a:ext cx="1219048" cy="1219048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363" y="1722251"/>
            <a:ext cx="1219048" cy="12190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75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75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75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3" grpId="0"/>
      <p:bldP spid="19" grpId="0"/>
      <p:bldP spid="24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直接连接符 10"/>
          <p:cNvCxnSpPr/>
          <p:nvPr/>
        </p:nvCxnSpPr>
        <p:spPr>
          <a:xfrm flipV="1">
            <a:off x="288388" y="-14115"/>
            <a:ext cx="0" cy="1018633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1"/>
          <p:cNvCxnSpPr/>
          <p:nvPr/>
        </p:nvCxnSpPr>
        <p:spPr>
          <a:xfrm>
            <a:off x="423390" y="-12629"/>
            <a:ext cx="0" cy="51021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itle 1"/>
          <p:cNvSpPr txBox="1"/>
          <p:nvPr/>
        </p:nvSpPr>
        <p:spPr>
          <a:xfrm>
            <a:off x="544324" y="157260"/>
            <a:ext cx="6800557" cy="760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</a:t>
            </a:r>
            <a:r>
              <a:rPr lang="zh-CN" alt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医需要的知识</a:t>
            </a:r>
            <a:endParaRPr lang="zh-CN" altLang="en-US" sz="4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8" name="Straight Connector 8"/>
          <p:cNvCxnSpPr/>
          <p:nvPr/>
        </p:nvCxnSpPr>
        <p:spPr>
          <a:xfrm flipH="1">
            <a:off x="456018" y="2057135"/>
            <a:ext cx="400" cy="403134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50"/>
          <p:cNvCxnSpPr/>
          <p:nvPr/>
        </p:nvCxnSpPr>
        <p:spPr>
          <a:xfrm flipH="1">
            <a:off x="5259454" y="2074427"/>
            <a:ext cx="400" cy="403134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66" y="4951013"/>
            <a:ext cx="1219200" cy="1219200"/>
          </a:xfrm>
          <a:prstGeom prst="rect">
            <a:avLst/>
          </a:prstGeom>
        </p:spPr>
      </p:pic>
      <p:pic>
        <p:nvPicPr>
          <p:cNvPr id="129" name="图片 1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494" y="3392284"/>
            <a:ext cx="5186703" cy="2975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7030A0"/>
      </a:dk2>
      <a:lt2>
        <a:srgbClr val="00B0F0"/>
      </a:lt2>
      <a:accent1>
        <a:srgbClr val="0070C0"/>
      </a:accent1>
      <a:accent2>
        <a:srgbClr val="604878"/>
      </a:accent2>
      <a:accent3>
        <a:srgbClr val="FFC000"/>
      </a:accent3>
      <a:accent4>
        <a:srgbClr val="00B050"/>
      </a:accent4>
      <a:accent5>
        <a:srgbClr val="C19859"/>
      </a:accent5>
      <a:accent6>
        <a:srgbClr val="FF0000"/>
      </a:accent6>
      <a:hlink>
        <a:srgbClr val="6B9F25"/>
      </a:hlink>
      <a:folHlink>
        <a:srgbClr val="B26B02"/>
      </a:folHlink>
    </a:clrScheme>
    <a:fontScheme name="Custom 1">
      <a:majorFont>
        <a:latin typeface="Centur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WPS 演示</Application>
  <PresentationFormat>宽屏</PresentationFormat>
  <Paragraphs>114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Open Sans</vt:lpstr>
      <vt:lpstr>Segoe Print</vt:lpstr>
      <vt:lpstr>Times New Roman</vt:lpstr>
      <vt:lpstr>Gill Sans</vt:lpstr>
      <vt:lpstr>Calibri</vt:lpstr>
      <vt:lpstr>Meiryo</vt:lpstr>
      <vt:lpstr>Yu Gothic UI</vt:lpstr>
      <vt:lpstr>Arial Narrow</vt:lpstr>
      <vt:lpstr>Calibri</vt:lpstr>
      <vt:lpstr>Arial Unicode MS</vt:lpstr>
      <vt:lpstr>Century</vt:lpstr>
      <vt:lpstr>Calibri Light</vt:lpstr>
      <vt:lpstr>Office Theme</vt:lpstr>
      <vt:lpstr>PowerPoint 演示文稿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dc:description>http://www.ypppt.com/</dc:description>
  <cp:lastModifiedBy>Years later</cp:lastModifiedBy>
  <cp:revision>312</cp:revision>
  <dcterms:created xsi:type="dcterms:W3CDTF">2014-12-03T03:44:00Z</dcterms:created>
  <dcterms:modified xsi:type="dcterms:W3CDTF">2024-04-16T09:20:22Z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24921F7B892A47CF8580D0D8B0AAD4F3_13</vt:lpwstr>
  </property>
  <property fmtid="{D5CDD505-2E9C-101B-9397-08002B2CF9AE}" pid="3" name="KSOProductBuildVer">
    <vt:lpwstr>2052-12.1.0.16417</vt:lpwstr>
  </property>
</Properties>
</file>