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sldIdLst>
    <p:sldId id="276" r:id="rId4"/>
    <p:sldId id="281" r:id="rId6"/>
    <p:sldId id="282" r:id="rId7"/>
    <p:sldId id="258" r:id="rId8"/>
    <p:sldId id="261" r:id="rId9"/>
    <p:sldId id="283" r:id="rId10"/>
    <p:sldId id="263" r:id="rId11"/>
    <p:sldId id="277" r:id="rId12"/>
    <p:sldId id="264" r:id="rId13"/>
    <p:sldId id="265" r:id="rId14"/>
    <p:sldId id="284" r:id="rId15"/>
    <p:sldId id="278" r:id="rId16"/>
    <p:sldId id="267" r:id="rId17"/>
    <p:sldId id="279" r:id="rId18"/>
    <p:sldId id="280" r:id="rId19"/>
    <p:sldId id="297" r:id="rId20"/>
    <p:sldId id="274" r:id="rId21"/>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638B"/>
    <a:srgbClr val="2D6C97"/>
    <a:srgbClr val="2E5E98"/>
    <a:srgbClr val="FEF6F0"/>
    <a:srgbClr val="5E9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8070" autoAdjust="0"/>
  </p:normalViewPr>
  <p:slideViewPr>
    <p:cSldViewPr snapToGrid="0" showGuides="1">
      <p:cViewPr varScale="1">
        <p:scale>
          <a:sx n="143" d="100"/>
          <a:sy n="143" d="100"/>
        </p:scale>
        <p:origin x="696"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6707E-2828-436D-8F3E-7CC6FB31AE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3DAA0-7536-401C-88C0-8A882EAE86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fld>
            <a:endParaRPr lang="zh-CN" altLang="en-US" sz="180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203539" y="757710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628650" y="4767263"/>
            <a:ext cx="2057400" cy="273844"/>
          </a:xfrm>
        </p:spPr>
        <p:txBody>
          <a:bodyPr/>
          <a:lstStyle>
            <a:lvl1pPr>
              <a:defRPr/>
            </a:lvl1pPr>
          </a:lstStyle>
          <a:p>
            <a:pPr>
              <a:defRPr/>
            </a:pPr>
            <a:fld id="{68E12389-31A9-4819-A1B2-D0F3ABF202DC}" type="datetimeFigureOut">
              <a:rPr lang="zh-CN" altLang="en-US"/>
            </a:fld>
            <a:endParaRPr lang="zh-CN" altLang="en-US"/>
          </a:p>
        </p:txBody>
      </p:sp>
      <p:sp>
        <p:nvSpPr>
          <p:cNvPr id="3" name="页脚占位符 4"/>
          <p:cNvSpPr>
            <a:spLocks noGrp="1" noChangeArrowheads="1"/>
          </p:cNvSpPr>
          <p:nvPr>
            <p:ph type="ftr" sz="quarter" idx="11"/>
          </p:nvPr>
        </p:nvSpPr>
        <p:spPr>
          <a:xfrm>
            <a:off x="3028950" y="4767263"/>
            <a:ext cx="3086100" cy="273844"/>
          </a:xfr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6457950" y="4767263"/>
            <a:ext cx="2057400" cy="273844"/>
          </a:xfrm>
        </p:spPr>
        <p:txBody>
          <a:bodyPr/>
          <a:lstStyle>
            <a:lvl1pPr>
              <a:defRPr/>
            </a:lvl1pPr>
          </a:lstStyle>
          <a:p>
            <a:pPr>
              <a:defRPr/>
            </a:pPr>
            <a:fld id="{2AAA724F-C266-4F04-97B3-8B5398E9C34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fld>
            <a:endParaRPr lang="zh-CN" altLang="en-US" sz="180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userDrawn="1"/>
        </p:nvSpPr>
        <p:spPr>
          <a:xfrm>
            <a:off x="365831" y="411510"/>
            <a:ext cx="8412338" cy="4320480"/>
          </a:xfrm>
          <a:prstGeom prst="rect">
            <a:avLst/>
          </a:prstGeom>
          <a:solidFill>
            <a:schemeClr val="bg1"/>
          </a:solidFill>
          <a:ln>
            <a:noFill/>
          </a:ln>
          <a:effectLst>
            <a:outerShdw blurRad="444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2.jpeg"/><Relationship Id="rId7" Type="http://schemas.openxmlformats.org/officeDocument/2006/relationships/image" Target="../media/image21.pn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0" Type="http://schemas.openxmlformats.org/officeDocument/2006/relationships/notesSlide" Target="../notesSlides/notesSlide10.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5" name="文本框 4"/>
          <p:cNvSpPr txBox="1"/>
          <p:nvPr/>
        </p:nvSpPr>
        <p:spPr>
          <a:xfrm>
            <a:off x="1678130" y="2714390"/>
            <a:ext cx="6036099" cy="337185"/>
          </a:xfrm>
          <a:prstGeom prst="rect">
            <a:avLst/>
          </a:prstGeom>
          <a:noFill/>
        </p:spPr>
        <p:txBody>
          <a:bodyPr wrap="square" rtlCol="0">
            <a:spAutoFit/>
          </a:bodyPr>
          <a:lstStyle/>
          <a:p>
            <a:pPr algn="ctr"/>
            <a:r>
              <a:rPr lang="zh-CN" altLang="en-US" sz="1600" dirty="0">
                <a:solidFill>
                  <a:schemeClr val="bg1"/>
                </a:solidFill>
                <a:cs typeface="+mn-ea"/>
                <a:sym typeface="+mn-lt"/>
              </a:rPr>
              <a:t>申请人</a:t>
            </a:r>
            <a:r>
              <a:rPr lang="zh-CN" altLang="en-US" sz="1600" dirty="0" smtClean="0">
                <a:solidFill>
                  <a:schemeClr val="bg1"/>
                </a:solidFill>
                <a:cs typeface="+mn-ea"/>
                <a:sym typeface="+mn-lt"/>
              </a:rPr>
              <a:t>：</a:t>
            </a:r>
            <a:r>
              <a:rPr lang="en-US" altLang="zh-CN" sz="1600" dirty="0" smtClean="0">
                <a:solidFill>
                  <a:schemeClr val="bg1"/>
                </a:solidFill>
                <a:cs typeface="+mn-ea"/>
                <a:sym typeface="+mn-lt"/>
              </a:rPr>
              <a:t>PPT</a:t>
            </a:r>
            <a:r>
              <a:rPr lang="zh-CN" altLang="en-US" sz="1600" dirty="0" smtClean="0">
                <a:solidFill>
                  <a:schemeClr val="bg1"/>
                </a:solidFill>
                <a:cs typeface="+mn-ea"/>
                <a:sym typeface="+mn-lt"/>
              </a:rPr>
              <a:t>营      </a:t>
            </a:r>
            <a:r>
              <a:rPr lang="zh-CN" altLang="en-US" sz="1600" dirty="0">
                <a:solidFill>
                  <a:schemeClr val="bg1"/>
                </a:solidFill>
                <a:cs typeface="+mn-ea"/>
                <a:sym typeface="+mn-lt"/>
              </a:rPr>
              <a:t>班级</a:t>
            </a:r>
            <a:r>
              <a:rPr lang="zh-CN" altLang="en-US" sz="1600" dirty="0" smtClean="0">
                <a:solidFill>
                  <a:schemeClr val="bg1"/>
                </a:solidFill>
                <a:cs typeface="+mn-ea"/>
                <a:sym typeface="+mn-lt"/>
              </a:rPr>
              <a:t>：一班       </a:t>
            </a:r>
            <a:r>
              <a:rPr lang="zh-CN" altLang="en-US" sz="1600" dirty="0">
                <a:solidFill>
                  <a:schemeClr val="bg1"/>
                </a:solidFill>
                <a:cs typeface="+mn-ea"/>
                <a:sym typeface="+mn-lt"/>
              </a:rPr>
              <a:t>学号：</a:t>
            </a:r>
            <a:r>
              <a:rPr lang="en-US" altLang="zh-CN" sz="1600" dirty="0" smtClean="0">
                <a:solidFill>
                  <a:schemeClr val="bg1"/>
                </a:solidFill>
                <a:cs typeface="+mn-ea"/>
                <a:sym typeface="+mn-lt"/>
              </a:rPr>
              <a:t>2030001</a:t>
            </a:r>
            <a:endParaRPr lang="zh-CN" altLang="en-US" sz="1600" dirty="0">
              <a:solidFill>
                <a:schemeClr val="bg1"/>
              </a:solidFill>
              <a:cs typeface="+mn-ea"/>
              <a:sym typeface="+mn-lt"/>
            </a:endParaRPr>
          </a:p>
        </p:txBody>
      </p:sp>
      <p:sp>
        <p:nvSpPr>
          <p:cNvPr id="4" name="文本框 3"/>
          <p:cNvSpPr txBox="1"/>
          <p:nvPr/>
        </p:nvSpPr>
        <p:spPr>
          <a:xfrm>
            <a:off x="2230169" y="1740112"/>
            <a:ext cx="5423700" cy="93871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5500" spc="300" dirty="0">
                <a:solidFill>
                  <a:schemeClr val="bg1"/>
                </a:solidFill>
                <a:effectLst/>
                <a:latin typeface="+mn-lt"/>
                <a:ea typeface="+mn-ea"/>
                <a:cs typeface="+mn-ea"/>
                <a:sym typeface="+mn-lt"/>
              </a:rPr>
              <a:t>奖学金申请答辩</a:t>
            </a:r>
            <a:endParaRPr lang="zh-CN" altLang="en-US" sz="5500" spc="300" dirty="0">
              <a:solidFill>
                <a:schemeClr val="bg1"/>
              </a:solidFill>
              <a:effectLst/>
              <a:latin typeface="+mn-lt"/>
              <a:ea typeface="+mn-ea"/>
              <a:cs typeface="+mn-ea"/>
              <a:sym typeface="+mn-lt"/>
            </a:endParaRPr>
          </a:p>
        </p:txBody>
      </p:sp>
      <p:sp>
        <p:nvSpPr>
          <p:cNvPr id="18" name="文本框 7"/>
          <p:cNvSpPr txBox="1"/>
          <p:nvPr/>
        </p:nvSpPr>
        <p:spPr>
          <a:xfrm>
            <a:off x="3184013" y="3075795"/>
            <a:ext cx="3024334" cy="338554"/>
          </a:xfrm>
          <a:prstGeom prst="rect">
            <a:avLst/>
          </a:prstGeom>
          <a:noFill/>
        </p:spPr>
        <p:txBody>
          <a:bodyPr wrap="square" rtlCol="0">
            <a:spAutoFit/>
          </a:bodyPr>
          <a:lstStyle/>
          <a:p>
            <a:pPr algn="ctr"/>
            <a:r>
              <a:rPr lang="zh-CN" altLang="en-US" sz="1600" dirty="0">
                <a:solidFill>
                  <a:schemeClr val="bg1"/>
                </a:solidFill>
                <a:cs typeface="+mn-ea"/>
                <a:sym typeface="+mn-lt"/>
              </a:rPr>
              <a:t>院系</a:t>
            </a:r>
            <a:r>
              <a:rPr lang="zh-CN" altLang="en-US" sz="1600" dirty="0" smtClean="0">
                <a:solidFill>
                  <a:schemeClr val="bg1"/>
                </a:solidFill>
                <a:cs typeface="+mn-ea"/>
                <a:sym typeface="+mn-lt"/>
              </a:rPr>
              <a:t>：某某大</a:t>
            </a:r>
            <a:r>
              <a:rPr lang="zh-CN" altLang="en-US" sz="1600" dirty="0">
                <a:solidFill>
                  <a:schemeClr val="bg1"/>
                </a:solidFill>
                <a:cs typeface="+mn-ea"/>
                <a:sym typeface="+mn-lt"/>
              </a:rPr>
              <a:t>学</a:t>
            </a:r>
            <a:r>
              <a:rPr lang="zh-CN" altLang="en-US" sz="1600" dirty="0" smtClean="0">
                <a:solidFill>
                  <a:schemeClr val="bg1"/>
                </a:solidFill>
                <a:cs typeface="+mn-ea"/>
                <a:sym typeface="+mn-lt"/>
              </a:rPr>
              <a:t>计</a:t>
            </a:r>
            <a:r>
              <a:rPr lang="zh-CN" altLang="en-US" sz="1600" dirty="0">
                <a:solidFill>
                  <a:schemeClr val="bg1"/>
                </a:solidFill>
                <a:cs typeface="+mn-ea"/>
                <a:sym typeface="+mn-lt"/>
              </a:rPr>
              <a:t>算机系 </a:t>
            </a:r>
            <a:endParaRPr lang="en-US" altLang="zh-CN" sz="1600" dirty="0">
              <a:solidFill>
                <a:schemeClr val="bg1"/>
              </a:solidFill>
              <a:cs typeface="+mn-ea"/>
              <a:sym typeface="+mn-lt"/>
            </a:endParaRPr>
          </a:p>
        </p:txBody>
      </p:sp>
      <p:grpSp>
        <p:nvGrpSpPr>
          <p:cNvPr id="28" name="组合 27"/>
          <p:cNvGrpSpPr/>
          <p:nvPr/>
        </p:nvGrpSpPr>
        <p:grpSpPr>
          <a:xfrm>
            <a:off x="1308194" y="1824551"/>
            <a:ext cx="790118" cy="1034638"/>
            <a:chOff x="1308194" y="1824551"/>
            <a:chExt cx="790118" cy="1034638"/>
          </a:xfrm>
        </p:grpSpPr>
        <p:sp>
          <p:nvSpPr>
            <p:cNvPr id="7" name="五边形 6"/>
            <p:cNvSpPr/>
            <p:nvPr/>
          </p:nvSpPr>
          <p:spPr>
            <a:xfrm rot="6801667">
              <a:off x="1281786" y="2522092"/>
              <a:ext cx="443432" cy="230762"/>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五边形 6"/>
            <p:cNvSpPr/>
            <p:nvPr/>
          </p:nvSpPr>
          <p:spPr>
            <a:xfrm rot="3600000">
              <a:off x="1761215" y="2488225"/>
              <a:ext cx="443432" cy="230762"/>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KSO_Shape"/>
            <p:cNvSpPr/>
            <p:nvPr/>
          </p:nvSpPr>
          <p:spPr bwMode="auto">
            <a:xfrm>
              <a:off x="1308194" y="1824551"/>
              <a:ext cx="765051" cy="76912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11" name="椭圆 10"/>
            <p:cNvSpPr/>
            <p:nvPr/>
          </p:nvSpPr>
          <p:spPr>
            <a:xfrm>
              <a:off x="1425123" y="1943515"/>
              <a:ext cx="531192" cy="531192"/>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1473735" y="1992128"/>
              <a:ext cx="433970" cy="433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95997" y="1220478"/>
            <a:ext cx="1931446" cy="134149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9" name="矩形 18"/>
          <p:cNvSpPr/>
          <p:nvPr/>
        </p:nvSpPr>
        <p:spPr>
          <a:xfrm>
            <a:off x="3437263" y="1220478"/>
            <a:ext cx="1931446" cy="134149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0" name="矩形 19"/>
          <p:cNvSpPr/>
          <p:nvPr/>
        </p:nvSpPr>
        <p:spPr>
          <a:xfrm>
            <a:off x="5778528" y="1220478"/>
            <a:ext cx="1931446" cy="134149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2" name="矩形 21"/>
          <p:cNvSpPr/>
          <p:nvPr/>
        </p:nvSpPr>
        <p:spPr>
          <a:xfrm>
            <a:off x="1095997" y="2883660"/>
            <a:ext cx="1931446" cy="13414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3" name="矩形 22"/>
          <p:cNvSpPr/>
          <p:nvPr/>
        </p:nvSpPr>
        <p:spPr>
          <a:xfrm>
            <a:off x="3437263" y="2883660"/>
            <a:ext cx="1931446" cy="13414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4" name="矩形 23"/>
          <p:cNvSpPr/>
          <p:nvPr/>
        </p:nvSpPr>
        <p:spPr>
          <a:xfrm>
            <a:off x="5778528" y="2883660"/>
            <a:ext cx="1931446" cy="13414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5" name="文本框 7"/>
          <p:cNvSpPr txBox="1"/>
          <p:nvPr/>
        </p:nvSpPr>
        <p:spPr>
          <a:xfrm>
            <a:off x="1012867"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6" name="文本框 7"/>
          <p:cNvSpPr txBox="1"/>
          <p:nvPr/>
        </p:nvSpPr>
        <p:spPr>
          <a:xfrm>
            <a:off x="3346831"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7" name="文本框 7"/>
          <p:cNvSpPr txBox="1"/>
          <p:nvPr/>
        </p:nvSpPr>
        <p:spPr>
          <a:xfrm>
            <a:off x="5688096"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8" name="文本框 7"/>
          <p:cNvSpPr txBox="1"/>
          <p:nvPr/>
        </p:nvSpPr>
        <p:spPr>
          <a:xfrm>
            <a:off x="1012867"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9" name="文本框 7"/>
          <p:cNvSpPr txBox="1"/>
          <p:nvPr/>
        </p:nvSpPr>
        <p:spPr>
          <a:xfrm>
            <a:off x="3346831"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30" name="文本框 7"/>
          <p:cNvSpPr txBox="1"/>
          <p:nvPr/>
        </p:nvSpPr>
        <p:spPr>
          <a:xfrm>
            <a:off x="5688096"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1"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获奖证书</a:t>
            </a:r>
            <a:endParaRPr lang="zh-CN" altLang="en-US" sz="2400" dirty="0">
              <a:solidFill>
                <a:schemeClr val="bg1"/>
              </a:solidFill>
              <a:cs typeface="+mn-ea"/>
              <a:sym typeface="+mn-lt"/>
            </a:endParaRPr>
          </a:p>
        </p:txBody>
      </p:sp>
      <p:grpSp>
        <p:nvGrpSpPr>
          <p:cNvPr id="33" name="组合 32"/>
          <p:cNvGrpSpPr/>
          <p:nvPr/>
        </p:nvGrpSpPr>
        <p:grpSpPr>
          <a:xfrm>
            <a:off x="601069" y="550922"/>
            <a:ext cx="285757" cy="374191"/>
            <a:chOff x="1600571" y="1900389"/>
            <a:chExt cx="983794" cy="1288253"/>
          </a:xfrm>
          <a:solidFill>
            <a:schemeClr val="bg1"/>
          </a:solidFill>
        </p:grpSpPr>
        <p:sp>
          <p:nvSpPr>
            <p:cNvPr id="3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37" name="椭圆 3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8" name="椭圆 3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工作与实践</a:t>
            </a:r>
            <a:endParaRPr lang="zh-CN" altLang="en-US" sz="4000" dirty="0">
              <a:solidFill>
                <a:schemeClr val="bg1"/>
              </a:solidFill>
              <a:effectLst/>
              <a:latin typeface="+mn-lt"/>
              <a:ea typeface="+mn-ea"/>
              <a:cs typeface="+mn-ea"/>
              <a:sym typeface="+mn-lt"/>
            </a:endParaRP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90"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3</a:t>
              </a:r>
              <a:endParaRPr lang="zh-CN" altLang="en-US" sz="3000" dirty="0">
                <a:solidFill>
                  <a:schemeClr val="accent5">
                    <a:lumMod val="75000"/>
                  </a:schemeClr>
                </a:solidFill>
                <a:cs typeface="+mn-ea"/>
                <a:sym typeface="+mn-lt"/>
              </a:endParaRPr>
            </a:p>
          </p:txBody>
        </p:sp>
      </p:grpSp>
      <p:sp>
        <p:nvSpPr>
          <p:cNvPr id="12" name="文本框 3"/>
          <p:cNvSpPr txBox="1"/>
          <p:nvPr/>
        </p:nvSpPr>
        <p:spPr>
          <a:xfrm>
            <a:off x="4891314" y="1139267"/>
            <a:ext cx="3331575" cy="369332"/>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r"/>
            <a:r>
              <a:rPr lang="zh-CN" altLang="en-US" sz="1800" b="0" spc="300" dirty="0">
                <a:solidFill>
                  <a:srgbClr val="29638B"/>
                </a:solidFill>
                <a:effectLst/>
                <a:latin typeface="+mn-lt"/>
                <a:ea typeface="+mn-ea"/>
                <a:cs typeface="+mn-ea"/>
                <a:sym typeface="+mn-lt"/>
              </a:rPr>
              <a:t>请在此处输入院校名称</a:t>
            </a:r>
            <a:endParaRPr lang="zh-CN" altLang="en-US" sz="1800" b="0" spc="300" dirty="0">
              <a:solidFill>
                <a:srgbClr val="29638B"/>
              </a:solidFill>
              <a:effectLst/>
              <a:latin typeface="+mn-lt"/>
              <a:ea typeface="+mn-ea"/>
              <a:cs typeface="+mn-ea"/>
              <a:sym typeface="+mn-lt"/>
            </a:endParaRPr>
          </a:p>
        </p:txBody>
      </p:sp>
      <p:sp>
        <p:nvSpPr>
          <p:cNvPr id="13" name="文本框 3"/>
          <p:cNvSpPr txBox="1"/>
          <p:nvPr/>
        </p:nvSpPr>
        <p:spPr>
          <a:xfrm>
            <a:off x="3994288" y="2742866"/>
            <a:ext cx="2935321"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WORK AND PRACTICE</a:t>
            </a:r>
            <a:endParaRPr lang="en-US" altLang="zh-CN" sz="1400" b="0" dirty="0">
              <a:solidFill>
                <a:schemeClr val="bg1"/>
              </a:solidFill>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7586" y="2907247"/>
            <a:ext cx="1668301" cy="1397823"/>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9" name="矩形 18"/>
          <p:cNvSpPr/>
          <p:nvPr/>
        </p:nvSpPr>
        <p:spPr>
          <a:xfrm>
            <a:off x="2724198" y="2907247"/>
            <a:ext cx="1668301" cy="139782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0" name="矩形 19"/>
          <p:cNvSpPr/>
          <p:nvPr/>
        </p:nvSpPr>
        <p:spPr>
          <a:xfrm>
            <a:off x="6257421" y="2907247"/>
            <a:ext cx="1668301" cy="1397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1" name="矩形 20"/>
          <p:cNvSpPr/>
          <p:nvPr/>
        </p:nvSpPr>
        <p:spPr>
          <a:xfrm>
            <a:off x="4490810" y="2907247"/>
            <a:ext cx="1668301" cy="1397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5" name="TextBox 4"/>
          <p:cNvSpPr txBox="1"/>
          <p:nvPr/>
        </p:nvSpPr>
        <p:spPr>
          <a:xfrm>
            <a:off x="877202" y="1168451"/>
            <a:ext cx="7322253" cy="1606592"/>
          </a:xfrm>
          <a:prstGeom prst="rect">
            <a:avLst/>
          </a:prstGeom>
          <a:noFill/>
        </p:spPr>
        <p:txBody>
          <a:bodyPr wrap="square" lIns="82295" tIns="41147" rIns="82295" bIns="41147" rtlCol="0">
            <a:spAutoFit/>
          </a:bodyPr>
          <a:lstStyle/>
          <a:p>
            <a:pPr>
              <a:lnSpc>
                <a:spcPct val="150000"/>
              </a:lnSpc>
            </a:pPr>
            <a:r>
              <a:rPr lang="zh-CN" altLang="en-US" sz="1800" dirty="0">
                <a:solidFill>
                  <a:srgbClr val="29638B"/>
                </a:solidFill>
                <a:cs typeface="+mn-ea"/>
                <a:sym typeface="+mn-lt"/>
              </a:rPr>
              <a:t>有想法，有原则</a:t>
            </a:r>
            <a:r>
              <a:rPr lang="en-US" altLang="zh-CN" sz="1800" dirty="0">
                <a:solidFill>
                  <a:srgbClr val="29638B"/>
                </a:solidFill>
                <a:cs typeface="+mn-ea"/>
                <a:sym typeface="+mn-lt"/>
              </a:rPr>
              <a:t>…</a:t>
            </a:r>
            <a:r>
              <a:rPr lang="zh-CN" altLang="en-US" sz="1800" dirty="0">
                <a:solidFill>
                  <a:srgbClr val="29638B"/>
                </a:solidFill>
                <a:cs typeface="+mn-ea"/>
                <a:sym typeface="+mn-lt"/>
              </a:rPr>
              <a:t>全心全意为同学服务！</a:t>
            </a:r>
            <a:endParaRPr lang="zh-CN" altLang="en-US" sz="1800" dirty="0">
              <a:solidFill>
                <a:srgbClr val="29638B"/>
              </a:solidFill>
              <a:cs typeface="+mn-ea"/>
              <a:sym typeface="+mn-lt"/>
            </a:endParaRPr>
          </a:p>
          <a:p>
            <a:pPr>
              <a:lnSpc>
                <a:spcPct val="150000"/>
              </a:lnSpc>
            </a:pPr>
            <a:r>
              <a:rPr lang="zh-CN" altLang="en-US" sz="1200" dirty="0">
                <a:solidFill>
                  <a:schemeClr val="tx1">
                    <a:lumMod val="65000"/>
                    <a:lumOff val="35000"/>
                  </a:schemeClr>
                </a:solidFill>
                <a:cs typeface="+mn-ea"/>
                <a:sym typeface="+mn-lt"/>
              </a:rPr>
              <a:t>        在担任班级工作期间，我乐于助人，善于团结同学，组织开展多次班级座谈会特色活动，及时解决影响班级不利因素，同时采纳了同学们良好的建议，最终使电子信息班获得</a:t>
            </a:r>
            <a:r>
              <a:rPr lang="en-US" altLang="zh-CN" sz="1200" dirty="0">
                <a:solidFill>
                  <a:schemeClr val="tx1">
                    <a:lumMod val="65000"/>
                    <a:lumOff val="35000"/>
                  </a:schemeClr>
                </a:solidFill>
                <a:cs typeface="+mn-ea"/>
                <a:sym typeface="+mn-lt"/>
              </a:rPr>
              <a:t>09</a:t>
            </a:r>
            <a:r>
              <a:rPr lang="zh-CN" altLang="en-US" sz="1200" dirty="0">
                <a:solidFill>
                  <a:schemeClr val="tx1">
                    <a:lumMod val="65000"/>
                    <a:lumOff val="35000"/>
                  </a:schemeClr>
                </a:solidFill>
                <a:cs typeface="+mn-ea"/>
                <a:sym typeface="+mn-lt"/>
              </a:rPr>
              <a:t>学年校级“优秀班集体”荣誉称号。策划了计算机操作大赛，既加深了同学之间的友谊，而且达到了让同学之间相互学习、学以致用目的。这些措施使得班级每位同学都能融入到这个其乐融融集体中</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a:t>
            </a:r>
            <a:endParaRPr lang="zh-CN" altLang="en-US" sz="1200" dirty="0">
              <a:solidFill>
                <a:schemeClr val="tx1">
                  <a:lumMod val="65000"/>
                  <a:lumOff val="35000"/>
                </a:schemeClr>
              </a:solidFill>
              <a:cs typeface="+mn-ea"/>
              <a:sym typeface="+mn-lt"/>
            </a:endParaRPr>
          </a:p>
        </p:txBody>
      </p:sp>
      <p:sp>
        <p:nvSpPr>
          <p:cNvPr id="10"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班级工作</a:t>
            </a:r>
            <a:endParaRPr lang="zh-CN" altLang="en-US" sz="2400" dirty="0">
              <a:solidFill>
                <a:schemeClr val="bg1"/>
              </a:solidFill>
              <a:cs typeface="+mn-ea"/>
              <a:sym typeface="+mn-lt"/>
            </a:endParaRPr>
          </a:p>
        </p:txBody>
      </p:sp>
      <p:grpSp>
        <p:nvGrpSpPr>
          <p:cNvPr id="13" name="组合 12"/>
          <p:cNvGrpSpPr/>
          <p:nvPr/>
        </p:nvGrpSpPr>
        <p:grpSpPr>
          <a:xfrm>
            <a:off x="601069" y="550922"/>
            <a:ext cx="285757" cy="374191"/>
            <a:chOff x="1600571" y="1900389"/>
            <a:chExt cx="983794" cy="1288253"/>
          </a:xfrm>
          <a:solidFill>
            <a:schemeClr val="bg1"/>
          </a:solidFill>
        </p:grpSpPr>
        <p:sp>
          <p:nvSpPr>
            <p:cNvPr id="16"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7"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8"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2" name="椭圆 21"/>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3" name="椭圆 22"/>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56696" y="1384431"/>
            <a:ext cx="3327140" cy="1468092"/>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在大二学期间，我在某某信息技术有限公司参加了软件设计实践学习和社会实践活动。在这些活动中，即我锻炼了能力，也提升自己综合素质和专业能力，进一步为今后的发展打下了坚实的基础。</a:t>
            </a:r>
            <a:endParaRPr lang="zh-CN" altLang="en-US" sz="1200" dirty="0">
              <a:solidFill>
                <a:schemeClr val="tx1">
                  <a:lumMod val="65000"/>
                  <a:lumOff val="35000"/>
                </a:schemeClr>
              </a:solidFill>
              <a:cs typeface="+mn-ea"/>
              <a:sym typeface="+mn-lt"/>
            </a:endParaRPr>
          </a:p>
        </p:txBody>
      </p:sp>
      <p:sp>
        <p:nvSpPr>
          <p:cNvPr id="17" name="矩形 16"/>
          <p:cNvSpPr/>
          <p:nvPr/>
        </p:nvSpPr>
        <p:spPr>
          <a:xfrm>
            <a:off x="851216" y="1454226"/>
            <a:ext cx="4073324" cy="267794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grpSp>
        <p:nvGrpSpPr>
          <p:cNvPr id="2" name="组合 1"/>
          <p:cNvGrpSpPr/>
          <p:nvPr/>
        </p:nvGrpSpPr>
        <p:grpSpPr>
          <a:xfrm>
            <a:off x="5159646" y="2914020"/>
            <a:ext cx="3224190" cy="1218149"/>
            <a:chOff x="5159646" y="2914020"/>
            <a:chExt cx="3012325" cy="1218149"/>
          </a:xfrm>
        </p:grpSpPr>
        <p:sp>
          <p:nvSpPr>
            <p:cNvPr id="18" name="矩形 17"/>
            <p:cNvSpPr/>
            <p:nvPr/>
          </p:nvSpPr>
          <p:spPr>
            <a:xfrm>
              <a:off x="5159646" y="2914020"/>
              <a:ext cx="1448623" cy="121814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blipFill dpi="0" rotWithShape="1">
                    <a:blip r:embed="rId3">
                      <a:extLst>
                        <a:ext uri="{28A0092B-C50C-407E-A947-70E740481C1C}">
                          <a14:useLocalDpi xmlns:a14="http://schemas.microsoft.com/office/drawing/2010/main" val="0"/>
                        </a:ext>
                      </a:extLst>
                    </a:blip>
                    <a:srcRect/>
                    <a:stretch>
                      <a:fillRect/>
                    </a:stretch>
                  </a:blipFill>
                  <a:cs typeface="+mn-ea"/>
                  <a:sym typeface="+mn-lt"/>
                </a:rPr>
                <a:t> </a:t>
              </a:r>
              <a:endParaRPr lang="zh-CN" altLang="en-US" dirty="0">
                <a:blipFill dpi="0" rotWithShape="1">
                  <a:blip r:embed="rId3">
                    <a:extLst>
                      <a:ext uri="{28A0092B-C50C-407E-A947-70E740481C1C}">
                        <a14:useLocalDpi xmlns:a14="http://schemas.microsoft.com/office/drawing/2010/main" val="0"/>
                      </a:ext>
                    </a:extLst>
                  </a:blip>
                  <a:srcRect/>
                  <a:stretch>
                    <a:fillRect/>
                  </a:stretch>
                </a:blipFill>
                <a:cs typeface="+mn-ea"/>
                <a:sym typeface="+mn-lt"/>
              </a:endParaRPr>
            </a:p>
          </p:txBody>
        </p:sp>
        <p:sp>
          <p:nvSpPr>
            <p:cNvPr id="19" name="矩形 18"/>
            <p:cNvSpPr/>
            <p:nvPr/>
          </p:nvSpPr>
          <p:spPr>
            <a:xfrm>
              <a:off x="6723348" y="2914020"/>
              <a:ext cx="1448623" cy="121814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grpSp>
      <p:sp>
        <p:nvSpPr>
          <p:cNvPr id="8"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社会实践</a:t>
            </a:r>
            <a:endParaRPr lang="zh-CN" altLang="en-US" sz="2400" dirty="0">
              <a:solidFill>
                <a:schemeClr val="bg1"/>
              </a:solidFill>
              <a:cs typeface="+mn-ea"/>
              <a:sym typeface="+mn-lt"/>
            </a:endParaRPr>
          </a:p>
        </p:txBody>
      </p:sp>
      <p:grpSp>
        <p:nvGrpSpPr>
          <p:cNvPr id="11" name="组合 10"/>
          <p:cNvGrpSpPr/>
          <p:nvPr/>
        </p:nvGrpSpPr>
        <p:grpSpPr>
          <a:xfrm>
            <a:off x="601069" y="550922"/>
            <a:ext cx="285757" cy="374191"/>
            <a:chOff x="1600571" y="1900389"/>
            <a:chExt cx="983794" cy="1288253"/>
          </a:xfrm>
          <a:solidFill>
            <a:schemeClr val="bg1"/>
          </a:solidFill>
        </p:grpSpPr>
        <p:sp>
          <p:nvSpPr>
            <p:cNvPr id="1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0"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1" name="椭圆 20"/>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2" name="椭圆 21"/>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3376" y="1156379"/>
            <a:ext cx="6792163" cy="571821"/>
          </a:xfrm>
          <a:prstGeom prst="rect">
            <a:avLst/>
          </a:prstGeom>
          <a:noFill/>
        </p:spPr>
        <p:txBody>
          <a:bodyPr wrap="square" lIns="82295" tIns="41147" rIns="82295" bIns="41147" rtlCol="0">
            <a:spAutoFit/>
          </a:bodyPr>
          <a:lstStyle/>
          <a:p>
            <a:pPr>
              <a:lnSpc>
                <a:spcPct val="150000"/>
              </a:lnSpc>
            </a:pPr>
            <a:r>
              <a:rPr lang="zh-CN" altLang="en-US" sz="2400" dirty="0">
                <a:solidFill>
                  <a:srgbClr val="29638B"/>
                </a:solidFill>
                <a:cs typeface="+mn-ea"/>
                <a:sym typeface="+mn-lt"/>
              </a:rPr>
              <a:t>平时，我积极参加各项活动</a:t>
            </a:r>
            <a:endParaRPr lang="en-US" altLang="zh-CN" sz="2400" dirty="0">
              <a:solidFill>
                <a:srgbClr val="29638B"/>
              </a:solidFill>
              <a:cs typeface="+mn-ea"/>
              <a:sym typeface="+mn-lt"/>
            </a:endParaRPr>
          </a:p>
        </p:txBody>
      </p:sp>
      <p:sp>
        <p:nvSpPr>
          <p:cNvPr id="30" name="TextBox 29"/>
          <p:cNvSpPr txBox="1"/>
          <p:nvPr/>
        </p:nvSpPr>
        <p:spPr>
          <a:xfrm>
            <a:off x="1223376" y="1620574"/>
            <a:ext cx="6792163" cy="327460"/>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在校的课余时间我一直兼职家教工作。假期，也出去做过促销等工作来作为自己一部分的生活费。</a:t>
            </a:r>
            <a:endParaRPr lang="zh-CN" altLang="en-US" sz="1200" dirty="0">
              <a:solidFill>
                <a:schemeClr val="tx1">
                  <a:lumMod val="65000"/>
                  <a:lumOff val="35000"/>
                </a:schemeClr>
              </a:solidFill>
              <a:cs typeface="+mn-ea"/>
              <a:sym typeface="+mn-lt"/>
            </a:endParaRPr>
          </a:p>
        </p:txBody>
      </p:sp>
      <p:sp>
        <p:nvSpPr>
          <p:cNvPr id="9" name="矩形 8"/>
          <p:cNvSpPr/>
          <p:nvPr/>
        </p:nvSpPr>
        <p:spPr>
          <a:xfrm>
            <a:off x="378638" y="2087682"/>
            <a:ext cx="1616352" cy="104656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2065572" y="2087682"/>
            <a:ext cx="1616352" cy="104656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3752505" y="2087682"/>
            <a:ext cx="1616352" cy="1046566"/>
          </a:xfrm>
          <a:prstGeom prst="rect">
            <a:avLst/>
          </a:prstGeom>
          <a:blipFill dpi="0" rotWithShape="1">
            <a:blip r:embed="rId3">
              <a:extLst>
                <a:ext uri="{28A0092B-C50C-407E-A947-70E740481C1C}">
                  <a14:useLocalDpi xmlns:a14="http://schemas.microsoft.com/office/drawing/2010/main" val="0"/>
                </a:ext>
              </a:extLst>
            </a:blip>
            <a:srcRect/>
            <a:stretch>
              <a:fillRect l="-8948" t="-25830"/>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5439439" y="2087682"/>
            <a:ext cx="1616352" cy="104656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3774540" y="3228252"/>
            <a:ext cx="1616352" cy="1046566"/>
          </a:xfrm>
          <a:prstGeom prst="rect">
            <a:avLst/>
          </a:prstGeom>
          <a:blipFill dpi="0" rotWithShape="1">
            <a:blip r:embed="rId5" cstate="print">
              <a:extLst>
                <a:ext uri="{28A0092B-C50C-407E-A947-70E740481C1C}">
                  <a14:useLocalDpi xmlns:a14="http://schemas.microsoft.com/office/drawing/2010/main" val="0"/>
                </a:ext>
              </a:extLst>
            </a:blip>
            <a:srcRect/>
            <a:stretch>
              <a:fillRect l="-1" t="1" r="-9642" b="-23376"/>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5461473" y="3228252"/>
            <a:ext cx="1616352" cy="1046566"/>
          </a:xfrm>
          <a:prstGeom prst="rect">
            <a:avLst/>
          </a:prstGeom>
          <a:blipFill dpi="0" rotWithShape="1">
            <a:blip r:embed="rId6" cstate="print">
              <a:extLst>
                <a:ext uri="{28A0092B-C50C-407E-A947-70E740481C1C}">
                  <a14:useLocalDpi xmlns:a14="http://schemas.microsoft.com/office/drawing/2010/main" val="0"/>
                </a:ext>
              </a:extLst>
            </a:blip>
            <a:srcRect/>
            <a:stretch>
              <a:fillRect l="-1" r="-3122" b="-9934"/>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7148407" y="3228252"/>
            <a:ext cx="1616352" cy="1046566"/>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2087606" y="3228252"/>
            <a:ext cx="1616352" cy="1046566"/>
          </a:xfrm>
          <a:prstGeom prst="rect">
            <a:avLst/>
          </a:prstGeom>
          <a:blipFill dpi="0" rotWithShape="1">
            <a:blip r:embed="rId8" cstate="print">
              <a:extLst>
                <a:ext uri="{28A0092B-C50C-407E-A947-70E740481C1C}">
                  <a14:useLocalDpi xmlns:a14="http://schemas.microsoft.com/office/drawing/2010/main" val="0"/>
                </a:ext>
              </a:extLst>
            </a:blip>
            <a:srcRect/>
            <a:stretch>
              <a:fillRect l="-1" r="-3122" b="-12814"/>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其它活动</a:t>
            </a:r>
            <a:endParaRPr lang="zh-CN" altLang="en-US" sz="2400" dirty="0">
              <a:solidFill>
                <a:schemeClr val="bg1"/>
              </a:solidFill>
              <a:cs typeface="+mn-ea"/>
              <a:sym typeface="+mn-lt"/>
            </a:endParaRPr>
          </a:p>
        </p:txBody>
      </p:sp>
      <p:grpSp>
        <p:nvGrpSpPr>
          <p:cNvPr id="17" name="组合 16"/>
          <p:cNvGrpSpPr/>
          <p:nvPr/>
        </p:nvGrpSpPr>
        <p:grpSpPr>
          <a:xfrm>
            <a:off x="601069" y="550922"/>
            <a:ext cx="285757" cy="374191"/>
            <a:chOff x="1600571" y="1900389"/>
            <a:chExt cx="983794" cy="1288253"/>
          </a:xfrm>
          <a:solidFill>
            <a:schemeClr val="bg1"/>
          </a:solidFill>
        </p:grpSpPr>
        <p:sp>
          <p:nvSpPr>
            <p:cNvPr id="18"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1"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7" name="椭圆 2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8" name="椭圆 2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1529" y="1243841"/>
            <a:ext cx="7440943" cy="2853087"/>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大学对自己而言，虽然取得了很大的进步。但是大学的学习和生活所能给我的，并且我所能够接受的毕竟是有限的</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面对社会这所没有围墙的大学</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我一定会不断地更新自己，不断地给自己充电</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充分发挥自己的优点。正视和克服自己的缺点，争取在激烈的社会竞争中不断取得进步和成功。只有把握住今天，才能在今后的学习，工作和生活中，不断完善自我，提高自己，创造出新的辉煌。才能立于不败之地。在今后的工作学习中我将进一步发现自己的不足，正视和克服自己的缺点，争取在以后的社会竞争中为自己添加更多的筹码，我要不断完善自我，提高自我，这样才能创造更加美好的未来。</a:t>
            </a:r>
            <a:endParaRPr lang="en-US" altLang="zh-CN" sz="1200" dirty="0">
              <a:solidFill>
                <a:schemeClr val="tx1">
                  <a:lumMod val="65000"/>
                  <a:lumOff val="35000"/>
                </a:schemeClr>
              </a:solidFill>
              <a:cs typeface="+mn-ea"/>
              <a:sym typeface="+mn-lt"/>
            </a:endParaRPr>
          </a:p>
          <a:p>
            <a:pPr>
              <a:lnSpc>
                <a:spcPct val="150000"/>
              </a:lnSpc>
            </a:pPr>
            <a:endParaRPr lang="zh-CN" altLang="en-US" sz="1200" dirty="0">
              <a:solidFill>
                <a:schemeClr val="tx1">
                  <a:lumMod val="65000"/>
                  <a:lumOff val="35000"/>
                </a:schemeClr>
              </a:solidFill>
              <a:cs typeface="+mn-ea"/>
              <a:sym typeface="+mn-lt"/>
            </a:endParaRPr>
          </a:p>
          <a:p>
            <a:pPr>
              <a:lnSpc>
                <a:spcPct val="150000"/>
              </a:lnSpc>
            </a:pPr>
            <a:r>
              <a:rPr lang="zh-CN" altLang="en-US" sz="1200" dirty="0">
                <a:solidFill>
                  <a:schemeClr val="tx1">
                    <a:lumMod val="65000"/>
                    <a:lumOff val="35000"/>
                  </a:schemeClr>
                </a:solidFill>
                <a:cs typeface="+mn-ea"/>
                <a:sym typeface="+mn-lt"/>
              </a:rPr>
              <a:t>        特此提出对国家奖学金的申请，我要特别感谢系领导老师的大力培养，专业老师深入指导以及同学们在工作和生活中给我的支持和帮助。今后我要更加严格的要求我自己，以求有更好的表现。</a:t>
            </a:r>
            <a:endParaRPr lang="zh-CN" altLang="en-US" sz="1200" dirty="0">
              <a:solidFill>
                <a:schemeClr val="tx1">
                  <a:lumMod val="65000"/>
                  <a:lumOff val="35000"/>
                </a:schemeClr>
              </a:solidFill>
              <a:cs typeface="+mn-ea"/>
              <a:sym typeface="+mn-lt"/>
            </a:endParaRPr>
          </a:p>
          <a:p>
            <a:pPr>
              <a:lnSpc>
                <a:spcPct val="150000"/>
              </a:lnSpc>
            </a:pPr>
            <a:r>
              <a:rPr lang="zh-CN" altLang="en-US" sz="1200" dirty="0">
                <a:solidFill>
                  <a:srgbClr val="29638B"/>
                </a:solidFill>
                <a:cs typeface="+mn-ea"/>
                <a:sym typeface="+mn-lt"/>
              </a:rPr>
              <a:t>         </a:t>
            </a:r>
            <a:r>
              <a:rPr lang="zh-CN" altLang="en-US" sz="1200" b="1" dirty="0">
                <a:solidFill>
                  <a:srgbClr val="29638B"/>
                </a:solidFill>
                <a:cs typeface="+mn-ea"/>
                <a:sym typeface="+mn-lt"/>
              </a:rPr>
              <a:t>以上即为本人的基本情况，敬请各位领导加以评判审核此致敬礼！</a:t>
            </a:r>
            <a:endParaRPr lang="zh-CN" altLang="en-US" sz="1200" b="1" dirty="0">
              <a:solidFill>
                <a:srgbClr val="29638B"/>
              </a:solidFill>
              <a:cs typeface="+mn-ea"/>
              <a:sym typeface="+mn-lt"/>
            </a:endParaRPr>
          </a:p>
        </p:txBody>
      </p:sp>
      <p:sp>
        <p:nvSpPr>
          <p:cNvPr id="9" name="TextBox 8"/>
          <p:cNvSpPr txBox="1"/>
          <p:nvPr/>
        </p:nvSpPr>
        <p:spPr>
          <a:xfrm>
            <a:off x="6988910" y="3949250"/>
            <a:ext cx="1303562" cy="613694"/>
          </a:xfrm>
          <a:prstGeom prst="rect">
            <a:avLst/>
          </a:prstGeom>
          <a:noFill/>
        </p:spPr>
        <p:txBody>
          <a:bodyPr wrap="none" rtlCol="0">
            <a:spAutoFit/>
          </a:bodyPr>
          <a:lstStyle/>
          <a:p>
            <a:pPr algn="r">
              <a:lnSpc>
                <a:spcPct val="150000"/>
              </a:lnSpc>
            </a:pPr>
            <a:r>
              <a:rPr lang="zh-CN" altLang="en-US" sz="1200" dirty="0">
                <a:solidFill>
                  <a:schemeClr val="tx1">
                    <a:lumMod val="65000"/>
                    <a:lumOff val="35000"/>
                  </a:schemeClr>
                </a:solidFill>
                <a:cs typeface="+mn-ea"/>
                <a:sym typeface="+mn-lt"/>
              </a:rPr>
              <a:t>申请人：</a:t>
            </a:r>
            <a:r>
              <a:rPr lang="en-US" altLang="zh-CN" sz="1200" dirty="0">
                <a:solidFill>
                  <a:schemeClr val="tx1">
                    <a:lumMod val="65000"/>
                    <a:lumOff val="35000"/>
                  </a:schemeClr>
                </a:solidFill>
                <a:cs typeface="+mn-ea"/>
                <a:sym typeface="+mn-lt"/>
              </a:rPr>
              <a:t>XXX</a:t>
            </a:r>
            <a:endParaRPr lang="en-US" altLang="zh-CN" sz="1200" dirty="0">
              <a:solidFill>
                <a:schemeClr val="tx1">
                  <a:lumMod val="65000"/>
                  <a:lumOff val="35000"/>
                </a:schemeClr>
              </a:solidFill>
              <a:cs typeface="+mn-ea"/>
              <a:sym typeface="+mn-lt"/>
            </a:endParaRPr>
          </a:p>
          <a:p>
            <a:pPr algn="r">
              <a:lnSpc>
                <a:spcPct val="150000"/>
              </a:lnSpc>
            </a:pPr>
            <a:r>
              <a:rPr lang="en-US" altLang="zh-CN" sz="1200" dirty="0">
                <a:solidFill>
                  <a:schemeClr val="tx1">
                    <a:lumMod val="65000"/>
                    <a:lumOff val="35000"/>
                  </a:schemeClr>
                </a:solidFill>
                <a:cs typeface="+mn-ea"/>
                <a:sym typeface="+mn-lt"/>
              </a:rPr>
              <a:t>20XX</a:t>
            </a:r>
            <a:r>
              <a:rPr lang="zh-CN" altLang="en-US" sz="1200" dirty="0">
                <a:solidFill>
                  <a:schemeClr val="tx1">
                    <a:lumMod val="65000"/>
                    <a:lumOff val="35000"/>
                  </a:schemeClr>
                </a:solidFill>
                <a:cs typeface="+mn-ea"/>
                <a:sym typeface="+mn-lt"/>
              </a:rPr>
              <a:t>年</a:t>
            </a:r>
            <a:r>
              <a:rPr lang="en-US" altLang="zh-CN" sz="1200" dirty="0">
                <a:solidFill>
                  <a:schemeClr val="tx1">
                    <a:lumMod val="65000"/>
                    <a:lumOff val="35000"/>
                  </a:schemeClr>
                </a:solidFill>
                <a:cs typeface="+mn-ea"/>
                <a:sym typeface="+mn-lt"/>
              </a:rPr>
              <a:t>X</a:t>
            </a:r>
            <a:r>
              <a:rPr lang="zh-CN" altLang="en-US" sz="1200" dirty="0">
                <a:solidFill>
                  <a:schemeClr val="tx1">
                    <a:lumMod val="65000"/>
                    <a:lumOff val="35000"/>
                  </a:schemeClr>
                </a:solidFill>
                <a:cs typeface="+mn-ea"/>
                <a:sym typeface="+mn-lt"/>
              </a:rPr>
              <a:t>月</a:t>
            </a:r>
            <a:r>
              <a:rPr lang="en-US" altLang="zh-CN" sz="1200" dirty="0">
                <a:solidFill>
                  <a:schemeClr val="tx1">
                    <a:lumMod val="65000"/>
                    <a:lumOff val="35000"/>
                  </a:schemeClr>
                </a:solidFill>
                <a:cs typeface="+mn-ea"/>
                <a:sym typeface="+mn-lt"/>
              </a:rPr>
              <a:t>20</a:t>
            </a:r>
            <a:r>
              <a:rPr lang="zh-CN" altLang="en-US" sz="1200" dirty="0">
                <a:solidFill>
                  <a:schemeClr val="tx1">
                    <a:lumMod val="65000"/>
                    <a:lumOff val="35000"/>
                  </a:schemeClr>
                </a:solidFill>
                <a:cs typeface="+mn-ea"/>
                <a:sym typeface="+mn-lt"/>
              </a:rPr>
              <a:t>日</a:t>
            </a:r>
            <a:endParaRPr lang="zh-CN" altLang="en-US" sz="1200" dirty="0">
              <a:solidFill>
                <a:schemeClr val="tx1">
                  <a:lumMod val="65000"/>
                  <a:lumOff val="35000"/>
                </a:schemeClr>
              </a:solidFill>
              <a:cs typeface="+mn-ea"/>
              <a:sym typeface="+mn-lt"/>
            </a:endParaRPr>
          </a:p>
        </p:txBody>
      </p:sp>
      <p:sp>
        <p:nvSpPr>
          <p:cNvPr id="6"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结束语</a:t>
            </a:r>
            <a:endParaRPr lang="zh-CN" altLang="en-US" sz="2400" dirty="0">
              <a:solidFill>
                <a:schemeClr val="bg1"/>
              </a:solidFill>
              <a:cs typeface="+mn-ea"/>
              <a:sym typeface="+mn-lt"/>
            </a:endParaRPr>
          </a:p>
        </p:txBody>
      </p:sp>
      <p:grpSp>
        <p:nvGrpSpPr>
          <p:cNvPr id="11" name="组合 10"/>
          <p:cNvGrpSpPr/>
          <p:nvPr/>
        </p:nvGrpSpPr>
        <p:grpSpPr>
          <a:xfrm>
            <a:off x="601069" y="550922"/>
            <a:ext cx="285757" cy="374191"/>
            <a:chOff x="1600571" y="1900389"/>
            <a:chExt cx="983794" cy="1288253"/>
          </a:xfrm>
          <a:solidFill>
            <a:schemeClr val="bg1"/>
          </a:solidFill>
        </p:grpSpPr>
        <p:sp>
          <p:nvSpPr>
            <p:cNvPr id="1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7" name="椭圆 1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8" name="椭圆 1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1198880"/>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9" name="文本框 29"/>
          <p:cNvSpPr txBox="1"/>
          <p:nvPr/>
        </p:nvSpPr>
        <p:spPr bwMode="auto">
          <a:xfrm>
            <a:off x="2583622" y="1718511"/>
            <a:ext cx="4078357" cy="1200327"/>
          </a:xfrm>
          <a:prstGeom prst="rect">
            <a:avLst/>
          </a:prstGeom>
          <a:noFill/>
        </p:spPr>
        <p:txBody>
          <a:bodyPr wrap="none" lIns="91438" tIns="45719" rIns="91438" bIns="45719">
            <a:spAutoFit/>
          </a:bodyPr>
          <a:lstStyle/>
          <a:p>
            <a:pPr algn="ctr">
              <a:defRPr/>
            </a:pPr>
            <a:r>
              <a:rPr lang="en-US" altLang="zh-CN" sz="7200" b="1" kern="0" spc="-150" dirty="0">
                <a:ln w="38100">
                  <a:noFill/>
                </a:ln>
                <a:solidFill>
                  <a:schemeClr val="bg1"/>
                </a:solidFill>
                <a:cs typeface="+mn-ea"/>
                <a:sym typeface="+mn-lt"/>
              </a:rPr>
              <a:t>THANKS</a:t>
            </a:r>
            <a:endParaRPr lang="zh-CN" altLang="en-US" sz="7200" b="1" kern="0" spc="-150" dirty="0">
              <a:ln w="38100">
                <a:noFill/>
              </a:ln>
              <a:solidFill>
                <a:schemeClr val="bg1"/>
              </a:solidFill>
              <a:cs typeface="+mn-ea"/>
              <a:sym typeface="+mn-lt"/>
            </a:endParaRPr>
          </a:p>
        </p:txBody>
      </p:sp>
      <p:sp>
        <p:nvSpPr>
          <p:cNvPr id="10" name="矩形 9"/>
          <p:cNvSpPr/>
          <p:nvPr/>
        </p:nvSpPr>
        <p:spPr>
          <a:xfrm>
            <a:off x="3039995" y="2763077"/>
            <a:ext cx="3188190" cy="45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dirty="0">
                <a:solidFill>
                  <a:schemeClr val="bg1"/>
                </a:solidFill>
                <a:cs typeface="+mn-ea"/>
                <a:sym typeface="+mn-lt"/>
              </a:rPr>
              <a:t>感谢审阅</a:t>
            </a:r>
            <a:endParaRPr lang="zh-CN" altLang="en-US" sz="32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3"/>
          <p:cNvSpPr txBox="1"/>
          <p:nvPr/>
        </p:nvSpPr>
        <p:spPr>
          <a:xfrm>
            <a:off x="1336772" y="3349637"/>
            <a:ext cx="1661845"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自我介绍</a:t>
            </a:r>
            <a:endParaRPr lang="zh-CN" altLang="en-US" sz="2400" dirty="0">
              <a:solidFill>
                <a:srgbClr val="29638B"/>
              </a:solidFill>
              <a:effectLst/>
              <a:latin typeface="+mn-lt"/>
              <a:ea typeface="+mn-ea"/>
              <a:cs typeface="+mn-ea"/>
              <a:sym typeface="+mn-lt"/>
            </a:endParaRPr>
          </a:p>
        </p:txBody>
      </p:sp>
      <p:sp>
        <p:nvSpPr>
          <p:cNvPr id="13" name="文本框 3"/>
          <p:cNvSpPr txBox="1"/>
          <p:nvPr/>
        </p:nvSpPr>
        <p:spPr>
          <a:xfrm>
            <a:off x="5686439" y="3349637"/>
            <a:ext cx="1971920"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工作与实践</a:t>
            </a:r>
            <a:endParaRPr lang="zh-CN" altLang="en-US" sz="2400" dirty="0">
              <a:solidFill>
                <a:srgbClr val="29638B"/>
              </a:solidFill>
              <a:effectLst/>
              <a:latin typeface="+mn-lt"/>
              <a:ea typeface="+mn-ea"/>
              <a:cs typeface="+mn-ea"/>
              <a:sym typeface="+mn-lt"/>
            </a:endParaRPr>
          </a:p>
        </p:txBody>
      </p:sp>
      <p:sp>
        <p:nvSpPr>
          <p:cNvPr id="14" name="文本框 3"/>
          <p:cNvSpPr txBox="1"/>
          <p:nvPr/>
        </p:nvSpPr>
        <p:spPr>
          <a:xfrm>
            <a:off x="3356568" y="3349637"/>
            <a:ext cx="1971920"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学习与成绩</a:t>
            </a:r>
            <a:endParaRPr lang="zh-CN" altLang="en-US" sz="2400" dirty="0">
              <a:solidFill>
                <a:srgbClr val="29638B"/>
              </a:solidFill>
              <a:effectLst/>
              <a:latin typeface="+mn-lt"/>
              <a:ea typeface="+mn-ea"/>
              <a:cs typeface="+mn-ea"/>
              <a:sym typeface="+mn-lt"/>
            </a:endParaRPr>
          </a:p>
        </p:txBody>
      </p:sp>
      <p:sp>
        <p:nvSpPr>
          <p:cNvPr id="24" name="文本框 3"/>
          <p:cNvSpPr txBox="1"/>
          <p:nvPr/>
        </p:nvSpPr>
        <p:spPr>
          <a:xfrm>
            <a:off x="3249332" y="704622"/>
            <a:ext cx="2834836" cy="58477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3200" b="0" dirty="0">
                <a:solidFill>
                  <a:srgbClr val="29638B"/>
                </a:solidFill>
                <a:effectLst/>
                <a:latin typeface="+mn-lt"/>
                <a:ea typeface="+mn-ea"/>
                <a:cs typeface="+mn-ea"/>
                <a:sym typeface="+mn-lt"/>
              </a:rPr>
              <a:t>CONTENTS</a:t>
            </a:r>
            <a:endParaRPr lang="en-US" altLang="zh-CN" sz="3200" b="0" dirty="0">
              <a:solidFill>
                <a:srgbClr val="29638B"/>
              </a:solidFill>
              <a:effectLst/>
              <a:latin typeface="+mn-lt"/>
              <a:ea typeface="+mn-ea"/>
              <a:cs typeface="+mn-ea"/>
              <a:sym typeface="+mn-lt"/>
            </a:endParaRPr>
          </a:p>
        </p:txBody>
      </p:sp>
      <p:sp>
        <p:nvSpPr>
          <p:cNvPr id="25" name="TextBox 24"/>
          <p:cNvSpPr txBox="1"/>
          <p:nvPr/>
        </p:nvSpPr>
        <p:spPr>
          <a:xfrm>
            <a:off x="4164049" y="1113513"/>
            <a:ext cx="1005403" cy="584775"/>
          </a:xfrm>
          <a:prstGeom prst="rect">
            <a:avLst/>
          </a:prstGeom>
          <a:noFill/>
        </p:spPr>
        <p:txBody>
          <a:bodyPr wrap="none" rtlCol="0">
            <a:spAutoFit/>
          </a:bodyPr>
          <a:lstStyle/>
          <a:p>
            <a:r>
              <a:rPr lang="zh-CN" altLang="en-US" sz="3200" dirty="0">
                <a:solidFill>
                  <a:srgbClr val="29638B"/>
                </a:solidFill>
                <a:cs typeface="+mn-ea"/>
                <a:sym typeface="+mn-lt"/>
              </a:rPr>
              <a:t>目录</a:t>
            </a:r>
            <a:endParaRPr lang="zh-CN" altLang="en-US" sz="3200" dirty="0">
              <a:solidFill>
                <a:srgbClr val="29638B"/>
              </a:solidFill>
              <a:cs typeface="+mn-ea"/>
              <a:sym typeface="+mn-lt"/>
            </a:endParaRPr>
          </a:p>
        </p:txBody>
      </p:sp>
      <p:grpSp>
        <p:nvGrpSpPr>
          <p:cNvPr id="26" name="组合 25"/>
          <p:cNvGrpSpPr/>
          <p:nvPr/>
        </p:nvGrpSpPr>
        <p:grpSpPr>
          <a:xfrm flipV="1">
            <a:off x="3665321" y="1405900"/>
            <a:ext cx="2010916" cy="0"/>
            <a:chOff x="3548069" y="904130"/>
            <a:chExt cx="3043023" cy="0"/>
          </a:xfrm>
        </p:grpSpPr>
        <p:cxnSp>
          <p:nvCxnSpPr>
            <p:cNvPr id="27" name="直接连接符 26"/>
            <p:cNvCxnSpPr/>
            <p:nvPr/>
          </p:nvCxnSpPr>
          <p:spPr>
            <a:xfrm flipH="1">
              <a:off x="3548069" y="904130"/>
              <a:ext cx="774015"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817077" y="904130"/>
              <a:ext cx="774015"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1706513" y="2055431"/>
            <a:ext cx="922362" cy="1207809"/>
            <a:chOff x="1600571" y="1900389"/>
            <a:chExt cx="983794" cy="1288253"/>
          </a:xfrm>
        </p:grpSpPr>
        <p:grpSp>
          <p:nvGrpSpPr>
            <p:cNvPr id="36" name="组合 35"/>
            <p:cNvGrpSpPr/>
            <p:nvPr/>
          </p:nvGrpSpPr>
          <p:grpSpPr>
            <a:xfrm>
              <a:off x="1600571" y="1900389"/>
              <a:ext cx="983794" cy="1288253"/>
              <a:chOff x="1600571" y="1900389"/>
              <a:chExt cx="983794" cy="1288253"/>
            </a:xfrm>
          </p:grpSpPr>
          <p:sp>
            <p:nvSpPr>
              <p:cNvPr id="30"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1"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2"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33" name="椭圆 32"/>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4" name="椭圆 33"/>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17" name="TextBox 16"/>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1</a:t>
              </a:r>
              <a:endParaRPr lang="zh-CN" altLang="en-US" sz="3000" dirty="0">
                <a:solidFill>
                  <a:schemeClr val="bg1"/>
                </a:solidFill>
                <a:cs typeface="+mn-ea"/>
                <a:sym typeface="+mn-lt"/>
              </a:endParaRPr>
            </a:p>
          </p:txBody>
        </p:sp>
      </p:grpSp>
      <p:grpSp>
        <p:nvGrpSpPr>
          <p:cNvPr id="38" name="组合 37"/>
          <p:cNvGrpSpPr/>
          <p:nvPr/>
        </p:nvGrpSpPr>
        <p:grpSpPr>
          <a:xfrm>
            <a:off x="3881347" y="2055431"/>
            <a:ext cx="922362" cy="1207809"/>
            <a:chOff x="1600571" y="1900389"/>
            <a:chExt cx="983794" cy="1288253"/>
          </a:xfrm>
        </p:grpSpPr>
        <p:grpSp>
          <p:nvGrpSpPr>
            <p:cNvPr id="39" name="组合 38"/>
            <p:cNvGrpSpPr/>
            <p:nvPr/>
          </p:nvGrpSpPr>
          <p:grpSpPr>
            <a:xfrm>
              <a:off x="1600571" y="1900389"/>
              <a:ext cx="983794" cy="1288253"/>
              <a:chOff x="1600571" y="1900389"/>
              <a:chExt cx="983794" cy="1288253"/>
            </a:xfrm>
          </p:grpSpPr>
          <p:sp>
            <p:nvSpPr>
              <p:cNvPr id="41"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2"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3"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44" name="椭圆 43"/>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5" name="椭圆 44"/>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40" name="TextBox 39"/>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2</a:t>
              </a:r>
              <a:endParaRPr lang="zh-CN" altLang="en-US" sz="3000" dirty="0">
                <a:solidFill>
                  <a:schemeClr val="bg1"/>
                </a:solidFill>
                <a:cs typeface="+mn-ea"/>
                <a:sym typeface="+mn-lt"/>
              </a:endParaRPr>
            </a:p>
          </p:txBody>
        </p:sp>
      </p:grpSp>
      <p:grpSp>
        <p:nvGrpSpPr>
          <p:cNvPr id="46" name="组合 45"/>
          <p:cNvGrpSpPr/>
          <p:nvPr/>
        </p:nvGrpSpPr>
        <p:grpSpPr>
          <a:xfrm>
            <a:off x="6211218" y="2055431"/>
            <a:ext cx="922362" cy="1207809"/>
            <a:chOff x="1600571" y="1900389"/>
            <a:chExt cx="983794" cy="1288253"/>
          </a:xfrm>
        </p:grpSpPr>
        <p:grpSp>
          <p:nvGrpSpPr>
            <p:cNvPr id="47" name="组合 46"/>
            <p:cNvGrpSpPr/>
            <p:nvPr/>
          </p:nvGrpSpPr>
          <p:grpSpPr>
            <a:xfrm>
              <a:off x="1600571" y="1900389"/>
              <a:ext cx="983794" cy="1288253"/>
              <a:chOff x="1600571" y="1900389"/>
              <a:chExt cx="983794" cy="1288253"/>
            </a:xfrm>
          </p:grpSpPr>
          <p:sp>
            <p:nvSpPr>
              <p:cNvPr id="49"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0"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1"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52" name="椭圆 51"/>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3" name="椭圆 52"/>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48" name="TextBox 47"/>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3</a:t>
              </a:r>
              <a:endParaRPr lang="zh-CN" altLang="en-US" sz="3000" dirty="0">
                <a:solidFill>
                  <a:schemeClr val="bg1"/>
                </a:solidFill>
                <a:cs typeface="+mn-ea"/>
                <a:sym typeface="+mn-lt"/>
              </a:endParaRPr>
            </a:p>
          </p:txBody>
        </p:sp>
      </p:grpSp>
      <p:sp>
        <p:nvSpPr>
          <p:cNvPr id="54" name="矩形 53"/>
          <p:cNvSpPr/>
          <p:nvPr/>
        </p:nvSpPr>
        <p:spPr>
          <a:xfrm>
            <a:off x="1559519" y="4642505"/>
            <a:ext cx="6024962" cy="97283"/>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57" name="文本框 3"/>
          <p:cNvSpPr txBox="1"/>
          <p:nvPr/>
        </p:nvSpPr>
        <p:spPr>
          <a:xfrm>
            <a:off x="1336772" y="3760381"/>
            <a:ext cx="1661845"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SELF INTRODUCTION</a:t>
            </a:r>
            <a:endParaRPr lang="en-US" altLang="zh-CN" sz="1000" b="0" dirty="0">
              <a:solidFill>
                <a:srgbClr val="29638B"/>
              </a:solidFill>
              <a:effectLst/>
              <a:latin typeface="+mn-lt"/>
              <a:ea typeface="+mn-ea"/>
              <a:cs typeface="+mn-ea"/>
              <a:sym typeface="+mn-lt"/>
            </a:endParaRPr>
          </a:p>
        </p:txBody>
      </p:sp>
      <p:sp>
        <p:nvSpPr>
          <p:cNvPr id="58" name="文本框 3"/>
          <p:cNvSpPr txBox="1"/>
          <p:nvPr/>
        </p:nvSpPr>
        <p:spPr>
          <a:xfrm>
            <a:off x="3075680" y="3760381"/>
            <a:ext cx="2504432"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LEARNING AND ACHIEVEMENT</a:t>
            </a:r>
            <a:endParaRPr lang="en-US" altLang="zh-CN" sz="1000" b="0" dirty="0">
              <a:solidFill>
                <a:srgbClr val="29638B"/>
              </a:solidFill>
              <a:effectLst/>
              <a:latin typeface="+mn-lt"/>
              <a:ea typeface="+mn-ea"/>
              <a:cs typeface="+mn-ea"/>
              <a:sym typeface="+mn-lt"/>
            </a:endParaRPr>
          </a:p>
        </p:txBody>
      </p:sp>
      <p:sp>
        <p:nvSpPr>
          <p:cNvPr id="59" name="文本框 3"/>
          <p:cNvSpPr txBox="1"/>
          <p:nvPr/>
        </p:nvSpPr>
        <p:spPr>
          <a:xfrm>
            <a:off x="5841476" y="3760381"/>
            <a:ext cx="1661845"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WORK AND PRACTICE</a:t>
            </a:r>
            <a:endParaRPr lang="en-US" altLang="zh-CN" sz="1000" b="0" dirty="0">
              <a:solidFill>
                <a:srgbClr val="29638B"/>
              </a:solidFill>
              <a:effectLst/>
              <a:latin typeface="+mn-lt"/>
              <a:ea typeface="+mn-ea"/>
              <a:cs typeface="+mn-ea"/>
              <a:sym typeface="+mn-lt"/>
            </a:endParaRPr>
          </a:p>
        </p:txBody>
      </p:sp>
      <p:sp>
        <p:nvSpPr>
          <p:cNvPr id="2" name="文本框 1"/>
          <p:cNvSpPr txBox="1"/>
          <p:nvPr/>
        </p:nvSpPr>
        <p:spPr>
          <a:xfrm>
            <a:off x="1336772" y="1113513"/>
            <a:ext cx="1206194" cy="169277"/>
          </a:xfrm>
          <a:prstGeom prst="rect">
            <a:avLst/>
          </a:prstGeom>
          <a:noFill/>
        </p:spPr>
        <p:txBody>
          <a:bodyPr wrap="square" rtlCol="0">
            <a:spAutoFit/>
          </a:bodyPr>
          <a:lstStyle/>
          <a:p>
            <a:r>
              <a:rPr lang="en-US" altLang="zh-CN" sz="500" dirty="0">
                <a:solidFill>
                  <a:srgbClr val="FFFFFF"/>
                </a:solidFill>
              </a:rPr>
              <a:t>https://www.ypppt.com/</a:t>
            </a:r>
            <a:endParaRPr lang="zh-CN" altLang="en-US" sz="5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1+#ppt_w/2"/>
                                          </p:val>
                                        </p:tav>
                                        <p:tav tm="100000">
                                          <p:val>
                                            <p:strVal val="#ppt_x"/>
                                          </p:val>
                                        </p:tav>
                                      </p:tavLst>
                                    </p:anim>
                                    <p:anim calcmode="lin" valueType="num">
                                      <p:cBhvr additive="base">
                                        <p:cTn id="4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4" grpId="0"/>
      <p:bldP spid="25"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自我介绍</a:t>
            </a:r>
            <a:endParaRPr lang="zh-CN" altLang="en-US" sz="4000" dirty="0">
              <a:solidFill>
                <a:schemeClr val="bg1"/>
              </a:solidFill>
              <a:effectLst/>
              <a:latin typeface="+mn-lt"/>
              <a:ea typeface="+mn-ea"/>
              <a:cs typeface="+mn-ea"/>
              <a:sym typeface="+mn-lt"/>
            </a:endParaRP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89"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1</a:t>
              </a:r>
              <a:endParaRPr lang="zh-CN" altLang="en-US" sz="3000" dirty="0">
                <a:solidFill>
                  <a:schemeClr val="accent5">
                    <a:lumMod val="75000"/>
                  </a:schemeClr>
                </a:solidFill>
                <a:cs typeface="+mn-ea"/>
                <a:sym typeface="+mn-lt"/>
              </a:endParaRPr>
            </a:p>
          </p:txBody>
        </p:sp>
      </p:grpSp>
      <p:sp>
        <p:nvSpPr>
          <p:cNvPr id="13" name="文本框 3"/>
          <p:cNvSpPr txBox="1"/>
          <p:nvPr/>
        </p:nvSpPr>
        <p:spPr>
          <a:xfrm>
            <a:off x="3994289" y="2764900"/>
            <a:ext cx="2373460"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SELF INTRODUCTION</a:t>
            </a:r>
            <a:endParaRPr lang="en-US" altLang="zh-CN" sz="1400" b="0" dirty="0">
              <a:solidFill>
                <a:schemeClr val="bg1"/>
              </a:solidFill>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660927" y="1348246"/>
            <a:ext cx="2104221" cy="2160439"/>
          </a:xfrm>
          <a:prstGeom prst="rect">
            <a:avLst/>
          </a:prstGeom>
          <a:blipFill>
            <a:blip r:embed="rId1">
              <a:extLst>
                <a:ext uri="{28A0092B-C50C-407E-A947-70E740481C1C}">
                  <a14:useLocalDpi xmlns:a14="http://schemas.microsoft.com/office/drawing/2010/main" val="0"/>
                </a:ext>
              </a:extLst>
            </a:blip>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4"/>
          <p:cNvSpPr txBox="1"/>
          <p:nvPr/>
        </p:nvSpPr>
        <p:spPr>
          <a:xfrm>
            <a:off x="4012447" y="1232754"/>
            <a:ext cx="3567642" cy="2391422"/>
          </a:xfrm>
          <a:prstGeom prst="rect">
            <a:avLst/>
          </a:prstGeom>
          <a:noFill/>
        </p:spPr>
        <p:txBody>
          <a:bodyPr wrap="square" lIns="82295" tIns="41147" rIns="82295" bIns="41147" rtlCol="0">
            <a:spAutoFit/>
          </a:bodyPr>
          <a:lstStyle/>
          <a:p>
            <a:pPr algn="just">
              <a:lnSpc>
                <a:spcPct val="150000"/>
              </a:lnSpc>
            </a:pPr>
            <a:r>
              <a:rPr lang="zh-CN" altLang="en-US" sz="1400" dirty="0">
                <a:solidFill>
                  <a:schemeClr val="tx1">
                    <a:lumMod val="65000"/>
                    <a:lumOff val="35000"/>
                  </a:schemeClr>
                </a:solidFill>
                <a:cs typeface="+mn-ea"/>
                <a:sym typeface="+mn-lt"/>
              </a:rPr>
              <a:t>姓名：</a:t>
            </a:r>
            <a:r>
              <a:rPr lang="en-US" altLang="zh-CN" sz="1400" dirty="0">
                <a:solidFill>
                  <a:schemeClr val="tx1">
                    <a:lumMod val="65000"/>
                    <a:lumOff val="35000"/>
                  </a:schemeClr>
                </a:solidFill>
                <a:cs typeface="+mn-ea"/>
                <a:sym typeface="+mn-lt"/>
              </a:rPr>
              <a:t> XXX        </a:t>
            </a:r>
            <a:r>
              <a:rPr lang="zh-CN" altLang="en-US" sz="1400" dirty="0">
                <a:solidFill>
                  <a:schemeClr val="tx1">
                    <a:lumMod val="65000"/>
                    <a:lumOff val="35000"/>
                  </a:schemeClr>
                </a:solidFill>
                <a:cs typeface="+mn-ea"/>
                <a:sym typeface="+mn-lt"/>
              </a:rPr>
              <a:t>发族：</a:t>
            </a:r>
            <a:r>
              <a:rPr lang="en-US" altLang="zh-CN" sz="1400" dirty="0">
                <a:solidFill>
                  <a:schemeClr val="tx1">
                    <a:lumMod val="65000"/>
                    <a:lumOff val="35000"/>
                  </a:schemeClr>
                </a:solidFill>
                <a:cs typeface="+mn-ea"/>
                <a:sym typeface="+mn-lt"/>
              </a:rPr>
              <a:t>XX</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年龄：</a:t>
            </a:r>
            <a:r>
              <a:rPr lang="en-US" altLang="zh-CN" sz="1400" dirty="0">
                <a:solidFill>
                  <a:schemeClr val="tx1">
                    <a:lumMod val="65000"/>
                    <a:lumOff val="35000"/>
                  </a:schemeClr>
                </a:solidFill>
                <a:cs typeface="+mn-ea"/>
                <a:sym typeface="+mn-lt"/>
              </a:rPr>
              <a:t>22</a:t>
            </a:r>
            <a:r>
              <a:rPr lang="zh-CN" altLang="en-US" sz="1400" dirty="0">
                <a:solidFill>
                  <a:schemeClr val="tx1">
                    <a:lumMod val="65000"/>
                    <a:lumOff val="35000"/>
                  </a:schemeClr>
                </a:solidFill>
                <a:cs typeface="+mn-ea"/>
                <a:sym typeface="+mn-lt"/>
              </a:rPr>
              <a:t>岁</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班级：计算机系</a:t>
            </a:r>
            <a:r>
              <a:rPr lang="en-US" altLang="zh-CN" sz="1400" dirty="0">
                <a:solidFill>
                  <a:schemeClr val="tx1">
                    <a:lumMod val="65000"/>
                    <a:lumOff val="35000"/>
                  </a:schemeClr>
                </a:solidFill>
                <a:cs typeface="+mn-ea"/>
                <a:sym typeface="+mn-lt"/>
              </a:rPr>
              <a:t>820</a:t>
            </a:r>
            <a:r>
              <a:rPr lang="zh-CN" altLang="en-US" sz="1400" dirty="0">
                <a:solidFill>
                  <a:schemeClr val="tx1">
                    <a:lumMod val="65000"/>
                    <a:lumOff val="35000"/>
                  </a:schemeClr>
                </a:solidFill>
                <a:cs typeface="+mn-ea"/>
                <a:sym typeface="+mn-lt"/>
              </a:rPr>
              <a:t>班</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政治面貌：预备党员</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爱好：书法、蓝球、音乐</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理想：当一名优秀的软件设计师</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座右铭：博学、慎思、明辨、笃行</a:t>
            </a:r>
            <a:endParaRPr lang="zh-CN" altLang="en-US" sz="1400" dirty="0">
              <a:solidFill>
                <a:schemeClr val="tx1">
                  <a:lumMod val="65000"/>
                  <a:lumOff val="35000"/>
                </a:schemeClr>
              </a:solidFill>
              <a:cs typeface="+mn-ea"/>
              <a:sym typeface="+mn-lt"/>
            </a:endParaRPr>
          </a:p>
        </p:txBody>
      </p:sp>
      <p:sp>
        <p:nvSpPr>
          <p:cNvPr id="7"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effectLst/>
                <a:cs typeface="+mn-ea"/>
                <a:sym typeface="+mn-lt"/>
              </a:rPr>
              <a:t>自我介绍</a:t>
            </a:r>
            <a:endParaRPr lang="zh-CN" altLang="en-US" sz="2400" dirty="0">
              <a:solidFill>
                <a:schemeClr val="bg1"/>
              </a:solidFill>
              <a:effectLst/>
              <a:cs typeface="+mn-ea"/>
              <a:sym typeface="+mn-lt"/>
            </a:endParaRPr>
          </a:p>
        </p:txBody>
      </p:sp>
      <p:grpSp>
        <p:nvGrpSpPr>
          <p:cNvPr id="9" name="组合 8"/>
          <p:cNvGrpSpPr/>
          <p:nvPr/>
        </p:nvGrpSpPr>
        <p:grpSpPr>
          <a:xfrm>
            <a:off x="601069" y="550922"/>
            <a:ext cx="285757" cy="374191"/>
            <a:chOff x="1600571" y="1900389"/>
            <a:chExt cx="983794" cy="1288253"/>
          </a:xfrm>
          <a:solidFill>
            <a:schemeClr val="bg1"/>
          </a:solidFill>
        </p:grpSpPr>
        <p:sp>
          <p:nvSpPr>
            <p:cNvPr id="1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8" name="椭圆 17"/>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椭圆 18"/>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cxnSp>
        <p:nvCxnSpPr>
          <p:cNvPr id="3" name="直接连接符 2"/>
          <p:cNvCxnSpPr/>
          <p:nvPr/>
        </p:nvCxnSpPr>
        <p:spPr>
          <a:xfrm>
            <a:off x="4109292" y="1608462"/>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09292" y="1926053"/>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09292" y="2243644"/>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09292" y="2561235"/>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09292" y="2878826"/>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109292" y="3196417"/>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109292" y="3514006"/>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8850" y="1241491"/>
            <a:ext cx="4499584" cy="2299089"/>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在进入大二的时候，我郑重的向党组织递交了入党申请书，在</a:t>
            </a:r>
            <a:r>
              <a:rPr lang="en-US" altLang="zh-CN" sz="1200" dirty="0">
                <a:solidFill>
                  <a:schemeClr val="tx1">
                    <a:lumMod val="65000"/>
                    <a:lumOff val="35000"/>
                  </a:schemeClr>
                </a:solidFill>
                <a:cs typeface="+mn-ea"/>
                <a:sym typeface="+mn-lt"/>
              </a:rPr>
              <a:t>20XX</a:t>
            </a:r>
            <a:r>
              <a:rPr lang="zh-CN" altLang="en-US" sz="1200" dirty="0">
                <a:solidFill>
                  <a:schemeClr val="tx1">
                    <a:lumMod val="65000"/>
                    <a:lumOff val="35000"/>
                  </a:schemeClr>
                </a:solidFill>
                <a:cs typeface="+mn-ea"/>
                <a:sym typeface="+mn-lt"/>
              </a:rPr>
              <a:t>年</a:t>
            </a:r>
            <a:r>
              <a:rPr lang="en-US" altLang="zh-CN" sz="1200" dirty="0">
                <a:solidFill>
                  <a:schemeClr val="tx1">
                    <a:lumMod val="65000"/>
                    <a:lumOff val="35000"/>
                  </a:schemeClr>
                </a:solidFill>
                <a:cs typeface="+mn-ea"/>
                <a:sym typeface="+mn-lt"/>
              </a:rPr>
              <a:t>10</a:t>
            </a:r>
            <a:r>
              <a:rPr lang="zh-CN" altLang="en-US" sz="1200" dirty="0">
                <a:solidFill>
                  <a:schemeClr val="tx1">
                    <a:lumMod val="65000"/>
                    <a:lumOff val="35000"/>
                  </a:schemeClr>
                </a:solidFill>
                <a:cs typeface="+mn-ea"/>
                <a:sym typeface="+mn-lt"/>
              </a:rPr>
              <a:t>月份，参加了学校第</a:t>
            </a:r>
            <a:r>
              <a:rPr lang="en-US" altLang="zh-CN" sz="1200" dirty="0">
                <a:solidFill>
                  <a:schemeClr val="tx1">
                    <a:lumMod val="65000"/>
                    <a:lumOff val="35000"/>
                  </a:schemeClr>
                </a:solidFill>
                <a:cs typeface="+mn-ea"/>
                <a:sym typeface="+mn-lt"/>
              </a:rPr>
              <a:t>20—21</a:t>
            </a:r>
            <a:r>
              <a:rPr lang="zh-CN" altLang="en-US" sz="1200" dirty="0">
                <a:solidFill>
                  <a:schemeClr val="tx1">
                    <a:lumMod val="65000"/>
                    <a:lumOff val="35000"/>
                  </a:schemeClr>
                </a:solidFill>
                <a:cs typeface="+mn-ea"/>
                <a:sym typeface="+mn-lt"/>
              </a:rPr>
              <a:t>期的党课培训，并顺利结业。成为了一名光荣的入党积极分子，在校参加入党学习以来，我以一名党员的标准来严格要求自己，在思想上我积极要求进步，这些早树立了良好的人生观和道德观，三个代表、八荣八耻、博学博爱、立人达人</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已深深烙入我的内心。永远保持与时俱进，认真学习党的工作路线，正确贯彻党的方针政策，时刻关注着党和国家的发展形势，以及国内外的局势变化。</a:t>
            </a:r>
            <a:endParaRPr lang="zh-CN" altLang="en-US" sz="1200" dirty="0">
              <a:solidFill>
                <a:schemeClr val="tx1">
                  <a:lumMod val="65000"/>
                  <a:lumOff val="35000"/>
                </a:schemeClr>
              </a:solidFill>
              <a:cs typeface="+mn-ea"/>
              <a:sym typeface="+mn-lt"/>
            </a:endParaRPr>
          </a:p>
        </p:txBody>
      </p:sp>
      <p:sp>
        <p:nvSpPr>
          <p:cNvPr id="11" name="TextBox 10"/>
          <p:cNvSpPr txBox="1"/>
          <p:nvPr/>
        </p:nvSpPr>
        <p:spPr>
          <a:xfrm>
            <a:off x="828849" y="3528110"/>
            <a:ext cx="7551475" cy="914094"/>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在严格要求自己的同时，还在不断鼓励、帮助身边想申请入党的同学，帮助他们不断提高自己的思想觉悟水平，鼓励他们积极进取，争取早日加入中国共产党。积极组织</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参加有关党团活动，保持着积极向上的态度，为争取早日成为伟大的中国共产党员而不断努力着。</a:t>
            </a:r>
            <a:endParaRPr lang="zh-CN" altLang="en-US" sz="1200" dirty="0">
              <a:solidFill>
                <a:schemeClr val="tx1">
                  <a:lumMod val="65000"/>
                  <a:lumOff val="35000"/>
                </a:schemeClr>
              </a:solidFill>
              <a:cs typeface="+mn-ea"/>
              <a:sym typeface="+mn-lt"/>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28917" y="1383322"/>
            <a:ext cx="2863779" cy="18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政治思想</a:t>
            </a:r>
            <a:endParaRPr lang="zh-CN" altLang="en-US" sz="2400" dirty="0">
              <a:solidFill>
                <a:schemeClr val="bg1"/>
              </a:solidFill>
              <a:cs typeface="+mn-ea"/>
              <a:sym typeface="+mn-lt"/>
            </a:endParaRPr>
          </a:p>
        </p:txBody>
      </p:sp>
      <p:grpSp>
        <p:nvGrpSpPr>
          <p:cNvPr id="21" name="组合 20"/>
          <p:cNvGrpSpPr/>
          <p:nvPr/>
        </p:nvGrpSpPr>
        <p:grpSpPr>
          <a:xfrm>
            <a:off x="601069" y="550922"/>
            <a:ext cx="285757" cy="374191"/>
            <a:chOff x="1600571" y="1900389"/>
            <a:chExt cx="983794" cy="1288253"/>
          </a:xfrm>
          <a:solidFill>
            <a:schemeClr val="bg1"/>
          </a:solidFill>
        </p:grpSpPr>
        <p:sp>
          <p:nvSpPr>
            <p:cNvPr id="2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4"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5" name="椭圆 24"/>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6" name="椭圆 25"/>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学习与成绩</a:t>
            </a:r>
            <a:endParaRPr lang="zh-CN" altLang="en-US" sz="4000" dirty="0">
              <a:solidFill>
                <a:schemeClr val="bg1"/>
              </a:solidFill>
              <a:effectLst/>
              <a:latin typeface="+mn-lt"/>
              <a:ea typeface="+mn-ea"/>
              <a:cs typeface="+mn-ea"/>
              <a:sym typeface="+mn-lt"/>
            </a:endParaRP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90"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2</a:t>
              </a:r>
              <a:endParaRPr lang="zh-CN" altLang="en-US" sz="3000" dirty="0">
                <a:solidFill>
                  <a:schemeClr val="accent5">
                    <a:lumMod val="75000"/>
                  </a:schemeClr>
                </a:solidFill>
                <a:cs typeface="+mn-ea"/>
                <a:sym typeface="+mn-lt"/>
              </a:endParaRPr>
            </a:p>
          </p:txBody>
        </p:sp>
      </p:grpSp>
      <p:sp>
        <p:nvSpPr>
          <p:cNvPr id="12" name="文本框 3"/>
          <p:cNvSpPr txBox="1"/>
          <p:nvPr/>
        </p:nvSpPr>
        <p:spPr>
          <a:xfrm>
            <a:off x="4891314" y="1139267"/>
            <a:ext cx="3331575" cy="369332"/>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r"/>
            <a:r>
              <a:rPr lang="zh-CN" altLang="en-US" sz="1800" b="0" spc="300" dirty="0">
                <a:solidFill>
                  <a:srgbClr val="29638B"/>
                </a:solidFill>
                <a:effectLst/>
                <a:latin typeface="+mn-lt"/>
                <a:ea typeface="+mn-ea"/>
                <a:cs typeface="+mn-ea"/>
                <a:sym typeface="+mn-lt"/>
              </a:rPr>
              <a:t>请在此处输入院校名称</a:t>
            </a:r>
            <a:endParaRPr lang="zh-CN" altLang="en-US" sz="1800" b="0" spc="300" dirty="0">
              <a:solidFill>
                <a:srgbClr val="29638B"/>
              </a:solidFill>
              <a:effectLst/>
              <a:latin typeface="+mn-lt"/>
              <a:ea typeface="+mn-ea"/>
              <a:cs typeface="+mn-ea"/>
              <a:sym typeface="+mn-lt"/>
            </a:endParaRPr>
          </a:p>
        </p:txBody>
      </p:sp>
      <p:sp>
        <p:nvSpPr>
          <p:cNvPr id="13" name="文本框 3"/>
          <p:cNvSpPr txBox="1"/>
          <p:nvPr/>
        </p:nvSpPr>
        <p:spPr>
          <a:xfrm>
            <a:off x="3994288" y="2742866"/>
            <a:ext cx="2935321"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LEARNING AND ACHIEVEMENT</a:t>
            </a:r>
            <a:endParaRPr lang="en-US" altLang="zh-CN" sz="1400" b="0" dirty="0">
              <a:solidFill>
                <a:schemeClr val="bg1"/>
              </a:solidFill>
              <a:effectLst/>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89775" y="1289851"/>
            <a:ext cx="4471421" cy="2022090"/>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学生以学习为主，在入学第一天我通过多渠道了解我们的这个专业让我更加有了更浓厚的学习的兴趣，所以我一直就从来没有放松对本专业知识的学习。在课堂上始终保持端正、谦虚的学习态度，积极配合老师教学，努力提高自己的专业知识水平；课下虚心向同学请教，认真预习及完成老师所留作业。在学习上遇到了什么困难，我先是自己独立思考，如果自己解决不了我便会向同学</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师兄请教</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讨论</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学习。</a:t>
            </a:r>
            <a:endParaRPr lang="zh-CN" altLang="en-US" sz="1200" dirty="0">
              <a:solidFill>
                <a:schemeClr val="tx1">
                  <a:lumMod val="65000"/>
                  <a:lumOff val="35000"/>
                </a:schemeClr>
              </a:solidFill>
              <a:cs typeface="+mn-ea"/>
              <a:sym typeface="+mn-lt"/>
            </a:endParaRPr>
          </a:p>
        </p:txBody>
      </p:sp>
      <p:sp>
        <p:nvSpPr>
          <p:cNvPr id="15" name="TextBox 14"/>
          <p:cNvSpPr txBox="1"/>
          <p:nvPr/>
        </p:nvSpPr>
        <p:spPr>
          <a:xfrm>
            <a:off x="873659" y="3309021"/>
            <a:ext cx="7287537" cy="914094"/>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大学两年来，我学习都用功刻苦，一份耕耘一份收获。我的勤奋换来了任课老师和同学们的肯定。这一年的刻苦学习和努力拼搏让我能够在各项成绩中都跻身于年级前列，先后获得过国家励志奖学金，还荣获院“三好学生”“优秀共青团员”荣誉称号。</a:t>
            </a:r>
            <a:endParaRPr lang="zh-CN" altLang="en-US" sz="1200" dirty="0">
              <a:solidFill>
                <a:schemeClr val="tx1">
                  <a:lumMod val="65000"/>
                  <a:lumOff val="35000"/>
                </a:schemeClr>
              </a:solidFill>
              <a:cs typeface="+mn-ea"/>
              <a:sym typeface="+mn-lt"/>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61939" y="1396057"/>
            <a:ext cx="2574388" cy="1764894"/>
          </a:xfrm>
          <a:prstGeom prst="rect">
            <a:avLst/>
          </a:prstGeom>
          <a:noFill/>
          <a:ln w="9525">
            <a:solidFill>
              <a:srgbClr val="29638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刻苦学习</a:t>
            </a:r>
            <a:endParaRPr lang="zh-CN" altLang="en-US" sz="2400" dirty="0">
              <a:solidFill>
                <a:schemeClr val="bg1"/>
              </a:solidFill>
              <a:cs typeface="+mn-ea"/>
              <a:sym typeface="+mn-lt"/>
            </a:endParaRPr>
          </a:p>
        </p:txBody>
      </p:sp>
      <p:grpSp>
        <p:nvGrpSpPr>
          <p:cNvPr id="10" name="组合 9"/>
          <p:cNvGrpSpPr/>
          <p:nvPr/>
        </p:nvGrpSpPr>
        <p:grpSpPr>
          <a:xfrm>
            <a:off x="601069" y="550922"/>
            <a:ext cx="285757" cy="374191"/>
            <a:chOff x="1600571" y="1900389"/>
            <a:chExt cx="983794" cy="1288253"/>
          </a:xfrm>
          <a:solidFill>
            <a:schemeClr val="bg1"/>
          </a:solidFill>
        </p:grpSpPr>
        <p:sp>
          <p:nvSpPr>
            <p:cNvPr id="1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4"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8" name="椭圆 17"/>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椭圆 18"/>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p:cNvSpPr txBox="1"/>
          <p:nvPr/>
        </p:nvSpPr>
        <p:spPr>
          <a:xfrm>
            <a:off x="3131840" y="995420"/>
            <a:ext cx="2880320" cy="313436"/>
          </a:xfrm>
          <a:prstGeom prst="rect">
            <a:avLst/>
          </a:prstGeom>
          <a:noFill/>
        </p:spPr>
        <p:txBody>
          <a:bodyPr wrap="square" lIns="82295" tIns="41147" rIns="82295" bIns="41147" rtlCol="0">
            <a:noAutofit/>
          </a:bodyPr>
          <a:lstStyle/>
          <a:p>
            <a:pPr algn="ctr"/>
            <a:r>
              <a:rPr lang="zh-CN" altLang="en-US" sz="2400" dirty="0">
                <a:solidFill>
                  <a:srgbClr val="29638B"/>
                </a:solidFill>
                <a:effectLst/>
                <a:cs typeface="+mn-ea"/>
                <a:sym typeface="+mn-lt"/>
              </a:rPr>
              <a:t>考试成绩表</a:t>
            </a:r>
            <a:endParaRPr lang="zh-CN" altLang="en-US" sz="2400" dirty="0">
              <a:solidFill>
                <a:srgbClr val="29638B"/>
              </a:solidFill>
              <a:effectLst/>
              <a:cs typeface="+mn-ea"/>
              <a:sym typeface="+mn-lt"/>
            </a:endParaRPr>
          </a:p>
        </p:txBody>
      </p:sp>
      <p:graphicFrame>
        <p:nvGraphicFramePr>
          <p:cNvPr id="11" name="表格 10"/>
          <p:cNvGraphicFramePr>
            <a:graphicFrameLocks noGrp="1"/>
          </p:cNvGraphicFramePr>
          <p:nvPr/>
        </p:nvGraphicFramePr>
        <p:xfrm>
          <a:off x="1043608" y="1490901"/>
          <a:ext cx="7056784" cy="2421328"/>
        </p:xfrm>
        <a:graphic>
          <a:graphicData uri="http://schemas.openxmlformats.org/drawingml/2006/table">
            <a:tbl>
              <a:tblPr firstRow="1" bandRow="1">
                <a:tableStyleId>{5C22544A-7EE6-4342-B048-85BDC9FD1C3A}</a:tableStyleId>
              </a:tblPr>
              <a:tblGrid>
                <a:gridCol w="2690046"/>
                <a:gridCol w="838346"/>
                <a:gridCol w="2718273"/>
                <a:gridCol w="810119"/>
              </a:tblGrid>
              <a:tr h="302666">
                <a:tc>
                  <a:txBody>
                    <a:bodyPr/>
                    <a:lstStyle/>
                    <a:p>
                      <a:pPr algn="ctr"/>
                      <a:r>
                        <a:rPr lang="zh-CN" altLang="en-US" dirty="0">
                          <a:solidFill>
                            <a:srgbClr val="FEF6F0"/>
                          </a:solidFill>
                          <a:latin typeface="+mn-lt"/>
                          <a:ea typeface="+mn-ea"/>
                          <a:cs typeface="+mn-ea"/>
                          <a:sym typeface="+mn-lt"/>
                        </a:rPr>
                        <a:t>科目 </a:t>
                      </a:r>
                      <a:endParaRPr lang="zh-CN" altLang="en-US" dirty="0">
                        <a:solidFill>
                          <a:srgbClr val="FEF6F0"/>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algn="ctr"/>
                      <a:r>
                        <a:rPr lang="zh-CN" altLang="en-US" dirty="0">
                          <a:solidFill>
                            <a:srgbClr val="FEF6F0"/>
                          </a:solidFill>
                          <a:latin typeface="+mn-lt"/>
                          <a:ea typeface="+mn-ea"/>
                          <a:cs typeface="+mn-ea"/>
                          <a:sym typeface="+mn-lt"/>
                        </a:rPr>
                        <a:t>成绩</a:t>
                      </a:r>
                      <a:endParaRPr lang="zh-CN" altLang="en-US" dirty="0">
                        <a:solidFill>
                          <a:srgbClr val="FEF6F0"/>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solidFill>
                            <a:srgbClr val="FEF6F0"/>
                          </a:solidFill>
                          <a:latin typeface="+mn-lt"/>
                          <a:ea typeface="+mn-ea"/>
                          <a:cs typeface="+mn-ea"/>
                          <a:sym typeface="+mn-lt"/>
                        </a:rPr>
                        <a:t>科目 </a:t>
                      </a:r>
                      <a:endParaRPr lang="zh-CN" altLang="en-US" dirty="0">
                        <a:solidFill>
                          <a:srgbClr val="FEF6F0"/>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algn="ctr"/>
                      <a:r>
                        <a:rPr lang="zh-CN" altLang="en-US" dirty="0">
                          <a:solidFill>
                            <a:srgbClr val="FEF6F0"/>
                          </a:solidFill>
                          <a:latin typeface="+mn-lt"/>
                          <a:ea typeface="+mn-ea"/>
                          <a:cs typeface="+mn-ea"/>
                          <a:sym typeface="+mn-lt"/>
                        </a:rPr>
                        <a:t>成绩</a:t>
                      </a:r>
                      <a:endParaRPr lang="zh-CN" altLang="en-US" dirty="0">
                        <a:solidFill>
                          <a:srgbClr val="FEF6F0"/>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r>
              <a:tr h="302666">
                <a:tc>
                  <a:txBody>
                    <a:bodyPr/>
                    <a:lstStyle/>
                    <a:p>
                      <a:r>
                        <a:rPr lang="en-US" altLang="zh-CN" dirty="0" err="1">
                          <a:solidFill>
                            <a:schemeClr val="tx1">
                              <a:lumMod val="75000"/>
                              <a:lumOff val="25000"/>
                            </a:schemeClr>
                          </a:solidFill>
                          <a:latin typeface="+mn-lt"/>
                          <a:ea typeface="+mn-ea"/>
                          <a:cs typeface="+mn-ea"/>
                          <a:sym typeface="+mn-lt"/>
                        </a:rPr>
                        <a:t>JavaWeb</a:t>
                      </a:r>
                      <a:r>
                        <a:rPr lang="zh-CN" altLang="en-US" dirty="0">
                          <a:solidFill>
                            <a:schemeClr val="tx1">
                              <a:lumMod val="75000"/>
                              <a:lumOff val="25000"/>
                            </a:schemeClr>
                          </a:solidFill>
                          <a:latin typeface="+mn-lt"/>
                          <a:ea typeface="+mn-ea"/>
                          <a:cs typeface="+mn-ea"/>
                          <a:sym typeface="+mn-lt"/>
                        </a:rPr>
                        <a:t>程序设计</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98</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计算机组成原理</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90</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zh-CN" altLang="en-US" dirty="0">
                          <a:solidFill>
                            <a:schemeClr val="tx1">
                              <a:lumMod val="75000"/>
                              <a:lumOff val="25000"/>
                            </a:schemeClr>
                          </a:solidFill>
                          <a:latin typeface="+mn-lt"/>
                          <a:ea typeface="+mn-ea"/>
                          <a:cs typeface="+mn-ea"/>
                          <a:sym typeface="+mn-lt"/>
                        </a:rPr>
                        <a:t>电子技术基础</a:t>
                      </a:r>
                      <a:r>
                        <a:rPr lang="en-US" altLang="zh-CN" dirty="0">
                          <a:solidFill>
                            <a:schemeClr val="tx1">
                              <a:lumMod val="75000"/>
                              <a:lumOff val="25000"/>
                            </a:schemeClr>
                          </a:solidFill>
                          <a:latin typeface="+mn-lt"/>
                          <a:ea typeface="+mn-ea"/>
                          <a:cs typeface="+mn-ea"/>
                          <a:sym typeface="+mn-lt"/>
                        </a:rPr>
                        <a:t>II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96</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计算机网络</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96</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zh-CN" altLang="en-US" dirty="0">
                          <a:solidFill>
                            <a:schemeClr val="tx1">
                              <a:lumMod val="75000"/>
                              <a:lumOff val="25000"/>
                            </a:schemeClr>
                          </a:solidFill>
                          <a:latin typeface="+mn-lt"/>
                          <a:ea typeface="+mn-ea"/>
                          <a:cs typeface="+mn-ea"/>
                          <a:sym typeface="+mn-lt"/>
                        </a:rPr>
                        <a:t>基础医学概论</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软件工程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zh-CN" altLang="en-US" dirty="0">
                          <a:solidFill>
                            <a:schemeClr val="tx1">
                              <a:lumMod val="75000"/>
                              <a:lumOff val="25000"/>
                            </a:schemeClr>
                          </a:solidFill>
                          <a:latin typeface="+mn-lt"/>
                          <a:ea typeface="+mn-ea"/>
                          <a:cs typeface="+mn-ea"/>
                          <a:sym typeface="+mn-lt"/>
                        </a:rPr>
                        <a:t>数据库原理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95</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临床医学概论</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zh-CN" altLang="en-US" dirty="0">
                          <a:solidFill>
                            <a:schemeClr val="tx1">
                              <a:lumMod val="75000"/>
                              <a:lumOff val="25000"/>
                            </a:schemeClr>
                          </a:solidFill>
                          <a:latin typeface="+mn-lt"/>
                          <a:ea typeface="+mn-ea"/>
                          <a:cs typeface="+mn-ea"/>
                          <a:sym typeface="+mn-lt"/>
                        </a:rPr>
                        <a:t>医学信息技术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98</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实习前就业指导</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en-US" altLang="zh-CN" dirty="0">
                          <a:solidFill>
                            <a:schemeClr val="tx1">
                              <a:lumMod val="75000"/>
                              <a:lumOff val="25000"/>
                            </a:schemeClr>
                          </a:solidFill>
                          <a:latin typeface="+mn-lt"/>
                          <a:ea typeface="+mn-ea"/>
                          <a:cs typeface="+mn-ea"/>
                          <a:sym typeface="+mn-lt"/>
                        </a:rPr>
                        <a:t>WEB</a:t>
                      </a:r>
                      <a:r>
                        <a:rPr lang="zh-CN" altLang="en-US" dirty="0">
                          <a:solidFill>
                            <a:schemeClr val="tx1">
                              <a:lumMod val="75000"/>
                              <a:lumOff val="25000"/>
                            </a:schemeClr>
                          </a:solidFill>
                          <a:latin typeface="+mn-lt"/>
                          <a:ea typeface="+mn-ea"/>
                          <a:cs typeface="+mn-ea"/>
                          <a:sym typeface="+mn-lt"/>
                        </a:rPr>
                        <a:t>应用程序框架</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99</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形势与政策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r h="302666">
                <a:tc>
                  <a:txBody>
                    <a:bodyPr/>
                    <a:lstStyle/>
                    <a:p>
                      <a:r>
                        <a:rPr lang="zh-CN" altLang="en-US" dirty="0">
                          <a:solidFill>
                            <a:schemeClr val="tx1">
                              <a:lumMod val="75000"/>
                              <a:lumOff val="25000"/>
                            </a:schemeClr>
                          </a:solidFill>
                          <a:latin typeface="+mn-lt"/>
                          <a:ea typeface="+mn-ea"/>
                          <a:cs typeface="+mn-ea"/>
                          <a:sym typeface="+mn-lt"/>
                        </a:rPr>
                        <a:t>概率论与数理统计</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endParaRPr lang="zh-CN" altLang="en-US" dirty="0">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endParaRPr lang="zh-CN" altLang="en-US" dirty="0">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r>
            </a:tbl>
          </a:graphicData>
        </a:graphic>
      </p:graphicFrame>
      <p:sp>
        <p:nvSpPr>
          <p:cNvPr id="12" name="圆角矩形 11"/>
          <p:cNvSpPr/>
          <p:nvPr/>
        </p:nvSpPr>
        <p:spPr>
          <a:xfrm>
            <a:off x="2279462" y="4049550"/>
            <a:ext cx="1916582" cy="316310"/>
          </a:xfrm>
          <a:prstGeom prst="roundRect">
            <a:avLst/>
          </a:prstGeom>
          <a:solidFill>
            <a:srgbClr val="2963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学年综测：</a:t>
            </a:r>
            <a:r>
              <a:rPr lang="en-US" altLang="zh-CN" sz="1400" b="1" dirty="0">
                <a:solidFill>
                  <a:schemeClr val="bg1"/>
                </a:solidFill>
                <a:cs typeface="+mn-ea"/>
                <a:sym typeface="+mn-lt"/>
              </a:rPr>
              <a:t>98.25</a:t>
            </a:r>
            <a:endParaRPr lang="zh-CN" altLang="en-US" sz="1400" b="1" dirty="0">
              <a:solidFill>
                <a:schemeClr val="bg1"/>
              </a:solidFill>
              <a:cs typeface="+mn-ea"/>
              <a:sym typeface="+mn-lt"/>
            </a:endParaRPr>
          </a:p>
        </p:txBody>
      </p:sp>
      <p:sp>
        <p:nvSpPr>
          <p:cNvPr id="14" name="圆角矩形 13"/>
          <p:cNvSpPr/>
          <p:nvPr/>
        </p:nvSpPr>
        <p:spPr>
          <a:xfrm>
            <a:off x="4744682" y="4049550"/>
            <a:ext cx="1916582" cy="316310"/>
          </a:xfrm>
          <a:prstGeom prst="roundRect">
            <a:avLst/>
          </a:prstGeom>
          <a:solidFill>
            <a:srgbClr val="2963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智育成绩：</a:t>
            </a:r>
            <a:r>
              <a:rPr lang="en-US" altLang="zh-CN" sz="1400" b="1" dirty="0">
                <a:solidFill>
                  <a:schemeClr val="bg1"/>
                </a:solidFill>
                <a:cs typeface="+mn-ea"/>
                <a:sym typeface="+mn-lt"/>
              </a:rPr>
              <a:t>92.25</a:t>
            </a:r>
            <a:endParaRPr lang="zh-CN" altLang="en-US" sz="1400" b="1" dirty="0">
              <a:solidFill>
                <a:schemeClr val="bg1"/>
              </a:solidFill>
              <a:cs typeface="+mn-ea"/>
              <a:sym typeface="+mn-lt"/>
            </a:endParaRPr>
          </a:p>
        </p:txBody>
      </p:sp>
      <p:sp>
        <p:nvSpPr>
          <p:cNvPr id="8" name="五边形 3"/>
          <p:cNvSpPr/>
          <p:nvPr/>
        </p:nvSpPr>
        <p:spPr>
          <a:xfrm>
            <a:off x="364801" y="401878"/>
            <a:ext cx="2367382"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912202" y="498527"/>
            <a:ext cx="1714265" cy="476172"/>
          </a:xfrm>
          <a:prstGeom prst="rect">
            <a:avLst/>
          </a:prstGeom>
          <a:noFill/>
        </p:spPr>
        <p:txBody>
          <a:bodyPr wrap="square" lIns="82295" tIns="41147" rIns="82295" bIns="41147" rtlCol="0">
            <a:noAutofit/>
          </a:bodyPr>
          <a:lstStyle/>
          <a:p>
            <a:pPr algn="ctr"/>
            <a:r>
              <a:rPr lang="zh-CN" altLang="en-US" sz="2400" dirty="0">
                <a:solidFill>
                  <a:schemeClr val="bg1"/>
                </a:solidFill>
                <a:cs typeface="+mn-ea"/>
                <a:sym typeface="+mn-lt"/>
              </a:rPr>
              <a:t>学年成绩表</a:t>
            </a:r>
            <a:endParaRPr lang="zh-CN" altLang="en-US" sz="2400" dirty="0">
              <a:solidFill>
                <a:schemeClr val="bg1"/>
              </a:solidFill>
              <a:cs typeface="+mn-ea"/>
              <a:sym typeface="+mn-lt"/>
            </a:endParaRPr>
          </a:p>
        </p:txBody>
      </p:sp>
      <p:grpSp>
        <p:nvGrpSpPr>
          <p:cNvPr id="15" name="组合 14"/>
          <p:cNvGrpSpPr/>
          <p:nvPr/>
        </p:nvGrpSpPr>
        <p:grpSpPr>
          <a:xfrm>
            <a:off x="601069" y="550922"/>
            <a:ext cx="285757" cy="374191"/>
            <a:chOff x="1600571" y="1900389"/>
            <a:chExt cx="983794" cy="1288253"/>
          </a:xfrm>
          <a:solidFill>
            <a:schemeClr val="bg1"/>
          </a:solidFill>
        </p:grpSpPr>
        <p:sp>
          <p:nvSpPr>
            <p:cNvPr id="18"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0"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1" name="椭圆 20"/>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2" name="椭圆 21"/>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974242" y="1333153"/>
            <a:ext cx="5497730" cy="291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2014</a:t>
            </a:r>
            <a:r>
              <a:rPr lang="zh-CN" altLang="en-US" sz="1300" dirty="0">
                <a:solidFill>
                  <a:schemeClr val="tx1">
                    <a:lumMod val="75000"/>
                    <a:lumOff val="25000"/>
                  </a:schemeClr>
                </a:solidFill>
                <a:cs typeface="+mn-ea"/>
                <a:sym typeface="+mn-lt"/>
              </a:rPr>
              <a:t>年荣获“国家励志奖学金”</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2015</a:t>
            </a:r>
            <a:r>
              <a:rPr lang="zh-CN" altLang="en-US" sz="1300" dirty="0">
                <a:solidFill>
                  <a:schemeClr val="tx1">
                    <a:lumMod val="75000"/>
                    <a:lumOff val="25000"/>
                  </a:schemeClr>
                </a:solidFill>
                <a:cs typeface="+mn-ea"/>
                <a:sym typeface="+mn-lt"/>
              </a:rPr>
              <a:t>年荣获自治区“三好学生”</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2015</a:t>
            </a:r>
            <a:r>
              <a:rPr lang="zh-CN" altLang="en-US" sz="1300" dirty="0">
                <a:solidFill>
                  <a:schemeClr val="tx1">
                    <a:lumMod val="75000"/>
                    <a:lumOff val="25000"/>
                  </a:schemeClr>
                </a:solidFill>
                <a:cs typeface="+mn-ea"/>
                <a:sym typeface="+mn-lt"/>
              </a:rPr>
              <a:t>年荣获校级“三好学生标兵”</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2016</a:t>
            </a:r>
            <a:r>
              <a:rPr lang="zh-CN" altLang="en-US" sz="1300" dirty="0">
                <a:solidFill>
                  <a:schemeClr val="tx1">
                    <a:lumMod val="75000"/>
                    <a:lumOff val="25000"/>
                  </a:schemeClr>
                </a:solidFill>
                <a:cs typeface="+mn-ea"/>
                <a:sym typeface="+mn-lt"/>
              </a:rPr>
              <a:t>年中国核心期刊发表了</a:t>
            </a:r>
            <a:r>
              <a:rPr lang="en-US" altLang="zh-CN" sz="1300" dirty="0">
                <a:solidFill>
                  <a:schemeClr val="tx1">
                    <a:lumMod val="75000"/>
                    <a:lumOff val="25000"/>
                  </a:schemeClr>
                </a:solidFill>
                <a:cs typeface="+mn-ea"/>
                <a:sym typeface="+mn-lt"/>
              </a:rPr>
              <a:t>《</a:t>
            </a:r>
            <a:r>
              <a:rPr lang="zh-CN" altLang="en-US" sz="1300" dirty="0">
                <a:solidFill>
                  <a:schemeClr val="tx1">
                    <a:lumMod val="75000"/>
                    <a:lumOff val="25000"/>
                  </a:schemeClr>
                </a:solidFill>
                <a:cs typeface="+mn-ea"/>
                <a:sym typeface="+mn-lt"/>
              </a:rPr>
              <a:t>基于</a:t>
            </a:r>
            <a:r>
              <a:rPr lang="en-US" altLang="zh-CN" sz="1300" dirty="0">
                <a:solidFill>
                  <a:schemeClr val="tx1">
                    <a:lumMod val="75000"/>
                    <a:lumOff val="25000"/>
                  </a:schemeClr>
                </a:solidFill>
                <a:cs typeface="+mn-ea"/>
                <a:sym typeface="+mn-lt"/>
              </a:rPr>
              <a:t>GEF</a:t>
            </a:r>
            <a:r>
              <a:rPr lang="zh-CN" altLang="en-US" sz="1300" dirty="0">
                <a:solidFill>
                  <a:schemeClr val="tx1">
                    <a:lumMod val="75000"/>
                    <a:lumOff val="25000"/>
                  </a:schemeClr>
                </a:solidFill>
                <a:cs typeface="+mn-ea"/>
                <a:sym typeface="+mn-lt"/>
              </a:rPr>
              <a:t>的图形编辑器技术研究</a:t>
            </a:r>
            <a:r>
              <a:rPr lang="en-US" altLang="zh-CN" sz="1300" dirty="0">
                <a:solidFill>
                  <a:schemeClr val="tx1">
                    <a:lumMod val="75000"/>
                    <a:lumOff val="25000"/>
                  </a:schemeClr>
                </a:solidFill>
                <a:cs typeface="+mn-ea"/>
                <a:sym typeface="+mn-lt"/>
              </a:rPr>
              <a:t>》</a:t>
            </a:r>
            <a:r>
              <a:rPr lang="zh-CN" altLang="en-US" sz="1300" dirty="0">
                <a:solidFill>
                  <a:schemeClr val="tx1">
                    <a:lumMod val="75000"/>
                    <a:lumOff val="25000"/>
                  </a:schemeClr>
                </a:solidFill>
                <a:cs typeface="+mn-ea"/>
                <a:sym typeface="+mn-lt"/>
              </a:rPr>
              <a:t>论文</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2016</a:t>
            </a:r>
            <a:r>
              <a:rPr lang="zh-CN" altLang="en-US" sz="1300" dirty="0">
                <a:solidFill>
                  <a:schemeClr val="tx1">
                    <a:lumMod val="75000"/>
                    <a:lumOff val="25000"/>
                  </a:schemeClr>
                </a:solidFill>
                <a:cs typeface="+mn-ea"/>
                <a:sym typeface="+mn-lt"/>
              </a:rPr>
              <a:t>年荣获校级“三好学生”</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年荣获校级“三好学生”</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年荣获校级首届数学建模大赛“二等奖”</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年参加中国创业培训</a:t>
            </a:r>
            <a:r>
              <a:rPr lang="en-US" altLang="zh-CN" sz="1300" dirty="0">
                <a:solidFill>
                  <a:schemeClr val="tx1">
                    <a:lumMod val="75000"/>
                    <a:lumOff val="25000"/>
                  </a:schemeClr>
                </a:solidFill>
                <a:cs typeface="+mn-ea"/>
                <a:sym typeface="+mn-lt"/>
              </a:rPr>
              <a:t>SYB</a:t>
            </a:r>
            <a:r>
              <a:rPr lang="zh-CN" altLang="en-US" sz="1300" dirty="0">
                <a:solidFill>
                  <a:schemeClr val="tx1">
                    <a:lumMod val="75000"/>
                    <a:lumOff val="25000"/>
                  </a:schemeClr>
                </a:solidFill>
                <a:cs typeface="+mn-ea"/>
                <a:sym typeface="+mn-lt"/>
              </a:rPr>
              <a:t>获得“创业培训合格证书”</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年荣获校级第</a:t>
            </a:r>
            <a:r>
              <a:rPr lang="en-US" altLang="zh-CN" sz="1300" dirty="0">
                <a:solidFill>
                  <a:schemeClr val="tx1">
                    <a:lumMod val="75000"/>
                    <a:lumOff val="25000"/>
                  </a:schemeClr>
                </a:solidFill>
                <a:cs typeface="+mn-ea"/>
                <a:sym typeface="+mn-lt"/>
              </a:rPr>
              <a:t>39</a:t>
            </a:r>
            <a:r>
              <a:rPr lang="zh-CN" altLang="en-US" sz="1300" dirty="0">
                <a:solidFill>
                  <a:schemeClr val="tx1">
                    <a:lumMod val="75000"/>
                    <a:lumOff val="25000"/>
                  </a:schemeClr>
                </a:solidFill>
                <a:cs typeface="+mn-ea"/>
                <a:sym typeface="+mn-lt"/>
              </a:rPr>
              <a:t>届运动会“优秀裁判员”</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年荣获校级“二等奖学金”</a:t>
            </a:r>
            <a:endParaRPr lang="zh-CN" altLang="en-US" sz="1300" dirty="0">
              <a:solidFill>
                <a:schemeClr val="tx1">
                  <a:lumMod val="75000"/>
                  <a:lumOff val="25000"/>
                </a:schemeClr>
              </a:solidFill>
              <a:cs typeface="+mn-ea"/>
              <a:sym typeface="+mn-lt"/>
            </a:endParaRP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年，在基础学院“文明道德修身书法大赛”获得优秀奖</a:t>
            </a:r>
            <a:endParaRPr lang="zh-CN" altLang="en-US" sz="1300" dirty="0">
              <a:solidFill>
                <a:schemeClr val="tx1">
                  <a:lumMod val="75000"/>
                  <a:lumOff val="25000"/>
                </a:schemeClr>
              </a:solidFill>
              <a:cs typeface="+mn-ea"/>
              <a:sym typeface="+mn-lt"/>
            </a:endParaRPr>
          </a:p>
        </p:txBody>
      </p:sp>
      <p:pic>
        <p:nvPicPr>
          <p:cNvPr id="10" name="图片 9"/>
          <p:cNvPicPr>
            <a:picLocks noChangeAspect="1"/>
          </p:cNvPicPr>
          <p:nvPr/>
        </p:nvPicPr>
        <p:blipFill>
          <a:blip r:embed="rId1" cstate="print"/>
          <a:stretch>
            <a:fillRect/>
          </a:stretch>
        </p:blipFill>
        <p:spPr>
          <a:xfrm>
            <a:off x="847199" y="1575409"/>
            <a:ext cx="1965968" cy="2007471"/>
          </a:xfrm>
          <a:prstGeom prst="rect">
            <a:avLst/>
          </a:prstGeom>
          <a:effectLst>
            <a:reflection blurRad="6350" stA="50000" endA="300" endPos="38500" dist="50800" dir="5400000" sy="-100000" algn="bl" rotWithShape="0"/>
          </a:effectLst>
        </p:spPr>
      </p:pic>
      <p:sp>
        <p:nvSpPr>
          <p:cNvPr id="6"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2"/>
          <p:cNvSpPr txBox="1"/>
          <p:nvPr/>
        </p:nvSpPr>
        <p:spPr>
          <a:xfrm>
            <a:off x="912203"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荣获荣誉</a:t>
            </a:r>
            <a:endParaRPr lang="zh-CN" altLang="en-US" sz="2400" dirty="0">
              <a:solidFill>
                <a:schemeClr val="bg1"/>
              </a:solidFill>
              <a:cs typeface="+mn-ea"/>
              <a:sym typeface="+mn-lt"/>
            </a:endParaRPr>
          </a:p>
        </p:txBody>
      </p:sp>
      <p:grpSp>
        <p:nvGrpSpPr>
          <p:cNvPr id="9" name="组合 8"/>
          <p:cNvGrpSpPr/>
          <p:nvPr/>
        </p:nvGrpSpPr>
        <p:grpSpPr>
          <a:xfrm>
            <a:off x="601069" y="550922"/>
            <a:ext cx="285757" cy="374191"/>
            <a:chOff x="1600571" y="1900389"/>
            <a:chExt cx="983794" cy="1288253"/>
          </a:xfrm>
          <a:solidFill>
            <a:schemeClr val="bg1"/>
          </a:solidFill>
        </p:grpSpPr>
        <p:sp>
          <p:nvSpPr>
            <p:cNvPr id="11"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2"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6" name="椭圆 15"/>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7" name="椭圆 16"/>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
</file>

<file path=ppt/tags/tag1.xml><?xml version="1.0" encoding="utf-8"?>
<p:tagLst xmlns:p="http://schemas.openxmlformats.org/presentationml/2006/main">
  <p:tag name="ISPRING_ULTRA_SCORM_COURSE_ID" val="9E74AF76-2926-4251-B3A4-3ACFE5228406"/>
  <p:tag name="ISPRING_SCORM_RATE_SLIDES" val="1"/>
  <p:tag name="ISPRINGONLINEFOLDERID" val="0"/>
  <p:tag name="ISPRINGONLINEFOLDERPATH" val="Content List"/>
  <p:tag name="ISPRINGCLOUDFOLDERID" val="0"/>
  <p:tag name="ISPRINGCLOUDFOLDERPATH" val="Repository"/>
  <p:tag name="ISPRING_PLAYERS_CUSTOMIZATION" val="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JSM0idimon3C8AAIpTAAAXAAAAdW5pdmVyc2FsL3VuaXZlcnNhbC5wbmftfHlYU9faLx2srbbSVhRRJC2gzFBAJgmkFTVMgkxGlKEaEAcgEgQMQ9LWYy1jJAQiY8okShgKSCASwGohJAGiUkAIECUkkSFQEgmETDdBW4eec+997jfc53yPfyh5195rvb/1zmvtvXbqYS/wJxu2b1BTU/vEzXW/r5ra+2g1tXcXP/xA2TL4yY+pyj/vxPqC96nV9WtPK4n3I7459I2aWgN6o/TEOiX90XnXwFg1tU33VP/eocBuhKmp+QHc9n/jfzGEPw5D3+IF6vyRvNtZDaBmBDv2UU01zLiTYCzcUIP9cPR3w29+2H7VJM3IXfeA18bMG5c0NE6c3yW3v7H11tYNh84Z7NPXPbSz6veszW1uLU62DE5QR0o/YqF/3rmknZvgCuL3ylCnEuoiFtikCNF7mn4dCtlCKFkmYmrC2peGKheSeY5KgGqm0Re+mb78UL0PUQWk9Z4NV7X1eySWZdMFT5NYkhDSF6oWnlHKg3DEM5RiQWGmqWp4TK60W/2uhfCO8vdhN9iz7xeQy20cz7XexxPL1f2tVT+/wIINDFHbF7zlU940RA1jGaCm9p1fGXDvN7RLQq5EXU3tjhEpV/D0ZlVJIo6Bkgu9kLDHJ7DrUatVqFUd1kq3HS0ccr6YsjyZbhFiruBYoEhFqGGd7mVQ/QAjmWvNIXuC9sC8iUlMxvGscJ3QUxQd3tUocigrQslHMnmEVg4QZwNIK/l4cX6C11OkwAAlmHwABrT7m3kvKPkoZkJlBDrGYpdbB3J1AN9RJHroYZFL7wQ4i6neE6OpKTrMAOLSYD1yCT4ySC8nn4Iev8FBXgdIRvtut6TMxSKeQUEiKI5iO8+6Bbydzlaq/GhfbS6YufmXon/IV9CKlXBLS+8I1j1jNJHjmlauYSu8tTwQsBFPaJ0hNnqm3To7cU/wC62c7NzC8ZhH/3CqBBmQENydMXmjIOFjzmdK8XQ4mqB1DarY+y12PUTLn6JDzHc4fLOTHh4yj0YIP+IbOC+mJlwH153fLoSjJhZat3/ZEosRN6BT5uD5c3YD3amL12yHnESP5mmSAB0lcp6oVXfaDsm2M6+q/Lj31piOFaqmEAEdSe7bAoSGlDQh2mPi/IbcAm3qEgt4fbMZ7Dlik9OQJ76PSeWzZOOslAjHEYViNVQx64S2oJ8qbhi/uI0zqpyeYHQ0bz87ztqbce6sVMqLswqBOnSb4obFj0I6sqCMZRM6esEvbyczdfFYNTFnOtfUTgSiD2YNEtnV0B5yprbHUuz7amrns+anos5lb24oss/aLNL4KnbkK02PfDsvUTfzFHwfLi42yRSHiJ22zqPzt0n6+UVhWeFNxXOOyxTLMFS5/l7uo+7GhCcncsHiSDzQzmVD7uJRcDZms6KXDvVOxWB2CYU2Qgp5rH+4V1KvWOoMmWDwa0Ch1BwE1BEKyM9DOJT07qBn8XmiAKJ1VpypdWFLLhNR4zBRg99nKOknm1prqufjwinsfvIcrLdzozoBSHPmDp/u4PKcBoSr1Ftj/bMnanA8+9ksBKm48Yz2wqPokqoaO6LTPJqfMQztWD8Yv+kmrTwyCRkVsQPKHEER2+1+DNsBBf4U9b0yopzvj24G0j6CePXqKpgg2j9i7ubn3DphWih2OENPHbUv3QG/i+Nwz5DwJ41bKLYUsinI6/Om9oagsHY+sXG+gRKP0zmCuJULPxVkif0hzBzuWxeG9Oq+UnQefXLXLG8qJZlxpZfxDNEemZBsGEe0VGpDaznWkR4a7ihsOMKN6mthi3l4VNWntGcxniQnzSOW7gTEaFTSNY5PSAvbHZ/cx0Beh6Xn+Aj2D/XdinGsL20Imo8oRMh6QRsRZqdWHx3MiCkb7f/SoS4KgT1Tbr/d1z+cCdnpcvCdXE4L6J4qisx7TRDzcn4TG1+KgV/LIdf2MtxW7Z9oG+Advi+k//zlMiWRKeunR+QjxvmyJ4+gzGierVON4LT5YSKxq9/wtFVU3uQuod/eysfUePDNnOnA3ZCFyGEPn1/GwWEysci+2zShmB/Zxxx1FtUASMXT0ONC/pcDXCh5o3oT0H3aKoQgLuBZD1AYKOSQ362MYdcQF1Ixgt1sTdQi4fm9kLkDQzsPzJnS/ZkO+rORoZR8YkpHN/we0GLZGtTSxGqIztpFKTnjMBT1pdLRz9fNz1mj4Z/byikgg4rAU+bB8KQa646sM+y0f7gGWg+lRsZ6MucTnH3GSsK4719MWrePy3t/8Rp0B33isp8pujsXLLRCePlu56SVNtR60pcdmQy+hnv5t9sbvbjBVcDb8/FEblQUQFIqMGSykN0+dcBRr7Yo5US2twj3up7ASPKdabli4+IeYTGHAmeLviLuQNRm8EiJMg5PX0jgazemBIOJ7TJ5hJR6i5D1pUNWTI1DnWkOGz/8npqaPSThiA5nv+kARTHB++2Cc2qh9+5YjC3+aBZha7dtd+oJr5nGuUcQoqWXPoXswvEhZosDo8cABnSKNrMVpenVAHQ/czWuW4i7awjZVunpRsUg2E3p3Y2Bu+kRJNMchLhAAjFCd2/xpERGnEOShXx7f50DaWWL1kVs1+9t89pN1NuANEYSsh9sVDBdDqSRxc3ZzEA7RpLStS0tiMydTGrs3k65wGZZmAxhOlQoAyhTZzk2YwRJdOqognayt1EWuQ1othZzG1s5nTuktlyBocEF9m9ReZsbi77mxnPRLf/4LagnLMTr926yOMzGYN7h5g5ht9vjo7Be+uoI6xqez6Af9NpLiW+U2nOhaH4dMEPwBaPP8KQxYoxpktLNk1Uka3X1X8MxoSEZPFtfYsa0EbQbSUjpZTX5bMj0ndnLHCkALIgaImQx5HxnmMmy37ZM2TyfZwvMWFBIC/rOmS6DYzDTbJurTDYPVN+8WNC/GD5heOVHRJsRDI7CwsZnYW3FLtXDcdqj8RegPcnkEdHR3XQGU+kp9hEtvjoxbToHEXemBbL1ynyLNUR7XRU8Jovlyumed1cmVlfE+YlkhTIB2++ilW+uANrDOhTKrkWfqxKHmtp6I7Tqj70rQhlY1e58Q9NTkZt8dVQp+/xVwYfKP99dwoJVrdrPvu+U0jvJqt/fpb1+qQL4rirff/H/MOqrXe+cDEGKOenDIUn8yUy7idZPP6MevWr5JdTF5tScj6q36VR6qHSy67iyOnmM9dk/dYX66Kpl2XbHvSoW312Wjivzz6WB/Z9lL++G7reJv7DGY+Nnn414vCX+HYlsSfZwKEo2ORKBb1+5f8X5wnQ2WIe08ng96KIv3JO9Aq9xOBWoN/jowXPr2O8FMjqhkzTX0PiLQ7jDqXUPt9/szspS2du3X8JXEQKqAR3Ode5poMu8X7IYYBh1HOBXw+coUyReSdJ5D68vXx0wwCgWH2RnlJUV6D1v/uoFphW3g+R1MObC+NJUtF/mzp1rFrxv6pm1pmWT9EATLiRx+lffhdAQBCeXDr2ZZVlXQLK/3Z8IX34VVP7G3JGblXu7W92JXQ8ChnOu5Jyde2qo8p+tulX4qJtWRceqoRnt/sqLQzlXcK9erD6a6ucRl/GAczhGA7731UFvpuXaN/tTtl15uAX8ZVXOP+nkE15vv8Gh2B8KBquc9JdPHWT+Xe5rvKLqfLUvF3lVN5SXq1zz6E9FyOqTu7zMBi27iwhb/8V4lvDiScOpC76viMFvi0nMWeW0MbP/qlOM578AfnHzf3vzNm9ncZhDCvqfTvwg3PN7/X8x7/F33bwMXjOYhs+r8ma2QfvjNuj/Kwkf+4I6XfFX2OqZrjI+Mvm7706oP8n9XzCKMUxah/nn4HB1X2MG3F4xaO+Amt9UNvWIXvovwLGNb74JLtIj94nSzVJ++U2CV7pBHbC79SzxTZbcfRzn217cN0eN/SwWEGxX/gYMBhTtJCrZx+3oaQDkaLi+LnYENz+CdvKfOONsfSdy8Wk5Oo/Ta0S35D3iyKteCkrm6n7NoORimekZL5+sgJhbr4D7qSfkfy4xFtIhX6oPJT976LEQswkhWxq2AJzrOKIlzCGYG7xqLy24iBIEd/ISQPo4Cbj6tFyzniygXar0MnHgMl3d8WAdxJQqmKZ8xRmnIp2flaoHT/THwm98QXvWixtwf6kHJt0Qza3wdzuDOcnRiC080Jfj7YxYfKTUaOvyfMXXSfMknjksAaJjhPayfmkJ0RYBCCz5j7sbcQOxSz4To3mf7xpolLa+axAai+qB6xkda+y/1mIWwkWQBBElIKINN6JTj4Rnb6frj8eEgRAfQyds83H8vln9EW5QSVSLIywWCNFDmCI8oXLDnw9yKVvZYizz0CsoPWjp1UD3J9nTRra6kCf761zdA63ccVV45Cp8h7LP93AbxmZvYIwDLKhrD7fyKFWmLOtIxeHgxvEeUaMnF/3uGW1Yx/V/jDhmKReIwrgJSpH2uaHiHBNMY1/2HBQLdMhr6H8UwUWHgaBIYg6CXRvjUBeTkQ/SQelcGYt+VT++32ZYncrbByUXm1S65eXXk920rLnojH36VEH5HTcrJyb1VmSS+anGcVMQLT8GqBdoK9lBlWa3s3ukGvbBvtjw4uyYDCG7GA0zb8JouLCvdcfaMBiiJi9iW4qpW1ac46HoklfVrKFp5Ogb0muVggWVf5pvPUSFu7gXeXoIbC671d11QzSOH3HHIsZNC+vduOiy3dRnDeNhznkEbcqj+dKMxtNBshx28TIuA7r9wLAt9JgolylcnGrIWiKwb5aEkhCvTuzgyINKYzs4CPKsd5dbxUUtrV2eeX25TiP9j4bi23vI+kIKX1/ItYpwzmtnt7ojsL0wP/peIdu12zKTzTrlSe/ozvU+blSCBatbvGooRlaitPTqMddvGs2OCo7Uuro1mrn6FkwZV8Rw+qV5v+jDZNsh8jB5AL183h5DyAOPLLeuGoa2aFGwBCyRAtLxw0DzWe/iwoq1XTqu/zzakVl3DPy6hKD08hq7zkGTUN4Pu4TduUC3CXdb9yKNvSQ8B4M1CESOAZha1ESmwDB8wDB8004wfFBgqAVLKEQnhU2couF75Hqz4UiMxKGE9IX7GdssELNH2lCr4S2M1WvBvaYJu1hLv12XPZs9N6Cxu7P3hXW8azg7dbbAEmUO9v2l4rCWsHHMEIWZO9eB5/df9krLN7WuM5/J0pvtW24LSxqZF1XfCHO+zl+E4e+Z2m2o7CHXWGNkU/bWFuh2Y8IU92XQ1NVNeku8Jf5vCRh5sfvSgMsbayGEmIOz6FhuX3CyP6TxmfiElW1Yxo0/+1iGrj7EmU8kC/vWV6Xr6mrioPu6fzzb+6j8P2d598+7frcuRUwP7VgZaumIW+zeAQvCJPD4LSwkj0QVPhtGyYY5wos7Q1fuapojJS0oyeTNqpLbKziFIDQEKF9h02nsHYJrwkcE3j9snrtkjtX+Orxq51rTolMKFxfNi1cooJA8U97kPYD8D07sYSe7MdTzeiJ5iRCacvhyj6XD9a9puQcDSuFZ8C2+S9oxnWs4t2IELtF55Eq+ctF5UiyNlq3WKxIDy4qaGCnzsZzYLlnliyDpJRjqnBEXOy2PxYYj4POCrcQZ8aTc989Yp5IqjXfxqMylAabKvmZ463mDF2WyCMNAV5ewe0I1Ce6bkV/AeIQSu1cugtihTpSYeVQw31guZSjIyfOtqD+TX19pS13KlB7AaONmZM/x4aHSNTQ9DeLVYWUJ9dDDIpjGd6jvlK9ynkGUi5BfsYAwR6dQiq1xIHIuog3tABVn82XZLvSA27I4xNIghCXUBki+GVEt8pPF8XV4CQnf9vDZyiOKc7yDReNYKSK3l2FLQNwjM/giOGqCFcexLiUydi7nPLe34UN1mxBT2WBz55Vf1TvoA94g2bepAKxVvqhUPeXpC+68qMhwsapEEcR36NCOIsPGvM9Y8+7Dc6NRwYIISQsjJi232nTE2p2oGZrcUOQMs2sJTeI306djGxU+K1L5gkJ+6WacFYg5bSXKL3t6LlQyeukmqBcmG4K1x3pSeiJcovCgecBz+dXlaICNjvjqVAZpHczfQytQppFAZCRbtbdftDyV491hbQZRTJ27zpstDUNmZEgc6oLa98BPkxo6A7OWHpGlAvpCYpaw6imhLIyRzBkK0oiilwed2CMAo56BcbsOZ8AjsN6ByN4dzJ5hSzOhnttnNtcZ3YMHym9sH2hCT/XZscgPtriKI2+ISWzkc2OYqnbLtnYv0wy5+OTX3wH6y9ZO6w4r887p/tYNZ46PVvRQnyU7YXvR2TEgrknZJrMEZj7rdt7dWmO3upPmaN/3o6rQgtPY/UZZ3VbZnxuEezWaXfBd0Rfv9QZwfESW3vi+dQNAJ7TdbBTLPGGnkvHiWAzquSXDBzMIWQe/udXXCjfk/HoTC1YWGDzNncfMJWO33bgtdU5Lv/uFu8G3lOtvh4gzWv7Rx3mQPOgT18Vo1X3ahJfNtV1fyAUbVcCTbN1LyZ9EY33ZGyp7O6lbwE1B2baKDLjC8E82n1cZIzEkaerZEZeBnDZDdPcWHyjqSh5hbA9i9pj8WXJAVtCgYarv9sqaVGXmRGjoDdpuyt2fxPHJnUswxelOmzsLDeEfDzKMl688tytIX4opGqOs+icFIkNMNafbkhFdQI7j74YFppP0abkubhMFoq9o5fO0cr6AdPuMOcYqqm0srvIiARlCAjx3FtLZg+JG2acz+ssU3peZIAqeWXVYJ5NxdjvshOOtsSiehKWQc/Al9WnZhAKPsjHAur6LO45f57lXZFff0mKuTBmAxHXTSUqZ5D44kqcsGqKuP3InonbObzOaqMZD5tf/aW8+d6YsyvqoMk+8R6lPb4ZAV4secOB+cC6Y+qh7At5SHEWCBzMFpzUc9aCrK0HlWA82QwCe2JeX0dKWOR2TIzBEnwubmG/dawyCCAUU10WiLJAjP/zcdPa6lX5V91XiXAPFfCM+uU/JI73M54MD0YxlQstlfi44tyYnQ6LHlFDt+8+SaI9Eh+ADJueJHJ8MQhLG0mldf3KA71Bhp+Yg71PlzVes8hZECQMPI5VxteOwvBe++kJQ0QLiLdKH2w/QRbWRVOKK2/d+W8Bu8gok0Rr3qZtccOQ6pBv/BLAMJi7nzC0r/VbsLQUUBi365epCbJxZp+U1pRoHymtGkB88CDLdZRRfzTBK03Af6SYepQmgktyG5Cxo0OIezL5pYlr5iiouv2Sd3dYXlWfE4+oBxK5ia/q03/PwOW/bsvjkAc8UUhIAaimyfREZ55tkv5ytM8f/6i8bg4/+OQCjU5KgqDM9+Gj5iTqqVUri3Hpu/boJ+OT7FwIyztvgJWM8Gj7YC/fctgTnBQ/QyFvKHrzac8voPxsxoPLQLXpBfXiFGI8DdRbtfsH1yVTzcIiJx2d1XFUURyEdDr1Yl96jd8qHFbdVnH/38859tQunSzPUNP2zuu7jw/Pqzxv37yci2Jl25qyzYgHdAsfu1vmzfROntmXi9sqkZufRrD93Uvbvv63a1wx2+K/ZYpsWiJiw0OTZ46zbF/nNw+ZyimIFcOekYLT/HLB+6eWOVwVdIcUrhJNMlly0tgH7bdpPNVgyUbidca79leEwJpv3h8nm2ocIfy4iXDU52T2I/aqUf+ebYCxYl/fZWjWwPs5HJ7UIvNZP+/cDCH24zhqr84ff7FCFVz051rRof/awa0E+v9DBFuIV0i5cx7PK9R5z4Bc3RhOAq6PDHaKsZesRlNetA0eoCjlLIZncjF/5rUuZjoJXl5UNoKONa3r+7tLtsQqgu5uwCrVahTP4xYHU5xbZwd2QuqznQO1vmCL0bKCeM60nSIM6VybTF4wPCmNLCGirBdXjr6+Wzr9AzdnN8XEvKyL3Uz+K9jrFQptc7RDk1gflQXQJYeSSTbkusaRbywV+z6eFK8SCxWO5QYhbh64z8F2YnNGi9yki62Pwpd+uaQo/Os8NFzfIr+E2czUgTD4HKZLNEOrzmJtJMNVmifnGB+K08iiBNTKXgP6T+3WIDqfCJlS9eOx6EO2jPwxjG5NpxdlBNp/l2+XtpMbH7ivK4WH3GeXAy4ok+c5EnEkWxjQnKlPGQf40NjzFkxiD7kECvf6Un6/OLmGETpRHBXZvvh3qA588ACyOHuDCbGmvXNGCbKz8giZrQBKLZRmNhlTb7kHvfLtoA3bax9mS7Wv6VD+AK8wDUy/uCEwrCRJb15kW1L+7Hf6DI37q+uN8Hk//IhYciEIePxYdcSxXwzMwoaPaiOl4i9yT4opECmPH26OisLdiY44deAEnywzt29sL0cjMaMHucijdCbMo7INs5UzZD8DfBU58gJsKQyQ9LOKoF38RIdMIiPX15RcfTi+CC0a31ZcbI1Iyfjhj7kVYS0v2N+gNHB+vI36iyJzNIzFlbSnpgV4XYq2KHt40TrKCBeVifzCaZVDJptYYftjoo3nR+44U+4XQKedTWBd2RIp+uE+IS75mYHRJZ+YLy9E+rlN5w42U04KpfJoaw7nf2miIj9jjdRpqntcYOQSAeEydG9rJuR+knzllXOZjnzl5OhJ23DST32cw4DB0tlCYGOhMnwvu+lLwCwZPJecddPt9eoP+C6dwIAJpH80YXuVuHubnHhS6LQQ91A9E9Xqk5uw7E9SHDecxHN0PNihX/ERKKjwa/dCYGpNx8ow+c8yLLuJC+22J63J6jPRBVeIRbUFT0XCPdHuGyzrMS+CpPWf0IdS+dQ+TD7C0XzrimCLj3enDMdgXEksXuE4By1T++/hnc5petvCnFyMYovf3662V/JtmyoCfO6D/Tx3IotFzmsqg0QIY25y9JWf4Yshs8F8bDK44ZaUvmdzBWunmBHx0p0DwejT5t3lQMUIvhHUgFtej/livqeCypIXKJUNXKHnljyugj8diEWY8m+Lh+BD2K8uz4JCUpcF0CgAlnWyg6Ly3NfdNwXinzPhxqLt/ySMPtf21UXvVvG7vD8Krw4kvtyAeVu6lvj/0e+Vfu6QXbnp99b1N3Cusqjf3riShFhYaWmck/aO3Xxlt8KNTFUErXLtOapmzZISRx0oYGnp9JBfELVvOA8TMy6392/4G10qBxwoFT4FvMDmsU3sIcaHkDQaG6KHrwL3er85t5n1rLPicn05x1SsJxiPuBy1aebMRut/vtdn9+jHngTLF826+kmV8i7/9UXA6ilYu/P0t3Ldw/x3h2hmhnZduKofmRslaFCLWxNqbNRET8WKnzlVC5zEvkL5k9XLoymU684oooZhirdruWIhMCFHgZU2o+DOOMv8Lf5sC/5HgqTVe3Mth9PGcl0lw+RHM3Qhbd9zs1m+y/QfU3U7sEcWeRiFMISnAe+T+oG19EsdTbQm1f0dHwYIVnE4pLr1TXNhJkiYO+lZItArpuKBS4Y7OxR24LnprdQTWgoTnNHr68h3pYUhuuCN0ldirNdDE8MQvW3PDj3EzoVoDV2oK+VlRjLVoZ5H8ZCOOHtniaGEHWzjxd7UwLTkPWk+ePp52AUPak+rToy8uOGMUrHvZMw0HQ0mYOEkPsx/uONCo0KczJD9p2Jb/7v6rTadNtCl+6pwI5F7i2s2m5gaMhA4BmNvRST2r0HHlApFvio8Ky7d0mp161MiwNGshnJyp+7vu+bvxiD043SRMTG7/V7Rr+qF+8/rlnm5iTGN4ZLlxEdF3JYOfVWbUQhAYUpxRW33cf1686DsTyetqBfUyfk1OmmBdK2G7CeJqOscZ9x7+zQyJVwJ1AgagvR4jmIfhngCIqOJT2jNSmNZsJKf2LGkmIshnT1pBNbCgqkt6sbqXcqTWmlXS4nSdh8xt6L/3d6sm+pmjT+XjfE9ruEKLXXy3c2iVWFdSqHKJjuMyDhQAGEdPMcj9yZLDiAtPF50i/26+bX0Cw8t9yaghWUYmggnfxfHaUB4Dgp3w+BLLpBpG/LhI/MXnQ47ZOdJZ1ZRPk82ig4qxZWe0FStjFYu2JG3KirQiME8LYs8RHQVJCMo1O8U6y0KIId1JPPp3F4pXrmwh7/TBdnkExj6lFcynFVpazDLWHaLlYm31AqOxDkYJXIlLVoT+gT77jsgEubS8Ifk6Otzv3UxO0/gctMI4S7fLm4grO4109t0anshlDMR+zLbsoyz/8s8UyflsGfI2xL2F+xbu/we4GVhwzawBctKAtuB4bvYVIKrsxXH7WzmLX/29irb50LdmiNqE14vjAAjg18k31gMjdJa0jxUknamXn0U8/GgMhoji2XS88jhOt/E/kYB7ytkoKdrUK8zrLwQOu400O8R9sMYbDKSoSb1jQBfk+srFNZmEFb4yxJrsqLZ/iW7q2pqMMVF/ibjH0kelC33mS7FAy1Q6cyW+lAhlv0q32ZEvXzTKSlXZgN7I9b9MQHvzmq00HnoL6N8KUJYReu31DuDyWKwmAyjsrVx7XlN0D/HksqZ5ycXJ1HT1lKcuuBLk6vT62InOqdb6WG2hQJz4NIa3OM57HYOqhipHOycG6rQ/e+iB4zwIoGEoOklzjeepe7OZRjkTjCn7Or9nvfQq+0TVeyQwmPBXdeQfv9ZK8l8XQVs0Avsuh2qATz6/sH7ExANe6ZtHHXaIjcnRPaXhwTRJbJwoRUBXyXyNY9DimKSwCW9tY3QjPiZ80DCVy/Er6WPuZNIbhUJLgIQsNap6fcrRq/lgI586+JJXHZAGR0hGbY2C4DZ+3Kqa/Hr37ULfo+ETemigwOsdLBOamIcQjURYDLshcmThicQchN4IeIjq3IiMmzNCWMG0PaLRn582xdeT8GGkhs65c1iw0c/wJG3okBblIu11dRALlRfBvnmR9R9UKwtjrKmRf+OEYajv133rvNMKTHPqAw2EYF/ncJRRGHe63NO9MVpkZ0UrMs1ZOrhpS6jRRW7L7+HtPkcDOD5xc26i5nEWee7mm8o0Qx/8DJ47ecO97qkbFfPu7nU+0bDMxlPYPbHV04ER8r1W8xEgSyti56G0Mqwzm1bh49tHR8sgzG0S+rOxib1Lf1OnDw27eKSOoE+HALKcJmaazeK4GZhT+i1N7Z541ru4uxEdqgdIeJM032OZ/l0M28DdlPyUfjqaTYu9Ko7tlhMpyFDf121w2AzdzWz0/a1im1Y3ufr97V39rT8YuC1ab7jBZ7K4CLZZGKm44irVmTgQW3nf8MdNuWAoCFpcoywwR4aCPgwnLV5s4fhgoDsPHNFhBx3po1xjM7ceqrr2dwPap99FPYKBnxqb2L3OPS1HwyTbNxxJZxpmWMEk8a1YB2i7mFaKSCTaOfNOJ30slGEdR+SPhsjt2ZERzkM1+DMO1xuSO7KgvcMNfVFf5padayv2837dd8en3msK7/tP8cPoYzqZnfbEvtJp+OobdgOllYvrU3feLu40371s/XpkiPdEXLixraDKBD0Pez1C8G9zHgx4g1ICP84kZBx0u3A6UTDXxAjxQhuUXLx7fNQL+MZAAyZoUXSngGaCawGfwEqUDtDDiXJ4Y3LMYBxYFSS6VF4ujrtG13dof+OOe4ZoQXwzCZhWj5LN4oScZ2+oPyFYR/WsWtPbWTzF4U8tDYdCdIovvoH9keDG6rdzZxNpZarwIbjU6Lc9XB60mzpd+bfoJSgdFveWabgIIzR3FpRMWdRVAmm5rvDRvwlRL9Dxbd55C+i/GRBG8FOcrErxDK+TXHUAefW/qFp8S7wl3hJvibfEW+It8ZZ4S/zPJwTdO2BAeyeNzxAwq4MvK05cKFI8mcSSTKydRQXshrp0//RXH2GlRcr0ZJ8dK/n8bUNdeIzD7rDIG90ZTv/B16j/N8d2116GVv0+7PMfHvy+D+dBS8dSbTpL0s5qW2kOlTSno5HPyjXRIPkKlRrDWYEXOUzMxKi6kgoYfIJwRqJLAXQKHTtja4UK08K47tVB4kK6tiJYBBg2R8tFMIVokoec59EuOQU4TGgnLF1UgRlL5piEOoykfxOty1MgIgehJeH5kqGooAMdVRCEdDiOL3g6gJdfQHxXZU4JdiopXO2NcI69WdCyZA0SWmuGygU4lrVM9UkR85LEmZse+JXfDCas8W3Chx4W7cIxlFyIRw2TxRIMh4toSmZ0w1XfEZmwgXl2ziwv3Wf0RM1BYSR0yhyUzybfFKNsotmAm9B68wvaampFbUFBMTs6L5VUo1FSNoetBHZ2fMtUUhJT835QG/B2fV9QVlsi0C4754+1D4sAv6znwpxWn5Yv5OdNGg34+f+Glj1CByPHzSnjPbH4h4YMsQpnh98XlT9rsdJXFgGKxUtdoUP04ZpCTjdZGlRxlUqOSQpp8ZVljHU73+YIjjbJpKYRcvJEFGnWZGsTn/BxVtZ7at/F4hSnk1VnXFl6EF8nUWBzv7vAqaNP4d8Rj/Df+XuKj1MJlBPmaLAoLshZPJsfmHZl5jdnSEGvwdzIUACR0sdB4NOvBcXl3DVsaVnnkXY3uR7ueJm1UpIpOGOKw1+J2XWMdk1sXAqQPQCYbbzxRCmlBkkPdFtLG0dwjcIQBueC1dlpXYSg4Kf2SvNJIPm2r8pibAah+IDZmt2s2ZkGgAviQsWiqISQ52QE4L77+FOIjhNQXBLZmWAUKIg7PsMRtRobrmMYwnzvZoSflAIrro2EHMBKxpdFz3nxpUXzZnbuFYjRqDY6IfLHufLR5d4Y1TcxBIH2gwtZJtU6ippjETYOBq21DJCvzvh9++x6bh88nJLMAe+63NV6+3IbJGXhIOKWmS886fid344itzFr8lgmEZuUor0AgARHL6xElyU6TVw+y2o6W9x2mJ90pDZWszrlPbXzJYKt13NBvNOExE2nBvea0JjD1RRUMK18x3YDwSB5RDSVknf3C+EWsDpkqT0JRC8/KykF3r796jiGnUvHOwPMUVsGO95Rs/c2QX19oXJtMMJqMUtcLHBo3cR58EnmZvHZiastujuP7e7ycT53fbVmx/yRiURbzXhhhE746sVzx3rxiD10ATsq1NIZbTjQTfxx3hp9G59dOM+uprezOA8MQGJq+tpR/YucXEiWuWd1CqM6bn5f80Jgs1duoQbYh79D7Tuh8O5GC2ynRV1Noo5qQpL0zpV0AaK1erkWOMqtFirlALSLyxUYdt0vBX1fsu9k8uHFX5xu8qKnEF6pVh124pCMHww5nh0WRssHf7WjVSTv3EUnexGtcVZGkdw44rr+yIWIqWspUzzBXooAmQteO1aw2Fyfwv+VIFsvlrEUMviI02BHxODepE07PXwPoddkFZWVohSJSkAWCTIc0jtgKai3Ou5IHv77QumBU0r5cPYnF2EBjSn0+19N1BGbW5yivUtmyWamBwP3cCt/0RLCmxnXnFHfigzzuuHC5WgNp/yS+mDLnIUkG6escTDRYcNNgrYH5Ntx/6XEjI+/rW8XjV6CrHZx+DO0ctUTHZzQql1ypX50ueYY7+qcAQXjL1T/E5rqYAz9ZO0xUfWaRYRECyLEQkDBcQTlzjV87E+IECRMsRSqWFqW6jhaWNMXlqE7BgOWR45wObPxEyUzpGsBs3PUhinL/oFuS27MFFIHPA+xAjFCoxkMaFhbfonwKqK4FlqS/mQ3HqWMyfNBSog+/fpaHxLCdWERhcLJdIu8LvfmhZF4sYvVF1VkrXxepoR9rlIFNkIfHaVPuZ8bnrSGzVkQaDe4kAqJMyz/mrrQdwXDerJMzBF+3wvoTIKhlncuHN7W1Rvnz6AoezJ6gh5PAU+V2OLZkTliB7Qbl7Xkp7+LLX76sNguuKvhLzCeeiDM3Ypjp+yx/DuB/CRbi7bB8LYxabOvyrxzMhRR+fhC6SVE5Pf+awb2BwS1BOEs/DScnbFPz3d738BBxB5FSElZBLntW6wzlVxcuwi4IQxwCrSjLtwTNkICnAyUUnbSQyRDR0sFp3vrM+IErcI2uSGDuGvkIrKNN79NPHKjJCdL8GFr7OBsTNAh7PctJuCDG0GY720uRS11qiuticmJCO6WzrwQSlJ+tBysi7bJSpEca4apqfXfi5LGNYcdD8ogfA9vM0ZPqj6XZF6F3rdresPVGJv+II3MsrOSJEFAAIOqkkzR4jW0EfokEA0V82O3JQTocCLKE7320vQe9wfUU7Kl93z7ANyWmF3jCqC/pCRg9uOXvKswqP1os6yyUTs1NV7pquyP2xipvPhzvYNGWMXjXilpzFX8GTO8O7669zK19dgZqdyRltt2e0PnsQhvDKUASmfTUacBxmjiyNavy7/y4Jrkn1KyP7BUdAELzlx7r1n1SnOK+D1L+q1ewtA7E4REpyz/TySmQsoVWqY//YDK2/vvh/fWdxxZ8/86Y+hhm3bfNc0cliEvBl+xcp5DYHeUr7j5Vk8FfyBcqIUmul8dSQ54YFgssJndnQSAPbhZkqMcpUSf4qSToMNTKgVZ1CDzFor5Z/NBjB1YsIJlCylO2DzIvlmxjaY+C0U7xS9u7Pxjo2anwKRTYA5SCEGoRbRiEdQRdDD1fUn1MLsn/lOnMClU6Vblaxp6asWFhJqshQFINgooVO8Vna1wgRgESD5QewxMflYOMEOByVlhHYLTGvr3DO26UR+idcMljshGyHcZJjECyfxF+qjIAhMMXipSBgqRPjsmI8F1CmlVUhiDCqm3QmWArVATA1+VsJjmaEGTj5PBTs6DbrtOcV86fvUm/rbpT4JLiT0wORcWYp4T3uTVbPZ4vRLmNn/14DKSjfnxvuGzyBeqJdL7XiBN6gZpU4O+4Jybh+GUsUFZE1zh4VEd0p2LezF1rY/ywJZIGEve3EzQUGYET4iTt31FopcyyCZhFu25Jlcws1gwW30qbIS0hymv+kOZOF/Y9Wk9yFbZAGrVm373BuYlGKlmFxcVaYyozfTPlK7lEj8tBdTKirFjmTLsvqbogF5GoDyGKltUP9KcvGbplHrZaH1up0FIwMMtmgGIPRPwvIx9u6gLtSNDQ0ctureAqQGs0vOuS8lrUhNaMnhGTKV+M1xopUAQwly3pan/4hhTYdiZLjAEbR4UNoARexDTlThzVpYtzgWyqK54AiKvqP4PkvIUUjwpYu14noCfqp33Tl1iexBYGb3EqK2btrgiMjN/0A9tU+8liJwIQw767y09gtko7j+7oSJJ1aSvC/zMjq8Z5mItLGX2qXpRFnZrcGpO7GXTHJYPb9rIxSpFmoVnXumdrfTUGgA3wGtmxGvBNCYKjyanmA1QAlzyQTr3juRRYzFMpkIDwKSKGddsS1iFW8+4ILcKrH2cAElYcE7yp/HO7NPmP+qyxkByNqgDy2SKFZOh0vR0lJyhQAR6nV+tvvuPBEKIxbBPu47epSeGpzF7+IjMT9gpd/QQ7QFMrTVf2qsVZH0UIsScTVwzjSBwSWFUNed5UpDP1MurpcExcYOxloShwHHVe8BYRlcAGcZ5IClNBDahBN5yKmfwg1hLrO3547Zho2RPc8nqesVjADnCYf5KtemT8ephepx/PeVLRflXE5ophkbXusN/Ln61lAhg3o2qOEZciy28ZeTCMo2lCTnipK68IzdldQBvjr9C8NU5pJPy7EFC7j6f3E8agucXFLLOUHPKNIH2+UTtc/0UcTbgsY1C5iPMGGNXAaQ9rHkt75k/n1VX6aThzbx60SdqdxCJa3WlljJGr1fyCODUE3ZK4pu/Qezx0SmuegXyy5LpecmhssQBlpzPmngqRM8Xzjgo1VYzYxIqdhdrB10RnPZtjzLDmzWa7bCKCulmDs23/DkWMANV0aj0LWvKO2p3HOgRE/6djnU3EqVK7lva/7i7kcPuNOc80EfBO1fvzIGk90DJVad7+Hxp8rfx8jBFkOt5lH/4RwtH2kPq9Bbqa0NyWqaNF57ErZXvVxbbnhrd0JGoSsUWhNd55VLihBQtDm6lKe6inmwMbQX6TOS5JMkfgFbBmgoRS85svPb4lmwELxtJSvt8gq86MEJXQhxb2tU4Ei/y4SdxlQXvY0fcQslNJDrogDO7KnGsydSvti0tGU2gpNScw4GXmyvJZ9miJpCkSVMVFUPz9ucq10LVUe+AsMsjE10g3xFu3MS92bXKOUGGz19oIRQp6pPXDQVLIwTN9HLJikt8scE8IVQ2w4kArB37pJc9sUMJ7Sxw1MbAqtGtqs86lUmvsNPWPQxgKCBm9wXX5idBOfXBOl3BMuX07LmoJ34fcIRoQXxx8vhWcOczj84L4viSXj9t1ekUwHhVrITQOi9WkEDyWftq4F5NBkgh7aI4ixrooCeg52lGyeRo6j9dPf6snrzcxjKLULWdn3i4I+Uxv4VlHvHuX6SEpUA6bFb1FOZNPH1PUwGqc1Zd/Tavw5BkisYohCi594svSe5yetDjyPERtC+kLEzWtkwYQ9bujFJ9hFL2laamQl38hcZE3lav7arb3Q547a/b9+0P/wtQSwMEFAACAAgAElIzSDcVbl1NAAAAagAAABsAAAB1bml2ZXJzYWwvdW5pdmVyc2FsLnBuZy54bWyzsa/IzVEoSy0qzszPs1Uy1DNQsrfj5bIpKEoty0wtV6gAihnpGUCAkkKlrZIJErc8M6Ukw1bJwswUIZaRmpmeUWKrZGZiCRfUBxoJAFBLAQIAABQAAgAIAPeSU0cjtE77+wIAALAIAAAUAAAAAAAAAAEAAAAAAAAAAAB1bml2ZXJzYWwvcGxheWVyLnhtbFBLAQIAABQAAgAIABJSM0idimon3C8AAIpTAAAXAAAAAAAAAAAAAAAAAC0DAAB1bml2ZXJzYWwvdW5pdmVyc2FsLnBuZ1BLAQIAABQAAgAIABJSM0g3FW5dTQAAAGoAAAAbAAAAAAAAAAEAAAAAAD4zAAB1bml2ZXJzYWwvdW5pdmVyc2FsLnBuZy54bWxQSwUGAAAAAAMAAwDQAAAAxDMAAAAA"/>
  <p:tag name="ISPRING_SCORM_ENDPOINT" val="&lt;endpoint&gt;&lt;enable&gt;0&lt;/enable&gt;&lt;lrs&gt;http://&lt;/lrs&gt;&lt;auth&gt;0&lt;/auth&gt;&lt;login&gt;&lt;/login&gt;&lt;password&gt;&lt;/password&gt;&lt;key&gt;&lt;/key&gt;&lt;name&gt;&lt;/name&gt;&lt;email&gt;&lt;/email&gt;&lt;/endpoint&gt;&#10;"/>
  <p:tag name="ISPRING_PRESENTATION_TITLE" val="奖学金申请答辩PPT动态模板"/>
  <p:tag name="commondata" val="eyJoZGlkIjoiYTQ3YTc2YjBlNWRhYjQ0NTA0MDBkN2E0YWM4YTZjZGMifQ=="/>
</p:tagLst>
</file>

<file path=ppt/theme/theme1.xml><?xml version="1.0" encoding="utf-8"?>
<a:theme xmlns:a="http://schemas.openxmlformats.org/drawingml/2006/main" name="www.pptying.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1o504a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2283</Words>
  <Application>WPS 演示</Application>
  <PresentationFormat>全屏显示(16:9)</PresentationFormat>
  <Paragraphs>230</Paragraphs>
  <Slides>17</Slides>
  <Notes>13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Arial</vt:lpstr>
      <vt:lpstr>宋体</vt:lpstr>
      <vt:lpstr>Wingdings</vt:lpstr>
      <vt:lpstr>微软雅黑</vt:lpstr>
      <vt:lpstr>Calibri</vt:lpstr>
      <vt:lpstr>Meiryo</vt:lpstr>
      <vt:lpstr>Yu Gothic UI</vt:lpstr>
      <vt:lpstr>Arial Narrow</vt:lpstr>
      <vt:lpstr>Arial Unicode MS</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93</cp:revision>
  <dcterms:created xsi:type="dcterms:W3CDTF">2016-04-24T13:02:00Z</dcterms:created>
  <dcterms:modified xsi:type="dcterms:W3CDTF">2024-04-16T10:13:09Z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FA9A05773D1F400AA039F97C3897AA31_13</vt:lpwstr>
  </property>
</Properties>
</file>