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notesMasterIdLst>
    <p:notesMasterId r:id="rId5"/>
  </p:notesMasterIdLst>
  <p:sldIdLst>
    <p:sldId id="258" r:id="rId4"/>
    <p:sldId id="269" r:id="rId6"/>
    <p:sldId id="270" r:id="rId7"/>
    <p:sldId id="271" r:id="rId8"/>
    <p:sldId id="278" r:id="rId9"/>
    <p:sldId id="281" r:id="rId10"/>
    <p:sldId id="282" r:id="rId11"/>
    <p:sldId id="283" r:id="rId12"/>
    <p:sldId id="284" r:id="rId13"/>
    <p:sldId id="354" r:id="rId14"/>
    <p:sldId id="285" r:id="rId15"/>
    <p:sldId id="293" r:id="rId16"/>
    <p:sldId id="294" r:id="rId17"/>
    <p:sldId id="295" r:id="rId18"/>
    <p:sldId id="296" r:id="rId19"/>
    <p:sldId id="355" r:id="rId20"/>
    <p:sldId id="297" r:id="rId21"/>
    <p:sldId id="307" r:id="rId22"/>
    <p:sldId id="308" r:id="rId23"/>
    <p:sldId id="309" r:id="rId24"/>
    <p:sldId id="310" r:id="rId25"/>
    <p:sldId id="334" r:id="rId26"/>
    <p:sldId id="335" r:id="rId27"/>
    <p:sldId id="356" r:id="rId28"/>
    <p:sldId id="337" r:id="rId29"/>
    <p:sldId id="338" r:id="rId30"/>
    <p:sldId id="339" r:id="rId31"/>
    <p:sldId id="357" r:id="rId32"/>
    <p:sldId id="340" r:id="rId33"/>
    <p:sldId id="349" r:id="rId34"/>
    <p:sldId id="350" r:id="rId35"/>
    <p:sldId id="351" r:id="rId36"/>
    <p:sldId id="352" r:id="rId37"/>
    <p:sldId id="359" r:id="rId38"/>
    <p:sldId id="380" r:id="rId39"/>
  </p:sldIdLst>
  <p:sldSz cx="9144000" cy="5143500" type="screen16x9"/>
  <p:notesSz cx="6858000" cy="9144000"/>
  <p:custDataLst>
    <p:tags r:id="rId4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903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8A2"/>
    <a:srgbClr val="A4A3A4"/>
    <a:srgbClr val="545D7A"/>
    <a:srgbClr val="017F7B"/>
    <a:srgbClr val="EE8B42"/>
    <a:srgbClr val="00A9A2"/>
    <a:srgbClr val="005650"/>
    <a:srgbClr val="23855B"/>
    <a:srgbClr val="8FC877"/>
    <a:srgbClr val="0056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0" autoAdjust="0"/>
    <p:restoredTop sz="96314" autoAdjust="0"/>
  </p:normalViewPr>
  <p:slideViewPr>
    <p:cSldViewPr snapToGrid="0" showGuides="1">
      <p:cViewPr varScale="1">
        <p:scale>
          <a:sx n="143" d="100"/>
          <a:sy n="143" d="100"/>
        </p:scale>
        <p:origin x="648" y="120"/>
      </p:cViewPr>
      <p:guideLst>
        <p:guide pos="2903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3" Type="http://schemas.openxmlformats.org/officeDocument/2006/relationships/tags" Target="tags/tag1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44357-9321-48BE-AF14-D10E7D0A3C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272D7-1CF3-456D-A520-1FA39F0C406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72D7-1CF3-456D-A520-1FA39F0C4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E1689F0-D8FB-450F-A36F-553F26501F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72D7-1CF3-456D-A520-1FA39F0C4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72D7-1CF3-456D-A520-1FA39F0C4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72D7-1CF3-456D-A520-1FA39F0C4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72D7-1CF3-456D-A520-1FA39F0C4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72D7-1CF3-456D-A520-1FA39F0C4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E1689F0-D8FB-450F-A36F-553F26501F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72D7-1CF3-456D-A520-1FA39F0C4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72D7-1CF3-456D-A520-1FA39F0C4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72D7-1CF3-456D-A520-1FA39F0C4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72D7-1CF3-456D-A520-1FA39F0C4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72D7-1CF3-456D-A520-1FA39F0C4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72D7-1CF3-456D-A520-1FA39F0C4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72D7-1CF3-456D-A520-1FA39F0C4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72D7-1CF3-456D-A520-1FA39F0C4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E1689F0-D8FB-450F-A36F-553F26501F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72D7-1CF3-456D-A520-1FA39F0C4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72D7-1CF3-456D-A520-1FA39F0C4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72D7-1CF3-456D-A520-1FA39F0C4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E1689F0-D8FB-450F-A36F-553F26501F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72D7-1CF3-456D-A520-1FA39F0C4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E1689F0-D8FB-450F-A36F-553F26501F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72D7-1CF3-456D-A520-1FA39F0C4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72D7-1CF3-456D-A520-1FA39F0C4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72D7-1CF3-456D-A520-1FA39F0C4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72D7-1CF3-456D-A520-1FA39F0C4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72D7-1CF3-456D-A520-1FA39F0C4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72D7-1CF3-456D-A520-1FA39F0C4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72D7-1CF3-456D-A520-1FA39F0C4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72D7-1CF3-456D-A520-1FA39F0C4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72D7-1CF3-456D-A520-1FA39F0C4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72D7-1CF3-456D-A520-1FA39F0C4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272D7-1CF3-456D-A520-1FA39F0C4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D787-0645-4A7D-81EB-43A885F0CF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6163-1566-45BC-827F-91FD8DC450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dirty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D787-0645-4A7D-81EB-43A885F0CF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6163-1566-45BC-827F-91FD8DC450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D787-0645-4A7D-81EB-43A885F0CF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6163-1566-45BC-827F-91FD8DC450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D787-0645-4A7D-81EB-43A885F0CF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6163-1566-45BC-827F-91FD8DC450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D787-0645-4A7D-81EB-43A885F0CF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6163-1566-45BC-827F-91FD8DC450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D787-0645-4A7D-81EB-43A885F0CF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6163-1566-45BC-827F-91FD8DC450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D787-0645-4A7D-81EB-43A885F0CF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6163-1566-45BC-827F-91FD8DC450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D787-0645-4A7D-81EB-43A885F0CF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6163-1566-45BC-827F-91FD8DC450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D787-0645-4A7D-81EB-43A885F0CF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6163-1566-45BC-827F-91FD8DC45089}" type="slidenum">
              <a:rPr lang="zh-CN" altLang="en-US" smtClean="0"/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55279" y="50250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http://www.1ppt.com/xiazai/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D787-0645-4A7D-81EB-43A885F0CF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6163-1566-45BC-827F-91FD8DC45089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6745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D787-0645-4A7D-81EB-43A885F0CF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6163-1566-45BC-827F-91FD8DC45089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6745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6745" cy="5143500"/>
          </a:xfrm>
          <a:prstGeom prst="rect">
            <a:avLst/>
          </a:prstGeom>
        </p:spPr>
      </p:pic>
      <p:sp>
        <p:nvSpPr>
          <p:cNvPr id="9" name="任意多边形 5"/>
          <p:cNvSpPr/>
          <p:nvPr userDrawn="1"/>
        </p:nvSpPr>
        <p:spPr>
          <a:xfrm>
            <a:off x="5601" y="0"/>
            <a:ext cx="459588" cy="867252"/>
          </a:xfrm>
          <a:custGeom>
            <a:avLst/>
            <a:gdLst>
              <a:gd name="connsiteX0" fmla="*/ 0 w 459588"/>
              <a:gd name="connsiteY0" fmla="*/ 0 h 867252"/>
              <a:gd name="connsiteX1" fmla="*/ 459588 w 459588"/>
              <a:gd name="connsiteY1" fmla="*/ 0 h 867252"/>
              <a:gd name="connsiteX2" fmla="*/ 459588 w 459588"/>
              <a:gd name="connsiteY2" fmla="*/ 560072 h 867252"/>
              <a:gd name="connsiteX3" fmla="*/ 0 w 459588"/>
              <a:gd name="connsiteY3" fmla="*/ 867252 h 867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588" h="867252">
                <a:moveTo>
                  <a:pt x="0" y="0"/>
                </a:moveTo>
                <a:lnTo>
                  <a:pt x="459588" y="0"/>
                </a:lnTo>
                <a:lnTo>
                  <a:pt x="459588" y="560072"/>
                </a:lnTo>
                <a:lnTo>
                  <a:pt x="0" y="867252"/>
                </a:lnTo>
                <a:close/>
              </a:path>
            </a:pathLst>
          </a:custGeom>
          <a:solidFill>
            <a:srgbClr val="2ABDC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 flipV="1">
            <a:off x="304910" y="-3703"/>
            <a:ext cx="930115" cy="655980"/>
          </a:xfrm>
          <a:prstGeom prst="line">
            <a:avLst/>
          </a:prstGeom>
          <a:ln w="12700">
            <a:solidFill>
              <a:srgbClr val="2ABDC7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任意多边形 5"/>
          <p:cNvSpPr/>
          <p:nvPr userDrawn="1"/>
        </p:nvSpPr>
        <p:spPr>
          <a:xfrm flipH="1">
            <a:off x="8722758" y="0"/>
            <a:ext cx="459588" cy="867252"/>
          </a:xfrm>
          <a:custGeom>
            <a:avLst/>
            <a:gdLst>
              <a:gd name="connsiteX0" fmla="*/ 0 w 459588"/>
              <a:gd name="connsiteY0" fmla="*/ 0 h 867252"/>
              <a:gd name="connsiteX1" fmla="*/ 459588 w 459588"/>
              <a:gd name="connsiteY1" fmla="*/ 0 h 867252"/>
              <a:gd name="connsiteX2" fmla="*/ 459588 w 459588"/>
              <a:gd name="connsiteY2" fmla="*/ 560072 h 867252"/>
              <a:gd name="connsiteX3" fmla="*/ 0 w 459588"/>
              <a:gd name="connsiteY3" fmla="*/ 867252 h 867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588" h="867252">
                <a:moveTo>
                  <a:pt x="0" y="0"/>
                </a:moveTo>
                <a:lnTo>
                  <a:pt x="459588" y="0"/>
                </a:lnTo>
                <a:lnTo>
                  <a:pt x="459588" y="560072"/>
                </a:lnTo>
                <a:lnTo>
                  <a:pt x="0" y="86725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 flipH="1" flipV="1">
            <a:off x="7942925" y="0"/>
            <a:ext cx="930115" cy="65598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占位符 16"/>
          <p:cNvSpPr>
            <a:spLocks noGrp="1"/>
          </p:cNvSpPr>
          <p:nvPr>
            <p:ph type="body" sz="quarter" idx="10" hasCustomPrompt="1"/>
          </p:nvPr>
        </p:nvSpPr>
        <p:spPr>
          <a:xfrm>
            <a:off x="1700213" y="188913"/>
            <a:ext cx="5773737" cy="56673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zh-CN" altLang="en-US" dirty="0"/>
              <a:t>编辑母版文本样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AD787-0645-4A7D-81EB-43A885F0CF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A6163-1566-45BC-827F-91FD8DC4508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9.jpeg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0.png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13.jpeg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5.xml"/><Relationship Id="rId3" Type="http://schemas.openxmlformats.org/officeDocument/2006/relationships/slideLayout" Target="../slideLayouts/slideLayout8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8.pn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0" r="-10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8" b="8124"/>
          <a:stretch>
            <a:fillRect/>
          </a:stretch>
        </p:blipFill>
        <p:spPr>
          <a:xfrm>
            <a:off x="9525" y="8934"/>
            <a:ext cx="9155685" cy="3009600"/>
          </a:xfrm>
          <a:prstGeom prst="rect">
            <a:avLst/>
          </a:prstGeom>
        </p:spPr>
      </p:pic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3130026" y="3059218"/>
            <a:ext cx="6491600" cy="70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53" tIns="34277" rIns="68553" bIns="34277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685800"/>
            <a:r>
              <a:rPr lang="zh-CN" altLang="en-US" sz="4400" b="1" dirty="0">
                <a:solidFill>
                  <a:srgbClr val="545D7A"/>
                </a:solidFill>
                <a:latin typeface="+mn-lt"/>
                <a:ea typeface="+mn-ea"/>
                <a:cs typeface="+mn-ea"/>
                <a:sym typeface="+mn-lt"/>
              </a:rPr>
              <a:t>市场营销方案</a:t>
            </a:r>
            <a:endParaRPr lang="zh-CN" altLang="en-US" sz="4400" b="1" dirty="0">
              <a:solidFill>
                <a:srgbClr val="545D7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Rectangle 4"/>
          <p:cNvSpPr txBox="1">
            <a:spLocks noChangeArrowheads="1"/>
          </p:cNvSpPr>
          <p:nvPr/>
        </p:nvSpPr>
        <p:spPr bwMode="auto">
          <a:xfrm>
            <a:off x="4513498" y="3804314"/>
            <a:ext cx="3662735" cy="408623"/>
          </a:xfrm>
          <a:prstGeom prst="roundRect">
            <a:avLst/>
          </a:prstGeom>
          <a:solidFill>
            <a:srgbClr val="00A9A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r" defTabSz="685800">
              <a:defRPr sz="15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ctr"/>
            <a:r>
              <a:rPr lang="zh-CN" altLang="en-US" sz="1800" b="1" dirty="0">
                <a:latin typeface="+mn-lt"/>
                <a:ea typeface="+mn-ea"/>
                <a:cs typeface="+mn-ea"/>
                <a:sym typeface="+mn-lt"/>
              </a:rPr>
              <a:t>请输入您的部门</a:t>
            </a:r>
            <a:r>
              <a:rPr lang="en-US" altLang="zh-CN" sz="1800" b="1" dirty="0">
                <a:latin typeface="+mn-lt"/>
                <a:ea typeface="+mn-ea"/>
                <a:cs typeface="+mn-ea"/>
                <a:sym typeface="+mn-lt"/>
              </a:rPr>
              <a:t>\</a:t>
            </a:r>
            <a:r>
              <a:rPr lang="zh-CN" altLang="en-US" sz="1800" b="1" dirty="0">
                <a:latin typeface="+mn-lt"/>
                <a:ea typeface="+mn-ea"/>
                <a:cs typeface="+mn-ea"/>
                <a:sym typeface="+mn-lt"/>
              </a:rPr>
              <a:t>机构名称</a:t>
            </a:r>
            <a:endParaRPr lang="zh-CN" altLang="en-US" sz="1800" b="1" dirty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4578696" y="3147291"/>
            <a:ext cx="0" cy="593721"/>
          </a:xfrm>
          <a:prstGeom prst="line">
            <a:avLst/>
          </a:prstGeom>
          <a:ln w="571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5500103" y="4371483"/>
            <a:ext cx="17703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zh-CN" altLang="en-US" kern="0" dirty="0">
                <a:solidFill>
                  <a:schemeClr val="accent2"/>
                </a:solidFill>
                <a:cs typeface="+mn-ea"/>
                <a:sym typeface="+mn-lt"/>
              </a:rPr>
              <a:t>汇报人</a:t>
            </a:r>
            <a:r>
              <a:rPr lang="zh-CN" altLang="en-US" kern="0" dirty="0" smtClean="0">
                <a:solidFill>
                  <a:schemeClr val="accent2"/>
                </a:solidFill>
                <a:cs typeface="+mn-ea"/>
                <a:sym typeface="+mn-lt"/>
              </a:rPr>
              <a:t>：</a:t>
            </a:r>
            <a:r>
              <a:rPr lang="en-US" altLang="zh-CN" kern="0" dirty="0" smtClean="0">
                <a:solidFill>
                  <a:schemeClr val="accent2"/>
                </a:solidFill>
                <a:cs typeface="+mn-ea"/>
                <a:sym typeface="+mn-lt"/>
              </a:rPr>
              <a:t>PPT</a:t>
            </a:r>
            <a:r>
              <a:rPr lang="zh-CN" altLang="en-US" kern="0" dirty="0" smtClean="0">
                <a:solidFill>
                  <a:schemeClr val="accent2"/>
                </a:solidFill>
                <a:cs typeface="+mn-ea"/>
                <a:sym typeface="+mn-lt"/>
              </a:rPr>
              <a:t>营</a:t>
            </a:r>
            <a:endParaRPr lang="zh-CN" altLang="en-US" kern="0" dirty="0" smtClean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 rot="18869216">
            <a:off x="1066218" y="1847636"/>
            <a:ext cx="2381062" cy="23810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 rot="18869216">
            <a:off x="1066218" y="2176054"/>
            <a:ext cx="2381062" cy="23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34794" y="2591848"/>
            <a:ext cx="2065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ea"/>
                <a:sym typeface="+mn-lt"/>
              </a:rPr>
              <a:t>20XX</a:t>
            </a:r>
            <a:endParaRPr lang="en-US" altLang="zh-CN" sz="7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cs typeface="+mn-ea"/>
              <a:sym typeface="+mn-lt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8176233" y="3147290"/>
            <a:ext cx="0" cy="593721"/>
          </a:xfrm>
          <a:prstGeom prst="line">
            <a:avLst/>
          </a:prstGeom>
          <a:ln w="571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1562908" y="3601250"/>
            <a:ext cx="1387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LOGO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0" r="-10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2837342" y="1516079"/>
            <a:ext cx="6306659" cy="2111344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rgbClr val="01A8A2"/>
          </a:solidFill>
          <a:ln>
            <a:noFill/>
          </a:ln>
        </p:spPr>
        <p:txBody>
          <a:bodyPr vert="horz" wrap="square" lIns="68553" tIns="34277" rIns="68553" bIns="34277" numCol="1" anchor="t" anchorCtr="0" compatLnSpc="1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srgbClr val="0B4755"/>
              </a:solidFill>
              <a:cs typeface="+mn-ea"/>
              <a:sym typeface="+mn-lt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0" y="1516079"/>
            <a:ext cx="3409809" cy="2111344"/>
          </a:xfrm>
          <a:custGeom>
            <a:avLst/>
            <a:gdLst/>
            <a:ahLst/>
            <a:cxnLst>
              <a:cxn ang="0">
                <a:pos x="4548364" y="0"/>
              </a:cxn>
              <a:cxn ang="0">
                <a:pos x="3692022" y="2817092"/>
              </a:cxn>
              <a:cxn ang="0">
                <a:pos x="0" y="2817092"/>
              </a:cxn>
              <a:cxn ang="0">
                <a:pos x="2286" y="0"/>
              </a:cxn>
              <a:cxn ang="0">
                <a:pos x="4548364" y="0"/>
              </a:cxn>
            </a:cxnLst>
            <a:rect l="0" t="0" r="0" b="0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rgbClr val="545D7A"/>
          </a:solidFill>
          <a:ln w="9525">
            <a:noFill/>
          </a:ln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B4755"/>
              </a:solidFill>
              <a:cs typeface="+mn-ea"/>
              <a:sym typeface="+mn-lt"/>
            </a:endParaRPr>
          </a:p>
        </p:txBody>
      </p:sp>
      <p:sp>
        <p:nvSpPr>
          <p:cNvPr id="7" name="TextBox 28"/>
          <p:cNvSpPr txBox="1"/>
          <p:nvPr/>
        </p:nvSpPr>
        <p:spPr>
          <a:xfrm>
            <a:off x="3368749" y="1735419"/>
            <a:ext cx="5690155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>
                <a:solidFill>
                  <a:schemeClr val="bg1"/>
                </a:solidFill>
                <a:cs typeface="+mn-ea"/>
                <a:sym typeface="+mn-lt"/>
              </a:rPr>
              <a:t>营销目标和任务分解</a:t>
            </a:r>
            <a:endParaRPr lang="zh-CN" altLang="en-US" sz="4800" b="1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2804018" y="1520839"/>
            <a:ext cx="649827" cy="2104203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468274" y="1850084"/>
            <a:ext cx="517770" cy="1592103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345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ea"/>
                <a:sym typeface="+mn-lt"/>
              </a:rPr>
              <a:t>2</a:t>
            </a:r>
            <a:endParaRPr lang="zh-CN" altLang="zh-CN" sz="10345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0" name="Freeform 5"/>
          <p:cNvSpPr/>
          <p:nvPr/>
        </p:nvSpPr>
        <p:spPr bwMode="auto">
          <a:xfrm>
            <a:off x="1004969" y="1920249"/>
            <a:ext cx="1444381" cy="1445822"/>
          </a:xfrm>
          <a:custGeom>
            <a:avLst/>
            <a:gdLst>
              <a:gd name="T0" fmla="*/ 0 w 2342"/>
              <a:gd name="T1" fmla="*/ 0 h 2342"/>
              <a:gd name="T2" fmla="*/ 2342 w 2342"/>
              <a:gd name="T3" fmla="*/ 0 h 2342"/>
              <a:gd name="T4" fmla="*/ 2342 w 2342"/>
              <a:gd name="T5" fmla="*/ 560 h 2342"/>
              <a:gd name="T6" fmla="*/ 2295 w 2342"/>
              <a:gd name="T7" fmla="*/ 560 h 2342"/>
              <a:gd name="T8" fmla="*/ 2295 w 2342"/>
              <a:gd name="T9" fmla="*/ 47 h 2342"/>
              <a:gd name="T10" fmla="*/ 47 w 2342"/>
              <a:gd name="T11" fmla="*/ 47 h 2342"/>
              <a:gd name="T12" fmla="*/ 47 w 2342"/>
              <a:gd name="T13" fmla="*/ 2295 h 2342"/>
              <a:gd name="T14" fmla="*/ 2295 w 2342"/>
              <a:gd name="T15" fmla="*/ 2295 h 2342"/>
              <a:gd name="T16" fmla="*/ 2295 w 2342"/>
              <a:gd name="T17" fmla="*/ 1631 h 2342"/>
              <a:gd name="T18" fmla="*/ 2342 w 2342"/>
              <a:gd name="T19" fmla="*/ 1631 h 2342"/>
              <a:gd name="T20" fmla="*/ 2342 w 2342"/>
              <a:gd name="T21" fmla="*/ 2342 h 2342"/>
              <a:gd name="T22" fmla="*/ 0 w 2342"/>
              <a:gd name="T23" fmla="*/ 2342 h 2342"/>
              <a:gd name="T24" fmla="*/ 0 w 2342"/>
              <a:gd name="T25" fmla="*/ 0 h 2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42" h="2342">
                <a:moveTo>
                  <a:pt x="0" y="0"/>
                </a:moveTo>
                <a:lnTo>
                  <a:pt x="2342" y="0"/>
                </a:lnTo>
                <a:lnTo>
                  <a:pt x="2342" y="560"/>
                </a:lnTo>
                <a:lnTo>
                  <a:pt x="2295" y="560"/>
                </a:lnTo>
                <a:lnTo>
                  <a:pt x="2295" y="47"/>
                </a:lnTo>
                <a:lnTo>
                  <a:pt x="47" y="47"/>
                </a:lnTo>
                <a:lnTo>
                  <a:pt x="47" y="2295"/>
                </a:lnTo>
                <a:lnTo>
                  <a:pt x="2295" y="2295"/>
                </a:lnTo>
                <a:lnTo>
                  <a:pt x="2295" y="1631"/>
                </a:lnTo>
                <a:lnTo>
                  <a:pt x="2342" y="1631"/>
                </a:lnTo>
                <a:lnTo>
                  <a:pt x="2342" y="2342"/>
                </a:lnTo>
                <a:lnTo>
                  <a:pt x="0" y="234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53" tIns="34277" rIns="68553" bIns="34277" numCol="1" anchor="t" anchorCtr="0" compatLnSpc="1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1A8A2"/>
              </a:solidFill>
              <a:cs typeface="+mn-ea"/>
              <a:sym typeface="+mn-lt"/>
            </a:endParaRPr>
          </a:p>
        </p:txBody>
      </p:sp>
      <p:sp>
        <p:nvSpPr>
          <p:cNvPr id="23" name="TextBox 65"/>
          <p:cNvSpPr txBox="1"/>
          <p:nvPr/>
        </p:nvSpPr>
        <p:spPr>
          <a:xfrm>
            <a:off x="3897890" y="2619477"/>
            <a:ext cx="1421245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销售目标</a:t>
            </a:r>
            <a:endParaRPr lang="zh-CN" altLang="en-US" sz="15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TextBox 66"/>
          <p:cNvSpPr txBox="1"/>
          <p:nvPr/>
        </p:nvSpPr>
        <p:spPr>
          <a:xfrm>
            <a:off x="5477919" y="2619477"/>
            <a:ext cx="1468074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 dirty="0">
                <a:solidFill>
                  <a:schemeClr val="bg1">
                    <a:lumMod val="95000"/>
                  </a:schemeClr>
                </a:solidFill>
                <a:latin typeface="+mn-lt"/>
                <a:cs typeface="+mn-ea"/>
                <a:sym typeface="+mn-lt"/>
              </a:rPr>
              <a:t>区域拓展目标</a:t>
            </a:r>
            <a:endParaRPr lang="zh-CN" altLang="en-US" sz="1500" dirty="0">
              <a:solidFill>
                <a:schemeClr val="bg1">
                  <a:lumMod val="9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5" name="TextBox 69"/>
          <p:cNvSpPr txBox="1"/>
          <p:nvPr/>
        </p:nvSpPr>
        <p:spPr>
          <a:xfrm>
            <a:off x="3883771" y="2943792"/>
            <a:ext cx="1299542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 dirty="0">
                <a:solidFill>
                  <a:schemeClr val="bg1">
                    <a:lumMod val="95000"/>
                  </a:schemeClr>
                </a:solidFill>
                <a:latin typeface="+mn-lt"/>
                <a:cs typeface="+mn-ea"/>
                <a:sym typeface="+mn-lt"/>
              </a:rPr>
              <a:t>执行时间表</a:t>
            </a:r>
            <a:endParaRPr lang="zh-CN" altLang="en-US" sz="1500" dirty="0">
              <a:solidFill>
                <a:schemeClr val="bg1">
                  <a:lumMod val="9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6" name="TextBox 70"/>
          <p:cNvSpPr txBox="1"/>
          <p:nvPr/>
        </p:nvSpPr>
        <p:spPr>
          <a:xfrm>
            <a:off x="5455135" y="2943792"/>
            <a:ext cx="1163543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任务分解</a:t>
            </a:r>
            <a:endParaRPr lang="zh-CN" altLang="en-US" sz="15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Freeform 18"/>
          <p:cNvSpPr>
            <a:spLocks noEditPoints="1"/>
          </p:cNvSpPr>
          <p:nvPr/>
        </p:nvSpPr>
        <p:spPr bwMode="auto">
          <a:xfrm>
            <a:off x="3682634" y="2993206"/>
            <a:ext cx="201137" cy="201137"/>
          </a:xfrm>
          <a:custGeom>
            <a:avLst/>
            <a:gdLst>
              <a:gd name="T0" fmla="*/ 117 w 235"/>
              <a:gd name="T1" fmla="*/ 0 h 234"/>
              <a:gd name="T2" fmla="*/ 235 w 235"/>
              <a:gd name="T3" fmla="*/ 117 h 234"/>
              <a:gd name="T4" fmla="*/ 117 w 235"/>
              <a:gd name="T5" fmla="*/ 234 h 234"/>
              <a:gd name="T6" fmla="*/ 0 w 235"/>
              <a:gd name="T7" fmla="*/ 117 h 234"/>
              <a:gd name="T8" fmla="*/ 117 w 235"/>
              <a:gd name="T9" fmla="*/ 0 h 234"/>
              <a:gd name="T10" fmla="*/ 99 w 235"/>
              <a:gd name="T11" fmla="*/ 199 h 234"/>
              <a:gd name="T12" fmla="*/ 135 w 235"/>
              <a:gd name="T13" fmla="*/ 199 h 234"/>
              <a:gd name="T14" fmla="*/ 135 w 235"/>
              <a:gd name="T15" fmla="*/ 136 h 234"/>
              <a:gd name="T16" fmla="*/ 199 w 235"/>
              <a:gd name="T17" fmla="*/ 136 h 234"/>
              <a:gd name="T18" fmla="*/ 199 w 235"/>
              <a:gd name="T19" fmla="*/ 99 h 234"/>
              <a:gd name="T20" fmla="*/ 135 w 235"/>
              <a:gd name="T21" fmla="*/ 99 h 234"/>
              <a:gd name="T22" fmla="*/ 135 w 235"/>
              <a:gd name="T23" fmla="*/ 35 h 234"/>
              <a:gd name="T24" fmla="*/ 99 w 235"/>
              <a:gd name="T25" fmla="*/ 35 h 234"/>
              <a:gd name="T26" fmla="*/ 99 w 235"/>
              <a:gd name="T27" fmla="*/ 99 h 234"/>
              <a:gd name="T28" fmla="*/ 35 w 235"/>
              <a:gd name="T29" fmla="*/ 99 h 234"/>
              <a:gd name="T30" fmla="*/ 35 w 235"/>
              <a:gd name="T31" fmla="*/ 136 h 234"/>
              <a:gd name="T32" fmla="*/ 99 w 235"/>
              <a:gd name="T33" fmla="*/ 136 h 234"/>
              <a:gd name="T34" fmla="*/ 99 w 235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5" h="234">
                <a:moveTo>
                  <a:pt x="117" y="0"/>
                </a:moveTo>
                <a:cubicBezTo>
                  <a:pt x="182" y="0"/>
                  <a:pt x="235" y="52"/>
                  <a:pt x="235" y="117"/>
                </a:cubicBezTo>
                <a:cubicBezTo>
                  <a:pt x="235" y="182"/>
                  <a:pt x="182" y="234"/>
                  <a:pt x="117" y="234"/>
                </a:cubicBezTo>
                <a:cubicBezTo>
                  <a:pt x="53" y="234"/>
                  <a:pt x="0" y="182"/>
                  <a:pt x="0" y="117"/>
                </a:cubicBezTo>
                <a:cubicBezTo>
                  <a:pt x="0" y="52"/>
                  <a:pt x="53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53" tIns="34277" rIns="68553" bIns="34277" numCol="1" anchor="t" anchorCtr="0" compatLnSpc="1"/>
          <a:lstStyle/>
          <a:p>
            <a:pPr defTabSz="685800">
              <a:defRPr/>
            </a:pPr>
            <a:endParaRPr lang="zh-CN" altLang="en-US" sz="1200" kern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Freeform 19"/>
          <p:cNvSpPr>
            <a:spLocks noEditPoints="1"/>
          </p:cNvSpPr>
          <p:nvPr/>
        </p:nvSpPr>
        <p:spPr bwMode="auto">
          <a:xfrm>
            <a:off x="5253998" y="2993206"/>
            <a:ext cx="201137" cy="201137"/>
          </a:xfrm>
          <a:custGeom>
            <a:avLst/>
            <a:gdLst>
              <a:gd name="T0" fmla="*/ 117 w 235"/>
              <a:gd name="T1" fmla="*/ 0 h 234"/>
              <a:gd name="T2" fmla="*/ 235 w 235"/>
              <a:gd name="T3" fmla="*/ 117 h 234"/>
              <a:gd name="T4" fmla="*/ 117 w 235"/>
              <a:gd name="T5" fmla="*/ 234 h 234"/>
              <a:gd name="T6" fmla="*/ 0 w 235"/>
              <a:gd name="T7" fmla="*/ 117 h 234"/>
              <a:gd name="T8" fmla="*/ 117 w 235"/>
              <a:gd name="T9" fmla="*/ 0 h 234"/>
              <a:gd name="T10" fmla="*/ 99 w 235"/>
              <a:gd name="T11" fmla="*/ 199 h 234"/>
              <a:gd name="T12" fmla="*/ 135 w 235"/>
              <a:gd name="T13" fmla="*/ 199 h 234"/>
              <a:gd name="T14" fmla="*/ 135 w 235"/>
              <a:gd name="T15" fmla="*/ 136 h 234"/>
              <a:gd name="T16" fmla="*/ 199 w 235"/>
              <a:gd name="T17" fmla="*/ 136 h 234"/>
              <a:gd name="T18" fmla="*/ 199 w 235"/>
              <a:gd name="T19" fmla="*/ 98 h 234"/>
              <a:gd name="T20" fmla="*/ 135 w 235"/>
              <a:gd name="T21" fmla="*/ 98 h 234"/>
              <a:gd name="T22" fmla="*/ 135 w 235"/>
              <a:gd name="T23" fmla="*/ 35 h 234"/>
              <a:gd name="T24" fmla="*/ 99 w 235"/>
              <a:gd name="T25" fmla="*/ 35 h 234"/>
              <a:gd name="T26" fmla="*/ 99 w 235"/>
              <a:gd name="T27" fmla="*/ 98 h 234"/>
              <a:gd name="T28" fmla="*/ 35 w 235"/>
              <a:gd name="T29" fmla="*/ 98 h 234"/>
              <a:gd name="T30" fmla="*/ 35 w 235"/>
              <a:gd name="T31" fmla="*/ 136 h 234"/>
              <a:gd name="T32" fmla="*/ 99 w 235"/>
              <a:gd name="T33" fmla="*/ 136 h 234"/>
              <a:gd name="T34" fmla="*/ 99 w 235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5" h="234">
                <a:moveTo>
                  <a:pt x="117" y="0"/>
                </a:moveTo>
                <a:cubicBezTo>
                  <a:pt x="182" y="0"/>
                  <a:pt x="235" y="52"/>
                  <a:pt x="235" y="117"/>
                </a:cubicBezTo>
                <a:cubicBezTo>
                  <a:pt x="235" y="182"/>
                  <a:pt x="182" y="234"/>
                  <a:pt x="117" y="234"/>
                </a:cubicBezTo>
                <a:cubicBezTo>
                  <a:pt x="53" y="234"/>
                  <a:pt x="0" y="182"/>
                  <a:pt x="0" y="117"/>
                </a:cubicBezTo>
                <a:cubicBezTo>
                  <a:pt x="0" y="52"/>
                  <a:pt x="53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53" tIns="34277" rIns="68553" bIns="34277" numCol="1" anchor="t" anchorCtr="0" compatLnSpc="1"/>
          <a:lstStyle/>
          <a:p>
            <a:pPr defTabSz="685800">
              <a:defRPr/>
            </a:pPr>
            <a:endParaRPr lang="zh-CN" altLang="en-US" sz="1200" kern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Freeform 21"/>
          <p:cNvSpPr>
            <a:spLocks noEditPoints="1"/>
          </p:cNvSpPr>
          <p:nvPr/>
        </p:nvSpPr>
        <p:spPr bwMode="auto">
          <a:xfrm>
            <a:off x="3686410" y="2668891"/>
            <a:ext cx="199947" cy="201137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53" tIns="34277" rIns="68553" bIns="34277" numCol="1" anchor="t" anchorCtr="0" compatLnSpc="1"/>
          <a:lstStyle/>
          <a:p>
            <a:pPr defTabSz="685800">
              <a:defRPr/>
            </a:pPr>
            <a:endParaRPr lang="zh-CN" altLang="en-US" sz="1200" kern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Freeform 22"/>
          <p:cNvSpPr>
            <a:spLocks noEditPoints="1"/>
          </p:cNvSpPr>
          <p:nvPr/>
        </p:nvSpPr>
        <p:spPr bwMode="auto">
          <a:xfrm>
            <a:off x="5255188" y="2668891"/>
            <a:ext cx="199947" cy="201137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53" tIns="34277" rIns="68553" bIns="34277" numCol="1" anchor="t" anchorCtr="0" compatLnSpc="1"/>
          <a:lstStyle/>
          <a:p>
            <a:pPr defTabSz="685800">
              <a:defRPr/>
            </a:pPr>
            <a:endParaRPr lang="zh-CN" altLang="en-US" sz="1200" kern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7129830" y="2619477"/>
            <a:ext cx="1468074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 dirty="0">
                <a:solidFill>
                  <a:schemeClr val="bg1">
                    <a:lumMod val="95000"/>
                  </a:schemeClr>
                </a:solidFill>
                <a:latin typeface="+mn-lt"/>
                <a:cs typeface="+mn-ea"/>
                <a:sym typeface="+mn-lt"/>
              </a:rPr>
              <a:t>推广目标</a:t>
            </a:r>
            <a:endParaRPr lang="zh-CN" altLang="en-US" sz="1500" dirty="0">
              <a:solidFill>
                <a:schemeClr val="bg1">
                  <a:lumMod val="9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2" name="Freeform 22"/>
          <p:cNvSpPr>
            <a:spLocks noEditPoints="1"/>
          </p:cNvSpPr>
          <p:nvPr/>
        </p:nvSpPr>
        <p:spPr bwMode="auto">
          <a:xfrm>
            <a:off x="6907098" y="2668891"/>
            <a:ext cx="199947" cy="201137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53" tIns="34277" rIns="68553" bIns="34277" numCol="1" anchor="t" anchorCtr="0" compatLnSpc="1"/>
          <a:lstStyle/>
          <a:p>
            <a:pPr defTabSz="685800">
              <a:defRPr/>
            </a:pPr>
            <a:endParaRPr lang="zh-CN" altLang="en-US" sz="1200" kern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5956">
        <p15:prstTrans prst="wind"/>
      </p:transition>
    </mc:Choice>
    <mc:Fallback>
      <p:transition spd="slow" advTm="59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1587E-6 -1.48148E-6 L -0.13139 0.74468 " pathEditMode="relative" rAng="0" ptsTypes="AA">
                                      <p:cBhvr>
                                        <p:cTn id="8" dur="4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0" y="3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99"/>
                            </p:stCondLst>
                            <p:childTnLst>
                              <p:par>
                                <p:cTn id="2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99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99"/>
                            </p:stCondLst>
                            <p:childTnLst>
                              <p:par>
                                <p:cTn id="3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99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23" grpId="0"/>
      <p:bldP spid="24" grpId="0"/>
      <p:bldP spid="25" grpId="0"/>
      <p:bldP spid="26" grpId="0"/>
      <p:bldP spid="27" grpId="0" animBg="1"/>
      <p:bldP spid="28" grpId="0" animBg="1"/>
      <p:bldP spid="29" grpId="0" animBg="1"/>
      <p:bldP spid="30" grpId="0" animBg="1"/>
      <p:bldP spid="31" grpId="0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/>
                </a:solidFill>
                <a:cs typeface="+mn-ea"/>
                <a:sym typeface="+mn-lt"/>
              </a:rPr>
              <a:t>销售目标</a:t>
            </a:r>
            <a:endParaRPr lang="zh-CN" altLang="en-US" dirty="0">
              <a:solidFill>
                <a:schemeClr val="accent2"/>
              </a:solidFill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240971" y="966652"/>
            <a:ext cx="6662058" cy="4359127"/>
            <a:chOff x="364550" y="634131"/>
            <a:chExt cx="8485976" cy="5552556"/>
          </a:xfrm>
        </p:grpSpPr>
        <p:sp>
          <p:nvSpPr>
            <p:cNvPr id="33" name="Freeform 23"/>
            <p:cNvSpPr/>
            <p:nvPr/>
          </p:nvSpPr>
          <p:spPr bwMode="auto">
            <a:xfrm>
              <a:off x="1700213" y="2571750"/>
              <a:ext cx="2323985" cy="1683671"/>
            </a:xfrm>
            <a:custGeom>
              <a:avLst/>
              <a:gdLst>
                <a:gd name="T0" fmla="*/ 0 w 735"/>
                <a:gd name="T1" fmla="*/ 0 h 532"/>
                <a:gd name="T2" fmla="*/ 735 w 735"/>
                <a:gd name="T3" fmla="*/ 532 h 532"/>
              </a:gdLst>
              <a:ahLst/>
              <a:cxnLst>
                <a:cxn ang="0">
                  <a:pos x="0" y="0"/>
                </a:cxn>
                <a:cxn ang="0">
                  <a:pos x="382" y="202"/>
                </a:cxn>
                <a:cxn ang="0">
                  <a:pos x="577" y="202"/>
                </a:cxn>
                <a:cxn ang="0">
                  <a:pos x="637" y="249"/>
                </a:cxn>
                <a:cxn ang="0">
                  <a:pos x="639" y="402"/>
                </a:cxn>
                <a:cxn ang="0">
                  <a:pos x="598" y="400"/>
                </a:cxn>
                <a:cxn ang="0">
                  <a:pos x="669" y="532"/>
                </a:cxn>
                <a:cxn ang="0">
                  <a:pos x="735" y="402"/>
                </a:cxn>
                <a:cxn ang="0">
                  <a:pos x="696" y="402"/>
                </a:cxn>
                <a:cxn ang="0">
                  <a:pos x="694" y="226"/>
                </a:cxn>
                <a:cxn ang="0">
                  <a:pos x="616" y="150"/>
                </a:cxn>
                <a:cxn ang="0">
                  <a:pos x="335" y="149"/>
                </a:cxn>
                <a:cxn ang="0">
                  <a:pos x="69" y="0"/>
                </a:cxn>
                <a:cxn ang="0">
                  <a:pos x="0" y="0"/>
                </a:cxn>
              </a:cxnLst>
              <a:rect l="T0" t="T1" r="T2" b="T3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  <a:effectLst/>
          </p:spPr>
          <p:txBody>
            <a:bodyPr wrap="none" lIns="118297" tIns="59149" rIns="118297" bIns="59149" anchor="ctr"/>
            <a:lstStyle/>
            <a:p>
              <a:pPr>
                <a:defRPr/>
              </a:pPr>
              <a:endParaRPr lang="zh-CN" altLang="en-US" sz="216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364550" y="634131"/>
              <a:ext cx="2803115" cy="1937619"/>
              <a:chOff x="1751611" y="1289050"/>
              <a:chExt cx="1818602" cy="1257131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35" name="AutoShape 10"/>
              <p:cNvSpPr>
                <a:spLocks noChangeArrowheads="1"/>
              </p:cNvSpPr>
              <p:nvPr/>
            </p:nvSpPr>
            <p:spPr bwMode="auto">
              <a:xfrm>
                <a:off x="1751611" y="1289050"/>
                <a:ext cx="1818602" cy="1257131"/>
              </a:xfrm>
              <a:prstGeom prst="roundRect">
                <a:avLst>
                  <a:gd name="adj" fmla="val 7333"/>
                </a:avLst>
              </a:prstGeom>
              <a:solidFill>
                <a:srgbClr val="2ABDC7"/>
              </a:solidFill>
              <a:ln w="9525">
                <a:noFill/>
                <a:round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zh-CN" altLang="en-US" sz="216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Text Box 12"/>
              <p:cNvSpPr txBox="1">
                <a:spLocks noChangeArrowheads="1"/>
              </p:cNvSpPr>
              <p:nvPr/>
            </p:nvSpPr>
            <p:spPr bwMode="auto">
              <a:xfrm>
                <a:off x="2091317" y="1463109"/>
                <a:ext cx="1432364" cy="327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 lIns="87089" tIns="43544" rIns="87089" bIns="43544">
                <a:spAutoFit/>
              </a:bodyPr>
              <a:lstStyle/>
              <a:p>
                <a:pPr>
                  <a:defRPr/>
                </a:pPr>
                <a:endParaRPr lang="zh-CN" altLang="en-US" sz="2000" kern="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7" name="Freeform 24"/>
            <p:cNvSpPr/>
            <p:nvPr/>
          </p:nvSpPr>
          <p:spPr bwMode="auto">
            <a:xfrm>
              <a:off x="4364076" y="2571750"/>
              <a:ext cx="448350" cy="1683671"/>
            </a:xfrm>
            <a:custGeom>
              <a:avLst/>
              <a:gdLst>
                <a:gd name="T0" fmla="*/ 0 w 142"/>
                <a:gd name="T1" fmla="*/ 0 h 604"/>
                <a:gd name="T2" fmla="*/ 142 w 142"/>
                <a:gd name="T3" fmla="*/ 604 h 604"/>
              </a:gdLst>
              <a:ahLst/>
              <a:cxnLst>
                <a:cxn ang="0">
                  <a:pos x="37" y="1"/>
                </a:cxn>
                <a:cxn ang="0">
                  <a:pos x="45" y="472"/>
                </a:cxn>
                <a:cxn ang="0">
                  <a:pos x="0" y="474"/>
                </a:cxn>
                <a:cxn ang="0">
                  <a:pos x="72" y="604"/>
                </a:cxn>
                <a:cxn ang="0">
                  <a:pos x="142" y="474"/>
                </a:cxn>
                <a:cxn ang="0">
                  <a:pos x="100" y="474"/>
                </a:cxn>
                <a:cxn ang="0">
                  <a:pos x="99" y="0"/>
                </a:cxn>
                <a:cxn ang="0">
                  <a:pos x="37" y="1"/>
                </a:cxn>
              </a:cxnLst>
              <a:rect l="T0" t="T1" r="T2" b="T3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  <a:effectLst/>
          </p:spPr>
          <p:txBody>
            <a:bodyPr wrap="none" lIns="118297" tIns="59149" rIns="118297" bIns="59149" anchor="ctr"/>
            <a:lstStyle/>
            <a:p>
              <a:pPr>
                <a:defRPr/>
              </a:pPr>
              <a:endParaRPr lang="zh-CN" altLang="en-US" sz="216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3390449" y="634131"/>
              <a:ext cx="2380840" cy="1937619"/>
              <a:chOff x="3714750" y="1289050"/>
              <a:chExt cx="1544638" cy="1257131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39" name="AutoShape 14"/>
              <p:cNvSpPr>
                <a:spLocks noChangeArrowheads="1"/>
              </p:cNvSpPr>
              <p:nvPr/>
            </p:nvSpPr>
            <p:spPr bwMode="auto">
              <a:xfrm>
                <a:off x="3714750" y="1289050"/>
                <a:ext cx="1544638" cy="1257131"/>
              </a:xfrm>
              <a:prstGeom prst="roundRect">
                <a:avLst>
                  <a:gd name="adj" fmla="val 7333"/>
                </a:avLst>
              </a:prstGeom>
              <a:solidFill>
                <a:srgbClr val="2ABDC7"/>
              </a:solidFill>
              <a:ln w="9525">
                <a:noFill/>
                <a:round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zh-CN" altLang="en-US" sz="216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Text Box 16"/>
              <p:cNvSpPr txBox="1">
                <a:spLocks noChangeArrowheads="1"/>
              </p:cNvSpPr>
              <p:nvPr/>
            </p:nvSpPr>
            <p:spPr bwMode="auto">
              <a:xfrm>
                <a:off x="3831455" y="1463109"/>
                <a:ext cx="1427933" cy="327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 lIns="87089" tIns="43544" rIns="87089" bIns="43544">
                <a:spAutoFit/>
              </a:bodyPr>
              <a:lstStyle/>
              <a:p>
                <a:pPr>
                  <a:defRPr/>
                </a:pPr>
                <a:endParaRPr lang="zh-CN" altLang="en-US" sz="2000" kern="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1" name="Freeform 25"/>
            <p:cNvSpPr/>
            <p:nvPr/>
          </p:nvSpPr>
          <p:spPr bwMode="auto">
            <a:xfrm flipH="1">
              <a:off x="5154668" y="2571750"/>
              <a:ext cx="2325230" cy="1683671"/>
            </a:xfrm>
            <a:custGeom>
              <a:avLst/>
              <a:gdLst>
                <a:gd name="T0" fmla="*/ 0 w 735"/>
                <a:gd name="T1" fmla="*/ 0 h 532"/>
                <a:gd name="T2" fmla="*/ 735 w 735"/>
                <a:gd name="T3" fmla="*/ 532 h 532"/>
              </a:gdLst>
              <a:ahLst/>
              <a:cxnLst>
                <a:cxn ang="0">
                  <a:pos x="0" y="0"/>
                </a:cxn>
                <a:cxn ang="0">
                  <a:pos x="382" y="202"/>
                </a:cxn>
                <a:cxn ang="0">
                  <a:pos x="577" y="202"/>
                </a:cxn>
                <a:cxn ang="0">
                  <a:pos x="637" y="249"/>
                </a:cxn>
                <a:cxn ang="0">
                  <a:pos x="639" y="402"/>
                </a:cxn>
                <a:cxn ang="0">
                  <a:pos x="598" y="400"/>
                </a:cxn>
                <a:cxn ang="0">
                  <a:pos x="669" y="532"/>
                </a:cxn>
                <a:cxn ang="0">
                  <a:pos x="735" y="402"/>
                </a:cxn>
                <a:cxn ang="0">
                  <a:pos x="696" y="402"/>
                </a:cxn>
                <a:cxn ang="0">
                  <a:pos x="694" y="226"/>
                </a:cxn>
                <a:cxn ang="0">
                  <a:pos x="616" y="150"/>
                </a:cxn>
                <a:cxn ang="0">
                  <a:pos x="335" y="149"/>
                </a:cxn>
                <a:cxn ang="0">
                  <a:pos x="69" y="0"/>
                </a:cxn>
                <a:cxn ang="0">
                  <a:pos x="0" y="0"/>
                </a:cxn>
              </a:cxnLst>
              <a:rect l="T0" t="T1" r="T2" b="T3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  <a:effectLst/>
          </p:spPr>
          <p:txBody>
            <a:bodyPr wrap="none" lIns="118297" tIns="59149" rIns="118297" bIns="59149" anchor="ctr"/>
            <a:lstStyle/>
            <a:p>
              <a:pPr>
                <a:defRPr/>
              </a:pPr>
              <a:endParaRPr lang="zh-CN" altLang="en-US" sz="216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5982830" y="634131"/>
              <a:ext cx="2867696" cy="1937619"/>
              <a:chOff x="5396633" y="1289050"/>
              <a:chExt cx="1860500" cy="1257131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43" name="AutoShape 18"/>
              <p:cNvSpPr>
                <a:spLocks noChangeArrowheads="1"/>
              </p:cNvSpPr>
              <p:nvPr/>
            </p:nvSpPr>
            <p:spPr bwMode="auto">
              <a:xfrm>
                <a:off x="5396633" y="1289050"/>
                <a:ext cx="1860500" cy="1257131"/>
              </a:xfrm>
              <a:prstGeom prst="roundRect">
                <a:avLst>
                  <a:gd name="adj" fmla="val 7333"/>
                </a:avLst>
              </a:prstGeom>
              <a:solidFill>
                <a:srgbClr val="2ABDC7"/>
              </a:solidFill>
              <a:ln w="9525">
                <a:noFill/>
                <a:round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zh-CN" altLang="en-US" sz="216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Text Box 20"/>
              <p:cNvSpPr txBox="1">
                <a:spLocks noChangeArrowheads="1"/>
              </p:cNvSpPr>
              <p:nvPr/>
            </p:nvSpPr>
            <p:spPr bwMode="auto">
              <a:xfrm>
                <a:off x="5552154" y="1424901"/>
                <a:ext cx="1430940" cy="327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 lIns="87089" tIns="43544" rIns="87089" bIns="43544">
                <a:spAutoFit/>
              </a:bodyPr>
              <a:lstStyle/>
              <a:p>
                <a:pPr>
                  <a:defRPr/>
                </a:pPr>
                <a:endParaRPr lang="zh-CN" altLang="en-US" sz="2000" kern="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791835" y="4503016"/>
              <a:ext cx="7570725" cy="1683671"/>
              <a:chOff x="2316955" y="5550200"/>
              <a:chExt cx="7570725" cy="1683671"/>
            </a:xfrm>
          </p:grpSpPr>
          <p:sp>
            <p:nvSpPr>
              <p:cNvPr id="46" name="AutoShape 8"/>
              <p:cNvSpPr>
                <a:spLocks noChangeArrowheads="1"/>
              </p:cNvSpPr>
              <p:nvPr/>
            </p:nvSpPr>
            <p:spPr bwMode="auto">
              <a:xfrm>
                <a:off x="2316955" y="5550200"/>
                <a:ext cx="7570725" cy="1008088"/>
              </a:xfrm>
              <a:prstGeom prst="roundRect">
                <a:avLst>
                  <a:gd name="adj" fmla="val 7333"/>
                </a:avLst>
              </a:prstGeom>
              <a:solidFill>
                <a:schemeClr val="accent2"/>
              </a:solidFill>
              <a:ln w="38100">
                <a:noFill/>
                <a:round/>
              </a:ln>
              <a:effectLst/>
            </p:spPr>
            <p:txBody>
              <a:bodyPr lIns="118297" tIns="59149" rIns="118297" bIns="59149" anchor="ctr"/>
              <a:lstStyle/>
              <a:p>
                <a:pPr>
                  <a:defRPr/>
                </a:pPr>
                <a:endParaRPr lang="zh-CN" altLang="en-US" sz="216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Text Box 21"/>
              <p:cNvSpPr txBox="1">
                <a:spLocks noChangeArrowheads="1"/>
              </p:cNvSpPr>
              <p:nvPr/>
            </p:nvSpPr>
            <p:spPr bwMode="auto">
              <a:xfrm>
                <a:off x="3517171" y="5780178"/>
                <a:ext cx="5796672" cy="145369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 lIns="93890" tIns="46945" rIns="93890" bIns="46945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400" b="1" dirty="0">
                    <a:solidFill>
                      <a:srgbClr val="FFFFFF"/>
                    </a:solidFill>
                    <a:cs typeface="+mn-ea"/>
                    <a:sym typeface="+mn-lt"/>
                  </a:rPr>
                  <a:t>进阶目标：</a:t>
                </a:r>
                <a:r>
                  <a:rPr lang="zh-CN" altLang="en-US" sz="2400" dirty="0">
                    <a:solidFill>
                      <a:srgbClr val="FFFFFF"/>
                    </a:solidFill>
                    <a:cs typeface="+mn-ea"/>
                    <a:sym typeface="+mn-lt"/>
                  </a:rPr>
                  <a:t>完成</a:t>
                </a:r>
                <a:r>
                  <a:rPr lang="en-US" altLang="zh-CN" sz="2400" dirty="0">
                    <a:solidFill>
                      <a:srgbClr val="FFFFFF"/>
                    </a:solidFill>
                    <a:cs typeface="+mn-ea"/>
                    <a:sym typeface="+mn-lt"/>
                  </a:rPr>
                  <a:t>350</a:t>
                </a:r>
                <a:r>
                  <a:rPr lang="zh-CN" altLang="en-US" sz="2400" dirty="0">
                    <a:solidFill>
                      <a:srgbClr val="FFFFFF"/>
                    </a:solidFill>
                    <a:cs typeface="+mn-ea"/>
                    <a:sym typeface="+mn-lt"/>
                  </a:rPr>
                  <a:t>万销售任务</a:t>
                </a:r>
                <a:endParaRPr lang="en-US" altLang="zh-CN" sz="24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  <a:p>
                <a:pPr algn="ctr">
                  <a:defRPr/>
                </a:pPr>
                <a:endParaRPr lang="zh-CN" altLang="en-US" sz="4400" kern="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676616" y="814741"/>
              <a:ext cx="2075623" cy="1685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网络电商：</a:t>
              </a:r>
              <a:endParaRPr lang="en-US" altLang="zh-CN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6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在天猫和京东开辟官方旗舰店，计划销售</a:t>
              </a:r>
              <a:r>
                <a:rPr lang="en-US" altLang="zh-CN" sz="16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120</a:t>
              </a:r>
              <a:r>
                <a:rPr lang="zh-CN" altLang="en-US" sz="16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万。</a:t>
              </a:r>
              <a:endParaRPr lang="zh-CN" altLang="en-US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  <a:p>
              <a:endParaRPr lang="zh-CN" altLang="en-US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587793" y="812804"/>
              <a:ext cx="2077909" cy="1685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协议大客户：</a:t>
              </a:r>
              <a:endParaRPr lang="en-US" altLang="zh-CN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6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对现有的</a:t>
              </a:r>
              <a:r>
                <a:rPr lang="en-US" altLang="zh-CN" sz="16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173</a:t>
              </a:r>
              <a:r>
                <a:rPr lang="zh-CN" altLang="en-US" sz="16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家存量客户进行全面梳理，计划销售</a:t>
              </a:r>
              <a:r>
                <a:rPr lang="en-US" altLang="zh-CN" sz="16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150</a:t>
              </a:r>
              <a:r>
                <a:rPr lang="zh-CN" altLang="en-US" sz="16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万</a:t>
              </a:r>
              <a:endParaRPr lang="zh-CN" altLang="en-US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6190598" y="786191"/>
              <a:ext cx="2615667" cy="1999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现有客户：</a:t>
              </a:r>
              <a:endParaRPr lang="en-US" altLang="zh-CN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6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对公司的开发的协议大客户（中石化、国家电网、工商银行等），计划销售</a:t>
              </a:r>
              <a:r>
                <a:rPr lang="en-US" altLang="zh-CN" sz="16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80</a:t>
              </a:r>
              <a:r>
                <a:rPr lang="zh-CN" altLang="en-US" sz="16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元</a:t>
              </a:r>
              <a:endParaRPr lang="zh-CN" altLang="en-US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  <a:p>
              <a:endParaRPr lang="zh-CN" altLang="en-US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接连接符 42"/>
          <p:cNvCxnSpPr/>
          <p:nvPr/>
        </p:nvCxnSpPr>
        <p:spPr>
          <a:xfrm>
            <a:off x="4601915" y="1135354"/>
            <a:ext cx="0" cy="3498512"/>
          </a:xfrm>
          <a:prstGeom prst="line">
            <a:avLst/>
          </a:prstGeom>
          <a:noFill/>
          <a:ln w="28575" cap="flat" cmpd="sng" algn="ctr">
            <a:solidFill>
              <a:srgbClr val="6B6D6B"/>
            </a:solidFill>
            <a:prstDash val="lgDash"/>
          </a:ln>
          <a:effectLst/>
        </p:spPr>
      </p:cxnSp>
      <p:sp>
        <p:nvSpPr>
          <p:cNvPr id="103" name="矩形 102"/>
          <p:cNvSpPr/>
          <p:nvPr/>
        </p:nvSpPr>
        <p:spPr>
          <a:xfrm>
            <a:off x="341655" y="3586151"/>
            <a:ext cx="1791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rgbClr val="01A8A2"/>
                </a:solidFill>
                <a:cs typeface="+mn-ea"/>
                <a:sym typeface="+mn-lt"/>
              </a:rPr>
              <a:t>拓展范围</a:t>
            </a:r>
            <a:endParaRPr lang="zh-CN" altLang="en-US" sz="1400" b="1" dirty="0">
              <a:solidFill>
                <a:srgbClr val="01A8A2"/>
              </a:solidFill>
              <a:cs typeface="+mn-ea"/>
              <a:sym typeface="+mn-lt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334107" y="3916561"/>
            <a:ext cx="3535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484849"/>
                </a:solidFill>
                <a:cs typeface="+mn-ea"/>
                <a:sym typeface="+mn-lt"/>
              </a:rPr>
              <a:t>西南、华中、华南、北京和沿海地带</a:t>
            </a:r>
            <a:endParaRPr lang="zh-CN" altLang="en-US" sz="1200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334107" y="4305503"/>
            <a:ext cx="2077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rgbClr val="01A8A2"/>
                </a:solidFill>
                <a:cs typeface="+mn-ea"/>
                <a:sym typeface="+mn-lt"/>
              </a:rPr>
              <a:t>拓展量度</a:t>
            </a:r>
            <a:endParaRPr lang="zh-CN" altLang="en-US" sz="1400" b="1" dirty="0">
              <a:solidFill>
                <a:srgbClr val="01A8A2"/>
              </a:solidFill>
              <a:cs typeface="+mn-ea"/>
              <a:sym typeface="+mn-lt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334107" y="4607971"/>
            <a:ext cx="4646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484849"/>
                </a:solidFill>
                <a:cs typeface="+mn-ea"/>
                <a:sym typeface="+mn-lt"/>
              </a:rPr>
              <a:t>以</a:t>
            </a:r>
            <a:r>
              <a:rPr lang="en-US" altLang="zh-CN" sz="1200" dirty="0">
                <a:solidFill>
                  <a:srgbClr val="484849"/>
                </a:solidFill>
                <a:cs typeface="+mn-ea"/>
                <a:sym typeface="+mn-lt"/>
              </a:rPr>
              <a:t>2</a:t>
            </a:r>
            <a:r>
              <a:rPr lang="zh-CN" altLang="en-US" sz="1200" dirty="0">
                <a:solidFill>
                  <a:srgbClr val="484849"/>
                </a:solidFill>
                <a:cs typeface="+mn-ea"/>
                <a:sym typeface="+mn-lt"/>
              </a:rPr>
              <a:t>级城市及省会为主，县城为辅。</a:t>
            </a:r>
            <a:endParaRPr lang="zh-CN" altLang="en-US" sz="1200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6306358" y="1920448"/>
            <a:ext cx="1404156" cy="203002"/>
          </a:xfrm>
          <a:prstGeom prst="rect">
            <a:avLst/>
          </a:prstGeom>
          <a:solidFill>
            <a:srgbClr val="08ABAA"/>
          </a:solidFill>
          <a:ln>
            <a:noFill/>
          </a:ln>
          <a:effectLst>
            <a:outerShdw blurRad="152400" dist="63500" dir="2700000" sx="101000" sy="101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defTabSz="685800">
              <a:defRPr/>
            </a:pPr>
            <a:r>
              <a:rPr lang="zh-CN" altLang="en-US" sz="1050" b="1" dirty="0">
                <a:solidFill>
                  <a:prstClr val="white"/>
                </a:solidFill>
                <a:cs typeface="+mn-ea"/>
                <a:sym typeface="+mn-lt"/>
              </a:rPr>
              <a:t>上海</a:t>
            </a:r>
            <a:endParaRPr lang="zh-CN" altLang="en-US" sz="105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6306358" y="2237452"/>
            <a:ext cx="1998222" cy="203002"/>
          </a:xfrm>
          <a:prstGeom prst="rect">
            <a:avLst/>
          </a:prstGeom>
          <a:solidFill>
            <a:srgbClr val="545D7A"/>
          </a:solidFill>
          <a:ln>
            <a:noFill/>
          </a:ln>
          <a:effectLst>
            <a:outerShdw blurRad="152400" dist="63500" dir="2700000" sx="101000" sy="101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defTabSz="685800">
              <a:defRPr/>
            </a:pPr>
            <a:r>
              <a:rPr lang="zh-CN" altLang="en-US" sz="1050" b="1" dirty="0">
                <a:solidFill>
                  <a:prstClr val="white"/>
                </a:solidFill>
                <a:cs typeface="+mn-ea"/>
                <a:sym typeface="+mn-lt"/>
              </a:rPr>
              <a:t>广州</a:t>
            </a:r>
            <a:endParaRPr lang="zh-CN" altLang="en-US" sz="105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6306358" y="2552037"/>
            <a:ext cx="1782198" cy="203002"/>
          </a:xfrm>
          <a:prstGeom prst="rect">
            <a:avLst/>
          </a:prstGeom>
          <a:solidFill>
            <a:srgbClr val="08ABAA"/>
          </a:solidFill>
          <a:ln>
            <a:noFill/>
          </a:ln>
          <a:effectLst>
            <a:outerShdw blurRad="152400" dist="63500" dir="2700000" sx="101000" sy="101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defTabSz="685800">
              <a:defRPr/>
            </a:pPr>
            <a:r>
              <a:rPr lang="zh-CN" altLang="en-US" sz="1050" b="1" dirty="0">
                <a:solidFill>
                  <a:prstClr val="white"/>
                </a:solidFill>
                <a:cs typeface="+mn-ea"/>
                <a:sym typeface="+mn-lt"/>
              </a:rPr>
              <a:t>成都</a:t>
            </a:r>
            <a:endParaRPr lang="zh-CN" altLang="en-US" sz="105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7872533" y="1834212"/>
            <a:ext cx="92837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altLang="zh-CN" sz="15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10%</a:t>
            </a:r>
            <a:endParaRPr lang="zh-CN" altLang="en-US" sz="15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4798212" y="1103452"/>
            <a:ext cx="19542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zh-CN" altLang="en-US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业务覆盖范围</a:t>
            </a:r>
            <a:endParaRPr lang="zh-CN" altLang="en-US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4775589" y="1582557"/>
            <a:ext cx="1396301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20000"/>
              </a:lnSpc>
              <a:defRPr/>
            </a:pPr>
            <a:r>
              <a:rPr lang="zh-CN" altLang="en-US" sz="105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请输入您的内容，或通过右键选择只保留文本来粘贴您的内容。请输入您的内容，或通过右键选择只保留文本来粘贴您的内容。</a:t>
            </a:r>
            <a:endParaRPr lang="zh-CN" altLang="en-US" sz="105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6306358" y="1583502"/>
            <a:ext cx="1782198" cy="203002"/>
          </a:xfrm>
          <a:prstGeom prst="rect">
            <a:avLst/>
          </a:prstGeom>
          <a:solidFill>
            <a:srgbClr val="08ABAA"/>
          </a:solidFill>
          <a:ln>
            <a:noFill/>
          </a:ln>
          <a:effectLst>
            <a:outerShdw blurRad="152400" dist="63500" dir="2700000" sx="101000" sy="101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defTabSz="685800">
              <a:defRPr/>
            </a:pPr>
            <a:r>
              <a:rPr lang="zh-CN" altLang="en-US" sz="1050" b="1" dirty="0">
                <a:solidFill>
                  <a:prstClr val="white"/>
                </a:solidFill>
                <a:cs typeface="+mn-ea"/>
                <a:sym typeface="+mn-lt"/>
              </a:rPr>
              <a:t>北京</a:t>
            </a:r>
            <a:endParaRPr lang="zh-CN" altLang="en-US" sz="105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8197373" y="1517268"/>
            <a:ext cx="92837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altLang="zh-CN" sz="15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20%</a:t>
            </a:r>
            <a:endParaRPr lang="zh-CN" altLang="en-US" sz="15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8361491" y="2129460"/>
            <a:ext cx="92837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altLang="zh-CN" sz="15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50%</a:t>
            </a:r>
            <a:endParaRPr lang="zh-CN" altLang="en-US" sz="15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8090194" y="2499731"/>
            <a:ext cx="92837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altLang="zh-CN" sz="15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20%</a:t>
            </a:r>
            <a:endParaRPr lang="zh-CN" altLang="en-US" sz="15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4" name="文本占位符 4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/>
                </a:solidFill>
                <a:cs typeface="+mn-ea"/>
                <a:sym typeface="+mn-lt"/>
              </a:rPr>
              <a:t>市场状况</a:t>
            </a:r>
            <a:endParaRPr lang="zh-CN" altLang="en-US" dirty="0">
              <a:solidFill>
                <a:schemeClr val="accent2"/>
              </a:solidFill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59" b="14972"/>
          <a:stretch>
            <a:fillRect/>
          </a:stretch>
        </p:blipFill>
        <p:spPr>
          <a:xfrm>
            <a:off x="4899887" y="2978995"/>
            <a:ext cx="3748154" cy="178214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56465" y="878601"/>
            <a:ext cx="4108825" cy="2680914"/>
            <a:chOff x="3500428" y="969108"/>
            <a:chExt cx="4756992" cy="3103828"/>
          </a:xfrm>
        </p:grpSpPr>
        <p:sp>
          <p:nvSpPr>
            <p:cNvPr id="105" name="Line 2"/>
            <p:cNvSpPr>
              <a:spLocks noChangeShapeType="1"/>
            </p:cNvSpPr>
            <p:nvPr/>
          </p:nvSpPr>
          <p:spPr bwMode="auto">
            <a:xfrm flipV="1">
              <a:off x="4003056" y="3211503"/>
              <a:ext cx="4222628" cy="23859"/>
            </a:xfrm>
            <a:prstGeom prst="line">
              <a:avLst/>
            </a:prstGeom>
            <a:noFill/>
            <a:ln w="3175" cap="flat" cmpd="sng">
              <a:solidFill>
                <a:srgbClr val="454545">
                  <a:lumMod val="60000"/>
                  <a:lumOff val="40000"/>
                </a:srgbClr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6" name="Line 3"/>
            <p:cNvSpPr>
              <a:spLocks noChangeShapeType="1"/>
            </p:cNvSpPr>
            <p:nvPr/>
          </p:nvSpPr>
          <p:spPr bwMode="auto">
            <a:xfrm>
              <a:off x="4001466" y="2629346"/>
              <a:ext cx="4224218" cy="0"/>
            </a:xfrm>
            <a:prstGeom prst="line">
              <a:avLst/>
            </a:prstGeom>
            <a:noFill/>
            <a:ln w="3175" cap="flat" cmpd="sng">
              <a:solidFill>
                <a:srgbClr val="454545">
                  <a:lumMod val="60000"/>
                  <a:lumOff val="40000"/>
                </a:srgbClr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6" name="Line 4"/>
            <p:cNvSpPr>
              <a:spLocks noChangeShapeType="1"/>
            </p:cNvSpPr>
            <p:nvPr/>
          </p:nvSpPr>
          <p:spPr bwMode="auto">
            <a:xfrm>
              <a:off x="4001466" y="2021740"/>
              <a:ext cx="4224218" cy="0"/>
            </a:xfrm>
            <a:prstGeom prst="line">
              <a:avLst/>
            </a:prstGeom>
            <a:noFill/>
            <a:ln w="3175" cap="flat" cmpd="sng">
              <a:solidFill>
                <a:srgbClr val="454545">
                  <a:lumMod val="60000"/>
                  <a:lumOff val="40000"/>
                </a:srgbClr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7" name="Line 5"/>
            <p:cNvSpPr>
              <a:spLocks noChangeShapeType="1"/>
            </p:cNvSpPr>
            <p:nvPr/>
          </p:nvSpPr>
          <p:spPr bwMode="auto">
            <a:xfrm>
              <a:off x="4001466" y="1414134"/>
              <a:ext cx="4224218" cy="0"/>
            </a:xfrm>
            <a:prstGeom prst="line">
              <a:avLst/>
            </a:prstGeom>
            <a:noFill/>
            <a:ln w="3175" cap="flat" cmpd="sng">
              <a:solidFill>
                <a:srgbClr val="454545">
                  <a:lumMod val="60000"/>
                  <a:lumOff val="40000"/>
                </a:srgbClr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8" name="Rectangle 11"/>
            <p:cNvSpPr>
              <a:spLocks noChangeArrowheads="1"/>
            </p:cNvSpPr>
            <p:nvPr/>
          </p:nvSpPr>
          <p:spPr bwMode="auto">
            <a:xfrm>
              <a:off x="4176815" y="3017450"/>
              <a:ext cx="330843" cy="712585"/>
            </a:xfrm>
            <a:prstGeom prst="rect">
              <a:avLst/>
            </a:prstGeom>
            <a:solidFill>
              <a:srgbClr val="01A8A2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2" name="Rectangle 12"/>
            <p:cNvSpPr>
              <a:spLocks noChangeArrowheads="1"/>
            </p:cNvSpPr>
            <p:nvPr/>
          </p:nvSpPr>
          <p:spPr bwMode="auto">
            <a:xfrm>
              <a:off x="5148543" y="2842486"/>
              <a:ext cx="330843" cy="885960"/>
            </a:xfrm>
            <a:prstGeom prst="rect">
              <a:avLst/>
            </a:prstGeom>
            <a:solidFill>
              <a:srgbClr val="01A8A2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3" name="Rectangle 13"/>
            <p:cNvSpPr>
              <a:spLocks noChangeArrowheads="1"/>
            </p:cNvSpPr>
            <p:nvPr/>
          </p:nvSpPr>
          <p:spPr bwMode="auto">
            <a:xfrm>
              <a:off x="6120272" y="3017450"/>
              <a:ext cx="330843" cy="712585"/>
            </a:xfrm>
            <a:prstGeom prst="rect">
              <a:avLst/>
            </a:prstGeom>
            <a:solidFill>
              <a:srgbClr val="01A8A2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4" name="Rectangle 14"/>
            <p:cNvSpPr>
              <a:spLocks noChangeArrowheads="1"/>
            </p:cNvSpPr>
            <p:nvPr/>
          </p:nvSpPr>
          <p:spPr bwMode="auto">
            <a:xfrm>
              <a:off x="7092001" y="2481422"/>
              <a:ext cx="329253" cy="1250205"/>
            </a:xfrm>
            <a:prstGeom prst="rect">
              <a:avLst/>
            </a:prstGeom>
            <a:solidFill>
              <a:srgbClr val="01A8A2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5" name="Line 15"/>
            <p:cNvSpPr>
              <a:spLocks noChangeShapeType="1"/>
            </p:cNvSpPr>
            <p:nvPr/>
          </p:nvSpPr>
          <p:spPr bwMode="auto">
            <a:xfrm flipV="1">
              <a:off x="4004647" y="3728445"/>
              <a:ext cx="4221037" cy="3181"/>
            </a:xfrm>
            <a:prstGeom prst="line">
              <a:avLst/>
            </a:prstGeom>
            <a:noFill/>
            <a:ln w="9525" cap="flat" cmpd="sng">
              <a:solidFill>
                <a:srgbClr val="454545">
                  <a:lumMod val="60000"/>
                  <a:lumOff val="40000"/>
                </a:srgbClr>
              </a:solidFill>
              <a:rou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6" name="Line 16"/>
            <p:cNvSpPr>
              <a:spLocks noChangeShapeType="1"/>
            </p:cNvSpPr>
            <p:nvPr/>
          </p:nvSpPr>
          <p:spPr bwMode="auto">
            <a:xfrm>
              <a:off x="4003055" y="1096016"/>
              <a:ext cx="1591" cy="2635610"/>
            </a:xfrm>
            <a:prstGeom prst="line">
              <a:avLst/>
            </a:prstGeom>
            <a:noFill/>
            <a:ln w="9525" cap="flat" cmpd="sng">
              <a:solidFill>
                <a:srgbClr val="454545">
                  <a:lumMod val="60000"/>
                  <a:lumOff val="40000"/>
                </a:srgbClr>
              </a:solidFill>
              <a:round/>
              <a:head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7" name="Text Box 17"/>
            <p:cNvSpPr txBox="1">
              <a:spLocks noChangeArrowheads="1"/>
            </p:cNvSpPr>
            <p:nvPr/>
          </p:nvSpPr>
          <p:spPr bwMode="auto">
            <a:xfrm>
              <a:off x="3500428" y="3068349"/>
              <a:ext cx="501037" cy="2999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350" dirty="0">
                  <a:solidFill>
                    <a:srgbClr val="484849"/>
                  </a:solidFill>
                  <a:cs typeface="+mn-ea"/>
                  <a:sym typeface="+mn-lt"/>
                </a:rPr>
                <a:t>20</a:t>
              </a:r>
              <a:endParaRPr lang="zh-CN" altLang="en-US" sz="1350" dirty="0">
                <a:solidFill>
                  <a:srgbClr val="484849"/>
                </a:solidFill>
                <a:cs typeface="+mn-ea"/>
                <a:sym typeface="+mn-lt"/>
              </a:endParaRPr>
            </a:p>
          </p:txBody>
        </p:sp>
        <p:sp>
          <p:nvSpPr>
            <p:cNvPr id="128" name="Text Box 18"/>
            <p:cNvSpPr txBox="1">
              <a:spLocks noChangeArrowheads="1"/>
            </p:cNvSpPr>
            <p:nvPr/>
          </p:nvSpPr>
          <p:spPr bwMode="auto">
            <a:xfrm>
              <a:off x="3500428" y="2481421"/>
              <a:ext cx="501037" cy="2999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350">
                  <a:solidFill>
                    <a:srgbClr val="484849"/>
                  </a:solidFill>
                  <a:cs typeface="+mn-ea"/>
                  <a:sym typeface="+mn-lt"/>
                </a:rPr>
                <a:t>40</a:t>
              </a:r>
              <a:endParaRPr lang="zh-CN" altLang="en-US" sz="1350">
                <a:solidFill>
                  <a:srgbClr val="484849"/>
                </a:solidFill>
                <a:cs typeface="+mn-ea"/>
                <a:sym typeface="+mn-lt"/>
              </a:endParaRPr>
            </a:p>
          </p:txBody>
        </p:sp>
        <p:sp>
          <p:nvSpPr>
            <p:cNvPr id="129" name="Text Box 19"/>
            <p:cNvSpPr txBox="1">
              <a:spLocks noChangeArrowheads="1"/>
            </p:cNvSpPr>
            <p:nvPr/>
          </p:nvSpPr>
          <p:spPr bwMode="auto">
            <a:xfrm>
              <a:off x="3500428" y="1821325"/>
              <a:ext cx="501037" cy="2999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350">
                  <a:solidFill>
                    <a:srgbClr val="484849"/>
                  </a:solidFill>
                  <a:cs typeface="+mn-ea"/>
                  <a:sym typeface="+mn-lt"/>
                </a:rPr>
                <a:t>60</a:t>
              </a:r>
              <a:endParaRPr lang="zh-CN" altLang="en-US" sz="1350">
                <a:solidFill>
                  <a:srgbClr val="484849"/>
                </a:solidFill>
                <a:cs typeface="+mn-ea"/>
                <a:sym typeface="+mn-lt"/>
              </a:endParaRPr>
            </a:p>
          </p:txBody>
        </p:sp>
        <p:sp>
          <p:nvSpPr>
            <p:cNvPr id="130" name="Text Box 20"/>
            <p:cNvSpPr txBox="1">
              <a:spLocks noChangeArrowheads="1"/>
            </p:cNvSpPr>
            <p:nvPr/>
          </p:nvSpPr>
          <p:spPr bwMode="auto">
            <a:xfrm>
              <a:off x="3500428" y="1235988"/>
              <a:ext cx="501037" cy="2999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350" dirty="0">
                  <a:solidFill>
                    <a:srgbClr val="484849"/>
                  </a:solidFill>
                  <a:cs typeface="+mn-ea"/>
                  <a:sym typeface="+mn-lt"/>
                </a:rPr>
                <a:t>80</a:t>
              </a:r>
              <a:endParaRPr lang="zh-CN" altLang="en-US" sz="1350" dirty="0">
                <a:solidFill>
                  <a:srgbClr val="484849"/>
                </a:solidFill>
                <a:cs typeface="+mn-ea"/>
                <a:sym typeface="+mn-lt"/>
              </a:endParaRPr>
            </a:p>
          </p:txBody>
        </p:sp>
        <p:sp>
          <p:nvSpPr>
            <p:cNvPr id="131" name="Rectangle 21"/>
            <p:cNvSpPr>
              <a:spLocks noChangeArrowheads="1"/>
            </p:cNvSpPr>
            <p:nvPr/>
          </p:nvSpPr>
          <p:spPr bwMode="auto">
            <a:xfrm>
              <a:off x="4569691" y="2677064"/>
              <a:ext cx="330843" cy="1052971"/>
            </a:xfrm>
            <a:prstGeom prst="rect">
              <a:avLst/>
            </a:prstGeom>
            <a:solidFill>
              <a:srgbClr val="545D7A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2" name="Rectangle 22"/>
            <p:cNvSpPr>
              <a:spLocks noChangeArrowheads="1"/>
            </p:cNvSpPr>
            <p:nvPr/>
          </p:nvSpPr>
          <p:spPr bwMode="auto">
            <a:xfrm>
              <a:off x="5530285" y="2481422"/>
              <a:ext cx="330843" cy="1247024"/>
            </a:xfrm>
            <a:prstGeom prst="rect">
              <a:avLst/>
            </a:prstGeom>
            <a:solidFill>
              <a:srgbClr val="545D7A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3" name="Rectangle 23"/>
            <p:cNvSpPr>
              <a:spLocks noChangeArrowheads="1"/>
            </p:cNvSpPr>
            <p:nvPr/>
          </p:nvSpPr>
          <p:spPr bwMode="auto">
            <a:xfrm>
              <a:off x="6511557" y="1883360"/>
              <a:ext cx="330843" cy="1848267"/>
            </a:xfrm>
            <a:prstGeom prst="rect">
              <a:avLst/>
            </a:prstGeom>
            <a:solidFill>
              <a:srgbClr val="545D7A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4" name="Rectangle 24"/>
            <p:cNvSpPr>
              <a:spLocks noChangeArrowheads="1"/>
            </p:cNvSpPr>
            <p:nvPr/>
          </p:nvSpPr>
          <p:spPr bwMode="auto">
            <a:xfrm>
              <a:off x="7484878" y="2021741"/>
              <a:ext cx="329252" cy="1709886"/>
            </a:xfrm>
            <a:prstGeom prst="rect">
              <a:avLst/>
            </a:prstGeom>
            <a:solidFill>
              <a:srgbClr val="545D7A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5" name="Text Box 25"/>
            <p:cNvSpPr txBox="1">
              <a:spLocks noChangeArrowheads="1"/>
            </p:cNvSpPr>
            <p:nvPr/>
          </p:nvSpPr>
          <p:spPr bwMode="auto">
            <a:xfrm>
              <a:off x="4504477" y="2335087"/>
              <a:ext cx="540533" cy="2999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350" dirty="0">
                  <a:solidFill>
                    <a:srgbClr val="484849"/>
                  </a:solidFill>
                  <a:cs typeface="+mn-ea"/>
                  <a:sym typeface="+mn-lt"/>
                </a:rPr>
                <a:t>38%</a:t>
              </a:r>
              <a:endParaRPr lang="zh-CN" altLang="en-US" sz="1350" dirty="0">
                <a:solidFill>
                  <a:srgbClr val="484849"/>
                </a:solidFill>
                <a:cs typeface="+mn-ea"/>
                <a:sym typeface="+mn-lt"/>
              </a:endParaRPr>
            </a:p>
          </p:txBody>
        </p:sp>
        <p:sp>
          <p:nvSpPr>
            <p:cNvPr id="136" name="Text Box 26"/>
            <p:cNvSpPr txBox="1">
              <a:spLocks noChangeArrowheads="1"/>
            </p:cNvSpPr>
            <p:nvPr/>
          </p:nvSpPr>
          <p:spPr bwMode="auto">
            <a:xfrm>
              <a:off x="5476206" y="2204659"/>
              <a:ext cx="540533" cy="2999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350">
                  <a:solidFill>
                    <a:srgbClr val="484849"/>
                  </a:solidFill>
                  <a:cs typeface="+mn-ea"/>
                  <a:sym typeface="+mn-lt"/>
                </a:rPr>
                <a:t>49%</a:t>
              </a:r>
              <a:endParaRPr lang="zh-CN" altLang="en-US" sz="1350">
                <a:solidFill>
                  <a:srgbClr val="484849"/>
                </a:solidFill>
                <a:cs typeface="+mn-ea"/>
                <a:sym typeface="+mn-lt"/>
              </a:endParaRPr>
            </a:p>
          </p:txBody>
        </p:sp>
        <p:sp>
          <p:nvSpPr>
            <p:cNvPr id="137" name="Text Box 27"/>
            <p:cNvSpPr txBox="1">
              <a:spLocks noChangeArrowheads="1"/>
            </p:cNvSpPr>
            <p:nvPr/>
          </p:nvSpPr>
          <p:spPr bwMode="auto">
            <a:xfrm>
              <a:off x="6427257" y="1628864"/>
              <a:ext cx="540533" cy="2999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350">
                  <a:solidFill>
                    <a:srgbClr val="484849"/>
                  </a:solidFill>
                  <a:cs typeface="+mn-ea"/>
                  <a:sym typeface="+mn-lt"/>
                </a:rPr>
                <a:t>67%</a:t>
              </a:r>
              <a:endParaRPr lang="zh-CN" altLang="en-US" sz="1350">
                <a:solidFill>
                  <a:srgbClr val="484849"/>
                </a:solidFill>
                <a:cs typeface="+mn-ea"/>
                <a:sym typeface="+mn-lt"/>
              </a:endParaRPr>
            </a:p>
          </p:txBody>
        </p:sp>
        <p:sp>
          <p:nvSpPr>
            <p:cNvPr id="138" name="Text Box 28"/>
            <p:cNvSpPr txBox="1">
              <a:spLocks noChangeArrowheads="1"/>
            </p:cNvSpPr>
            <p:nvPr/>
          </p:nvSpPr>
          <p:spPr bwMode="auto">
            <a:xfrm>
              <a:off x="7394214" y="1628864"/>
              <a:ext cx="540533" cy="2999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350" dirty="0">
                  <a:solidFill>
                    <a:srgbClr val="484849"/>
                  </a:solidFill>
                  <a:cs typeface="+mn-ea"/>
                  <a:sym typeface="+mn-lt"/>
                </a:rPr>
                <a:t>60%</a:t>
              </a:r>
              <a:endParaRPr lang="zh-CN" altLang="en-US" sz="1350" dirty="0">
                <a:solidFill>
                  <a:srgbClr val="484849"/>
                </a:solidFill>
                <a:cs typeface="+mn-ea"/>
                <a:sym typeface="+mn-lt"/>
              </a:endParaRPr>
            </a:p>
          </p:txBody>
        </p:sp>
        <p:sp>
          <p:nvSpPr>
            <p:cNvPr id="139" name="Rectangle 29"/>
            <p:cNvSpPr>
              <a:spLocks noChangeArrowheads="1"/>
            </p:cNvSpPr>
            <p:nvPr/>
          </p:nvSpPr>
          <p:spPr bwMode="auto">
            <a:xfrm>
              <a:off x="6202789" y="1034464"/>
              <a:ext cx="242442" cy="122475"/>
            </a:xfrm>
            <a:prstGeom prst="rect">
              <a:avLst/>
            </a:prstGeom>
            <a:solidFill>
              <a:srgbClr val="545D7A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0" name="Rectangle 30"/>
            <p:cNvSpPr>
              <a:spLocks noChangeArrowheads="1"/>
            </p:cNvSpPr>
            <p:nvPr/>
          </p:nvSpPr>
          <p:spPr bwMode="auto">
            <a:xfrm>
              <a:off x="7295570" y="1034465"/>
              <a:ext cx="230299" cy="122474"/>
            </a:xfrm>
            <a:prstGeom prst="rect">
              <a:avLst/>
            </a:prstGeom>
            <a:solidFill>
              <a:srgbClr val="01A8A2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1" name="Text Box 31"/>
            <p:cNvSpPr txBox="1">
              <a:spLocks noChangeArrowheads="1"/>
            </p:cNvSpPr>
            <p:nvPr/>
          </p:nvSpPr>
          <p:spPr bwMode="auto">
            <a:xfrm>
              <a:off x="6451115" y="972289"/>
              <a:ext cx="64816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>
                  <a:solidFill>
                    <a:srgbClr val="484849"/>
                  </a:solidFill>
                  <a:cs typeface="+mn-ea"/>
                  <a:sym typeface="+mn-lt"/>
                </a:rPr>
                <a:t>图例</a:t>
              </a:r>
              <a:endParaRPr lang="zh-CN" altLang="en-US" sz="1200" dirty="0">
                <a:solidFill>
                  <a:srgbClr val="484849"/>
                </a:solidFill>
                <a:cs typeface="+mn-ea"/>
                <a:sym typeface="+mn-lt"/>
              </a:endParaRPr>
            </a:p>
          </p:txBody>
        </p:sp>
        <p:sp>
          <p:nvSpPr>
            <p:cNvPr id="142" name="Text Box 32"/>
            <p:cNvSpPr txBox="1">
              <a:spLocks noChangeArrowheads="1"/>
            </p:cNvSpPr>
            <p:nvPr/>
          </p:nvSpPr>
          <p:spPr bwMode="auto">
            <a:xfrm>
              <a:off x="7609253" y="969108"/>
              <a:ext cx="64816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>
                  <a:solidFill>
                    <a:srgbClr val="484849"/>
                  </a:solidFill>
                  <a:cs typeface="+mn-ea"/>
                  <a:sym typeface="+mn-lt"/>
                </a:rPr>
                <a:t>图例</a:t>
              </a:r>
              <a:endParaRPr lang="zh-CN" altLang="en-US" sz="1200" dirty="0">
                <a:solidFill>
                  <a:srgbClr val="484849"/>
                </a:solidFill>
                <a:cs typeface="+mn-ea"/>
                <a:sym typeface="+mn-lt"/>
              </a:endParaRPr>
            </a:p>
          </p:txBody>
        </p:sp>
        <p:sp>
          <p:nvSpPr>
            <p:cNvPr id="143" name="Text Box 33"/>
            <p:cNvSpPr txBox="1">
              <a:spLocks noChangeArrowheads="1"/>
            </p:cNvSpPr>
            <p:nvPr/>
          </p:nvSpPr>
          <p:spPr bwMode="auto">
            <a:xfrm>
              <a:off x="4257935" y="3772982"/>
              <a:ext cx="812894" cy="2999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350" dirty="0">
                  <a:solidFill>
                    <a:srgbClr val="484849"/>
                  </a:solidFill>
                  <a:cs typeface="+mn-ea"/>
                  <a:sym typeface="+mn-lt"/>
                </a:rPr>
                <a:t>业务一</a:t>
              </a:r>
              <a:endParaRPr lang="zh-CN" altLang="en-US" sz="1350" dirty="0">
                <a:solidFill>
                  <a:srgbClr val="484849"/>
                </a:solidFill>
                <a:cs typeface="+mn-ea"/>
                <a:sym typeface="+mn-lt"/>
              </a:endParaRPr>
            </a:p>
          </p:txBody>
        </p:sp>
        <p:sp>
          <p:nvSpPr>
            <p:cNvPr id="144" name="Text Box 34"/>
            <p:cNvSpPr txBox="1">
              <a:spLocks noChangeArrowheads="1"/>
            </p:cNvSpPr>
            <p:nvPr/>
          </p:nvSpPr>
          <p:spPr bwMode="auto">
            <a:xfrm>
              <a:off x="5191490" y="3772982"/>
              <a:ext cx="812894" cy="2999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350" dirty="0">
                  <a:solidFill>
                    <a:srgbClr val="484849"/>
                  </a:solidFill>
                  <a:cs typeface="+mn-ea"/>
                  <a:sym typeface="+mn-lt"/>
                </a:rPr>
                <a:t>业务二</a:t>
              </a:r>
              <a:endParaRPr lang="zh-CN" altLang="en-US" sz="1350" dirty="0">
                <a:solidFill>
                  <a:srgbClr val="484849"/>
                </a:solidFill>
                <a:cs typeface="+mn-ea"/>
                <a:sym typeface="+mn-lt"/>
              </a:endParaRPr>
            </a:p>
          </p:txBody>
        </p:sp>
        <p:sp>
          <p:nvSpPr>
            <p:cNvPr id="145" name="Text Box 35"/>
            <p:cNvSpPr txBox="1">
              <a:spLocks noChangeArrowheads="1"/>
            </p:cNvSpPr>
            <p:nvPr/>
          </p:nvSpPr>
          <p:spPr bwMode="auto">
            <a:xfrm>
              <a:off x="6180714" y="3772982"/>
              <a:ext cx="812894" cy="2999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350" dirty="0">
                  <a:solidFill>
                    <a:srgbClr val="484849"/>
                  </a:solidFill>
                  <a:cs typeface="+mn-ea"/>
                  <a:sym typeface="+mn-lt"/>
                </a:rPr>
                <a:t>业务三</a:t>
              </a:r>
              <a:endParaRPr lang="zh-CN" altLang="en-US" sz="1350" dirty="0">
                <a:solidFill>
                  <a:srgbClr val="484849"/>
                </a:solidFill>
                <a:cs typeface="+mn-ea"/>
                <a:sym typeface="+mn-lt"/>
              </a:endParaRPr>
            </a:p>
          </p:txBody>
        </p:sp>
        <p:sp>
          <p:nvSpPr>
            <p:cNvPr id="146" name="Text Box 36"/>
            <p:cNvSpPr txBox="1">
              <a:spLocks noChangeArrowheads="1"/>
            </p:cNvSpPr>
            <p:nvPr/>
          </p:nvSpPr>
          <p:spPr bwMode="auto">
            <a:xfrm>
              <a:off x="7146080" y="3772982"/>
              <a:ext cx="812894" cy="2999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350" dirty="0">
                  <a:solidFill>
                    <a:srgbClr val="484849"/>
                  </a:solidFill>
                  <a:cs typeface="+mn-ea"/>
                  <a:sym typeface="+mn-lt"/>
                </a:rPr>
                <a:t>业务四</a:t>
              </a:r>
              <a:endParaRPr lang="zh-CN" altLang="en-US" sz="1350" dirty="0">
                <a:solidFill>
                  <a:srgbClr val="484849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75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75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75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24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24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324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824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425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925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7" grpId="0"/>
      <p:bldP spid="108" grpId="0"/>
      <p:bldP spid="109" grpId="0" animBg="1"/>
      <p:bldP spid="110" grpId="0" animBg="1"/>
      <p:bldP spid="111" grpId="0" animBg="1"/>
      <p:bldP spid="112" grpId="0"/>
      <p:bldP spid="113" grpId="0"/>
      <p:bldP spid="114" grpId="0"/>
      <p:bldP spid="115" grpId="0" animBg="1"/>
      <p:bldP spid="119" grpId="0"/>
      <p:bldP spid="120" grpId="0"/>
      <p:bldP spid="1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12"/>
          <p:cNvSpPr txBox="1"/>
          <p:nvPr/>
        </p:nvSpPr>
        <p:spPr>
          <a:xfrm>
            <a:off x="823533" y="1083985"/>
            <a:ext cx="1497425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00" b="1" dirty="0">
                <a:solidFill>
                  <a:srgbClr val="294A5A"/>
                </a:solidFill>
                <a:cs typeface="+mn-ea"/>
                <a:sym typeface="+mn-lt"/>
              </a:rPr>
              <a:t>品牌影响力</a:t>
            </a:r>
            <a:endParaRPr lang="zh-CN" altLang="en-US" sz="1500" b="1" dirty="0">
              <a:solidFill>
                <a:srgbClr val="294A5A"/>
              </a:solidFill>
              <a:cs typeface="+mn-ea"/>
              <a:sym typeface="+mn-lt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823534" y="1381964"/>
            <a:ext cx="2269052" cy="715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通过系统性的品牌推广和终端促销工作，使品牌在行业内具有相当的影响力</a:t>
            </a:r>
            <a:endParaRPr lang="zh-CN" altLang="en-US" sz="1350" dirty="0">
              <a:solidFill>
                <a:srgbClr val="294A5A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2" name="TextBox 14"/>
          <p:cNvSpPr txBox="1"/>
          <p:nvPr/>
        </p:nvSpPr>
        <p:spPr>
          <a:xfrm>
            <a:off x="858971" y="2533134"/>
            <a:ext cx="1497425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00" b="1" dirty="0">
                <a:solidFill>
                  <a:srgbClr val="294A5A"/>
                </a:solidFill>
                <a:cs typeface="+mn-ea"/>
                <a:sym typeface="+mn-lt"/>
              </a:rPr>
              <a:t>知名度</a:t>
            </a:r>
            <a:endParaRPr lang="zh-CN" altLang="en-US" sz="1500" b="1" dirty="0">
              <a:solidFill>
                <a:srgbClr val="294A5A"/>
              </a:solidFill>
              <a:cs typeface="+mn-ea"/>
              <a:sym typeface="+mn-lt"/>
            </a:endParaRPr>
          </a:p>
        </p:txBody>
      </p:sp>
      <p:sp>
        <p:nvSpPr>
          <p:cNvPr id="33" name="TextBox 15"/>
          <p:cNvSpPr txBox="1"/>
          <p:nvPr/>
        </p:nvSpPr>
        <p:spPr>
          <a:xfrm>
            <a:off x="858972" y="2831113"/>
            <a:ext cx="1544738" cy="715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在推广的区域内具有较高的品牌知名度和美誉度。</a:t>
            </a:r>
            <a:endParaRPr lang="zh-CN" altLang="en-US" sz="1350" dirty="0">
              <a:solidFill>
                <a:srgbClr val="294A5A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4" name="TextBox 17"/>
          <p:cNvSpPr txBox="1"/>
          <p:nvPr/>
        </p:nvSpPr>
        <p:spPr>
          <a:xfrm>
            <a:off x="7283680" y="1105571"/>
            <a:ext cx="1438209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00" b="1" dirty="0">
                <a:solidFill>
                  <a:srgbClr val="294A5A"/>
                </a:solidFill>
                <a:cs typeface="+mn-ea"/>
                <a:sym typeface="+mn-lt"/>
              </a:rPr>
              <a:t>渠道通畅</a:t>
            </a:r>
            <a:endParaRPr lang="zh-CN" altLang="en-US" sz="1500" b="1" dirty="0">
              <a:solidFill>
                <a:srgbClr val="294A5A"/>
              </a:solidFill>
              <a:cs typeface="+mn-ea"/>
              <a:sym typeface="+mn-lt"/>
            </a:endParaRPr>
          </a:p>
        </p:txBody>
      </p:sp>
      <p:sp>
        <p:nvSpPr>
          <p:cNvPr id="35" name="TextBox 18"/>
          <p:cNvSpPr txBox="1"/>
          <p:nvPr/>
        </p:nvSpPr>
        <p:spPr>
          <a:xfrm>
            <a:off x="5837865" y="1428608"/>
            <a:ext cx="2447533" cy="715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分销渠道通畅，终端铺货率达到</a:t>
            </a:r>
            <a:r>
              <a:rPr lang="en-US" altLang="zh-CN" sz="1350" dirty="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A</a:t>
            </a:r>
            <a:r>
              <a:rPr lang="zh-CN" altLang="en-US" sz="1350" dirty="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类终端</a:t>
            </a:r>
            <a:r>
              <a:rPr lang="en-US" altLang="zh-CN" sz="1350" dirty="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80%</a:t>
            </a:r>
            <a:r>
              <a:rPr lang="zh-CN" altLang="en-US" sz="1350" dirty="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、</a:t>
            </a:r>
            <a:r>
              <a:rPr lang="en-US" altLang="zh-CN" sz="1350" dirty="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B</a:t>
            </a:r>
            <a:r>
              <a:rPr lang="zh-CN" altLang="en-US" sz="1350" dirty="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类终端</a:t>
            </a:r>
            <a:r>
              <a:rPr lang="en-US" altLang="zh-CN" sz="1350" dirty="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90%</a:t>
            </a:r>
            <a:r>
              <a:rPr lang="zh-CN" altLang="en-US" sz="1350" dirty="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以上。</a:t>
            </a:r>
            <a:endParaRPr lang="zh-CN" altLang="en-US" sz="1350" dirty="0">
              <a:solidFill>
                <a:srgbClr val="484849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6" name="TextBox 19"/>
          <p:cNvSpPr txBox="1"/>
          <p:nvPr/>
        </p:nvSpPr>
        <p:spPr>
          <a:xfrm>
            <a:off x="7155803" y="2492158"/>
            <a:ext cx="1232443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00" b="1" dirty="0">
                <a:solidFill>
                  <a:srgbClr val="294A5A"/>
                </a:solidFill>
                <a:cs typeface="+mn-ea"/>
                <a:sym typeface="+mn-lt"/>
              </a:rPr>
              <a:t>市场占有率</a:t>
            </a:r>
            <a:endParaRPr lang="zh-CN" altLang="en-US" sz="1500" b="1" dirty="0">
              <a:solidFill>
                <a:srgbClr val="294A5A"/>
              </a:solidFill>
              <a:cs typeface="+mn-ea"/>
              <a:sym typeface="+mn-lt"/>
            </a:endParaRPr>
          </a:p>
        </p:txBody>
      </p:sp>
      <p:sp>
        <p:nvSpPr>
          <p:cNvPr id="37" name="TextBox 20"/>
          <p:cNvSpPr txBox="1"/>
          <p:nvPr/>
        </p:nvSpPr>
        <p:spPr>
          <a:xfrm>
            <a:off x="6732614" y="2731205"/>
            <a:ext cx="1713368" cy="507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市场占有率跻身某某行业内前</a:t>
            </a:r>
            <a:r>
              <a:rPr lang="en-US" altLang="zh-CN" sz="1350" dirty="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30</a:t>
            </a:r>
            <a:r>
              <a:rPr lang="zh-CN" altLang="en-US" sz="1350" dirty="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名。</a:t>
            </a:r>
            <a:endParaRPr lang="zh-CN" altLang="en-US" sz="1350" dirty="0">
              <a:solidFill>
                <a:srgbClr val="294A5A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/>
                </a:solidFill>
                <a:cs typeface="+mn-ea"/>
                <a:sym typeface="+mn-lt"/>
              </a:rPr>
              <a:t>推广目标</a:t>
            </a:r>
            <a:endParaRPr lang="zh-CN" altLang="en-US" dirty="0">
              <a:solidFill>
                <a:schemeClr val="accent2"/>
              </a:solidFill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480012" y="2120040"/>
            <a:ext cx="4197912" cy="3033359"/>
            <a:chOff x="3310770" y="2713220"/>
            <a:chExt cx="5638742" cy="4074485"/>
          </a:xfrm>
        </p:grpSpPr>
        <p:sp>
          <p:nvSpPr>
            <p:cNvPr id="38" name="任意多边形 27"/>
            <p:cNvSpPr/>
            <p:nvPr/>
          </p:nvSpPr>
          <p:spPr>
            <a:xfrm flipH="1">
              <a:off x="3636512" y="4561307"/>
              <a:ext cx="5017598" cy="2226398"/>
            </a:xfrm>
            <a:custGeom>
              <a:avLst/>
              <a:gdLst>
                <a:gd name="connsiteX0" fmla="*/ 3025157 w 6067310"/>
                <a:gd name="connsiteY0" fmla="*/ 1055951 h 2705986"/>
                <a:gd name="connsiteX1" fmla="*/ 3064024 w 6067310"/>
                <a:gd name="connsiteY1" fmla="*/ 1059484 h 2705986"/>
                <a:gd name="connsiteX2" fmla="*/ 3063946 w 6067310"/>
                <a:gd name="connsiteY2" fmla="*/ 1056391 h 2705986"/>
                <a:gd name="connsiteX3" fmla="*/ 3120244 w 6067310"/>
                <a:gd name="connsiteY3" fmla="*/ 1153633 h 2705986"/>
                <a:gd name="connsiteX4" fmla="*/ 3067081 w 6067310"/>
                <a:gd name="connsiteY4" fmla="*/ 1254642 h 2705986"/>
                <a:gd name="connsiteX5" fmla="*/ 3157458 w 6067310"/>
                <a:gd name="connsiteY5" fmla="*/ 2232837 h 2705986"/>
                <a:gd name="connsiteX6" fmla="*/ 3032614 w 6067310"/>
                <a:gd name="connsiteY6" fmla="*/ 2325464 h 2705986"/>
                <a:gd name="connsiteX7" fmla="*/ 2909852 w 6067310"/>
                <a:gd name="connsiteY7" fmla="*/ 2234382 h 2705986"/>
                <a:gd name="connsiteX8" fmla="*/ 3000229 w 6067310"/>
                <a:gd name="connsiteY8" fmla="*/ 1256187 h 2705986"/>
                <a:gd name="connsiteX9" fmla="*/ 2947066 w 6067310"/>
                <a:gd name="connsiteY9" fmla="*/ 1155178 h 2705986"/>
                <a:gd name="connsiteX10" fmla="*/ 3003366 w 6067310"/>
                <a:gd name="connsiteY10" fmla="*/ 1057932 h 2705986"/>
                <a:gd name="connsiteX11" fmla="*/ 3029867 w 6067310"/>
                <a:gd name="connsiteY11" fmla="*/ 0 h 2705986"/>
                <a:gd name="connsiteX12" fmla="*/ 3029807 w 6067310"/>
                <a:gd name="connsiteY12" fmla="*/ 2381 h 2705986"/>
                <a:gd name="connsiteX13" fmla="*/ 2964451 w 6067310"/>
                <a:gd name="connsiteY13" fmla="*/ 9531 h 2705986"/>
                <a:gd name="connsiteX14" fmla="*/ 2862005 w 6067310"/>
                <a:gd name="connsiteY14" fmla="*/ 894680 h 2705986"/>
                <a:gd name="connsiteX15" fmla="*/ 2808843 w 6067310"/>
                <a:gd name="connsiteY15" fmla="*/ 894680 h 2705986"/>
                <a:gd name="connsiteX16" fmla="*/ 2372908 w 6067310"/>
                <a:gd name="connsiteY16" fmla="*/ 1059484 h 2705986"/>
                <a:gd name="connsiteX17" fmla="*/ 1570150 w 6067310"/>
                <a:gd name="connsiteY17" fmla="*/ 1442257 h 2705986"/>
                <a:gd name="connsiteX18" fmla="*/ 634485 w 6067310"/>
                <a:gd name="connsiteY18" fmla="*/ 1197708 h 2705986"/>
                <a:gd name="connsiteX19" fmla="*/ 623852 w 6067310"/>
                <a:gd name="connsiteY19" fmla="*/ 1229605 h 2705986"/>
                <a:gd name="connsiteX20" fmla="*/ 437782 w 6067310"/>
                <a:gd name="connsiteY20" fmla="*/ 942526 h 2705986"/>
                <a:gd name="connsiteX21" fmla="*/ 437782 w 6067310"/>
                <a:gd name="connsiteY21" fmla="*/ 1176443 h 2705986"/>
                <a:gd name="connsiteX22" fmla="*/ 267661 w 6067310"/>
                <a:gd name="connsiteY22" fmla="*/ 1144545 h 2705986"/>
                <a:gd name="connsiteX23" fmla="*/ 272978 w 6067310"/>
                <a:gd name="connsiteY23" fmla="*/ 1086066 h 2705986"/>
                <a:gd name="connsiteX24" fmla="*/ 246396 w 6067310"/>
                <a:gd name="connsiteY24" fmla="*/ 1080750 h 2705986"/>
                <a:gd name="connsiteX25" fmla="*/ 235764 w 6067310"/>
                <a:gd name="connsiteY25" fmla="*/ 1128596 h 2705986"/>
                <a:gd name="connsiteX26" fmla="*/ 44378 w 6067310"/>
                <a:gd name="connsiteY26" fmla="*/ 1022271 h 2705986"/>
                <a:gd name="connsiteX27" fmla="*/ 76275 w 6067310"/>
                <a:gd name="connsiteY27" fmla="*/ 1160494 h 2705986"/>
                <a:gd name="connsiteX28" fmla="*/ 549424 w 6067310"/>
                <a:gd name="connsiteY28" fmla="*/ 1420991 h 2705986"/>
                <a:gd name="connsiteX29" fmla="*/ 544108 w 6067310"/>
                <a:gd name="connsiteY29" fmla="*/ 1442257 h 2705986"/>
                <a:gd name="connsiteX30" fmla="*/ 1203326 w 6067310"/>
                <a:gd name="connsiteY30" fmla="*/ 1692122 h 2705986"/>
                <a:gd name="connsiteX31" fmla="*/ 1804066 w 6067310"/>
                <a:gd name="connsiteY31" fmla="*/ 1835661 h 2705986"/>
                <a:gd name="connsiteX32" fmla="*/ 2356959 w 6067310"/>
                <a:gd name="connsiteY32" fmla="*/ 1670857 h 2705986"/>
                <a:gd name="connsiteX33" fmla="*/ 2457968 w 6067310"/>
                <a:gd name="connsiteY33" fmla="*/ 2011098 h 2705986"/>
                <a:gd name="connsiteX34" fmla="*/ 2468601 w 6067310"/>
                <a:gd name="connsiteY34" fmla="*/ 2622471 h 2705986"/>
                <a:gd name="connsiteX35" fmla="*/ 2532396 w 6067310"/>
                <a:gd name="connsiteY35" fmla="*/ 2702215 h 2705986"/>
                <a:gd name="connsiteX36" fmla="*/ 3079973 w 6067310"/>
                <a:gd name="connsiteY36" fmla="*/ 2702215 h 2705986"/>
                <a:gd name="connsiteX37" fmla="*/ 3079949 w 6067310"/>
                <a:gd name="connsiteY37" fmla="*/ 2700670 h 2705986"/>
                <a:gd name="connsiteX38" fmla="*/ 3534914 w 6067310"/>
                <a:gd name="connsiteY38" fmla="*/ 2700670 h 2705986"/>
                <a:gd name="connsiteX39" fmla="*/ 3598709 w 6067310"/>
                <a:gd name="connsiteY39" fmla="*/ 2620926 h 2705986"/>
                <a:gd name="connsiteX40" fmla="*/ 3609342 w 6067310"/>
                <a:gd name="connsiteY40" fmla="*/ 2009553 h 2705986"/>
                <a:gd name="connsiteX41" fmla="*/ 3710351 w 6067310"/>
                <a:gd name="connsiteY41" fmla="*/ 1669312 h 2705986"/>
                <a:gd name="connsiteX42" fmla="*/ 4263244 w 6067310"/>
                <a:gd name="connsiteY42" fmla="*/ 1834116 h 2705986"/>
                <a:gd name="connsiteX43" fmla="*/ 4863984 w 6067310"/>
                <a:gd name="connsiteY43" fmla="*/ 1690577 h 2705986"/>
                <a:gd name="connsiteX44" fmla="*/ 5523202 w 6067310"/>
                <a:gd name="connsiteY44" fmla="*/ 1440712 h 2705986"/>
                <a:gd name="connsiteX45" fmla="*/ 5517886 w 6067310"/>
                <a:gd name="connsiteY45" fmla="*/ 1419446 h 2705986"/>
                <a:gd name="connsiteX46" fmla="*/ 5991035 w 6067310"/>
                <a:gd name="connsiteY46" fmla="*/ 1158949 h 2705986"/>
                <a:gd name="connsiteX47" fmla="*/ 6022932 w 6067310"/>
                <a:gd name="connsiteY47" fmla="*/ 1020726 h 2705986"/>
                <a:gd name="connsiteX48" fmla="*/ 5831546 w 6067310"/>
                <a:gd name="connsiteY48" fmla="*/ 1127051 h 2705986"/>
                <a:gd name="connsiteX49" fmla="*/ 5820914 w 6067310"/>
                <a:gd name="connsiteY49" fmla="*/ 1079205 h 2705986"/>
                <a:gd name="connsiteX50" fmla="*/ 5794332 w 6067310"/>
                <a:gd name="connsiteY50" fmla="*/ 1084521 h 2705986"/>
                <a:gd name="connsiteX51" fmla="*/ 5799649 w 6067310"/>
                <a:gd name="connsiteY51" fmla="*/ 1143000 h 2705986"/>
                <a:gd name="connsiteX52" fmla="*/ 5629528 w 6067310"/>
                <a:gd name="connsiteY52" fmla="*/ 1174898 h 2705986"/>
                <a:gd name="connsiteX53" fmla="*/ 5629528 w 6067310"/>
                <a:gd name="connsiteY53" fmla="*/ 940981 h 2705986"/>
                <a:gd name="connsiteX54" fmla="*/ 5443458 w 6067310"/>
                <a:gd name="connsiteY54" fmla="*/ 1228060 h 2705986"/>
                <a:gd name="connsiteX55" fmla="*/ 5432825 w 6067310"/>
                <a:gd name="connsiteY55" fmla="*/ 1196163 h 2705986"/>
                <a:gd name="connsiteX56" fmla="*/ 4497160 w 6067310"/>
                <a:gd name="connsiteY56" fmla="*/ 1440712 h 2705986"/>
                <a:gd name="connsiteX57" fmla="*/ 3694402 w 6067310"/>
                <a:gd name="connsiteY57" fmla="*/ 1057939 h 2705986"/>
                <a:gd name="connsiteX58" fmla="*/ 3258467 w 6067310"/>
                <a:gd name="connsiteY58" fmla="*/ 893135 h 2705986"/>
                <a:gd name="connsiteX59" fmla="*/ 3205305 w 6067310"/>
                <a:gd name="connsiteY59" fmla="*/ 893135 h 2705986"/>
                <a:gd name="connsiteX60" fmla="*/ 3029867 w 6067310"/>
                <a:gd name="connsiteY60" fmla="*/ 0 h 270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6067310" h="2705986">
                  <a:moveTo>
                    <a:pt x="3025157" y="1055951"/>
                  </a:moveTo>
                  <a:lnTo>
                    <a:pt x="3064024" y="1059484"/>
                  </a:lnTo>
                  <a:lnTo>
                    <a:pt x="3063946" y="1056391"/>
                  </a:lnTo>
                  <a:lnTo>
                    <a:pt x="3120244" y="1153633"/>
                  </a:lnTo>
                  <a:lnTo>
                    <a:pt x="3067081" y="1254642"/>
                  </a:lnTo>
                  <a:lnTo>
                    <a:pt x="3157458" y="2232837"/>
                  </a:lnTo>
                  <a:lnTo>
                    <a:pt x="3032614" y="2325464"/>
                  </a:lnTo>
                  <a:lnTo>
                    <a:pt x="2909852" y="2234382"/>
                  </a:lnTo>
                  <a:lnTo>
                    <a:pt x="3000229" y="1256187"/>
                  </a:lnTo>
                  <a:lnTo>
                    <a:pt x="2947066" y="1155178"/>
                  </a:lnTo>
                  <a:lnTo>
                    <a:pt x="3003366" y="1057932"/>
                  </a:lnTo>
                  <a:close/>
                  <a:moveTo>
                    <a:pt x="3029867" y="0"/>
                  </a:moveTo>
                  <a:lnTo>
                    <a:pt x="3029807" y="2381"/>
                  </a:lnTo>
                  <a:lnTo>
                    <a:pt x="2964451" y="9531"/>
                  </a:lnTo>
                  <a:cubicBezTo>
                    <a:pt x="2632430" y="73877"/>
                    <a:pt x="2782261" y="495959"/>
                    <a:pt x="2862005" y="894680"/>
                  </a:cubicBezTo>
                  <a:lnTo>
                    <a:pt x="2808843" y="894680"/>
                  </a:lnTo>
                  <a:cubicBezTo>
                    <a:pt x="2727326" y="1013411"/>
                    <a:pt x="2550117" y="1068345"/>
                    <a:pt x="2372908" y="1059484"/>
                  </a:cubicBezTo>
                  <a:cubicBezTo>
                    <a:pt x="2105322" y="1187075"/>
                    <a:pt x="1837736" y="1341247"/>
                    <a:pt x="1570150" y="1442257"/>
                  </a:cubicBezTo>
                  <a:cubicBezTo>
                    <a:pt x="1252946" y="1387323"/>
                    <a:pt x="887894" y="1289856"/>
                    <a:pt x="634485" y="1197708"/>
                  </a:cubicBezTo>
                  <a:lnTo>
                    <a:pt x="623852" y="1229605"/>
                  </a:lnTo>
                  <a:lnTo>
                    <a:pt x="437782" y="942526"/>
                  </a:lnTo>
                  <a:cubicBezTo>
                    <a:pt x="299559" y="956702"/>
                    <a:pt x="437782" y="1098471"/>
                    <a:pt x="437782" y="1176443"/>
                  </a:cubicBezTo>
                  <a:lnTo>
                    <a:pt x="267661" y="1144545"/>
                  </a:lnTo>
                  <a:lnTo>
                    <a:pt x="272978" y="1086066"/>
                  </a:lnTo>
                  <a:lnTo>
                    <a:pt x="246396" y="1080750"/>
                  </a:lnTo>
                  <a:lnTo>
                    <a:pt x="235764" y="1128596"/>
                  </a:lnTo>
                  <a:cubicBezTo>
                    <a:pt x="171969" y="1093154"/>
                    <a:pt x="108173" y="988602"/>
                    <a:pt x="44378" y="1022271"/>
                  </a:cubicBezTo>
                  <a:cubicBezTo>
                    <a:pt x="-67265" y="1031131"/>
                    <a:pt x="65643" y="1114420"/>
                    <a:pt x="76275" y="1160494"/>
                  </a:cubicBezTo>
                  <a:cubicBezTo>
                    <a:pt x="196777" y="1358968"/>
                    <a:pt x="397024" y="1382006"/>
                    <a:pt x="549424" y="1420991"/>
                  </a:cubicBezTo>
                  <a:lnTo>
                    <a:pt x="544108" y="1442257"/>
                  </a:lnTo>
                  <a:lnTo>
                    <a:pt x="1203326" y="1692122"/>
                  </a:lnTo>
                  <a:cubicBezTo>
                    <a:pt x="1398256" y="1793130"/>
                    <a:pt x="1699512" y="1878192"/>
                    <a:pt x="1804066" y="1835661"/>
                  </a:cubicBezTo>
                  <a:cubicBezTo>
                    <a:pt x="2014945" y="1732880"/>
                    <a:pt x="2172661" y="1725792"/>
                    <a:pt x="2356959" y="1670857"/>
                  </a:cubicBezTo>
                  <a:cubicBezTo>
                    <a:pt x="2417211" y="1757689"/>
                    <a:pt x="2450879" y="1881735"/>
                    <a:pt x="2457968" y="2011098"/>
                  </a:cubicBezTo>
                  <a:lnTo>
                    <a:pt x="2468601" y="2622471"/>
                  </a:lnTo>
                  <a:cubicBezTo>
                    <a:pt x="2489866" y="2649052"/>
                    <a:pt x="2479233" y="2723481"/>
                    <a:pt x="2532396" y="2702215"/>
                  </a:cubicBezTo>
                  <a:lnTo>
                    <a:pt x="3079973" y="2702215"/>
                  </a:lnTo>
                  <a:lnTo>
                    <a:pt x="3079949" y="2700670"/>
                  </a:lnTo>
                  <a:lnTo>
                    <a:pt x="3534914" y="2700670"/>
                  </a:lnTo>
                  <a:cubicBezTo>
                    <a:pt x="3588077" y="2721936"/>
                    <a:pt x="3577444" y="2647507"/>
                    <a:pt x="3598709" y="2620926"/>
                  </a:cubicBezTo>
                  <a:lnTo>
                    <a:pt x="3609342" y="2009553"/>
                  </a:lnTo>
                  <a:cubicBezTo>
                    <a:pt x="3616431" y="1880190"/>
                    <a:pt x="3650099" y="1756144"/>
                    <a:pt x="3710351" y="1669312"/>
                  </a:cubicBezTo>
                  <a:cubicBezTo>
                    <a:pt x="3894649" y="1724247"/>
                    <a:pt x="4052365" y="1731335"/>
                    <a:pt x="4263244" y="1834116"/>
                  </a:cubicBezTo>
                  <a:cubicBezTo>
                    <a:pt x="4367798" y="1876647"/>
                    <a:pt x="4669054" y="1791585"/>
                    <a:pt x="4863984" y="1690577"/>
                  </a:cubicBezTo>
                  <a:lnTo>
                    <a:pt x="5523202" y="1440712"/>
                  </a:lnTo>
                  <a:lnTo>
                    <a:pt x="5517886" y="1419446"/>
                  </a:lnTo>
                  <a:cubicBezTo>
                    <a:pt x="5670286" y="1380461"/>
                    <a:pt x="5870533" y="1357423"/>
                    <a:pt x="5991035" y="1158949"/>
                  </a:cubicBezTo>
                  <a:cubicBezTo>
                    <a:pt x="6001667" y="1112875"/>
                    <a:pt x="6134575" y="1029586"/>
                    <a:pt x="6022932" y="1020726"/>
                  </a:cubicBezTo>
                  <a:cubicBezTo>
                    <a:pt x="5959137" y="987057"/>
                    <a:pt x="5895341" y="1091609"/>
                    <a:pt x="5831546" y="1127051"/>
                  </a:cubicBezTo>
                  <a:lnTo>
                    <a:pt x="5820914" y="1079205"/>
                  </a:lnTo>
                  <a:lnTo>
                    <a:pt x="5794332" y="1084521"/>
                  </a:lnTo>
                  <a:lnTo>
                    <a:pt x="5799649" y="1143000"/>
                  </a:lnTo>
                  <a:lnTo>
                    <a:pt x="5629528" y="1174898"/>
                  </a:lnTo>
                  <a:cubicBezTo>
                    <a:pt x="5629528" y="1096926"/>
                    <a:pt x="5767751" y="955157"/>
                    <a:pt x="5629528" y="940981"/>
                  </a:cubicBezTo>
                  <a:lnTo>
                    <a:pt x="5443458" y="1228060"/>
                  </a:lnTo>
                  <a:lnTo>
                    <a:pt x="5432825" y="1196163"/>
                  </a:lnTo>
                  <a:cubicBezTo>
                    <a:pt x="5179416" y="1288311"/>
                    <a:pt x="4814364" y="1385778"/>
                    <a:pt x="4497160" y="1440712"/>
                  </a:cubicBezTo>
                  <a:cubicBezTo>
                    <a:pt x="4229574" y="1339702"/>
                    <a:pt x="3961988" y="1185530"/>
                    <a:pt x="3694402" y="1057939"/>
                  </a:cubicBezTo>
                  <a:cubicBezTo>
                    <a:pt x="3517193" y="1066800"/>
                    <a:pt x="3339984" y="1011866"/>
                    <a:pt x="3258467" y="893135"/>
                  </a:cubicBezTo>
                  <a:lnTo>
                    <a:pt x="3205305" y="893135"/>
                  </a:lnTo>
                  <a:cubicBezTo>
                    <a:pt x="3290366" y="467832"/>
                    <a:pt x="3455169" y="15950"/>
                    <a:pt x="3029867" y="0"/>
                  </a:cubicBezTo>
                  <a:close/>
                </a:path>
              </a:pathLst>
            </a:custGeom>
            <a:solidFill>
              <a:srgbClr val="4C4B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4359833" y="2713220"/>
              <a:ext cx="1278621" cy="1278621"/>
              <a:chOff x="4359833" y="2713220"/>
              <a:chExt cx="1278621" cy="1278621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4359833" y="2713220"/>
                <a:ext cx="1278621" cy="1278621"/>
              </a:xfrm>
              <a:prstGeom prst="ellipse">
                <a:avLst/>
              </a:prstGeom>
              <a:solidFill>
                <a:srgbClr val="2ABD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4569664" y="2883378"/>
                <a:ext cx="858959" cy="785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prstClr val="white"/>
                    </a:solidFill>
                    <a:cs typeface="+mn-ea"/>
                    <a:sym typeface="+mn-lt"/>
                  </a:rPr>
                  <a:t>02</a:t>
                </a:r>
                <a:endParaRPr lang="zh-CN" altLang="en-US" sz="32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3310770" y="4083237"/>
              <a:ext cx="1278621" cy="1278621"/>
              <a:chOff x="3310770" y="4083237"/>
              <a:chExt cx="1278621" cy="1278621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3310770" y="4083237"/>
                <a:ext cx="1278621" cy="1278621"/>
              </a:xfrm>
              <a:prstGeom prst="ellipse">
                <a:avLst/>
              </a:prstGeom>
              <a:solidFill>
                <a:srgbClr val="2ABD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3490798" y="4281516"/>
                <a:ext cx="858959" cy="785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prstClr val="white"/>
                    </a:solidFill>
                    <a:cs typeface="+mn-ea"/>
                    <a:sym typeface="+mn-lt"/>
                  </a:rPr>
                  <a:t>01</a:t>
                </a:r>
                <a:endParaRPr lang="zh-CN" altLang="en-US" sz="32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6542502" y="2713220"/>
              <a:ext cx="1278621" cy="1278621"/>
              <a:chOff x="6542502" y="2713220"/>
              <a:chExt cx="1278621" cy="1278621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6542502" y="2713220"/>
                <a:ext cx="1278621" cy="1278621"/>
              </a:xfrm>
              <a:prstGeom prst="ellipse">
                <a:avLst/>
              </a:prstGeom>
              <a:solidFill>
                <a:srgbClr val="2ABD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6734067" y="2883378"/>
                <a:ext cx="858959" cy="785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prstClr val="white"/>
                    </a:solidFill>
                    <a:cs typeface="+mn-ea"/>
                    <a:sym typeface="+mn-lt"/>
                  </a:rPr>
                  <a:t>03</a:t>
                </a:r>
                <a:endParaRPr lang="zh-CN" altLang="en-US" sz="32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7670891" y="4083237"/>
              <a:ext cx="1278621" cy="1278621"/>
              <a:chOff x="7670891" y="4083237"/>
              <a:chExt cx="1278621" cy="1278621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7670891" y="4083237"/>
                <a:ext cx="1278621" cy="1278621"/>
              </a:xfrm>
              <a:prstGeom prst="ellipse">
                <a:avLst/>
              </a:prstGeom>
              <a:solidFill>
                <a:srgbClr val="2ABD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7744030" y="4149470"/>
                <a:ext cx="1132342" cy="785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prstClr val="white"/>
                    </a:solidFill>
                    <a:cs typeface="+mn-ea"/>
                    <a:sym typeface="+mn-lt"/>
                  </a:rPr>
                  <a:t>04</a:t>
                </a:r>
                <a:endParaRPr lang="zh-CN" altLang="en-US" sz="32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72" b="17447"/>
          <a:stretch>
            <a:fillRect/>
          </a:stretch>
        </p:blipFill>
        <p:spPr>
          <a:xfrm>
            <a:off x="0" y="2019988"/>
            <a:ext cx="9142810" cy="310571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381406" y="-1046308"/>
            <a:ext cx="2838706" cy="540000"/>
            <a:chOff x="8407057" y="0"/>
            <a:chExt cx="3784942" cy="720000"/>
          </a:xfrm>
        </p:grpSpPr>
        <p:sp>
          <p:nvSpPr>
            <p:cNvPr id="4" name="Freeform 15"/>
            <p:cNvSpPr>
              <a:spLocks noChangeAspect="1"/>
            </p:cNvSpPr>
            <p:nvPr/>
          </p:nvSpPr>
          <p:spPr bwMode="auto">
            <a:xfrm>
              <a:off x="8407057" y="0"/>
              <a:ext cx="3784942" cy="720000"/>
            </a:xfrm>
            <a:custGeom>
              <a:avLst/>
              <a:gdLst>
                <a:gd name="T0" fmla="*/ 8631 w 14188"/>
                <a:gd name="T1" fmla="*/ 0 h 2667"/>
                <a:gd name="T2" fmla="*/ 14188 w 14188"/>
                <a:gd name="T3" fmla="*/ 1041 h 2667"/>
                <a:gd name="T4" fmla="*/ 14188 w 14188"/>
                <a:gd name="T5" fmla="*/ 2667 h 2667"/>
                <a:gd name="T6" fmla="*/ 0 w 14188"/>
                <a:gd name="T7" fmla="*/ 2667 h 2667"/>
                <a:gd name="T8" fmla="*/ 8631 w 1418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88" h="2667">
                  <a:moveTo>
                    <a:pt x="8631" y="0"/>
                  </a:moveTo>
                  <a:cubicBezTo>
                    <a:pt x="10591" y="0"/>
                    <a:pt x="12465" y="369"/>
                    <a:pt x="14188" y="1041"/>
                  </a:cubicBezTo>
                  <a:lnTo>
                    <a:pt x="14188" y="2667"/>
                  </a:lnTo>
                  <a:lnTo>
                    <a:pt x="0" y="2667"/>
                  </a:lnTo>
                  <a:cubicBezTo>
                    <a:pt x="2457" y="985"/>
                    <a:pt x="5429" y="0"/>
                    <a:pt x="8631" y="0"/>
                  </a:cubicBezTo>
                  <a:close/>
                </a:path>
              </a:pathLst>
            </a:custGeom>
            <a:solidFill>
              <a:srgbClr val="01A8A2">
                <a:alpha val="23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Freeform 16"/>
            <p:cNvSpPr>
              <a:spLocks noChangeAspect="1"/>
            </p:cNvSpPr>
            <p:nvPr/>
          </p:nvSpPr>
          <p:spPr bwMode="auto">
            <a:xfrm>
              <a:off x="9265474" y="0"/>
              <a:ext cx="2926525" cy="720000"/>
            </a:xfrm>
            <a:custGeom>
              <a:avLst/>
              <a:gdLst>
                <a:gd name="T0" fmla="*/ 10968 w 10968"/>
                <a:gd name="T1" fmla="*/ 0 h 2667"/>
                <a:gd name="T2" fmla="*/ 10968 w 10968"/>
                <a:gd name="T3" fmla="*/ 1983 h 2667"/>
                <a:gd name="T4" fmla="*/ 7157 w 10968"/>
                <a:gd name="T5" fmla="*/ 2667 h 2667"/>
                <a:gd name="T6" fmla="*/ 0 w 10968"/>
                <a:gd name="T7" fmla="*/ 0 h 2667"/>
                <a:gd name="T8" fmla="*/ 10968 w 10968"/>
                <a:gd name="T9" fmla="*/ 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68" h="2667">
                  <a:moveTo>
                    <a:pt x="10968" y="0"/>
                  </a:moveTo>
                  <a:lnTo>
                    <a:pt x="10968" y="1983"/>
                  </a:lnTo>
                  <a:cubicBezTo>
                    <a:pt x="9781" y="2425"/>
                    <a:pt x="8497" y="2667"/>
                    <a:pt x="7157" y="2667"/>
                  </a:cubicBezTo>
                  <a:cubicBezTo>
                    <a:pt x="4420" y="2667"/>
                    <a:pt x="1918" y="1661"/>
                    <a:pt x="0" y="0"/>
                  </a:cubicBezTo>
                  <a:lnTo>
                    <a:pt x="10968" y="0"/>
                  </a:lnTo>
                  <a:close/>
                </a:path>
              </a:pathLst>
            </a:custGeom>
            <a:solidFill>
              <a:srgbClr val="01A8A2">
                <a:alpha val="1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6" name="TextBox 103"/>
          <p:cNvSpPr txBox="1">
            <a:spLocks noChangeArrowheads="1"/>
          </p:cNvSpPr>
          <p:nvPr/>
        </p:nvSpPr>
        <p:spPr bwMode="auto">
          <a:xfrm rot="30982">
            <a:off x="821453" y="4348979"/>
            <a:ext cx="179711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kern="0" dirty="0">
                <a:solidFill>
                  <a:srgbClr val="4D4D4D"/>
                </a:solidFill>
                <a:latin typeface="+mn-lt"/>
                <a:ea typeface="+mn-ea"/>
                <a:cs typeface="+mn-ea"/>
                <a:sym typeface="+mn-lt"/>
              </a:rPr>
              <a:t>开营销动员会，安排部署各单位营销工作。</a:t>
            </a:r>
            <a:endParaRPr lang="zh-CN" altLang="zh-CN" sz="1200" kern="0" dirty="0">
              <a:solidFill>
                <a:srgbClr val="4D4D4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TextBox 103"/>
          <p:cNvSpPr txBox="1">
            <a:spLocks noChangeArrowheads="1"/>
          </p:cNvSpPr>
          <p:nvPr/>
        </p:nvSpPr>
        <p:spPr bwMode="auto">
          <a:xfrm rot="30982">
            <a:off x="1633039" y="2414221"/>
            <a:ext cx="1975804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kern="0" dirty="0">
                <a:solidFill>
                  <a:srgbClr val="4D4D4D"/>
                </a:solidFill>
                <a:latin typeface="+mn-lt"/>
                <a:ea typeface="+mn-ea"/>
                <a:cs typeface="+mn-ea"/>
                <a:sym typeface="+mn-lt"/>
              </a:rPr>
              <a:t>启动区域营销工作，四大区域同步开工</a:t>
            </a:r>
            <a:endParaRPr lang="zh-CN" altLang="zh-CN" sz="1200" kern="0" dirty="0">
              <a:solidFill>
                <a:srgbClr val="4D4D4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TextBox 103"/>
          <p:cNvSpPr txBox="1">
            <a:spLocks noChangeArrowheads="1"/>
          </p:cNvSpPr>
          <p:nvPr/>
        </p:nvSpPr>
        <p:spPr bwMode="auto">
          <a:xfrm rot="30982">
            <a:off x="3448139" y="2849967"/>
            <a:ext cx="1256636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kern="0" dirty="0">
                <a:solidFill>
                  <a:srgbClr val="4D4D4D"/>
                </a:solidFill>
                <a:latin typeface="+mn-lt"/>
                <a:ea typeface="+mn-ea"/>
                <a:cs typeface="+mn-ea"/>
                <a:sym typeface="+mn-lt"/>
              </a:rPr>
              <a:t>启动秋季活动营销季，抓好节日营销</a:t>
            </a:r>
            <a:endParaRPr lang="zh-CN" altLang="zh-CN" sz="1200" kern="0" dirty="0">
              <a:solidFill>
                <a:srgbClr val="4D4D4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TextBox 103"/>
          <p:cNvSpPr txBox="1">
            <a:spLocks noChangeArrowheads="1"/>
          </p:cNvSpPr>
          <p:nvPr/>
        </p:nvSpPr>
        <p:spPr bwMode="auto">
          <a:xfrm rot="30982">
            <a:off x="4587799" y="1649500"/>
            <a:ext cx="1644751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kern="0" dirty="0">
                <a:solidFill>
                  <a:srgbClr val="4D4D4D"/>
                </a:solidFill>
                <a:latin typeface="+mn-lt"/>
                <a:ea typeface="+mn-ea"/>
                <a:cs typeface="+mn-ea"/>
                <a:sym typeface="+mn-lt"/>
              </a:rPr>
              <a:t>进入旺季生产模式，调配好资源</a:t>
            </a:r>
            <a:endParaRPr lang="zh-CN" altLang="zh-CN" sz="1200" kern="0" dirty="0">
              <a:solidFill>
                <a:srgbClr val="4D4D4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7436235" y="3444483"/>
            <a:ext cx="811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1600" b="1" dirty="0">
                <a:solidFill>
                  <a:srgbClr val="FFFFFF"/>
                </a:solidFill>
                <a:cs typeface="+mn-ea"/>
                <a:sym typeface="+mn-lt"/>
              </a:rPr>
              <a:t>2018.1</a:t>
            </a:r>
            <a:endParaRPr lang="zh-CN" altLang="en-US" sz="16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5" name="TextBox 103"/>
          <p:cNvSpPr txBox="1">
            <a:spLocks noChangeArrowheads="1"/>
          </p:cNvSpPr>
          <p:nvPr/>
        </p:nvSpPr>
        <p:spPr bwMode="auto">
          <a:xfrm rot="30982">
            <a:off x="5963110" y="2644623"/>
            <a:ext cx="1523576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kern="0" dirty="0">
                <a:solidFill>
                  <a:srgbClr val="4D4D4D"/>
                </a:solidFill>
                <a:latin typeface="+mn-lt"/>
                <a:ea typeface="+mn-ea"/>
                <a:cs typeface="+mn-ea"/>
                <a:sym typeface="+mn-lt"/>
              </a:rPr>
              <a:t>年终促销工作开启，全力做好元旦春节营销</a:t>
            </a:r>
            <a:endParaRPr lang="zh-CN" altLang="zh-CN" sz="1200" kern="0" dirty="0">
              <a:solidFill>
                <a:srgbClr val="4D4D4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TextBox 103"/>
          <p:cNvSpPr txBox="1">
            <a:spLocks noChangeArrowheads="1"/>
          </p:cNvSpPr>
          <p:nvPr/>
        </p:nvSpPr>
        <p:spPr bwMode="auto">
          <a:xfrm rot="30982">
            <a:off x="7171151" y="1598186"/>
            <a:ext cx="175080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685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kern="0" dirty="0">
                <a:solidFill>
                  <a:srgbClr val="4D4D4D"/>
                </a:solidFill>
                <a:latin typeface="+mn-lt"/>
                <a:ea typeface="+mn-ea"/>
                <a:cs typeface="+mn-ea"/>
                <a:sym typeface="+mn-lt"/>
              </a:rPr>
              <a:t>年终促销工作开启，全力做好元旦春节营销</a:t>
            </a:r>
            <a:endParaRPr lang="zh-CN" altLang="zh-CN" sz="1200" kern="0" dirty="0">
              <a:solidFill>
                <a:srgbClr val="4D4D4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9" name="组合 58"/>
          <p:cNvGrpSpPr/>
          <p:nvPr/>
        </p:nvGrpSpPr>
        <p:grpSpPr>
          <a:xfrm rot="1534880">
            <a:off x="450646" y="2567492"/>
            <a:ext cx="992141" cy="1148109"/>
            <a:chOff x="450109" y="2513252"/>
            <a:chExt cx="992271" cy="1148109"/>
          </a:xfrm>
        </p:grpSpPr>
        <p:sp>
          <p:nvSpPr>
            <p:cNvPr id="60" name="等腰三角形 2"/>
            <p:cNvSpPr/>
            <p:nvPr/>
          </p:nvSpPr>
          <p:spPr bwMode="auto">
            <a:xfrm rot="9051066">
              <a:off x="450109" y="2513252"/>
              <a:ext cx="992271" cy="1148109"/>
            </a:xfrm>
            <a:custGeom>
              <a:avLst/>
              <a:gdLst/>
              <a:ahLst/>
              <a:cxnLst/>
              <a:rect l="l" t="t" r="r" b="b"/>
              <a:pathLst>
                <a:path w="1152128" h="1333073">
                  <a:moveTo>
                    <a:pt x="576064" y="0"/>
                  </a:moveTo>
                  <a:lnTo>
                    <a:pt x="687529" y="192182"/>
                  </a:lnTo>
                  <a:cubicBezTo>
                    <a:pt x="952381" y="243689"/>
                    <a:pt x="1152128" y="477023"/>
                    <a:pt x="1152128" y="757009"/>
                  </a:cubicBezTo>
                  <a:cubicBezTo>
                    <a:pt x="1152128" y="1075160"/>
                    <a:pt x="894215" y="1333073"/>
                    <a:pt x="576064" y="1333073"/>
                  </a:cubicBezTo>
                  <a:cubicBezTo>
                    <a:pt x="257913" y="1333073"/>
                    <a:pt x="0" y="1075160"/>
                    <a:pt x="0" y="757009"/>
                  </a:cubicBezTo>
                  <a:cubicBezTo>
                    <a:pt x="0" y="477023"/>
                    <a:pt x="199747" y="243689"/>
                    <a:pt x="464599" y="192182"/>
                  </a:cubicBezTo>
                  <a:close/>
                </a:path>
              </a:pathLst>
            </a:custGeom>
            <a:solidFill>
              <a:schemeClr val="accent1"/>
            </a:solidFill>
            <a:ln w="63500">
              <a:solidFill>
                <a:schemeClr val="bg1"/>
              </a:solidFill>
            </a:ln>
            <a:effectLst>
              <a:outerShdw blurRad="127000" dist="50800" dir="5400000" sx="98000" sy="98000" algn="t" rotWithShape="0">
                <a:prstClr val="black">
                  <a:alpha val="40000"/>
                </a:prstClr>
              </a:outerShdw>
            </a:effectLst>
          </p:spPr>
          <p:txBody>
            <a:bodyPr wrap="none" lIns="51435" tIns="25717" rIns="51435" bIns="25717" anchor="ctr"/>
            <a:lstStyle/>
            <a:p>
              <a:pPr algn="ctr"/>
              <a:endParaRPr lang="zh-CN" altLang="en-US" sz="1125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1" name="TextBox 4"/>
            <p:cNvSpPr txBox="1"/>
            <p:nvPr/>
          </p:nvSpPr>
          <p:spPr>
            <a:xfrm rot="20065120">
              <a:off x="467536" y="2873508"/>
              <a:ext cx="811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1600" b="1" dirty="0">
                  <a:solidFill>
                    <a:srgbClr val="FFFFFF"/>
                  </a:solidFill>
                  <a:cs typeface="+mn-ea"/>
                  <a:sym typeface="+mn-lt"/>
                </a:rPr>
                <a:t>2018.7</a:t>
              </a:r>
              <a:endParaRPr lang="zh-CN" altLang="en-US" sz="16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2403870" y="3307405"/>
            <a:ext cx="992142" cy="1148109"/>
            <a:chOff x="2385656" y="3199375"/>
            <a:chExt cx="992271" cy="1148109"/>
          </a:xfrm>
        </p:grpSpPr>
        <p:sp>
          <p:nvSpPr>
            <p:cNvPr id="63" name="等腰三角形 2"/>
            <p:cNvSpPr/>
            <p:nvPr/>
          </p:nvSpPr>
          <p:spPr bwMode="auto">
            <a:xfrm rot="19861646">
              <a:off x="2385656" y="3199375"/>
              <a:ext cx="992271" cy="1148109"/>
            </a:xfrm>
            <a:custGeom>
              <a:avLst/>
              <a:gdLst/>
              <a:ahLst/>
              <a:cxnLst/>
              <a:rect l="l" t="t" r="r" b="b"/>
              <a:pathLst>
                <a:path w="1152128" h="1333073">
                  <a:moveTo>
                    <a:pt x="576064" y="0"/>
                  </a:moveTo>
                  <a:lnTo>
                    <a:pt x="687529" y="192182"/>
                  </a:lnTo>
                  <a:cubicBezTo>
                    <a:pt x="952381" y="243689"/>
                    <a:pt x="1152128" y="477023"/>
                    <a:pt x="1152128" y="757009"/>
                  </a:cubicBezTo>
                  <a:cubicBezTo>
                    <a:pt x="1152128" y="1075160"/>
                    <a:pt x="894215" y="1333073"/>
                    <a:pt x="576064" y="1333073"/>
                  </a:cubicBezTo>
                  <a:cubicBezTo>
                    <a:pt x="257913" y="1333073"/>
                    <a:pt x="0" y="1075160"/>
                    <a:pt x="0" y="757009"/>
                  </a:cubicBezTo>
                  <a:cubicBezTo>
                    <a:pt x="0" y="477023"/>
                    <a:pt x="199747" y="243689"/>
                    <a:pt x="464599" y="192182"/>
                  </a:cubicBezTo>
                  <a:close/>
                </a:path>
              </a:pathLst>
            </a:custGeom>
            <a:solidFill>
              <a:schemeClr val="accent2"/>
            </a:solidFill>
            <a:ln w="63500">
              <a:solidFill>
                <a:schemeClr val="bg1"/>
              </a:solidFill>
            </a:ln>
            <a:effectLst>
              <a:outerShdw blurRad="127000" dist="50800" dir="5400000" sx="98000" sy="98000" algn="t" rotWithShape="0">
                <a:prstClr val="black">
                  <a:alpha val="40000"/>
                </a:prstClr>
              </a:outerShdw>
            </a:effectLst>
          </p:spPr>
          <p:txBody>
            <a:bodyPr wrap="none" lIns="51435" tIns="25717" rIns="51435" bIns="25717" anchor="ctr"/>
            <a:lstStyle/>
            <a:p>
              <a:pPr algn="ctr"/>
              <a:endParaRPr lang="zh-CN" altLang="en-US" sz="1125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4" name="TextBox 16"/>
            <p:cNvSpPr txBox="1"/>
            <p:nvPr/>
          </p:nvSpPr>
          <p:spPr>
            <a:xfrm>
              <a:off x="2464196" y="3657090"/>
              <a:ext cx="811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1600" b="1" dirty="0">
                  <a:solidFill>
                    <a:srgbClr val="FFFFFF"/>
                  </a:solidFill>
                  <a:cs typeface="+mn-ea"/>
                  <a:sym typeface="+mn-lt"/>
                </a:rPr>
                <a:t>2018.8</a:t>
              </a:r>
              <a:endParaRPr lang="zh-CN" altLang="en-US" sz="16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084832" y="1339099"/>
            <a:ext cx="992142" cy="1148109"/>
            <a:chOff x="3132595" y="1372556"/>
            <a:chExt cx="992271" cy="1148109"/>
          </a:xfrm>
        </p:grpSpPr>
        <p:sp>
          <p:nvSpPr>
            <p:cNvPr id="66" name="等腰三角形 2"/>
            <p:cNvSpPr/>
            <p:nvPr/>
          </p:nvSpPr>
          <p:spPr bwMode="auto">
            <a:xfrm rot="9725433">
              <a:off x="3132595" y="1372556"/>
              <a:ext cx="992271" cy="1148109"/>
            </a:xfrm>
            <a:custGeom>
              <a:avLst/>
              <a:gdLst/>
              <a:ahLst/>
              <a:cxnLst/>
              <a:rect l="l" t="t" r="r" b="b"/>
              <a:pathLst>
                <a:path w="1152128" h="1333073">
                  <a:moveTo>
                    <a:pt x="576064" y="0"/>
                  </a:moveTo>
                  <a:lnTo>
                    <a:pt x="687529" y="192182"/>
                  </a:lnTo>
                  <a:cubicBezTo>
                    <a:pt x="952381" y="243689"/>
                    <a:pt x="1152128" y="477023"/>
                    <a:pt x="1152128" y="757009"/>
                  </a:cubicBezTo>
                  <a:cubicBezTo>
                    <a:pt x="1152128" y="1075160"/>
                    <a:pt x="894215" y="1333073"/>
                    <a:pt x="576064" y="1333073"/>
                  </a:cubicBezTo>
                  <a:cubicBezTo>
                    <a:pt x="257913" y="1333073"/>
                    <a:pt x="0" y="1075160"/>
                    <a:pt x="0" y="757009"/>
                  </a:cubicBezTo>
                  <a:cubicBezTo>
                    <a:pt x="0" y="477023"/>
                    <a:pt x="199747" y="243689"/>
                    <a:pt x="464599" y="192182"/>
                  </a:cubicBezTo>
                  <a:close/>
                </a:path>
              </a:pathLst>
            </a:custGeom>
            <a:solidFill>
              <a:schemeClr val="accent3"/>
            </a:solidFill>
            <a:ln w="63500">
              <a:solidFill>
                <a:schemeClr val="bg1"/>
              </a:solidFill>
            </a:ln>
            <a:effectLst>
              <a:outerShdw blurRad="127000" dist="50800" dir="5400000" sx="98000" sy="98000" algn="t" rotWithShape="0">
                <a:prstClr val="black">
                  <a:alpha val="40000"/>
                </a:prstClr>
              </a:outerShdw>
            </a:effectLst>
          </p:spPr>
          <p:txBody>
            <a:bodyPr wrap="none" lIns="51435" tIns="25717" rIns="51435" bIns="25717" anchor="ctr"/>
            <a:lstStyle/>
            <a:p>
              <a:pPr algn="ctr"/>
              <a:endParaRPr lang="zh-CN" altLang="en-US" sz="1125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7" name="TextBox 17"/>
            <p:cNvSpPr txBox="1"/>
            <p:nvPr/>
          </p:nvSpPr>
          <p:spPr>
            <a:xfrm>
              <a:off x="3197690" y="1697085"/>
              <a:ext cx="811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1600" b="1" dirty="0">
                  <a:solidFill>
                    <a:srgbClr val="FFFFFF"/>
                  </a:solidFill>
                  <a:cs typeface="+mn-ea"/>
                  <a:sym typeface="+mn-lt"/>
                </a:rPr>
                <a:t>2018.9</a:t>
              </a:r>
              <a:endParaRPr lang="zh-CN" altLang="en-US" sz="16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4847942" y="2579344"/>
            <a:ext cx="992142" cy="1148109"/>
            <a:chOff x="4856942" y="2489243"/>
            <a:chExt cx="992271" cy="1148109"/>
          </a:xfrm>
        </p:grpSpPr>
        <p:sp>
          <p:nvSpPr>
            <p:cNvPr id="69" name="等腰三角形 2"/>
            <p:cNvSpPr/>
            <p:nvPr/>
          </p:nvSpPr>
          <p:spPr bwMode="auto">
            <a:xfrm rot="20624090">
              <a:off x="4856942" y="2489243"/>
              <a:ext cx="992271" cy="1148109"/>
            </a:xfrm>
            <a:custGeom>
              <a:avLst/>
              <a:gdLst/>
              <a:ahLst/>
              <a:cxnLst/>
              <a:rect l="l" t="t" r="r" b="b"/>
              <a:pathLst>
                <a:path w="1152128" h="1333073">
                  <a:moveTo>
                    <a:pt x="576064" y="0"/>
                  </a:moveTo>
                  <a:lnTo>
                    <a:pt x="687529" y="192182"/>
                  </a:lnTo>
                  <a:cubicBezTo>
                    <a:pt x="952381" y="243689"/>
                    <a:pt x="1152128" y="477023"/>
                    <a:pt x="1152128" y="757009"/>
                  </a:cubicBezTo>
                  <a:cubicBezTo>
                    <a:pt x="1152128" y="1075160"/>
                    <a:pt x="894215" y="1333073"/>
                    <a:pt x="576064" y="1333073"/>
                  </a:cubicBezTo>
                  <a:cubicBezTo>
                    <a:pt x="257913" y="1333073"/>
                    <a:pt x="0" y="1075160"/>
                    <a:pt x="0" y="757009"/>
                  </a:cubicBezTo>
                  <a:cubicBezTo>
                    <a:pt x="0" y="477023"/>
                    <a:pt x="199747" y="243689"/>
                    <a:pt x="464599" y="192182"/>
                  </a:cubicBezTo>
                  <a:close/>
                </a:path>
              </a:pathLst>
            </a:custGeom>
            <a:solidFill>
              <a:schemeClr val="accent4"/>
            </a:solidFill>
            <a:ln w="63500">
              <a:solidFill>
                <a:schemeClr val="bg1"/>
              </a:solidFill>
            </a:ln>
            <a:effectLst>
              <a:outerShdw blurRad="127000" dist="50800" dir="5400000" sx="98000" sy="98000" algn="t" rotWithShape="0">
                <a:prstClr val="black">
                  <a:alpha val="40000"/>
                </a:prstClr>
              </a:outerShdw>
            </a:effectLst>
          </p:spPr>
          <p:txBody>
            <a:bodyPr wrap="none" lIns="51435" tIns="25717" rIns="51435" bIns="25717" anchor="ctr"/>
            <a:lstStyle/>
            <a:p>
              <a:pPr algn="ctr"/>
              <a:endParaRPr lang="zh-CN" altLang="en-US" sz="1125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0" name="TextBox 18"/>
            <p:cNvSpPr txBox="1"/>
            <p:nvPr/>
          </p:nvSpPr>
          <p:spPr>
            <a:xfrm>
              <a:off x="4942623" y="2998078"/>
              <a:ext cx="8307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1400" b="1" dirty="0">
                  <a:solidFill>
                    <a:srgbClr val="FFFFFF"/>
                  </a:solidFill>
                  <a:cs typeface="+mn-ea"/>
                  <a:sym typeface="+mn-lt"/>
                </a:rPr>
                <a:t>2018.10</a:t>
              </a:r>
              <a:endParaRPr lang="zh-CN" altLang="en-US" sz="1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6202114" y="851308"/>
            <a:ext cx="992141" cy="1148109"/>
            <a:chOff x="6300947" y="940508"/>
            <a:chExt cx="992271" cy="1148109"/>
          </a:xfrm>
        </p:grpSpPr>
        <p:sp>
          <p:nvSpPr>
            <p:cNvPr id="72" name="等腰三角形 2"/>
            <p:cNvSpPr/>
            <p:nvPr/>
          </p:nvSpPr>
          <p:spPr bwMode="auto">
            <a:xfrm rot="10800000">
              <a:off x="6300947" y="940508"/>
              <a:ext cx="992271" cy="1148109"/>
            </a:xfrm>
            <a:custGeom>
              <a:avLst/>
              <a:gdLst/>
              <a:ahLst/>
              <a:cxnLst/>
              <a:rect l="l" t="t" r="r" b="b"/>
              <a:pathLst>
                <a:path w="1152128" h="1333073">
                  <a:moveTo>
                    <a:pt x="576064" y="0"/>
                  </a:moveTo>
                  <a:lnTo>
                    <a:pt x="687529" y="192182"/>
                  </a:lnTo>
                  <a:cubicBezTo>
                    <a:pt x="952381" y="243689"/>
                    <a:pt x="1152128" y="477023"/>
                    <a:pt x="1152128" y="757009"/>
                  </a:cubicBezTo>
                  <a:cubicBezTo>
                    <a:pt x="1152128" y="1075160"/>
                    <a:pt x="894215" y="1333073"/>
                    <a:pt x="576064" y="1333073"/>
                  </a:cubicBezTo>
                  <a:cubicBezTo>
                    <a:pt x="257913" y="1333073"/>
                    <a:pt x="0" y="1075160"/>
                    <a:pt x="0" y="757009"/>
                  </a:cubicBezTo>
                  <a:cubicBezTo>
                    <a:pt x="0" y="477023"/>
                    <a:pt x="199747" y="243689"/>
                    <a:pt x="464599" y="192182"/>
                  </a:cubicBezTo>
                  <a:close/>
                </a:path>
              </a:pathLst>
            </a:custGeom>
            <a:solidFill>
              <a:schemeClr val="accent1"/>
            </a:solidFill>
            <a:ln w="63500">
              <a:solidFill>
                <a:schemeClr val="bg1"/>
              </a:solidFill>
            </a:ln>
            <a:effectLst>
              <a:outerShdw blurRad="127000" dist="50800" dir="5400000" sx="98000" sy="98000" algn="t" rotWithShape="0">
                <a:prstClr val="black">
                  <a:alpha val="40000"/>
                </a:prstClr>
              </a:outerShdw>
            </a:effectLst>
          </p:spPr>
          <p:txBody>
            <a:bodyPr wrap="none" lIns="51435" tIns="25717" rIns="51435" bIns="25717" anchor="ctr"/>
            <a:lstStyle/>
            <a:p>
              <a:pPr algn="ctr"/>
              <a:endParaRPr lang="zh-CN" altLang="en-US" sz="1125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3" name="TextBox 19"/>
            <p:cNvSpPr txBox="1"/>
            <p:nvPr/>
          </p:nvSpPr>
          <p:spPr>
            <a:xfrm>
              <a:off x="6333764" y="1281434"/>
              <a:ext cx="9140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1600" b="1" dirty="0">
                  <a:solidFill>
                    <a:srgbClr val="FFFFFF"/>
                  </a:solidFill>
                  <a:cs typeface="+mn-ea"/>
                  <a:sym typeface="+mn-lt"/>
                </a:rPr>
                <a:t>2018.11</a:t>
              </a:r>
              <a:endParaRPr lang="zh-CN" altLang="en-US" sz="16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7444024" y="2555491"/>
            <a:ext cx="992142" cy="1148109"/>
            <a:chOff x="7525082" y="2483320"/>
            <a:chExt cx="992271" cy="1148109"/>
          </a:xfrm>
        </p:grpSpPr>
        <p:sp>
          <p:nvSpPr>
            <p:cNvPr id="75" name="等腰三角形 2"/>
            <p:cNvSpPr/>
            <p:nvPr/>
          </p:nvSpPr>
          <p:spPr bwMode="auto">
            <a:xfrm rot="430599">
              <a:off x="7525082" y="2483320"/>
              <a:ext cx="992271" cy="1148109"/>
            </a:xfrm>
            <a:custGeom>
              <a:avLst/>
              <a:gdLst/>
              <a:ahLst/>
              <a:cxnLst/>
              <a:rect l="l" t="t" r="r" b="b"/>
              <a:pathLst>
                <a:path w="1152128" h="1333073">
                  <a:moveTo>
                    <a:pt x="576064" y="0"/>
                  </a:moveTo>
                  <a:lnTo>
                    <a:pt x="687529" y="192182"/>
                  </a:lnTo>
                  <a:cubicBezTo>
                    <a:pt x="952381" y="243689"/>
                    <a:pt x="1152128" y="477023"/>
                    <a:pt x="1152128" y="757009"/>
                  </a:cubicBezTo>
                  <a:cubicBezTo>
                    <a:pt x="1152128" y="1075160"/>
                    <a:pt x="894215" y="1333073"/>
                    <a:pt x="576064" y="1333073"/>
                  </a:cubicBezTo>
                  <a:cubicBezTo>
                    <a:pt x="257913" y="1333073"/>
                    <a:pt x="0" y="1075160"/>
                    <a:pt x="0" y="757009"/>
                  </a:cubicBezTo>
                  <a:cubicBezTo>
                    <a:pt x="0" y="477023"/>
                    <a:pt x="199747" y="243689"/>
                    <a:pt x="464599" y="192182"/>
                  </a:cubicBezTo>
                  <a:close/>
                </a:path>
              </a:pathLst>
            </a:custGeom>
            <a:solidFill>
              <a:schemeClr val="accent2"/>
            </a:solidFill>
            <a:ln w="63500">
              <a:solidFill>
                <a:schemeClr val="bg1"/>
              </a:solidFill>
            </a:ln>
            <a:effectLst>
              <a:outerShdw blurRad="127000" dist="50800" dir="5400000" sx="98000" sy="98000" algn="t" rotWithShape="0">
                <a:prstClr val="black">
                  <a:alpha val="40000"/>
                </a:prstClr>
              </a:outerShdw>
            </a:effectLst>
          </p:spPr>
          <p:txBody>
            <a:bodyPr wrap="none" lIns="51435" tIns="25717" rIns="51435" bIns="25717" anchor="ctr"/>
            <a:lstStyle/>
            <a:p>
              <a:pPr algn="ctr"/>
              <a:endParaRPr lang="zh-CN" altLang="en-US" sz="1125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6" name="TextBox 20"/>
            <p:cNvSpPr txBox="1"/>
            <p:nvPr/>
          </p:nvSpPr>
          <p:spPr>
            <a:xfrm>
              <a:off x="7628212" y="2933985"/>
              <a:ext cx="761846" cy="4039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25" dirty="0">
                  <a:solidFill>
                    <a:schemeClr val="bg1"/>
                  </a:solidFill>
                  <a:cs typeface="+mn-ea"/>
                  <a:sym typeface="+mn-lt"/>
                </a:rPr>
                <a:t>2019</a:t>
              </a:r>
              <a:endParaRPr lang="en-US" altLang="zh-CN" sz="202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7" name="椭圆 76"/>
          <p:cNvSpPr/>
          <p:nvPr/>
        </p:nvSpPr>
        <p:spPr>
          <a:xfrm>
            <a:off x="934490" y="4042681"/>
            <a:ext cx="215996" cy="216024"/>
          </a:xfrm>
          <a:prstGeom prst="ellipse">
            <a:avLst/>
          </a:prstGeom>
          <a:ln>
            <a:noFill/>
          </a:ln>
          <a:effectLst>
            <a:outerShdw blurRad="508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2411898" y="3069394"/>
            <a:ext cx="215996" cy="21602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3737066" y="2555785"/>
            <a:ext cx="215996" cy="21602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5003843" y="2257127"/>
            <a:ext cx="215996" cy="21602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6590885" y="2150834"/>
            <a:ext cx="215996" cy="216024"/>
          </a:xfrm>
          <a:prstGeom prst="ellipse">
            <a:avLst/>
          </a:prstGeom>
          <a:ln>
            <a:noFill/>
          </a:ln>
          <a:effectLst>
            <a:outerShdw blurRad="508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7958022" y="2211475"/>
            <a:ext cx="215996" cy="21602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/>
                </a:solidFill>
                <a:cs typeface="+mn-ea"/>
                <a:sym typeface="+mn-lt"/>
              </a:rPr>
              <a:t>执行时间表</a:t>
            </a:r>
            <a:endParaRPr lang="zh-CN" altLang="en-US" dirty="0">
              <a:solidFill>
                <a:schemeClr val="accent2"/>
              </a:solidFill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34601 -4.07407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4" grpId="0"/>
      <p:bldP spid="55" grpId="0"/>
      <p:bldP spid="56" grpId="0"/>
      <p:bldP spid="77" grpId="0" bldLvl="0" animBg="1"/>
      <p:bldP spid="78" grpId="0" bldLvl="0" animBg="1"/>
      <p:bldP spid="79" grpId="0" bldLvl="0" animBg="1"/>
      <p:bldP spid="80" grpId="0" bldLvl="0" animBg="1"/>
      <p:bldP spid="81" grpId="0" bldLvl="0" animBg="1"/>
      <p:bldP spid="8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21"/>
          <p:cNvSpPr txBox="1"/>
          <p:nvPr/>
        </p:nvSpPr>
        <p:spPr>
          <a:xfrm>
            <a:off x="1549581" y="1078473"/>
            <a:ext cx="2370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rgbClr val="484849"/>
                </a:solidFill>
                <a:cs typeface="+mn-ea"/>
                <a:sym typeface="+mn-lt"/>
              </a:rPr>
              <a:t>终端渠道</a:t>
            </a:r>
            <a:r>
              <a:rPr lang="en-US" altLang="zh-CN" sz="2000" b="1" dirty="0">
                <a:solidFill>
                  <a:srgbClr val="01A8A2"/>
                </a:solidFill>
                <a:cs typeface="+mn-ea"/>
                <a:sym typeface="+mn-lt"/>
              </a:rPr>
              <a:t>230</a:t>
            </a:r>
            <a:r>
              <a:rPr lang="zh-CN" altLang="en-US" sz="2000" b="1" dirty="0">
                <a:solidFill>
                  <a:srgbClr val="01A8A2"/>
                </a:solidFill>
                <a:cs typeface="+mn-ea"/>
                <a:sym typeface="+mn-lt"/>
              </a:rPr>
              <a:t>万</a:t>
            </a:r>
            <a:endParaRPr lang="zh-CN" altLang="en-US" sz="1500" b="1" dirty="0">
              <a:solidFill>
                <a:srgbClr val="01A8A2"/>
              </a:solidFill>
              <a:cs typeface="+mn-ea"/>
              <a:sym typeface="+mn-lt"/>
            </a:endParaRPr>
          </a:p>
        </p:txBody>
      </p:sp>
      <p:sp>
        <p:nvSpPr>
          <p:cNvPr id="35" name="TextBox 22"/>
          <p:cNvSpPr txBox="1"/>
          <p:nvPr/>
        </p:nvSpPr>
        <p:spPr>
          <a:xfrm>
            <a:off x="1134955" y="1503106"/>
            <a:ext cx="2555218" cy="507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solidFill>
                  <a:srgbClr val="484849"/>
                </a:solidFill>
                <a:cs typeface="+mn-ea"/>
                <a:sym typeface="+mn-lt"/>
              </a:rPr>
              <a:t>终端渠道计划完成总任务的</a:t>
            </a:r>
            <a:r>
              <a:rPr lang="en-US" altLang="zh-CN" sz="1350" dirty="0">
                <a:solidFill>
                  <a:srgbClr val="484849"/>
                </a:solidFill>
                <a:cs typeface="+mn-ea"/>
                <a:sym typeface="+mn-lt"/>
              </a:rPr>
              <a:t>45%</a:t>
            </a:r>
            <a:endParaRPr lang="zh-CN" altLang="en-US" sz="1350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36" name="TextBox 21"/>
          <p:cNvSpPr txBox="1"/>
          <p:nvPr/>
        </p:nvSpPr>
        <p:spPr>
          <a:xfrm>
            <a:off x="6042109" y="3875237"/>
            <a:ext cx="190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00" b="1" dirty="0">
                <a:solidFill>
                  <a:srgbClr val="484849"/>
                </a:solidFill>
                <a:cs typeface="+mn-ea"/>
                <a:sym typeface="+mn-lt"/>
              </a:rPr>
              <a:t>协议大客户</a:t>
            </a:r>
            <a:r>
              <a:rPr lang="en-US" altLang="zh-CN" sz="2000" b="1" dirty="0">
                <a:solidFill>
                  <a:srgbClr val="01A8A2"/>
                </a:solidFill>
                <a:cs typeface="+mn-ea"/>
                <a:sym typeface="+mn-lt"/>
              </a:rPr>
              <a:t>30</a:t>
            </a:r>
            <a:r>
              <a:rPr lang="zh-CN" altLang="en-US" sz="2000" b="1" dirty="0">
                <a:solidFill>
                  <a:srgbClr val="01A8A2"/>
                </a:solidFill>
                <a:cs typeface="+mn-ea"/>
                <a:sym typeface="+mn-lt"/>
              </a:rPr>
              <a:t>万</a:t>
            </a:r>
            <a:endParaRPr lang="zh-CN" altLang="en-US" sz="1500" b="1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37" name="TextBox 22"/>
          <p:cNvSpPr txBox="1"/>
          <p:nvPr/>
        </p:nvSpPr>
        <p:spPr>
          <a:xfrm>
            <a:off x="6042109" y="4226524"/>
            <a:ext cx="2094533" cy="299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solidFill>
                  <a:srgbClr val="484849"/>
                </a:solidFill>
                <a:cs typeface="+mn-ea"/>
                <a:sym typeface="+mn-lt"/>
              </a:rPr>
              <a:t>占总计划的</a:t>
            </a:r>
            <a:r>
              <a:rPr lang="en-US" altLang="zh-CN" sz="1350" dirty="0">
                <a:solidFill>
                  <a:srgbClr val="484849"/>
                </a:solidFill>
                <a:cs typeface="+mn-ea"/>
                <a:sym typeface="+mn-lt"/>
              </a:rPr>
              <a:t>6%</a:t>
            </a:r>
            <a:endParaRPr lang="zh-CN" altLang="en-US" sz="1350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38" name="TextBox 21"/>
          <p:cNvSpPr txBox="1"/>
          <p:nvPr/>
        </p:nvSpPr>
        <p:spPr>
          <a:xfrm>
            <a:off x="5712187" y="1795840"/>
            <a:ext cx="190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rgbClr val="484849"/>
                </a:solidFill>
                <a:cs typeface="+mn-ea"/>
                <a:sym typeface="+mn-lt"/>
              </a:rPr>
              <a:t>团购客户</a:t>
            </a:r>
            <a:r>
              <a:rPr lang="en-US" altLang="zh-CN" sz="2000" b="1" dirty="0">
                <a:solidFill>
                  <a:srgbClr val="545D7A"/>
                </a:solidFill>
                <a:cs typeface="+mn-ea"/>
                <a:sym typeface="+mn-lt"/>
              </a:rPr>
              <a:t>45</a:t>
            </a:r>
            <a:r>
              <a:rPr lang="zh-CN" altLang="en-US" sz="2000" b="1" dirty="0">
                <a:solidFill>
                  <a:srgbClr val="545D7A"/>
                </a:solidFill>
                <a:cs typeface="+mn-ea"/>
                <a:sym typeface="+mn-lt"/>
              </a:rPr>
              <a:t>万</a:t>
            </a:r>
            <a:endParaRPr lang="zh-CN" altLang="en-US" sz="1500" b="1" dirty="0">
              <a:solidFill>
                <a:srgbClr val="545D7A"/>
              </a:solidFill>
              <a:cs typeface="+mn-ea"/>
              <a:sym typeface="+mn-lt"/>
            </a:endParaRPr>
          </a:p>
        </p:txBody>
      </p:sp>
      <p:sp>
        <p:nvSpPr>
          <p:cNvPr id="39" name="TextBox 22"/>
          <p:cNvSpPr txBox="1"/>
          <p:nvPr/>
        </p:nvSpPr>
        <p:spPr>
          <a:xfrm>
            <a:off x="5630549" y="2133422"/>
            <a:ext cx="1880369" cy="299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algn="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占总计划的</a:t>
            </a:r>
            <a:r>
              <a:rPr lang="en-US" altLang="zh-CN" sz="1350" dirty="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8.8%</a:t>
            </a:r>
            <a:endParaRPr lang="zh-CN" altLang="en-US" sz="1350" dirty="0">
              <a:solidFill>
                <a:srgbClr val="484849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0" name="TextBox 21"/>
          <p:cNvSpPr txBox="1"/>
          <p:nvPr/>
        </p:nvSpPr>
        <p:spPr>
          <a:xfrm>
            <a:off x="743897" y="3139502"/>
            <a:ext cx="190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00" b="1" dirty="0">
                <a:solidFill>
                  <a:srgbClr val="484849"/>
                </a:solidFill>
                <a:cs typeface="+mn-ea"/>
                <a:sym typeface="+mn-lt"/>
              </a:rPr>
              <a:t>自营</a:t>
            </a:r>
            <a:r>
              <a:rPr lang="zh-CN" altLang="en-US" sz="1500" b="1">
                <a:solidFill>
                  <a:srgbClr val="484849"/>
                </a:solidFill>
                <a:cs typeface="+mn-ea"/>
                <a:sym typeface="+mn-lt"/>
              </a:rPr>
              <a:t>形象店</a:t>
            </a:r>
            <a:r>
              <a:rPr lang="en-US" altLang="zh-CN" sz="2000" b="1">
                <a:solidFill>
                  <a:srgbClr val="545D7A"/>
                </a:solidFill>
                <a:cs typeface="+mn-ea"/>
                <a:sym typeface="+mn-lt"/>
              </a:rPr>
              <a:t>86</a:t>
            </a:r>
            <a:r>
              <a:rPr lang="zh-CN" altLang="en-US" sz="2000" b="1">
                <a:solidFill>
                  <a:srgbClr val="545D7A"/>
                </a:solidFill>
                <a:cs typeface="+mn-ea"/>
                <a:sym typeface="+mn-lt"/>
              </a:rPr>
              <a:t>万</a:t>
            </a:r>
            <a:endParaRPr lang="zh-CN" altLang="en-US" sz="1500" b="1" dirty="0">
              <a:solidFill>
                <a:srgbClr val="545D7A"/>
              </a:solidFill>
              <a:cs typeface="+mn-ea"/>
              <a:sym typeface="+mn-lt"/>
            </a:endParaRPr>
          </a:p>
        </p:txBody>
      </p:sp>
      <p:sp>
        <p:nvSpPr>
          <p:cNvPr id="41" name="TextBox 22"/>
          <p:cNvSpPr txBox="1"/>
          <p:nvPr/>
        </p:nvSpPr>
        <p:spPr>
          <a:xfrm>
            <a:off x="765000" y="3499287"/>
            <a:ext cx="1880369" cy="299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占总计划的</a:t>
            </a:r>
            <a:r>
              <a:rPr lang="en-US" altLang="zh-CN" sz="1350" dirty="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16.8%</a:t>
            </a:r>
            <a:endParaRPr lang="zh-CN" altLang="en-US" sz="1350" dirty="0">
              <a:solidFill>
                <a:srgbClr val="484849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2" name="TextBox 21"/>
          <p:cNvSpPr txBox="1"/>
          <p:nvPr/>
        </p:nvSpPr>
        <p:spPr>
          <a:xfrm>
            <a:off x="6249905" y="2954910"/>
            <a:ext cx="190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00" b="1" dirty="0">
                <a:solidFill>
                  <a:srgbClr val="484849"/>
                </a:solidFill>
                <a:cs typeface="+mn-ea"/>
                <a:sym typeface="+mn-lt"/>
              </a:rPr>
              <a:t>网络旗舰店</a:t>
            </a: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50</a:t>
            </a: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万</a:t>
            </a:r>
            <a:endParaRPr lang="zh-CN" altLang="en-US" sz="15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TextBox 22"/>
          <p:cNvSpPr txBox="1"/>
          <p:nvPr/>
        </p:nvSpPr>
        <p:spPr>
          <a:xfrm>
            <a:off x="6242702" y="3330609"/>
            <a:ext cx="2094533" cy="299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占总计划的</a:t>
            </a:r>
            <a:r>
              <a:rPr lang="en-US" altLang="zh-CN" sz="1350" dirty="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23.4%</a:t>
            </a:r>
            <a:endParaRPr lang="zh-CN" altLang="en-US" sz="1350" dirty="0">
              <a:solidFill>
                <a:srgbClr val="484849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4" name="TextBox 21"/>
          <p:cNvSpPr txBox="1"/>
          <p:nvPr/>
        </p:nvSpPr>
        <p:spPr>
          <a:xfrm>
            <a:off x="1569954" y="2111745"/>
            <a:ext cx="190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00" b="1" dirty="0">
                <a:solidFill>
                  <a:srgbClr val="484849"/>
                </a:solidFill>
                <a:cs typeface="+mn-ea"/>
                <a:sym typeface="+mn-lt"/>
              </a:rPr>
              <a:t>其他</a:t>
            </a: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50</a:t>
            </a: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万</a:t>
            </a:r>
            <a:endParaRPr lang="zh-CN" altLang="en-US" sz="15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TextBox 22"/>
          <p:cNvSpPr txBox="1"/>
          <p:nvPr/>
        </p:nvSpPr>
        <p:spPr>
          <a:xfrm>
            <a:off x="1240907" y="2509518"/>
            <a:ext cx="2094533" cy="299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占总</a:t>
            </a:r>
            <a:r>
              <a:rPr lang="zh-CN" altLang="en-US" sz="135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计划的</a:t>
            </a:r>
            <a:r>
              <a:rPr lang="en-US" altLang="zh-CN" sz="135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0.4</a:t>
            </a:r>
            <a:r>
              <a:rPr lang="en-US" altLang="zh-CN" sz="1350" dirty="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%</a:t>
            </a:r>
            <a:endParaRPr lang="zh-CN" altLang="en-US" sz="1350" dirty="0">
              <a:solidFill>
                <a:srgbClr val="484849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/>
                </a:solidFill>
                <a:cs typeface="+mn-ea"/>
                <a:sym typeface="+mn-lt"/>
              </a:rPr>
              <a:t>任务分解</a:t>
            </a:r>
            <a:endParaRPr lang="zh-CN" altLang="en-US" dirty="0">
              <a:solidFill>
                <a:schemeClr val="accent2"/>
              </a:solidFill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4877626" y="4222160"/>
            <a:ext cx="87697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H="1">
            <a:off x="2803395" y="3347574"/>
            <a:ext cx="41559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>
            <a:off x="2824195" y="2133610"/>
            <a:ext cx="41559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组合 48"/>
          <p:cNvGrpSpPr/>
          <p:nvPr/>
        </p:nvGrpSpPr>
        <p:grpSpPr>
          <a:xfrm>
            <a:off x="3710494" y="1192654"/>
            <a:ext cx="707311" cy="178728"/>
            <a:chOff x="4470269" y="1661160"/>
            <a:chExt cx="1290451" cy="262890"/>
          </a:xfrm>
        </p:grpSpPr>
        <p:cxnSp>
          <p:nvCxnSpPr>
            <p:cNvPr id="50" name="直接连接符 49"/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4470269" y="1663541"/>
              <a:ext cx="9423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组合 51"/>
          <p:cNvGrpSpPr/>
          <p:nvPr/>
        </p:nvGrpSpPr>
        <p:grpSpPr>
          <a:xfrm>
            <a:off x="5232705" y="1926618"/>
            <a:ext cx="817583" cy="714916"/>
            <a:chOff x="6842760" y="2637270"/>
            <a:chExt cx="1203960" cy="1051560"/>
          </a:xfrm>
          <a:solidFill>
            <a:schemeClr val="accent2">
              <a:lumMod val="75000"/>
            </a:schemeClr>
          </a:solidFill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3" name="六边形 52"/>
            <p:cNvSpPr/>
            <p:nvPr/>
          </p:nvSpPr>
          <p:spPr>
            <a:xfrm>
              <a:off x="6842760" y="2637270"/>
              <a:ext cx="1203960" cy="1051560"/>
            </a:xfrm>
            <a:prstGeom prst="hexagon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7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4" name="文本框 61"/>
            <p:cNvSpPr txBox="1"/>
            <p:nvPr/>
          </p:nvSpPr>
          <p:spPr>
            <a:xfrm>
              <a:off x="7024263" y="2809108"/>
              <a:ext cx="820724" cy="67715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en-US" altLang="zh-CN" sz="2400" baseline="-3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237166" y="1362068"/>
            <a:ext cx="817583" cy="714917"/>
            <a:chOff x="5525852" y="1879080"/>
            <a:chExt cx="1203960" cy="1051560"/>
          </a:xfrm>
          <a:solidFill>
            <a:schemeClr val="accent2">
              <a:lumMod val="75000"/>
            </a:schemeClr>
          </a:solidFill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6" name="六边形 55"/>
            <p:cNvSpPr/>
            <p:nvPr/>
          </p:nvSpPr>
          <p:spPr>
            <a:xfrm>
              <a:off x="5525852" y="1879080"/>
              <a:ext cx="1203960" cy="1051560"/>
            </a:xfrm>
            <a:prstGeom prst="hexagon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7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7" name="文本框 64"/>
            <p:cNvSpPr txBox="1"/>
            <p:nvPr/>
          </p:nvSpPr>
          <p:spPr>
            <a:xfrm>
              <a:off x="5686670" y="1989361"/>
              <a:ext cx="882325" cy="73243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en-US" altLang="zh-CN" sz="2400" baseline="-3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24526" y="2997564"/>
            <a:ext cx="817583" cy="714917"/>
            <a:chOff x="6842760" y="4008870"/>
            <a:chExt cx="1203960" cy="1051560"/>
          </a:xfrm>
          <a:solidFill>
            <a:schemeClr val="accent2">
              <a:lumMod val="75000"/>
            </a:schemeClr>
          </a:solidFill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9" name="六边形 58"/>
            <p:cNvSpPr/>
            <p:nvPr/>
          </p:nvSpPr>
          <p:spPr>
            <a:xfrm>
              <a:off x="6842760" y="4008870"/>
              <a:ext cx="1203960" cy="1051560"/>
            </a:xfrm>
            <a:prstGeom prst="hexagon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7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0" name="文本框 67"/>
            <p:cNvSpPr txBox="1"/>
            <p:nvPr/>
          </p:nvSpPr>
          <p:spPr>
            <a:xfrm>
              <a:off x="6981635" y="4119151"/>
              <a:ext cx="926211" cy="73243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en-US" altLang="zh-CN" sz="2400" baseline="-3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3218990" y="2988827"/>
            <a:ext cx="817583" cy="714917"/>
            <a:chOff x="4206240" y="4008870"/>
            <a:chExt cx="1203960" cy="1051560"/>
          </a:xfrm>
          <a:solidFill>
            <a:schemeClr val="accent2">
              <a:lumMod val="75000"/>
            </a:schemeClr>
          </a:solidFill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2" name="六边形 61"/>
            <p:cNvSpPr/>
            <p:nvPr/>
          </p:nvSpPr>
          <p:spPr>
            <a:xfrm>
              <a:off x="4206240" y="4008870"/>
              <a:ext cx="1203960" cy="1051560"/>
            </a:xfrm>
            <a:prstGeom prst="hexagon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7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3" name="文本框 70"/>
            <p:cNvSpPr txBox="1"/>
            <p:nvPr/>
          </p:nvSpPr>
          <p:spPr>
            <a:xfrm>
              <a:off x="4397859" y="4183708"/>
              <a:ext cx="820724" cy="73243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en-US" altLang="zh-CN" sz="2400" baseline="-3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3239789" y="1898004"/>
            <a:ext cx="817583" cy="714916"/>
            <a:chOff x="4206240" y="2637270"/>
            <a:chExt cx="1203960" cy="1051560"/>
          </a:xfrm>
          <a:solidFill>
            <a:schemeClr val="accent2">
              <a:lumMod val="75000"/>
            </a:schemeClr>
          </a:solidFill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5" name="六边形 64"/>
            <p:cNvSpPr/>
            <p:nvPr/>
          </p:nvSpPr>
          <p:spPr>
            <a:xfrm>
              <a:off x="4206240" y="2637270"/>
              <a:ext cx="1203960" cy="1051560"/>
            </a:xfrm>
            <a:prstGeom prst="hexagon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7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6" name="文本框 73"/>
            <p:cNvSpPr txBox="1"/>
            <p:nvPr/>
          </p:nvSpPr>
          <p:spPr>
            <a:xfrm>
              <a:off x="4387743" y="2809108"/>
              <a:ext cx="820724" cy="67715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06</a:t>
              </a:r>
              <a:endParaRPr lang="en-US" altLang="zh-CN" sz="2400" baseline="-3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005235" y="2263957"/>
            <a:ext cx="1281458" cy="1082733"/>
            <a:chOff x="5927099" y="3207123"/>
            <a:chExt cx="1887055" cy="1592580"/>
          </a:xfrm>
          <a:solidFill>
            <a:schemeClr val="accent3">
              <a:lumMod val="75000"/>
            </a:schemeClr>
          </a:solidFill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8" name="六边形 67"/>
            <p:cNvSpPr/>
            <p:nvPr/>
          </p:nvSpPr>
          <p:spPr>
            <a:xfrm>
              <a:off x="5927099" y="3207123"/>
              <a:ext cx="1887055" cy="1592580"/>
            </a:xfrm>
            <a:prstGeom prst="hexagon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25">
                <a:cs typeface="+mn-ea"/>
                <a:sym typeface="+mn-lt"/>
              </a:endParaRPr>
            </a:p>
          </p:txBody>
        </p:sp>
        <p:sp>
          <p:nvSpPr>
            <p:cNvPr id="69" name="文本框 1"/>
            <p:cNvSpPr txBox="1"/>
            <p:nvPr/>
          </p:nvSpPr>
          <p:spPr>
            <a:xfrm>
              <a:off x="6291627" y="3451749"/>
              <a:ext cx="1157998" cy="112044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175" b="1" dirty="0">
                  <a:solidFill>
                    <a:schemeClr val="bg1"/>
                  </a:solidFill>
                  <a:cs typeface="+mn-ea"/>
                  <a:sym typeface="+mn-lt"/>
                </a:rPr>
                <a:t>任务分解</a:t>
              </a:r>
              <a:endParaRPr lang="zh-CN" altLang="en-US" sz="217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4237166" y="3513104"/>
            <a:ext cx="817583" cy="714916"/>
            <a:chOff x="5525852" y="4683240"/>
            <a:chExt cx="1203960" cy="1051560"/>
          </a:xfrm>
          <a:solidFill>
            <a:schemeClr val="accent2">
              <a:lumMod val="75000"/>
            </a:schemeClr>
          </a:solidFill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1" name="六边形 70"/>
            <p:cNvSpPr/>
            <p:nvPr/>
          </p:nvSpPr>
          <p:spPr>
            <a:xfrm>
              <a:off x="5525852" y="4683240"/>
              <a:ext cx="1203960" cy="1051560"/>
            </a:xfrm>
            <a:prstGeom prst="hexagon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7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2" name="文本框 76"/>
            <p:cNvSpPr txBox="1"/>
            <p:nvPr/>
          </p:nvSpPr>
          <p:spPr>
            <a:xfrm>
              <a:off x="5693284" y="4855078"/>
              <a:ext cx="820724" cy="67715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en-US" altLang="zh-CN" sz="2400" baseline="-3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73" name="直接连接符 72"/>
          <p:cNvCxnSpPr/>
          <p:nvPr/>
        </p:nvCxnSpPr>
        <p:spPr>
          <a:xfrm flipH="1">
            <a:off x="6042107" y="3355020"/>
            <a:ext cx="41559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组合 73"/>
          <p:cNvGrpSpPr/>
          <p:nvPr/>
        </p:nvGrpSpPr>
        <p:grpSpPr>
          <a:xfrm flipH="1">
            <a:off x="5865500" y="1757346"/>
            <a:ext cx="600381" cy="178728"/>
            <a:chOff x="4255294" y="1661160"/>
            <a:chExt cx="1505426" cy="262890"/>
          </a:xfrm>
        </p:grpSpPr>
        <p:cxnSp>
          <p:nvCxnSpPr>
            <p:cNvPr id="75" name="直接连接符 74"/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>
              <a:off x="4255294" y="1663541"/>
              <a:ext cx="115728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0" r="-10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2837342" y="1516079"/>
            <a:ext cx="6306659" cy="2111344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rgbClr val="01A8A2"/>
          </a:solidFill>
          <a:ln>
            <a:noFill/>
          </a:ln>
        </p:spPr>
        <p:txBody>
          <a:bodyPr vert="horz" wrap="square" lIns="68553" tIns="34277" rIns="68553" bIns="34277" numCol="1" anchor="t" anchorCtr="0" compatLnSpc="1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srgbClr val="0B4755"/>
              </a:solidFill>
              <a:cs typeface="+mn-ea"/>
              <a:sym typeface="+mn-lt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0" y="1516079"/>
            <a:ext cx="3409809" cy="2111344"/>
          </a:xfrm>
          <a:custGeom>
            <a:avLst/>
            <a:gdLst/>
            <a:ahLst/>
            <a:cxnLst>
              <a:cxn ang="0">
                <a:pos x="4548364" y="0"/>
              </a:cxn>
              <a:cxn ang="0">
                <a:pos x="3692022" y="2817092"/>
              </a:cxn>
              <a:cxn ang="0">
                <a:pos x="0" y="2817092"/>
              </a:cxn>
              <a:cxn ang="0">
                <a:pos x="2286" y="0"/>
              </a:cxn>
              <a:cxn ang="0">
                <a:pos x="4548364" y="0"/>
              </a:cxn>
            </a:cxnLst>
            <a:rect l="0" t="0" r="0" b="0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rgbClr val="545D7A"/>
          </a:solidFill>
          <a:ln w="9525">
            <a:noFill/>
          </a:ln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B4755"/>
              </a:solidFill>
              <a:cs typeface="+mn-ea"/>
              <a:sym typeface="+mn-lt"/>
            </a:endParaRPr>
          </a:p>
        </p:txBody>
      </p:sp>
      <p:sp>
        <p:nvSpPr>
          <p:cNvPr id="7" name="TextBox 28"/>
          <p:cNvSpPr txBox="1"/>
          <p:nvPr/>
        </p:nvSpPr>
        <p:spPr>
          <a:xfrm>
            <a:off x="3700782" y="1735475"/>
            <a:ext cx="5690155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>
                <a:solidFill>
                  <a:schemeClr val="bg1"/>
                </a:solidFill>
                <a:cs typeface="+mn-ea"/>
                <a:sym typeface="+mn-lt"/>
              </a:rPr>
              <a:t>营销执行策略</a:t>
            </a:r>
            <a:endParaRPr lang="zh-CN" altLang="en-US" sz="6000" b="1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2804018" y="1520839"/>
            <a:ext cx="649827" cy="2104203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446634" y="1850084"/>
            <a:ext cx="561051" cy="1592103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345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ea"/>
                <a:sym typeface="+mn-lt"/>
              </a:rPr>
              <a:t>3</a:t>
            </a:r>
            <a:endParaRPr lang="zh-CN" altLang="zh-CN" sz="10345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0" name="Freeform 5"/>
          <p:cNvSpPr/>
          <p:nvPr/>
        </p:nvSpPr>
        <p:spPr bwMode="auto">
          <a:xfrm>
            <a:off x="1004969" y="1920249"/>
            <a:ext cx="1444381" cy="1445822"/>
          </a:xfrm>
          <a:custGeom>
            <a:avLst/>
            <a:gdLst>
              <a:gd name="T0" fmla="*/ 0 w 2342"/>
              <a:gd name="T1" fmla="*/ 0 h 2342"/>
              <a:gd name="T2" fmla="*/ 2342 w 2342"/>
              <a:gd name="T3" fmla="*/ 0 h 2342"/>
              <a:gd name="T4" fmla="*/ 2342 w 2342"/>
              <a:gd name="T5" fmla="*/ 560 h 2342"/>
              <a:gd name="T6" fmla="*/ 2295 w 2342"/>
              <a:gd name="T7" fmla="*/ 560 h 2342"/>
              <a:gd name="T8" fmla="*/ 2295 w 2342"/>
              <a:gd name="T9" fmla="*/ 47 h 2342"/>
              <a:gd name="T10" fmla="*/ 47 w 2342"/>
              <a:gd name="T11" fmla="*/ 47 h 2342"/>
              <a:gd name="T12" fmla="*/ 47 w 2342"/>
              <a:gd name="T13" fmla="*/ 2295 h 2342"/>
              <a:gd name="T14" fmla="*/ 2295 w 2342"/>
              <a:gd name="T15" fmla="*/ 2295 h 2342"/>
              <a:gd name="T16" fmla="*/ 2295 w 2342"/>
              <a:gd name="T17" fmla="*/ 1631 h 2342"/>
              <a:gd name="T18" fmla="*/ 2342 w 2342"/>
              <a:gd name="T19" fmla="*/ 1631 h 2342"/>
              <a:gd name="T20" fmla="*/ 2342 w 2342"/>
              <a:gd name="T21" fmla="*/ 2342 h 2342"/>
              <a:gd name="T22" fmla="*/ 0 w 2342"/>
              <a:gd name="T23" fmla="*/ 2342 h 2342"/>
              <a:gd name="T24" fmla="*/ 0 w 2342"/>
              <a:gd name="T25" fmla="*/ 0 h 2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42" h="2342">
                <a:moveTo>
                  <a:pt x="0" y="0"/>
                </a:moveTo>
                <a:lnTo>
                  <a:pt x="2342" y="0"/>
                </a:lnTo>
                <a:lnTo>
                  <a:pt x="2342" y="560"/>
                </a:lnTo>
                <a:lnTo>
                  <a:pt x="2295" y="560"/>
                </a:lnTo>
                <a:lnTo>
                  <a:pt x="2295" y="47"/>
                </a:lnTo>
                <a:lnTo>
                  <a:pt x="47" y="47"/>
                </a:lnTo>
                <a:lnTo>
                  <a:pt x="47" y="2295"/>
                </a:lnTo>
                <a:lnTo>
                  <a:pt x="2295" y="2295"/>
                </a:lnTo>
                <a:lnTo>
                  <a:pt x="2295" y="1631"/>
                </a:lnTo>
                <a:lnTo>
                  <a:pt x="2342" y="1631"/>
                </a:lnTo>
                <a:lnTo>
                  <a:pt x="2342" y="2342"/>
                </a:lnTo>
                <a:lnTo>
                  <a:pt x="0" y="234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53" tIns="34277" rIns="68553" bIns="34277" numCol="1" anchor="t" anchorCtr="0" compatLnSpc="1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1A8A2"/>
              </a:solidFill>
              <a:cs typeface="+mn-ea"/>
              <a:sym typeface="+mn-lt"/>
            </a:endParaRPr>
          </a:p>
        </p:txBody>
      </p:sp>
      <p:sp>
        <p:nvSpPr>
          <p:cNvPr id="18" name="TextBox 65"/>
          <p:cNvSpPr txBox="1"/>
          <p:nvPr/>
        </p:nvSpPr>
        <p:spPr>
          <a:xfrm>
            <a:off x="4023770" y="2751138"/>
            <a:ext cx="1421245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消费者分析</a:t>
            </a:r>
            <a:endParaRPr lang="zh-CN" altLang="en-US" sz="15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Box 66"/>
          <p:cNvSpPr txBox="1"/>
          <p:nvPr/>
        </p:nvSpPr>
        <p:spPr>
          <a:xfrm>
            <a:off x="5603799" y="2751138"/>
            <a:ext cx="1000810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 dirty="0">
                <a:solidFill>
                  <a:schemeClr val="bg1">
                    <a:lumMod val="95000"/>
                  </a:schemeClr>
                </a:solidFill>
                <a:latin typeface="+mn-lt"/>
                <a:cs typeface="+mn-ea"/>
                <a:sym typeface="+mn-lt"/>
              </a:rPr>
              <a:t>市场定位</a:t>
            </a:r>
            <a:endParaRPr lang="zh-CN" altLang="en-US" sz="1500" dirty="0">
              <a:solidFill>
                <a:schemeClr val="bg1">
                  <a:lumMod val="9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0" name="TextBox 69"/>
          <p:cNvSpPr txBox="1"/>
          <p:nvPr/>
        </p:nvSpPr>
        <p:spPr>
          <a:xfrm>
            <a:off x="4009650" y="3075453"/>
            <a:ext cx="1299542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 dirty="0">
                <a:solidFill>
                  <a:schemeClr val="bg1">
                    <a:lumMod val="95000"/>
                  </a:schemeClr>
                </a:solidFill>
                <a:latin typeface="+mn-lt"/>
                <a:cs typeface="+mn-ea"/>
                <a:sym typeface="+mn-lt"/>
              </a:rPr>
              <a:t>价格策略</a:t>
            </a:r>
            <a:endParaRPr lang="zh-CN" altLang="en-US" sz="1500" dirty="0">
              <a:solidFill>
                <a:schemeClr val="bg1">
                  <a:lumMod val="9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1" name="TextBox 70"/>
          <p:cNvSpPr txBox="1"/>
          <p:nvPr/>
        </p:nvSpPr>
        <p:spPr>
          <a:xfrm>
            <a:off x="5581014" y="3075453"/>
            <a:ext cx="1163543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渠道策略</a:t>
            </a:r>
            <a:endParaRPr lang="zh-CN" altLang="en-US" sz="15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Freeform 18"/>
          <p:cNvSpPr>
            <a:spLocks noEditPoints="1"/>
          </p:cNvSpPr>
          <p:nvPr/>
        </p:nvSpPr>
        <p:spPr bwMode="auto">
          <a:xfrm>
            <a:off x="3808513" y="3124867"/>
            <a:ext cx="201137" cy="201137"/>
          </a:xfrm>
          <a:custGeom>
            <a:avLst/>
            <a:gdLst>
              <a:gd name="T0" fmla="*/ 117 w 235"/>
              <a:gd name="T1" fmla="*/ 0 h 234"/>
              <a:gd name="T2" fmla="*/ 235 w 235"/>
              <a:gd name="T3" fmla="*/ 117 h 234"/>
              <a:gd name="T4" fmla="*/ 117 w 235"/>
              <a:gd name="T5" fmla="*/ 234 h 234"/>
              <a:gd name="T6" fmla="*/ 0 w 235"/>
              <a:gd name="T7" fmla="*/ 117 h 234"/>
              <a:gd name="T8" fmla="*/ 117 w 235"/>
              <a:gd name="T9" fmla="*/ 0 h 234"/>
              <a:gd name="T10" fmla="*/ 99 w 235"/>
              <a:gd name="T11" fmla="*/ 199 h 234"/>
              <a:gd name="T12" fmla="*/ 135 w 235"/>
              <a:gd name="T13" fmla="*/ 199 h 234"/>
              <a:gd name="T14" fmla="*/ 135 w 235"/>
              <a:gd name="T15" fmla="*/ 136 h 234"/>
              <a:gd name="T16" fmla="*/ 199 w 235"/>
              <a:gd name="T17" fmla="*/ 136 h 234"/>
              <a:gd name="T18" fmla="*/ 199 w 235"/>
              <a:gd name="T19" fmla="*/ 99 h 234"/>
              <a:gd name="T20" fmla="*/ 135 w 235"/>
              <a:gd name="T21" fmla="*/ 99 h 234"/>
              <a:gd name="T22" fmla="*/ 135 w 235"/>
              <a:gd name="T23" fmla="*/ 35 h 234"/>
              <a:gd name="T24" fmla="*/ 99 w 235"/>
              <a:gd name="T25" fmla="*/ 35 h 234"/>
              <a:gd name="T26" fmla="*/ 99 w 235"/>
              <a:gd name="T27" fmla="*/ 99 h 234"/>
              <a:gd name="T28" fmla="*/ 35 w 235"/>
              <a:gd name="T29" fmla="*/ 99 h 234"/>
              <a:gd name="T30" fmla="*/ 35 w 235"/>
              <a:gd name="T31" fmla="*/ 136 h 234"/>
              <a:gd name="T32" fmla="*/ 99 w 235"/>
              <a:gd name="T33" fmla="*/ 136 h 234"/>
              <a:gd name="T34" fmla="*/ 99 w 235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5" h="234">
                <a:moveTo>
                  <a:pt x="117" y="0"/>
                </a:moveTo>
                <a:cubicBezTo>
                  <a:pt x="182" y="0"/>
                  <a:pt x="235" y="52"/>
                  <a:pt x="235" y="117"/>
                </a:cubicBezTo>
                <a:cubicBezTo>
                  <a:pt x="235" y="182"/>
                  <a:pt x="182" y="234"/>
                  <a:pt x="117" y="234"/>
                </a:cubicBezTo>
                <a:cubicBezTo>
                  <a:pt x="53" y="234"/>
                  <a:pt x="0" y="182"/>
                  <a:pt x="0" y="117"/>
                </a:cubicBezTo>
                <a:cubicBezTo>
                  <a:pt x="0" y="52"/>
                  <a:pt x="53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53" tIns="34277" rIns="68553" bIns="34277" numCol="1" anchor="t" anchorCtr="0" compatLnSpc="1"/>
          <a:lstStyle/>
          <a:p>
            <a:pPr defTabSz="685800">
              <a:defRPr/>
            </a:pPr>
            <a:endParaRPr lang="zh-CN" altLang="en-US" sz="1200" kern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Freeform 19"/>
          <p:cNvSpPr>
            <a:spLocks noEditPoints="1"/>
          </p:cNvSpPr>
          <p:nvPr/>
        </p:nvSpPr>
        <p:spPr bwMode="auto">
          <a:xfrm>
            <a:off x="5379877" y="3124867"/>
            <a:ext cx="201137" cy="201137"/>
          </a:xfrm>
          <a:custGeom>
            <a:avLst/>
            <a:gdLst>
              <a:gd name="T0" fmla="*/ 117 w 235"/>
              <a:gd name="T1" fmla="*/ 0 h 234"/>
              <a:gd name="T2" fmla="*/ 235 w 235"/>
              <a:gd name="T3" fmla="*/ 117 h 234"/>
              <a:gd name="T4" fmla="*/ 117 w 235"/>
              <a:gd name="T5" fmla="*/ 234 h 234"/>
              <a:gd name="T6" fmla="*/ 0 w 235"/>
              <a:gd name="T7" fmla="*/ 117 h 234"/>
              <a:gd name="T8" fmla="*/ 117 w 235"/>
              <a:gd name="T9" fmla="*/ 0 h 234"/>
              <a:gd name="T10" fmla="*/ 99 w 235"/>
              <a:gd name="T11" fmla="*/ 199 h 234"/>
              <a:gd name="T12" fmla="*/ 135 w 235"/>
              <a:gd name="T13" fmla="*/ 199 h 234"/>
              <a:gd name="T14" fmla="*/ 135 w 235"/>
              <a:gd name="T15" fmla="*/ 136 h 234"/>
              <a:gd name="T16" fmla="*/ 199 w 235"/>
              <a:gd name="T17" fmla="*/ 136 h 234"/>
              <a:gd name="T18" fmla="*/ 199 w 235"/>
              <a:gd name="T19" fmla="*/ 98 h 234"/>
              <a:gd name="T20" fmla="*/ 135 w 235"/>
              <a:gd name="T21" fmla="*/ 98 h 234"/>
              <a:gd name="T22" fmla="*/ 135 w 235"/>
              <a:gd name="T23" fmla="*/ 35 h 234"/>
              <a:gd name="T24" fmla="*/ 99 w 235"/>
              <a:gd name="T25" fmla="*/ 35 h 234"/>
              <a:gd name="T26" fmla="*/ 99 w 235"/>
              <a:gd name="T27" fmla="*/ 98 h 234"/>
              <a:gd name="T28" fmla="*/ 35 w 235"/>
              <a:gd name="T29" fmla="*/ 98 h 234"/>
              <a:gd name="T30" fmla="*/ 35 w 235"/>
              <a:gd name="T31" fmla="*/ 136 h 234"/>
              <a:gd name="T32" fmla="*/ 99 w 235"/>
              <a:gd name="T33" fmla="*/ 136 h 234"/>
              <a:gd name="T34" fmla="*/ 99 w 235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5" h="234">
                <a:moveTo>
                  <a:pt x="117" y="0"/>
                </a:moveTo>
                <a:cubicBezTo>
                  <a:pt x="182" y="0"/>
                  <a:pt x="235" y="52"/>
                  <a:pt x="235" y="117"/>
                </a:cubicBezTo>
                <a:cubicBezTo>
                  <a:pt x="235" y="182"/>
                  <a:pt x="182" y="234"/>
                  <a:pt x="117" y="234"/>
                </a:cubicBezTo>
                <a:cubicBezTo>
                  <a:pt x="53" y="234"/>
                  <a:pt x="0" y="182"/>
                  <a:pt x="0" y="117"/>
                </a:cubicBezTo>
                <a:cubicBezTo>
                  <a:pt x="0" y="52"/>
                  <a:pt x="53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53" tIns="34277" rIns="68553" bIns="34277" numCol="1" anchor="t" anchorCtr="0" compatLnSpc="1"/>
          <a:lstStyle/>
          <a:p>
            <a:pPr defTabSz="685800">
              <a:defRPr/>
            </a:pPr>
            <a:endParaRPr lang="zh-CN" altLang="en-US" sz="1200" kern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Freeform 21"/>
          <p:cNvSpPr>
            <a:spLocks noEditPoints="1"/>
          </p:cNvSpPr>
          <p:nvPr/>
        </p:nvSpPr>
        <p:spPr bwMode="auto">
          <a:xfrm>
            <a:off x="3812289" y="2800552"/>
            <a:ext cx="199947" cy="201137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53" tIns="34277" rIns="68553" bIns="34277" numCol="1" anchor="t" anchorCtr="0" compatLnSpc="1"/>
          <a:lstStyle/>
          <a:p>
            <a:pPr defTabSz="685800">
              <a:defRPr/>
            </a:pPr>
            <a:endParaRPr lang="zh-CN" altLang="en-US" sz="1200" kern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Freeform 22"/>
          <p:cNvSpPr>
            <a:spLocks noEditPoints="1"/>
          </p:cNvSpPr>
          <p:nvPr/>
        </p:nvSpPr>
        <p:spPr bwMode="auto">
          <a:xfrm>
            <a:off x="5381067" y="2800552"/>
            <a:ext cx="199947" cy="201137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53" tIns="34277" rIns="68553" bIns="34277" numCol="1" anchor="t" anchorCtr="0" compatLnSpc="1"/>
          <a:lstStyle/>
          <a:p>
            <a:pPr defTabSz="685800">
              <a:defRPr/>
            </a:pPr>
            <a:endParaRPr lang="zh-CN" altLang="en-US" sz="1200" kern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TextBox 15"/>
          <p:cNvSpPr txBox="1"/>
          <p:nvPr/>
        </p:nvSpPr>
        <p:spPr>
          <a:xfrm>
            <a:off x="7039163" y="2751138"/>
            <a:ext cx="1468074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 dirty="0">
                <a:solidFill>
                  <a:schemeClr val="bg1">
                    <a:lumMod val="95000"/>
                  </a:schemeClr>
                </a:solidFill>
                <a:latin typeface="+mn-lt"/>
                <a:cs typeface="+mn-ea"/>
                <a:sym typeface="+mn-lt"/>
              </a:rPr>
              <a:t>产品策略</a:t>
            </a:r>
            <a:endParaRPr lang="zh-CN" altLang="en-US" sz="1500" dirty="0">
              <a:solidFill>
                <a:schemeClr val="bg1">
                  <a:lumMod val="9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7" name="Freeform 22"/>
          <p:cNvSpPr>
            <a:spLocks noEditPoints="1"/>
          </p:cNvSpPr>
          <p:nvPr/>
        </p:nvSpPr>
        <p:spPr bwMode="auto">
          <a:xfrm>
            <a:off x="6816432" y="2800552"/>
            <a:ext cx="199947" cy="201137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53" tIns="34277" rIns="68553" bIns="34277" numCol="1" anchor="t" anchorCtr="0" compatLnSpc="1"/>
          <a:lstStyle/>
          <a:p>
            <a:pPr defTabSz="685800">
              <a:defRPr/>
            </a:pPr>
            <a:endParaRPr lang="zh-CN" altLang="en-US" sz="1200" kern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TextBox 70"/>
          <p:cNvSpPr txBox="1"/>
          <p:nvPr/>
        </p:nvSpPr>
        <p:spPr>
          <a:xfrm>
            <a:off x="7016379" y="3075453"/>
            <a:ext cx="1163543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 dirty="0">
                <a:solidFill>
                  <a:schemeClr val="bg1">
                    <a:lumMod val="95000"/>
                  </a:schemeClr>
                </a:solidFill>
                <a:latin typeface="+mn-lt"/>
                <a:cs typeface="+mn-ea"/>
                <a:sym typeface="+mn-lt"/>
              </a:rPr>
              <a:t>促销策略</a:t>
            </a:r>
            <a:endParaRPr lang="zh-CN" altLang="en-US" sz="1500" dirty="0">
              <a:solidFill>
                <a:schemeClr val="bg1">
                  <a:lumMod val="9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9" name="Freeform 19"/>
          <p:cNvSpPr>
            <a:spLocks noEditPoints="1"/>
          </p:cNvSpPr>
          <p:nvPr/>
        </p:nvSpPr>
        <p:spPr bwMode="auto">
          <a:xfrm>
            <a:off x="6815241" y="3124867"/>
            <a:ext cx="201137" cy="201137"/>
          </a:xfrm>
          <a:custGeom>
            <a:avLst/>
            <a:gdLst>
              <a:gd name="T0" fmla="*/ 117 w 235"/>
              <a:gd name="T1" fmla="*/ 0 h 234"/>
              <a:gd name="T2" fmla="*/ 235 w 235"/>
              <a:gd name="T3" fmla="*/ 117 h 234"/>
              <a:gd name="T4" fmla="*/ 117 w 235"/>
              <a:gd name="T5" fmla="*/ 234 h 234"/>
              <a:gd name="T6" fmla="*/ 0 w 235"/>
              <a:gd name="T7" fmla="*/ 117 h 234"/>
              <a:gd name="T8" fmla="*/ 117 w 235"/>
              <a:gd name="T9" fmla="*/ 0 h 234"/>
              <a:gd name="T10" fmla="*/ 99 w 235"/>
              <a:gd name="T11" fmla="*/ 199 h 234"/>
              <a:gd name="T12" fmla="*/ 135 w 235"/>
              <a:gd name="T13" fmla="*/ 199 h 234"/>
              <a:gd name="T14" fmla="*/ 135 w 235"/>
              <a:gd name="T15" fmla="*/ 136 h 234"/>
              <a:gd name="T16" fmla="*/ 199 w 235"/>
              <a:gd name="T17" fmla="*/ 136 h 234"/>
              <a:gd name="T18" fmla="*/ 199 w 235"/>
              <a:gd name="T19" fmla="*/ 98 h 234"/>
              <a:gd name="T20" fmla="*/ 135 w 235"/>
              <a:gd name="T21" fmla="*/ 98 h 234"/>
              <a:gd name="T22" fmla="*/ 135 w 235"/>
              <a:gd name="T23" fmla="*/ 35 h 234"/>
              <a:gd name="T24" fmla="*/ 99 w 235"/>
              <a:gd name="T25" fmla="*/ 35 h 234"/>
              <a:gd name="T26" fmla="*/ 99 w 235"/>
              <a:gd name="T27" fmla="*/ 98 h 234"/>
              <a:gd name="T28" fmla="*/ 35 w 235"/>
              <a:gd name="T29" fmla="*/ 98 h 234"/>
              <a:gd name="T30" fmla="*/ 35 w 235"/>
              <a:gd name="T31" fmla="*/ 136 h 234"/>
              <a:gd name="T32" fmla="*/ 99 w 235"/>
              <a:gd name="T33" fmla="*/ 136 h 234"/>
              <a:gd name="T34" fmla="*/ 99 w 235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5" h="234">
                <a:moveTo>
                  <a:pt x="117" y="0"/>
                </a:moveTo>
                <a:cubicBezTo>
                  <a:pt x="182" y="0"/>
                  <a:pt x="235" y="52"/>
                  <a:pt x="235" y="117"/>
                </a:cubicBezTo>
                <a:cubicBezTo>
                  <a:pt x="235" y="182"/>
                  <a:pt x="182" y="234"/>
                  <a:pt x="117" y="234"/>
                </a:cubicBezTo>
                <a:cubicBezTo>
                  <a:pt x="53" y="234"/>
                  <a:pt x="0" y="182"/>
                  <a:pt x="0" y="117"/>
                </a:cubicBezTo>
                <a:cubicBezTo>
                  <a:pt x="0" y="52"/>
                  <a:pt x="53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53" tIns="34277" rIns="68553" bIns="34277" numCol="1" anchor="t" anchorCtr="0" compatLnSpc="1"/>
          <a:lstStyle/>
          <a:p>
            <a:pPr defTabSz="685800">
              <a:defRPr/>
            </a:pPr>
            <a:endParaRPr lang="zh-CN" altLang="en-US" sz="1200" kern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5956">
        <p15:prstTrans prst="wind"/>
      </p:transition>
    </mc:Choice>
    <mc:Fallback>
      <p:transition spd="slow" advTm="59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1587E-6 -1.48148E-6 L -0.13139 0.74468 " pathEditMode="relative" rAng="0" ptsTypes="AA">
                                      <p:cBhvr>
                                        <p:cTn id="8" dur="4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0" y="3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49"/>
                            </p:stCondLst>
                            <p:childTnLst>
                              <p:par>
                                <p:cTn id="2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49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49"/>
                            </p:stCondLst>
                            <p:childTnLst>
                              <p:par>
                                <p:cTn id="3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149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8" grpId="0"/>
      <p:bldP spid="19" grpId="0"/>
      <p:bldP spid="20" grpId="0"/>
      <p:bldP spid="21" grpId="0"/>
      <p:bldP spid="22" grpId="0" animBg="1"/>
      <p:bldP spid="33" grpId="0" animBg="1"/>
      <p:bldP spid="34" grpId="0" animBg="1"/>
      <p:bldP spid="35" grpId="0" animBg="1"/>
      <p:bldP spid="36" grpId="0"/>
      <p:bldP spid="37" grpId="0" animBg="1"/>
      <p:bldP spid="38" grpId="0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8"/>
          <p:cNvSpPr/>
          <p:nvPr/>
        </p:nvSpPr>
        <p:spPr>
          <a:xfrm>
            <a:off x="918166" y="2641821"/>
            <a:ext cx="1681122" cy="561692"/>
          </a:xfrm>
          <a:prstGeom prst="round2DiagRect">
            <a:avLst/>
          </a:prstGeom>
          <a:solidFill>
            <a:srgbClr val="01A8A2"/>
          </a:solidFill>
          <a:ln w="25400" cap="flat" cmpd="sng" algn="ctr">
            <a:noFill/>
            <a:prstDash val="solid"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lIns="68580" tIns="34290" rIns="68580" bIns="34290" rtlCol="0" anchor="ctr"/>
          <a:lstStyle/>
          <a:p>
            <a:pPr algn="ctr" defTabSz="914400">
              <a:defRPr/>
            </a:pPr>
            <a:endParaRPr lang="en-US" sz="20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" name="矩形: 对角圆角 20"/>
          <p:cNvSpPr/>
          <p:nvPr/>
        </p:nvSpPr>
        <p:spPr>
          <a:xfrm>
            <a:off x="918166" y="2652280"/>
            <a:ext cx="1681122" cy="553343"/>
          </a:xfrm>
          <a:prstGeom prst="round2Diag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457200"/>
            <a:r>
              <a:rPr lang="zh-CN" altLang="en-US" sz="1400" b="1" dirty="0">
                <a:solidFill>
                  <a:prstClr val="white"/>
                </a:solidFill>
                <a:cs typeface="+mn-ea"/>
                <a:sym typeface="+mn-lt"/>
              </a:rPr>
              <a:t>目标消费者的年龄与阶层</a:t>
            </a:r>
            <a:endParaRPr lang="zh-CN" altLang="en-US" sz="14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" name="Rectangle 18"/>
          <p:cNvSpPr/>
          <p:nvPr/>
        </p:nvSpPr>
        <p:spPr>
          <a:xfrm>
            <a:off x="6307898" y="2571750"/>
            <a:ext cx="1681122" cy="561692"/>
          </a:xfrm>
          <a:prstGeom prst="round2DiagRect">
            <a:avLst/>
          </a:prstGeom>
          <a:solidFill>
            <a:srgbClr val="01A8A2"/>
          </a:solidFill>
          <a:ln w="25400" cap="flat" cmpd="sng" algn="ctr">
            <a:noFill/>
            <a:prstDash val="solid"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lIns="68580" tIns="34290" rIns="68580" bIns="34290" rtlCol="0" anchor="ctr"/>
          <a:lstStyle/>
          <a:p>
            <a:pPr algn="ctr" defTabSz="914400">
              <a:defRPr/>
            </a:pPr>
            <a:endParaRPr lang="en-US" sz="20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307898" y="2624225"/>
            <a:ext cx="1681122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457200"/>
            <a:r>
              <a:rPr lang="zh-CN" altLang="en-US" sz="1400" b="1" dirty="0">
                <a:solidFill>
                  <a:prstClr val="white"/>
                </a:solidFill>
                <a:cs typeface="+mn-ea"/>
                <a:sym typeface="+mn-lt"/>
              </a:rPr>
              <a:t>目标消费者对功效的需求</a:t>
            </a:r>
            <a:endParaRPr lang="zh-CN" altLang="en-US" sz="14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" name="Rectangle 18"/>
          <p:cNvSpPr/>
          <p:nvPr/>
        </p:nvSpPr>
        <p:spPr>
          <a:xfrm>
            <a:off x="3731439" y="2616482"/>
            <a:ext cx="1681122" cy="561692"/>
          </a:xfrm>
          <a:prstGeom prst="round2DiagRect">
            <a:avLst/>
          </a:prstGeom>
          <a:solidFill>
            <a:srgbClr val="545D7A"/>
          </a:solidFill>
          <a:ln w="25400" cap="flat" cmpd="sng" algn="ctr">
            <a:noFill/>
            <a:prstDash val="solid"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lIns="68580" tIns="34290" rIns="68580" bIns="34290" rtlCol="0" anchor="ctr"/>
          <a:lstStyle/>
          <a:p>
            <a:pPr algn="ctr" defTabSz="914400">
              <a:defRPr/>
            </a:pPr>
            <a:endParaRPr lang="en-US" sz="20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2" name="矩形: 对角圆角 31"/>
          <p:cNvSpPr/>
          <p:nvPr/>
        </p:nvSpPr>
        <p:spPr>
          <a:xfrm>
            <a:off x="3731439" y="2605403"/>
            <a:ext cx="1681122" cy="553343"/>
          </a:xfrm>
          <a:prstGeom prst="round2Diag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457200"/>
            <a:r>
              <a:rPr lang="zh-CN" altLang="en-US" sz="1400" b="1" dirty="0">
                <a:solidFill>
                  <a:prstClr val="white"/>
                </a:solidFill>
                <a:cs typeface="+mn-ea"/>
                <a:sym typeface="+mn-lt"/>
              </a:rPr>
              <a:t>目标消费者对包装的认同</a:t>
            </a:r>
            <a:endParaRPr lang="zh-CN" altLang="en-US" sz="14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801968" y="3301643"/>
            <a:ext cx="2422749" cy="113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据调查消费者以</a:t>
            </a:r>
            <a:r>
              <a:rPr lang="en-US" altLang="zh-CN" sz="1350" dirty="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25-50</a:t>
            </a:r>
            <a:r>
              <a:rPr lang="zh-CN" altLang="en-US" sz="1350" dirty="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岁的家庭主妇为主。具有一定的品牌忠诚度，看重口感和价格。高品质产品主要以知识分子</a:t>
            </a:r>
            <a:r>
              <a:rPr lang="zh-CN" altLang="en-US" sz="135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家庭、费</a:t>
            </a:r>
            <a:r>
              <a:rPr lang="zh-CN" altLang="en-US" sz="1350" dirty="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为主。</a:t>
            </a:r>
            <a:endParaRPr lang="zh-CN" altLang="en-US" sz="1350" dirty="0">
              <a:solidFill>
                <a:srgbClr val="294A5A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3587024" y="3301643"/>
            <a:ext cx="2074458" cy="922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调查中发现女性购买者更愿意购买小包装，一是提起来方便，二是小包装便于储存，保持新鲜。</a:t>
            </a:r>
            <a:endParaRPr lang="zh-CN" altLang="en-US" sz="1350" dirty="0">
              <a:solidFill>
                <a:srgbClr val="294A5A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5853258" y="3301643"/>
            <a:ext cx="2488774" cy="1338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我们的产品含有大量的蛋白质、脂肪、维生素、矿物质、</a:t>
            </a:r>
            <a:r>
              <a:rPr lang="en-US" altLang="zh-CN" sz="1350" dirty="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B</a:t>
            </a:r>
            <a:r>
              <a:rPr lang="zh-CN" altLang="en-US" sz="1350" dirty="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族维生素，尤其适宜体虚之人、高热之人、久病不愈、妇女产后、老年人、婴幼儿等消化力较弱者。</a:t>
            </a:r>
            <a:endParaRPr lang="zh-CN" altLang="en-US" sz="1350" dirty="0">
              <a:solidFill>
                <a:srgbClr val="294A5A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/>
                </a:solidFill>
                <a:cs typeface="+mn-ea"/>
                <a:sym typeface="+mn-lt"/>
              </a:rPr>
              <a:t>消费者行为分析</a:t>
            </a:r>
            <a:endParaRPr lang="zh-CN" altLang="en-US" dirty="0">
              <a:solidFill>
                <a:schemeClr val="accent2"/>
              </a:solidFill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270091" y="1211555"/>
            <a:ext cx="1834395" cy="11358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>
              <a:cs typeface="+mn-ea"/>
              <a:sym typeface="+mn-lt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27" y="1211555"/>
            <a:ext cx="1912402" cy="1130439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883" y="1211555"/>
            <a:ext cx="1834395" cy="11623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/>
      <p:bldP spid="29" grpId="0" animBg="1"/>
      <p:bldP spid="30" grpId="0"/>
      <p:bldP spid="31" grpId="0" animBg="1"/>
      <p:bldP spid="32" grpId="0"/>
      <p:bldP spid="33" grpId="0"/>
      <p:bldP spid="34" grpId="0"/>
      <p:bldP spid="35" grpId="0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0"/>
          <p:cNvSpPr txBox="1"/>
          <p:nvPr/>
        </p:nvSpPr>
        <p:spPr>
          <a:xfrm>
            <a:off x="514131" y="947281"/>
            <a:ext cx="8188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484849"/>
                </a:solidFill>
                <a:latin typeface="+mn-lt"/>
                <a:ea typeface="+mn-ea"/>
                <a:cs typeface="+mn-ea"/>
                <a:sym typeface="+mn-lt"/>
              </a:rPr>
              <a:t>根据目前我国某某市场的分析及企业的发展使命，可以对本品牌进行准确的营销战略定位。</a:t>
            </a:r>
            <a:endParaRPr lang="zh-CN" altLang="en-US" sz="1600" dirty="0">
              <a:solidFill>
                <a:srgbClr val="48484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Box 24"/>
          <p:cNvSpPr txBox="1"/>
          <p:nvPr/>
        </p:nvSpPr>
        <p:spPr>
          <a:xfrm>
            <a:off x="2170154" y="1636324"/>
            <a:ext cx="1029655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00" b="1" dirty="0">
                <a:solidFill>
                  <a:srgbClr val="294A5A"/>
                </a:solidFill>
                <a:cs typeface="+mn-ea"/>
                <a:sym typeface="+mn-lt"/>
              </a:rPr>
              <a:t>产品定位</a:t>
            </a:r>
            <a:endParaRPr lang="zh-CN" altLang="en-US" sz="1500" b="1" dirty="0">
              <a:solidFill>
                <a:srgbClr val="294A5A"/>
              </a:solidFill>
              <a:cs typeface="+mn-ea"/>
              <a:sym typeface="+mn-lt"/>
            </a:endParaRPr>
          </a:p>
        </p:txBody>
      </p:sp>
      <p:sp>
        <p:nvSpPr>
          <p:cNvPr id="32" name="TextBox 26"/>
          <p:cNvSpPr txBox="1"/>
          <p:nvPr/>
        </p:nvSpPr>
        <p:spPr>
          <a:xfrm>
            <a:off x="875208" y="1929514"/>
            <a:ext cx="2356979" cy="715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>
                <a:latin typeface="+mn-ea"/>
                <a:ea typeface="+mn-ea"/>
              </a:defRPr>
            </a:lvl1pPr>
          </a:lstStyle>
          <a:p>
            <a:pPr algn="l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solidFill>
                  <a:srgbClr val="294A5A"/>
                </a:solidFill>
                <a:latin typeface="+mn-lt"/>
                <a:cs typeface="+mn-ea"/>
                <a:sym typeface="+mn-lt"/>
              </a:rPr>
              <a:t>走高中低三端路线，树立起品位、营养、健康、专业的品牌形象；</a:t>
            </a:r>
            <a:endParaRPr lang="zh-CN" altLang="en-US" sz="1350" dirty="0">
              <a:solidFill>
                <a:srgbClr val="294A5A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3" name="TextBox 27"/>
          <p:cNvSpPr txBox="1"/>
          <p:nvPr/>
        </p:nvSpPr>
        <p:spPr>
          <a:xfrm>
            <a:off x="6178790" y="1645791"/>
            <a:ext cx="954107" cy="32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00" b="1" dirty="0">
                <a:solidFill>
                  <a:srgbClr val="294A5A"/>
                </a:solidFill>
                <a:cs typeface="+mn-ea"/>
                <a:sym typeface="+mn-lt"/>
              </a:rPr>
              <a:t>组合定位</a:t>
            </a:r>
            <a:endParaRPr lang="zh-CN" altLang="en-US" sz="1500" b="1" dirty="0">
              <a:solidFill>
                <a:srgbClr val="294A5A"/>
              </a:solidFill>
              <a:cs typeface="+mn-ea"/>
              <a:sym typeface="+mn-lt"/>
            </a:endParaRPr>
          </a:p>
        </p:txBody>
      </p:sp>
      <p:sp>
        <p:nvSpPr>
          <p:cNvPr id="34" name="TextBox 28"/>
          <p:cNvSpPr txBox="1"/>
          <p:nvPr/>
        </p:nvSpPr>
        <p:spPr>
          <a:xfrm>
            <a:off x="6161625" y="1870759"/>
            <a:ext cx="2107166" cy="715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solidFill>
                  <a:srgbClr val="294A5A"/>
                </a:solidFill>
                <a:latin typeface="+mn-lt"/>
                <a:cs typeface="+mn-ea"/>
                <a:sym typeface="+mn-lt"/>
              </a:rPr>
              <a:t>新鲜、有机、绿色、健康和高品质大米，同时提供高的附加价值；</a:t>
            </a:r>
            <a:endParaRPr lang="zh-CN" altLang="en-US" sz="1350" dirty="0">
              <a:solidFill>
                <a:srgbClr val="294A5A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5" name="TextBox 31"/>
          <p:cNvSpPr txBox="1"/>
          <p:nvPr/>
        </p:nvSpPr>
        <p:spPr>
          <a:xfrm>
            <a:off x="2978670" y="3478448"/>
            <a:ext cx="761747" cy="32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00" b="1" dirty="0">
                <a:solidFill>
                  <a:srgbClr val="294A5A"/>
                </a:solidFill>
                <a:cs typeface="+mn-ea"/>
                <a:sym typeface="+mn-lt"/>
              </a:rPr>
              <a:t>广告语</a:t>
            </a:r>
            <a:endParaRPr lang="zh-CN" altLang="en-US" sz="1500" b="1" dirty="0">
              <a:solidFill>
                <a:srgbClr val="294A5A"/>
              </a:solidFill>
              <a:cs typeface="+mn-ea"/>
              <a:sym typeface="+mn-lt"/>
            </a:endParaRPr>
          </a:p>
        </p:txBody>
      </p:sp>
      <p:sp>
        <p:nvSpPr>
          <p:cNvPr id="36" name="TextBox 32"/>
          <p:cNvSpPr txBox="1"/>
          <p:nvPr/>
        </p:nvSpPr>
        <p:spPr>
          <a:xfrm>
            <a:off x="875208" y="3777182"/>
            <a:ext cx="2871871" cy="299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solidFill>
                  <a:srgbClr val="294A5A"/>
                </a:solidFill>
                <a:latin typeface="+mn-lt"/>
                <a:cs typeface="+mn-ea"/>
                <a:sym typeface="+mn-lt"/>
              </a:rPr>
              <a:t>生态有机大米，就是“某某米”；</a:t>
            </a:r>
            <a:endParaRPr lang="zh-CN" altLang="en-US" sz="1350" dirty="0">
              <a:solidFill>
                <a:srgbClr val="294A5A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7" name="TextBox 29"/>
          <p:cNvSpPr txBox="1"/>
          <p:nvPr/>
        </p:nvSpPr>
        <p:spPr>
          <a:xfrm>
            <a:off x="6161624" y="3639967"/>
            <a:ext cx="954107" cy="32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b="1">
                <a:latin typeface="+mj-ea"/>
                <a:ea typeface="+mj-ea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00" dirty="0">
                <a:solidFill>
                  <a:srgbClr val="294A5A"/>
                </a:solidFill>
                <a:latin typeface="+mn-lt"/>
                <a:ea typeface="+mn-ea"/>
                <a:cs typeface="+mn-ea"/>
                <a:sym typeface="+mn-lt"/>
              </a:rPr>
              <a:t>品牌延伸</a:t>
            </a:r>
            <a:endParaRPr lang="zh-CN" altLang="en-US" sz="1500" dirty="0">
              <a:solidFill>
                <a:srgbClr val="294A5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TextBox 30"/>
          <p:cNvSpPr txBox="1"/>
          <p:nvPr/>
        </p:nvSpPr>
        <p:spPr>
          <a:xfrm>
            <a:off x="6144460" y="3864934"/>
            <a:ext cx="2124330" cy="715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solidFill>
                  <a:srgbClr val="294A5A"/>
                </a:solidFill>
                <a:latin typeface="+mn-lt"/>
                <a:cs typeface="+mn-ea"/>
                <a:sym typeface="+mn-lt"/>
              </a:rPr>
              <a:t>以营养大米为龙头，进行农业产业化深加工发展（如农场、休闲食品等）。</a:t>
            </a:r>
            <a:endParaRPr lang="zh-CN" altLang="en-US" sz="1350" dirty="0">
              <a:solidFill>
                <a:srgbClr val="294A5A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/>
                </a:solidFill>
                <a:cs typeface="+mn-ea"/>
                <a:sym typeface="+mn-lt"/>
              </a:rPr>
              <a:t>市场定位</a:t>
            </a:r>
            <a:endParaRPr lang="zh-CN" altLang="en-US" dirty="0">
              <a:solidFill>
                <a:schemeClr val="accent2"/>
              </a:solidFill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982377" y="1508292"/>
            <a:ext cx="3359117" cy="2719158"/>
            <a:chOff x="3151690" y="1599198"/>
            <a:chExt cx="5828562" cy="4718139"/>
          </a:xfrm>
        </p:grpSpPr>
        <p:sp>
          <p:nvSpPr>
            <p:cNvPr id="39" name="Freeform 7"/>
            <p:cNvSpPr>
              <a:spLocks noEditPoints="1"/>
            </p:cNvSpPr>
            <p:nvPr/>
          </p:nvSpPr>
          <p:spPr bwMode="auto">
            <a:xfrm>
              <a:off x="8337709" y="3371733"/>
              <a:ext cx="460069" cy="723175"/>
            </a:xfrm>
            <a:custGeom>
              <a:avLst/>
              <a:gdLst>
                <a:gd name="T0" fmla="*/ 3 w 223"/>
                <a:gd name="T1" fmla="*/ 196 h 351"/>
                <a:gd name="T2" fmla="*/ 10 w 223"/>
                <a:gd name="T3" fmla="*/ 177 h 351"/>
                <a:gd name="T4" fmla="*/ 53 w 223"/>
                <a:gd name="T5" fmla="*/ 157 h 351"/>
                <a:gd name="T6" fmla="*/ 76 w 223"/>
                <a:gd name="T7" fmla="*/ 97 h 351"/>
                <a:gd name="T8" fmla="*/ 90 w 223"/>
                <a:gd name="T9" fmla="*/ 88 h 351"/>
                <a:gd name="T10" fmla="*/ 90 w 223"/>
                <a:gd name="T11" fmla="*/ 88 h 351"/>
                <a:gd name="T12" fmla="*/ 119 w 223"/>
                <a:gd name="T13" fmla="*/ 88 h 351"/>
                <a:gd name="T14" fmla="*/ 119 w 223"/>
                <a:gd name="T15" fmla="*/ 88 h 351"/>
                <a:gd name="T16" fmla="*/ 125 w 223"/>
                <a:gd name="T17" fmla="*/ 89 h 351"/>
                <a:gd name="T18" fmla="*/ 184 w 223"/>
                <a:gd name="T19" fmla="*/ 118 h 351"/>
                <a:gd name="T20" fmla="*/ 190 w 223"/>
                <a:gd name="T21" fmla="*/ 123 h 351"/>
                <a:gd name="T22" fmla="*/ 219 w 223"/>
                <a:gd name="T23" fmla="*/ 167 h 351"/>
                <a:gd name="T24" fmla="*/ 215 w 223"/>
                <a:gd name="T25" fmla="*/ 187 h 351"/>
                <a:gd name="T26" fmla="*/ 207 w 223"/>
                <a:gd name="T27" fmla="*/ 190 h 351"/>
                <a:gd name="T28" fmla="*/ 195 w 223"/>
                <a:gd name="T29" fmla="*/ 183 h 351"/>
                <a:gd name="T30" fmla="*/ 167 w 223"/>
                <a:gd name="T31" fmla="*/ 143 h 351"/>
                <a:gd name="T32" fmla="*/ 134 w 223"/>
                <a:gd name="T33" fmla="*/ 126 h 351"/>
                <a:gd name="T34" fmla="*/ 135 w 223"/>
                <a:gd name="T35" fmla="*/ 131 h 351"/>
                <a:gd name="T36" fmla="*/ 148 w 223"/>
                <a:gd name="T37" fmla="*/ 190 h 351"/>
                <a:gd name="T38" fmla="*/ 138 w 223"/>
                <a:gd name="T39" fmla="*/ 222 h 351"/>
                <a:gd name="T40" fmla="*/ 87 w 223"/>
                <a:gd name="T41" fmla="*/ 273 h 351"/>
                <a:gd name="T42" fmla="*/ 59 w 223"/>
                <a:gd name="T43" fmla="*/ 342 h 351"/>
                <a:gd name="T44" fmla="*/ 46 w 223"/>
                <a:gd name="T45" fmla="*/ 351 h 351"/>
                <a:gd name="T46" fmla="*/ 40 w 223"/>
                <a:gd name="T47" fmla="*/ 350 h 351"/>
                <a:gd name="T48" fmla="*/ 32 w 223"/>
                <a:gd name="T49" fmla="*/ 331 h 351"/>
                <a:gd name="T50" fmla="*/ 61 w 223"/>
                <a:gd name="T51" fmla="*/ 258 h 351"/>
                <a:gd name="T52" fmla="*/ 63 w 223"/>
                <a:gd name="T53" fmla="*/ 254 h 351"/>
                <a:gd name="T54" fmla="*/ 72 w 223"/>
                <a:gd name="T55" fmla="*/ 242 h 351"/>
                <a:gd name="T56" fmla="*/ 97 w 223"/>
                <a:gd name="T57" fmla="*/ 203 h 351"/>
                <a:gd name="T58" fmla="*/ 86 w 223"/>
                <a:gd name="T59" fmla="*/ 152 h 351"/>
                <a:gd name="T60" fmla="*/ 78 w 223"/>
                <a:gd name="T61" fmla="*/ 173 h 351"/>
                <a:gd name="T62" fmla="*/ 71 w 223"/>
                <a:gd name="T63" fmla="*/ 181 h 351"/>
                <a:gd name="T64" fmla="*/ 22 w 223"/>
                <a:gd name="T65" fmla="*/ 203 h 351"/>
                <a:gd name="T66" fmla="*/ 16 w 223"/>
                <a:gd name="T67" fmla="*/ 205 h 351"/>
                <a:gd name="T68" fmla="*/ 3 w 223"/>
                <a:gd name="T69" fmla="*/ 196 h 351"/>
                <a:gd name="T70" fmla="*/ 82 w 223"/>
                <a:gd name="T71" fmla="*/ 73 h 351"/>
                <a:gd name="T72" fmla="*/ 119 w 223"/>
                <a:gd name="T73" fmla="*/ 36 h 351"/>
                <a:gd name="T74" fmla="*/ 82 w 223"/>
                <a:gd name="T75" fmla="*/ 0 h 351"/>
                <a:gd name="T76" fmla="*/ 46 w 223"/>
                <a:gd name="T77" fmla="*/ 36 h 351"/>
                <a:gd name="T78" fmla="*/ 82 w 223"/>
                <a:gd name="T79" fmla="*/ 73 h 351"/>
                <a:gd name="T80" fmla="*/ 153 w 223"/>
                <a:gd name="T81" fmla="*/ 225 h 351"/>
                <a:gd name="T82" fmla="*/ 147 w 223"/>
                <a:gd name="T83" fmla="*/ 232 h 351"/>
                <a:gd name="T84" fmla="*/ 123 w 223"/>
                <a:gd name="T85" fmla="*/ 256 h 351"/>
                <a:gd name="T86" fmla="*/ 133 w 223"/>
                <a:gd name="T87" fmla="*/ 281 h 351"/>
                <a:gd name="T88" fmla="*/ 138 w 223"/>
                <a:gd name="T89" fmla="*/ 288 h 351"/>
                <a:gd name="T90" fmla="*/ 180 w 223"/>
                <a:gd name="T91" fmla="*/ 345 h 351"/>
                <a:gd name="T92" fmla="*/ 192 w 223"/>
                <a:gd name="T93" fmla="*/ 351 h 351"/>
                <a:gd name="T94" fmla="*/ 201 w 223"/>
                <a:gd name="T95" fmla="*/ 348 h 351"/>
                <a:gd name="T96" fmla="*/ 204 w 223"/>
                <a:gd name="T97" fmla="*/ 328 h 351"/>
                <a:gd name="T98" fmla="*/ 162 w 223"/>
                <a:gd name="T99" fmla="*/ 272 h 351"/>
                <a:gd name="T100" fmla="*/ 153 w 223"/>
                <a:gd name="T101" fmla="*/ 225 h 351"/>
                <a:gd name="T102" fmla="*/ 153 w 223"/>
                <a:gd name="T103" fmla="*/ 225 h 351"/>
                <a:gd name="T104" fmla="*/ 153 w 223"/>
                <a:gd name="T105" fmla="*/ 22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3" h="351">
                  <a:moveTo>
                    <a:pt x="3" y="196"/>
                  </a:moveTo>
                  <a:cubicBezTo>
                    <a:pt x="0" y="189"/>
                    <a:pt x="3" y="180"/>
                    <a:pt x="10" y="17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78" y="91"/>
                    <a:pt x="84" y="88"/>
                    <a:pt x="90" y="88"/>
                  </a:cubicBezTo>
                  <a:cubicBezTo>
                    <a:pt x="90" y="88"/>
                    <a:pt x="90" y="88"/>
                    <a:pt x="90" y="8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121" y="88"/>
                    <a:pt x="123" y="88"/>
                    <a:pt x="125" y="89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186" y="119"/>
                    <a:pt x="188" y="121"/>
                    <a:pt x="190" y="123"/>
                  </a:cubicBezTo>
                  <a:cubicBezTo>
                    <a:pt x="219" y="167"/>
                    <a:pt x="219" y="167"/>
                    <a:pt x="219" y="167"/>
                  </a:cubicBezTo>
                  <a:cubicBezTo>
                    <a:pt x="223" y="174"/>
                    <a:pt x="222" y="183"/>
                    <a:pt x="215" y="187"/>
                  </a:cubicBezTo>
                  <a:cubicBezTo>
                    <a:pt x="212" y="189"/>
                    <a:pt x="209" y="190"/>
                    <a:pt x="207" y="190"/>
                  </a:cubicBezTo>
                  <a:cubicBezTo>
                    <a:pt x="202" y="190"/>
                    <a:pt x="197" y="188"/>
                    <a:pt x="195" y="183"/>
                  </a:cubicBezTo>
                  <a:cubicBezTo>
                    <a:pt x="167" y="143"/>
                    <a:pt x="167" y="143"/>
                    <a:pt x="167" y="143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5" y="129"/>
                    <a:pt x="135" y="131"/>
                    <a:pt x="135" y="131"/>
                  </a:cubicBezTo>
                  <a:cubicBezTo>
                    <a:pt x="139" y="153"/>
                    <a:pt x="145" y="181"/>
                    <a:pt x="148" y="190"/>
                  </a:cubicBezTo>
                  <a:cubicBezTo>
                    <a:pt x="153" y="210"/>
                    <a:pt x="138" y="222"/>
                    <a:pt x="138" y="222"/>
                  </a:cubicBezTo>
                  <a:cubicBezTo>
                    <a:pt x="87" y="273"/>
                    <a:pt x="87" y="273"/>
                    <a:pt x="87" y="273"/>
                  </a:cubicBezTo>
                  <a:cubicBezTo>
                    <a:pt x="59" y="342"/>
                    <a:pt x="59" y="342"/>
                    <a:pt x="59" y="342"/>
                  </a:cubicBezTo>
                  <a:cubicBezTo>
                    <a:pt x="57" y="348"/>
                    <a:pt x="52" y="351"/>
                    <a:pt x="46" y="351"/>
                  </a:cubicBezTo>
                  <a:cubicBezTo>
                    <a:pt x="44" y="351"/>
                    <a:pt x="42" y="351"/>
                    <a:pt x="40" y="350"/>
                  </a:cubicBezTo>
                  <a:cubicBezTo>
                    <a:pt x="33" y="347"/>
                    <a:pt x="29" y="338"/>
                    <a:pt x="32" y="331"/>
                  </a:cubicBezTo>
                  <a:cubicBezTo>
                    <a:pt x="61" y="258"/>
                    <a:pt x="61" y="258"/>
                    <a:pt x="61" y="258"/>
                  </a:cubicBezTo>
                  <a:cubicBezTo>
                    <a:pt x="62" y="256"/>
                    <a:pt x="62" y="255"/>
                    <a:pt x="63" y="254"/>
                  </a:cubicBezTo>
                  <a:cubicBezTo>
                    <a:pt x="72" y="242"/>
                    <a:pt x="72" y="242"/>
                    <a:pt x="72" y="242"/>
                  </a:cubicBezTo>
                  <a:cubicBezTo>
                    <a:pt x="97" y="203"/>
                    <a:pt x="97" y="203"/>
                    <a:pt x="97" y="203"/>
                  </a:cubicBezTo>
                  <a:cubicBezTo>
                    <a:pt x="86" y="152"/>
                    <a:pt x="86" y="152"/>
                    <a:pt x="86" y="152"/>
                  </a:cubicBezTo>
                  <a:cubicBezTo>
                    <a:pt x="78" y="173"/>
                    <a:pt x="78" y="173"/>
                    <a:pt x="78" y="173"/>
                  </a:cubicBezTo>
                  <a:cubicBezTo>
                    <a:pt x="77" y="177"/>
                    <a:pt x="74" y="180"/>
                    <a:pt x="71" y="181"/>
                  </a:cubicBezTo>
                  <a:cubicBezTo>
                    <a:pt x="22" y="203"/>
                    <a:pt x="22" y="203"/>
                    <a:pt x="22" y="203"/>
                  </a:cubicBezTo>
                  <a:cubicBezTo>
                    <a:pt x="20" y="204"/>
                    <a:pt x="18" y="205"/>
                    <a:pt x="16" y="205"/>
                  </a:cubicBezTo>
                  <a:cubicBezTo>
                    <a:pt x="11" y="205"/>
                    <a:pt x="6" y="201"/>
                    <a:pt x="3" y="196"/>
                  </a:cubicBezTo>
                  <a:close/>
                  <a:moveTo>
                    <a:pt x="82" y="73"/>
                  </a:moveTo>
                  <a:cubicBezTo>
                    <a:pt x="102" y="73"/>
                    <a:pt x="119" y="56"/>
                    <a:pt x="119" y="36"/>
                  </a:cubicBezTo>
                  <a:cubicBezTo>
                    <a:pt x="119" y="16"/>
                    <a:pt x="102" y="0"/>
                    <a:pt x="82" y="0"/>
                  </a:cubicBezTo>
                  <a:cubicBezTo>
                    <a:pt x="62" y="0"/>
                    <a:pt x="46" y="16"/>
                    <a:pt x="46" y="36"/>
                  </a:cubicBezTo>
                  <a:cubicBezTo>
                    <a:pt x="46" y="56"/>
                    <a:pt x="62" y="73"/>
                    <a:pt x="82" y="73"/>
                  </a:cubicBezTo>
                  <a:close/>
                  <a:moveTo>
                    <a:pt x="153" y="225"/>
                  </a:moveTo>
                  <a:cubicBezTo>
                    <a:pt x="151" y="228"/>
                    <a:pt x="148" y="231"/>
                    <a:pt x="147" y="232"/>
                  </a:cubicBezTo>
                  <a:cubicBezTo>
                    <a:pt x="123" y="256"/>
                    <a:pt x="123" y="256"/>
                    <a:pt x="123" y="256"/>
                  </a:cubicBezTo>
                  <a:cubicBezTo>
                    <a:pt x="133" y="281"/>
                    <a:pt x="133" y="281"/>
                    <a:pt x="133" y="281"/>
                  </a:cubicBezTo>
                  <a:cubicBezTo>
                    <a:pt x="134" y="284"/>
                    <a:pt x="136" y="286"/>
                    <a:pt x="138" y="288"/>
                  </a:cubicBezTo>
                  <a:cubicBezTo>
                    <a:pt x="180" y="345"/>
                    <a:pt x="180" y="345"/>
                    <a:pt x="180" y="345"/>
                  </a:cubicBezTo>
                  <a:cubicBezTo>
                    <a:pt x="183" y="349"/>
                    <a:pt x="188" y="351"/>
                    <a:pt x="192" y="351"/>
                  </a:cubicBezTo>
                  <a:cubicBezTo>
                    <a:pt x="195" y="351"/>
                    <a:pt x="198" y="350"/>
                    <a:pt x="201" y="348"/>
                  </a:cubicBezTo>
                  <a:cubicBezTo>
                    <a:pt x="207" y="343"/>
                    <a:pt x="209" y="334"/>
                    <a:pt x="204" y="328"/>
                  </a:cubicBezTo>
                  <a:cubicBezTo>
                    <a:pt x="162" y="272"/>
                    <a:pt x="162" y="272"/>
                    <a:pt x="162" y="272"/>
                  </a:cubicBezTo>
                  <a:cubicBezTo>
                    <a:pt x="153" y="225"/>
                    <a:pt x="153" y="225"/>
                    <a:pt x="153" y="225"/>
                  </a:cubicBezTo>
                  <a:close/>
                  <a:moveTo>
                    <a:pt x="153" y="225"/>
                  </a:moveTo>
                  <a:cubicBezTo>
                    <a:pt x="153" y="225"/>
                    <a:pt x="153" y="225"/>
                    <a:pt x="153" y="225"/>
                  </a:cubicBezTo>
                </a:path>
              </a:pathLst>
            </a:custGeom>
            <a:solidFill>
              <a:srgbClr val="4C4B50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6971536" y="2182055"/>
              <a:ext cx="617344" cy="667320"/>
              <a:chOff x="6902450" y="3638551"/>
              <a:chExt cx="666750" cy="720725"/>
            </a:xfrm>
            <a:solidFill>
              <a:srgbClr val="2ABDC7"/>
            </a:solidFill>
            <a:effectLst/>
          </p:grpSpPr>
          <p:sp>
            <p:nvSpPr>
              <p:cNvPr id="41" name="Oval 8"/>
              <p:cNvSpPr>
                <a:spLocks noChangeArrowheads="1"/>
              </p:cNvSpPr>
              <p:nvPr/>
            </p:nvSpPr>
            <p:spPr bwMode="auto">
              <a:xfrm>
                <a:off x="6996112" y="3638551"/>
                <a:ext cx="150813" cy="1508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9"/>
              <p:cNvSpPr/>
              <p:nvPr/>
            </p:nvSpPr>
            <p:spPr bwMode="auto">
              <a:xfrm>
                <a:off x="7286625" y="4048126"/>
                <a:ext cx="282575" cy="134938"/>
              </a:xfrm>
              <a:custGeom>
                <a:avLst/>
                <a:gdLst>
                  <a:gd name="T0" fmla="*/ 27 w 127"/>
                  <a:gd name="T1" fmla="*/ 0 h 61"/>
                  <a:gd name="T2" fmla="*/ 0 w 127"/>
                  <a:gd name="T3" fmla="*/ 26 h 61"/>
                  <a:gd name="T4" fmla="*/ 17 w 127"/>
                  <a:gd name="T5" fmla="*/ 51 h 61"/>
                  <a:gd name="T6" fmla="*/ 34 w 127"/>
                  <a:gd name="T7" fmla="*/ 61 h 61"/>
                  <a:gd name="T8" fmla="*/ 108 w 127"/>
                  <a:gd name="T9" fmla="*/ 61 h 61"/>
                  <a:gd name="T10" fmla="*/ 127 w 127"/>
                  <a:gd name="T11" fmla="*/ 42 h 61"/>
                  <a:gd name="T12" fmla="*/ 108 w 127"/>
                  <a:gd name="T13" fmla="*/ 24 h 61"/>
                  <a:gd name="T14" fmla="*/ 44 w 127"/>
                  <a:gd name="T15" fmla="*/ 24 h 61"/>
                  <a:gd name="T16" fmla="*/ 27 w 127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" h="61">
                    <a:moveTo>
                      <a:pt x="27" y="0"/>
                    </a:moveTo>
                    <a:cubicBezTo>
                      <a:pt x="25" y="9"/>
                      <a:pt x="1" y="26"/>
                      <a:pt x="0" y="26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21" y="58"/>
                      <a:pt x="27" y="61"/>
                      <a:pt x="34" y="61"/>
                    </a:cubicBezTo>
                    <a:cubicBezTo>
                      <a:pt x="108" y="61"/>
                      <a:pt x="108" y="61"/>
                      <a:pt x="108" y="61"/>
                    </a:cubicBezTo>
                    <a:cubicBezTo>
                      <a:pt x="119" y="61"/>
                      <a:pt x="127" y="53"/>
                      <a:pt x="127" y="42"/>
                    </a:cubicBezTo>
                    <a:cubicBezTo>
                      <a:pt x="127" y="32"/>
                      <a:pt x="118" y="24"/>
                      <a:pt x="108" y="24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27" y="0"/>
                      <a:pt x="27" y="0"/>
                      <a:pt x="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10"/>
              <p:cNvSpPr/>
              <p:nvPr/>
            </p:nvSpPr>
            <p:spPr bwMode="auto">
              <a:xfrm>
                <a:off x="6902450" y="3729038"/>
                <a:ext cx="549275" cy="630238"/>
              </a:xfrm>
              <a:custGeom>
                <a:avLst/>
                <a:gdLst>
                  <a:gd name="T0" fmla="*/ 14 w 247"/>
                  <a:gd name="T1" fmla="*/ 106 h 283"/>
                  <a:gd name="T2" fmla="*/ 3 w 247"/>
                  <a:gd name="T3" fmla="*/ 125 h 283"/>
                  <a:gd name="T4" fmla="*/ 19 w 247"/>
                  <a:gd name="T5" fmla="*/ 137 h 283"/>
                  <a:gd name="T6" fmla="*/ 20 w 247"/>
                  <a:gd name="T7" fmla="*/ 137 h 283"/>
                  <a:gd name="T8" fmla="*/ 79 w 247"/>
                  <a:gd name="T9" fmla="*/ 122 h 283"/>
                  <a:gd name="T10" fmla="*/ 90 w 247"/>
                  <a:gd name="T11" fmla="*/ 112 h 283"/>
                  <a:gd name="T12" fmla="*/ 99 w 247"/>
                  <a:gd name="T13" fmla="*/ 83 h 283"/>
                  <a:gd name="T14" fmla="*/ 131 w 247"/>
                  <a:gd name="T15" fmla="*/ 136 h 283"/>
                  <a:gd name="T16" fmla="*/ 91 w 247"/>
                  <a:gd name="T17" fmla="*/ 166 h 283"/>
                  <a:gd name="T18" fmla="*/ 86 w 247"/>
                  <a:gd name="T19" fmla="*/ 188 h 283"/>
                  <a:gd name="T20" fmla="*/ 122 w 247"/>
                  <a:gd name="T21" fmla="*/ 272 h 283"/>
                  <a:gd name="T22" fmla="*/ 139 w 247"/>
                  <a:gd name="T23" fmla="*/ 283 h 283"/>
                  <a:gd name="T24" fmla="*/ 147 w 247"/>
                  <a:gd name="T25" fmla="*/ 281 h 283"/>
                  <a:gd name="T26" fmla="*/ 156 w 247"/>
                  <a:gd name="T27" fmla="*/ 257 h 283"/>
                  <a:gd name="T28" fmla="*/ 125 w 247"/>
                  <a:gd name="T29" fmla="*/ 188 h 283"/>
                  <a:gd name="T30" fmla="*/ 177 w 247"/>
                  <a:gd name="T31" fmla="*/ 150 h 283"/>
                  <a:gd name="T32" fmla="*/ 183 w 247"/>
                  <a:gd name="T33" fmla="*/ 143 h 283"/>
                  <a:gd name="T34" fmla="*/ 179 w 247"/>
                  <a:gd name="T35" fmla="*/ 106 h 283"/>
                  <a:gd name="T36" fmla="*/ 139 w 247"/>
                  <a:gd name="T37" fmla="*/ 44 h 283"/>
                  <a:gd name="T38" fmla="*/ 170 w 247"/>
                  <a:gd name="T39" fmla="*/ 33 h 283"/>
                  <a:gd name="T40" fmla="*/ 223 w 247"/>
                  <a:gd name="T41" fmla="*/ 60 h 283"/>
                  <a:gd name="T42" fmla="*/ 231 w 247"/>
                  <a:gd name="T43" fmla="*/ 61 h 283"/>
                  <a:gd name="T44" fmla="*/ 243 w 247"/>
                  <a:gd name="T45" fmla="*/ 53 h 283"/>
                  <a:gd name="T46" fmla="*/ 236 w 247"/>
                  <a:gd name="T47" fmla="*/ 33 h 283"/>
                  <a:gd name="T48" fmla="*/ 178 w 247"/>
                  <a:gd name="T49" fmla="*/ 1 h 283"/>
                  <a:gd name="T50" fmla="*/ 166 w 247"/>
                  <a:gd name="T51" fmla="*/ 1 h 283"/>
                  <a:gd name="T52" fmla="*/ 114 w 247"/>
                  <a:gd name="T53" fmla="*/ 19 h 283"/>
                  <a:gd name="T54" fmla="*/ 108 w 247"/>
                  <a:gd name="T55" fmla="*/ 23 h 283"/>
                  <a:gd name="T56" fmla="*/ 86 w 247"/>
                  <a:gd name="T57" fmla="*/ 38 h 283"/>
                  <a:gd name="T58" fmla="*/ 80 w 247"/>
                  <a:gd name="T59" fmla="*/ 45 h 283"/>
                  <a:gd name="T60" fmla="*/ 79 w 247"/>
                  <a:gd name="T61" fmla="*/ 48 h 283"/>
                  <a:gd name="T62" fmla="*/ 64 w 247"/>
                  <a:gd name="T63" fmla="*/ 94 h 283"/>
                  <a:gd name="T64" fmla="*/ 14 w 247"/>
                  <a:gd name="T65" fmla="*/ 106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7" h="283">
                    <a:moveTo>
                      <a:pt x="14" y="106"/>
                    </a:moveTo>
                    <a:cubicBezTo>
                      <a:pt x="5" y="107"/>
                      <a:pt x="0" y="116"/>
                      <a:pt x="3" y="125"/>
                    </a:cubicBezTo>
                    <a:cubicBezTo>
                      <a:pt x="4" y="133"/>
                      <a:pt x="11" y="139"/>
                      <a:pt x="19" y="137"/>
                    </a:cubicBezTo>
                    <a:cubicBezTo>
                      <a:pt x="20" y="137"/>
                      <a:pt x="20" y="137"/>
                      <a:pt x="20" y="137"/>
                    </a:cubicBezTo>
                    <a:cubicBezTo>
                      <a:pt x="79" y="122"/>
                      <a:pt x="79" y="122"/>
                      <a:pt x="79" y="122"/>
                    </a:cubicBezTo>
                    <a:cubicBezTo>
                      <a:pt x="84" y="121"/>
                      <a:pt x="88" y="117"/>
                      <a:pt x="90" y="112"/>
                    </a:cubicBezTo>
                    <a:cubicBezTo>
                      <a:pt x="99" y="83"/>
                      <a:pt x="99" y="83"/>
                      <a:pt x="99" y="83"/>
                    </a:cubicBezTo>
                    <a:cubicBezTo>
                      <a:pt x="131" y="136"/>
                      <a:pt x="131" y="136"/>
                      <a:pt x="131" y="136"/>
                    </a:cubicBezTo>
                    <a:cubicBezTo>
                      <a:pt x="91" y="166"/>
                      <a:pt x="91" y="166"/>
                      <a:pt x="91" y="166"/>
                    </a:cubicBezTo>
                    <a:cubicBezTo>
                      <a:pt x="84" y="171"/>
                      <a:pt x="82" y="181"/>
                      <a:pt x="86" y="188"/>
                    </a:cubicBezTo>
                    <a:cubicBezTo>
                      <a:pt x="122" y="272"/>
                      <a:pt x="122" y="272"/>
                      <a:pt x="122" y="272"/>
                    </a:cubicBezTo>
                    <a:cubicBezTo>
                      <a:pt x="125" y="279"/>
                      <a:pt x="132" y="283"/>
                      <a:pt x="139" y="283"/>
                    </a:cubicBezTo>
                    <a:cubicBezTo>
                      <a:pt x="141" y="283"/>
                      <a:pt x="144" y="283"/>
                      <a:pt x="147" y="281"/>
                    </a:cubicBezTo>
                    <a:cubicBezTo>
                      <a:pt x="156" y="277"/>
                      <a:pt x="160" y="266"/>
                      <a:pt x="156" y="257"/>
                    </a:cubicBezTo>
                    <a:cubicBezTo>
                      <a:pt x="125" y="188"/>
                      <a:pt x="125" y="188"/>
                      <a:pt x="125" y="188"/>
                    </a:cubicBezTo>
                    <a:cubicBezTo>
                      <a:pt x="177" y="150"/>
                      <a:pt x="177" y="150"/>
                      <a:pt x="177" y="150"/>
                    </a:cubicBezTo>
                    <a:cubicBezTo>
                      <a:pt x="180" y="148"/>
                      <a:pt x="182" y="145"/>
                      <a:pt x="183" y="143"/>
                    </a:cubicBezTo>
                    <a:cubicBezTo>
                      <a:pt x="191" y="132"/>
                      <a:pt x="187" y="119"/>
                      <a:pt x="179" y="106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70" y="33"/>
                      <a:pt x="170" y="33"/>
                      <a:pt x="170" y="33"/>
                    </a:cubicBezTo>
                    <a:cubicBezTo>
                      <a:pt x="223" y="60"/>
                      <a:pt x="223" y="60"/>
                      <a:pt x="223" y="60"/>
                    </a:cubicBezTo>
                    <a:cubicBezTo>
                      <a:pt x="226" y="61"/>
                      <a:pt x="228" y="61"/>
                      <a:pt x="231" y="61"/>
                    </a:cubicBezTo>
                    <a:cubicBezTo>
                      <a:pt x="236" y="61"/>
                      <a:pt x="241" y="58"/>
                      <a:pt x="243" y="53"/>
                    </a:cubicBezTo>
                    <a:cubicBezTo>
                      <a:pt x="247" y="46"/>
                      <a:pt x="245" y="37"/>
                      <a:pt x="236" y="33"/>
                    </a:cubicBezTo>
                    <a:cubicBezTo>
                      <a:pt x="178" y="1"/>
                      <a:pt x="178" y="1"/>
                      <a:pt x="178" y="1"/>
                    </a:cubicBezTo>
                    <a:cubicBezTo>
                      <a:pt x="175" y="0"/>
                      <a:pt x="170" y="0"/>
                      <a:pt x="166" y="1"/>
                    </a:cubicBezTo>
                    <a:cubicBezTo>
                      <a:pt x="114" y="19"/>
                      <a:pt x="114" y="19"/>
                      <a:pt x="114" y="19"/>
                    </a:cubicBezTo>
                    <a:cubicBezTo>
                      <a:pt x="112" y="20"/>
                      <a:pt x="110" y="21"/>
                      <a:pt x="108" y="23"/>
                    </a:cubicBezTo>
                    <a:cubicBezTo>
                      <a:pt x="86" y="38"/>
                      <a:pt x="86" y="38"/>
                      <a:pt x="86" y="38"/>
                    </a:cubicBezTo>
                    <a:cubicBezTo>
                      <a:pt x="83" y="40"/>
                      <a:pt x="81" y="43"/>
                      <a:pt x="80" y="45"/>
                    </a:cubicBezTo>
                    <a:cubicBezTo>
                      <a:pt x="80" y="46"/>
                      <a:pt x="79" y="47"/>
                      <a:pt x="79" y="48"/>
                    </a:cubicBezTo>
                    <a:cubicBezTo>
                      <a:pt x="64" y="94"/>
                      <a:pt x="64" y="94"/>
                      <a:pt x="64" y="94"/>
                    </a:cubicBezTo>
                    <a:cubicBezTo>
                      <a:pt x="14" y="106"/>
                      <a:pt x="14" y="106"/>
                      <a:pt x="14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5403533" y="3282425"/>
              <a:ext cx="680549" cy="608525"/>
              <a:chOff x="5514975" y="2330451"/>
              <a:chExt cx="735013" cy="657225"/>
            </a:xfrm>
            <a:solidFill>
              <a:srgbClr val="4C4B50"/>
            </a:solidFill>
            <a:effectLst/>
          </p:grpSpPr>
          <p:sp>
            <p:nvSpPr>
              <p:cNvPr id="45" name="Freeform 11"/>
              <p:cNvSpPr>
                <a:spLocks noEditPoints="1"/>
              </p:cNvSpPr>
              <p:nvPr/>
            </p:nvSpPr>
            <p:spPr bwMode="auto">
              <a:xfrm>
                <a:off x="5962650" y="2709863"/>
                <a:ext cx="287338" cy="174625"/>
              </a:xfrm>
              <a:custGeom>
                <a:avLst/>
                <a:gdLst>
                  <a:gd name="T0" fmla="*/ 52 w 129"/>
                  <a:gd name="T1" fmla="*/ 35 h 79"/>
                  <a:gd name="T2" fmla="*/ 24 w 129"/>
                  <a:gd name="T3" fmla="*/ 0 h 79"/>
                  <a:gd name="T4" fmla="*/ 10 w 129"/>
                  <a:gd name="T5" fmla="*/ 18 h 79"/>
                  <a:gd name="T6" fmla="*/ 0 w 129"/>
                  <a:gd name="T7" fmla="*/ 23 h 79"/>
                  <a:gd name="T8" fmla="*/ 29 w 129"/>
                  <a:gd name="T9" fmla="*/ 60 h 79"/>
                  <a:gd name="T10" fmla="*/ 39 w 129"/>
                  <a:gd name="T11" fmla="*/ 66 h 79"/>
                  <a:gd name="T12" fmla="*/ 107 w 129"/>
                  <a:gd name="T13" fmla="*/ 79 h 79"/>
                  <a:gd name="T14" fmla="*/ 111 w 129"/>
                  <a:gd name="T15" fmla="*/ 79 h 79"/>
                  <a:gd name="T16" fmla="*/ 127 w 129"/>
                  <a:gd name="T17" fmla="*/ 66 h 79"/>
                  <a:gd name="T18" fmla="*/ 114 w 129"/>
                  <a:gd name="T19" fmla="*/ 47 h 79"/>
                  <a:gd name="T20" fmla="*/ 52 w 129"/>
                  <a:gd name="T21" fmla="*/ 35 h 79"/>
                  <a:gd name="T22" fmla="*/ 114 w 129"/>
                  <a:gd name="T23" fmla="*/ 47 h 79"/>
                  <a:gd name="T24" fmla="*/ 114 w 129"/>
                  <a:gd name="T25" fmla="*/ 4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9" h="79">
                    <a:moveTo>
                      <a:pt x="52" y="35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2" y="8"/>
                      <a:pt x="17" y="14"/>
                      <a:pt x="10" y="18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32" y="63"/>
                      <a:pt x="35" y="65"/>
                      <a:pt x="39" y="66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8" y="79"/>
                      <a:pt x="110" y="79"/>
                      <a:pt x="111" y="79"/>
                    </a:cubicBezTo>
                    <a:cubicBezTo>
                      <a:pt x="118" y="79"/>
                      <a:pt x="125" y="74"/>
                      <a:pt x="127" y="66"/>
                    </a:cubicBezTo>
                    <a:cubicBezTo>
                      <a:pt x="129" y="57"/>
                      <a:pt x="123" y="48"/>
                      <a:pt x="114" y="47"/>
                    </a:cubicBezTo>
                    <a:lnTo>
                      <a:pt x="52" y="35"/>
                    </a:lnTo>
                    <a:close/>
                    <a:moveTo>
                      <a:pt x="114" y="47"/>
                    </a:moveTo>
                    <a:cubicBezTo>
                      <a:pt x="114" y="47"/>
                      <a:pt x="114" y="47"/>
                      <a:pt x="114" y="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12"/>
              <p:cNvSpPr>
                <a:spLocks noEditPoints="1"/>
              </p:cNvSpPr>
              <p:nvPr/>
            </p:nvSpPr>
            <p:spPr bwMode="auto">
              <a:xfrm>
                <a:off x="5594350" y="2330451"/>
                <a:ext cx="160338" cy="161925"/>
              </a:xfrm>
              <a:custGeom>
                <a:avLst/>
                <a:gdLst>
                  <a:gd name="T0" fmla="*/ 0 w 72"/>
                  <a:gd name="T1" fmla="*/ 36 h 73"/>
                  <a:gd name="T2" fmla="*/ 36 w 72"/>
                  <a:gd name="T3" fmla="*/ 0 h 73"/>
                  <a:gd name="T4" fmla="*/ 72 w 72"/>
                  <a:gd name="T5" fmla="*/ 36 h 73"/>
                  <a:gd name="T6" fmla="*/ 36 w 72"/>
                  <a:gd name="T7" fmla="*/ 73 h 73"/>
                  <a:gd name="T8" fmla="*/ 0 w 72"/>
                  <a:gd name="T9" fmla="*/ 36 h 73"/>
                  <a:gd name="T10" fmla="*/ 0 w 72"/>
                  <a:gd name="T11" fmla="*/ 36 h 73"/>
                  <a:gd name="T12" fmla="*/ 0 w 72"/>
                  <a:gd name="T13" fmla="*/ 3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73">
                    <a:moveTo>
                      <a:pt x="0" y="36"/>
                    </a:move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56"/>
                      <a:pt x="56" y="73"/>
                      <a:pt x="36" y="73"/>
                    </a:cubicBezTo>
                    <a:cubicBezTo>
                      <a:pt x="16" y="73"/>
                      <a:pt x="0" y="56"/>
                      <a:pt x="0" y="36"/>
                    </a:cubicBezTo>
                    <a:close/>
                    <a:moveTo>
                      <a:pt x="0" y="36"/>
                    </a:moveTo>
                    <a:cubicBezTo>
                      <a:pt x="0" y="36"/>
                      <a:pt x="0" y="36"/>
                      <a:pt x="0" y="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13"/>
              <p:cNvSpPr>
                <a:spLocks noEditPoints="1"/>
              </p:cNvSpPr>
              <p:nvPr/>
            </p:nvSpPr>
            <p:spPr bwMode="auto">
              <a:xfrm>
                <a:off x="5514975" y="2379663"/>
                <a:ext cx="541338" cy="608013"/>
              </a:xfrm>
              <a:custGeom>
                <a:avLst/>
                <a:gdLst>
                  <a:gd name="T0" fmla="*/ 151 w 243"/>
                  <a:gd name="T1" fmla="*/ 5 h 273"/>
                  <a:gd name="T2" fmla="*/ 60 w 243"/>
                  <a:gd name="T3" fmla="*/ 92 h 273"/>
                  <a:gd name="T4" fmla="*/ 29 w 243"/>
                  <a:gd name="T5" fmla="*/ 64 h 273"/>
                  <a:gd name="T6" fmla="*/ 18 w 243"/>
                  <a:gd name="T7" fmla="*/ 59 h 273"/>
                  <a:gd name="T8" fmla="*/ 6 w 243"/>
                  <a:gd name="T9" fmla="*/ 64 h 273"/>
                  <a:gd name="T10" fmla="*/ 7 w 243"/>
                  <a:gd name="T11" fmla="*/ 87 h 273"/>
                  <a:gd name="T12" fmla="*/ 48 w 243"/>
                  <a:gd name="T13" fmla="*/ 126 h 273"/>
                  <a:gd name="T14" fmla="*/ 59 w 243"/>
                  <a:gd name="T15" fmla="*/ 130 h 273"/>
                  <a:gd name="T16" fmla="*/ 70 w 243"/>
                  <a:gd name="T17" fmla="*/ 126 h 273"/>
                  <a:gd name="T18" fmla="*/ 106 w 243"/>
                  <a:gd name="T19" fmla="*/ 95 h 273"/>
                  <a:gd name="T20" fmla="*/ 154 w 243"/>
                  <a:gd name="T21" fmla="*/ 147 h 273"/>
                  <a:gd name="T22" fmla="*/ 108 w 243"/>
                  <a:gd name="T23" fmla="*/ 170 h 273"/>
                  <a:gd name="T24" fmla="*/ 100 w 243"/>
                  <a:gd name="T25" fmla="*/ 180 h 273"/>
                  <a:gd name="T26" fmla="*/ 101 w 243"/>
                  <a:gd name="T27" fmla="*/ 193 h 273"/>
                  <a:gd name="T28" fmla="*/ 146 w 243"/>
                  <a:gd name="T29" fmla="*/ 265 h 273"/>
                  <a:gd name="T30" fmla="*/ 160 w 243"/>
                  <a:gd name="T31" fmla="*/ 273 h 273"/>
                  <a:gd name="T32" fmla="*/ 169 w 243"/>
                  <a:gd name="T33" fmla="*/ 270 h 273"/>
                  <a:gd name="T34" fmla="*/ 174 w 243"/>
                  <a:gd name="T35" fmla="*/ 248 h 273"/>
                  <a:gd name="T36" fmla="*/ 139 w 243"/>
                  <a:gd name="T37" fmla="*/ 191 h 273"/>
                  <a:gd name="T38" fmla="*/ 195 w 243"/>
                  <a:gd name="T39" fmla="*/ 163 h 273"/>
                  <a:gd name="T40" fmla="*/ 206 w 243"/>
                  <a:gd name="T41" fmla="*/ 157 h 273"/>
                  <a:gd name="T42" fmla="*/ 211 w 243"/>
                  <a:gd name="T43" fmla="*/ 131 h 273"/>
                  <a:gd name="T44" fmla="*/ 210 w 243"/>
                  <a:gd name="T45" fmla="*/ 130 h 273"/>
                  <a:gd name="T46" fmla="*/ 145 w 243"/>
                  <a:gd name="T47" fmla="*/ 60 h 273"/>
                  <a:gd name="T48" fmla="*/ 169 w 243"/>
                  <a:gd name="T49" fmla="*/ 34 h 273"/>
                  <a:gd name="T50" fmla="*/ 222 w 243"/>
                  <a:gd name="T51" fmla="*/ 46 h 273"/>
                  <a:gd name="T52" fmla="*/ 225 w 243"/>
                  <a:gd name="T53" fmla="*/ 47 h 273"/>
                  <a:gd name="T54" fmla="*/ 241 w 243"/>
                  <a:gd name="T55" fmla="*/ 34 h 273"/>
                  <a:gd name="T56" fmla="*/ 229 w 243"/>
                  <a:gd name="T57" fmla="*/ 15 h 273"/>
                  <a:gd name="T58" fmla="*/ 167 w 243"/>
                  <a:gd name="T59" fmla="*/ 0 h 273"/>
                  <a:gd name="T60" fmla="*/ 162 w 243"/>
                  <a:gd name="T61" fmla="*/ 0 h 273"/>
                  <a:gd name="T62" fmla="*/ 151 w 243"/>
                  <a:gd name="T63" fmla="*/ 5 h 273"/>
                  <a:gd name="T64" fmla="*/ 151 w 243"/>
                  <a:gd name="T65" fmla="*/ 5 h 273"/>
                  <a:gd name="T66" fmla="*/ 151 w 243"/>
                  <a:gd name="T67" fmla="*/ 5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3" h="273">
                    <a:moveTo>
                      <a:pt x="151" y="5"/>
                    </a:moveTo>
                    <a:cubicBezTo>
                      <a:pt x="137" y="19"/>
                      <a:pt x="60" y="92"/>
                      <a:pt x="60" y="92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26" y="61"/>
                      <a:pt x="22" y="59"/>
                      <a:pt x="18" y="59"/>
                    </a:cubicBezTo>
                    <a:cubicBezTo>
                      <a:pt x="13" y="59"/>
                      <a:pt x="9" y="61"/>
                      <a:pt x="6" y="64"/>
                    </a:cubicBezTo>
                    <a:cubicBezTo>
                      <a:pt x="0" y="71"/>
                      <a:pt x="0" y="81"/>
                      <a:pt x="7" y="87"/>
                    </a:cubicBezTo>
                    <a:cubicBezTo>
                      <a:pt x="48" y="126"/>
                      <a:pt x="48" y="126"/>
                      <a:pt x="48" y="126"/>
                    </a:cubicBezTo>
                    <a:cubicBezTo>
                      <a:pt x="51" y="128"/>
                      <a:pt x="55" y="130"/>
                      <a:pt x="59" y="130"/>
                    </a:cubicBezTo>
                    <a:cubicBezTo>
                      <a:pt x="63" y="130"/>
                      <a:pt x="67" y="129"/>
                      <a:pt x="70" y="126"/>
                    </a:cubicBezTo>
                    <a:cubicBezTo>
                      <a:pt x="106" y="95"/>
                      <a:pt x="106" y="95"/>
                      <a:pt x="106" y="95"/>
                    </a:cubicBezTo>
                    <a:cubicBezTo>
                      <a:pt x="154" y="147"/>
                      <a:pt x="154" y="147"/>
                      <a:pt x="154" y="147"/>
                    </a:cubicBezTo>
                    <a:cubicBezTo>
                      <a:pt x="108" y="170"/>
                      <a:pt x="108" y="170"/>
                      <a:pt x="108" y="170"/>
                    </a:cubicBezTo>
                    <a:cubicBezTo>
                      <a:pt x="104" y="172"/>
                      <a:pt x="101" y="176"/>
                      <a:pt x="100" y="180"/>
                    </a:cubicBezTo>
                    <a:cubicBezTo>
                      <a:pt x="98" y="185"/>
                      <a:pt x="99" y="189"/>
                      <a:pt x="101" y="193"/>
                    </a:cubicBezTo>
                    <a:cubicBezTo>
                      <a:pt x="146" y="265"/>
                      <a:pt x="146" y="265"/>
                      <a:pt x="146" y="265"/>
                    </a:cubicBezTo>
                    <a:cubicBezTo>
                      <a:pt x="149" y="270"/>
                      <a:pt x="154" y="273"/>
                      <a:pt x="160" y="273"/>
                    </a:cubicBezTo>
                    <a:cubicBezTo>
                      <a:pt x="163" y="273"/>
                      <a:pt x="166" y="272"/>
                      <a:pt x="169" y="270"/>
                    </a:cubicBezTo>
                    <a:cubicBezTo>
                      <a:pt x="176" y="266"/>
                      <a:pt x="179" y="255"/>
                      <a:pt x="174" y="248"/>
                    </a:cubicBezTo>
                    <a:cubicBezTo>
                      <a:pt x="139" y="191"/>
                      <a:pt x="139" y="191"/>
                      <a:pt x="139" y="19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206" y="157"/>
                      <a:pt x="206" y="157"/>
                      <a:pt x="206" y="157"/>
                    </a:cubicBezTo>
                    <a:cubicBezTo>
                      <a:pt x="216" y="152"/>
                      <a:pt x="218" y="139"/>
                      <a:pt x="211" y="131"/>
                    </a:cubicBezTo>
                    <a:cubicBezTo>
                      <a:pt x="211" y="131"/>
                      <a:pt x="211" y="130"/>
                      <a:pt x="210" y="130"/>
                    </a:cubicBezTo>
                    <a:cubicBezTo>
                      <a:pt x="189" y="106"/>
                      <a:pt x="167" y="83"/>
                      <a:pt x="145" y="60"/>
                    </a:cubicBezTo>
                    <a:cubicBezTo>
                      <a:pt x="148" y="56"/>
                      <a:pt x="165" y="38"/>
                      <a:pt x="169" y="34"/>
                    </a:cubicBezTo>
                    <a:cubicBezTo>
                      <a:pt x="222" y="46"/>
                      <a:pt x="222" y="46"/>
                      <a:pt x="222" y="46"/>
                    </a:cubicBezTo>
                    <a:cubicBezTo>
                      <a:pt x="223" y="47"/>
                      <a:pt x="224" y="47"/>
                      <a:pt x="225" y="47"/>
                    </a:cubicBezTo>
                    <a:cubicBezTo>
                      <a:pt x="233" y="47"/>
                      <a:pt x="239" y="42"/>
                      <a:pt x="241" y="34"/>
                    </a:cubicBezTo>
                    <a:cubicBezTo>
                      <a:pt x="243" y="26"/>
                      <a:pt x="238" y="17"/>
                      <a:pt x="229" y="15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5" y="0"/>
                      <a:pt x="164" y="0"/>
                      <a:pt x="162" y="0"/>
                    </a:cubicBezTo>
                    <a:cubicBezTo>
                      <a:pt x="158" y="0"/>
                      <a:pt x="155" y="1"/>
                      <a:pt x="151" y="5"/>
                    </a:cubicBezTo>
                    <a:close/>
                    <a:moveTo>
                      <a:pt x="151" y="5"/>
                    </a:moveTo>
                    <a:cubicBezTo>
                      <a:pt x="151" y="5"/>
                      <a:pt x="151" y="5"/>
                      <a:pt x="15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4092307" y="1599198"/>
              <a:ext cx="476237" cy="684958"/>
              <a:chOff x="4256087" y="1109663"/>
              <a:chExt cx="514350" cy="739775"/>
            </a:xfrm>
            <a:solidFill>
              <a:srgbClr val="2ABDC7"/>
            </a:solidFill>
            <a:effectLst/>
          </p:grpSpPr>
          <p:sp>
            <p:nvSpPr>
              <p:cNvPr id="49" name="Freeform 14"/>
              <p:cNvSpPr>
                <a:spLocks noEditPoints="1"/>
              </p:cNvSpPr>
              <p:nvPr/>
            </p:nvSpPr>
            <p:spPr bwMode="auto">
              <a:xfrm>
                <a:off x="4427537" y="1130301"/>
                <a:ext cx="171450" cy="168275"/>
              </a:xfrm>
              <a:custGeom>
                <a:avLst/>
                <a:gdLst>
                  <a:gd name="T0" fmla="*/ 39 w 77"/>
                  <a:gd name="T1" fmla="*/ 76 h 76"/>
                  <a:gd name="T2" fmla="*/ 52 w 77"/>
                  <a:gd name="T3" fmla="*/ 74 h 76"/>
                  <a:gd name="T4" fmla="*/ 73 w 77"/>
                  <a:gd name="T5" fmla="*/ 53 h 76"/>
                  <a:gd name="T6" fmla="*/ 72 w 77"/>
                  <a:gd name="T7" fmla="*/ 22 h 76"/>
                  <a:gd name="T8" fmla="*/ 48 w 77"/>
                  <a:gd name="T9" fmla="*/ 3 h 76"/>
                  <a:gd name="T10" fmla="*/ 17 w 77"/>
                  <a:gd name="T11" fmla="*/ 8 h 76"/>
                  <a:gd name="T12" fmla="*/ 2 w 77"/>
                  <a:gd name="T13" fmla="*/ 34 h 76"/>
                  <a:gd name="T14" fmla="*/ 11 w 77"/>
                  <a:gd name="T15" fmla="*/ 64 h 76"/>
                  <a:gd name="T16" fmla="*/ 39 w 77"/>
                  <a:gd name="T17" fmla="*/ 76 h 76"/>
                  <a:gd name="T18" fmla="*/ 39 w 77"/>
                  <a:gd name="T19" fmla="*/ 76 h 76"/>
                  <a:gd name="T20" fmla="*/ 39 w 77"/>
                  <a:gd name="T21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7" h="76">
                    <a:moveTo>
                      <a:pt x="39" y="76"/>
                    </a:moveTo>
                    <a:cubicBezTo>
                      <a:pt x="43" y="76"/>
                      <a:pt x="48" y="75"/>
                      <a:pt x="52" y="74"/>
                    </a:cubicBezTo>
                    <a:cubicBezTo>
                      <a:pt x="62" y="70"/>
                      <a:pt x="69" y="62"/>
                      <a:pt x="73" y="53"/>
                    </a:cubicBezTo>
                    <a:cubicBezTo>
                      <a:pt x="77" y="43"/>
                      <a:pt x="77" y="31"/>
                      <a:pt x="72" y="22"/>
                    </a:cubicBezTo>
                    <a:cubicBezTo>
                      <a:pt x="67" y="12"/>
                      <a:pt x="58" y="5"/>
                      <a:pt x="48" y="3"/>
                    </a:cubicBezTo>
                    <a:cubicBezTo>
                      <a:pt x="38" y="0"/>
                      <a:pt x="26" y="2"/>
                      <a:pt x="17" y="8"/>
                    </a:cubicBezTo>
                    <a:cubicBezTo>
                      <a:pt x="9" y="14"/>
                      <a:pt x="3" y="24"/>
                      <a:pt x="2" y="34"/>
                    </a:cubicBezTo>
                    <a:cubicBezTo>
                      <a:pt x="0" y="45"/>
                      <a:pt x="4" y="56"/>
                      <a:pt x="11" y="64"/>
                    </a:cubicBezTo>
                    <a:cubicBezTo>
                      <a:pt x="18" y="71"/>
                      <a:pt x="28" y="76"/>
                      <a:pt x="39" y="76"/>
                    </a:cubicBezTo>
                    <a:close/>
                    <a:moveTo>
                      <a:pt x="39" y="76"/>
                    </a:moveTo>
                    <a:cubicBezTo>
                      <a:pt x="39" y="76"/>
                      <a:pt x="39" y="76"/>
                      <a:pt x="39" y="7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auto">
              <a:xfrm>
                <a:off x="4256087" y="1109663"/>
                <a:ext cx="514350" cy="739775"/>
              </a:xfrm>
              <a:custGeom>
                <a:avLst/>
                <a:gdLst>
                  <a:gd name="T0" fmla="*/ 7 w 231"/>
                  <a:gd name="T1" fmla="*/ 4 h 332"/>
                  <a:gd name="T2" fmla="*/ 7 w 231"/>
                  <a:gd name="T3" fmla="*/ 4 h 332"/>
                  <a:gd name="T4" fmla="*/ 3 w 231"/>
                  <a:gd name="T5" fmla="*/ 21 h 332"/>
                  <a:gd name="T6" fmla="*/ 50 w 231"/>
                  <a:gd name="T7" fmla="*/ 108 h 332"/>
                  <a:gd name="T8" fmla="*/ 43 w 231"/>
                  <a:gd name="T9" fmla="*/ 121 h 332"/>
                  <a:gd name="T10" fmla="*/ 29 w 231"/>
                  <a:gd name="T11" fmla="*/ 172 h 332"/>
                  <a:gd name="T12" fmla="*/ 25 w 231"/>
                  <a:gd name="T13" fmla="*/ 197 h 332"/>
                  <a:gd name="T14" fmla="*/ 24 w 231"/>
                  <a:gd name="T15" fmla="*/ 208 h 332"/>
                  <a:gd name="T16" fmla="*/ 24 w 231"/>
                  <a:gd name="T17" fmla="*/ 219 h 332"/>
                  <a:gd name="T18" fmla="*/ 23 w 231"/>
                  <a:gd name="T19" fmla="*/ 222 h 332"/>
                  <a:gd name="T20" fmla="*/ 17 w 231"/>
                  <a:gd name="T21" fmla="*/ 238 h 332"/>
                  <a:gd name="T22" fmla="*/ 10 w 231"/>
                  <a:gd name="T23" fmla="*/ 264 h 332"/>
                  <a:gd name="T24" fmla="*/ 6 w 231"/>
                  <a:gd name="T25" fmla="*/ 312 h 332"/>
                  <a:gd name="T26" fmla="*/ 21 w 231"/>
                  <a:gd name="T27" fmla="*/ 327 h 332"/>
                  <a:gd name="T28" fmla="*/ 31 w 231"/>
                  <a:gd name="T29" fmla="*/ 326 h 332"/>
                  <a:gd name="T30" fmla="*/ 48 w 231"/>
                  <a:gd name="T31" fmla="*/ 315 h 332"/>
                  <a:gd name="T32" fmla="*/ 57 w 231"/>
                  <a:gd name="T33" fmla="*/ 300 h 332"/>
                  <a:gd name="T34" fmla="*/ 48 w 231"/>
                  <a:gd name="T35" fmla="*/ 279 h 332"/>
                  <a:gd name="T36" fmla="*/ 59 w 231"/>
                  <a:gd name="T37" fmla="*/ 255 h 332"/>
                  <a:gd name="T38" fmla="*/ 65 w 231"/>
                  <a:gd name="T39" fmla="*/ 256 h 332"/>
                  <a:gd name="T40" fmla="*/ 69 w 231"/>
                  <a:gd name="T41" fmla="*/ 272 h 332"/>
                  <a:gd name="T42" fmla="*/ 76 w 231"/>
                  <a:gd name="T43" fmla="*/ 296 h 332"/>
                  <a:gd name="T44" fmla="*/ 81 w 231"/>
                  <a:gd name="T45" fmla="*/ 308 h 332"/>
                  <a:gd name="T46" fmla="*/ 85 w 231"/>
                  <a:gd name="T47" fmla="*/ 313 h 332"/>
                  <a:gd name="T48" fmla="*/ 87 w 231"/>
                  <a:gd name="T49" fmla="*/ 316 h 332"/>
                  <a:gd name="T50" fmla="*/ 87 w 231"/>
                  <a:gd name="T51" fmla="*/ 316 h 332"/>
                  <a:gd name="T52" fmla="*/ 87 w 231"/>
                  <a:gd name="T53" fmla="*/ 316 h 332"/>
                  <a:gd name="T54" fmla="*/ 91 w 231"/>
                  <a:gd name="T55" fmla="*/ 321 h 332"/>
                  <a:gd name="T56" fmla="*/ 112 w 231"/>
                  <a:gd name="T57" fmla="*/ 331 h 332"/>
                  <a:gd name="T58" fmla="*/ 136 w 231"/>
                  <a:gd name="T59" fmla="*/ 330 h 332"/>
                  <a:gd name="T60" fmla="*/ 176 w 231"/>
                  <a:gd name="T61" fmla="*/ 314 h 332"/>
                  <a:gd name="T62" fmla="*/ 184 w 231"/>
                  <a:gd name="T63" fmla="*/ 304 h 332"/>
                  <a:gd name="T64" fmla="*/ 178 w 231"/>
                  <a:gd name="T65" fmla="*/ 287 h 332"/>
                  <a:gd name="T66" fmla="*/ 170 w 231"/>
                  <a:gd name="T67" fmla="*/ 284 h 332"/>
                  <a:gd name="T68" fmla="*/ 165 w 231"/>
                  <a:gd name="T69" fmla="*/ 284 h 332"/>
                  <a:gd name="T70" fmla="*/ 161 w 231"/>
                  <a:gd name="T71" fmla="*/ 286 h 332"/>
                  <a:gd name="T72" fmla="*/ 153 w 231"/>
                  <a:gd name="T73" fmla="*/ 289 h 332"/>
                  <a:gd name="T74" fmla="*/ 142 w 231"/>
                  <a:gd name="T75" fmla="*/ 293 h 332"/>
                  <a:gd name="T76" fmla="*/ 129 w 231"/>
                  <a:gd name="T77" fmla="*/ 296 h 332"/>
                  <a:gd name="T78" fmla="*/ 117 w 231"/>
                  <a:gd name="T79" fmla="*/ 296 h 332"/>
                  <a:gd name="T80" fmla="*/ 112 w 231"/>
                  <a:gd name="T81" fmla="*/ 280 h 332"/>
                  <a:gd name="T82" fmla="*/ 109 w 231"/>
                  <a:gd name="T83" fmla="*/ 254 h 332"/>
                  <a:gd name="T84" fmla="*/ 107 w 231"/>
                  <a:gd name="T85" fmla="*/ 229 h 332"/>
                  <a:gd name="T86" fmla="*/ 111 w 231"/>
                  <a:gd name="T87" fmla="*/ 211 h 332"/>
                  <a:gd name="T88" fmla="*/ 111 w 231"/>
                  <a:gd name="T89" fmla="*/ 192 h 332"/>
                  <a:gd name="T90" fmla="*/ 114 w 231"/>
                  <a:gd name="T91" fmla="*/ 166 h 332"/>
                  <a:gd name="T92" fmla="*/ 122 w 231"/>
                  <a:gd name="T93" fmla="*/ 137 h 332"/>
                  <a:gd name="T94" fmla="*/ 221 w 231"/>
                  <a:gd name="T95" fmla="*/ 101 h 332"/>
                  <a:gd name="T96" fmla="*/ 222 w 231"/>
                  <a:gd name="T97" fmla="*/ 100 h 332"/>
                  <a:gd name="T98" fmla="*/ 229 w 231"/>
                  <a:gd name="T99" fmla="*/ 84 h 332"/>
                  <a:gd name="T100" fmla="*/ 213 w 231"/>
                  <a:gd name="T101" fmla="*/ 76 h 332"/>
                  <a:gd name="T102" fmla="*/ 115 w 231"/>
                  <a:gd name="T103" fmla="*/ 100 h 332"/>
                  <a:gd name="T104" fmla="*/ 80 w 231"/>
                  <a:gd name="T105" fmla="*/ 86 h 332"/>
                  <a:gd name="T106" fmla="*/ 26 w 231"/>
                  <a:gd name="T107" fmla="*/ 8 h 332"/>
                  <a:gd name="T108" fmla="*/ 7 w 231"/>
                  <a:gd name="T109" fmla="*/ 4 h 332"/>
                  <a:gd name="T110" fmla="*/ 7 w 231"/>
                  <a:gd name="T111" fmla="*/ 4 h 332"/>
                  <a:gd name="T112" fmla="*/ 7 w 231"/>
                  <a:gd name="T113" fmla="*/ 4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1" h="332">
                    <a:moveTo>
                      <a:pt x="7" y="4"/>
                    </a:moveTo>
                    <a:cubicBezTo>
                      <a:pt x="2" y="8"/>
                      <a:pt x="13" y="0"/>
                      <a:pt x="7" y="4"/>
                    </a:cubicBezTo>
                    <a:cubicBezTo>
                      <a:pt x="2" y="8"/>
                      <a:pt x="0" y="15"/>
                      <a:pt x="3" y="21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47" y="112"/>
                      <a:pt x="45" y="116"/>
                      <a:pt x="43" y="121"/>
                    </a:cubicBezTo>
                    <a:cubicBezTo>
                      <a:pt x="37" y="137"/>
                      <a:pt x="32" y="154"/>
                      <a:pt x="29" y="172"/>
                    </a:cubicBezTo>
                    <a:cubicBezTo>
                      <a:pt x="27" y="180"/>
                      <a:pt x="26" y="189"/>
                      <a:pt x="25" y="197"/>
                    </a:cubicBezTo>
                    <a:cubicBezTo>
                      <a:pt x="25" y="201"/>
                      <a:pt x="24" y="204"/>
                      <a:pt x="24" y="208"/>
                    </a:cubicBezTo>
                    <a:cubicBezTo>
                      <a:pt x="24" y="211"/>
                      <a:pt x="24" y="215"/>
                      <a:pt x="24" y="219"/>
                    </a:cubicBezTo>
                    <a:cubicBezTo>
                      <a:pt x="24" y="220"/>
                      <a:pt x="23" y="221"/>
                      <a:pt x="23" y="222"/>
                    </a:cubicBezTo>
                    <a:cubicBezTo>
                      <a:pt x="21" y="227"/>
                      <a:pt x="19" y="233"/>
                      <a:pt x="17" y="238"/>
                    </a:cubicBezTo>
                    <a:cubicBezTo>
                      <a:pt x="14" y="247"/>
                      <a:pt x="12" y="255"/>
                      <a:pt x="10" y="264"/>
                    </a:cubicBezTo>
                    <a:cubicBezTo>
                      <a:pt x="6" y="279"/>
                      <a:pt x="4" y="296"/>
                      <a:pt x="6" y="312"/>
                    </a:cubicBezTo>
                    <a:cubicBezTo>
                      <a:pt x="8" y="320"/>
                      <a:pt x="14" y="325"/>
                      <a:pt x="21" y="327"/>
                    </a:cubicBezTo>
                    <a:cubicBezTo>
                      <a:pt x="24" y="327"/>
                      <a:pt x="28" y="327"/>
                      <a:pt x="31" y="326"/>
                    </a:cubicBezTo>
                    <a:cubicBezTo>
                      <a:pt x="38" y="324"/>
                      <a:pt x="43" y="320"/>
                      <a:pt x="48" y="315"/>
                    </a:cubicBezTo>
                    <a:cubicBezTo>
                      <a:pt x="52" y="311"/>
                      <a:pt x="55" y="306"/>
                      <a:pt x="57" y="300"/>
                    </a:cubicBezTo>
                    <a:cubicBezTo>
                      <a:pt x="61" y="292"/>
                      <a:pt x="57" y="282"/>
                      <a:pt x="48" y="279"/>
                    </a:cubicBezTo>
                    <a:cubicBezTo>
                      <a:pt x="51" y="271"/>
                      <a:pt x="55" y="263"/>
                      <a:pt x="59" y="255"/>
                    </a:cubicBezTo>
                    <a:cubicBezTo>
                      <a:pt x="61" y="255"/>
                      <a:pt x="63" y="255"/>
                      <a:pt x="65" y="256"/>
                    </a:cubicBezTo>
                    <a:cubicBezTo>
                      <a:pt x="67" y="261"/>
                      <a:pt x="68" y="266"/>
                      <a:pt x="69" y="272"/>
                    </a:cubicBezTo>
                    <a:cubicBezTo>
                      <a:pt x="71" y="280"/>
                      <a:pt x="73" y="288"/>
                      <a:pt x="76" y="296"/>
                    </a:cubicBezTo>
                    <a:cubicBezTo>
                      <a:pt x="78" y="300"/>
                      <a:pt x="79" y="304"/>
                      <a:pt x="81" y="308"/>
                    </a:cubicBezTo>
                    <a:cubicBezTo>
                      <a:pt x="82" y="310"/>
                      <a:pt x="83" y="311"/>
                      <a:pt x="85" y="313"/>
                    </a:cubicBezTo>
                    <a:cubicBezTo>
                      <a:pt x="85" y="314"/>
                      <a:pt x="86" y="315"/>
                      <a:pt x="87" y="316"/>
                    </a:cubicBezTo>
                    <a:cubicBezTo>
                      <a:pt x="87" y="316"/>
                      <a:pt x="87" y="316"/>
                      <a:pt x="87" y="316"/>
                    </a:cubicBezTo>
                    <a:cubicBezTo>
                      <a:pt x="87" y="316"/>
                      <a:pt x="87" y="316"/>
                      <a:pt x="87" y="316"/>
                    </a:cubicBezTo>
                    <a:cubicBezTo>
                      <a:pt x="88" y="318"/>
                      <a:pt x="89" y="319"/>
                      <a:pt x="91" y="321"/>
                    </a:cubicBezTo>
                    <a:cubicBezTo>
                      <a:pt x="96" y="326"/>
                      <a:pt x="104" y="330"/>
                      <a:pt x="112" y="331"/>
                    </a:cubicBezTo>
                    <a:cubicBezTo>
                      <a:pt x="120" y="332"/>
                      <a:pt x="128" y="331"/>
                      <a:pt x="136" y="330"/>
                    </a:cubicBezTo>
                    <a:cubicBezTo>
                      <a:pt x="150" y="327"/>
                      <a:pt x="163" y="321"/>
                      <a:pt x="176" y="314"/>
                    </a:cubicBezTo>
                    <a:cubicBezTo>
                      <a:pt x="180" y="312"/>
                      <a:pt x="183" y="308"/>
                      <a:pt x="184" y="304"/>
                    </a:cubicBezTo>
                    <a:cubicBezTo>
                      <a:pt x="185" y="298"/>
                      <a:pt x="183" y="291"/>
                      <a:pt x="178" y="287"/>
                    </a:cubicBezTo>
                    <a:cubicBezTo>
                      <a:pt x="176" y="285"/>
                      <a:pt x="173" y="284"/>
                      <a:pt x="170" y="284"/>
                    </a:cubicBezTo>
                    <a:cubicBezTo>
                      <a:pt x="168" y="284"/>
                      <a:pt x="167" y="284"/>
                      <a:pt x="165" y="284"/>
                    </a:cubicBezTo>
                    <a:cubicBezTo>
                      <a:pt x="164" y="285"/>
                      <a:pt x="162" y="285"/>
                      <a:pt x="161" y="286"/>
                    </a:cubicBezTo>
                    <a:cubicBezTo>
                      <a:pt x="158" y="287"/>
                      <a:pt x="155" y="288"/>
                      <a:pt x="153" y="289"/>
                    </a:cubicBezTo>
                    <a:cubicBezTo>
                      <a:pt x="149" y="291"/>
                      <a:pt x="145" y="292"/>
                      <a:pt x="142" y="293"/>
                    </a:cubicBezTo>
                    <a:cubicBezTo>
                      <a:pt x="137" y="294"/>
                      <a:pt x="133" y="295"/>
                      <a:pt x="129" y="296"/>
                    </a:cubicBezTo>
                    <a:cubicBezTo>
                      <a:pt x="125" y="296"/>
                      <a:pt x="121" y="297"/>
                      <a:pt x="117" y="296"/>
                    </a:cubicBezTo>
                    <a:cubicBezTo>
                      <a:pt x="117" y="295"/>
                      <a:pt x="114" y="291"/>
                      <a:pt x="112" y="280"/>
                    </a:cubicBezTo>
                    <a:cubicBezTo>
                      <a:pt x="111" y="271"/>
                      <a:pt x="109" y="262"/>
                      <a:pt x="109" y="254"/>
                    </a:cubicBezTo>
                    <a:cubicBezTo>
                      <a:pt x="108" y="245"/>
                      <a:pt x="108" y="237"/>
                      <a:pt x="107" y="229"/>
                    </a:cubicBezTo>
                    <a:cubicBezTo>
                      <a:pt x="110" y="223"/>
                      <a:pt x="111" y="217"/>
                      <a:pt x="111" y="211"/>
                    </a:cubicBezTo>
                    <a:cubicBezTo>
                      <a:pt x="111" y="204"/>
                      <a:pt x="111" y="198"/>
                      <a:pt x="111" y="192"/>
                    </a:cubicBezTo>
                    <a:cubicBezTo>
                      <a:pt x="112" y="183"/>
                      <a:pt x="112" y="174"/>
                      <a:pt x="114" y="166"/>
                    </a:cubicBezTo>
                    <a:cubicBezTo>
                      <a:pt x="117" y="152"/>
                      <a:pt x="122" y="139"/>
                      <a:pt x="122" y="137"/>
                    </a:cubicBezTo>
                    <a:cubicBezTo>
                      <a:pt x="221" y="101"/>
                      <a:pt x="221" y="101"/>
                      <a:pt x="221" y="101"/>
                    </a:cubicBezTo>
                    <a:cubicBezTo>
                      <a:pt x="221" y="101"/>
                      <a:pt x="222" y="100"/>
                      <a:pt x="222" y="100"/>
                    </a:cubicBezTo>
                    <a:cubicBezTo>
                      <a:pt x="228" y="97"/>
                      <a:pt x="231" y="90"/>
                      <a:pt x="229" y="84"/>
                    </a:cubicBezTo>
                    <a:cubicBezTo>
                      <a:pt x="226" y="78"/>
                      <a:pt x="220" y="74"/>
                      <a:pt x="213" y="76"/>
                    </a:cubicBezTo>
                    <a:cubicBezTo>
                      <a:pt x="213" y="76"/>
                      <a:pt x="122" y="99"/>
                      <a:pt x="115" y="100"/>
                    </a:cubicBezTo>
                    <a:cubicBezTo>
                      <a:pt x="100" y="102"/>
                      <a:pt x="90" y="98"/>
                      <a:pt x="80" y="86"/>
                    </a:cubicBezTo>
                    <a:cubicBezTo>
                      <a:pt x="66" y="69"/>
                      <a:pt x="26" y="8"/>
                      <a:pt x="26" y="8"/>
                    </a:cubicBezTo>
                    <a:cubicBezTo>
                      <a:pt x="21" y="2"/>
                      <a:pt x="13" y="0"/>
                      <a:pt x="7" y="4"/>
                    </a:cubicBezTo>
                    <a:close/>
                    <a:moveTo>
                      <a:pt x="7" y="4"/>
                    </a:moveTo>
                    <a:cubicBezTo>
                      <a:pt x="7" y="4"/>
                      <a:pt x="7" y="4"/>
                      <a:pt x="7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1" name="Line 20"/>
            <p:cNvSpPr>
              <a:spLocks noChangeShapeType="1"/>
            </p:cNvSpPr>
            <p:nvPr/>
          </p:nvSpPr>
          <p:spPr bwMode="auto">
            <a:xfrm>
              <a:off x="8395174" y="4667639"/>
              <a:ext cx="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" name="Line 21"/>
            <p:cNvSpPr>
              <a:spLocks noChangeShapeType="1"/>
            </p:cNvSpPr>
            <p:nvPr/>
          </p:nvSpPr>
          <p:spPr bwMode="auto">
            <a:xfrm>
              <a:off x="8395174" y="4667639"/>
              <a:ext cx="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3151690" y="2386575"/>
              <a:ext cx="2077397" cy="2068140"/>
              <a:chOff x="3151690" y="2386575"/>
              <a:chExt cx="2077397" cy="2068140"/>
            </a:xfrm>
          </p:grpSpPr>
          <p:sp>
            <p:nvSpPr>
              <p:cNvPr id="54" name="Freeform 24"/>
              <p:cNvSpPr>
                <a:spLocks noEditPoints="1"/>
              </p:cNvSpPr>
              <p:nvPr/>
            </p:nvSpPr>
            <p:spPr bwMode="auto">
              <a:xfrm>
                <a:off x="3666411" y="2895741"/>
                <a:ext cx="1047956" cy="1049808"/>
              </a:xfrm>
              <a:custGeom>
                <a:avLst/>
                <a:gdLst>
                  <a:gd name="T0" fmla="*/ 202 w 404"/>
                  <a:gd name="T1" fmla="*/ 0 h 404"/>
                  <a:gd name="T2" fmla="*/ 0 w 404"/>
                  <a:gd name="T3" fmla="*/ 202 h 404"/>
                  <a:gd name="T4" fmla="*/ 202 w 404"/>
                  <a:gd name="T5" fmla="*/ 404 h 404"/>
                  <a:gd name="T6" fmla="*/ 404 w 404"/>
                  <a:gd name="T7" fmla="*/ 202 h 404"/>
                  <a:gd name="T8" fmla="*/ 202 w 404"/>
                  <a:gd name="T9" fmla="*/ 0 h 404"/>
                  <a:gd name="T10" fmla="*/ 202 w 404"/>
                  <a:gd name="T11" fmla="*/ 232 h 404"/>
                  <a:gd name="T12" fmla="*/ 172 w 404"/>
                  <a:gd name="T13" fmla="*/ 202 h 404"/>
                  <a:gd name="T14" fmla="*/ 202 w 404"/>
                  <a:gd name="T15" fmla="*/ 172 h 404"/>
                  <a:gd name="T16" fmla="*/ 232 w 404"/>
                  <a:gd name="T17" fmla="*/ 202 h 404"/>
                  <a:gd name="T18" fmla="*/ 202 w 404"/>
                  <a:gd name="T19" fmla="*/ 232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4" h="404">
                    <a:moveTo>
                      <a:pt x="202" y="0"/>
                    </a:moveTo>
                    <a:cubicBezTo>
                      <a:pt x="90" y="0"/>
                      <a:pt x="0" y="90"/>
                      <a:pt x="0" y="202"/>
                    </a:cubicBezTo>
                    <a:cubicBezTo>
                      <a:pt x="0" y="314"/>
                      <a:pt x="90" y="404"/>
                      <a:pt x="202" y="404"/>
                    </a:cubicBezTo>
                    <a:cubicBezTo>
                      <a:pt x="313" y="404"/>
                      <a:pt x="404" y="314"/>
                      <a:pt x="404" y="202"/>
                    </a:cubicBezTo>
                    <a:cubicBezTo>
                      <a:pt x="404" y="90"/>
                      <a:pt x="313" y="0"/>
                      <a:pt x="202" y="0"/>
                    </a:cubicBezTo>
                    <a:close/>
                    <a:moveTo>
                      <a:pt x="202" y="232"/>
                    </a:moveTo>
                    <a:cubicBezTo>
                      <a:pt x="185" y="232"/>
                      <a:pt x="172" y="219"/>
                      <a:pt x="172" y="202"/>
                    </a:cubicBezTo>
                    <a:cubicBezTo>
                      <a:pt x="172" y="185"/>
                      <a:pt x="185" y="172"/>
                      <a:pt x="202" y="172"/>
                    </a:cubicBezTo>
                    <a:cubicBezTo>
                      <a:pt x="218" y="172"/>
                      <a:pt x="232" y="185"/>
                      <a:pt x="232" y="202"/>
                    </a:cubicBezTo>
                    <a:cubicBezTo>
                      <a:pt x="232" y="219"/>
                      <a:pt x="218" y="232"/>
                      <a:pt x="202" y="232"/>
                    </a:cubicBezTo>
                    <a:close/>
                  </a:path>
                </a:pathLst>
              </a:custGeom>
              <a:solidFill>
                <a:srgbClr val="2ABDC7"/>
              </a:solidFill>
              <a:ln w="222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55" name="组合 54"/>
              <p:cNvGrpSpPr/>
              <p:nvPr/>
            </p:nvGrpSpPr>
            <p:grpSpPr>
              <a:xfrm>
                <a:off x="3151690" y="2386575"/>
                <a:ext cx="2077397" cy="2068140"/>
                <a:chOff x="3151690" y="2386575"/>
                <a:chExt cx="2077397" cy="2068140"/>
              </a:xfrm>
            </p:grpSpPr>
            <p:sp>
              <p:nvSpPr>
                <p:cNvPr id="56" name="Freeform 22"/>
                <p:cNvSpPr>
                  <a:spLocks noEditPoints="1"/>
                </p:cNvSpPr>
                <p:nvPr/>
              </p:nvSpPr>
              <p:spPr bwMode="auto">
                <a:xfrm>
                  <a:off x="3151690" y="2386575"/>
                  <a:ext cx="2077397" cy="2068140"/>
                </a:xfrm>
                <a:custGeom>
                  <a:avLst/>
                  <a:gdLst>
                    <a:gd name="T0" fmla="*/ 713 w 800"/>
                    <a:gd name="T1" fmla="*/ 273 h 796"/>
                    <a:gd name="T2" fmla="*/ 720 w 800"/>
                    <a:gd name="T3" fmla="*/ 157 h 796"/>
                    <a:gd name="T4" fmla="*/ 651 w 800"/>
                    <a:gd name="T5" fmla="*/ 174 h 796"/>
                    <a:gd name="T6" fmla="*/ 618 w 800"/>
                    <a:gd name="T7" fmla="*/ 62 h 796"/>
                    <a:gd name="T8" fmla="*/ 560 w 800"/>
                    <a:gd name="T9" fmla="*/ 101 h 796"/>
                    <a:gd name="T10" fmla="*/ 490 w 800"/>
                    <a:gd name="T11" fmla="*/ 8 h 796"/>
                    <a:gd name="T12" fmla="*/ 448 w 800"/>
                    <a:gd name="T13" fmla="*/ 65 h 796"/>
                    <a:gd name="T14" fmla="*/ 351 w 800"/>
                    <a:gd name="T15" fmla="*/ 0 h 796"/>
                    <a:gd name="T16" fmla="*/ 331 w 800"/>
                    <a:gd name="T17" fmla="*/ 68 h 796"/>
                    <a:gd name="T18" fmla="*/ 218 w 800"/>
                    <a:gd name="T19" fmla="*/ 41 h 796"/>
                    <a:gd name="T20" fmla="*/ 223 w 800"/>
                    <a:gd name="T21" fmla="*/ 111 h 796"/>
                    <a:gd name="T22" fmla="*/ 107 w 800"/>
                    <a:gd name="T23" fmla="*/ 125 h 796"/>
                    <a:gd name="T24" fmla="*/ 135 w 800"/>
                    <a:gd name="T25" fmla="*/ 189 h 796"/>
                    <a:gd name="T26" fmla="*/ 31 w 800"/>
                    <a:gd name="T27" fmla="*/ 241 h 796"/>
                    <a:gd name="T28" fmla="*/ 80 w 800"/>
                    <a:gd name="T29" fmla="*/ 292 h 796"/>
                    <a:gd name="T30" fmla="*/ 0 w 800"/>
                    <a:gd name="T31" fmla="*/ 377 h 796"/>
                    <a:gd name="T32" fmla="*/ 63 w 800"/>
                    <a:gd name="T33" fmla="*/ 398 h 796"/>
                    <a:gd name="T34" fmla="*/ 0 w 800"/>
                    <a:gd name="T35" fmla="*/ 419 h 796"/>
                    <a:gd name="T36" fmla="*/ 80 w 800"/>
                    <a:gd name="T37" fmla="*/ 504 h 796"/>
                    <a:gd name="T38" fmla="*/ 31 w 800"/>
                    <a:gd name="T39" fmla="*/ 555 h 796"/>
                    <a:gd name="T40" fmla="*/ 135 w 800"/>
                    <a:gd name="T41" fmla="*/ 607 h 796"/>
                    <a:gd name="T42" fmla="*/ 107 w 800"/>
                    <a:gd name="T43" fmla="*/ 671 h 796"/>
                    <a:gd name="T44" fmla="*/ 223 w 800"/>
                    <a:gd name="T45" fmla="*/ 685 h 796"/>
                    <a:gd name="T46" fmla="*/ 218 w 800"/>
                    <a:gd name="T47" fmla="*/ 755 h 796"/>
                    <a:gd name="T48" fmla="*/ 331 w 800"/>
                    <a:gd name="T49" fmla="*/ 728 h 796"/>
                    <a:gd name="T50" fmla="*/ 351 w 800"/>
                    <a:gd name="T51" fmla="*/ 796 h 796"/>
                    <a:gd name="T52" fmla="*/ 448 w 800"/>
                    <a:gd name="T53" fmla="*/ 731 h 796"/>
                    <a:gd name="T54" fmla="*/ 490 w 800"/>
                    <a:gd name="T55" fmla="*/ 788 h 796"/>
                    <a:gd name="T56" fmla="*/ 560 w 800"/>
                    <a:gd name="T57" fmla="*/ 695 h 796"/>
                    <a:gd name="T58" fmla="*/ 618 w 800"/>
                    <a:gd name="T59" fmla="*/ 734 h 796"/>
                    <a:gd name="T60" fmla="*/ 651 w 800"/>
                    <a:gd name="T61" fmla="*/ 622 h 796"/>
                    <a:gd name="T62" fmla="*/ 720 w 800"/>
                    <a:gd name="T63" fmla="*/ 639 h 796"/>
                    <a:gd name="T64" fmla="*/ 713 w 800"/>
                    <a:gd name="T65" fmla="*/ 523 h 796"/>
                    <a:gd name="T66" fmla="*/ 783 w 800"/>
                    <a:gd name="T67" fmla="*/ 515 h 796"/>
                    <a:gd name="T68" fmla="*/ 737 w 800"/>
                    <a:gd name="T69" fmla="*/ 408 h 796"/>
                    <a:gd name="T70" fmla="*/ 737 w 800"/>
                    <a:gd name="T71" fmla="*/ 388 h 796"/>
                    <a:gd name="T72" fmla="*/ 783 w 800"/>
                    <a:gd name="T73" fmla="*/ 281 h 796"/>
                    <a:gd name="T74" fmla="*/ 674 w 800"/>
                    <a:gd name="T75" fmla="*/ 398 h 796"/>
                    <a:gd name="T76" fmla="*/ 126 w 800"/>
                    <a:gd name="T77" fmla="*/ 398 h 796"/>
                    <a:gd name="T78" fmla="*/ 674 w 800"/>
                    <a:gd name="T79" fmla="*/ 398 h 7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800" h="796">
                      <a:moveTo>
                        <a:pt x="720" y="292"/>
                      </a:moveTo>
                      <a:cubicBezTo>
                        <a:pt x="718" y="286"/>
                        <a:pt x="715" y="280"/>
                        <a:pt x="713" y="273"/>
                      </a:cubicBezTo>
                      <a:cubicBezTo>
                        <a:pt x="769" y="241"/>
                        <a:pt x="769" y="241"/>
                        <a:pt x="769" y="241"/>
                      </a:cubicBezTo>
                      <a:cubicBezTo>
                        <a:pt x="720" y="157"/>
                        <a:pt x="720" y="157"/>
                        <a:pt x="720" y="157"/>
                      </a:cubicBezTo>
                      <a:cubicBezTo>
                        <a:pt x="664" y="189"/>
                        <a:pt x="664" y="189"/>
                        <a:pt x="664" y="189"/>
                      </a:cubicBezTo>
                      <a:cubicBezTo>
                        <a:pt x="660" y="184"/>
                        <a:pt x="656" y="179"/>
                        <a:pt x="651" y="174"/>
                      </a:cubicBezTo>
                      <a:cubicBezTo>
                        <a:pt x="693" y="125"/>
                        <a:pt x="693" y="125"/>
                        <a:pt x="693" y="125"/>
                      </a:cubicBezTo>
                      <a:cubicBezTo>
                        <a:pt x="618" y="62"/>
                        <a:pt x="618" y="62"/>
                        <a:pt x="618" y="62"/>
                      </a:cubicBezTo>
                      <a:cubicBezTo>
                        <a:pt x="577" y="111"/>
                        <a:pt x="577" y="111"/>
                        <a:pt x="577" y="111"/>
                      </a:cubicBezTo>
                      <a:cubicBezTo>
                        <a:pt x="571" y="108"/>
                        <a:pt x="566" y="104"/>
                        <a:pt x="560" y="101"/>
                      </a:cubicBezTo>
                      <a:cubicBezTo>
                        <a:pt x="582" y="41"/>
                        <a:pt x="582" y="41"/>
                        <a:pt x="582" y="41"/>
                      </a:cubicBezTo>
                      <a:cubicBezTo>
                        <a:pt x="490" y="8"/>
                        <a:pt x="490" y="8"/>
                        <a:pt x="490" y="8"/>
                      </a:cubicBezTo>
                      <a:cubicBezTo>
                        <a:pt x="468" y="68"/>
                        <a:pt x="468" y="68"/>
                        <a:pt x="468" y="68"/>
                      </a:cubicBezTo>
                      <a:cubicBezTo>
                        <a:pt x="462" y="67"/>
                        <a:pt x="455" y="66"/>
                        <a:pt x="448" y="65"/>
                      </a:cubicBezTo>
                      <a:cubicBezTo>
                        <a:pt x="448" y="0"/>
                        <a:pt x="448" y="0"/>
                        <a:pt x="448" y="0"/>
                      </a:cubicBezTo>
                      <a:cubicBezTo>
                        <a:pt x="351" y="0"/>
                        <a:pt x="351" y="0"/>
                        <a:pt x="351" y="0"/>
                      </a:cubicBezTo>
                      <a:cubicBezTo>
                        <a:pt x="351" y="65"/>
                        <a:pt x="351" y="65"/>
                        <a:pt x="351" y="65"/>
                      </a:cubicBezTo>
                      <a:cubicBezTo>
                        <a:pt x="345" y="66"/>
                        <a:pt x="338" y="67"/>
                        <a:pt x="331" y="68"/>
                      </a:cubicBezTo>
                      <a:cubicBezTo>
                        <a:pt x="309" y="8"/>
                        <a:pt x="309" y="8"/>
                        <a:pt x="309" y="8"/>
                      </a:cubicBezTo>
                      <a:cubicBezTo>
                        <a:pt x="218" y="41"/>
                        <a:pt x="218" y="41"/>
                        <a:pt x="218" y="41"/>
                      </a:cubicBezTo>
                      <a:cubicBezTo>
                        <a:pt x="240" y="101"/>
                        <a:pt x="240" y="101"/>
                        <a:pt x="240" y="101"/>
                      </a:cubicBezTo>
                      <a:cubicBezTo>
                        <a:pt x="234" y="104"/>
                        <a:pt x="228" y="108"/>
                        <a:pt x="223" y="111"/>
                      </a:cubicBezTo>
                      <a:cubicBezTo>
                        <a:pt x="181" y="62"/>
                        <a:pt x="181" y="62"/>
                        <a:pt x="181" y="62"/>
                      </a:cubicBezTo>
                      <a:cubicBezTo>
                        <a:pt x="107" y="125"/>
                        <a:pt x="107" y="125"/>
                        <a:pt x="107" y="125"/>
                      </a:cubicBezTo>
                      <a:cubicBezTo>
                        <a:pt x="148" y="174"/>
                        <a:pt x="148" y="174"/>
                        <a:pt x="148" y="174"/>
                      </a:cubicBezTo>
                      <a:cubicBezTo>
                        <a:pt x="144" y="179"/>
                        <a:pt x="140" y="184"/>
                        <a:pt x="135" y="189"/>
                      </a:cubicBezTo>
                      <a:cubicBezTo>
                        <a:pt x="80" y="157"/>
                        <a:pt x="80" y="157"/>
                        <a:pt x="80" y="157"/>
                      </a:cubicBezTo>
                      <a:cubicBezTo>
                        <a:pt x="31" y="241"/>
                        <a:pt x="31" y="241"/>
                        <a:pt x="31" y="241"/>
                      </a:cubicBezTo>
                      <a:cubicBezTo>
                        <a:pt x="87" y="273"/>
                        <a:pt x="87" y="273"/>
                        <a:pt x="87" y="273"/>
                      </a:cubicBezTo>
                      <a:cubicBezTo>
                        <a:pt x="84" y="280"/>
                        <a:pt x="82" y="286"/>
                        <a:pt x="80" y="292"/>
                      </a:cubicBezTo>
                      <a:cubicBezTo>
                        <a:pt x="17" y="281"/>
                        <a:pt x="17" y="281"/>
                        <a:pt x="17" y="281"/>
                      </a:cubicBezTo>
                      <a:cubicBezTo>
                        <a:pt x="0" y="377"/>
                        <a:pt x="0" y="377"/>
                        <a:pt x="0" y="377"/>
                      </a:cubicBezTo>
                      <a:cubicBezTo>
                        <a:pt x="63" y="388"/>
                        <a:pt x="63" y="388"/>
                        <a:pt x="63" y="388"/>
                      </a:cubicBezTo>
                      <a:cubicBezTo>
                        <a:pt x="63" y="391"/>
                        <a:pt x="63" y="395"/>
                        <a:pt x="63" y="398"/>
                      </a:cubicBezTo>
                      <a:cubicBezTo>
                        <a:pt x="63" y="401"/>
                        <a:pt x="63" y="405"/>
                        <a:pt x="63" y="408"/>
                      </a:cubicBezTo>
                      <a:cubicBezTo>
                        <a:pt x="0" y="419"/>
                        <a:pt x="0" y="419"/>
                        <a:pt x="0" y="419"/>
                      </a:cubicBezTo>
                      <a:cubicBezTo>
                        <a:pt x="17" y="515"/>
                        <a:pt x="17" y="515"/>
                        <a:pt x="17" y="515"/>
                      </a:cubicBezTo>
                      <a:cubicBezTo>
                        <a:pt x="80" y="504"/>
                        <a:pt x="80" y="504"/>
                        <a:pt x="80" y="504"/>
                      </a:cubicBezTo>
                      <a:cubicBezTo>
                        <a:pt x="82" y="510"/>
                        <a:pt x="84" y="516"/>
                        <a:pt x="87" y="523"/>
                      </a:cubicBezTo>
                      <a:cubicBezTo>
                        <a:pt x="31" y="555"/>
                        <a:pt x="31" y="555"/>
                        <a:pt x="31" y="555"/>
                      </a:cubicBezTo>
                      <a:cubicBezTo>
                        <a:pt x="80" y="639"/>
                        <a:pt x="80" y="639"/>
                        <a:pt x="80" y="639"/>
                      </a:cubicBezTo>
                      <a:cubicBezTo>
                        <a:pt x="135" y="607"/>
                        <a:pt x="135" y="607"/>
                        <a:pt x="135" y="607"/>
                      </a:cubicBezTo>
                      <a:cubicBezTo>
                        <a:pt x="140" y="612"/>
                        <a:pt x="144" y="617"/>
                        <a:pt x="148" y="622"/>
                      </a:cubicBezTo>
                      <a:cubicBezTo>
                        <a:pt x="107" y="671"/>
                        <a:pt x="107" y="671"/>
                        <a:pt x="107" y="671"/>
                      </a:cubicBezTo>
                      <a:cubicBezTo>
                        <a:pt x="181" y="734"/>
                        <a:pt x="181" y="734"/>
                        <a:pt x="181" y="734"/>
                      </a:cubicBezTo>
                      <a:cubicBezTo>
                        <a:pt x="223" y="685"/>
                        <a:pt x="223" y="685"/>
                        <a:pt x="223" y="685"/>
                      </a:cubicBezTo>
                      <a:cubicBezTo>
                        <a:pt x="228" y="688"/>
                        <a:pt x="234" y="692"/>
                        <a:pt x="240" y="695"/>
                      </a:cubicBezTo>
                      <a:cubicBezTo>
                        <a:pt x="218" y="755"/>
                        <a:pt x="218" y="755"/>
                        <a:pt x="218" y="755"/>
                      </a:cubicBezTo>
                      <a:cubicBezTo>
                        <a:pt x="310" y="788"/>
                        <a:pt x="310" y="788"/>
                        <a:pt x="310" y="788"/>
                      </a:cubicBezTo>
                      <a:cubicBezTo>
                        <a:pt x="331" y="728"/>
                        <a:pt x="331" y="728"/>
                        <a:pt x="331" y="728"/>
                      </a:cubicBezTo>
                      <a:cubicBezTo>
                        <a:pt x="338" y="729"/>
                        <a:pt x="345" y="731"/>
                        <a:pt x="351" y="731"/>
                      </a:cubicBezTo>
                      <a:cubicBezTo>
                        <a:pt x="351" y="796"/>
                        <a:pt x="351" y="796"/>
                        <a:pt x="351" y="796"/>
                      </a:cubicBezTo>
                      <a:cubicBezTo>
                        <a:pt x="448" y="796"/>
                        <a:pt x="448" y="796"/>
                        <a:pt x="448" y="796"/>
                      </a:cubicBezTo>
                      <a:cubicBezTo>
                        <a:pt x="448" y="731"/>
                        <a:pt x="448" y="731"/>
                        <a:pt x="448" y="731"/>
                      </a:cubicBezTo>
                      <a:cubicBezTo>
                        <a:pt x="455" y="731"/>
                        <a:pt x="462" y="729"/>
                        <a:pt x="468" y="728"/>
                      </a:cubicBezTo>
                      <a:cubicBezTo>
                        <a:pt x="490" y="788"/>
                        <a:pt x="490" y="788"/>
                        <a:pt x="490" y="788"/>
                      </a:cubicBezTo>
                      <a:cubicBezTo>
                        <a:pt x="582" y="755"/>
                        <a:pt x="582" y="755"/>
                        <a:pt x="582" y="755"/>
                      </a:cubicBezTo>
                      <a:cubicBezTo>
                        <a:pt x="560" y="695"/>
                        <a:pt x="560" y="695"/>
                        <a:pt x="560" y="695"/>
                      </a:cubicBezTo>
                      <a:cubicBezTo>
                        <a:pt x="566" y="692"/>
                        <a:pt x="571" y="688"/>
                        <a:pt x="577" y="685"/>
                      </a:cubicBezTo>
                      <a:cubicBezTo>
                        <a:pt x="618" y="734"/>
                        <a:pt x="618" y="734"/>
                        <a:pt x="618" y="734"/>
                      </a:cubicBezTo>
                      <a:cubicBezTo>
                        <a:pt x="693" y="671"/>
                        <a:pt x="693" y="671"/>
                        <a:pt x="693" y="671"/>
                      </a:cubicBezTo>
                      <a:cubicBezTo>
                        <a:pt x="651" y="622"/>
                        <a:pt x="651" y="622"/>
                        <a:pt x="651" y="622"/>
                      </a:cubicBezTo>
                      <a:cubicBezTo>
                        <a:pt x="656" y="617"/>
                        <a:pt x="660" y="612"/>
                        <a:pt x="664" y="607"/>
                      </a:cubicBezTo>
                      <a:cubicBezTo>
                        <a:pt x="720" y="639"/>
                        <a:pt x="720" y="639"/>
                        <a:pt x="720" y="639"/>
                      </a:cubicBezTo>
                      <a:cubicBezTo>
                        <a:pt x="769" y="555"/>
                        <a:pt x="769" y="555"/>
                        <a:pt x="769" y="555"/>
                      </a:cubicBezTo>
                      <a:cubicBezTo>
                        <a:pt x="713" y="523"/>
                        <a:pt x="713" y="523"/>
                        <a:pt x="713" y="523"/>
                      </a:cubicBezTo>
                      <a:cubicBezTo>
                        <a:pt x="715" y="516"/>
                        <a:pt x="718" y="510"/>
                        <a:pt x="720" y="504"/>
                      </a:cubicBezTo>
                      <a:cubicBezTo>
                        <a:pt x="783" y="515"/>
                        <a:pt x="783" y="515"/>
                        <a:pt x="783" y="515"/>
                      </a:cubicBezTo>
                      <a:cubicBezTo>
                        <a:pt x="800" y="419"/>
                        <a:pt x="800" y="419"/>
                        <a:pt x="800" y="419"/>
                      </a:cubicBezTo>
                      <a:cubicBezTo>
                        <a:pt x="737" y="408"/>
                        <a:pt x="737" y="408"/>
                        <a:pt x="737" y="408"/>
                      </a:cubicBezTo>
                      <a:cubicBezTo>
                        <a:pt x="737" y="405"/>
                        <a:pt x="737" y="401"/>
                        <a:pt x="737" y="398"/>
                      </a:cubicBezTo>
                      <a:cubicBezTo>
                        <a:pt x="737" y="395"/>
                        <a:pt x="737" y="391"/>
                        <a:pt x="737" y="388"/>
                      </a:cubicBezTo>
                      <a:cubicBezTo>
                        <a:pt x="800" y="377"/>
                        <a:pt x="800" y="377"/>
                        <a:pt x="800" y="377"/>
                      </a:cubicBezTo>
                      <a:cubicBezTo>
                        <a:pt x="783" y="281"/>
                        <a:pt x="783" y="281"/>
                        <a:pt x="783" y="281"/>
                      </a:cubicBezTo>
                      <a:lnTo>
                        <a:pt x="720" y="292"/>
                      </a:lnTo>
                      <a:close/>
                      <a:moveTo>
                        <a:pt x="674" y="398"/>
                      </a:moveTo>
                      <a:cubicBezTo>
                        <a:pt x="674" y="549"/>
                        <a:pt x="551" y="672"/>
                        <a:pt x="400" y="672"/>
                      </a:cubicBezTo>
                      <a:cubicBezTo>
                        <a:pt x="248" y="672"/>
                        <a:pt x="126" y="549"/>
                        <a:pt x="126" y="398"/>
                      </a:cubicBezTo>
                      <a:cubicBezTo>
                        <a:pt x="126" y="247"/>
                        <a:pt x="248" y="124"/>
                        <a:pt x="400" y="124"/>
                      </a:cubicBezTo>
                      <a:cubicBezTo>
                        <a:pt x="551" y="124"/>
                        <a:pt x="674" y="247"/>
                        <a:pt x="674" y="398"/>
                      </a:cubicBezTo>
                      <a:close/>
                    </a:path>
                  </a:pathLst>
                </a:custGeom>
                <a:solidFill>
                  <a:srgbClr val="2ABDC7"/>
                </a:solidFill>
                <a:ln w="2222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Oval 7"/>
                <p:cNvSpPr>
                  <a:spLocks noChangeAspect="1" noChangeArrowheads="1"/>
                </p:cNvSpPr>
                <p:nvPr/>
              </p:nvSpPr>
              <p:spPr bwMode="auto">
                <a:xfrm>
                  <a:off x="3776388" y="3006645"/>
                  <a:ext cx="828000" cy="828000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noFill/>
                </a:ln>
                <a:effectLst>
                  <a:softEdge rad="0"/>
                </a:effectLst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8" name="组合 57"/>
            <p:cNvGrpSpPr/>
            <p:nvPr/>
          </p:nvGrpSpPr>
          <p:grpSpPr>
            <a:xfrm>
              <a:off x="4505145" y="3995540"/>
              <a:ext cx="2334758" cy="2321797"/>
              <a:chOff x="4505145" y="3995540"/>
              <a:chExt cx="2334758" cy="2321797"/>
            </a:xfrm>
          </p:grpSpPr>
          <p:sp>
            <p:nvSpPr>
              <p:cNvPr id="59" name="Freeform 16"/>
              <p:cNvSpPr>
                <a:spLocks noEditPoints="1"/>
              </p:cNvSpPr>
              <p:nvPr/>
            </p:nvSpPr>
            <p:spPr bwMode="auto">
              <a:xfrm>
                <a:off x="4505145" y="3995540"/>
                <a:ext cx="2334758" cy="2321797"/>
              </a:xfrm>
              <a:custGeom>
                <a:avLst/>
                <a:gdLst>
                  <a:gd name="T0" fmla="*/ 880 w 899"/>
                  <a:gd name="T1" fmla="*/ 316 h 894"/>
                  <a:gd name="T2" fmla="*/ 809 w 899"/>
                  <a:gd name="T3" fmla="*/ 177 h 894"/>
                  <a:gd name="T4" fmla="*/ 695 w 899"/>
                  <a:gd name="T5" fmla="*/ 70 h 894"/>
                  <a:gd name="T6" fmla="*/ 551 w 899"/>
                  <a:gd name="T7" fmla="*/ 9 h 894"/>
                  <a:gd name="T8" fmla="*/ 395 w 899"/>
                  <a:gd name="T9" fmla="*/ 0 h 894"/>
                  <a:gd name="T10" fmla="*/ 245 w 899"/>
                  <a:gd name="T11" fmla="*/ 46 h 894"/>
                  <a:gd name="T12" fmla="*/ 120 w 899"/>
                  <a:gd name="T13" fmla="*/ 140 h 894"/>
                  <a:gd name="T14" fmla="*/ 35 w 899"/>
                  <a:gd name="T15" fmla="*/ 271 h 894"/>
                  <a:gd name="T16" fmla="*/ 0 w 899"/>
                  <a:gd name="T17" fmla="*/ 423 h 894"/>
                  <a:gd name="T18" fmla="*/ 0 w 899"/>
                  <a:gd name="T19" fmla="*/ 471 h 894"/>
                  <a:gd name="T20" fmla="*/ 35 w 899"/>
                  <a:gd name="T21" fmla="*/ 623 h 894"/>
                  <a:gd name="T22" fmla="*/ 120 w 899"/>
                  <a:gd name="T23" fmla="*/ 754 h 894"/>
                  <a:gd name="T24" fmla="*/ 245 w 899"/>
                  <a:gd name="T25" fmla="*/ 849 h 894"/>
                  <a:gd name="T26" fmla="*/ 395 w 899"/>
                  <a:gd name="T27" fmla="*/ 894 h 894"/>
                  <a:gd name="T28" fmla="*/ 551 w 899"/>
                  <a:gd name="T29" fmla="*/ 886 h 894"/>
                  <a:gd name="T30" fmla="*/ 695 w 899"/>
                  <a:gd name="T31" fmla="*/ 825 h 894"/>
                  <a:gd name="T32" fmla="*/ 809 w 899"/>
                  <a:gd name="T33" fmla="*/ 718 h 894"/>
                  <a:gd name="T34" fmla="*/ 880 w 899"/>
                  <a:gd name="T35" fmla="*/ 579 h 894"/>
                  <a:gd name="T36" fmla="*/ 499 w 899"/>
                  <a:gd name="T37" fmla="*/ 149 h 894"/>
                  <a:gd name="T38" fmla="*/ 499 w 899"/>
                  <a:gd name="T39" fmla="*/ 149 h 894"/>
                  <a:gd name="T40" fmla="*/ 577 w 899"/>
                  <a:gd name="T41" fmla="*/ 348 h 894"/>
                  <a:gd name="T42" fmla="*/ 544 w 899"/>
                  <a:gd name="T43" fmla="*/ 560 h 894"/>
                  <a:gd name="T44" fmla="*/ 576 w 899"/>
                  <a:gd name="T45" fmla="*/ 372 h 894"/>
                  <a:gd name="T46" fmla="*/ 605 w 899"/>
                  <a:gd name="T47" fmla="*/ 402 h 894"/>
                  <a:gd name="T48" fmla="*/ 605 w 899"/>
                  <a:gd name="T49" fmla="*/ 402 h 894"/>
                  <a:gd name="T50" fmla="*/ 569 w 899"/>
                  <a:gd name="T51" fmla="*/ 533 h 894"/>
                  <a:gd name="T52" fmla="*/ 606 w 899"/>
                  <a:gd name="T53" fmla="*/ 487 h 894"/>
                  <a:gd name="T54" fmla="*/ 597 w 899"/>
                  <a:gd name="T55" fmla="*/ 447 h 894"/>
                  <a:gd name="T56" fmla="*/ 610 w 899"/>
                  <a:gd name="T57" fmla="*/ 467 h 894"/>
                  <a:gd name="T58" fmla="*/ 525 w 899"/>
                  <a:gd name="T59" fmla="*/ 321 h 894"/>
                  <a:gd name="T60" fmla="*/ 514 w 899"/>
                  <a:gd name="T61" fmla="*/ 299 h 894"/>
                  <a:gd name="T62" fmla="*/ 455 w 899"/>
                  <a:gd name="T63" fmla="*/ 286 h 894"/>
                  <a:gd name="T64" fmla="*/ 455 w 899"/>
                  <a:gd name="T65" fmla="*/ 286 h 894"/>
                  <a:gd name="T66" fmla="*/ 449 w 899"/>
                  <a:gd name="T67" fmla="*/ 342 h 894"/>
                  <a:gd name="T68" fmla="*/ 513 w 899"/>
                  <a:gd name="T69" fmla="*/ 580 h 894"/>
                  <a:gd name="T70" fmla="*/ 382 w 899"/>
                  <a:gd name="T71" fmla="*/ 594 h 894"/>
                  <a:gd name="T72" fmla="*/ 306 w 899"/>
                  <a:gd name="T73" fmla="*/ 413 h 894"/>
                  <a:gd name="T74" fmla="*/ 306 w 899"/>
                  <a:gd name="T75" fmla="*/ 413 h 894"/>
                  <a:gd name="T76" fmla="*/ 311 w 899"/>
                  <a:gd name="T77" fmla="*/ 396 h 894"/>
                  <a:gd name="T78" fmla="*/ 289 w 899"/>
                  <a:gd name="T79" fmla="*/ 470 h 894"/>
                  <a:gd name="T80" fmla="*/ 313 w 899"/>
                  <a:gd name="T81" fmla="*/ 504 h 894"/>
                  <a:gd name="T82" fmla="*/ 321 w 899"/>
                  <a:gd name="T83" fmla="*/ 520 h 894"/>
                  <a:gd name="T84" fmla="*/ 321 w 899"/>
                  <a:gd name="T85" fmla="*/ 520 h 894"/>
                  <a:gd name="T86" fmla="*/ 340 w 899"/>
                  <a:gd name="T87" fmla="*/ 349 h 894"/>
                  <a:gd name="T88" fmla="*/ 348 w 899"/>
                  <a:gd name="T89" fmla="*/ 573 h 894"/>
                  <a:gd name="T90" fmla="*/ 359 w 899"/>
                  <a:gd name="T91" fmla="*/ 313 h 894"/>
                  <a:gd name="T92" fmla="*/ 435 w 899"/>
                  <a:gd name="T93" fmla="*/ 286 h 894"/>
                  <a:gd name="T94" fmla="*/ 435 w 899"/>
                  <a:gd name="T95" fmla="*/ 286 h 894"/>
                  <a:gd name="T96" fmla="*/ 400 w 899"/>
                  <a:gd name="T97" fmla="*/ 308 h 894"/>
                  <a:gd name="T98" fmla="*/ 312 w 899"/>
                  <a:gd name="T99" fmla="*/ 311 h 894"/>
                  <a:gd name="T100" fmla="*/ 147 w 899"/>
                  <a:gd name="T101" fmla="*/ 447 h 894"/>
                  <a:gd name="T102" fmla="*/ 263 w 899"/>
                  <a:gd name="T103" fmla="*/ 498 h 894"/>
                  <a:gd name="T104" fmla="*/ 312 w 899"/>
                  <a:gd name="T105" fmla="*/ 583 h 894"/>
                  <a:gd name="T106" fmla="*/ 401 w 899"/>
                  <a:gd name="T107" fmla="*/ 602 h 894"/>
                  <a:gd name="T108" fmla="*/ 449 w 899"/>
                  <a:gd name="T109" fmla="*/ 609 h 894"/>
                  <a:gd name="T110" fmla="*/ 461 w 899"/>
                  <a:gd name="T111" fmla="*/ 609 h 894"/>
                  <a:gd name="T112" fmla="*/ 500 w 899"/>
                  <a:gd name="T113" fmla="*/ 601 h 894"/>
                  <a:gd name="T114" fmla="*/ 499 w 899"/>
                  <a:gd name="T115" fmla="*/ 634 h 894"/>
                  <a:gd name="T116" fmla="*/ 732 w 899"/>
                  <a:gd name="T117" fmla="*/ 554 h 894"/>
                  <a:gd name="T118" fmla="*/ 732 w 899"/>
                  <a:gd name="T119" fmla="*/ 341 h 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99" h="894">
                    <a:moveTo>
                      <a:pt x="828" y="447"/>
                    </a:moveTo>
                    <a:cubicBezTo>
                      <a:pt x="828" y="443"/>
                      <a:pt x="828" y="440"/>
                      <a:pt x="828" y="436"/>
                    </a:cubicBezTo>
                    <a:cubicBezTo>
                      <a:pt x="899" y="423"/>
                      <a:pt x="899" y="423"/>
                      <a:pt x="899" y="423"/>
                    </a:cubicBezTo>
                    <a:cubicBezTo>
                      <a:pt x="880" y="316"/>
                      <a:pt x="880" y="316"/>
                      <a:pt x="880" y="316"/>
                    </a:cubicBezTo>
                    <a:cubicBezTo>
                      <a:pt x="809" y="328"/>
                      <a:pt x="809" y="328"/>
                      <a:pt x="809" y="328"/>
                    </a:cubicBezTo>
                    <a:cubicBezTo>
                      <a:pt x="806" y="321"/>
                      <a:pt x="804" y="314"/>
                      <a:pt x="801" y="307"/>
                    </a:cubicBezTo>
                    <a:cubicBezTo>
                      <a:pt x="864" y="271"/>
                      <a:pt x="864" y="271"/>
                      <a:pt x="864" y="271"/>
                    </a:cubicBezTo>
                    <a:cubicBezTo>
                      <a:pt x="809" y="177"/>
                      <a:pt x="809" y="177"/>
                      <a:pt x="809" y="177"/>
                    </a:cubicBezTo>
                    <a:cubicBezTo>
                      <a:pt x="746" y="213"/>
                      <a:pt x="746" y="213"/>
                      <a:pt x="746" y="213"/>
                    </a:cubicBezTo>
                    <a:cubicBezTo>
                      <a:pt x="742" y="207"/>
                      <a:pt x="737" y="201"/>
                      <a:pt x="732" y="195"/>
                    </a:cubicBezTo>
                    <a:cubicBezTo>
                      <a:pt x="778" y="140"/>
                      <a:pt x="778" y="140"/>
                      <a:pt x="778" y="140"/>
                    </a:cubicBezTo>
                    <a:cubicBezTo>
                      <a:pt x="695" y="70"/>
                      <a:pt x="695" y="70"/>
                      <a:pt x="695" y="70"/>
                    </a:cubicBezTo>
                    <a:cubicBezTo>
                      <a:pt x="648" y="125"/>
                      <a:pt x="648" y="125"/>
                      <a:pt x="648" y="125"/>
                    </a:cubicBezTo>
                    <a:cubicBezTo>
                      <a:pt x="642" y="121"/>
                      <a:pt x="635" y="117"/>
                      <a:pt x="629" y="114"/>
                    </a:cubicBezTo>
                    <a:cubicBezTo>
                      <a:pt x="653" y="46"/>
                      <a:pt x="653" y="46"/>
                      <a:pt x="653" y="46"/>
                    </a:cubicBezTo>
                    <a:cubicBezTo>
                      <a:pt x="551" y="9"/>
                      <a:pt x="551" y="9"/>
                      <a:pt x="551" y="9"/>
                    </a:cubicBezTo>
                    <a:cubicBezTo>
                      <a:pt x="526" y="76"/>
                      <a:pt x="526" y="76"/>
                      <a:pt x="526" y="76"/>
                    </a:cubicBezTo>
                    <a:cubicBezTo>
                      <a:pt x="519" y="75"/>
                      <a:pt x="511" y="74"/>
                      <a:pt x="504" y="73"/>
                    </a:cubicBezTo>
                    <a:cubicBezTo>
                      <a:pt x="504" y="0"/>
                      <a:pt x="504" y="0"/>
                      <a:pt x="504" y="0"/>
                    </a:cubicBezTo>
                    <a:cubicBezTo>
                      <a:pt x="395" y="0"/>
                      <a:pt x="395" y="0"/>
                      <a:pt x="395" y="0"/>
                    </a:cubicBezTo>
                    <a:cubicBezTo>
                      <a:pt x="395" y="73"/>
                      <a:pt x="395" y="73"/>
                      <a:pt x="395" y="73"/>
                    </a:cubicBezTo>
                    <a:cubicBezTo>
                      <a:pt x="387" y="74"/>
                      <a:pt x="380" y="75"/>
                      <a:pt x="372" y="76"/>
                    </a:cubicBezTo>
                    <a:cubicBezTo>
                      <a:pt x="348" y="9"/>
                      <a:pt x="348" y="9"/>
                      <a:pt x="348" y="9"/>
                    </a:cubicBezTo>
                    <a:cubicBezTo>
                      <a:pt x="245" y="46"/>
                      <a:pt x="245" y="46"/>
                      <a:pt x="245" y="46"/>
                    </a:cubicBezTo>
                    <a:cubicBezTo>
                      <a:pt x="270" y="114"/>
                      <a:pt x="270" y="114"/>
                      <a:pt x="270" y="114"/>
                    </a:cubicBezTo>
                    <a:cubicBezTo>
                      <a:pt x="263" y="117"/>
                      <a:pt x="257" y="121"/>
                      <a:pt x="250" y="125"/>
                    </a:cubicBezTo>
                    <a:cubicBezTo>
                      <a:pt x="204" y="70"/>
                      <a:pt x="204" y="70"/>
                      <a:pt x="204" y="70"/>
                    </a:cubicBezTo>
                    <a:cubicBezTo>
                      <a:pt x="120" y="140"/>
                      <a:pt x="120" y="140"/>
                      <a:pt x="120" y="140"/>
                    </a:cubicBezTo>
                    <a:cubicBezTo>
                      <a:pt x="167" y="195"/>
                      <a:pt x="167" y="195"/>
                      <a:pt x="167" y="195"/>
                    </a:cubicBezTo>
                    <a:cubicBezTo>
                      <a:pt x="162" y="201"/>
                      <a:pt x="157" y="207"/>
                      <a:pt x="152" y="213"/>
                    </a:cubicBezTo>
                    <a:cubicBezTo>
                      <a:pt x="90" y="177"/>
                      <a:pt x="90" y="177"/>
                      <a:pt x="90" y="177"/>
                    </a:cubicBezTo>
                    <a:cubicBezTo>
                      <a:pt x="35" y="271"/>
                      <a:pt x="35" y="271"/>
                      <a:pt x="35" y="271"/>
                    </a:cubicBezTo>
                    <a:cubicBezTo>
                      <a:pt x="97" y="307"/>
                      <a:pt x="97" y="307"/>
                      <a:pt x="97" y="307"/>
                    </a:cubicBezTo>
                    <a:cubicBezTo>
                      <a:pt x="95" y="314"/>
                      <a:pt x="92" y="321"/>
                      <a:pt x="90" y="328"/>
                    </a:cubicBezTo>
                    <a:cubicBezTo>
                      <a:pt x="19" y="316"/>
                      <a:pt x="19" y="316"/>
                      <a:pt x="19" y="316"/>
                    </a:cubicBezTo>
                    <a:cubicBezTo>
                      <a:pt x="0" y="423"/>
                      <a:pt x="0" y="423"/>
                      <a:pt x="0" y="423"/>
                    </a:cubicBezTo>
                    <a:cubicBezTo>
                      <a:pt x="71" y="436"/>
                      <a:pt x="71" y="436"/>
                      <a:pt x="71" y="436"/>
                    </a:cubicBezTo>
                    <a:cubicBezTo>
                      <a:pt x="71" y="440"/>
                      <a:pt x="71" y="443"/>
                      <a:pt x="71" y="447"/>
                    </a:cubicBezTo>
                    <a:cubicBezTo>
                      <a:pt x="71" y="451"/>
                      <a:pt x="71" y="455"/>
                      <a:pt x="71" y="459"/>
                    </a:cubicBezTo>
                    <a:cubicBezTo>
                      <a:pt x="0" y="471"/>
                      <a:pt x="0" y="471"/>
                      <a:pt x="0" y="471"/>
                    </a:cubicBezTo>
                    <a:cubicBezTo>
                      <a:pt x="19" y="579"/>
                      <a:pt x="19" y="579"/>
                      <a:pt x="19" y="579"/>
                    </a:cubicBezTo>
                    <a:cubicBezTo>
                      <a:pt x="90" y="566"/>
                      <a:pt x="90" y="566"/>
                      <a:pt x="90" y="566"/>
                    </a:cubicBezTo>
                    <a:cubicBezTo>
                      <a:pt x="92" y="573"/>
                      <a:pt x="95" y="580"/>
                      <a:pt x="97" y="587"/>
                    </a:cubicBezTo>
                    <a:cubicBezTo>
                      <a:pt x="35" y="623"/>
                      <a:pt x="35" y="623"/>
                      <a:pt x="35" y="623"/>
                    </a:cubicBezTo>
                    <a:cubicBezTo>
                      <a:pt x="90" y="718"/>
                      <a:pt x="90" y="718"/>
                      <a:pt x="90" y="718"/>
                    </a:cubicBezTo>
                    <a:cubicBezTo>
                      <a:pt x="152" y="682"/>
                      <a:pt x="152" y="682"/>
                      <a:pt x="152" y="682"/>
                    </a:cubicBezTo>
                    <a:cubicBezTo>
                      <a:pt x="157" y="688"/>
                      <a:pt x="162" y="694"/>
                      <a:pt x="167" y="699"/>
                    </a:cubicBezTo>
                    <a:cubicBezTo>
                      <a:pt x="120" y="754"/>
                      <a:pt x="120" y="754"/>
                      <a:pt x="120" y="754"/>
                    </a:cubicBezTo>
                    <a:cubicBezTo>
                      <a:pt x="204" y="825"/>
                      <a:pt x="204" y="825"/>
                      <a:pt x="204" y="825"/>
                    </a:cubicBezTo>
                    <a:cubicBezTo>
                      <a:pt x="250" y="769"/>
                      <a:pt x="250" y="769"/>
                      <a:pt x="250" y="769"/>
                    </a:cubicBezTo>
                    <a:cubicBezTo>
                      <a:pt x="257" y="773"/>
                      <a:pt x="263" y="777"/>
                      <a:pt x="270" y="781"/>
                    </a:cubicBezTo>
                    <a:cubicBezTo>
                      <a:pt x="245" y="849"/>
                      <a:pt x="245" y="849"/>
                      <a:pt x="245" y="849"/>
                    </a:cubicBezTo>
                    <a:cubicBezTo>
                      <a:pt x="348" y="886"/>
                      <a:pt x="348" y="886"/>
                      <a:pt x="348" y="886"/>
                    </a:cubicBezTo>
                    <a:cubicBezTo>
                      <a:pt x="372" y="818"/>
                      <a:pt x="372" y="818"/>
                      <a:pt x="372" y="818"/>
                    </a:cubicBezTo>
                    <a:cubicBezTo>
                      <a:pt x="380" y="820"/>
                      <a:pt x="387" y="821"/>
                      <a:pt x="395" y="822"/>
                    </a:cubicBezTo>
                    <a:cubicBezTo>
                      <a:pt x="395" y="894"/>
                      <a:pt x="395" y="894"/>
                      <a:pt x="395" y="894"/>
                    </a:cubicBezTo>
                    <a:cubicBezTo>
                      <a:pt x="504" y="894"/>
                      <a:pt x="504" y="894"/>
                      <a:pt x="504" y="894"/>
                    </a:cubicBezTo>
                    <a:cubicBezTo>
                      <a:pt x="504" y="822"/>
                      <a:pt x="504" y="822"/>
                      <a:pt x="504" y="822"/>
                    </a:cubicBezTo>
                    <a:cubicBezTo>
                      <a:pt x="511" y="821"/>
                      <a:pt x="519" y="820"/>
                      <a:pt x="526" y="818"/>
                    </a:cubicBezTo>
                    <a:cubicBezTo>
                      <a:pt x="551" y="886"/>
                      <a:pt x="551" y="886"/>
                      <a:pt x="551" y="886"/>
                    </a:cubicBezTo>
                    <a:cubicBezTo>
                      <a:pt x="653" y="848"/>
                      <a:pt x="653" y="848"/>
                      <a:pt x="653" y="848"/>
                    </a:cubicBezTo>
                    <a:cubicBezTo>
                      <a:pt x="629" y="781"/>
                      <a:pt x="629" y="781"/>
                      <a:pt x="629" y="781"/>
                    </a:cubicBezTo>
                    <a:cubicBezTo>
                      <a:pt x="635" y="777"/>
                      <a:pt x="642" y="773"/>
                      <a:pt x="648" y="769"/>
                    </a:cubicBezTo>
                    <a:cubicBezTo>
                      <a:pt x="695" y="825"/>
                      <a:pt x="695" y="825"/>
                      <a:pt x="695" y="825"/>
                    </a:cubicBezTo>
                    <a:cubicBezTo>
                      <a:pt x="778" y="754"/>
                      <a:pt x="778" y="754"/>
                      <a:pt x="778" y="754"/>
                    </a:cubicBezTo>
                    <a:cubicBezTo>
                      <a:pt x="732" y="699"/>
                      <a:pt x="732" y="699"/>
                      <a:pt x="732" y="699"/>
                    </a:cubicBezTo>
                    <a:cubicBezTo>
                      <a:pt x="737" y="694"/>
                      <a:pt x="742" y="688"/>
                      <a:pt x="746" y="682"/>
                    </a:cubicBezTo>
                    <a:cubicBezTo>
                      <a:pt x="809" y="718"/>
                      <a:pt x="809" y="718"/>
                      <a:pt x="809" y="718"/>
                    </a:cubicBezTo>
                    <a:cubicBezTo>
                      <a:pt x="864" y="623"/>
                      <a:pt x="864" y="623"/>
                      <a:pt x="864" y="623"/>
                    </a:cubicBezTo>
                    <a:cubicBezTo>
                      <a:pt x="801" y="587"/>
                      <a:pt x="801" y="587"/>
                      <a:pt x="801" y="587"/>
                    </a:cubicBezTo>
                    <a:cubicBezTo>
                      <a:pt x="804" y="580"/>
                      <a:pt x="806" y="573"/>
                      <a:pt x="809" y="566"/>
                    </a:cubicBezTo>
                    <a:cubicBezTo>
                      <a:pt x="880" y="579"/>
                      <a:pt x="880" y="579"/>
                      <a:pt x="880" y="579"/>
                    </a:cubicBezTo>
                    <a:cubicBezTo>
                      <a:pt x="899" y="471"/>
                      <a:pt x="899" y="471"/>
                      <a:pt x="899" y="471"/>
                    </a:cubicBezTo>
                    <a:cubicBezTo>
                      <a:pt x="828" y="459"/>
                      <a:pt x="828" y="459"/>
                      <a:pt x="828" y="459"/>
                    </a:cubicBezTo>
                    <a:cubicBezTo>
                      <a:pt x="828" y="455"/>
                      <a:pt x="828" y="451"/>
                      <a:pt x="828" y="447"/>
                    </a:cubicBezTo>
                    <a:close/>
                    <a:moveTo>
                      <a:pt x="499" y="149"/>
                    </a:moveTo>
                    <a:cubicBezTo>
                      <a:pt x="572" y="161"/>
                      <a:pt x="637" y="200"/>
                      <a:pt x="683" y="255"/>
                    </a:cubicBezTo>
                    <a:cubicBezTo>
                      <a:pt x="586" y="311"/>
                      <a:pt x="586" y="311"/>
                      <a:pt x="586" y="311"/>
                    </a:cubicBezTo>
                    <a:cubicBezTo>
                      <a:pt x="562" y="287"/>
                      <a:pt x="532" y="270"/>
                      <a:pt x="499" y="261"/>
                    </a:cubicBezTo>
                    <a:lnTo>
                      <a:pt x="499" y="149"/>
                    </a:lnTo>
                    <a:close/>
                    <a:moveTo>
                      <a:pt x="566" y="357"/>
                    </a:moveTo>
                    <a:cubicBezTo>
                      <a:pt x="562" y="352"/>
                      <a:pt x="558" y="348"/>
                      <a:pt x="554" y="343"/>
                    </a:cubicBezTo>
                    <a:cubicBezTo>
                      <a:pt x="564" y="333"/>
                      <a:pt x="564" y="333"/>
                      <a:pt x="564" y="333"/>
                    </a:cubicBezTo>
                    <a:cubicBezTo>
                      <a:pt x="568" y="338"/>
                      <a:pt x="573" y="343"/>
                      <a:pt x="577" y="348"/>
                    </a:cubicBezTo>
                    <a:lnTo>
                      <a:pt x="566" y="357"/>
                    </a:lnTo>
                    <a:close/>
                    <a:moveTo>
                      <a:pt x="568" y="558"/>
                    </a:moveTo>
                    <a:cubicBezTo>
                      <a:pt x="563" y="562"/>
                      <a:pt x="558" y="567"/>
                      <a:pt x="553" y="571"/>
                    </a:cubicBezTo>
                    <a:cubicBezTo>
                      <a:pt x="544" y="560"/>
                      <a:pt x="544" y="560"/>
                      <a:pt x="544" y="560"/>
                    </a:cubicBezTo>
                    <a:cubicBezTo>
                      <a:pt x="548" y="556"/>
                      <a:pt x="553" y="552"/>
                      <a:pt x="557" y="548"/>
                    </a:cubicBezTo>
                    <a:lnTo>
                      <a:pt x="568" y="558"/>
                    </a:lnTo>
                    <a:close/>
                    <a:moveTo>
                      <a:pt x="584" y="389"/>
                    </a:moveTo>
                    <a:cubicBezTo>
                      <a:pt x="582" y="383"/>
                      <a:pt x="579" y="377"/>
                      <a:pt x="576" y="372"/>
                    </a:cubicBezTo>
                    <a:cubicBezTo>
                      <a:pt x="588" y="365"/>
                      <a:pt x="588" y="365"/>
                      <a:pt x="588" y="365"/>
                    </a:cubicBezTo>
                    <a:cubicBezTo>
                      <a:pt x="592" y="371"/>
                      <a:pt x="595" y="377"/>
                      <a:pt x="598" y="383"/>
                    </a:cubicBezTo>
                    <a:lnTo>
                      <a:pt x="584" y="389"/>
                    </a:lnTo>
                    <a:close/>
                    <a:moveTo>
                      <a:pt x="605" y="402"/>
                    </a:moveTo>
                    <a:cubicBezTo>
                      <a:pt x="606" y="408"/>
                      <a:pt x="608" y="415"/>
                      <a:pt x="609" y="422"/>
                    </a:cubicBezTo>
                    <a:cubicBezTo>
                      <a:pt x="595" y="424"/>
                      <a:pt x="595" y="424"/>
                      <a:pt x="595" y="424"/>
                    </a:cubicBezTo>
                    <a:cubicBezTo>
                      <a:pt x="594" y="418"/>
                      <a:pt x="592" y="412"/>
                      <a:pt x="591" y="406"/>
                    </a:cubicBezTo>
                    <a:lnTo>
                      <a:pt x="605" y="402"/>
                    </a:lnTo>
                    <a:close/>
                    <a:moveTo>
                      <a:pt x="579" y="518"/>
                    </a:moveTo>
                    <a:cubicBezTo>
                      <a:pt x="591" y="525"/>
                      <a:pt x="591" y="525"/>
                      <a:pt x="591" y="525"/>
                    </a:cubicBezTo>
                    <a:cubicBezTo>
                      <a:pt x="588" y="531"/>
                      <a:pt x="584" y="536"/>
                      <a:pt x="580" y="542"/>
                    </a:cubicBezTo>
                    <a:cubicBezTo>
                      <a:pt x="569" y="533"/>
                      <a:pt x="569" y="533"/>
                      <a:pt x="569" y="533"/>
                    </a:cubicBezTo>
                    <a:cubicBezTo>
                      <a:pt x="572" y="528"/>
                      <a:pt x="576" y="523"/>
                      <a:pt x="579" y="518"/>
                    </a:cubicBezTo>
                    <a:close/>
                    <a:moveTo>
                      <a:pt x="586" y="501"/>
                    </a:moveTo>
                    <a:cubicBezTo>
                      <a:pt x="589" y="495"/>
                      <a:pt x="590" y="490"/>
                      <a:pt x="592" y="484"/>
                    </a:cubicBezTo>
                    <a:cubicBezTo>
                      <a:pt x="606" y="487"/>
                      <a:pt x="606" y="487"/>
                      <a:pt x="606" y="487"/>
                    </a:cubicBezTo>
                    <a:cubicBezTo>
                      <a:pt x="604" y="494"/>
                      <a:pt x="602" y="500"/>
                      <a:pt x="600" y="507"/>
                    </a:cubicBezTo>
                    <a:lnTo>
                      <a:pt x="586" y="501"/>
                    </a:lnTo>
                    <a:close/>
                    <a:moveTo>
                      <a:pt x="595" y="466"/>
                    </a:moveTo>
                    <a:cubicBezTo>
                      <a:pt x="596" y="460"/>
                      <a:pt x="597" y="453"/>
                      <a:pt x="597" y="447"/>
                    </a:cubicBezTo>
                    <a:cubicBezTo>
                      <a:pt x="597" y="446"/>
                      <a:pt x="596" y="444"/>
                      <a:pt x="596" y="442"/>
                    </a:cubicBezTo>
                    <a:cubicBezTo>
                      <a:pt x="611" y="442"/>
                      <a:pt x="611" y="442"/>
                      <a:pt x="611" y="442"/>
                    </a:cubicBezTo>
                    <a:cubicBezTo>
                      <a:pt x="611" y="444"/>
                      <a:pt x="611" y="445"/>
                      <a:pt x="611" y="447"/>
                    </a:cubicBezTo>
                    <a:cubicBezTo>
                      <a:pt x="611" y="454"/>
                      <a:pt x="611" y="461"/>
                      <a:pt x="610" y="467"/>
                    </a:cubicBezTo>
                    <a:lnTo>
                      <a:pt x="595" y="466"/>
                    </a:lnTo>
                    <a:close/>
                    <a:moveTo>
                      <a:pt x="549" y="320"/>
                    </a:moveTo>
                    <a:cubicBezTo>
                      <a:pt x="540" y="331"/>
                      <a:pt x="540" y="331"/>
                      <a:pt x="540" y="331"/>
                    </a:cubicBezTo>
                    <a:cubicBezTo>
                      <a:pt x="535" y="327"/>
                      <a:pt x="530" y="324"/>
                      <a:pt x="525" y="321"/>
                    </a:cubicBezTo>
                    <a:cubicBezTo>
                      <a:pt x="532" y="308"/>
                      <a:pt x="532" y="308"/>
                      <a:pt x="532" y="308"/>
                    </a:cubicBezTo>
                    <a:cubicBezTo>
                      <a:pt x="538" y="312"/>
                      <a:pt x="543" y="315"/>
                      <a:pt x="549" y="320"/>
                    </a:cubicBezTo>
                    <a:close/>
                    <a:moveTo>
                      <a:pt x="495" y="292"/>
                    </a:moveTo>
                    <a:cubicBezTo>
                      <a:pt x="501" y="294"/>
                      <a:pt x="508" y="296"/>
                      <a:pt x="514" y="299"/>
                    </a:cubicBezTo>
                    <a:cubicBezTo>
                      <a:pt x="508" y="312"/>
                      <a:pt x="508" y="312"/>
                      <a:pt x="508" y="312"/>
                    </a:cubicBezTo>
                    <a:cubicBezTo>
                      <a:pt x="503" y="310"/>
                      <a:pt x="497" y="308"/>
                      <a:pt x="491" y="306"/>
                    </a:cubicBezTo>
                    <a:lnTo>
                      <a:pt x="495" y="292"/>
                    </a:lnTo>
                    <a:close/>
                    <a:moveTo>
                      <a:pt x="455" y="286"/>
                    </a:moveTo>
                    <a:cubicBezTo>
                      <a:pt x="462" y="286"/>
                      <a:pt x="469" y="286"/>
                      <a:pt x="475" y="288"/>
                    </a:cubicBezTo>
                    <a:cubicBezTo>
                      <a:pt x="473" y="302"/>
                      <a:pt x="473" y="302"/>
                      <a:pt x="473" y="302"/>
                    </a:cubicBezTo>
                    <a:cubicBezTo>
                      <a:pt x="467" y="301"/>
                      <a:pt x="461" y="300"/>
                      <a:pt x="455" y="300"/>
                    </a:cubicBezTo>
                    <a:lnTo>
                      <a:pt x="455" y="286"/>
                    </a:lnTo>
                    <a:close/>
                    <a:moveTo>
                      <a:pt x="554" y="447"/>
                    </a:moveTo>
                    <a:cubicBezTo>
                      <a:pt x="554" y="505"/>
                      <a:pt x="507" y="552"/>
                      <a:pt x="449" y="552"/>
                    </a:cubicBezTo>
                    <a:cubicBezTo>
                      <a:pt x="391" y="552"/>
                      <a:pt x="344" y="505"/>
                      <a:pt x="344" y="447"/>
                    </a:cubicBezTo>
                    <a:cubicBezTo>
                      <a:pt x="344" y="389"/>
                      <a:pt x="391" y="342"/>
                      <a:pt x="449" y="342"/>
                    </a:cubicBezTo>
                    <a:cubicBezTo>
                      <a:pt x="507" y="342"/>
                      <a:pt x="554" y="389"/>
                      <a:pt x="554" y="447"/>
                    </a:cubicBezTo>
                    <a:close/>
                    <a:moveTo>
                      <a:pt x="537" y="583"/>
                    </a:moveTo>
                    <a:cubicBezTo>
                      <a:pt x="531" y="587"/>
                      <a:pt x="525" y="590"/>
                      <a:pt x="519" y="593"/>
                    </a:cubicBezTo>
                    <a:cubicBezTo>
                      <a:pt x="513" y="580"/>
                      <a:pt x="513" y="580"/>
                      <a:pt x="513" y="580"/>
                    </a:cubicBezTo>
                    <a:cubicBezTo>
                      <a:pt x="518" y="578"/>
                      <a:pt x="524" y="575"/>
                      <a:pt x="529" y="571"/>
                    </a:cubicBezTo>
                    <a:lnTo>
                      <a:pt x="537" y="583"/>
                    </a:lnTo>
                    <a:close/>
                    <a:moveTo>
                      <a:pt x="388" y="581"/>
                    </a:moveTo>
                    <a:cubicBezTo>
                      <a:pt x="382" y="594"/>
                      <a:pt x="382" y="594"/>
                      <a:pt x="382" y="594"/>
                    </a:cubicBezTo>
                    <a:cubicBezTo>
                      <a:pt x="376" y="592"/>
                      <a:pt x="370" y="588"/>
                      <a:pt x="364" y="585"/>
                    </a:cubicBezTo>
                    <a:cubicBezTo>
                      <a:pt x="372" y="573"/>
                      <a:pt x="372" y="573"/>
                      <a:pt x="372" y="573"/>
                    </a:cubicBezTo>
                    <a:cubicBezTo>
                      <a:pt x="377" y="576"/>
                      <a:pt x="382" y="579"/>
                      <a:pt x="388" y="581"/>
                    </a:cubicBezTo>
                    <a:close/>
                    <a:moveTo>
                      <a:pt x="306" y="413"/>
                    </a:moveTo>
                    <a:cubicBezTo>
                      <a:pt x="305" y="419"/>
                      <a:pt x="303" y="425"/>
                      <a:pt x="303" y="431"/>
                    </a:cubicBezTo>
                    <a:cubicBezTo>
                      <a:pt x="288" y="430"/>
                      <a:pt x="288" y="430"/>
                      <a:pt x="288" y="430"/>
                    </a:cubicBezTo>
                    <a:cubicBezTo>
                      <a:pt x="289" y="423"/>
                      <a:pt x="290" y="416"/>
                      <a:pt x="292" y="410"/>
                    </a:cubicBezTo>
                    <a:lnTo>
                      <a:pt x="306" y="413"/>
                    </a:lnTo>
                    <a:close/>
                    <a:moveTo>
                      <a:pt x="298" y="391"/>
                    </a:moveTo>
                    <a:cubicBezTo>
                      <a:pt x="300" y="384"/>
                      <a:pt x="303" y="378"/>
                      <a:pt x="306" y="372"/>
                    </a:cubicBezTo>
                    <a:cubicBezTo>
                      <a:pt x="319" y="379"/>
                      <a:pt x="319" y="379"/>
                      <a:pt x="319" y="379"/>
                    </a:cubicBezTo>
                    <a:cubicBezTo>
                      <a:pt x="316" y="384"/>
                      <a:pt x="313" y="390"/>
                      <a:pt x="311" y="396"/>
                    </a:cubicBezTo>
                    <a:lnTo>
                      <a:pt x="298" y="391"/>
                    </a:lnTo>
                    <a:close/>
                    <a:moveTo>
                      <a:pt x="302" y="450"/>
                    </a:moveTo>
                    <a:cubicBezTo>
                      <a:pt x="302" y="456"/>
                      <a:pt x="303" y="462"/>
                      <a:pt x="303" y="468"/>
                    </a:cubicBezTo>
                    <a:cubicBezTo>
                      <a:pt x="289" y="470"/>
                      <a:pt x="289" y="470"/>
                      <a:pt x="289" y="470"/>
                    </a:cubicBezTo>
                    <a:cubicBezTo>
                      <a:pt x="288" y="464"/>
                      <a:pt x="288" y="457"/>
                      <a:pt x="288" y="450"/>
                    </a:cubicBezTo>
                    <a:lnTo>
                      <a:pt x="302" y="450"/>
                    </a:lnTo>
                    <a:close/>
                    <a:moveTo>
                      <a:pt x="307" y="486"/>
                    </a:moveTo>
                    <a:cubicBezTo>
                      <a:pt x="309" y="492"/>
                      <a:pt x="311" y="498"/>
                      <a:pt x="313" y="504"/>
                    </a:cubicBezTo>
                    <a:cubicBezTo>
                      <a:pt x="300" y="509"/>
                      <a:pt x="300" y="509"/>
                      <a:pt x="300" y="509"/>
                    </a:cubicBezTo>
                    <a:cubicBezTo>
                      <a:pt x="297" y="503"/>
                      <a:pt x="295" y="496"/>
                      <a:pt x="293" y="490"/>
                    </a:cubicBezTo>
                    <a:lnTo>
                      <a:pt x="307" y="486"/>
                    </a:lnTo>
                    <a:close/>
                    <a:moveTo>
                      <a:pt x="321" y="520"/>
                    </a:moveTo>
                    <a:cubicBezTo>
                      <a:pt x="324" y="525"/>
                      <a:pt x="328" y="531"/>
                      <a:pt x="331" y="535"/>
                    </a:cubicBezTo>
                    <a:cubicBezTo>
                      <a:pt x="320" y="544"/>
                      <a:pt x="320" y="544"/>
                      <a:pt x="320" y="544"/>
                    </a:cubicBezTo>
                    <a:cubicBezTo>
                      <a:pt x="316" y="539"/>
                      <a:pt x="312" y="533"/>
                      <a:pt x="309" y="527"/>
                    </a:cubicBezTo>
                    <a:lnTo>
                      <a:pt x="321" y="520"/>
                    </a:lnTo>
                    <a:close/>
                    <a:moveTo>
                      <a:pt x="328" y="363"/>
                    </a:moveTo>
                    <a:cubicBezTo>
                      <a:pt x="316" y="355"/>
                      <a:pt x="316" y="355"/>
                      <a:pt x="316" y="355"/>
                    </a:cubicBezTo>
                    <a:cubicBezTo>
                      <a:pt x="320" y="349"/>
                      <a:pt x="325" y="344"/>
                      <a:pt x="329" y="339"/>
                    </a:cubicBezTo>
                    <a:cubicBezTo>
                      <a:pt x="340" y="349"/>
                      <a:pt x="340" y="349"/>
                      <a:pt x="340" y="349"/>
                    </a:cubicBezTo>
                    <a:cubicBezTo>
                      <a:pt x="336" y="353"/>
                      <a:pt x="332" y="358"/>
                      <a:pt x="328" y="363"/>
                    </a:cubicBezTo>
                    <a:close/>
                    <a:moveTo>
                      <a:pt x="343" y="549"/>
                    </a:moveTo>
                    <a:cubicBezTo>
                      <a:pt x="347" y="554"/>
                      <a:pt x="352" y="558"/>
                      <a:pt x="357" y="562"/>
                    </a:cubicBezTo>
                    <a:cubicBezTo>
                      <a:pt x="348" y="573"/>
                      <a:pt x="348" y="573"/>
                      <a:pt x="348" y="573"/>
                    </a:cubicBezTo>
                    <a:cubicBezTo>
                      <a:pt x="342" y="569"/>
                      <a:pt x="337" y="564"/>
                      <a:pt x="333" y="559"/>
                    </a:cubicBezTo>
                    <a:lnTo>
                      <a:pt x="343" y="549"/>
                    </a:lnTo>
                    <a:close/>
                    <a:moveTo>
                      <a:pt x="343" y="325"/>
                    </a:moveTo>
                    <a:cubicBezTo>
                      <a:pt x="349" y="320"/>
                      <a:pt x="354" y="316"/>
                      <a:pt x="359" y="313"/>
                    </a:cubicBezTo>
                    <a:cubicBezTo>
                      <a:pt x="368" y="325"/>
                      <a:pt x="368" y="325"/>
                      <a:pt x="368" y="325"/>
                    </a:cubicBezTo>
                    <a:cubicBezTo>
                      <a:pt x="362" y="328"/>
                      <a:pt x="358" y="332"/>
                      <a:pt x="353" y="336"/>
                    </a:cubicBezTo>
                    <a:lnTo>
                      <a:pt x="343" y="325"/>
                    </a:lnTo>
                    <a:close/>
                    <a:moveTo>
                      <a:pt x="435" y="286"/>
                    </a:moveTo>
                    <a:cubicBezTo>
                      <a:pt x="436" y="301"/>
                      <a:pt x="436" y="301"/>
                      <a:pt x="436" y="301"/>
                    </a:cubicBezTo>
                    <a:cubicBezTo>
                      <a:pt x="430" y="301"/>
                      <a:pt x="424" y="302"/>
                      <a:pt x="418" y="303"/>
                    </a:cubicBezTo>
                    <a:cubicBezTo>
                      <a:pt x="415" y="289"/>
                      <a:pt x="415" y="289"/>
                      <a:pt x="415" y="289"/>
                    </a:cubicBezTo>
                    <a:cubicBezTo>
                      <a:pt x="422" y="288"/>
                      <a:pt x="428" y="287"/>
                      <a:pt x="435" y="286"/>
                    </a:cubicBezTo>
                    <a:close/>
                    <a:moveTo>
                      <a:pt x="383" y="315"/>
                    </a:moveTo>
                    <a:cubicBezTo>
                      <a:pt x="377" y="302"/>
                      <a:pt x="377" y="302"/>
                      <a:pt x="377" y="302"/>
                    </a:cubicBezTo>
                    <a:cubicBezTo>
                      <a:pt x="383" y="299"/>
                      <a:pt x="389" y="297"/>
                      <a:pt x="396" y="295"/>
                    </a:cubicBezTo>
                    <a:cubicBezTo>
                      <a:pt x="400" y="308"/>
                      <a:pt x="400" y="308"/>
                      <a:pt x="400" y="308"/>
                    </a:cubicBezTo>
                    <a:cubicBezTo>
                      <a:pt x="395" y="310"/>
                      <a:pt x="389" y="313"/>
                      <a:pt x="383" y="315"/>
                    </a:cubicBezTo>
                    <a:close/>
                    <a:moveTo>
                      <a:pt x="400" y="149"/>
                    </a:moveTo>
                    <a:cubicBezTo>
                      <a:pt x="400" y="261"/>
                      <a:pt x="400" y="261"/>
                      <a:pt x="400" y="261"/>
                    </a:cubicBezTo>
                    <a:cubicBezTo>
                      <a:pt x="366" y="270"/>
                      <a:pt x="336" y="287"/>
                      <a:pt x="312" y="311"/>
                    </a:cubicBezTo>
                    <a:cubicBezTo>
                      <a:pt x="216" y="255"/>
                      <a:pt x="216" y="255"/>
                      <a:pt x="216" y="255"/>
                    </a:cubicBezTo>
                    <a:cubicBezTo>
                      <a:pt x="261" y="200"/>
                      <a:pt x="326" y="161"/>
                      <a:pt x="400" y="149"/>
                    </a:cubicBezTo>
                    <a:close/>
                    <a:moveTo>
                      <a:pt x="166" y="554"/>
                    </a:moveTo>
                    <a:cubicBezTo>
                      <a:pt x="154" y="520"/>
                      <a:pt x="147" y="485"/>
                      <a:pt x="147" y="447"/>
                    </a:cubicBezTo>
                    <a:cubicBezTo>
                      <a:pt x="147" y="410"/>
                      <a:pt x="154" y="374"/>
                      <a:pt x="166" y="341"/>
                    </a:cubicBezTo>
                    <a:cubicBezTo>
                      <a:pt x="263" y="397"/>
                      <a:pt x="263" y="397"/>
                      <a:pt x="263" y="397"/>
                    </a:cubicBezTo>
                    <a:cubicBezTo>
                      <a:pt x="259" y="413"/>
                      <a:pt x="256" y="430"/>
                      <a:pt x="256" y="447"/>
                    </a:cubicBezTo>
                    <a:cubicBezTo>
                      <a:pt x="256" y="465"/>
                      <a:pt x="259" y="482"/>
                      <a:pt x="263" y="498"/>
                    </a:cubicBezTo>
                    <a:lnTo>
                      <a:pt x="166" y="554"/>
                    </a:lnTo>
                    <a:close/>
                    <a:moveTo>
                      <a:pt x="400" y="745"/>
                    </a:moveTo>
                    <a:cubicBezTo>
                      <a:pt x="326" y="733"/>
                      <a:pt x="261" y="695"/>
                      <a:pt x="216" y="639"/>
                    </a:cubicBezTo>
                    <a:cubicBezTo>
                      <a:pt x="312" y="583"/>
                      <a:pt x="312" y="583"/>
                      <a:pt x="312" y="583"/>
                    </a:cubicBezTo>
                    <a:cubicBezTo>
                      <a:pt x="336" y="607"/>
                      <a:pt x="366" y="625"/>
                      <a:pt x="400" y="634"/>
                    </a:cubicBezTo>
                    <a:lnTo>
                      <a:pt x="400" y="745"/>
                    </a:lnTo>
                    <a:close/>
                    <a:moveTo>
                      <a:pt x="420" y="606"/>
                    </a:moveTo>
                    <a:cubicBezTo>
                      <a:pt x="414" y="605"/>
                      <a:pt x="407" y="604"/>
                      <a:pt x="401" y="602"/>
                    </a:cubicBezTo>
                    <a:cubicBezTo>
                      <a:pt x="405" y="588"/>
                      <a:pt x="405" y="588"/>
                      <a:pt x="405" y="588"/>
                    </a:cubicBezTo>
                    <a:cubicBezTo>
                      <a:pt x="411" y="590"/>
                      <a:pt x="417" y="591"/>
                      <a:pt x="423" y="592"/>
                    </a:cubicBezTo>
                    <a:lnTo>
                      <a:pt x="420" y="606"/>
                    </a:lnTo>
                    <a:close/>
                    <a:moveTo>
                      <a:pt x="449" y="609"/>
                    </a:moveTo>
                    <a:cubicBezTo>
                      <a:pt x="446" y="609"/>
                      <a:pt x="443" y="609"/>
                      <a:pt x="441" y="609"/>
                    </a:cubicBezTo>
                    <a:cubicBezTo>
                      <a:pt x="441" y="594"/>
                      <a:pt x="441" y="594"/>
                      <a:pt x="441" y="594"/>
                    </a:cubicBezTo>
                    <a:cubicBezTo>
                      <a:pt x="447" y="595"/>
                      <a:pt x="454" y="595"/>
                      <a:pt x="460" y="594"/>
                    </a:cubicBezTo>
                    <a:cubicBezTo>
                      <a:pt x="461" y="609"/>
                      <a:pt x="461" y="609"/>
                      <a:pt x="461" y="609"/>
                    </a:cubicBezTo>
                    <a:cubicBezTo>
                      <a:pt x="457" y="609"/>
                      <a:pt x="453" y="609"/>
                      <a:pt x="449" y="609"/>
                    </a:cubicBezTo>
                    <a:close/>
                    <a:moveTo>
                      <a:pt x="478" y="592"/>
                    </a:moveTo>
                    <a:cubicBezTo>
                      <a:pt x="484" y="591"/>
                      <a:pt x="490" y="589"/>
                      <a:pt x="496" y="587"/>
                    </a:cubicBezTo>
                    <a:cubicBezTo>
                      <a:pt x="500" y="601"/>
                      <a:pt x="500" y="601"/>
                      <a:pt x="500" y="601"/>
                    </a:cubicBezTo>
                    <a:cubicBezTo>
                      <a:pt x="494" y="603"/>
                      <a:pt x="487" y="605"/>
                      <a:pt x="481" y="606"/>
                    </a:cubicBezTo>
                    <a:lnTo>
                      <a:pt x="478" y="592"/>
                    </a:lnTo>
                    <a:close/>
                    <a:moveTo>
                      <a:pt x="499" y="745"/>
                    </a:moveTo>
                    <a:cubicBezTo>
                      <a:pt x="499" y="634"/>
                      <a:pt x="499" y="634"/>
                      <a:pt x="499" y="634"/>
                    </a:cubicBezTo>
                    <a:cubicBezTo>
                      <a:pt x="532" y="625"/>
                      <a:pt x="562" y="607"/>
                      <a:pt x="586" y="583"/>
                    </a:cubicBezTo>
                    <a:cubicBezTo>
                      <a:pt x="683" y="639"/>
                      <a:pt x="683" y="639"/>
                      <a:pt x="683" y="639"/>
                    </a:cubicBezTo>
                    <a:cubicBezTo>
                      <a:pt x="637" y="695"/>
                      <a:pt x="572" y="733"/>
                      <a:pt x="499" y="745"/>
                    </a:cubicBezTo>
                    <a:close/>
                    <a:moveTo>
                      <a:pt x="732" y="554"/>
                    </a:moveTo>
                    <a:cubicBezTo>
                      <a:pt x="636" y="498"/>
                      <a:pt x="636" y="498"/>
                      <a:pt x="636" y="498"/>
                    </a:cubicBezTo>
                    <a:cubicBezTo>
                      <a:pt x="640" y="482"/>
                      <a:pt x="642" y="465"/>
                      <a:pt x="642" y="447"/>
                    </a:cubicBezTo>
                    <a:cubicBezTo>
                      <a:pt x="642" y="430"/>
                      <a:pt x="640" y="413"/>
                      <a:pt x="636" y="397"/>
                    </a:cubicBezTo>
                    <a:cubicBezTo>
                      <a:pt x="732" y="341"/>
                      <a:pt x="732" y="341"/>
                      <a:pt x="732" y="341"/>
                    </a:cubicBezTo>
                    <a:cubicBezTo>
                      <a:pt x="745" y="374"/>
                      <a:pt x="752" y="410"/>
                      <a:pt x="752" y="447"/>
                    </a:cubicBezTo>
                    <a:cubicBezTo>
                      <a:pt x="752" y="485"/>
                      <a:pt x="745" y="520"/>
                      <a:pt x="732" y="5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22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Oval 7"/>
              <p:cNvSpPr>
                <a:spLocks noChangeArrowheads="1"/>
              </p:cNvSpPr>
              <p:nvPr/>
            </p:nvSpPr>
            <p:spPr bwMode="auto">
              <a:xfrm>
                <a:off x="5238152" y="4724438"/>
                <a:ext cx="864000" cy="864000"/>
              </a:xfrm>
              <a:prstGeom prst="ellipse">
                <a:avLst/>
              </a:prstGeom>
              <a:solidFill>
                <a:srgbClr val="FFFFFF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6345549" y="2929068"/>
              <a:ext cx="1725610" cy="1712650"/>
              <a:chOff x="6345549" y="2929068"/>
              <a:chExt cx="1725610" cy="1712650"/>
            </a:xfrm>
          </p:grpSpPr>
          <p:sp>
            <p:nvSpPr>
              <p:cNvPr id="62" name="Freeform 18"/>
              <p:cNvSpPr>
                <a:spLocks noEditPoints="1"/>
              </p:cNvSpPr>
              <p:nvPr/>
            </p:nvSpPr>
            <p:spPr bwMode="auto">
              <a:xfrm>
                <a:off x="6345549" y="2929068"/>
                <a:ext cx="1725610" cy="1712650"/>
              </a:xfrm>
              <a:custGeom>
                <a:avLst/>
                <a:gdLst>
                  <a:gd name="T0" fmla="*/ 664 w 664"/>
                  <a:gd name="T1" fmla="*/ 312 h 659"/>
                  <a:gd name="T2" fmla="*/ 592 w 664"/>
                  <a:gd name="T3" fmla="*/ 226 h 659"/>
                  <a:gd name="T4" fmla="*/ 551 w 664"/>
                  <a:gd name="T5" fmla="*/ 156 h 659"/>
                  <a:gd name="T6" fmla="*/ 513 w 664"/>
                  <a:gd name="T7" fmla="*/ 51 h 659"/>
                  <a:gd name="T8" fmla="*/ 483 w 664"/>
                  <a:gd name="T9" fmla="*/ 33 h 659"/>
                  <a:gd name="T10" fmla="*/ 372 w 664"/>
                  <a:gd name="T11" fmla="*/ 53 h 659"/>
                  <a:gd name="T12" fmla="*/ 292 w 664"/>
                  <a:gd name="T13" fmla="*/ 53 h 659"/>
                  <a:gd name="T14" fmla="*/ 181 w 664"/>
                  <a:gd name="T15" fmla="*/ 33 h 659"/>
                  <a:gd name="T16" fmla="*/ 151 w 664"/>
                  <a:gd name="T17" fmla="*/ 51 h 659"/>
                  <a:gd name="T18" fmla="*/ 113 w 664"/>
                  <a:gd name="T19" fmla="*/ 156 h 659"/>
                  <a:gd name="T20" fmla="*/ 73 w 664"/>
                  <a:gd name="T21" fmla="*/ 226 h 659"/>
                  <a:gd name="T22" fmla="*/ 0 w 664"/>
                  <a:gd name="T23" fmla="*/ 312 h 659"/>
                  <a:gd name="T24" fmla="*/ 53 w 664"/>
                  <a:gd name="T25" fmla="*/ 337 h 659"/>
                  <a:gd name="T26" fmla="*/ 67 w 664"/>
                  <a:gd name="T27" fmla="*/ 417 h 659"/>
                  <a:gd name="T28" fmla="*/ 67 w 664"/>
                  <a:gd name="T29" fmla="*/ 529 h 659"/>
                  <a:gd name="T30" fmla="*/ 89 w 664"/>
                  <a:gd name="T31" fmla="*/ 556 h 659"/>
                  <a:gd name="T32" fmla="*/ 200 w 664"/>
                  <a:gd name="T33" fmla="*/ 575 h 659"/>
                  <a:gd name="T34" fmla="*/ 275 w 664"/>
                  <a:gd name="T35" fmla="*/ 603 h 659"/>
                  <a:gd name="T36" fmla="*/ 372 w 664"/>
                  <a:gd name="T37" fmla="*/ 659 h 659"/>
                  <a:gd name="T38" fmla="*/ 407 w 664"/>
                  <a:gd name="T39" fmla="*/ 653 h 659"/>
                  <a:gd name="T40" fmla="*/ 479 w 664"/>
                  <a:gd name="T41" fmla="*/ 567 h 659"/>
                  <a:gd name="T42" fmla="*/ 540 w 664"/>
                  <a:gd name="T43" fmla="*/ 515 h 659"/>
                  <a:gd name="T44" fmla="*/ 638 w 664"/>
                  <a:gd name="T45" fmla="*/ 459 h 659"/>
                  <a:gd name="T46" fmla="*/ 650 w 664"/>
                  <a:gd name="T47" fmla="*/ 426 h 659"/>
                  <a:gd name="T48" fmla="*/ 611 w 664"/>
                  <a:gd name="T49" fmla="*/ 329 h 659"/>
                  <a:gd name="T50" fmla="*/ 511 w 664"/>
                  <a:gd name="T51" fmla="*/ 201 h 659"/>
                  <a:gd name="T52" fmla="*/ 439 w 664"/>
                  <a:gd name="T53" fmla="*/ 232 h 659"/>
                  <a:gd name="T54" fmla="*/ 439 w 664"/>
                  <a:gd name="T55" fmla="*/ 232 h 659"/>
                  <a:gd name="T56" fmla="*/ 429 w 664"/>
                  <a:gd name="T57" fmla="*/ 222 h 659"/>
                  <a:gd name="T58" fmla="*/ 314 w 664"/>
                  <a:gd name="T59" fmla="*/ 322 h 659"/>
                  <a:gd name="T60" fmla="*/ 235 w 664"/>
                  <a:gd name="T61" fmla="*/ 222 h 659"/>
                  <a:gd name="T62" fmla="*/ 235 w 664"/>
                  <a:gd name="T63" fmla="*/ 222 h 659"/>
                  <a:gd name="T64" fmla="*/ 188 w 664"/>
                  <a:gd name="T65" fmla="*/ 337 h 659"/>
                  <a:gd name="T66" fmla="*/ 325 w 664"/>
                  <a:gd name="T67" fmla="*/ 473 h 659"/>
                  <a:gd name="T68" fmla="*/ 340 w 664"/>
                  <a:gd name="T69" fmla="*/ 347 h 659"/>
                  <a:gd name="T70" fmla="*/ 340 w 664"/>
                  <a:gd name="T71" fmla="*/ 347 h 659"/>
                  <a:gd name="T72" fmla="*/ 476 w 664"/>
                  <a:gd name="T73" fmla="*/ 337 h 659"/>
                  <a:gd name="T74" fmla="*/ 311 w 664"/>
                  <a:gd name="T75" fmla="*/ 110 h 659"/>
                  <a:gd name="T76" fmla="*/ 311 w 664"/>
                  <a:gd name="T77" fmla="*/ 83 h 659"/>
                  <a:gd name="T78" fmla="*/ 108 w 664"/>
                  <a:gd name="T79" fmla="*/ 224 h 659"/>
                  <a:gd name="T80" fmla="*/ 132 w 664"/>
                  <a:gd name="T81" fmla="*/ 420 h 659"/>
                  <a:gd name="T82" fmla="*/ 129 w 664"/>
                  <a:gd name="T83" fmla="*/ 471 h 659"/>
                  <a:gd name="T84" fmla="*/ 311 w 664"/>
                  <a:gd name="T85" fmla="*/ 575 h 659"/>
                  <a:gd name="T86" fmla="*/ 511 w 664"/>
                  <a:gd name="T87" fmla="*/ 457 h 659"/>
                  <a:gd name="T88" fmla="*/ 556 w 664"/>
                  <a:gd name="T89" fmla="*/ 434 h 659"/>
                  <a:gd name="T90" fmla="*/ 532 w 664"/>
                  <a:gd name="T91" fmla="*/ 238 h 659"/>
                  <a:gd name="T92" fmla="*/ 556 w 664"/>
                  <a:gd name="T93" fmla="*/ 434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64" h="659">
                    <a:moveTo>
                      <a:pt x="611" y="329"/>
                    </a:moveTo>
                    <a:cubicBezTo>
                      <a:pt x="611" y="326"/>
                      <a:pt x="611" y="324"/>
                      <a:pt x="611" y="321"/>
                    </a:cubicBezTo>
                    <a:cubicBezTo>
                      <a:pt x="664" y="312"/>
                      <a:pt x="664" y="312"/>
                      <a:pt x="664" y="312"/>
                    </a:cubicBezTo>
                    <a:cubicBezTo>
                      <a:pt x="650" y="232"/>
                      <a:pt x="650" y="232"/>
                      <a:pt x="650" y="232"/>
                    </a:cubicBezTo>
                    <a:cubicBezTo>
                      <a:pt x="597" y="242"/>
                      <a:pt x="597" y="242"/>
                      <a:pt x="597" y="242"/>
                    </a:cubicBezTo>
                    <a:cubicBezTo>
                      <a:pt x="595" y="236"/>
                      <a:pt x="594" y="231"/>
                      <a:pt x="592" y="226"/>
                    </a:cubicBezTo>
                    <a:cubicBezTo>
                      <a:pt x="638" y="199"/>
                      <a:pt x="638" y="199"/>
                      <a:pt x="638" y="199"/>
                    </a:cubicBezTo>
                    <a:cubicBezTo>
                      <a:pt x="597" y="129"/>
                      <a:pt x="597" y="129"/>
                      <a:pt x="597" y="129"/>
                    </a:cubicBezTo>
                    <a:cubicBezTo>
                      <a:pt x="551" y="156"/>
                      <a:pt x="551" y="156"/>
                      <a:pt x="551" y="156"/>
                    </a:cubicBezTo>
                    <a:cubicBezTo>
                      <a:pt x="548" y="152"/>
                      <a:pt x="544" y="148"/>
                      <a:pt x="540" y="143"/>
                    </a:cubicBezTo>
                    <a:cubicBezTo>
                      <a:pt x="575" y="103"/>
                      <a:pt x="575" y="103"/>
                      <a:pt x="575" y="103"/>
                    </a:cubicBezTo>
                    <a:cubicBezTo>
                      <a:pt x="513" y="51"/>
                      <a:pt x="513" y="51"/>
                      <a:pt x="513" y="51"/>
                    </a:cubicBezTo>
                    <a:cubicBezTo>
                      <a:pt x="479" y="92"/>
                      <a:pt x="479" y="92"/>
                      <a:pt x="479" y="92"/>
                    </a:cubicBezTo>
                    <a:cubicBezTo>
                      <a:pt x="474" y="89"/>
                      <a:pt x="469" y="86"/>
                      <a:pt x="464" y="83"/>
                    </a:cubicBezTo>
                    <a:cubicBezTo>
                      <a:pt x="483" y="33"/>
                      <a:pt x="483" y="33"/>
                      <a:pt x="483" y="33"/>
                    </a:cubicBezTo>
                    <a:cubicBezTo>
                      <a:pt x="407" y="6"/>
                      <a:pt x="407" y="6"/>
                      <a:pt x="407" y="6"/>
                    </a:cubicBezTo>
                    <a:cubicBezTo>
                      <a:pt x="389" y="56"/>
                      <a:pt x="389" y="56"/>
                      <a:pt x="389" y="56"/>
                    </a:cubicBezTo>
                    <a:cubicBezTo>
                      <a:pt x="383" y="55"/>
                      <a:pt x="378" y="54"/>
                      <a:pt x="372" y="53"/>
                    </a:cubicBezTo>
                    <a:cubicBezTo>
                      <a:pt x="372" y="0"/>
                      <a:pt x="372" y="0"/>
                      <a:pt x="372" y="0"/>
                    </a:cubicBezTo>
                    <a:cubicBezTo>
                      <a:pt x="292" y="0"/>
                      <a:pt x="292" y="0"/>
                      <a:pt x="292" y="0"/>
                    </a:cubicBezTo>
                    <a:cubicBezTo>
                      <a:pt x="292" y="53"/>
                      <a:pt x="292" y="53"/>
                      <a:pt x="292" y="53"/>
                    </a:cubicBezTo>
                    <a:cubicBezTo>
                      <a:pt x="286" y="54"/>
                      <a:pt x="281" y="55"/>
                      <a:pt x="275" y="56"/>
                    </a:cubicBezTo>
                    <a:cubicBezTo>
                      <a:pt x="257" y="6"/>
                      <a:pt x="257" y="6"/>
                      <a:pt x="257" y="6"/>
                    </a:cubicBezTo>
                    <a:cubicBezTo>
                      <a:pt x="181" y="33"/>
                      <a:pt x="181" y="33"/>
                      <a:pt x="181" y="33"/>
                    </a:cubicBezTo>
                    <a:cubicBezTo>
                      <a:pt x="200" y="83"/>
                      <a:pt x="200" y="83"/>
                      <a:pt x="200" y="83"/>
                    </a:cubicBezTo>
                    <a:cubicBezTo>
                      <a:pt x="195" y="86"/>
                      <a:pt x="190" y="89"/>
                      <a:pt x="185" y="92"/>
                    </a:cubicBezTo>
                    <a:cubicBezTo>
                      <a:pt x="151" y="51"/>
                      <a:pt x="151" y="51"/>
                      <a:pt x="151" y="51"/>
                    </a:cubicBezTo>
                    <a:cubicBezTo>
                      <a:pt x="89" y="103"/>
                      <a:pt x="89" y="103"/>
                      <a:pt x="89" y="103"/>
                    </a:cubicBezTo>
                    <a:cubicBezTo>
                      <a:pt x="124" y="143"/>
                      <a:pt x="124" y="143"/>
                      <a:pt x="124" y="143"/>
                    </a:cubicBezTo>
                    <a:cubicBezTo>
                      <a:pt x="120" y="147"/>
                      <a:pt x="116" y="152"/>
                      <a:pt x="113" y="156"/>
                    </a:cubicBezTo>
                    <a:cubicBezTo>
                      <a:pt x="67" y="129"/>
                      <a:pt x="67" y="129"/>
                      <a:pt x="67" y="129"/>
                    </a:cubicBezTo>
                    <a:cubicBezTo>
                      <a:pt x="26" y="199"/>
                      <a:pt x="26" y="199"/>
                      <a:pt x="26" y="199"/>
                    </a:cubicBezTo>
                    <a:cubicBezTo>
                      <a:pt x="73" y="226"/>
                      <a:pt x="73" y="226"/>
                      <a:pt x="73" y="226"/>
                    </a:cubicBezTo>
                    <a:cubicBezTo>
                      <a:pt x="70" y="231"/>
                      <a:pt x="69" y="236"/>
                      <a:pt x="67" y="242"/>
                    </a:cubicBezTo>
                    <a:cubicBezTo>
                      <a:pt x="14" y="232"/>
                      <a:pt x="14" y="232"/>
                      <a:pt x="14" y="232"/>
                    </a:cubicBezTo>
                    <a:cubicBezTo>
                      <a:pt x="0" y="312"/>
                      <a:pt x="0" y="312"/>
                      <a:pt x="0" y="312"/>
                    </a:cubicBezTo>
                    <a:cubicBezTo>
                      <a:pt x="53" y="321"/>
                      <a:pt x="53" y="321"/>
                      <a:pt x="53" y="321"/>
                    </a:cubicBezTo>
                    <a:cubicBezTo>
                      <a:pt x="53" y="324"/>
                      <a:pt x="53" y="326"/>
                      <a:pt x="53" y="329"/>
                    </a:cubicBezTo>
                    <a:cubicBezTo>
                      <a:pt x="53" y="332"/>
                      <a:pt x="53" y="335"/>
                      <a:pt x="53" y="337"/>
                    </a:cubicBezTo>
                    <a:cubicBezTo>
                      <a:pt x="0" y="347"/>
                      <a:pt x="0" y="347"/>
                      <a:pt x="0" y="347"/>
                    </a:cubicBezTo>
                    <a:cubicBezTo>
                      <a:pt x="14" y="426"/>
                      <a:pt x="14" y="426"/>
                      <a:pt x="14" y="426"/>
                    </a:cubicBezTo>
                    <a:cubicBezTo>
                      <a:pt x="67" y="417"/>
                      <a:pt x="67" y="417"/>
                      <a:pt x="67" y="417"/>
                    </a:cubicBezTo>
                    <a:cubicBezTo>
                      <a:pt x="69" y="422"/>
                      <a:pt x="70" y="427"/>
                      <a:pt x="73" y="432"/>
                    </a:cubicBezTo>
                    <a:cubicBezTo>
                      <a:pt x="26" y="459"/>
                      <a:pt x="26" y="459"/>
                      <a:pt x="26" y="459"/>
                    </a:cubicBezTo>
                    <a:cubicBezTo>
                      <a:pt x="67" y="529"/>
                      <a:pt x="67" y="529"/>
                      <a:pt x="67" y="529"/>
                    </a:cubicBezTo>
                    <a:cubicBezTo>
                      <a:pt x="113" y="502"/>
                      <a:pt x="113" y="502"/>
                      <a:pt x="113" y="502"/>
                    </a:cubicBezTo>
                    <a:cubicBezTo>
                      <a:pt x="116" y="507"/>
                      <a:pt x="120" y="511"/>
                      <a:pt x="124" y="515"/>
                    </a:cubicBezTo>
                    <a:cubicBezTo>
                      <a:pt x="89" y="556"/>
                      <a:pt x="89" y="556"/>
                      <a:pt x="89" y="556"/>
                    </a:cubicBezTo>
                    <a:cubicBezTo>
                      <a:pt x="151" y="608"/>
                      <a:pt x="151" y="608"/>
                      <a:pt x="151" y="608"/>
                    </a:cubicBezTo>
                    <a:cubicBezTo>
                      <a:pt x="185" y="567"/>
                      <a:pt x="185" y="567"/>
                      <a:pt x="185" y="567"/>
                    </a:cubicBezTo>
                    <a:cubicBezTo>
                      <a:pt x="190" y="570"/>
                      <a:pt x="195" y="572"/>
                      <a:pt x="200" y="575"/>
                    </a:cubicBezTo>
                    <a:cubicBezTo>
                      <a:pt x="181" y="625"/>
                      <a:pt x="181" y="625"/>
                      <a:pt x="181" y="625"/>
                    </a:cubicBezTo>
                    <a:cubicBezTo>
                      <a:pt x="257" y="653"/>
                      <a:pt x="257" y="653"/>
                      <a:pt x="257" y="653"/>
                    </a:cubicBezTo>
                    <a:cubicBezTo>
                      <a:pt x="275" y="603"/>
                      <a:pt x="275" y="603"/>
                      <a:pt x="275" y="603"/>
                    </a:cubicBezTo>
                    <a:cubicBezTo>
                      <a:pt x="281" y="604"/>
                      <a:pt x="286" y="605"/>
                      <a:pt x="292" y="606"/>
                    </a:cubicBezTo>
                    <a:cubicBezTo>
                      <a:pt x="292" y="659"/>
                      <a:pt x="292" y="659"/>
                      <a:pt x="292" y="659"/>
                    </a:cubicBezTo>
                    <a:cubicBezTo>
                      <a:pt x="372" y="659"/>
                      <a:pt x="372" y="659"/>
                      <a:pt x="372" y="659"/>
                    </a:cubicBezTo>
                    <a:cubicBezTo>
                      <a:pt x="372" y="606"/>
                      <a:pt x="372" y="606"/>
                      <a:pt x="372" y="606"/>
                    </a:cubicBezTo>
                    <a:cubicBezTo>
                      <a:pt x="378" y="605"/>
                      <a:pt x="383" y="604"/>
                      <a:pt x="389" y="603"/>
                    </a:cubicBezTo>
                    <a:cubicBezTo>
                      <a:pt x="407" y="653"/>
                      <a:pt x="407" y="653"/>
                      <a:pt x="407" y="653"/>
                    </a:cubicBezTo>
                    <a:cubicBezTo>
                      <a:pt x="483" y="625"/>
                      <a:pt x="483" y="625"/>
                      <a:pt x="483" y="625"/>
                    </a:cubicBezTo>
                    <a:cubicBezTo>
                      <a:pt x="464" y="575"/>
                      <a:pt x="464" y="575"/>
                      <a:pt x="464" y="575"/>
                    </a:cubicBezTo>
                    <a:cubicBezTo>
                      <a:pt x="469" y="572"/>
                      <a:pt x="474" y="570"/>
                      <a:pt x="479" y="567"/>
                    </a:cubicBezTo>
                    <a:cubicBezTo>
                      <a:pt x="513" y="608"/>
                      <a:pt x="513" y="608"/>
                      <a:pt x="513" y="608"/>
                    </a:cubicBezTo>
                    <a:cubicBezTo>
                      <a:pt x="575" y="556"/>
                      <a:pt x="575" y="556"/>
                      <a:pt x="575" y="556"/>
                    </a:cubicBezTo>
                    <a:cubicBezTo>
                      <a:pt x="540" y="515"/>
                      <a:pt x="540" y="515"/>
                      <a:pt x="540" y="515"/>
                    </a:cubicBezTo>
                    <a:cubicBezTo>
                      <a:pt x="544" y="511"/>
                      <a:pt x="548" y="507"/>
                      <a:pt x="551" y="502"/>
                    </a:cubicBezTo>
                    <a:cubicBezTo>
                      <a:pt x="597" y="529"/>
                      <a:pt x="597" y="529"/>
                      <a:pt x="597" y="529"/>
                    </a:cubicBezTo>
                    <a:cubicBezTo>
                      <a:pt x="638" y="459"/>
                      <a:pt x="638" y="459"/>
                      <a:pt x="638" y="459"/>
                    </a:cubicBezTo>
                    <a:cubicBezTo>
                      <a:pt x="592" y="432"/>
                      <a:pt x="592" y="432"/>
                      <a:pt x="592" y="432"/>
                    </a:cubicBezTo>
                    <a:cubicBezTo>
                      <a:pt x="594" y="427"/>
                      <a:pt x="595" y="422"/>
                      <a:pt x="597" y="417"/>
                    </a:cubicBezTo>
                    <a:cubicBezTo>
                      <a:pt x="650" y="426"/>
                      <a:pt x="650" y="426"/>
                      <a:pt x="650" y="426"/>
                    </a:cubicBezTo>
                    <a:cubicBezTo>
                      <a:pt x="664" y="347"/>
                      <a:pt x="664" y="347"/>
                      <a:pt x="664" y="347"/>
                    </a:cubicBezTo>
                    <a:cubicBezTo>
                      <a:pt x="611" y="337"/>
                      <a:pt x="611" y="337"/>
                      <a:pt x="611" y="337"/>
                    </a:cubicBezTo>
                    <a:cubicBezTo>
                      <a:pt x="611" y="335"/>
                      <a:pt x="611" y="332"/>
                      <a:pt x="611" y="329"/>
                    </a:cubicBezTo>
                    <a:close/>
                    <a:moveTo>
                      <a:pt x="353" y="83"/>
                    </a:moveTo>
                    <a:cubicBezTo>
                      <a:pt x="428" y="89"/>
                      <a:pt x="494" y="129"/>
                      <a:pt x="535" y="188"/>
                    </a:cubicBezTo>
                    <a:cubicBezTo>
                      <a:pt x="511" y="201"/>
                      <a:pt x="511" y="201"/>
                      <a:pt x="511" y="201"/>
                    </a:cubicBezTo>
                    <a:cubicBezTo>
                      <a:pt x="475" y="151"/>
                      <a:pt x="418" y="116"/>
                      <a:pt x="353" y="110"/>
                    </a:cubicBezTo>
                    <a:lnTo>
                      <a:pt x="353" y="83"/>
                    </a:lnTo>
                    <a:close/>
                    <a:moveTo>
                      <a:pt x="439" y="232"/>
                    </a:moveTo>
                    <a:cubicBezTo>
                      <a:pt x="461" y="256"/>
                      <a:pt x="475" y="287"/>
                      <a:pt x="476" y="322"/>
                    </a:cubicBezTo>
                    <a:cubicBezTo>
                      <a:pt x="350" y="322"/>
                      <a:pt x="350" y="322"/>
                      <a:pt x="350" y="322"/>
                    </a:cubicBezTo>
                    <a:lnTo>
                      <a:pt x="439" y="232"/>
                    </a:lnTo>
                    <a:close/>
                    <a:moveTo>
                      <a:pt x="340" y="311"/>
                    </a:moveTo>
                    <a:cubicBezTo>
                      <a:pt x="340" y="185"/>
                      <a:pt x="340" y="185"/>
                      <a:pt x="340" y="185"/>
                    </a:cubicBezTo>
                    <a:cubicBezTo>
                      <a:pt x="374" y="187"/>
                      <a:pt x="405" y="200"/>
                      <a:pt x="429" y="222"/>
                    </a:cubicBezTo>
                    <a:lnTo>
                      <a:pt x="340" y="311"/>
                    </a:lnTo>
                    <a:close/>
                    <a:moveTo>
                      <a:pt x="225" y="232"/>
                    </a:moveTo>
                    <a:cubicBezTo>
                      <a:pt x="314" y="322"/>
                      <a:pt x="314" y="322"/>
                      <a:pt x="314" y="322"/>
                    </a:cubicBezTo>
                    <a:cubicBezTo>
                      <a:pt x="188" y="322"/>
                      <a:pt x="188" y="322"/>
                      <a:pt x="188" y="322"/>
                    </a:cubicBezTo>
                    <a:cubicBezTo>
                      <a:pt x="190" y="287"/>
                      <a:pt x="203" y="256"/>
                      <a:pt x="225" y="232"/>
                    </a:cubicBezTo>
                    <a:close/>
                    <a:moveTo>
                      <a:pt x="235" y="222"/>
                    </a:moveTo>
                    <a:cubicBezTo>
                      <a:pt x="259" y="200"/>
                      <a:pt x="290" y="187"/>
                      <a:pt x="325" y="185"/>
                    </a:cubicBezTo>
                    <a:cubicBezTo>
                      <a:pt x="325" y="311"/>
                      <a:pt x="325" y="311"/>
                      <a:pt x="325" y="311"/>
                    </a:cubicBezTo>
                    <a:lnTo>
                      <a:pt x="235" y="222"/>
                    </a:lnTo>
                    <a:close/>
                    <a:moveTo>
                      <a:pt x="314" y="337"/>
                    </a:moveTo>
                    <a:cubicBezTo>
                      <a:pt x="225" y="426"/>
                      <a:pt x="225" y="426"/>
                      <a:pt x="225" y="426"/>
                    </a:cubicBezTo>
                    <a:cubicBezTo>
                      <a:pt x="203" y="402"/>
                      <a:pt x="189" y="371"/>
                      <a:pt x="188" y="337"/>
                    </a:cubicBezTo>
                    <a:lnTo>
                      <a:pt x="314" y="337"/>
                    </a:lnTo>
                    <a:close/>
                    <a:moveTo>
                      <a:pt x="325" y="347"/>
                    </a:moveTo>
                    <a:cubicBezTo>
                      <a:pt x="325" y="473"/>
                      <a:pt x="325" y="473"/>
                      <a:pt x="325" y="473"/>
                    </a:cubicBezTo>
                    <a:cubicBezTo>
                      <a:pt x="290" y="472"/>
                      <a:pt x="259" y="458"/>
                      <a:pt x="235" y="436"/>
                    </a:cubicBezTo>
                    <a:lnTo>
                      <a:pt x="325" y="347"/>
                    </a:lnTo>
                    <a:close/>
                    <a:moveTo>
                      <a:pt x="340" y="347"/>
                    </a:moveTo>
                    <a:cubicBezTo>
                      <a:pt x="429" y="436"/>
                      <a:pt x="429" y="436"/>
                      <a:pt x="429" y="436"/>
                    </a:cubicBezTo>
                    <a:cubicBezTo>
                      <a:pt x="405" y="458"/>
                      <a:pt x="374" y="472"/>
                      <a:pt x="340" y="473"/>
                    </a:cubicBezTo>
                    <a:lnTo>
                      <a:pt x="340" y="347"/>
                    </a:lnTo>
                    <a:close/>
                    <a:moveTo>
                      <a:pt x="439" y="426"/>
                    </a:moveTo>
                    <a:cubicBezTo>
                      <a:pt x="350" y="337"/>
                      <a:pt x="350" y="337"/>
                      <a:pt x="350" y="337"/>
                    </a:cubicBezTo>
                    <a:cubicBezTo>
                      <a:pt x="476" y="337"/>
                      <a:pt x="476" y="337"/>
                      <a:pt x="476" y="337"/>
                    </a:cubicBezTo>
                    <a:cubicBezTo>
                      <a:pt x="475" y="371"/>
                      <a:pt x="461" y="402"/>
                      <a:pt x="439" y="426"/>
                    </a:cubicBezTo>
                    <a:close/>
                    <a:moveTo>
                      <a:pt x="311" y="83"/>
                    </a:moveTo>
                    <a:cubicBezTo>
                      <a:pt x="311" y="110"/>
                      <a:pt x="311" y="110"/>
                      <a:pt x="311" y="110"/>
                    </a:cubicBezTo>
                    <a:cubicBezTo>
                      <a:pt x="246" y="116"/>
                      <a:pt x="189" y="151"/>
                      <a:pt x="153" y="201"/>
                    </a:cubicBezTo>
                    <a:cubicBezTo>
                      <a:pt x="129" y="188"/>
                      <a:pt x="129" y="188"/>
                      <a:pt x="129" y="188"/>
                    </a:cubicBezTo>
                    <a:cubicBezTo>
                      <a:pt x="170" y="129"/>
                      <a:pt x="236" y="89"/>
                      <a:pt x="311" y="83"/>
                    </a:cubicBezTo>
                    <a:close/>
                    <a:moveTo>
                      <a:pt x="108" y="434"/>
                    </a:moveTo>
                    <a:cubicBezTo>
                      <a:pt x="93" y="402"/>
                      <a:pt x="85" y="367"/>
                      <a:pt x="85" y="329"/>
                    </a:cubicBezTo>
                    <a:cubicBezTo>
                      <a:pt x="85" y="292"/>
                      <a:pt x="93" y="256"/>
                      <a:pt x="108" y="224"/>
                    </a:cubicBezTo>
                    <a:cubicBezTo>
                      <a:pt x="132" y="238"/>
                      <a:pt x="132" y="238"/>
                      <a:pt x="132" y="238"/>
                    </a:cubicBezTo>
                    <a:cubicBezTo>
                      <a:pt x="119" y="266"/>
                      <a:pt x="112" y="297"/>
                      <a:pt x="112" y="329"/>
                    </a:cubicBezTo>
                    <a:cubicBezTo>
                      <a:pt x="112" y="362"/>
                      <a:pt x="119" y="393"/>
                      <a:pt x="132" y="420"/>
                    </a:cubicBezTo>
                    <a:lnTo>
                      <a:pt x="108" y="434"/>
                    </a:lnTo>
                    <a:close/>
                    <a:moveTo>
                      <a:pt x="311" y="575"/>
                    </a:moveTo>
                    <a:cubicBezTo>
                      <a:pt x="236" y="569"/>
                      <a:pt x="170" y="529"/>
                      <a:pt x="129" y="471"/>
                    </a:cubicBezTo>
                    <a:cubicBezTo>
                      <a:pt x="153" y="457"/>
                      <a:pt x="153" y="457"/>
                      <a:pt x="153" y="457"/>
                    </a:cubicBezTo>
                    <a:cubicBezTo>
                      <a:pt x="189" y="507"/>
                      <a:pt x="246" y="542"/>
                      <a:pt x="311" y="548"/>
                    </a:cubicBezTo>
                    <a:lnTo>
                      <a:pt x="311" y="575"/>
                    </a:lnTo>
                    <a:close/>
                    <a:moveTo>
                      <a:pt x="353" y="575"/>
                    </a:moveTo>
                    <a:cubicBezTo>
                      <a:pt x="353" y="548"/>
                      <a:pt x="353" y="548"/>
                      <a:pt x="353" y="548"/>
                    </a:cubicBezTo>
                    <a:cubicBezTo>
                      <a:pt x="418" y="542"/>
                      <a:pt x="475" y="507"/>
                      <a:pt x="511" y="457"/>
                    </a:cubicBezTo>
                    <a:cubicBezTo>
                      <a:pt x="535" y="471"/>
                      <a:pt x="535" y="471"/>
                      <a:pt x="535" y="471"/>
                    </a:cubicBezTo>
                    <a:cubicBezTo>
                      <a:pt x="494" y="529"/>
                      <a:pt x="428" y="569"/>
                      <a:pt x="353" y="575"/>
                    </a:cubicBezTo>
                    <a:close/>
                    <a:moveTo>
                      <a:pt x="556" y="434"/>
                    </a:moveTo>
                    <a:cubicBezTo>
                      <a:pt x="532" y="420"/>
                      <a:pt x="532" y="420"/>
                      <a:pt x="532" y="420"/>
                    </a:cubicBezTo>
                    <a:cubicBezTo>
                      <a:pt x="545" y="393"/>
                      <a:pt x="552" y="362"/>
                      <a:pt x="552" y="329"/>
                    </a:cubicBezTo>
                    <a:cubicBezTo>
                      <a:pt x="552" y="297"/>
                      <a:pt x="545" y="266"/>
                      <a:pt x="532" y="238"/>
                    </a:cubicBezTo>
                    <a:cubicBezTo>
                      <a:pt x="556" y="224"/>
                      <a:pt x="556" y="224"/>
                      <a:pt x="556" y="224"/>
                    </a:cubicBezTo>
                    <a:cubicBezTo>
                      <a:pt x="571" y="256"/>
                      <a:pt x="579" y="292"/>
                      <a:pt x="579" y="329"/>
                    </a:cubicBezTo>
                    <a:cubicBezTo>
                      <a:pt x="579" y="367"/>
                      <a:pt x="571" y="402"/>
                      <a:pt x="556" y="434"/>
                    </a:cubicBezTo>
                    <a:close/>
                  </a:path>
                </a:pathLst>
              </a:custGeom>
              <a:solidFill>
                <a:srgbClr val="2ABDC7"/>
              </a:solidFill>
              <a:ln w="222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Oval 7"/>
              <p:cNvSpPr>
                <a:spLocks noChangeArrowheads="1"/>
              </p:cNvSpPr>
              <p:nvPr/>
            </p:nvSpPr>
            <p:spPr bwMode="auto">
              <a:xfrm>
                <a:off x="6800782" y="3357388"/>
                <a:ext cx="828000" cy="828000"/>
              </a:xfrm>
              <a:prstGeom prst="ellipse">
                <a:avLst/>
              </a:prstGeom>
              <a:solidFill>
                <a:srgbClr val="FFFFFF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7724926" y="4158473"/>
              <a:ext cx="1255326" cy="1249772"/>
              <a:chOff x="7724926" y="4158473"/>
              <a:chExt cx="1255326" cy="1249772"/>
            </a:xfrm>
          </p:grpSpPr>
          <p:sp>
            <p:nvSpPr>
              <p:cNvPr id="65" name="Freeform 19"/>
              <p:cNvSpPr>
                <a:spLocks noEditPoints="1"/>
              </p:cNvSpPr>
              <p:nvPr/>
            </p:nvSpPr>
            <p:spPr bwMode="auto">
              <a:xfrm>
                <a:off x="7724926" y="4158473"/>
                <a:ext cx="1255326" cy="1249772"/>
              </a:xfrm>
              <a:custGeom>
                <a:avLst/>
                <a:gdLst>
                  <a:gd name="T0" fmla="*/ 431 w 483"/>
                  <a:gd name="T1" fmla="*/ 165 h 481"/>
                  <a:gd name="T2" fmla="*/ 435 w 483"/>
                  <a:gd name="T3" fmla="*/ 95 h 481"/>
                  <a:gd name="T4" fmla="*/ 394 w 483"/>
                  <a:gd name="T5" fmla="*/ 105 h 481"/>
                  <a:gd name="T6" fmla="*/ 374 w 483"/>
                  <a:gd name="T7" fmla="*/ 38 h 481"/>
                  <a:gd name="T8" fmla="*/ 338 w 483"/>
                  <a:gd name="T9" fmla="*/ 61 h 481"/>
                  <a:gd name="T10" fmla="*/ 296 w 483"/>
                  <a:gd name="T11" fmla="*/ 5 h 481"/>
                  <a:gd name="T12" fmla="*/ 271 w 483"/>
                  <a:gd name="T13" fmla="*/ 39 h 481"/>
                  <a:gd name="T14" fmla="*/ 212 w 483"/>
                  <a:gd name="T15" fmla="*/ 0 h 481"/>
                  <a:gd name="T16" fmla="*/ 200 w 483"/>
                  <a:gd name="T17" fmla="*/ 41 h 481"/>
                  <a:gd name="T18" fmla="*/ 132 w 483"/>
                  <a:gd name="T19" fmla="*/ 25 h 481"/>
                  <a:gd name="T20" fmla="*/ 135 w 483"/>
                  <a:gd name="T21" fmla="*/ 68 h 481"/>
                  <a:gd name="T22" fmla="*/ 65 w 483"/>
                  <a:gd name="T23" fmla="*/ 76 h 481"/>
                  <a:gd name="T24" fmla="*/ 82 w 483"/>
                  <a:gd name="T25" fmla="*/ 115 h 481"/>
                  <a:gd name="T26" fmla="*/ 19 w 483"/>
                  <a:gd name="T27" fmla="*/ 146 h 481"/>
                  <a:gd name="T28" fmla="*/ 48 w 483"/>
                  <a:gd name="T29" fmla="*/ 177 h 481"/>
                  <a:gd name="T30" fmla="*/ 0 w 483"/>
                  <a:gd name="T31" fmla="*/ 228 h 481"/>
                  <a:gd name="T32" fmla="*/ 38 w 483"/>
                  <a:gd name="T33" fmla="*/ 241 h 481"/>
                  <a:gd name="T34" fmla="*/ 0 w 483"/>
                  <a:gd name="T35" fmla="*/ 254 h 481"/>
                  <a:gd name="T36" fmla="*/ 48 w 483"/>
                  <a:gd name="T37" fmla="*/ 305 h 481"/>
                  <a:gd name="T38" fmla="*/ 19 w 483"/>
                  <a:gd name="T39" fmla="*/ 335 h 481"/>
                  <a:gd name="T40" fmla="*/ 82 w 483"/>
                  <a:gd name="T41" fmla="*/ 367 h 481"/>
                  <a:gd name="T42" fmla="*/ 65 w 483"/>
                  <a:gd name="T43" fmla="*/ 406 h 481"/>
                  <a:gd name="T44" fmla="*/ 135 w 483"/>
                  <a:gd name="T45" fmla="*/ 414 h 481"/>
                  <a:gd name="T46" fmla="*/ 132 w 483"/>
                  <a:gd name="T47" fmla="*/ 456 h 481"/>
                  <a:gd name="T48" fmla="*/ 200 w 483"/>
                  <a:gd name="T49" fmla="*/ 440 h 481"/>
                  <a:gd name="T50" fmla="*/ 212 w 483"/>
                  <a:gd name="T51" fmla="*/ 481 h 481"/>
                  <a:gd name="T52" fmla="*/ 271 w 483"/>
                  <a:gd name="T53" fmla="*/ 442 h 481"/>
                  <a:gd name="T54" fmla="*/ 296 w 483"/>
                  <a:gd name="T55" fmla="*/ 476 h 481"/>
                  <a:gd name="T56" fmla="*/ 338 w 483"/>
                  <a:gd name="T57" fmla="*/ 420 h 481"/>
                  <a:gd name="T58" fmla="*/ 374 w 483"/>
                  <a:gd name="T59" fmla="*/ 444 h 481"/>
                  <a:gd name="T60" fmla="*/ 394 w 483"/>
                  <a:gd name="T61" fmla="*/ 376 h 481"/>
                  <a:gd name="T62" fmla="*/ 435 w 483"/>
                  <a:gd name="T63" fmla="*/ 386 h 481"/>
                  <a:gd name="T64" fmla="*/ 431 w 483"/>
                  <a:gd name="T65" fmla="*/ 316 h 481"/>
                  <a:gd name="T66" fmla="*/ 473 w 483"/>
                  <a:gd name="T67" fmla="*/ 311 h 481"/>
                  <a:gd name="T68" fmla="*/ 445 w 483"/>
                  <a:gd name="T69" fmla="*/ 247 h 481"/>
                  <a:gd name="T70" fmla="*/ 445 w 483"/>
                  <a:gd name="T71" fmla="*/ 235 h 481"/>
                  <a:gd name="T72" fmla="*/ 473 w 483"/>
                  <a:gd name="T73" fmla="*/ 170 h 481"/>
                  <a:gd name="T74" fmla="*/ 271 w 483"/>
                  <a:gd name="T75" fmla="*/ 405 h 481"/>
                  <a:gd name="T76" fmla="*/ 328 w 483"/>
                  <a:gd name="T77" fmla="*/ 270 h 481"/>
                  <a:gd name="T78" fmla="*/ 271 w 483"/>
                  <a:gd name="T79" fmla="*/ 405 h 481"/>
                  <a:gd name="T80" fmla="*/ 287 w 483"/>
                  <a:gd name="T81" fmla="*/ 241 h 481"/>
                  <a:gd name="T82" fmla="*/ 196 w 483"/>
                  <a:gd name="T83" fmla="*/ 241 h 481"/>
                  <a:gd name="T84" fmla="*/ 77 w 483"/>
                  <a:gd name="T85" fmla="*/ 270 h 481"/>
                  <a:gd name="T86" fmla="*/ 212 w 483"/>
                  <a:gd name="T87" fmla="*/ 327 h 481"/>
                  <a:gd name="T88" fmla="*/ 77 w 483"/>
                  <a:gd name="T89" fmla="*/ 270 h 481"/>
                  <a:gd name="T90" fmla="*/ 212 w 483"/>
                  <a:gd name="T91" fmla="*/ 155 h 481"/>
                  <a:gd name="T92" fmla="*/ 77 w 483"/>
                  <a:gd name="T93" fmla="*/ 211 h 481"/>
                  <a:gd name="T94" fmla="*/ 406 w 483"/>
                  <a:gd name="T95" fmla="*/ 211 h 481"/>
                  <a:gd name="T96" fmla="*/ 271 w 483"/>
                  <a:gd name="T97" fmla="*/ 155 h 481"/>
                  <a:gd name="T98" fmla="*/ 406 w 483"/>
                  <a:gd name="T99" fmla="*/ 21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83" h="481">
                    <a:moveTo>
                      <a:pt x="435" y="177"/>
                    </a:moveTo>
                    <a:cubicBezTo>
                      <a:pt x="434" y="173"/>
                      <a:pt x="432" y="169"/>
                      <a:pt x="431" y="165"/>
                    </a:cubicBezTo>
                    <a:cubicBezTo>
                      <a:pt x="464" y="146"/>
                      <a:pt x="464" y="146"/>
                      <a:pt x="464" y="146"/>
                    </a:cubicBezTo>
                    <a:cubicBezTo>
                      <a:pt x="435" y="95"/>
                      <a:pt x="435" y="95"/>
                      <a:pt x="435" y="95"/>
                    </a:cubicBezTo>
                    <a:cubicBezTo>
                      <a:pt x="401" y="115"/>
                      <a:pt x="401" y="115"/>
                      <a:pt x="401" y="115"/>
                    </a:cubicBezTo>
                    <a:cubicBezTo>
                      <a:pt x="399" y="111"/>
                      <a:pt x="396" y="108"/>
                      <a:pt x="394" y="105"/>
                    </a:cubicBezTo>
                    <a:cubicBezTo>
                      <a:pt x="419" y="76"/>
                      <a:pt x="419" y="76"/>
                      <a:pt x="419" y="76"/>
                    </a:cubicBezTo>
                    <a:cubicBezTo>
                      <a:pt x="374" y="38"/>
                      <a:pt x="374" y="38"/>
                      <a:pt x="374" y="38"/>
                    </a:cubicBezTo>
                    <a:cubicBezTo>
                      <a:pt x="349" y="68"/>
                      <a:pt x="349" y="68"/>
                      <a:pt x="349" y="68"/>
                    </a:cubicBezTo>
                    <a:cubicBezTo>
                      <a:pt x="345" y="65"/>
                      <a:pt x="342" y="63"/>
                      <a:pt x="338" y="61"/>
                    </a:cubicBezTo>
                    <a:cubicBezTo>
                      <a:pt x="351" y="25"/>
                      <a:pt x="351" y="25"/>
                      <a:pt x="351" y="25"/>
                    </a:cubicBezTo>
                    <a:cubicBezTo>
                      <a:pt x="296" y="5"/>
                      <a:pt x="296" y="5"/>
                      <a:pt x="296" y="5"/>
                    </a:cubicBezTo>
                    <a:cubicBezTo>
                      <a:pt x="283" y="41"/>
                      <a:pt x="283" y="41"/>
                      <a:pt x="283" y="41"/>
                    </a:cubicBezTo>
                    <a:cubicBezTo>
                      <a:pt x="279" y="41"/>
                      <a:pt x="275" y="40"/>
                      <a:pt x="271" y="39"/>
                    </a:cubicBezTo>
                    <a:cubicBezTo>
                      <a:pt x="271" y="0"/>
                      <a:pt x="271" y="0"/>
                      <a:pt x="271" y="0"/>
                    </a:cubicBezTo>
                    <a:cubicBezTo>
                      <a:pt x="212" y="0"/>
                      <a:pt x="212" y="0"/>
                      <a:pt x="212" y="0"/>
                    </a:cubicBezTo>
                    <a:cubicBezTo>
                      <a:pt x="212" y="39"/>
                      <a:pt x="212" y="39"/>
                      <a:pt x="212" y="39"/>
                    </a:cubicBezTo>
                    <a:cubicBezTo>
                      <a:pt x="208" y="40"/>
                      <a:pt x="204" y="41"/>
                      <a:pt x="200" y="41"/>
                    </a:cubicBezTo>
                    <a:cubicBezTo>
                      <a:pt x="187" y="5"/>
                      <a:pt x="187" y="5"/>
                      <a:pt x="187" y="5"/>
                    </a:cubicBezTo>
                    <a:cubicBezTo>
                      <a:pt x="132" y="25"/>
                      <a:pt x="132" y="25"/>
                      <a:pt x="132" y="25"/>
                    </a:cubicBezTo>
                    <a:cubicBezTo>
                      <a:pt x="145" y="61"/>
                      <a:pt x="145" y="61"/>
                      <a:pt x="145" y="61"/>
                    </a:cubicBezTo>
                    <a:cubicBezTo>
                      <a:pt x="142" y="63"/>
                      <a:pt x="138" y="65"/>
                      <a:pt x="135" y="68"/>
                    </a:cubicBezTo>
                    <a:cubicBezTo>
                      <a:pt x="110" y="38"/>
                      <a:pt x="110" y="38"/>
                      <a:pt x="110" y="38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90" y="105"/>
                      <a:pt x="90" y="105"/>
                      <a:pt x="90" y="105"/>
                    </a:cubicBezTo>
                    <a:cubicBezTo>
                      <a:pt x="87" y="108"/>
                      <a:pt x="84" y="111"/>
                      <a:pt x="82" y="115"/>
                    </a:cubicBezTo>
                    <a:cubicBezTo>
                      <a:pt x="48" y="95"/>
                      <a:pt x="48" y="95"/>
                      <a:pt x="48" y="95"/>
                    </a:cubicBezTo>
                    <a:cubicBezTo>
                      <a:pt x="19" y="146"/>
                      <a:pt x="19" y="146"/>
                      <a:pt x="19" y="146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1" y="169"/>
                      <a:pt x="50" y="173"/>
                      <a:pt x="48" y="177"/>
                    </a:cubicBezTo>
                    <a:cubicBezTo>
                      <a:pt x="10" y="170"/>
                      <a:pt x="10" y="170"/>
                      <a:pt x="10" y="170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38" y="235"/>
                      <a:pt x="38" y="235"/>
                      <a:pt x="38" y="235"/>
                    </a:cubicBezTo>
                    <a:cubicBezTo>
                      <a:pt x="38" y="237"/>
                      <a:pt x="38" y="239"/>
                      <a:pt x="38" y="241"/>
                    </a:cubicBezTo>
                    <a:cubicBezTo>
                      <a:pt x="38" y="243"/>
                      <a:pt x="38" y="245"/>
                      <a:pt x="38" y="247"/>
                    </a:cubicBezTo>
                    <a:cubicBezTo>
                      <a:pt x="0" y="254"/>
                      <a:pt x="0" y="254"/>
                      <a:pt x="0" y="254"/>
                    </a:cubicBezTo>
                    <a:cubicBezTo>
                      <a:pt x="10" y="311"/>
                      <a:pt x="10" y="311"/>
                      <a:pt x="10" y="311"/>
                    </a:cubicBezTo>
                    <a:cubicBezTo>
                      <a:pt x="48" y="305"/>
                      <a:pt x="48" y="305"/>
                      <a:pt x="48" y="305"/>
                    </a:cubicBezTo>
                    <a:cubicBezTo>
                      <a:pt x="50" y="308"/>
                      <a:pt x="51" y="312"/>
                      <a:pt x="52" y="316"/>
                    </a:cubicBezTo>
                    <a:cubicBezTo>
                      <a:pt x="19" y="335"/>
                      <a:pt x="19" y="335"/>
                      <a:pt x="19" y="335"/>
                    </a:cubicBezTo>
                    <a:cubicBezTo>
                      <a:pt x="48" y="386"/>
                      <a:pt x="48" y="386"/>
                      <a:pt x="48" y="386"/>
                    </a:cubicBezTo>
                    <a:cubicBezTo>
                      <a:pt x="82" y="367"/>
                      <a:pt x="82" y="367"/>
                      <a:pt x="82" y="367"/>
                    </a:cubicBezTo>
                    <a:cubicBezTo>
                      <a:pt x="84" y="370"/>
                      <a:pt x="87" y="373"/>
                      <a:pt x="90" y="376"/>
                    </a:cubicBezTo>
                    <a:cubicBezTo>
                      <a:pt x="65" y="406"/>
                      <a:pt x="65" y="406"/>
                      <a:pt x="65" y="406"/>
                    </a:cubicBezTo>
                    <a:cubicBezTo>
                      <a:pt x="110" y="444"/>
                      <a:pt x="110" y="444"/>
                      <a:pt x="110" y="444"/>
                    </a:cubicBezTo>
                    <a:cubicBezTo>
                      <a:pt x="135" y="414"/>
                      <a:pt x="135" y="414"/>
                      <a:pt x="135" y="414"/>
                    </a:cubicBezTo>
                    <a:cubicBezTo>
                      <a:pt x="138" y="416"/>
                      <a:pt x="142" y="418"/>
                      <a:pt x="145" y="420"/>
                    </a:cubicBezTo>
                    <a:cubicBezTo>
                      <a:pt x="132" y="456"/>
                      <a:pt x="132" y="456"/>
                      <a:pt x="132" y="456"/>
                    </a:cubicBezTo>
                    <a:cubicBezTo>
                      <a:pt x="187" y="476"/>
                      <a:pt x="187" y="476"/>
                      <a:pt x="187" y="476"/>
                    </a:cubicBezTo>
                    <a:cubicBezTo>
                      <a:pt x="200" y="440"/>
                      <a:pt x="200" y="440"/>
                      <a:pt x="200" y="440"/>
                    </a:cubicBezTo>
                    <a:cubicBezTo>
                      <a:pt x="204" y="441"/>
                      <a:pt x="208" y="442"/>
                      <a:pt x="212" y="442"/>
                    </a:cubicBezTo>
                    <a:cubicBezTo>
                      <a:pt x="212" y="481"/>
                      <a:pt x="212" y="481"/>
                      <a:pt x="212" y="481"/>
                    </a:cubicBezTo>
                    <a:cubicBezTo>
                      <a:pt x="271" y="481"/>
                      <a:pt x="271" y="481"/>
                      <a:pt x="271" y="481"/>
                    </a:cubicBezTo>
                    <a:cubicBezTo>
                      <a:pt x="271" y="442"/>
                      <a:pt x="271" y="442"/>
                      <a:pt x="271" y="442"/>
                    </a:cubicBezTo>
                    <a:cubicBezTo>
                      <a:pt x="275" y="442"/>
                      <a:pt x="279" y="441"/>
                      <a:pt x="283" y="440"/>
                    </a:cubicBezTo>
                    <a:cubicBezTo>
                      <a:pt x="296" y="476"/>
                      <a:pt x="296" y="476"/>
                      <a:pt x="296" y="476"/>
                    </a:cubicBezTo>
                    <a:cubicBezTo>
                      <a:pt x="351" y="456"/>
                      <a:pt x="351" y="456"/>
                      <a:pt x="351" y="456"/>
                    </a:cubicBezTo>
                    <a:cubicBezTo>
                      <a:pt x="338" y="420"/>
                      <a:pt x="338" y="420"/>
                      <a:pt x="338" y="420"/>
                    </a:cubicBezTo>
                    <a:cubicBezTo>
                      <a:pt x="342" y="418"/>
                      <a:pt x="345" y="416"/>
                      <a:pt x="349" y="414"/>
                    </a:cubicBezTo>
                    <a:cubicBezTo>
                      <a:pt x="374" y="444"/>
                      <a:pt x="374" y="444"/>
                      <a:pt x="374" y="444"/>
                    </a:cubicBezTo>
                    <a:cubicBezTo>
                      <a:pt x="419" y="406"/>
                      <a:pt x="419" y="406"/>
                      <a:pt x="419" y="406"/>
                    </a:cubicBezTo>
                    <a:cubicBezTo>
                      <a:pt x="394" y="376"/>
                      <a:pt x="394" y="376"/>
                      <a:pt x="394" y="376"/>
                    </a:cubicBezTo>
                    <a:cubicBezTo>
                      <a:pt x="396" y="373"/>
                      <a:pt x="399" y="370"/>
                      <a:pt x="401" y="367"/>
                    </a:cubicBezTo>
                    <a:cubicBezTo>
                      <a:pt x="435" y="386"/>
                      <a:pt x="435" y="386"/>
                      <a:pt x="435" y="386"/>
                    </a:cubicBezTo>
                    <a:cubicBezTo>
                      <a:pt x="464" y="335"/>
                      <a:pt x="464" y="335"/>
                      <a:pt x="464" y="335"/>
                    </a:cubicBezTo>
                    <a:cubicBezTo>
                      <a:pt x="431" y="316"/>
                      <a:pt x="431" y="316"/>
                      <a:pt x="431" y="316"/>
                    </a:cubicBezTo>
                    <a:cubicBezTo>
                      <a:pt x="432" y="312"/>
                      <a:pt x="434" y="308"/>
                      <a:pt x="435" y="305"/>
                    </a:cubicBezTo>
                    <a:cubicBezTo>
                      <a:pt x="473" y="311"/>
                      <a:pt x="473" y="311"/>
                      <a:pt x="473" y="311"/>
                    </a:cubicBezTo>
                    <a:cubicBezTo>
                      <a:pt x="483" y="254"/>
                      <a:pt x="483" y="254"/>
                      <a:pt x="483" y="254"/>
                    </a:cubicBezTo>
                    <a:cubicBezTo>
                      <a:pt x="445" y="247"/>
                      <a:pt x="445" y="247"/>
                      <a:pt x="445" y="247"/>
                    </a:cubicBezTo>
                    <a:cubicBezTo>
                      <a:pt x="445" y="245"/>
                      <a:pt x="445" y="243"/>
                      <a:pt x="445" y="241"/>
                    </a:cubicBezTo>
                    <a:cubicBezTo>
                      <a:pt x="445" y="239"/>
                      <a:pt x="445" y="237"/>
                      <a:pt x="445" y="235"/>
                    </a:cubicBezTo>
                    <a:cubicBezTo>
                      <a:pt x="483" y="228"/>
                      <a:pt x="483" y="228"/>
                      <a:pt x="483" y="228"/>
                    </a:cubicBezTo>
                    <a:cubicBezTo>
                      <a:pt x="473" y="170"/>
                      <a:pt x="473" y="170"/>
                      <a:pt x="473" y="170"/>
                    </a:cubicBezTo>
                    <a:lnTo>
                      <a:pt x="435" y="177"/>
                    </a:lnTo>
                    <a:close/>
                    <a:moveTo>
                      <a:pt x="271" y="405"/>
                    </a:moveTo>
                    <a:cubicBezTo>
                      <a:pt x="271" y="327"/>
                      <a:pt x="271" y="327"/>
                      <a:pt x="271" y="327"/>
                    </a:cubicBezTo>
                    <a:cubicBezTo>
                      <a:pt x="297" y="318"/>
                      <a:pt x="318" y="297"/>
                      <a:pt x="328" y="270"/>
                    </a:cubicBezTo>
                    <a:cubicBezTo>
                      <a:pt x="406" y="270"/>
                      <a:pt x="406" y="270"/>
                      <a:pt x="406" y="270"/>
                    </a:cubicBezTo>
                    <a:cubicBezTo>
                      <a:pt x="394" y="339"/>
                      <a:pt x="340" y="393"/>
                      <a:pt x="271" y="405"/>
                    </a:cubicBezTo>
                    <a:close/>
                    <a:moveTo>
                      <a:pt x="242" y="195"/>
                    </a:moveTo>
                    <a:cubicBezTo>
                      <a:pt x="267" y="195"/>
                      <a:pt x="287" y="215"/>
                      <a:pt x="287" y="241"/>
                    </a:cubicBezTo>
                    <a:cubicBezTo>
                      <a:pt x="287" y="266"/>
                      <a:pt x="267" y="287"/>
                      <a:pt x="242" y="287"/>
                    </a:cubicBezTo>
                    <a:cubicBezTo>
                      <a:pt x="216" y="287"/>
                      <a:pt x="196" y="266"/>
                      <a:pt x="196" y="241"/>
                    </a:cubicBezTo>
                    <a:cubicBezTo>
                      <a:pt x="196" y="215"/>
                      <a:pt x="216" y="195"/>
                      <a:pt x="242" y="195"/>
                    </a:cubicBezTo>
                    <a:close/>
                    <a:moveTo>
                      <a:pt x="77" y="270"/>
                    </a:moveTo>
                    <a:cubicBezTo>
                      <a:pt x="156" y="270"/>
                      <a:pt x="156" y="270"/>
                      <a:pt x="156" y="270"/>
                    </a:cubicBezTo>
                    <a:cubicBezTo>
                      <a:pt x="165" y="297"/>
                      <a:pt x="186" y="318"/>
                      <a:pt x="212" y="327"/>
                    </a:cubicBezTo>
                    <a:cubicBezTo>
                      <a:pt x="212" y="405"/>
                      <a:pt x="212" y="405"/>
                      <a:pt x="212" y="405"/>
                    </a:cubicBezTo>
                    <a:cubicBezTo>
                      <a:pt x="144" y="393"/>
                      <a:pt x="90" y="339"/>
                      <a:pt x="77" y="270"/>
                    </a:cubicBezTo>
                    <a:close/>
                    <a:moveTo>
                      <a:pt x="212" y="76"/>
                    </a:moveTo>
                    <a:cubicBezTo>
                      <a:pt x="212" y="155"/>
                      <a:pt x="212" y="155"/>
                      <a:pt x="212" y="155"/>
                    </a:cubicBezTo>
                    <a:cubicBezTo>
                      <a:pt x="186" y="164"/>
                      <a:pt x="165" y="185"/>
                      <a:pt x="156" y="211"/>
                    </a:cubicBezTo>
                    <a:cubicBezTo>
                      <a:pt x="77" y="211"/>
                      <a:pt x="77" y="211"/>
                      <a:pt x="77" y="211"/>
                    </a:cubicBezTo>
                    <a:cubicBezTo>
                      <a:pt x="90" y="143"/>
                      <a:pt x="144" y="89"/>
                      <a:pt x="212" y="76"/>
                    </a:cubicBezTo>
                    <a:close/>
                    <a:moveTo>
                      <a:pt x="406" y="211"/>
                    </a:moveTo>
                    <a:cubicBezTo>
                      <a:pt x="328" y="211"/>
                      <a:pt x="328" y="211"/>
                      <a:pt x="328" y="211"/>
                    </a:cubicBezTo>
                    <a:cubicBezTo>
                      <a:pt x="318" y="185"/>
                      <a:pt x="297" y="164"/>
                      <a:pt x="271" y="155"/>
                    </a:cubicBezTo>
                    <a:cubicBezTo>
                      <a:pt x="271" y="76"/>
                      <a:pt x="271" y="76"/>
                      <a:pt x="271" y="76"/>
                    </a:cubicBezTo>
                    <a:cubicBezTo>
                      <a:pt x="340" y="89"/>
                      <a:pt x="394" y="143"/>
                      <a:pt x="406" y="21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22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Oval 7"/>
              <p:cNvSpPr>
                <a:spLocks noChangeArrowheads="1"/>
              </p:cNvSpPr>
              <p:nvPr/>
            </p:nvSpPr>
            <p:spPr bwMode="auto">
              <a:xfrm>
                <a:off x="7894414" y="4331478"/>
                <a:ext cx="900000" cy="900000"/>
              </a:xfrm>
              <a:prstGeom prst="ellipse">
                <a:avLst/>
              </a:prstGeom>
              <a:solidFill>
                <a:srgbClr val="FFFFFF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7" name="文本框 66"/>
            <p:cNvSpPr txBox="1"/>
            <p:nvPr/>
          </p:nvSpPr>
          <p:spPr>
            <a:xfrm>
              <a:off x="5306895" y="4781477"/>
              <a:ext cx="815519" cy="69425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4C4B50"/>
                  </a:solidFill>
                  <a:cs typeface="+mn-ea"/>
                  <a:sym typeface="+mn-lt"/>
                </a:rPr>
                <a:t>02</a:t>
              </a:r>
              <a:endParaRPr lang="en-US" altLang="zh-CN" b="1" dirty="0">
                <a:solidFill>
                  <a:srgbClr val="4C4B50"/>
                </a:solidFill>
                <a:cs typeface="+mn-ea"/>
                <a:sym typeface="+mn-lt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6878047" y="3420644"/>
              <a:ext cx="815519" cy="69425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2ABDC7"/>
                  </a:solidFill>
                  <a:cs typeface="+mn-ea"/>
                  <a:sym typeface="+mn-lt"/>
                </a:rPr>
                <a:t>03</a:t>
              </a:r>
              <a:endParaRPr lang="en-US" altLang="zh-CN" b="1" dirty="0">
                <a:solidFill>
                  <a:srgbClr val="2ABDC7"/>
                </a:solidFill>
                <a:cs typeface="+mn-ea"/>
                <a:sym typeface="+mn-lt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8007581" y="4494300"/>
              <a:ext cx="765453" cy="64084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4C4B50"/>
                  </a:solidFill>
                  <a:cs typeface="+mn-ea"/>
                  <a:sym typeface="+mn-lt"/>
                </a:rPr>
                <a:t>04</a:t>
              </a:r>
              <a:endParaRPr lang="en-US" altLang="zh-CN" sz="1600" b="1" dirty="0">
                <a:solidFill>
                  <a:srgbClr val="4C4B50"/>
                </a:solidFill>
                <a:cs typeface="+mn-ea"/>
                <a:sym typeface="+mn-lt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3870417" y="3085227"/>
              <a:ext cx="815519" cy="69425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2ABDC7"/>
                  </a:solidFill>
                  <a:cs typeface="+mn-ea"/>
                  <a:sym typeface="+mn-lt"/>
                </a:rPr>
                <a:t>01</a:t>
              </a:r>
              <a:endParaRPr lang="en-US" altLang="zh-CN" b="1" dirty="0">
                <a:solidFill>
                  <a:srgbClr val="2ABDC7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3175023" y="1287803"/>
            <a:ext cx="3051726" cy="2935484"/>
            <a:chOff x="4074174" y="2177213"/>
            <a:chExt cx="4071367" cy="3916286"/>
          </a:xfrm>
        </p:grpSpPr>
        <p:grpSp>
          <p:nvGrpSpPr>
            <p:cNvPr id="22" name="组合 21"/>
            <p:cNvGrpSpPr/>
            <p:nvPr/>
          </p:nvGrpSpPr>
          <p:grpSpPr>
            <a:xfrm>
              <a:off x="4697723" y="2718526"/>
              <a:ext cx="2824265" cy="2824264"/>
              <a:chOff x="4697723" y="2718526"/>
              <a:chExt cx="2824265" cy="2824264"/>
            </a:xfrm>
          </p:grpSpPr>
          <p:sp>
            <p:nvSpPr>
              <p:cNvPr id="23" name="Plaque 5"/>
              <p:cNvSpPr/>
              <p:nvPr/>
            </p:nvSpPr>
            <p:spPr>
              <a:xfrm>
                <a:off x="4697723" y="2718526"/>
                <a:ext cx="2824265" cy="2824264"/>
              </a:xfrm>
              <a:prstGeom prst="plaque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24" name="Freeform 131"/>
              <p:cNvSpPr>
                <a:spLocks noEditPoints="1"/>
              </p:cNvSpPr>
              <p:nvPr/>
            </p:nvSpPr>
            <p:spPr bwMode="auto">
              <a:xfrm>
                <a:off x="5788917" y="3747360"/>
                <a:ext cx="660085" cy="66008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27" y="55"/>
                  </a:cxn>
                  <a:cxn ang="0">
                    <a:pos x="0" y="28"/>
                  </a:cxn>
                  <a:cxn ang="0">
                    <a:pos x="27" y="0"/>
                  </a:cxn>
                  <a:cxn ang="0">
                    <a:pos x="55" y="28"/>
                  </a:cxn>
                  <a:cxn ang="0">
                    <a:pos x="42" y="28"/>
                  </a:cxn>
                  <a:cxn ang="0">
                    <a:pos x="41" y="26"/>
                  </a:cxn>
                  <a:cxn ang="0">
                    <a:pos x="21" y="14"/>
                  </a:cxn>
                  <a:cxn ang="0">
                    <a:pos x="19" y="14"/>
                  </a:cxn>
                  <a:cxn ang="0">
                    <a:pos x="18" y="16"/>
                  </a:cxn>
                  <a:cxn ang="0">
                    <a:pos x="18" y="39"/>
                  </a:cxn>
                  <a:cxn ang="0">
                    <a:pos x="19" y="41"/>
                  </a:cxn>
                  <a:cxn ang="0">
                    <a:pos x="20" y="41"/>
                  </a:cxn>
                  <a:cxn ang="0">
                    <a:pos x="21" y="41"/>
                  </a:cxn>
                  <a:cxn ang="0">
                    <a:pos x="41" y="30"/>
                  </a:cxn>
                  <a:cxn ang="0">
                    <a:pos x="42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cubicBezTo>
                      <a:pt x="55" y="43"/>
                      <a:pt x="42" y="55"/>
                      <a:pt x="27" y="55"/>
                    </a:cubicBezTo>
                    <a:cubicBezTo>
                      <a:pt x="12" y="55"/>
                      <a:pt x="0" y="43"/>
                      <a:pt x="0" y="28"/>
                    </a:cubicBezTo>
                    <a:cubicBezTo>
                      <a:pt x="0" y="13"/>
                      <a:pt x="12" y="0"/>
                      <a:pt x="27" y="0"/>
                    </a:cubicBezTo>
                    <a:cubicBezTo>
                      <a:pt x="42" y="0"/>
                      <a:pt x="55" y="13"/>
                      <a:pt x="55" y="28"/>
                    </a:cubicBezTo>
                    <a:close/>
                    <a:moveTo>
                      <a:pt x="42" y="28"/>
                    </a:moveTo>
                    <a:cubicBezTo>
                      <a:pt x="42" y="27"/>
                      <a:pt x="42" y="26"/>
                      <a:pt x="41" y="26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0" y="14"/>
                      <a:pt x="19" y="14"/>
                    </a:cubicBezTo>
                    <a:cubicBezTo>
                      <a:pt x="18" y="15"/>
                      <a:pt x="18" y="16"/>
                      <a:pt x="18" y="16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8" y="40"/>
                      <a:pt x="18" y="41"/>
                      <a:pt x="19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2" y="29"/>
                      <a:pt x="42" y="29"/>
                      <a:pt x="42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4074174" y="2177214"/>
              <a:ext cx="1739525" cy="1764613"/>
              <a:chOff x="4074174" y="2177214"/>
              <a:chExt cx="1739525" cy="1764613"/>
            </a:xfrm>
          </p:grpSpPr>
          <p:sp>
            <p:nvSpPr>
              <p:cNvPr id="26" name="Teardrop 30"/>
              <p:cNvSpPr/>
              <p:nvPr/>
            </p:nvSpPr>
            <p:spPr>
              <a:xfrm rot="16200000">
                <a:off x="4098959" y="2227086"/>
                <a:ext cx="1714740" cy="1714741"/>
              </a:xfrm>
              <a:prstGeom prst="teardrop">
                <a:avLst/>
              </a:prstGeom>
              <a:solidFill>
                <a:srgbClr val="2192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27" name="Teardrop 6"/>
              <p:cNvSpPr/>
              <p:nvPr/>
            </p:nvSpPr>
            <p:spPr>
              <a:xfrm rot="16200000">
                <a:off x="4074175" y="2177213"/>
                <a:ext cx="1714740" cy="1714741"/>
              </a:xfrm>
              <a:prstGeom prst="teardrop">
                <a:avLst/>
              </a:prstGeom>
              <a:solidFill>
                <a:srgbClr val="2ABD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4371479" y="2397639"/>
                <a:ext cx="246453" cy="862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3600" b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4074175" y="4340658"/>
              <a:ext cx="1765541" cy="1752840"/>
              <a:chOff x="4074175" y="4340658"/>
              <a:chExt cx="1765541" cy="1752840"/>
            </a:xfrm>
          </p:grpSpPr>
          <p:sp>
            <p:nvSpPr>
              <p:cNvPr id="30" name="Teardrop 32"/>
              <p:cNvSpPr/>
              <p:nvPr/>
            </p:nvSpPr>
            <p:spPr>
              <a:xfrm rot="10800000">
                <a:off x="4124975" y="4340658"/>
                <a:ext cx="1714741" cy="1714740"/>
              </a:xfrm>
              <a:prstGeom prst="teardrop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31" name="Teardrop 8"/>
              <p:cNvSpPr/>
              <p:nvPr/>
            </p:nvSpPr>
            <p:spPr>
              <a:xfrm rot="10800000">
                <a:off x="4074175" y="4378758"/>
                <a:ext cx="1714741" cy="1714740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4391099" y="4597863"/>
                <a:ext cx="246453" cy="862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3600" b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6389235" y="2177213"/>
              <a:ext cx="1756306" cy="1778240"/>
              <a:chOff x="6389235" y="2177213"/>
              <a:chExt cx="1756306" cy="1778240"/>
            </a:xfrm>
          </p:grpSpPr>
          <p:sp>
            <p:nvSpPr>
              <p:cNvPr id="34" name="Teardrop 31"/>
              <p:cNvSpPr/>
              <p:nvPr/>
            </p:nvSpPr>
            <p:spPr>
              <a:xfrm>
                <a:off x="6389235" y="2240713"/>
                <a:ext cx="1714742" cy="1714740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35" name="Teardrop 7"/>
              <p:cNvSpPr/>
              <p:nvPr/>
            </p:nvSpPr>
            <p:spPr>
              <a:xfrm>
                <a:off x="6430799" y="2177213"/>
                <a:ext cx="1714742" cy="1714740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6589047" y="2458016"/>
                <a:ext cx="246453" cy="780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3200" b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6378842" y="4340659"/>
              <a:ext cx="1766696" cy="1752840"/>
              <a:chOff x="6378842" y="4340659"/>
              <a:chExt cx="1766696" cy="1752840"/>
            </a:xfrm>
          </p:grpSpPr>
          <p:sp>
            <p:nvSpPr>
              <p:cNvPr id="38" name="Teardrop 33"/>
              <p:cNvSpPr/>
              <p:nvPr/>
            </p:nvSpPr>
            <p:spPr>
              <a:xfrm rot="5400000">
                <a:off x="6378843" y="4340658"/>
                <a:ext cx="1714740" cy="1714741"/>
              </a:xfrm>
              <a:prstGeom prst="teardrop">
                <a:avLst/>
              </a:prstGeom>
              <a:solidFill>
                <a:srgbClr val="2192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39" name="Teardrop 9"/>
              <p:cNvSpPr/>
              <p:nvPr/>
            </p:nvSpPr>
            <p:spPr>
              <a:xfrm rot="5400000">
                <a:off x="6430798" y="4378758"/>
                <a:ext cx="1714740" cy="1714741"/>
              </a:xfrm>
              <a:prstGeom prst="teardrop">
                <a:avLst/>
              </a:prstGeom>
              <a:solidFill>
                <a:srgbClr val="2ABD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6761303" y="4635962"/>
                <a:ext cx="246453" cy="862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3600" b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4" name="文本框 13"/>
          <p:cNvSpPr txBox="1"/>
          <p:nvPr/>
        </p:nvSpPr>
        <p:spPr>
          <a:xfrm>
            <a:off x="3426455" y="1608856"/>
            <a:ext cx="800219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FFFF"/>
                </a:solidFill>
                <a:cs typeface="+mn-ea"/>
                <a:sym typeface="+mn-lt"/>
              </a:rPr>
              <a:t>形象</a:t>
            </a:r>
            <a:endParaRPr lang="zh-CN" altLang="en-US" sz="24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243913" y="1608856"/>
            <a:ext cx="800219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FFFF"/>
                </a:solidFill>
                <a:cs typeface="+mn-ea"/>
                <a:sym typeface="+mn-lt"/>
              </a:rPr>
              <a:t>包装</a:t>
            </a:r>
            <a:endParaRPr lang="zh-CN" altLang="en-US" sz="24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243913" y="3490084"/>
            <a:ext cx="800219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FFFF"/>
                </a:solidFill>
                <a:cs typeface="+mn-ea"/>
                <a:sym typeface="+mn-lt"/>
              </a:rPr>
              <a:t>引导</a:t>
            </a:r>
            <a:endParaRPr lang="zh-CN" altLang="en-US" sz="24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418484" y="3490084"/>
            <a:ext cx="800219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FFFF"/>
                </a:solidFill>
                <a:cs typeface="+mn-ea"/>
                <a:sym typeface="+mn-lt"/>
              </a:rPr>
              <a:t>标志</a:t>
            </a:r>
            <a:endParaRPr lang="zh-CN" altLang="en-US" sz="24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77117" y="1274279"/>
            <a:ext cx="2203377" cy="922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solidFill>
                  <a:srgbClr val="484849"/>
                </a:solidFill>
                <a:cs typeface="+mn-ea"/>
                <a:sym typeface="+mn-lt"/>
              </a:rPr>
              <a:t>打造有机、绿色无公害品牌形象，积极推广优质、有机产品。满足消费者绿色健康的消费需求。</a:t>
            </a:r>
            <a:endParaRPr lang="zh-CN" altLang="en-US" sz="1350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409366" y="1287803"/>
            <a:ext cx="2211503" cy="1338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solidFill>
                  <a:srgbClr val="484849"/>
                </a:solidFill>
                <a:cs typeface="+mn-ea"/>
                <a:sym typeface="+mn-lt"/>
              </a:rPr>
              <a:t>以绿色为主，注明绿色无公害，并标明质检部门认证。包装上也要体现精致、珍贵，采用</a:t>
            </a:r>
            <a:r>
              <a:rPr lang="en-US" altLang="zh-CN" sz="1350" dirty="0">
                <a:solidFill>
                  <a:srgbClr val="484849"/>
                </a:solidFill>
                <a:cs typeface="+mn-ea"/>
                <a:sym typeface="+mn-lt"/>
              </a:rPr>
              <a:t>1kg</a:t>
            </a:r>
            <a:r>
              <a:rPr lang="zh-CN" altLang="en-US" sz="1350" dirty="0">
                <a:solidFill>
                  <a:srgbClr val="484849"/>
                </a:solidFill>
                <a:cs typeface="+mn-ea"/>
                <a:sym typeface="+mn-lt"/>
              </a:rPr>
              <a:t>、</a:t>
            </a:r>
            <a:r>
              <a:rPr lang="en-US" altLang="zh-CN" sz="1350" dirty="0">
                <a:solidFill>
                  <a:srgbClr val="484849"/>
                </a:solidFill>
                <a:cs typeface="+mn-ea"/>
                <a:sym typeface="+mn-lt"/>
              </a:rPr>
              <a:t>3kg</a:t>
            </a:r>
            <a:r>
              <a:rPr lang="zh-CN" altLang="en-US" sz="1350" dirty="0">
                <a:solidFill>
                  <a:srgbClr val="484849"/>
                </a:solidFill>
                <a:cs typeface="+mn-ea"/>
                <a:sym typeface="+mn-lt"/>
              </a:rPr>
              <a:t>小袋包装和个性木桶式包装，小桶还可重复利用。</a:t>
            </a:r>
            <a:endParaRPr lang="zh-CN" altLang="en-US" sz="1350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409366" y="3207991"/>
            <a:ext cx="2211503" cy="922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solidFill>
                  <a:srgbClr val="484849"/>
                </a:solidFill>
                <a:cs typeface="+mn-ea"/>
                <a:sym typeface="+mn-lt"/>
              </a:rPr>
              <a:t>在包装内放入小贴士，使消费者购买产品的同时，不用繁杂的菜谱就可方便快捷的作出美味佳肴。</a:t>
            </a:r>
            <a:endParaRPr lang="zh-CN" altLang="en-US" sz="1350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77117" y="3322904"/>
            <a:ext cx="2203377" cy="113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solidFill>
                  <a:srgbClr val="484849"/>
                </a:solidFill>
                <a:cs typeface="+mn-ea"/>
                <a:sym typeface="+mn-lt"/>
              </a:rPr>
              <a:t>设计可爱的产品标志。同步推出，并且将其印制在包装上，可爱的形象让消费者留下美好而清晰的印象。</a:t>
            </a:r>
            <a:endParaRPr lang="zh-CN" altLang="en-US" sz="1350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/>
                </a:solidFill>
                <a:cs typeface="+mn-ea"/>
                <a:sym typeface="+mn-lt"/>
              </a:rPr>
              <a:t>广告策略</a:t>
            </a:r>
            <a:endParaRPr lang="zh-CN" altLang="en-US" dirty="0">
              <a:solidFill>
                <a:schemeClr val="accent2"/>
              </a:solidFill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0" r="-10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等腰三角形 35"/>
          <p:cNvSpPr/>
          <p:nvPr/>
        </p:nvSpPr>
        <p:spPr>
          <a:xfrm rot="10800000">
            <a:off x="146960" y="-10295"/>
            <a:ext cx="3696905" cy="3120444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等腰三角形 34"/>
          <p:cNvSpPr/>
          <p:nvPr/>
        </p:nvSpPr>
        <p:spPr>
          <a:xfrm>
            <a:off x="1418532" y="2053535"/>
            <a:ext cx="3509126" cy="3110434"/>
          </a:xfrm>
          <a:prstGeom prst="triangl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>
              <a:cs typeface="+mn-ea"/>
              <a:sym typeface="+mn-lt"/>
            </a:endParaRPr>
          </a:p>
        </p:txBody>
      </p:sp>
      <p:sp>
        <p:nvSpPr>
          <p:cNvPr id="86" name="TextBox 47"/>
          <p:cNvSpPr txBox="1"/>
          <p:nvPr/>
        </p:nvSpPr>
        <p:spPr>
          <a:xfrm>
            <a:off x="5650014" y="940796"/>
            <a:ext cx="3347026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dirty="0">
                <a:solidFill>
                  <a:srgbClr val="484849"/>
                </a:solidFill>
                <a:cs typeface="+mn-ea"/>
                <a:sym typeface="+mn-lt"/>
              </a:rPr>
              <a:t>市场现状及</a:t>
            </a:r>
            <a:r>
              <a:rPr lang="en-US" altLang="zh-CN" sz="1800" b="1" dirty="0">
                <a:solidFill>
                  <a:srgbClr val="484849"/>
                </a:solidFill>
                <a:cs typeface="+mn-ea"/>
                <a:sym typeface="+mn-lt"/>
              </a:rPr>
              <a:t>SWOT</a:t>
            </a:r>
            <a:r>
              <a:rPr lang="zh-CN" altLang="en-US" sz="1800" b="1" dirty="0">
                <a:solidFill>
                  <a:srgbClr val="484849"/>
                </a:solidFill>
                <a:cs typeface="+mn-ea"/>
                <a:sym typeface="+mn-lt"/>
              </a:rPr>
              <a:t>分析</a:t>
            </a:r>
            <a:endParaRPr lang="zh-CN" altLang="en-US" sz="1800" b="1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87" name="TextBox 48"/>
          <p:cNvSpPr txBox="1"/>
          <p:nvPr/>
        </p:nvSpPr>
        <p:spPr>
          <a:xfrm>
            <a:off x="5650014" y="1598804"/>
            <a:ext cx="3347026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营销目标和任务分解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484849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8" name="TextBox 55"/>
          <p:cNvSpPr txBox="1"/>
          <p:nvPr/>
        </p:nvSpPr>
        <p:spPr>
          <a:xfrm>
            <a:off x="5650014" y="2335630"/>
            <a:ext cx="3347026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营销执行策略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484849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9" name="TextBox 56"/>
          <p:cNvSpPr txBox="1"/>
          <p:nvPr/>
        </p:nvSpPr>
        <p:spPr>
          <a:xfrm>
            <a:off x="5650014" y="3072456"/>
            <a:ext cx="3347026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营销费用和预算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484849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0" name="TextBox 57"/>
          <p:cNvSpPr txBox="1"/>
          <p:nvPr/>
        </p:nvSpPr>
        <p:spPr>
          <a:xfrm>
            <a:off x="5650014" y="3811903"/>
            <a:ext cx="3347026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管理提升的若干措施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484849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TextBox 19"/>
          <p:cNvSpPr txBox="1"/>
          <p:nvPr/>
        </p:nvSpPr>
        <p:spPr>
          <a:xfrm>
            <a:off x="5081050" y="940796"/>
            <a:ext cx="415572" cy="395289"/>
          </a:xfrm>
          <a:prstGeom prst="rect">
            <a:avLst/>
          </a:prstGeom>
          <a:noFill/>
          <a:ln w="9525">
            <a:solidFill>
              <a:srgbClr val="2ABDC7"/>
            </a:solidFill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dirty="0">
                <a:solidFill>
                  <a:srgbClr val="2ABDC7"/>
                </a:solidFill>
                <a:latin typeface="Agency FB" panose="020B0503020202020204" pitchFamily="34" charset="0"/>
                <a:cs typeface="+mn-ea"/>
                <a:sym typeface="+mn-lt"/>
              </a:rPr>
              <a:t>01</a:t>
            </a:r>
            <a:endParaRPr lang="zh-CN" altLang="en-US" sz="3600" dirty="0">
              <a:solidFill>
                <a:srgbClr val="2ABDC7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31" name="TextBox 20"/>
          <p:cNvSpPr txBox="1"/>
          <p:nvPr/>
        </p:nvSpPr>
        <p:spPr>
          <a:xfrm>
            <a:off x="5079225" y="1610334"/>
            <a:ext cx="415572" cy="395289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dirty="0">
                <a:solidFill>
                  <a:schemeClr val="accent2"/>
                </a:solidFill>
                <a:latin typeface="Agency FB" panose="020B0503020202020204" pitchFamily="34" charset="0"/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schemeClr val="accent2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32" name="TextBox 21"/>
          <p:cNvSpPr txBox="1"/>
          <p:nvPr/>
        </p:nvSpPr>
        <p:spPr>
          <a:xfrm>
            <a:off x="5081050" y="2327520"/>
            <a:ext cx="415572" cy="395289"/>
          </a:xfrm>
          <a:prstGeom prst="rect">
            <a:avLst/>
          </a:prstGeom>
          <a:noFill/>
          <a:ln w="9525">
            <a:solidFill>
              <a:srgbClr val="2ABDC7"/>
            </a:solidFill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dirty="0">
                <a:solidFill>
                  <a:srgbClr val="2ABDC7"/>
                </a:solidFill>
                <a:latin typeface="Agency FB" panose="020B0503020202020204" pitchFamily="34" charset="0"/>
                <a:cs typeface="+mn-ea"/>
                <a:sym typeface="+mn-lt"/>
              </a:rPr>
              <a:t>03</a:t>
            </a:r>
            <a:endParaRPr lang="zh-CN" altLang="en-US" sz="3600" dirty="0">
              <a:solidFill>
                <a:srgbClr val="2ABDC7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33" name="TextBox 22"/>
          <p:cNvSpPr txBox="1"/>
          <p:nvPr/>
        </p:nvSpPr>
        <p:spPr>
          <a:xfrm>
            <a:off x="5079225" y="3046371"/>
            <a:ext cx="415572" cy="395289"/>
          </a:xfrm>
          <a:prstGeom prst="rect">
            <a:avLst/>
          </a:prstGeom>
          <a:noFill/>
          <a:ln w="9525">
            <a:solidFill>
              <a:srgbClr val="4C4B50"/>
            </a:solidFill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dirty="0">
                <a:solidFill>
                  <a:schemeClr val="accent2"/>
                </a:solidFill>
                <a:latin typeface="Agency FB" panose="020B0503020202020204" pitchFamily="34" charset="0"/>
                <a:cs typeface="+mn-ea"/>
                <a:sym typeface="+mn-lt"/>
              </a:rPr>
              <a:t>04</a:t>
            </a:r>
            <a:endParaRPr lang="zh-CN" altLang="en-US" sz="3600" dirty="0">
              <a:solidFill>
                <a:schemeClr val="accent2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34" name="TextBox 19"/>
          <p:cNvSpPr txBox="1"/>
          <p:nvPr/>
        </p:nvSpPr>
        <p:spPr>
          <a:xfrm>
            <a:off x="5077400" y="3798861"/>
            <a:ext cx="415572" cy="395289"/>
          </a:xfrm>
          <a:prstGeom prst="rect">
            <a:avLst/>
          </a:prstGeom>
          <a:noFill/>
          <a:ln w="9525">
            <a:solidFill>
              <a:srgbClr val="2ABDC7"/>
            </a:solidFill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dirty="0">
                <a:solidFill>
                  <a:srgbClr val="2ABDC7"/>
                </a:solidFill>
                <a:latin typeface="Agency FB" panose="020B0503020202020204" pitchFamily="34" charset="0"/>
                <a:cs typeface="+mn-ea"/>
                <a:sym typeface="+mn-lt"/>
              </a:rPr>
              <a:t>05</a:t>
            </a:r>
            <a:endParaRPr lang="zh-CN" altLang="en-US" sz="3600" dirty="0">
              <a:solidFill>
                <a:srgbClr val="2ABDC7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39871" y="-491572"/>
            <a:ext cx="102373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c</a:t>
            </a:r>
            <a:endParaRPr lang="zh-CN" altLang="en-US" sz="166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26019" y="1180595"/>
            <a:ext cx="94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ontents</a:t>
            </a:r>
            <a:endParaRPr lang="zh-CN" altLang="en-US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93867" y="760010"/>
            <a:ext cx="941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目录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4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4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4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4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4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 animBg="1"/>
      <p:bldP spid="86" grpId="0"/>
      <p:bldP spid="87" grpId="0"/>
      <p:bldP spid="88" grpId="0"/>
      <p:bldP spid="89" grpId="0"/>
      <p:bldP spid="90" grpId="0"/>
      <p:bldP spid="30" grpId="0" animBg="1"/>
      <p:bldP spid="31" grpId="0" animBg="1"/>
      <p:bldP spid="32" grpId="0" animBg="1"/>
      <p:bldP spid="33" grpId="0" animBg="1"/>
      <p:bldP spid="34" grpId="0" animBg="1"/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567350" y="1144933"/>
            <a:ext cx="2812710" cy="1257268"/>
            <a:chOff x="656143" y="3285911"/>
            <a:chExt cx="2812710" cy="1257268"/>
          </a:xfrm>
        </p:grpSpPr>
        <p:grpSp>
          <p:nvGrpSpPr>
            <p:cNvPr id="11" name="组合 10"/>
            <p:cNvGrpSpPr/>
            <p:nvPr/>
          </p:nvGrpSpPr>
          <p:grpSpPr>
            <a:xfrm>
              <a:off x="656143" y="3285911"/>
              <a:ext cx="2812710" cy="1257268"/>
              <a:chOff x="492874" y="3298650"/>
              <a:chExt cx="2812710" cy="1257268"/>
            </a:xfrm>
          </p:grpSpPr>
          <p:sp>
            <p:nvSpPr>
              <p:cNvPr id="46" name="圆角矩形 67"/>
              <p:cNvSpPr/>
              <p:nvPr/>
            </p:nvSpPr>
            <p:spPr bwMode="auto">
              <a:xfrm>
                <a:off x="560950" y="3298650"/>
                <a:ext cx="2323095" cy="382802"/>
              </a:xfrm>
              <a:prstGeom prst="roundRect">
                <a:avLst>
                  <a:gd name="adj" fmla="val 6433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53" tIns="34277" rIns="68553" bIns="34277" numCol="1" rtlCol="0" anchor="t" anchorCtr="0" compatLnSpc="1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 dirty="0">
                  <a:solidFill>
                    <a:srgbClr val="294A5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Text Box 18"/>
              <p:cNvSpPr txBox="1">
                <a:spLocks noChangeArrowheads="1"/>
              </p:cNvSpPr>
              <p:nvPr/>
            </p:nvSpPr>
            <p:spPr bwMode="auto">
              <a:xfrm>
                <a:off x="492874" y="3840722"/>
                <a:ext cx="2812710" cy="715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6858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350" dirty="0">
                    <a:solidFill>
                      <a:srgbClr val="484849"/>
                    </a:solidFill>
                    <a:latin typeface="+mn-lt"/>
                    <a:ea typeface="+mn-ea"/>
                    <a:cs typeface="+mn-ea"/>
                    <a:sym typeface="+mn-lt"/>
                  </a:rPr>
                  <a:t>入门级产品主打性价比，目标人群为讲究生活品质的高端人群日常使用。</a:t>
                </a:r>
                <a:endParaRPr lang="zh-CN" altLang="en-US" sz="1350" dirty="0">
                  <a:solidFill>
                    <a:srgbClr val="484849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48" name="Text Box 18"/>
            <p:cNvSpPr txBox="1">
              <a:spLocks noChangeArrowheads="1"/>
            </p:cNvSpPr>
            <p:nvPr/>
          </p:nvSpPr>
          <p:spPr bwMode="auto">
            <a:xfrm>
              <a:off x="1251567" y="3330159"/>
              <a:ext cx="1284305" cy="3385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入门级产品</a:t>
              </a:r>
              <a:endParaRPr lang="zh-CN" altLang="en-US" sz="16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519951" y="2444907"/>
            <a:ext cx="2901950" cy="1223112"/>
            <a:chOff x="3306994" y="3327666"/>
            <a:chExt cx="2901950" cy="1223112"/>
          </a:xfrm>
        </p:grpSpPr>
        <p:sp>
          <p:nvSpPr>
            <p:cNvPr id="45" name="圆角矩形 69"/>
            <p:cNvSpPr/>
            <p:nvPr/>
          </p:nvSpPr>
          <p:spPr bwMode="auto">
            <a:xfrm>
              <a:off x="3422469" y="3327666"/>
              <a:ext cx="2323095" cy="382802"/>
            </a:xfrm>
            <a:prstGeom prst="roundRect">
              <a:avLst>
                <a:gd name="adj" fmla="val 6433"/>
              </a:avLst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53" tIns="34277" rIns="68553" bIns="34277" numCol="1" rtlCol="0" anchor="t" anchorCtr="0" compatLnSpc="1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srgbClr val="294A5A"/>
                </a:solidFill>
                <a:cs typeface="+mn-ea"/>
                <a:sym typeface="+mn-lt"/>
              </a:endParaRPr>
            </a:p>
          </p:txBody>
        </p:sp>
        <p:sp>
          <p:nvSpPr>
            <p:cNvPr id="49" name="Text Box 18"/>
            <p:cNvSpPr txBox="1">
              <a:spLocks noChangeArrowheads="1"/>
            </p:cNvSpPr>
            <p:nvPr/>
          </p:nvSpPr>
          <p:spPr bwMode="auto">
            <a:xfrm>
              <a:off x="3929653" y="3361622"/>
              <a:ext cx="1256257" cy="3385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中端产品</a:t>
              </a:r>
              <a:endParaRPr lang="zh-CN" altLang="en-US" sz="16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Text Box 18"/>
            <p:cNvSpPr txBox="1">
              <a:spLocks noChangeArrowheads="1"/>
            </p:cNvSpPr>
            <p:nvPr/>
          </p:nvSpPr>
          <p:spPr bwMode="auto">
            <a:xfrm>
              <a:off x="3306994" y="3835582"/>
              <a:ext cx="2901950" cy="715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50" dirty="0">
                  <a:solidFill>
                    <a:srgbClr val="484849"/>
                  </a:solidFill>
                  <a:latin typeface="+mn-lt"/>
                  <a:ea typeface="+mn-ea"/>
                  <a:cs typeface="+mn-ea"/>
                  <a:sym typeface="+mn-lt"/>
                </a:rPr>
                <a:t>中端产品主打精品路线，小包装，产品品质与入门级有一定提升，主攻高端酒店、会所等。</a:t>
              </a:r>
              <a:endParaRPr lang="zh-CN" altLang="en-US" sz="1350" dirty="0">
                <a:solidFill>
                  <a:srgbClr val="48484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519951" y="3767191"/>
            <a:ext cx="2901950" cy="1176835"/>
            <a:chOff x="6143427" y="3327666"/>
            <a:chExt cx="2901950" cy="1176835"/>
          </a:xfrm>
        </p:grpSpPr>
        <p:sp>
          <p:nvSpPr>
            <p:cNvPr id="44" name="圆角矩形 70"/>
            <p:cNvSpPr/>
            <p:nvPr/>
          </p:nvSpPr>
          <p:spPr bwMode="auto">
            <a:xfrm>
              <a:off x="6232668" y="3327666"/>
              <a:ext cx="2323095" cy="382802"/>
            </a:xfrm>
            <a:prstGeom prst="roundRect">
              <a:avLst>
                <a:gd name="adj" fmla="val 6433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53" tIns="34277" rIns="68553" bIns="34277" numCol="1" rtlCol="0" anchor="t" anchorCtr="0" compatLnSpc="1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294A5A"/>
                </a:solidFill>
                <a:cs typeface="+mn-ea"/>
                <a:sym typeface="+mn-lt"/>
              </a:endParaRPr>
            </a:p>
          </p:txBody>
        </p:sp>
        <p:sp>
          <p:nvSpPr>
            <p:cNvPr id="50" name="Text Box 18"/>
            <p:cNvSpPr txBox="1">
              <a:spLocks noChangeArrowheads="1"/>
            </p:cNvSpPr>
            <p:nvPr/>
          </p:nvSpPr>
          <p:spPr bwMode="auto">
            <a:xfrm>
              <a:off x="6717875" y="3364542"/>
              <a:ext cx="1352680" cy="3385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高端产品</a:t>
              </a:r>
              <a:endParaRPr lang="zh-CN" altLang="en-US" sz="16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Text Box 18"/>
            <p:cNvSpPr txBox="1">
              <a:spLocks noChangeArrowheads="1"/>
            </p:cNvSpPr>
            <p:nvPr/>
          </p:nvSpPr>
          <p:spPr bwMode="auto">
            <a:xfrm>
              <a:off x="6143427" y="3789305"/>
              <a:ext cx="2901950" cy="715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50" dirty="0">
                  <a:solidFill>
                    <a:srgbClr val="484849"/>
                  </a:solidFill>
                  <a:latin typeface="+mn-lt"/>
                  <a:ea typeface="+mn-ea"/>
                  <a:cs typeface="+mn-ea"/>
                  <a:sym typeface="+mn-lt"/>
                </a:rPr>
                <a:t>主打奢华路线，环保木桶包装，品质卓越，产量低。主打高端市场和礼品市场。</a:t>
              </a:r>
              <a:endParaRPr lang="zh-CN" altLang="en-US" sz="1350" dirty="0">
                <a:solidFill>
                  <a:srgbClr val="48484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/>
                </a:solidFill>
                <a:cs typeface="+mn-ea"/>
                <a:sym typeface="+mn-lt"/>
              </a:rPr>
              <a:t>价格策略</a:t>
            </a:r>
            <a:endParaRPr lang="zh-CN" altLang="en-US" dirty="0">
              <a:solidFill>
                <a:schemeClr val="accent2"/>
              </a:solidFill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766792" y="1173949"/>
            <a:ext cx="2800558" cy="3401788"/>
            <a:chOff x="1472311" y="905756"/>
            <a:chExt cx="3630405" cy="4409788"/>
          </a:xfrm>
        </p:grpSpPr>
        <p:grpSp>
          <p:nvGrpSpPr>
            <p:cNvPr id="25" name="组合 24" descr="e7d195523061f1c0deeec63e560781cfd59afb0ea006f2a87ABB68BF51EA6619813959095094C18C62A12F549504892A4AAA8C1554C6663626E05CA27F281A14E6983772AFC3FB97135759321DEA3D704CB8FFD9D2544D2074061F3D878A4F24638415FA5D365B2AF4BEC5AD5F5BED89740C60608E45A0F8CE8EF0096094E663250F0E257FDFCC83"/>
            <p:cNvGrpSpPr/>
            <p:nvPr/>
          </p:nvGrpSpPr>
          <p:grpSpPr>
            <a:xfrm>
              <a:off x="1472311" y="905756"/>
              <a:ext cx="3422899" cy="1008000"/>
              <a:chOff x="1482107" y="1790281"/>
              <a:chExt cx="3422899" cy="1008000"/>
            </a:xfrm>
          </p:grpSpPr>
          <p:sp>
            <p:nvSpPr>
              <p:cNvPr id="26" name="椭圆 2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  <p:cNvSpPr>
                <a:spLocks noChangeAspect="1"/>
              </p:cNvSpPr>
              <p:nvPr/>
            </p:nvSpPr>
            <p:spPr>
              <a:xfrm>
                <a:off x="1482107" y="1790281"/>
                <a:ext cx="1008000" cy="100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>
                  <a:cs typeface="+mn-ea"/>
                  <a:sym typeface="+mn-lt"/>
                </a:endParaRPr>
              </a:p>
            </p:txBody>
          </p:sp>
          <p:sp>
            <p:nvSpPr>
              <p:cNvPr id="27" name="椭圆 26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  <p:cNvSpPr>
                <a:spLocks noChangeAspect="1"/>
              </p:cNvSpPr>
              <p:nvPr/>
            </p:nvSpPr>
            <p:spPr>
              <a:xfrm>
                <a:off x="3883318" y="1790281"/>
                <a:ext cx="1008000" cy="100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>
                  <a:cs typeface="+mn-ea"/>
                  <a:sym typeface="+mn-lt"/>
                </a:endParaRPr>
              </a:p>
            </p:txBody>
          </p:sp>
          <p:sp>
            <p:nvSpPr>
              <p:cNvPr id="28" name="任意多边形 11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  <p:cNvSpPr>
                <a:spLocks noChangeAspect="1"/>
              </p:cNvSpPr>
              <p:nvPr/>
            </p:nvSpPr>
            <p:spPr>
              <a:xfrm>
                <a:off x="1482107" y="1968672"/>
                <a:ext cx="3422899" cy="671046"/>
              </a:xfrm>
              <a:custGeom>
                <a:avLst/>
                <a:gdLst>
                  <a:gd name="connsiteX0" fmla="*/ 460993 w 3422899"/>
                  <a:gd name="connsiteY0" fmla="*/ 0 h 671046"/>
                  <a:gd name="connsiteX1" fmla="*/ 2537126 w 3422899"/>
                  <a:gd name="connsiteY1" fmla="*/ 0 h 671046"/>
                  <a:gd name="connsiteX2" fmla="*/ 2861293 w 3422899"/>
                  <a:gd name="connsiteY2" fmla="*/ 0 h 671046"/>
                  <a:gd name="connsiteX3" fmla="*/ 3300672 w 3422899"/>
                  <a:gd name="connsiteY3" fmla="*/ 0 h 671046"/>
                  <a:gd name="connsiteX4" fmla="*/ 3336824 w 3422899"/>
                  <a:gd name="connsiteY4" fmla="*/ 43817 h 671046"/>
                  <a:gd name="connsiteX5" fmla="*/ 3422899 w 3422899"/>
                  <a:gd name="connsiteY5" fmla="*/ 325608 h 671046"/>
                  <a:gd name="connsiteX6" fmla="*/ 3336824 w 3422899"/>
                  <a:gd name="connsiteY6" fmla="*/ 607400 h 671046"/>
                  <a:gd name="connsiteX7" fmla="*/ 3284312 w 3422899"/>
                  <a:gd name="connsiteY7" fmla="*/ 671045 h 671046"/>
                  <a:gd name="connsiteX8" fmla="*/ 2861293 w 3422899"/>
                  <a:gd name="connsiteY8" fmla="*/ 671045 h 671046"/>
                  <a:gd name="connsiteX9" fmla="*/ 2553487 w 3422899"/>
                  <a:gd name="connsiteY9" fmla="*/ 671045 h 671046"/>
                  <a:gd name="connsiteX10" fmla="*/ 869414 w 3422899"/>
                  <a:gd name="connsiteY10" fmla="*/ 671045 h 671046"/>
                  <a:gd name="connsiteX11" fmla="*/ 869413 w 3422899"/>
                  <a:gd name="connsiteY11" fmla="*/ 671046 h 671046"/>
                  <a:gd name="connsiteX12" fmla="*/ 138588 w 3422899"/>
                  <a:gd name="connsiteY12" fmla="*/ 671046 h 671046"/>
                  <a:gd name="connsiteX13" fmla="*/ 86075 w 3422899"/>
                  <a:gd name="connsiteY13" fmla="*/ 607401 h 671046"/>
                  <a:gd name="connsiteX14" fmla="*/ 0 w 3422899"/>
                  <a:gd name="connsiteY14" fmla="*/ 325609 h 671046"/>
                  <a:gd name="connsiteX15" fmla="*/ 86075 w 3422899"/>
                  <a:gd name="connsiteY15" fmla="*/ 43818 h 671046"/>
                  <a:gd name="connsiteX16" fmla="*/ 122227 w 3422899"/>
                  <a:gd name="connsiteY16" fmla="*/ 1 h 671046"/>
                  <a:gd name="connsiteX17" fmla="*/ 460993 w 3422899"/>
                  <a:gd name="connsiteY17" fmla="*/ 1 h 671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22899" h="671046">
                    <a:moveTo>
                      <a:pt x="460993" y="0"/>
                    </a:moveTo>
                    <a:lnTo>
                      <a:pt x="2537126" y="0"/>
                    </a:lnTo>
                    <a:lnTo>
                      <a:pt x="2861293" y="0"/>
                    </a:lnTo>
                    <a:lnTo>
                      <a:pt x="3300672" y="0"/>
                    </a:lnTo>
                    <a:lnTo>
                      <a:pt x="3336824" y="43817"/>
                    </a:lnTo>
                    <a:cubicBezTo>
                      <a:pt x="3391167" y="124256"/>
                      <a:pt x="3422899" y="221226"/>
                      <a:pt x="3422899" y="325608"/>
                    </a:cubicBezTo>
                    <a:cubicBezTo>
                      <a:pt x="3422899" y="429990"/>
                      <a:pt x="3391167" y="526961"/>
                      <a:pt x="3336824" y="607400"/>
                    </a:cubicBezTo>
                    <a:lnTo>
                      <a:pt x="3284312" y="671045"/>
                    </a:lnTo>
                    <a:lnTo>
                      <a:pt x="2861293" y="671045"/>
                    </a:lnTo>
                    <a:lnTo>
                      <a:pt x="2553487" y="671045"/>
                    </a:lnTo>
                    <a:lnTo>
                      <a:pt x="869414" y="671045"/>
                    </a:lnTo>
                    <a:lnTo>
                      <a:pt x="869413" y="671046"/>
                    </a:lnTo>
                    <a:lnTo>
                      <a:pt x="138588" y="671046"/>
                    </a:lnTo>
                    <a:lnTo>
                      <a:pt x="86075" y="607401"/>
                    </a:lnTo>
                    <a:cubicBezTo>
                      <a:pt x="31732" y="526962"/>
                      <a:pt x="0" y="429991"/>
                      <a:pt x="0" y="325609"/>
                    </a:cubicBezTo>
                    <a:cubicBezTo>
                      <a:pt x="0" y="221227"/>
                      <a:pt x="31732" y="124257"/>
                      <a:pt x="86075" y="43818"/>
                    </a:cubicBezTo>
                    <a:lnTo>
                      <a:pt x="122227" y="1"/>
                    </a:lnTo>
                    <a:lnTo>
                      <a:pt x="460993" y="1"/>
                    </a:lnTo>
                    <a:close/>
                  </a:path>
                </a:pathLst>
              </a:custGeom>
              <a:solidFill>
                <a:srgbClr val="2ABDC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>
                  <a:cs typeface="+mn-ea"/>
                  <a:sym typeface="+mn-lt"/>
                </a:endParaRPr>
              </a:p>
            </p:txBody>
          </p:sp>
          <p:sp>
            <p:nvSpPr>
              <p:cNvPr id="29" name="文本框 28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  <p:cNvSpPr txBox="1"/>
              <p:nvPr/>
            </p:nvSpPr>
            <p:spPr>
              <a:xfrm>
                <a:off x="1835632" y="2032671"/>
                <a:ext cx="2702163" cy="598463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400" b="1" dirty="0">
                    <a:solidFill>
                      <a:srgbClr val="FFFFFF"/>
                    </a:solidFill>
                    <a:cs typeface="+mn-ea"/>
                    <a:sym typeface="+mn-lt"/>
                  </a:rPr>
                  <a:t>5.5</a:t>
                </a:r>
                <a:r>
                  <a:rPr lang="zh-CN" altLang="en-US" sz="2400" b="1" dirty="0">
                    <a:solidFill>
                      <a:srgbClr val="FFFFFF"/>
                    </a:solidFill>
                    <a:cs typeface="+mn-ea"/>
                    <a:sym typeface="+mn-lt"/>
                  </a:rPr>
                  <a:t>元</a:t>
                </a:r>
                <a:r>
                  <a:rPr lang="en-US" altLang="zh-CN" sz="2400" b="1" dirty="0">
                    <a:solidFill>
                      <a:srgbClr val="FFFFFF"/>
                    </a:solidFill>
                    <a:cs typeface="+mn-ea"/>
                    <a:sym typeface="+mn-lt"/>
                  </a:rPr>
                  <a:t>/500</a:t>
                </a:r>
                <a:r>
                  <a:rPr lang="zh-CN" altLang="en-US" sz="2400" b="1" dirty="0">
                    <a:solidFill>
                      <a:srgbClr val="FFFFFF"/>
                    </a:solidFill>
                    <a:cs typeface="+mn-ea"/>
                    <a:sym typeface="+mn-lt"/>
                  </a:rPr>
                  <a:t>克</a:t>
                </a:r>
                <a:endParaRPr lang="zh-CN" altLang="en-US" sz="1200" b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组合 29" descr="e7d195523061f1c0deeec63e560781cfd59afb0ea006f2a87ABB68BF51EA6619813959095094C18C62A12F549504892A4AAA8C1554C6663626E05CA27F281A14E6983772AFC3FB97135759321DEA3D704CB8FFD9D2544D2074061F3D878A4F24638415FA5D365B2AF4BEC5AD5F5BED89740C60608E45A0F8CE8EF0096094E663250F0E257FDFCC83"/>
            <p:cNvGrpSpPr/>
            <p:nvPr/>
          </p:nvGrpSpPr>
          <p:grpSpPr>
            <a:xfrm>
              <a:off x="1472311" y="2597335"/>
              <a:ext cx="3630405" cy="1008000"/>
              <a:chOff x="1482107" y="3481860"/>
              <a:chExt cx="3630405" cy="1008000"/>
            </a:xfrm>
          </p:grpSpPr>
          <p:sp>
            <p:nvSpPr>
              <p:cNvPr id="31" name="椭圆 30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  <p:cNvSpPr>
                <a:spLocks noChangeAspect="1"/>
              </p:cNvSpPr>
              <p:nvPr/>
            </p:nvSpPr>
            <p:spPr>
              <a:xfrm>
                <a:off x="1482107" y="3481860"/>
                <a:ext cx="1008000" cy="100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>
                  <a:cs typeface="+mn-ea"/>
                  <a:sym typeface="+mn-lt"/>
                </a:endParaRPr>
              </a:p>
            </p:txBody>
          </p:sp>
          <p:sp>
            <p:nvSpPr>
              <p:cNvPr id="32" name="椭圆 31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  <p:cNvSpPr>
                <a:spLocks noChangeAspect="1"/>
              </p:cNvSpPr>
              <p:nvPr/>
            </p:nvSpPr>
            <p:spPr>
              <a:xfrm>
                <a:off x="3883318" y="3481860"/>
                <a:ext cx="1008000" cy="100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>
                  <a:cs typeface="+mn-ea"/>
                  <a:sym typeface="+mn-lt"/>
                </a:endParaRPr>
              </a:p>
            </p:txBody>
          </p:sp>
          <p:sp>
            <p:nvSpPr>
              <p:cNvPr id="33" name="任意多边形 16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  <p:cNvSpPr>
                <a:spLocks noChangeAspect="1"/>
              </p:cNvSpPr>
              <p:nvPr/>
            </p:nvSpPr>
            <p:spPr>
              <a:xfrm>
                <a:off x="1482107" y="3660251"/>
                <a:ext cx="3422899" cy="671046"/>
              </a:xfrm>
              <a:custGeom>
                <a:avLst/>
                <a:gdLst>
                  <a:gd name="connsiteX0" fmla="*/ 460993 w 3422899"/>
                  <a:gd name="connsiteY0" fmla="*/ 0 h 671046"/>
                  <a:gd name="connsiteX1" fmla="*/ 2537126 w 3422899"/>
                  <a:gd name="connsiteY1" fmla="*/ 0 h 671046"/>
                  <a:gd name="connsiteX2" fmla="*/ 2861293 w 3422899"/>
                  <a:gd name="connsiteY2" fmla="*/ 0 h 671046"/>
                  <a:gd name="connsiteX3" fmla="*/ 3300672 w 3422899"/>
                  <a:gd name="connsiteY3" fmla="*/ 0 h 671046"/>
                  <a:gd name="connsiteX4" fmla="*/ 3336824 w 3422899"/>
                  <a:gd name="connsiteY4" fmla="*/ 43817 h 671046"/>
                  <a:gd name="connsiteX5" fmla="*/ 3422899 w 3422899"/>
                  <a:gd name="connsiteY5" fmla="*/ 325608 h 671046"/>
                  <a:gd name="connsiteX6" fmla="*/ 3336824 w 3422899"/>
                  <a:gd name="connsiteY6" fmla="*/ 607400 h 671046"/>
                  <a:gd name="connsiteX7" fmla="*/ 3284312 w 3422899"/>
                  <a:gd name="connsiteY7" fmla="*/ 671045 h 671046"/>
                  <a:gd name="connsiteX8" fmla="*/ 2861293 w 3422899"/>
                  <a:gd name="connsiteY8" fmla="*/ 671045 h 671046"/>
                  <a:gd name="connsiteX9" fmla="*/ 2553487 w 3422899"/>
                  <a:gd name="connsiteY9" fmla="*/ 671045 h 671046"/>
                  <a:gd name="connsiteX10" fmla="*/ 869414 w 3422899"/>
                  <a:gd name="connsiteY10" fmla="*/ 671045 h 671046"/>
                  <a:gd name="connsiteX11" fmla="*/ 869413 w 3422899"/>
                  <a:gd name="connsiteY11" fmla="*/ 671046 h 671046"/>
                  <a:gd name="connsiteX12" fmla="*/ 138588 w 3422899"/>
                  <a:gd name="connsiteY12" fmla="*/ 671046 h 671046"/>
                  <a:gd name="connsiteX13" fmla="*/ 86075 w 3422899"/>
                  <a:gd name="connsiteY13" fmla="*/ 607401 h 671046"/>
                  <a:gd name="connsiteX14" fmla="*/ 0 w 3422899"/>
                  <a:gd name="connsiteY14" fmla="*/ 325609 h 671046"/>
                  <a:gd name="connsiteX15" fmla="*/ 86075 w 3422899"/>
                  <a:gd name="connsiteY15" fmla="*/ 43818 h 671046"/>
                  <a:gd name="connsiteX16" fmla="*/ 122227 w 3422899"/>
                  <a:gd name="connsiteY16" fmla="*/ 1 h 671046"/>
                  <a:gd name="connsiteX17" fmla="*/ 460993 w 3422899"/>
                  <a:gd name="connsiteY17" fmla="*/ 1 h 671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22899" h="671046">
                    <a:moveTo>
                      <a:pt x="460993" y="0"/>
                    </a:moveTo>
                    <a:lnTo>
                      <a:pt x="2537126" y="0"/>
                    </a:lnTo>
                    <a:lnTo>
                      <a:pt x="2861293" y="0"/>
                    </a:lnTo>
                    <a:lnTo>
                      <a:pt x="3300672" y="0"/>
                    </a:lnTo>
                    <a:lnTo>
                      <a:pt x="3336824" y="43817"/>
                    </a:lnTo>
                    <a:cubicBezTo>
                      <a:pt x="3391167" y="124256"/>
                      <a:pt x="3422899" y="221226"/>
                      <a:pt x="3422899" y="325608"/>
                    </a:cubicBezTo>
                    <a:cubicBezTo>
                      <a:pt x="3422899" y="429990"/>
                      <a:pt x="3391167" y="526961"/>
                      <a:pt x="3336824" y="607400"/>
                    </a:cubicBezTo>
                    <a:lnTo>
                      <a:pt x="3284312" y="671045"/>
                    </a:lnTo>
                    <a:lnTo>
                      <a:pt x="2861293" y="671045"/>
                    </a:lnTo>
                    <a:lnTo>
                      <a:pt x="2553487" y="671045"/>
                    </a:lnTo>
                    <a:lnTo>
                      <a:pt x="869414" y="671045"/>
                    </a:lnTo>
                    <a:lnTo>
                      <a:pt x="869413" y="671046"/>
                    </a:lnTo>
                    <a:lnTo>
                      <a:pt x="138588" y="671046"/>
                    </a:lnTo>
                    <a:lnTo>
                      <a:pt x="86075" y="607401"/>
                    </a:lnTo>
                    <a:cubicBezTo>
                      <a:pt x="31732" y="526962"/>
                      <a:pt x="0" y="429991"/>
                      <a:pt x="0" y="325609"/>
                    </a:cubicBezTo>
                    <a:cubicBezTo>
                      <a:pt x="0" y="221227"/>
                      <a:pt x="31732" y="124257"/>
                      <a:pt x="86075" y="43818"/>
                    </a:cubicBezTo>
                    <a:lnTo>
                      <a:pt x="122227" y="1"/>
                    </a:lnTo>
                    <a:lnTo>
                      <a:pt x="46099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>
                  <a:cs typeface="+mn-ea"/>
                  <a:sym typeface="+mn-lt"/>
                </a:endParaRPr>
              </a:p>
            </p:txBody>
          </p:sp>
          <p:sp>
            <p:nvSpPr>
              <p:cNvPr id="36" name="文本框 3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  <p:cNvSpPr txBox="1"/>
              <p:nvPr/>
            </p:nvSpPr>
            <p:spPr>
              <a:xfrm>
                <a:off x="1877987" y="3722873"/>
                <a:ext cx="3234525" cy="598463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FFFFFF"/>
                    </a:solidFill>
                    <a:cs typeface="+mn-ea"/>
                    <a:sym typeface="+mn-lt"/>
                  </a:rPr>
                  <a:t>15</a:t>
                </a:r>
                <a:r>
                  <a:rPr lang="zh-CN" altLang="en-US" sz="2400" b="1" dirty="0">
                    <a:solidFill>
                      <a:srgbClr val="FFFFFF"/>
                    </a:solidFill>
                    <a:cs typeface="+mn-ea"/>
                    <a:sym typeface="+mn-lt"/>
                  </a:rPr>
                  <a:t>元</a:t>
                </a:r>
                <a:r>
                  <a:rPr lang="en-US" altLang="zh-CN" sz="2400" b="1" dirty="0">
                    <a:solidFill>
                      <a:srgbClr val="FFFFFF"/>
                    </a:solidFill>
                    <a:cs typeface="+mn-ea"/>
                    <a:sym typeface="+mn-lt"/>
                  </a:rPr>
                  <a:t>/500</a:t>
                </a:r>
                <a:r>
                  <a:rPr lang="zh-CN" altLang="en-US" sz="2400" b="1" dirty="0">
                    <a:solidFill>
                      <a:srgbClr val="FFFFFF"/>
                    </a:solidFill>
                    <a:cs typeface="+mn-ea"/>
                    <a:sym typeface="+mn-lt"/>
                  </a:rPr>
                  <a:t>克</a:t>
                </a:r>
                <a:endParaRPr lang="zh-CN" altLang="en-US" sz="1200" b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组合 36" descr="e7d195523061f1c0deeec63e560781cfd59afb0ea006f2a87ABB68BF51EA6619813959095094C18C62A12F549504892A4AAA8C1554C6663626E05CA27F281A14E6983772AFC3FB97135759321DEA3D704CB8FFD9D2544D2074061F3D878A4F24638415FA5D365B2AF4BEC5AD5F5BED89740C60608E45A0F8CE8EF0096094E663250F0E257FDFCC83"/>
            <p:cNvGrpSpPr/>
            <p:nvPr/>
          </p:nvGrpSpPr>
          <p:grpSpPr>
            <a:xfrm>
              <a:off x="1472311" y="4307544"/>
              <a:ext cx="3550641" cy="1008000"/>
              <a:chOff x="1482107" y="5192069"/>
              <a:chExt cx="3550641" cy="1008000"/>
            </a:xfrm>
          </p:grpSpPr>
          <p:sp>
            <p:nvSpPr>
              <p:cNvPr id="38" name="椭圆 37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  <p:cNvSpPr>
                <a:spLocks noChangeAspect="1"/>
              </p:cNvSpPr>
              <p:nvPr/>
            </p:nvSpPr>
            <p:spPr>
              <a:xfrm>
                <a:off x="1482107" y="5192069"/>
                <a:ext cx="1008000" cy="100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>
                  <a:cs typeface="+mn-ea"/>
                  <a:sym typeface="+mn-lt"/>
                </a:endParaRPr>
              </a:p>
            </p:txBody>
          </p:sp>
          <p:sp>
            <p:nvSpPr>
              <p:cNvPr id="39" name="椭圆 38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  <p:cNvSpPr>
                <a:spLocks noChangeAspect="1"/>
              </p:cNvSpPr>
              <p:nvPr/>
            </p:nvSpPr>
            <p:spPr>
              <a:xfrm>
                <a:off x="3883318" y="5192069"/>
                <a:ext cx="1008000" cy="100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>
                  <a:cs typeface="+mn-ea"/>
                  <a:sym typeface="+mn-lt"/>
                </a:endParaRPr>
              </a:p>
            </p:txBody>
          </p:sp>
          <p:sp>
            <p:nvSpPr>
              <p:cNvPr id="53" name="任意多边形 21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  <p:cNvSpPr>
                <a:spLocks noChangeAspect="1"/>
              </p:cNvSpPr>
              <p:nvPr/>
            </p:nvSpPr>
            <p:spPr>
              <a:xfrm>
                <a:off x="1482107" y="5370460"/>
                <a:ext cx="3422899" cy="671046"/>
              </a:xfrm>
              <a:custGeom>
                <a:avLst/>
                <a:gdLst>
                  <a:gd name="connsiteX0" fmla="*/ 460993 w 3422899"/>
                  <a:gd name="connsiteY0" fmla="*/ 0 h 671046"/>
                  <a:gd name="connsiteX1" fmla="*/ 2537126 w 3422899"/>
                  <a:gd name="connsiteY1" fmla="*/ 0 h 671046"/>
                  <a:gd name="connsiteX2" fmla="*/ 2861293 w 3422899"/>
                  <a:gd name="connsiteY2" fmla="*/ 0 h 671046"/>
                  <a:gd name="connsiteX3" fmla="*/ 3300672 w 3422899"/>
                  <a:gd name="connsiteY3" fmla="*/ 0 h 671046"/>
                  <a:gd name="connsiteX4" fmla="*/ 3336824 w 3422899"/>
                  <a:gd name="connsiteY4" fmla="*/ 43817 h 671046"/>
                  <a:gd name="connsiteX5" fmla="*/ 3422899 w 3422899"/>
                  <a:gd name="connsiteY5" fmla="*/ 325608 h 671046"/>
                  <a:gd name="connsiteX6" fmla="*/ 3336824 w 3422899"/>
                  <a:gd name="connsiteY6" fmla="*/ 607400 h 671046"/>
                  <a:gd name="connsiteX7" fmla="*/ 3284312 w 3422899"/>
                  <a:gd name="connsiteY7" fmla="*/ 671045 h 671046"/>
                  <a:gd name="connsiteX8" fmla="*/ 2861293 w 3422899"/>
                  <a:gd name="connsiteY8" fmla="*/ 671045 h 671046"/>
                  <a:gd name="connsiteX9" fmla="*/ 2553487 w 3422899"/>
                  <a:gd name="connsiteY9" fmla="*/ 671045 h 671046"/>
                  <a:gd name="connsiteX10" fmla="*/ 869414 w 3422899"/>
                  <a:gd name="connsiteY10" fmla="*/ 671045 h 671046"/>
                  <a:gd name="connsiteX11" fmla="*/ 869413 w 3422899"/>
                  <a:gd name="connsiteY11" fmla="*/ 671046 h 671046"/>
                  <a:gd name="connsiteX12" fmla="*/ 138588 w 3422899"/>
                  <a:gd name="connsiteY12" fmla="*/ 671046 h 671046"/>
                  <a:gd name="connsiteX13" fmla="*/ 86075 w 3422899"/>
                  <a:gd name="connsiteY13" fmla="*/ 607401 h 671046"/>
                  <a:gd name="connsiteX14" fmla="*/ 0 w 3422899"/>
                  <a:gd name="connsiteY14" fmla="*/ 325609 h 671046"/>
                  <a:gd name="connsiteX15" fmla="*/ 86075 w 3422899"/>
                  <a:gd name="connsiteY15" fmla="*/ 43818 h 671046"/>
                  <a:gd name="connsiteX16" fmla="*/ 122227 w 3422899"/>
                  <a:gd name="connsiteY16" fmla="*/ 1 h 671046"/>
                  <a:gd name="connsiteX17" fmla="*/ 460993 w 3422899"/>
                  <a:gd name="connsiteY17" fmla="*/ 1 h 671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22899" h="671046">
                    <a:moveTo>
                      <a:pt x="460993" y="0"/>
                    </a:moveTo>
                    <a:lnTo>
                      <a:pt x="2537126" y="0"/>
                    </a:lnTo>
                    <a:lnTo>
                      <a:pt x="2861293" y="0"/>
                    </a:lnTo>
                    <a:lnTo>
                      <a:pt x="3300672" y="0"/>
                    </a:lnTo>
                    <a:lnTo>
                      <a:pt x="3336824" y="43817"/>
                    </a:lnTo>
                    <a:cubicBezTo>
                      <a:pt x="3391167" y="124256"/>
                      <a:pt x="3422899" y="221226"/>
                      <a:pt x="3422899" y="325608"/>
                    </a:cubicBezTo>
                    <a:cubicBezTo>
                      <a:pt x="3422899" y="429990"/>
                      <a:pt x="3391167" y="526961"/>
                      <a:pt x="3336824" y="607400"/>
                    </a:cubicBezTo>
                    <a:lnTo>
                      <a:pt x="3284312" y="671045"/>
                    </a:lnTo>
                    <a:lnTo>
                      <a:pt x="2861293" y="671045"/>
                    </a:lnTo>
                    <a:lnTo>
                      <a:pt x="2553487" y="671045"/>
                    </a:lnTo>
                    <a:lnTo>
                      <a:pt x="869414" y="671045"/>
                    </a:lnTo>
                    <a:lnTo>
                      <a:pt x="869413" y="671046"/>
                    </a:lnTo>
                    <a:lnTo>
                      <a:pt x="138588" y="671046"/>
                    </a:lnTo>
                    <a:lnTo>
                      <a:pt x="86075" y="607401"/>
                    </a:lnTo>
                    <a:cubicBezTo>
                      <a:pt x="31732" y="526962"/>
                      <a:pt x="0" y="429991"/>
                      <a:pt x="0" y="325609"/>
                    </a:cubicBezTo>
                    <a:cubicBezTo>
                      <a:pt x="0" y="221227"/>
                      <a:pt x="31732" y="124257"/>
                      <a:pt x="86075" y="43818"/>
                    </a:cubicBezTo>
                    <a:lnTo>
                      <a:pt x="122227" y="1"/>
                    </a:lnTo>
                    <a:lnTo>
                      <a:pt x="460993" y="1"/>
                    </a:lnTo>
                    <a:close/>
                  </a:path>
                </a:pathLst>
              </a:custGeom>
              <a:solidFill>
                <a:srgbClr val="2ABDC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>
                  <a:cs typeface="+mn-ea"/>
                  <a:sym typeface="+mn-lt"/>
                </a:endParaRPr>
              </a:p>
            </p:txBody>
          </p:sp>
          <p:sp>
            <p:nvSpPr>
              <p:cNvPr id="54" name="文本框 53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  <p:cNvSpPr txBox="1"/>
              <p:nvPr/>
            </p:nvSpPr>
            <p:spPr>
              <a:xfrm>
                <a:off x="1788685" y="5412991"/>
                <a:ext cx="3244063" cy="598463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FFFFFF"/>
                    </a:solidFill>
                    <a:cs typeface="+mn-ea"/>
                    <a:sym typeface="+mn-lt"/>
                  </a:rPr>
                  <a:t>100</a:t>
                </a:r>
                <a:r>
                  <a:rPr lang="zh-CN" altLang="en-US" sz="2400" b="1" dirty="0">
                    <a:solidFill>
                      <a:srgbClr val="FFFFFF"/>
                    </a:solidFill>
                    <a:cs typeface="+mn-ea"/>
                    <a:sym typeface="+mn-lt"/>
                  </a:rPr>
                  <a:t>元</a:t>
                </a:r>
                <a:r>
                  <a:rPr lang="en-US" altLang="zh-CN" sz="2400" b="1" dirty="0">
                    <a:solidFill>
                      <a:srgbClr val="FFFFFF"/>
                    </a:solidFill>
                    <a:cs typeface="+mn-ea"/>
                    <a:sym typeface="+mn-lt"/>
                  </a:rPr>
                  <a:t>/500</a:t>
                </a:r>
                <a:r>
                  <a:rPr lang="zh-CN" altLang="en-US" sz="2400" b="1" dirty="0">
                    <a:solidFill>
                      <a:srgbClr val="FFFFFF"/>
                    </a:solidFill>
                    <a:cs typeface="+mn-ea"/>
                    <a:sym typeface="+mn-lt"/>
                  </a:rPr>
                  <a:t>克</a:t>
                </a:r>
                <a:endParaRPr lang="zh-CN" altLang="en-US" sz="1200" b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0"/>
          <p:cNvSpPr txBox="1"/>
          <p:nvPr/>
        </p:nvSpPr>
        <p:spPr>
          <a:xfrm>
            <a:off x="5439654" y="1676811"/>
            <a:ext cx="2937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294A5A"/>
                </a:solidFill>
                <a:latin typeface="+mn-lt"/>
                <a:ea typeface="+mn-ea"/>
                <a:cs typeface="+mn-ea"/>
                <a:sym typeface="+mn-lt"/>
              </a:rPr>
              <a:t>●</a:t>
            </a:r>
            <a:r>
              <a:rPr lang="zh-CN" altLang="en-US" sz="1400" dirty="0">
                <a:solidFill>
                  <a:srgbClr val="294A5A"/>
                </a:solidFill>
                <a:latin typeface="+mn-lt"/>
                <a:ea typeface="+mn-ea"/>
                <a:cs typeface="+mn-ea"/>
                <a:sym typeface="+mn-lt"/>
              </a:rPr>
              <a:t>有实力的终端，以大型商超为主</a:t>
            </a:r>
            <a:endParaRPr lang="zh-CN" altLang="en-US" sz="1400" dirty="0">
              <a:solidFill>
                <a:srgbClr val="294A5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61294" y="1400750"/>
            <a:ext cx="3583572" cy="3209862"/>
          </a:xfrm>
          <a:custGeom>
            <a:avLst/>
            <a:gdLst>
              <a:gd name="T0" fmla="*/ 1419 w 4728"/>
              <a:gd name="T1" fmla="*/ 121 h 4244"/>
              <a:gd name="T2" fmla="*/ 1301 w 4728"/>
              <a:gd name="T3" fmla="*/ 0 h 4244"/>
              <a:gd name="T4" fmla="*/ 126 w 4728"/>
              <a:gd name="T5" fmla="*/ 0 h 4244"/>
              <a:gd name="T6" fmla="*/ 0 w 4728"/>
              <a:gd name="T7" fmla="*/ 154 h 4244"/>
              <a:gd name="T8" fmla="*/ 195 w 4728"/>
              <a:gd name="T9" fmla="*/ 293 h 4244"/>
              <a:gd name="T10" fmla="*/ 1163 w 4728"/>
              <a:gd name="T11" fmla="*/ 293 h 4244"/>
              <a:gd name="T12" fmla="*/ 1198 w 4728"/>
              <a:gd name="T13" fmla="*/ 498 h 4244"/>
              <a:gd name="T14" fmla="*/ 1602 w 4728"/>
              <a:gd name="T15" fmla="*/ 3146 h 4244"/>
              <a:gd name="T16" fmla="*/ 1638 w 4728"/>
              <a:gd name="T17" fmla="*/ 3278 h 4244"/>
              <a:gd name="T18" fmla="*/ 1747 w 4728"/>
              <a:gd name="T19" fmla="*/ 3358 h 4244"/>
              <a:gd name="T20" fmla="*/ 4569 w 4728"/>
              <a:gd name="T21" fmla="*/ 3358 h 4244"/>
              <a:gd name="T22" fmla="*/ 4678 w 4728"/>
              <a:gd name="T23" fmla="*/ 3278 h 4244"/>
              <a:gd name="T24" fmla="*/ 4714 w 4728"/>
              <a:gd name="T25" fmla="*/ 3146 h 4244"/>
              <a:gd name="T26" fmla="*/ 4728 w 4728"/>
              <a:gd name="T27" fmla="*/ 3049 h 4244"/>
              <a:gd name="T28" fmla="*/ 1873 w 4728"/>
              <a:gd name="T29" fmla="*/ 3049 h 4244"/>
              <a:gd name="T30" fmla="*/ 1419 w 4728"/>
              <a:gd name="T31" fmla="*/ 121 h 4244"/>
              <a:gd name="T32" fmla="*/ 3982 w 4728"/>
              <a:gd name="T33" fmla="*/ 3548 h 4244"/>
              <a:gd name="T34" fmla="*/ 4330 w 4728"/>
              <a:gd name="T35" fmla="*/ 3896 h 4244"/>
              <a:gd name="T36" fmla="*/ 3982 w 4728"/>
              <a:gd name="T37" fmla="*/ 4244 h 4244"/>
              <a:gd name="T38" fmla="*/ 3634 w 4728"/>
              <a:gd name="T39" fmla="*/ 3896 h 4244"/>
              <a:gd name="T40" fmla="*/ 3982 w 4728"/>
              <a:gd name="T41" fmla="*/ 3548 h 4244"/>
              <a:gd name="T42" fmla="*/ 2469 w 4728"/>
              <a:gd name="T43" fmla="*/ 3536 h 4244"/>
              <a:gd name="T44" fmla="*/ 2817 w 4728"/>
              <a:gd name="T45" fmla="*/ 3884 h 4244"/>
              <a:gd name="T46" fmla="*/ 2469 w 4728"/>
              <a:gd name="T47" fmla="*/ 4232 h 4244"/>
              <a:gd name="T48" fmla="*/ 2121 w 4728"/>
              <a:gd name="T49" fmla="*/ 3884 h 4244"/>
              <a:gd name="T50" fmla="*/ 2469 w 4728"/>
              <a:gd name="T51" fmla="*/ 3536 h 4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728" h="4244">
                <a:moveTo>
                  <a:pt x="1419" y="121"/>
                </a:moveTo>
                <a:cubicBezTo>
                  <a:pt x="1405" y="30"/>
                  <a:pt x="1355" y="0"/>
                  <a:pt x="1301" y="0"/>
                </a:cubicBezTo>
                <a:lnTo>
                  <a:pt x="126" y="0"/>
                </a:lnTo>
                <a:cubicBezTo>
                  <a:pt x="54" y="0"/>
                  <a:pt x="0" y="35"/>
                  <a:pt x="0" y="154"/>
                </a:cubicBezTo>
                <a:cubicBezTo>
                  <a:pt x="0" y="280"/>
                  <a:pt x="123" y="294"/>
                  <a:pt x="195" y="293"/>
                </a:cubicBezTo>
                <a:lnTo>
                  <a:pt x="1163" y="293"/>
                </a:lnTo>
                <a:cubicBezTo>
                  <a:pt x="1176" y="331"/>
                  <a:pt x="1190" y="443"/>
                  <a:pt x="1198" y="498"/>
                </a:cubicBezTo>
                <a:cubicBezTo>
                  <a:pt x="1322" y="1376"/>
                  <a:pt x="1468" y="2269"/>
                  <a:pt x="1602" y="3146"/>
                </a:cubicBezTo>
                <a:cubicBezTo>
                  <a:pt x="1610" y="3199"/>
                  <a:pt x="1622" y="3238"/>
                  <a:pt x="1638" y="3278"/>
                </a:cubicBezTo>
                <a:cubicBezTo>
                  <a:pt x="1657" y="3324"/>
                  <a:pt x="1698" y="3358"/>
                  <a:pt x="1747" y="3358"/>
                </a:cubicBezTo>
                <a:cubicBezTo>
                  <a:pt x="2688" y="3358"/>
                  <a:pt x="3628" y="3358"/>
                  <a:pt x="4569" y="3358"/>
                </a:cubicBezTo>
                <a:cubicBezTo>
                  <a:pt x="4618" y="3358"/>
                  <a:pt x="4659" y="3324"/>
                  <a:pt x="4678" y="3278"/>
                </a:cubicBezTo>
                <a:cubicBezTo>
                  <a:pt x="4694" y="3238"/>
                  <a:pt x="4706" y="3199"/>
                  <a:pt x="4714" y="3146"/>
                </a:cubicBezTo>
                <a:cubicBezTo>
                  <a:pt x="4719" y="3113"/>
                  <a:pt x="4723" y="3081"/>
                  <a:pt x="4728" y="3049"/>
                </a:cubicBezTo>
                <a:cubicBezTo>
                  <a:pt x="3776" y="3049"/>
                  <a:pt x="2825" y="3049"/>
                  <a:pt x="1873" y="3049"/>
                </a:cubicBezTo>
                <a:cubicBezTo>
                  <a:pt x="1713" y="2017"/>
                  <a:pt x="1568" y="1120"/>
                  <a:pt x="1419" y="121"/>
                </a:cubicBezTo>
                <a:close/>
                <a:moveTo>
                  <a:pt x="3982" y="3548"/>
                </a:moveTo>
                <a:cubicBezTo>
                  <a:pt x="4174" y="3548"/>
                  <a:pt x="4330" y="3704"/>
                  <a:pt x="4330" y="3896"/>
                </a:cubicBezTo>
                <a:cubicBezTo>
                  <a:pt x="4330" y="4089"/>
                  <a:pt x="4174" y="4244"/>
                  <a:pt x="3982" y="4244"/>
                </a:cubicBezTo>
                <a:cubicBezTo>
                  <a:pt x="3789" y="4244"/>
                  <a:pt x="3634" y="4089"/>
                  <a:pt x="3634" y="3896"/>
                </a:cubicBezTo>
                <a:cubicBezTo>
                  <a:pt x="3634" y="3704"/>
                  <a:pt x="3789" y="3548"/>
                  <a:pt x="3982" y="3548"/>
                </a:cubicBezTo>
                <a:close/>
                <a:moveTo>
                  <a:pt x="2469" y="3536"/>
                </a:moveTo>
                <a:cubicBezTo>
                  <a:pt x="2661" y="3536"/>
                  <a:pt x="2817" y="3692"/>
                  <a:pt x="2817" y="3884"/>
                </a:cubicBezTo>
                <a:cubicBezTo>
                  <a:pt x="2817" y="4076"/>
                  <a:pt x="2661" y="4232"/>
                  <a:pt x="2469" y="4232"/>
                </a:cubicBezTo>
                <a:cubicBezTo>
                  <a:pt x="2276" y="4232"/>
                  <a:pt x="2121" y="4076"/>
                  <a:pt x="2121" y="3884"/>
                </a:cubicBezTo>
                <a:cubicBezTo>
                  <a:pt x="2121" y="3692"/>
                  <a:pt x="2276" y="3536"/>
                  <a:pt x="2469" y="3536"/>
                </a:cubicBezTo>
                <a:close/>
              </a:path>
            </a:pathLst>
          </a:custGeom>
          <a:solidFill>
            <a:srgbClr val="A4A3A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53" tIns="34277" rIns="68553" bIns="34277" numCol="1" anchor="t" anchorCtr="0" compatLnSpc="1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294A5A"/>
              </a:solidFill>
              <a:cs typeface="+mn-ea"/>
              <a:sym typeface="+mn-lt"/>
            </a:endParaRPr>
          </a:p>
        </p:txBody>
      </p:sp>
      <p:sp>
        <p:nvSpPr>
          <p:cNvPr id="12" name="Freeform 6"/>
          <p:cNvSpPr/>
          <p:nvPr/>
        </p:nvSpPr>
        <p:spPr bwMode="auto">
          <a:xfrm>
            <a:off x="1301467" y="1625691"/>
            <a:ext cx="2998014" cy="384422"/>
          </a:xfrm>
          <a:custGeom>
            <a:avLst/>
            <a:gdLst>
              <a:gd name="T0" fmla="*/ 3818 w 3954"/>
              <a:gd name="T1" fmla="*/ 509 h 509"/>
              <a:gd name="T2" fmla="*/ 3954 w 3954"/>
              <a:gd name="T3" fmla="*/ 0 h 509"/>
              <a:gd name="T4" fmla="*/ 0 w 3954"/>
              <a:gd name="T5" fmla="*/ 0 h 509"/>
              <a:gd name="T6" fmla="*/ 77 w 3954"/>
              <a:gd name="T7" fmla="*/ 509 h 509"/>
              <a:gd name="T8" fmla="*/ 3818 w 3954"/>
              <a:gd name="T9" fmla="*/ 509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54" h="509">
                <a:moveTo>
                  <a:pt x="3818" y="509"/>
                </a:moveTo>
                <a:lnTo>
                  <a:pt x="3954" y="0"/>
                </a:lnTo>
                <a:lnTo>
                  <a:pt x="0" y="0"/>
                </a:lnTo>
                <a:lnTo>
                  <a:pt x="77" y="509"/>
                </a:lnTo>
                <a:lnTo>
                  <a:pt x="3818" y="509"/>
                </a:lnTo>
                <a:close/>
              </a:path>
            </a:pathLst>
          </a:custGeom>
          <a:solidFill>
            <a:srgbClr val="545D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53" tIns="34277" rIns="68553" bIns="34277" numCol="1" anchor="t" anchorCtr="0" compatLnSpc="1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294A5A"/>
              </a:solidFill>
              <a:cs typeface="+mn-ea"/>
              <a:sym typeface="+mn-lt"/>
            </a:endParaRPr>
          </a:p>
        </p:txBody>
      </p:sp>
      <p:sp>
        <p:nvSpPr>
          <p:cNvPr id="13" name="Freeform 7"/>
          <p:cNvSpPr/>
          <p:nvPr/>
        </p:nvSpPr>
        <p:spPr bwMode="auto">
          <a:xfrm>
            <a:off x="1366926" y="2049388"/>
            <a:ext cx="2818299" cy="366569"/>
          </a:xfrm>
          <a:custGeom>
            <a:avLst/>
            <a:gdLst>
              <a:gd name="T0" fmla="*/ 3589 w 3719"/>
              <a:gd name="T1" fmla="*/ 485 h 485"/>
              <a:gd name="T2" fmla="*/ 3719 w 3719"/>
              <a:gd name="T3" fmla="*/ 0 h 485"/>
              <a:gd name="T4" fmla="*/ 0 w 3719"/>
              <a:gd name="T5" fmla="*/ 0 h 485"/>
              <a:gd name="T6" fmla="*/ 73 w 3719"/>
              <a:gd name="T7" fmla="*/ 485 h 485"/>
              <a:gd name="T8" fmla="*/ 3589 w 3719"/>
              <a:gd name="T9" fmla="*/ 485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19" h="485">
                <a:moveTo>
                  <a:pt x="3589" y="485"/>
                </a:moveTo>
                <a:lnTo>
                  <a:pt x="3719" y="0"/>
                </a:lnTo>
                <a:lnTo>
                  <a:pt x="0" y="0"/>
                </a:lnTo>
                <a:lnTo>
                  <a:pt x="73" y="485"/>
                </a:lnTo>
                <a:lnTo>
                  <a:pt x="3589" y="485"/>
                </a:lnTo>
                <a:close/>
              </a:path>
            </a:pathLst>
          </a:custGeom>
          <a:solidFill>
            <a:srgbClr val="01A8A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53" tIns="34277" rIns="68553" bIns="34277" numCol="1" anchor="t" anchorCtr="0" compatLnSpc="1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294A5A"/>
              </a:solidFill>
              <a:cs typeface="+mn-ea"/>
              <a:sym typeface="+mn-lt"/>
            </a:endParaRPr>
          </a:p>
        </p:txBody>
      </p:sp>
      <p:sp>
        <p:nvSpPr>
          <p:cNvPr id="14" name="Freeform 8"/>
          <p:cNvSpPr/>
          <p:nvPr/>
        </p:nvSpPr>
        <p:spPr bwMode="auto">
          <a:xfrm>
            <a:off x="1427624" y="2456422"/>
            <a:ext cx="2648107" cy="366569"/>
          </a:xfrm>
          <a:custGeom>
            <a:avLst/>
            <a:gdLst>
              <a:gd name="T0" fmla="*/ 3364 w 3494"/>
              <a:gd name="T1" fmla="*/ 485 h 485"/>
              <a:gd name="T2" fmla="*/ 3494 w 3494"/>
              <a:gd name="T3" fmla="*/ 0 h 485"/>
              <a:gd name="T4" fmla="*/ 0 w 3494"/>
              <a:gd name="T5" fmla="*/ 0 h 485"/>
              <a:gd name="T6" fmla="*/ 73 w 3494"/>
              <a:gd name="T7" fmla="*/ 485 h 485"/>
              <a:gd name="T8" fmla="*/ 3364 w 3494"/>
              <a:gd name="T9" fmla="*/ 485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94" h="485">
                <a:moveTo>
                  <a:pt x="3364" y="485"/>
                </a:moveTo>
                <a:lnTo>
                  <a:pt x="3494" y="0"/>
                </a:lnTo>
                <a:lnTo>
                  <a:pt x="0" y="0"/>
                </a:lnTo>
                <a:lnTo>
                  <a:pt x="73" y="485"/>
                </a:lnTo>
                <a:lnTo>
                  <a:pt x="3364" y="485"/>
                </a:lnTo>
                <a:close/>
              </a:path>
            </a:pathLst>
          </a:custGeom>
          <a:solidFill>
            <a:srgbClr val="01A8A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53" tIns="34277" rIns="68553" bIns="34277" numCol="1" anchor="t" anchorCtr="0" compatLnSpc="1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294A5A"/>
              </a:solidFill>
              <a:cs typeface="+mn-ea"/>
              <a:sym typeface="+mn-lt"/>
            </a:endParaRPr>
          </a:p>
        </p:txBody>
      </p:sp>
      <p:sp>
        <p:nvSpPr>
          <p:cNvPr id="15" name="Freeform 9"/>
          <p:cNvSpPr/>
          <p:nvPr/>
        </p:nvSpPr>
        <p:spPr bwMode="auto">
          <a:xfrm>
            <a:off x="1489513" y="2862266"/>
            <a:ext cx="2477913" cy="367760"/>
          </a:xfrm>
          <a:custGeom>
            <a:avLst/>
            <a:gdLst>
              <a:gd name="T0" fmla="*/ 3139 w 3269"/>
              <a:gd name="T1" fmla="*/ 485 h 485"/>
              <a:gd name="T2" fmla="*/ 3269 w 3269"/>
              <a:gd name="T3" fmla="*/ 0 h 485"/>
              <a:gd name="T4" fmla="*/ 0 w 3269"/>
              <a:gd name="T5" fmla="*/ 0 h 485"/>
              <a:gd name="T6" fmla="*/ 74 w 3269"/>
              <a:gd name="T7" fmla="*/ 485 h 485"/>
              <a:gd name="T8" fmla="*/ 3139 w 3269"/>
              <a:gd name="T9" fmla="*/ 485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9" h="485">
                <a:moveTo>
                  <a:pt x="3139" y="485"/>
                </a:moveTo>
                <a:lnTo>
                  <a:pt x="3269" y="0"/>
                </a:lnTo>
                <a:lnTo>
                  <a:pt x="0" y="0"/>
                </a:lnTo>
                <a:lnTo>
                  <a:pt x="74" y="485"/>
                </a:lnTo>
                <a:lnTo>
                  <a:pt x="3139" y="485"/>
                </a:lnTo>
                <a:close/>
              </a:path>
            </a:pathLst>
          </a:custGeom>
          <a:solidFill>
            <a:srgbClr val="01A8A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53" tIns="34277" rIns="68553" bIns="34277" numCol="1" anchor="t" anchorCtr="0" compatLnSpc="1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294A5A"/>
              </a:solidFill>
              <a:cs typeface="+mn-ea"/>
              <a:sym typeface="+mn-lt"/>
            </a:endParaRPr>
          </a:p>
        </p:txBody>
      </p:sp>
      <p:sp>
        <p:nvSpPr>
          <p:cNvPr id="16" name="Freeform 10"/>
          <p:cNvSpPr/>
          <p:nvPr/>
        </p:nvSpPr>
        <p:spPr bwMode="auto">
          <a:xfrm>
            <a:off x="1551401" y="3269302"/>
            <a:ext cx="2307721" cy="393943"/>
          </a:xfrm>
          <a:custGeom>
            <a:avLst/>
            <a:gdLst>
              <a:gd name="T0" fmla="*/ 78 w 3044"/>
              <a:gd name="T1" fmla="*/ 520 h 520"/>
              <a:gd name="T2" fmla="*/ 2904 w 3044"/>
              <a:gd name="T3" fmla="*/ 520 h 520"/>
              <a:gd name="T4" fmla="*/ 3044 w 3044"/>
              <a:gd name="T5" fmla="*/ 0 h 520"/>
              <a:gd name="T6" fmla="*/ 0 w 3044"/>
              <a:gd name="T7" fmla="*/ 0 h 520"/>
              <a:gd name="T8" fmla="*/ 78 w 3044"/>
              <a:gd name="T9" fmla="*/ 520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44" h="520">
                <a:moveTo>
                  <a:pt x="78" y="520"/>
                </a:moveTo>
                <a:lnTo>
                  <a:pt x="2904" y="520"/>
                </a:lnTo>
                <a:lnTo>
                  <a:pt x="3044" y="0"/>
                </a:lnTo>
                <a:lnTo>
                  <a:pt x="0" y="0"/>
                </a:lnTo>
                <a:lnTo>
                  <a:pt x="78" y="520"/>
                </a:lnTo>
                <a:close/>
              </a:path>
            </a:pathLst>
          </a:custGeom>
          <a:solidFill>
            <a:srgbClr val="545D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53" tIns="34277" rIns="68553" bIns="34277" numCol="1" anchor="t" anchorCtr="0" compatLnSpc="1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294A5A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19167" y="1639051"/>
            <a:ext cx="1107996" cy="369204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rgbClr val="F8F8F8"/>
                </a:solidFill>
                <a:cs typeface="+mn-ea"/>
                <a:sym typeface="+mn-lt"/>
              </a:rPr>
              <a:t>商超终端</a:t>
            </a:r>
            <a:endParaRPr lang="zh-CN" altLang="en-US" sz="1800" dirty="0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003796" y="2058555"/>
            <a:ext cx="1338828" cy="369204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rgbClr val="F8F8F8"/>
                </a:solidFill>
                <a:cs typeface="+mn-ea"/>
                <a:sym typeface="+mn-lt"/>
              </a:rPr>
              <a:t>直营形象店</a:t>
            </a:r>
            <a:endParaRPr lang="zh-CN" altLang="en-US" sz="1800" dirty="0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657683" y="2467829"/>
            <a:ext cx="2031325" cy="369204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rgbClr val="F8F8F8"/>
                </a:solidFill>
                <a:cs typeface="+mn-ea"/>
                <a:sym typeface="+mn-lt"/>
              </a:rPr>
              <a:t>中档以上大型酒店</a:t>
            </a:r>
            <a:endParaRPr lang="zh-CN" altLang="en-US" sz="1800" dirty="0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888426" y="2877101"/>
            <a:ext cx="1569660" cy="369204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rgbClr val="F8F8F8"/>
                </a:solidFill>
                <a:cs typeface="+mn-ea"/>
                <a:sym typeface="+mn-lt"/>
              </a:rPr>
              <a:t>大型单位食堂</a:t>
            </a:r>
            <a:endParaRPr lang="zh-CN" altLang="en-US" sz="1800" dirty="0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119167" y="3286375"/>
            <a:ext cx="1107996" cy="369204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rgbClr val="F8F8F8"/>
                </a:solidFill>
                <a:cs typeface="+mn-ea"/>
                <a:sym typeface="+mn-lt"/>
              </a:rPr>
              <a:t>其他渠道</a:t>
            </a:r>
            <a:endParaRPr lang="zh-CN" altLang="en-US" sz="1800" dirty="0">
              <a:solidFill>
                <a:srgbClr val="F8F8F8"/>
              </a:solidFill>
              <a:cs typeface="+mn-ea"/>
              <a:sym typeface="+mn-lt"/>
            </a:endParaRPr>
          </a:p>
        </p:txBody>
      </p:sp>
      <p:cxnSp>
        <p:nvCxnSpPr>
          <p:cNvPr id="22" name="直接连接符 21"/>
          <p:cNvCxnSpPr/>
          <p:nvPr/>
        </p:nvCxnSpPr>
        <p:spPr bwMode="auto">
          <a:xfrm>
            <a:off x="4299481" y="1824855"/>
            <a:ext cx="113249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直接连接符 22"/>
          <p:cNvCxnSpPr/>
          <p:nvPr/>
        </p:nvCxnSpPr>
        <p:spPr bwMode="auto">
          <a:xfrm>
            <a:off x="4185225" y="2288565"/>
            <a:ext cx="12467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>
            <a:off x="4075731" y="2697838"/>
            <a:ext cx="13562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直接连接符 24"/>
          <p:cNvCxnSpPr/>
          <p:nvPr/>
        </p:nvCxnSpPr>
        <p:spPr bwMode="auto">
          <a:xfrm>
            <a:off x="3967426" y="3107110"/>
            <a:ext cx="14645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直接连接符 25"/>
          <p:cNvCxnSpPr/>
          <p:nvPr/>
        </p:nvCxnSpPr>
        <p:spPr bwMode="auto">
          <a:xfrm>
            <a:off x="3859122" y="3547079"/>
            <a:ext cx="15728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0"/>
          <p:cNvSpPr txBox="1"/>
          <p:nvPr/>
        </p:nvSpPr>
        <p:spPr>
          <a:xfrm>
            <a:off x="5439654" y="2145734"/>
            <a:ext cx="3430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294A5A"/>
                </a:solidFill>
                <a:latin typeface="+mn-lt"/>
                <a:ea typeface="+mn-ea"/>
                <a:cs typeface="+mn-ea"/>
                <a:sym typeface="+mn-lt"/>
              </a:rPr>
              <a:t>●</a:t>
            </a:r>
            <a:r>
              <a:rPr lang="zh-CN" altLang="en-US" sz="1400" dirty="0">
                <a:solidFill>
                  <a:srgbClr val="294A5A"/>
                </a:solidFill>
                <a:latin typeface="+mn-lt"/>
                <a:ea typeface="+mn-ea"/>
                <a:cs typeface="+mn-ea"/>
                <a:sym typeface="+mn-lt"/>
              </a:rPr>
              <a:t>自建形象店，融展示、科普、销售一体</a:t>
            </a:r>
            <a:endParaRPr lang="zh-CN" altLang="en-US" sz="1400" dirty="0">
              <a:solidFill>
                <a:srgbClr val="294A5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TextBox 20"/>
          <p:cNvSpPr txBox="1"/>
          <p:nvPr/>
        </p:nvSpPr>
        <p:spPr>
          <a:xfrm>
            <a:off x="5439654" y="2542706"/>
            <a:ext cx="2937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294A5A"/>
                </a:solidFill>
                <a:latin typeface="+mn-lt"/>
                <a:ea typeface="+mn-ea"/>
                <a:cs typeface="+mn-ea"/>
                <a:sym typeface="+mn-lt"/>
              </a:rPr>
              <a:t>●</a:t>
            </a:r>
            <a:r>
              <a:rPr lang="zh-CN" altLang="en-US" sz="1400" dirty="0">
                <a:solidFill>
                  <a:srgbClr val="294A5A"/>
                </a:solidFill>
                <a:latin typeface="+mn-lt"/>
                <a:ea typeface="+mn-ea"/>
                <a:cs typeface="+mn-ea"/>
                <a:sym typeface="+mn-lt"/>
              </a:rPr>
              <a:t>向地级市一级大型酒店营销</a:t>
            </a:r>
            <a:endParaRPr lang="zh-CN" altLang="en-US" sz="1400" dirty="0">
              <a:solidFill>
                <a:srgbClr val="294A5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Box 20"/>
          <p:cNvSpPr txBox="1"/>
          <p:nvPr/>
        </p:nvSpPr>
        <p:spPr>
          <a:xfrm>
            <a:off x="5439654" y="2972443"/>
            <a:ext cx="2937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294A5A"/>
                </a:solidFill>
                <a:latin typeface="+mn-lt"/>
                <a:ea typeface="+mn-ea"/>
                <a:cs typeface="+mn-ea"/>
                <a:sym typeface="+mn-lt"/>
              </a:rPr>
              <a:t>●</a:t>
            </a:r>
            <a:r>
              <a:rPr lang="zh-CN" altLang="en-US" sz="1400" dirty="0">
                <a:solidFill>
                  <a:srgbClr val="294A5A"/>
                </a:solidFill>
                <a:latin typeface="+mn-lt"/>
                <a:ea typeface="+mn-ea"/>
                <a:cs typeface="+mn-ea"/>
                <a:sym typeface="+mn-lt"/>
              </a:rPr>
              <a:t>大公司、学校、机关等食堂营销</a:t>
            </a:r>
            <a:endParaRPr lang="zh-CN" altLang="en-US" sz="1400" dirty="0">
              <a:solidFill>
                <a:srgbClr val="294A5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TextBox 20"/>
          <p:cNvSpPr txBox="1"/>
          <p:nvPr/>
        </p:nvSpPr>
        <p:spPr>
          <a:xfrm>
            <a:off x="5439654" y="3402180"/>
            <a:ext cx="2937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294A5A"/>
                </a:solidFill>
                <a:latin typeface="+mn-lt"/>
                <a:ea typeface="+mn-ea"/>
                <a:cs typeface="+mn-ea"/>
                <a:sym typeface="+mn-lt"/>
              </a:rPr>
              <a:t>●</a:t>
            </a:r>
            <a:r>
              <a:rPr lang="zh-CN" altLang="en-US" sz="1400" dirty="0">
                <a:solidFill>
                  <a:srgbClr val="294A5A"/>
                </a:solidFill>
                <a:latin typeface="+mn-lt"/>
                <a:ea typeface="+mn-ea"/>
                <a:cs typeface="+mn-ea"/>
                <a:sym typeface="+mn-lt"/>
              </a:rPr>
              <a:t>以团购、网购、下游材料商为主</a:t>
            </a:r>
            <a:endParaRPr lang="zh-CN" altLang="en-US" sz="1400" dirty="0">
              <a:solidFill>
                <a:srgbClr val="294A5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/>
                </a:solidFill>
                <a:cs typeface="+mn-ea"/>
                <a:sym typeface="+mn-lt"/>
              </a:rPr>
              <a:t>渠道策略</a:t>
            </a:r>
            <a:endParaRPr lang="zh-CN" altLang="en-US" dirty="0">
              <a:solidFill>
                <a:schemeClr val="accent2"/>
              </a:solidFill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7" grpId="0"/>
      <p:bldP spid="28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1277901" y="2923370"/>
            <a:ext cx="1105294" cy="1107272"/>
            <a:chOff x="1002867" y="1584778"/>
            <a:chExt cx="1105294" cy="1107272"/>
          </a:xfrm>
        </p:grpSpPr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1002867" y="1584778"/>
              <a:ext cx="1105294" cy="1107272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ysClr val="window" lastClr="FFFFFF">
                    <a:lumMod val="95000"/>
                  </a:sysClr>
                </a:gs>
              </a:gsLst>
              <a:lin ang="15000000" scaled="0"/>
            </a:gradFill>
            <a:ln w="25400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95000"/>
                    </a:sys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63500" sx="103000" sy="103000" algn="ctr" rotWithShape="0">
                <a:prstClr val="black">
                  <a:alpha val="11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268342" y="1860343"/>
              <a:ext cx="549494" cy="543971"/>
              <a:chOff x="1691122" y="2480457"/>
              <a:chExt cx="732659" cy="725295"/>
            </a:xfrm>
            <a:solidFill>
              <a:srgbClr val="545D7A"/>
            </a:solidFill>
          </p:grpSpPr>
          <p:sp>
            <p:nvSpPr>
              <p:cNvPr id="13" name="Freeform 7"/>
              <p:cNvSpPr>
                <a:spLocks noEditPoints="1"/>
              </p:cNvSpPr>
              <p:nvPr/>
            </p:nvSpPr>
            <p:spPr bwMode="auto">
              <a:xfrm>
                <a:off x="1761075" y="2568818"/>
                <a:ext cx="592754" cy="636934"/>
              </a:xfrm>
              <a:custGeom>
                <a:avLst/>
                <a:gdLst>
                  <a:gd name="T0" fmla="*/ 34 w 68"/>
                  <a:gd name="T1" fmla="*/ 0 h 73"/>
                  <a:gd name="T2" fmla="*/ 0 w 68"/>
                  <a:gd name="T3" fmla="*/ 25 h 73"/>
                  <a:gd name="T4" fmla="*/ 0 w 68"/>
                  <a:gd name="T5" fmla="*/ 73 h 73"/>
                  <a:gd name="T6" fmla="*/ 68 w 68"/>
                  <a:gd name="T7" fmla="*/ 73 h 73"/>
                  <a:gd name="T8" fmla="*/ 68 w 68"/>
                  <a:gd name="T9" fmla="*/ 25 h 73"/>
                  <a:gd name="T10" fmla="*/ 34 w 68"/>
                  <a:gd name="T11" fmla="*/ 0 h 73"/>
                  <a:gd name="T12" fmla="*/ 34 w 68"/>
                  <a:gd name="T13" fmla="*/ 10 h 73"/>
                  <a:gd name="T14" fmla="*/ 39 w 68"/>
                  <a:gd name="T15" fmla="*/ 15 h 73"/>
                  <a:gd name="T16" fmla="*/ 34 w 68"/>
                  <a:gd name="T17" fmla="*/ 20 h 73"/>
                  <a:gd name="T18" fmla="*/ 29 w 68"/>
                  <a:gd name="T19" fmla="*/ 15 h 73"/>
                  <a:gd name="T20" fmla="*/ 34 w 68"/>
                  <a:gd name="T21" fmla="*/ 10 h 73"/>
                  <a:gd name="T22" fmla="*/ 46 w 68"/>
                  <a:gd name="T23" fmla="*/ 57 h 73"/>
                  <a:gd name="T24" fmla="*/ 22 w 68"/>
                  <a:gd name="T25" fmla="*/ 57 h 73"/>
                  <a:gd name="T26" fmla="*/ 22 w 68"/>
                  <a:gd name="T27" fmla="*/ 34 h 73"/>
                  <a:gd name="T28" fmla="*/ 46 w 68"/>
                  <a:gd name="T29" fmla="*/ 34 h 73"/>
                  <a:gd name="T30" fmla="*/ 46 w 68"/>
                  <a:gd name="T31" fmla="*/ 5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8" h="73">
                    <a:moveTo>
                      <a:pt x="34" y="0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68" y="73"/>
                      <a:pt x="68" y="73"/>
                      <a:pt x="68" y="73"/>
                    </a:cubicBezTo>
                    <a:cubicBezTo>
                      <a:pt x="68" y="25"/>
                      <a:pt x="68" y="25"/>
                      <a:pt x="68" y="25"/>
                    </a:cubicBezTo>
                    <a:lnTo>
                      <a:pt x="34" y="0"/>
                    </a:lnTo>
                    <a:close/>
                    <a:moveTo>
                      <a:pt x="34" y="10"/>
                    </a:moveTo>
                    <a:cubicBezTo>
                      <a:pt x="37" y="10"/>
                      <a:pt x="39" y="12"/>
                      <a:pt x="39" y="15"/>
                    </a:cubicBezTo>
                    <a:cubicBezTo>
                      <a:pt x="39" y="18"/>
                      <a:pt x="37" y="20"/>
                      <a:pt x="34" y="20"/>
                    </a:cubicBezTo>
                    <a:cubicBezTo>
                      <a:pt x="31" y="20"/>
                      <a:pt x="29" y="18"/>
                      <a:pt x="29" y="15"/>
                    </a:cubicBezTo>
                    <a:cubicBezTo>
                      <a:pt x="29" y="12"/>
                      <a:pt x="31" y="10"/>
                      <a:pt x="34" y="10"/>
                    </a:cubicBezTo>
                    <a:close/>
                    <a:moveTo>
                      <a:pt x="46" y="57"/>
                    </a:move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46" y="34"/>
                      <a:pt x="46" y="34"/>
                      <a:pt x="46" y="34"/>
                    </a:cubicBezTo>
                    <a:lnTo>
                      <a:pt x="46" y="5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2040884" y="2863354"/>
                <a:ext cx="33135" cy="20249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auto">
              <a:xfrm>
                <a:off x="1952523" y="2951715"/>
                <a:ext cx="209857" cy="2577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1691122" y="2480457"/>
                <a:ext cx="732659" cy="312945"/>
              </a:xfrm>
              <a:custGeom>
                <a:avLst/>
                <a:gdLst>
                  <a:gd name="T0" fmla="*/ 83 w 84"/>
                  <a:gd name="T1" fmla="*/ 31 h 36"/>
                  <a:gd name="T2" fmla="*/ 76 w 84"/>
                  <a:gd name="T3" fmla="*/ 25 h 36"/>
                  <a:gd name="T4" fmla="*/ 42 w 84"/>
                  <a:gd name="T5" fmla="*/ 0 h 36"/>
                  <a:gd name="T6" fmla="*/ 27 w 84"/>
                  <a:gd name="T7" fmla="*/ 11 h 36"/>
                  <a:gd name="T8" fmla="*/ 27 w 84"/>
                  <a:gd name="T9" fmla="*/ 5 h 36"/>
                  <a:gd name="T10" fmla="*/ 25 w 84"/>
                  <a:gd name="T11" fmla="*/ 3 h 36"/>
                  <a:gd name="T12" fmla="*/ 24 w 84"/>
                  <a:gd name="T13" fmla="*/ 3 h 36"/>
                  <a:gd name="T14" fmla="*/ 22 w 84"/>
                  <a:gd name="T15" fmla="*/ 5 h 36"/>
                  <a:gd name="T16" fmla="*/ 22 w 84"/>
                  <a:gd name="T17" fmla="*/ 15 h 36"/>
                  <a:gd name="T18" fmla="*/ 8 w 84"/>
                  <a:gd name="T19" fmla="*/ 25 h 36"/>
                  <a:gd name="T20" fmla="*/ 1 w 84"/>
                  <a:gd name="T21" fmla="*/ 31 h 36"/>
                  <a:gd name="T22" fmla="*/ 0 w 84"/>
                  <a:gd name="T23" fmla="*/ 33 h 36"/>
                  <a:gd name="T24" fmla="*/ 0 w 84"/>
                  <a:gd name="T25" fmla="*/ 33 h 36"/>
                  <a:gd name="T26" fmla="*/ 4 w 84"/>
                  <a:gd name="T27" fmla="*/ 35 h 36"/>
                  <a:gd name="T28" fmla="*/ 8 w 84"/>
                  <a:gd name="T29" fmla="*/ 32 h 36"/>
                  <a:gd name="T30" fmla="*/ 42 w 84"/>
                  <a:gd name="T31" fmla="*/ 7 h 36"/>
                  <a:gd name="T32" fmla="*/ 76 w 84"/>
                  <a:gd name="T33" fmla="*/ 32 h 36"/>
                  <a:gd name="T34" fmla="*/ 80 w 84"/>
                  <a:gd name="T35" fmla="*/ 35 h 36"/>
                  <a:gd name="T36" fmla="*/ 84 w 84"/>
                  <a:gd name="T37" fmla="*/ 33 h 36"/>
                  <a:gd name="T38" fmla="*/ 84 w 84"/>
                  <a:gd name="T39" fmla="*/ 33 h 36"/>
                  <a:gd name="T40" fmla="*/ 83 w 84"/>
                  <a:gd name="T41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4" h="36">
                    <a:moveTo>
                      <a:pt x="83" y="31"/>
                    </a:moveTo>
                    <a:cubicBezTo>
                      <a:pt x="76" y="25"/>
                      <a:pt x="76" y="25"/>
                      <a:pt x="76" y="25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4"/>
                      <a:pt x="26" y="3"/>
                      <a:pt x="25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3"/>
                      <a:pt x="22" y="4"/>
                      <a:pt x="22" y="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0" y="31"/>
                      <a:pt x="0" y="32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5"/>
                      <a:pt x="2" y="36"/>
                      <a:pt x="4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80" y="35"/>
                      <a:pt x="80" y="35"/>
                      <a:pt x="80" y="35"/>
                    </a:cubicBezTo>
                    <a:cubicBezTo>
                      <a:pt x="82" y="36"/>
                      <a:pt x="84" y="35"/>
                      <a:pt x="84" y="33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84" y="32"/>
                      <a:pt x="84" y="31"/>
                      <a:pt x="83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3148382" y="1621491"/>
            <a:ext cx="1105294" cy="1107272"/>
            <a:chOff x="3004791" y="1584778"/>
            <a:chExt cx="1105294" cy="1107272"/>
          </a:xfrm>
        </p:grpSpPr>
        <p:sp>
          <p:nvSpPr>
            <p:cNvPr id="18" name="Oval 12"/>
            <p:cNvSpPr>
              <a:spLocks noChangeArrowheads="1"/>
            </p:cNvSpPr>
            <p:nvPr/>
          </p:nvSpPr>
          <p:spPr bwMode="auto">
            <a:xfrm>
              <a:off x="3004791" y="1584778"/>
              <a:ext cx="1105294" cy="1107272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ysClr val="window" lastClr="FFFFFF">
                    <a:lumMod val="95000"/>
                  </a:sysClr>
                </a:gs>
              </a:gsLst>
              <a:lin ang="15000000" scaled="0"/>
            </a:gradFill>
            <a:ln w="25400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95000"/>
                    </a:sys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63500" sx="103000" sy="103000" algn="ctr" rotWithShape="0">
                <a:prstClr val="black">
                  <a:alpha val="11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3212280" y="1769221"/>
              <a:ext cx="698603" cy="693080"/>
              <a:chOff x="4283040" y="2358961"/>
              <a:chExt cx="931470" cy="924106"/>
            </a:xfrm>
            <a:solidFill>
              <a:srgbClr val="01A8A2"/>
            </a:solidFill>
          </p:grpSpPr>
          <p:sp>
            <p:nvSpPr>
              <p:cNvPr id="20" name="Freeform 13"/>
              <p:cNvSpPr/>
              <p:nvPr/>
            </p:nvSpPr>
            <p:spPr bwMode="auto">
              <a:xfrm>
                <a:off x="4463443" y="2620361"/>
                <a:ext cx="482303" cy="478621"/>
              </a:xfrm>
              <a:custGeom>
                <a:avLst/>
                <a:gdLst>
                  <a:gd name="T0" fmla="*/ 47 w 55"/>
                  <a:gd name="T1" fmla="*/ 27 h 55"/>
                  <a:gd name="T2" fmla="*/ 28 w 55"/>
                  <a:gd name="T3" fmla="*/ 46 h 55"/>
                  <a:gd name="T4" fmla="*/ 9 w 55"/>
                  <a:gd name="T5" fmla="*/ 27 h 55"/>
                  <a:gd name="T6" fmla="*/ 28 w 55"/>
                  <a:gd name="T7" fmla="*/ 9 h 55"/>
                  <a:gd name="T8" fmla="*/ 38 w 55"/>
                  <a:gd name="T9" fmla="*/ 11 h 55"/>
                  <a:gd name="T10" fmla="*/ 44 w 55"/>
                  <a:gd name="T11" fmla="*/ 5 h 55"/>
                  <a:gd name="T12" fmla="*/ 28 w 55"/>
                  <a:gd name="T13" fmla="*/ 0 h 55"/>
                  <a:gd name="T14" fmla="*/ 0 w 55"/>
                  <a:gd name="T15" fmla="*/ 27 h 55"/>
                  <a:gd name="T16" fmla="*/ 28 w 55"/>
                  <a:gd name="T17" fmla="*/ 55 h 55"/>
                  <a:gd name="T18" fmla="*/ 55 w 55"/>
                  <a:gd name="T19" fmla="*/ 27 h 55"/>
                  <a:gd name="T20" fmla="*/ 50 w 55"/>
                  <a:gd name="T21" fmla="*/ 11 h 55"/>
                  <a:gd name="T22" fmla="*/ 44 w 55"/>
                  <a:gd name="T23" fmla="*/ 18 h 55"/>
                  <a:gd name="T24" fmla="*/ 47 w 55"/>
                  <a:gd name="T25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" h="55">
                    <a:moveTo>
                      <a:pt x="47" y="27"/>
                    </a:moveTo>
                    <a:cubicBezTo>
                      <a:pt x="47" y="38"/>
                      <a:pt x="38" y="46"/>
                      <a:pt x="28" y="46"/>
                    </a:cubicBezTo>
                    <a:cubicBezTo>
                      <a:pt x="18" y="46"/>
                      <a:pt x="9" y="38"/>
                      <a:pt x="9" y="27"/>
                    </a:cubicBezTo>
                    <a:cubicBezTo>
                      <a:pt x="9" y="17"/>
                      <a:pt x="18" y="9"/>
                      <a:pt x="28" y="9"/>
                    </a:cubicBezTo>
                    <a:cubicBezTo>
                      <a:pt x="31" y="9"/>
                      <a:pt x="35" y="10"/>
                      <a:pt x="38" y="11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39" y="2"/>
                      <a:pt x="34" y="0"/>
                      <a:pt x="28" y="0"/>
                    </a:cubicBezTo>
                    <a:cubicBezTo>
                      <a:pt x="13" y="0"/>
                      <a:pt x="0" y="12"/>
                      <a:pt x="0" y="27"/>
                    </a:cubicBezTo>
                    <a:cubicBezTo>
                      <a:pt x="0" y="43"/>
                      <a:pt x="13" y="55"/>
                      <a:pt x="28" y="55"/>
                    </a:cubicBezTo>
                    <a:cubicBezTo>
                      <a:pt x="43" y="55"/>
                      <a:pt x="55" y="43"/>
                      <a:pt x="55" y="27"/>
                    </a:cubicBezTo>
                    <a:cubicBezTo>
                      <a:pt x="55" y="21"/>
                      <a:pt x="53" y="16"/>
                      <a:pt x="50" y="11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6" y="21"/>
                      <a:pt x="47" y="24"/>
                      <a:pt x="47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14"/>
              <p:cNvSpPr/>
              <p:nvPr/>
            </p:nvSpPr>
            <p:spPr bwMode="auto">
              <a:xfrm>
                <a:off x="4632802" y="2786038"/>
                <a:ext cx="154631" cy="147268"/>
              </a:xfrm>
              <a:custGeom>
                <a:avLst/>
                <a:gdLst>
                  <a:gd name="T0" fmla="*/ 12 w 18"/>
                  <a:gd name="T1" fmla="*/ 0 h 17"/>
                  <a:gd name="T2" fmla="*/ 9 w 18"/>
                  <a:gd name="T3" fmla="*/ 0 h 17"/>
                  <a:gd name="T4" fmla="*/ 0 w 18"/>
                  <a:gd name="T5" fmla="*/ 8 h 17"/>
                  <a:gd name="T6" fmla="*/ 9 w 18"/>
                  <a:gd name="T7" fmla="*/ 17 h 17"/>
                  <a:gd name="T8" fmla="*/ 18 w 18"/>
                  <a:gd name="T9" fmla="*/ 8 h 17"/>
                  <a:gd name="T10" fmla="*/ 17 w 18"/>
                  <a:gd name="T11" fmla="*/ 5 h 17"/>
                  <a:gd name="T12" fmla="*/ 9 w 18"/>
                  <a:gd name="T13" fmla="*/ 9 h 17"/>
                  <a:gd name="T14" fmla="*/ 12 w 18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7">
                    <a:moveTo>
                      <a:pt x="12" y="0"/>
                    </a:moveTo>
                    <a:cubicBezTo>
                      <a:pt x="11" y="0"/>
                      <a:pt x="10" y="0"/>
                      <a:pt x="9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7"/>
                      <a:pt x="9" y="17"/>
                    </a:cubicBezTo>
                    <a:cubicBezTo>
                      <a:pt x="14" y="17"/>
                      <a:pt x="18" y="13"/>
                      <a:pt x="18" y="8"/>
                    </a:cubicBezTo>
                    <a:cubicBezTo>
                      <a:pt x="18" y="7"/>
                      <a:pt x="17" y="6"/>
                      <a:pt x="17" y="5"/>
                    </a:cubicBezTo>
                    <a:cubicBezTo>
                      <a:pt x="9" y="9"/>
                      <a:pt x="9" y="9"/>
                      <a:pt x="9" y="9"/>
                    </a:cubicBez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reeform 15"/>
              <p:cNvSpPr/>
              <p:nvPr/>
            </p:nvSpPr>
            <p:spPr bwMode="auto">
              <a:xfrm>
                <a:off x="4283040" y="2436276"/>
                <a:ext cx="854155" cy="846791"/>
              </a:xfrm>
              <a:custGeom>
                <a:avLst/>
                <a:gdLst>
                  <a:gd name="T0" fmla="*/ 82 w 98"/>
                  <a:gd name="T1" fmla="*/ 22 h 97"/>
                  <a:gd name="T2" fmla="*/ 80 w 98"/>
                  <a:gd name="T3" fmla="*/ 23 h 97"/>
                  <a:gd name="T4" fmla="*/ 89 w 98"/>
                  <a:gd name="T5" fmla="*/ 48 h 97"/>
                  <a:gd name="T6" fmla="*/ 49 w 98"/>
                  <a:gd name="T7" fmla="*/ 88 h 97"/>
                  <a:gd name="T8" fmla="*/ 9 w 98"/>
                  <a:gd name="T9" fmla="*/ 48 h 97"/>
                  <a:gd name="T10" fmla="*/ 49 w 98"/>
                  <a:gd name="T11" fmla="*/ 8 h 97"/>
                  <a:gd name="T12" fmla="*/ 74 w 98"/>
                  <a:gd name="T13" fmla="*/ 17 h 97"/>
                  <a:gd name="T14" fmla="*/ 76 w 98"/>
                  <a:gd name="T15" fmla="*/ 15 h 97"/>
                  <a:gd name="T16" fmla="*/ 76 w 98"/>
                  <a:gd name="T17" fmla="*/ 8 h 97"/>
                  <a:gd name="T18" fmla="*/ 49 w 98"/>
                  <a:gd name="T19" fmla="*/ 0 h 97"/>
                  <a:gd name="T20" fmla="*/ 0 w 98"/>
                  <a:gd name="T21" fmla="*/ 48 h 97"/>
                  <a:gd name="T22" fmla="*/ 49 w 98"/>
                  <a:gd name="T23" fmla="*/ 97 h 97"/>
                  <a:gd name="T24" fmla="*/ 98 w 98"/>
                  <a:gd name="T25" fmla="*/ 48 h 97"/>
                  <a:gd name="T26" fmla="*/ 89 w 98"/>
                  <a:gd name="T27" fmla="*/ 21 h 97"/>
                  <a:gd name="T28" fmla="*/ 82 w 98"/>
                  <a:gd name="T29" fmla="*/ 2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8" h="97">
                    <a:moveTo>
                      <a:pt x="82" y="22"/>
                    </a:moveTo>
                    <a:cubicBezTo>
                      <a:pt x="80" y="23"/>
                      <a:pt x="80" y="23"/>
                      <a:pt x="80" y="23"/>
                    </a:cubicBezTo>
                    <a:cubicBezTo>
                      <a:pt x="86" y="30"/>
                      <a:pt x="89" y="39"/>
                      <a:pt x="89" y="48"/>
                    </a:cubicBezTo>
                    <a:cubicBezTo>
                      <a:pt x="89" y="71"/>
                      <a:pt x="71" y="88"/>
                      <a:pt x="49" y="88"/>
                    </a:cubicBezTo>
                    <a:cubicBezTo>
                      <a:pt x="27" y="88"/>
                      <a:pt x="9" y="71"/>
                      <a:pt x="9" y="48"/>
                    </a:cubicBezTo>
                    <a:cubicBezTo>
                      <a:pt x="9" y="26"/>
                      <a:pt x="27" y="8"/>
                      <a:pt x="49" y="8"/>
                    </a:cubicBezTo>
                    <a:cubicBezTo>
                      <a:pt x="58" y="8"/>
                      <a:pt x="67" y="12"/>
                      <a:pt x="74" y="17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8"/>
                      <a:pt x="76" y="8"/>
                      <a:pt x="76" y="8"/>
                    </a:cubicBezTo>
                    <a:cubicBezTo>
                      <a:pt x="68" y="3"/>
                      <a:pt x="59" y="0"/>
                      <a:pt x="49" y="0"/>
                    </a:cubicBezTo>
                    <a:cubicBezTo>
                      <a:pt x="22" y="0"/>
                      <a:pt x="0" y="22"/>
                      <a:pt x="0" y="48"/>
                    </a:cubicBezTo>
                    <a:cubicBezTo>
                      <a:pt x="0" y="75"/>
                      <a:pt x="22" y="97"/>
                      <a:pt x="49" y="97"/>
                    </a:cubicBezTo>
                    <a:cubicBezTo>
                      <a:pt x="76" y="97"/>
                      <a:pt x="98" y="75"/>
                      <a:pt x="98" y="48"/>
                    </a:cubicBezTo>
                    <a:cubicBezTo>
                      <a:pt x="98" y="38"/>
                      <a:pt x="95" y="29"/>
                      <a:pt x="89" y="21"/>
                    </a:cubicBezTo>
                    <a:lnTo>
                      <a:pt x="82" y="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Freeform 16"/>
              <p:cNvSpPr/>
              <p:nvPr/>
            </p:nvSpPr>
            <p:spPr bwMode="auto">
              <a:xfrm>
                <a:off x="4710117" y="2358961"/>
                <a:ext cx="504393" cy="497030"/>
              </a:xfrm>
              <a:custGeom>
                <a:avLst/>
                <a:gdLst>
                  <a:gd name="T0" fmla="*/ 104 w 137"/>
                  <a:gd name="T1" fmla="*/ 30 h 135"/>
                  <a:gd name="T2" fmla="*/ 106 w 137"/>
                  <a:gd name="T3" fmla="*/ 0 h 135"/>
                  <a:gd name="T4" fmla="*/ 87 w 137"/>
                  <a:gd name="T5" fmla="*/ 16 h 135"/>
                  <a:gd name="T6" fmla="*/ 71 w 137"/>
                  <a:gd name="T7" fmla="*/ 35 h 135"/>
                  <a:gd name="T8" fmla="*/ 69 w 137"/>
                  <a:gd name="T9" fmla="*/ 59 h 135"/>
                  <a:gd name="T10" fmla="*/ 40 w 137"/>
                  <a:gd name="T11" fmla="*/ 90 h 135"/>
                  <a:gd name="T12" fmla="*/ 14 w 137"/>
                  <a:gd name="T13" fmla="*/ 116 h 135"/>
                  <a:gd name="T14" fmla="*/ 0 w 137"/>
                  <a:gd name="T15" fmla="*/ 135 h 135"/>
                  <a:gd name="T16" fmla="*/ 19 w 137"/>
                  <a:gd name="T17" fmla="*/ 123 h 135"/>
                  <a:gd name="T18" fmla="*/ 45 w 137"/>
                  <a:gd name="T19" fmla="*/ 97 h 135"/>
                  <a:gd name="T20" fmla="*/ 76 w 137"/>
                  <a:gd name="T21" fmla="*/ 66 h 135"/>
                  <a:gd name="T22" fmla="*/ 102 w 137"/>
                  <a:gd name="T23" fmla="*/ 66 h 135"/>
                  <a:gd name="T24" fmla="*/ 118 w 137"/>
                  <a:gd name="T25" fmla="*/ 47 h 135"/>
                  <a:gd name="T26" fmla="*/ 137 w 137"/>
                  <a:gd name="T27" fmla="*/ 30 h 135"/>
                  <a:gd name="T28" fmla="*/ 104 w 137"/>
                  <a:gd name="T29" fmla="*/ 3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135">
                    <a:moveTo>
                      <a:pt x="104" y="30"/>
                    </a:moveTo>
                    <a:lnTo>
                      <a:pt x="106" y="0"/>
                    </a:lnTo>
                    <a:lnTo>
                      <a:pt x="87" y="16"/>
                    </a:lnTo>
                    <a:lnTo>
                      <a:pt x="71" y="35"/>
                    </a:lnTo>
                    <a:lnTo>
                      <a:pt x="69" y="59"/>
                    </a:lnTo>
                    <a:lnTo>
                      <a:pt x="40" y="90"/>
                    </a:lnTo>
                    <a:lnTo>
                      <a:pt x="14" y="116"/>
                    </a:lnTo>
                    <a:lnTo>
                      <a:pt x="0" y="135"/>
                    </a:lnTo>
                    <a:lnTo>
                      <a:pt x="19" y="123"/>
                    </a:lnTo>
                    <a:lnTo>
                      <a:pt x="45" y="97"/>
                    </a:lnTo>
                    <a:lnTo>
                      <a:pt x="76" y="66"/>
                    </a:lnTo>
                    <a:lnTo>
                      <a:pt x="102" y="66"/>
                    </a:lnTo>
                    <a:lnTo>
                      <a:pt x="118" y="47"/>
                    </a:lnTo>
                    <a:lnTo>
                      <a:pt x="137" y="30"/>
                    </a:lnTo>
                    <a:lnTo>
                      <a:pt x="104" y="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7040580" y="1541905"/>
            <a:ext cx="1105294" cy="1107272"/>
            <a:chOff x="7040580" y="1541905"/>
            <a:chExt cx="1105294" cy="1107272"/>
          </a:xfrm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7040580" y="1541905"/>
              <a:ext cx="1105294" cy="1107272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ysClr val="window" lastClr="FFFFFF">
                    <a:lumMod val="95000"/>
                  </a:sysClr>
                </a:gs>
              </a:gsLst>
              <a:lin ang="15000000" scaled="0"/>
            </a:gradFill>
            <a:ln w="25400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95000"/>
                    </a:sys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63500" sx="103000" sy="103000" algn="ctr" rotWithShape="0">
                <a:prstClr val="black">
                  <a:alpha val="11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7235458" y="1799594"/>
              <a:ext cx="646139" cy="648900"/>
              <a:chOff x="9647277" y="2399459"/>
              <a:chExt cx="861518" cy="865200"/>
            </a:xfrm>
            <a:solidFill>
              <a:srgbClr val="01A8A2"/>
            </a:solidFill>
          </p:grpSpPr>
          <p:sp>
            <p:nvSpPr>
              <p:cNvPr id="27" name="Freeform 19"/>
              <p:cNvSpPr/>
              <p:nvPr/>
            </p:nvSpPr>
            <p:spPr bwMode="auto">
              <a:xfrm>
                <a:off x="10022812" y="2480457"/>
                <a:ext cx="390260" cy="242992"/>
              </a:xfrm>
              <a:custGeom>
                <a:avLst/>
                <a:gdLst>
                  <a:gd name="T0" fmla="*/ 7 w 45"/>
                  <a:gd name="T1" fmla="*/ 17 h 28"/>
                  <a:gd name="T2" fmla="*/ 38 w 45"/>
                  <a:gd name="T3" fmla="*/ 17 h 28"/>
                  <a:gd name="T4" fmla="*/ 44 w 45"/>
                  <a:gd name="T5" fmla="*/ 28 h 28"/>
                  <a:gd name="T6" fmla="*/ 38 w 45"/>
                  <a:gd name="T7" fmla="*/ 8 h 28"/>
                  <a:gd name="T8" fmla="*/ 7 w 45"/>
                  <a:gd name="T9" fmla="*/ 8 h 28"/>
                  <a:gd name="T10" fmla="*/ 1 w 45"/>
                  <a:gd name="T11" fmla="*/ 28 h 28"/>
                  <a:gd name="T12" fmla="*/ 7 w 45"/>
                  <a:gd name="T13" fmla="*/ 1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28">
                    <a:moveTo>
                      <a:pt x="7" y="17"/>
                    </a:moveTo>
                    <a:cubicBezTo>
                      <a:pt x="15" y="8"/>
                      <a:pt x="29" y="8"/>
                      <a:pt x="38" y="17"/>
                    </a:cubicBezTo>
                    <a:cubicBezTo>
                      <a:pt x="41" y="20"/>
                      <a:pt x="43" y="24"/>
                      <a:pt x="44" y="28"/>
                    </a:cubicBezTo>
                    <a:cubicBezTo>
                      <a:pt x="45" y="21"/>
                      <a:pt x="43" y="14"/>
                      <a:pt x="38" y="8"/>
                    </a:cubicBezTo>
                    <a:cubicBezTo>
                      <a:pt x="29" y="0"/>
                      <a:pt x="15" y="0"/>
                      <a:pt x="7" y="8"/>
                    </a:cubicBezTo>
                    <a:cubicBezTo>
                      <a:pt x="2" y="14"/>
                      <a:pt x="0" y="21"/>
                      <a:pt x="1" y="28"/>
                    </a:cubicBezTo>
                    <a:cubicBezTo>
                      <a:pt x="2" y="24"/>
                      <a:pt x="4" y="20"/>
                      <a:pt x="7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20"/>
              <p:cNvSpPr/>
              <p:nvPr/>
            </p:nvSpPr>
            <p:spPr bwMode="auto">
              <a:xfrm>
                <a:off x="10063310" y="2804446"/>
                <a:ext cx="272446" cy="95724"/>
              </a:xfrm>
              <a:custGeom>
                <a:avLst/>
                <a:gdLst>
                  <a:gd name="T0" fmla="*/ 0 w 31"/>
                  <a:gd name="T1" fmla="*/ 0 h 11"/>
                  <a:gd name="T2" fmla="*/ 2 w 31"/>
                  <a:gd name="T3" fmla="*/ 2 h 11"/>
                  <a:gd name="T4" fmla="*/ 31 w 31"/>
                  <a:gd name="T5" fmla="*/ 4 h 11"/>
                  <a:gd name="T6" fmla="*/ 0 w 31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11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10" y="10"/>
                      <a:pt x="23" y="11"/>
                      <a:pt x="31" y="4"/>
                    </a:cubicBezTo>
                    <a:cubicBezTo>
                      <a:pt x="21" y="9"/>
                      <a:pt x="9" y="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21"/>
              <p:cNvSpPr>
                <a:spLocks noEditPoints="1"/>
              </p:cNvSpPr>
              <p:nvPr/>
            </p:nvSpPr>
            <p:spPr bwMode="auto">
              <a:xfrm>
                <a:off x="9647277" y="2399459"/>
                <a:ext cx="861518" cy="865200"/>
              </a:xfrm>
              <a:custGeom>
                <a:avLst/>
                <a:gdLst>
                  <a:gd name="T0" fmla="*/ 87 w 99"/>
                  <a:gd name="T1" fmla="*/ 55 h 99"/>
                  <a:gd name="T2" fmla="*/ 86 w 99"/>
                  <a:gd name="T3" fmla="*/ 10 h 99"/>
                  <a:gd name="T4" fmla="*/ 45 w 99"/>
                  <a:gd name="T5" fmla="*/ 10 h 99"/>
                  <a:gd name="T6" fmla="*/ 42 w 99"/>
                  <a:gd name="T7" fmla="*/ 53 h 99"/>
                  <a:gd name="T8" fmla="*/ 37 w 99"/>
                  <a:gd name="T9" fmla="*/ 58 h 99"/>
                  <a:gd name="T10" fmla="*/ 36 w 99"/>
                  <a:gd name="T11" fmla="*/ 57 h 99"/>
                  <a:gd name="T12" fmla="*/ 1 w 99"/>
                  <a:gd name="T13" fmla="*/ 92 h 99"/>
                  <a:gd name="T14" fmla="*/ 1 w 99"/>
                  <a:gd name="T15" fmla="*/ 97 h 99"/>
                  <a:gd name="T16" fmla="*/ 1 w 99"/>
                  <a:gd name="T17" fmla="*/ 97 h 99"/>
                  <a:gd name="T18" fmla="*/ 6 w 99"/>
                  <a:gd name="T19" fmla="*/ 97 h 99"/>
                  <a:gd name="T20" fmla="*/ 41 w 99"/>
                  <a:gd name="T21" fmla="*/ 62 h 99"/>
                  <a:gd name="T22" fmla="*/ 40 w 99"/>
                  <a:gd name="T23" fmla="*/ 61 h 99"/>
                  <a:gd name="T24" fmla="*/ 45 w 99"/>
                  <a:gd name="T25" fmla="*/ 56 h 99"/>
                  <a:gd name="T26" fmla="*/ 87 w 99"/>
                  <a:gd name="T27" fmla="*/ 55 h 99"/>
                  <a:gd name="T28" fmla="*/ 48 w 99"/>
                  <a:gd name="T29" fmla="*/ 15 h 99"/>
                  <a:gd name="T30" fmla="*/ 83 w 99"/>
                  <a:gd name="T31" fmla="*/ 15 h 99"/>
                  <a:gd name="T32" fmla="*/ 83 w 99"/>
                  <a:gd name="T33" fmla="*/ 50 h 99"/>
                  <a:gd name="T34" fmla="*/ 48 w 99"/>
                  <a:gd name="T35" fmla="*/ 50 h 99"/>
                  <a:gd name="T36" fmla="*/ 48 w 99"/>
                  <a:gd name="T37" fmla="*/ 1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9" h="99">
                    <a:moveTo>
                      <a:pt x="87" y="55"/>
                    </a:moveTo>
                    <a:cubicBezTo>
                      <a:pt x="99" y="42"/>
                      <a:pt x="99" y="22"/>
                      <a:pt x="86" y="10"/>
                    </a:cubicBezTo>
                    <a:cubicBezTo>
                      <a:pt x="74" y="0"/>
                      <a:pt x="57" y="0"/>
                      <a:pt x="45" y="10"/>
                    </a:cubicBezTo>
                    <a:cubicBezTo>
                      <a:pt x="32" y="21"/>
                      <a:pt x="31" y="40"/>
                      <a:pt x="42" y="53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1" y="92"/>
                      <a:pt x="1" y="92"/>
                      <a:pt x="1" y="92"/>
                    </a:cubicBezTo>
                    <a:cubicBezTo>
                      <a:pt x="0" y="93"/>
                      <a:pt x="0" y="96"/>
                      <a:pt x="1" y="97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3" y="99"/>
                      <a:pt x="5" y="99"/>
                      <a:pt x="6" y="97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57" y="66"/>
                      <a:pt x="76" y="66"/>
                      <a:pt x="87" y="55"/>
                    </a:cubicBezTo>
                    <a:close/>
                    <a:moveTo>
                      <a:pt x="48" y="15"/>
                    </a:moveTo>
                    <a:cubicBezTo>
                      <a:pt x="58" y="6"/>
                      <a:pt x="73" y="6"/>
                      <a:pt x="83" y="15"/>
                    </a:cubicBezTo>
                    <a:cubicBezTo>
                      <a:pt x="93" y="25"/>
                      <a:pt x="93" y="41"/>
                      <a:pt x="83" y="50"/>
                    </a:cubicBezTo>
                    <a:cubicBezTo>
                      <a:pt x="73" y="60"/>
                      <a:pt x="58" y="60"/>
                      <a:pt x="48" y="50"/>
                    </a:cubicBezTo>
                    <a:cubicBezTo>
                      <a:pt x="38" y="41"/>
                      <a:pt x="38" y="25"/>
                      <a:pt x="48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5015361" y="2889229"/>
            <a:ext cx="1105294" cy="1107272"/>
            <a:chOff x="5083293" y="1570408"/>
            <a:chExt cx="1105294" cy="1107272"/>
          </a:xfrm>
        </p:grpSpPr>
        <p:sp>
          <p:nvSpPr>
            <p:cNvPr id="31" name="Oval 23"/>
            <p:cNvSpPr>
              <a:spLocks noChangeArrowheads="1"/>
            </p:cNvSpPr>
            <p:nvPr/>
          </p:nvSpPr>
          <p:spPr bwMode="auto">
            <a:xfrm>
              <a:off x="5083293" y="1570408"/>
              <a:ext cx="1105294" cy="1107272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ysClr val="window" lastClr="FFFFFF">
                    <a:lumMod val="95000"/>
                  </a:sysClr>
                </a:gs>
              </a:gsLst>
              <a:lin ang="15000000" scaled="0"/>
            </a:gradFill>
            <a:ln w="25400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95000"/>
                    </a:sys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63500" sx="103000" sy="103000" algn="ctr" rotWithShape="0">
                <a:prstClr val="black">
                  <a:alpha val="11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5341864" y="1763537"/>
              <a:ext cx="588152" cy="684957"/>
              <a:chOff x="7053241" y="2369792"/>
              <a:chExt cx="784202" cy="913276"/>
            </a:xfrm>
            <a:solidFill>
              <a:srgbClr val="545D7A"/>
            </a:solidFill>
          </p:grpSpPr>
          <p:sp>
            <p:nvSpPr>
              <p:cNvPr id="33" name="Oval 24"/>
              <p:cNvSpPr>
                <a:spLocks noChangeArrowheads="1"/>
              </p:cNvSpPr>
              <p:nvPr/>
            </p:nvSpPr>
            <p:spPr bwMode="auto">
              <a:xfrm>
                <a:off x="7291697" y="2369792"/>
                <a:ext cx="335034" cy="33135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25"/>
              <p:cNvSpPr/>
              <p:nvPr/>
            </p:nvSpPr>
            <p:spPr bwMode="auto">
              <a:xfrm>
                <a:off x="7360942" y="2778675"/>
                <a:ext cx="69952" cy="250356"/>
              </a:xfrm>
              <a:custGeom>
                <a:avLst/>
                <a:gdLst>
                  <a:gd name="T0" fmla="*/ 19 w 19"/>
                  <a:gd name="T1" fmla="*/ 0 h 68"/>
                  <a:gd name="T2" fmla="*/ 0 w 19"/>
                  <a:gd name="T3" fmla="*/ 0 h 68"/>
                  <a:gd name="T4" fmla="*/ 7 w 19"/>
                  <a:gd name="T5" fmla="*/ 7 h 68"/>
                  <a:gd name="T6" fmla="*/ 2 w 19"/>
                  <a:gd name="T7" fmla="*/ 68 h 68"/>
                  <a:gd name="T8" fmla="*/ 17 w 19"/>
                  <a:gd name="T9" fmla="*/ 68 h 68"/>
                  <a:gd name="T10" fmla="*/ 12 w 19"/>
                  <a:gd name="T11" fmla="*/ 7 h 68"/>
                  <a:gd name="T12" fmla="*/ 19 w 19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68">
                    <a:moveTo>
                      <a:pt x="19" y="0"/>
                    </a:moveTo>
                    <a:lnTo>
                      <a:pt x="0" y="0"/>
                    </a:lnTo>
                    <a:lnTo>
                      <a:pt x="7" y="7"/>
                    </a:lnTo>
                    <a:lnTo>
                      <a:pt x="2" y="68"/>
                    </a:lnTo>
                    <a:lnTo>
                      <a:pt x="17" y="68"/>
                    </a:lnTo>
                    <a:lnTo>
                      <a:pt x="12" y="7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Freeform 26"/>
              <p:cNvSpPr/>
              <p:nvPr/>
            </p:nvSpPr>
            <p:spPr bwMode="auto">
              <a:xfrm>
                <a:off x="7053241" y="2778675"/>
                <a:ext cx="784202" cy="504393"/>
              </a:xfrm>
              <a:custGeom>
                <a:avLst/>
                <a:gdLst>
                  <a:gd name="T0" fmla="*/ 73 w 90"/>
                  <a:gd name="T1" fmla="*/ 0 h 58"/>
                  <a:gd name="T2" fmla="*/ 60 w 90"/>
                  <a:gd name="T3" fmla="*/ 0 h 58"/>
                  <a:gd name="T4" fmla="*/ 45 w 90"/>
                  <a:gd name="T5" fmla="*/ 28 h 58"/>
                  <a:gd name="T6" fmla="*/ 30 w 90"/>
                  <a:gd name="T7" fmla="*/ 0 h 58"/>
                  <a:gd name="T8" fmla="*/ 17 w 90"/>
                  <a:gd name="T9" fmla="*/ 0 h 58"/>
                  <a:gd name="T10" fmla="*/ 0 w 90"/>
                  <a:gd name="T11" fmla="*/ 18 h 58"/>
                  <a:gd name="T12" fmla="*/ 0 w 90"/>
                  <a:gd name="T13" fmla="*/ 58 h 58"/>
                  <a:gd name="T14" fmla="*/ 16 w 90"/>
                  <a:gd name="T15" fmla="*/ 58 h 58"/>
                  <a:gd name="T16" fmla="*/ 16 w 90"/>
                  <a:gd name="T17" fmla="*/ 25 h 58"/>
                  <a:gd name="T18" fmla="*/ 17 w 90"/>
                  <a:gd name="T19" fmla="*/ 23 h 58"/>
                  <a:gd name="T20" fmla="*/ 17 w 90"/>
                  <a:gd name="T21" fmla="*/ 23 h 58"/>
                  <a:gd name="T22" fmla="*/ 19 w 90"/>
                  <a:gd name="T23" fmla="*/ 25 h 58"/>
                  <a:gd name="T24" fmla="*/ 19 w 90"/>
                  <a:gd name="T25" fmla="*/ 58 h 58"/>
                  <a:gd name="T26" fmla="*/ 71 w 90"/>
                  <a:gd name="T27" fmla="*/ 58 h 58"/>
                  <a:gd name="T28" fmla="*/ 71 w 90"/>
                  <a:gd name="T29" fmla="*/ 25 h 58"/>
                  <a:gd name="T30" fmla="*/ 73 w 90"/>
                  <a:gd name="T31" fmla="*/ 23 h 58"/>
                  <a:gd name="T32" fmla="*/ 73 w 90"/>
                  <a:gd name="T33" fmla="*/ 23 h 58"/>
                  <a:gd name="T34" fmla="*/ 74 w 90"/>
                  <a:gd name="T35" fmla="*/ 25 h 58"/>
                  <a:gd name="T36" fmla="*/ 74 w 90"/>
                  <a:gd name="T37" fmla="*/ 58 h 58"/>
                  <a:gd name="T38" fmla="*/ 90 w 90"/>
                  <a:gd name="T39" fmla="*/ 58 h 58"/>
                  <a:gd name="T40" fmla="*/ 90 w 90"/>
                  <a:gd name="T41" fmla="*/ 18 h 58"/>
                  <a:gd name="T42" fmla="*/ 73 w 90"/>
                  <a:gd name="T4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0" h="58">
                    <a:moveTo>
                      <a:pt x="73" y="0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57" y="28"/>
                      <a:pt x="45" y="28"/>
                    </a:cubicBezTo>
                    <a:cubicBezTo>
                      <a:pt x="33" y="28"/>
                      <a:pt x="30" y="0"/>
                      <a:pt x="3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3"/>
                      <a:pt x="19" y="24"/>
                      <a:pt x="19" y="25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71" y="58"/>
                      <a:pt x="71" y="58"/>
                      <a:pt x="71" y="58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1" y="24"/>
                      <a:pt x="72" y="23"/>
                      <a:pt x="73" y="23"/>
                    </a:cubicBezTo>
                    <a:cubicBezTo>
                      <a:pt x="73" y="23"/>
                      <a:pt x="73" y="23"/>
                      <a:pt x="73" y="23"/>
                    </a:cubicBezTo>
                    <a:cubicBezTo>
                      <a:pt x="73" y="23"/>
                      <a:pt x="74" y="24"/>
                      <a:pt x="74" y="25"/>
                    </a:cubicBezTo>
                    <a:cubicBezTo>
                      <a:pt x="74" y="58"/>
                      <a:pt x="74" y="58"/>
                      <a:pt x="74" y="58"/>
                    </a:cubicBezTo>
                    <a:cubicBezTo>
                      <a:pt x="90" y="58"/>
                      <a:pt x="90" y="58"/>
                      <a:pt x="90" y="58"/>
                    </a:cubicBezTo>
                    <a:cubicBezTo>
                      <a:pt x="90" y="18"/>
                      <a:pt x="90" y="18"/>
                      <a:pt x="90" y="18"/>
                    </a:cubicBezTo>
                    <a:cubicBezTo>
                      <a:pt x="90" y="8"/>
                      <a:pt x="82" y="0"/>
                      <a:pt x="7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8" name="矩形 47"/>
          <p:cNvSpPr/>
          <p:nvPr/>
        </p:nvSpPr>
        <p:spPr>
          <a:xfrm>
            <a:off x="1156484" y="1917150"/>
            <a:ext cx="1543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地面宣传为主，户外广告为辅</a:t>
            </a:r>
            <a:endParaRPr lang="zh-CN" altLang="en-US" sz="1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2666767" y="3196457"/>
            <a:ext cx="1847616" cy="1338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solidFill>
                  <a:schemeClr val="tx2"/>
                </a:solidFill>
                <a:cs typeface="+mn-ea"/>
                <a:sym typeface="+mn-lt"/>
              </a:rPr>
              <a:t>空中媒介以软性文章、综艺节目为主、硬性品牌输出为辅；推广产品价值，营养，绿色、优质，口感独特等角度进行宣传。</a:t>
            </a:r>
            <a:endParaRPr lang="zh-CN" altLang="en-US" sz="135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792106" y="1762372"/>
            <a:ext cx="1530131" cy="715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solidFill>
                  <a:schemeClr val="tx2"/>
                </a:solidFill>
                <a:cs typeface="+mn-ea"/>
                <a:sym typeface="+mn-lt"/>
              </a:rPr>
              <a:t>费用投入指导性方案：企业协商制定</a:t>
            </a:r>
            <a:endParaRPr lang="zh-CN" altLang="en-US" sz="135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423882" y="3244000"/>
            <a:ext cx="1872639" cy="1338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solidFill>
                  <a:schemeClr val="tx2"/>
                </a:solidFill>
                <a:cs typeface="+mn-ea"/>
                <a:sym typeface="+mn-lt"/>
              </a:rPr>
              <a:t>推广手段必须以达成销售目标为核心，以达成营销目标为方向。要实现低投入，高产出，推广手段必须实行组合策略。</a:t>
            </a:r>
            <a:endParaRPr lang="zh-CN" altLang="en-US" sz="135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116528" y="1119470"/>
            <a:ext cx="7179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rgbClr val="545D7A"/>
                </a:solidFill>
                <a:cs typeface="+mn-ea"/>
                <a:sym typeface="+mn-lt"/>
              </a:rPr>
              <a:t>宣传总原则：</a:t>
            </a:r>
            <a:r>
              <a:rPr lang="zh-CN" altLang="en-US" sz="1600" dirty="0">
                <a:solidFill>
                  <a:srgbClr val="484849"/>
                </a:solidFill>
                <a:cs typeface="+mn-ea"/>
                <a:sym typeface="+mn-lt"/>
              </a:rPr>
              <a:t>地面（户外、SP活动）为侧重，空中（电视、报纸）为辅助。</a:t>
            </a:r>
            <a:endParaRPr lang="zh-CN" altLang="en-US" sz="1600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grpSp>
        <p:nvGrpSpPr>
          <p:cNvPr id="110" name="组合 32"/>
          <p:cNvGrpSpPr/>
          <p:nvPr/>
        </p:nvGrpSpPr>
        <p:grpSpPr bwMode="auto">
          <a:xfrm>
            <a:off x="-107909" y="2506641"/>
            <a:ext cx="2967222" cy="506412"/>
            <a:chOff x="-1032447" y="0"/>
            <a:chExt cx="2967616" cy="506624"/>
          </a:xfrm>
          <a:solidFill>
            <a:schemeClr val="accent1"/>
          </a:solidFill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1" name="圆角矩形 33"/>
            <p:cNvSpPr>
              <a:spLocks noChangeArrowheads="1"/>
            </p:cNvSpPr>
            <p:nvPr/>
          </p:nvSpPr>
          <p:spPr bwMode="auto">
            <a:xfrm>
              <a:off x="-1032447" y="73989"/>
              <a:ext cx="2967616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35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2" name="等腰三角形 34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35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4" name="组合 36"/>
          <p:cNvGrpSpPr/>
          <p:nvPr/>
        </p:nvGrpSpPr>
        <p:grpSpPr bwMode="auto">
          <a:xfrm flipV="1">
            <a:off x="2743440" y="2581255"/>
            <a:ext cx="1934911" cy="506413"/>
            <a:chOff x="0" y="0"/>
            <a:chExt cx="1935168" cy="506624"/>
          </a:xfrm>
          <a:solidFill>
            <a:schemeClr val="accent2"/>
          </a:solidFill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5" name="圆角矩形 37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35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6" name="等腰三角形 38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35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8" name="组合 40"/>
          <p:cNvGrpSpPr/>
          <p:nvPr/>
        </p:nvGrpSpPr>
        <p:grpSpPr bwMode="auto">
          <a:xfrm>
            <a:off x="4565652" y="2506641"/>
            <a:ext cx="1936498" cy="506412"/>
            <a:chOff x="0" y="0"/>
            <a:chExt cx="1935168" cy="506624"/>
          </a:xfrm>
          <a:solidFill>
            <a:schemeClr val="accent3"/>
          </a:solidFill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9" name="圆角矩形 41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35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0" name="等腰三角形 42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35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8" name="组合 53"/>
          <p:cNvGrpSpPr/>
          <p:nvPr/>
        </p:nvGrpSpPr>
        <p:grpSpPr bwMode="auto">
          <a:xfrm flipV="1">
            <a:off x="6384689" y="2581252"/>
            <a:ext cx="2867222" cy="506414"/>
            <a:chOff x="-1" y="0"/>
            <a:chExt cx="2865253" cy="506625"/>
          </a:xfrm>
          <a:solidFill>
            <a:schemeClr val="accent4"/>
          </a:solidFill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29" name="圆角矩形 54"/>
            <p:cNvSpPr>
              <a:spLocks noChangeArrowheads="1"/>
            </p:cNvSpPr>
            <p:nvPr/>
          </p:nvSpPr>
          <p:spPr bwMode="auto">
            <a:xfrm>
              <a:off x="-1" y="73990"/>
              <a:ext cx="2865253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35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30" name="等腰三角形 55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35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文本占位符 3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/>
                </a:solidFill>
                <a:cs typeface="+mn-ea"/>
                <a:sym typeface="+mn-lt"/>
              </a:rPr>
              <a:t>促销策略</a:t>
            </a:r>
            <a:endParaRPr lang="zh-CN" altLang="en-US" dirty="0">
              <a:solidFill>
                <a:schemeClr val="accent2"/>
              </a:solidFill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3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4" dur="3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3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9" dur="3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24" dur="3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29" dur="3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  <p:bldP spid="49" grpId="0"/>
          <p:bldP spid="50" grpId="0"/>
          <p:bldP spid="51" grpId="0"/>
          <p:bldP spid="5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3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4" dur="3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3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9" dur="3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24" dur="3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29" dur="3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  <p:bldP spid="49" grpId="0"/>
          <p:bldP spid="50" grpId="0"/>
          <p:bldP spid="51" grpId="0"/>
          <p:bldP spid="52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 hidden="1"/>
          <p:cNvSpPr/>
          <p:nvPr/>
        </p:nvSpPr>
        <p:spPr>
          <a:xfrm>
            <a:off x="5061208" y="666421"/>
            <a:ext cx="3576180" cy="715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b="1" dirty="0">
                <a:solidFill>
                  <a:srgbClr val="484849"/>
                </a:solidFill>
                <a:cs typeface="+mn-ea"/>
                <a:sym typeface="+mn-lt"/>
              </a:rPr>
              <a:t>A、电视广告：15.5%</a:t>
            </a:r>
            <a:endParaRPr lang="zh-CN" altLang="en-US" sz="1350" b="1" dirty="0">
              <a:solidFill>
                <a:srgbClr val="484849"/>
              </a:solidFill>
              <a:cs typeface="+mn-ea"/>
              <a:sym typeface="+mn-lt"/>
            </a:endParaRP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solidFill>
                  <a:srgbClr val="484849"/>
                </a:solidFill>
                <a:cs typeface="+mn-ea"/>
                <a:sym typeface="+mn-lt"/>
              </a:rPr>
              <a:t>原则：主流电视台，以标版和专栏为主。启动期、强销期投放；</a:t>
            </a:r>
            <a:endParaRPr lang="zh-CN" altLang="en-US" sz="1350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23" name="TextBox 21"/>
          <p:cNvSpPr txBox="1"/>
          <p:nvPr/>
        </p:nvSpPr>
        <p:spPr>
          <a:xfrm>
            <a:off x="1362708" y="3072155"/>
            <a:ext cx="802856" cy="507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solidFill>
                  <a:schemeClr val="accent2"/>
                </a:solidFill>
                <a:cs typeface="+mn-ea"/>
                <a:sym typeface="+mn-lt"/>
              </a:rPr>
              <a:t>常规促销活动</a:t>
            </a:r>
            <a:endParaRPr lang="en-US" altLang="zh-CN" sz="135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24" name="TextBox 22"/>
          <p:cNvSpPr txBox="1"/>
          <p:nvPr/>
        </p:nvSpPr>
        <p:spPr>
          <a:xfrm>
            <a:off x="1352519" y="3468224"/>
            <a:ext cx="818335" cy="438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50" b="1" dirty="0">
                <a:solidFill>
                  <a:schemeClr val="accent2"/>
                </a:solidFill>
                <a:cs typeface="+mn-ea"/>
                <a:sym typeface="+mn-lt"/>
              </a:rPr>
              <a:t>47%</a:t>
            </a:r>
            <a:endParaRPr lang="en-US" altLang="zh-CN" sz="225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25" name="TextBox 23"/>
          <p:cNvSpPr txBox="1"/>
          <p:nvPr/>
        </p:nvSpPr>
        <p:spPr>
          <a:xfrm>
            <a:off x="5878360" y="3887281"/>
            <a:ext cx="870762" cy="507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solidFill>
                  <a:schemeClr val="accent2"/>
                </a:solidFill>
                <a:cs typeface="+mn-ea"/>
                <a:sym typeface="+mn-lt"/>
              </a:rPr>
              <a:t>报纸软文平面广告</a:t>
            </a:r>
            <a:endParaRPr lang="en-US" altLang="zh-CN" sz="135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5924970" y="4304040"/>
            <a:ext cx="818335" cy="438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50" b="1" dirty="0">
                <a:solidFill>
                  <a:schemeClr val="accent2"/>
                </a:solidFill>
                <a:cs typeface="+mn-ea"/>
                <a:sym typeface="+mn-lt"/>
              </a:rPr>
              <a:t>21%</a:t>
            </a:r>
            <a:endParaRPr lang="en-US" altLang="zh-CN" sz="225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27" name="TextBox 28"/>
          <p:cNvSpPr txBox="1"/>
          <p:nvPr/>
        </p:nvSpPr>
        <p:spPr>
          <a:xfrm>
            <a:off x="7251159" y="3154598"/>
            <a:ext cx="893078" cy="299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solidFill>
                  <a:schemeClr val="accent2"/>
                </a:solidFill>
                <a:cs typeface="+mn-ea"/>
                <a:sym typeface="+mn-lt"/>
              </a:rPr>
              <a:t>其他</a:t>
            </a:r>
            <a:r>
              <a:rPr lang="zh-CN" altLang="en-US" sz="1350" dirty="0">
                <a:solidFill>
                  <a:srgbClr val="FFFFFF"/>
                </a:solidFill>
                <a:cs typeface="+mn-ea"/>
                <a:sym typeface="+mn-lt"/>
              </a:rPr>
              <a:t>手段</a:t>
            </a:r>
            <a:endParaRPr lang="en-US" altLang="zh-CN" sz="135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8" name="TextBox 29"/>
          <p:cNvSpPr txBox="1"/>
          <p:nvPr/>
        </p:nvSpPr>
        <p:spPr>
          <a:xfrm>
            <a:off x="7227936" y="3398037"/>
            <a:ext cx="818335" cy="392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950" b="1" dirty="0">
                <a:solidFill>
                  <a:schemeClr val="accent2"/>
                </a:solidFill>
                <a:cs typeface="+mn-ea"/>
                <a:sym typeface="+mn-lt"/>
              </a:rPr>
              <a:t>4.5%</a:t>
            </a:r>
            <a:endParaRPr lang="en-US" altLang="zh-CN" sz="195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29" name="TextBox 30"/>
          <p:cNvSpPr txBox="1"/>
          <p:nvPr/>
        </p:nvSpPr>
        <p:spPr>
          <a:xfrm>
            <a:off x="2335814" y="3866514"/>
            <a:ext cx="818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accent2"/>
                </a:solidFill>
                <a:cs typeface="+mn-ea"/>
                <a:sym typeface="+mn-lt"/>
              </a:rPr>
              <a:t>礼品宣传品促销</a:t>
            </a:r>
            <a:endParaRPr lang="en-US" altLang="zh-CN" sz="12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0" name="TextBox 31"/>
          <p:cNvSpPr txBox="1"/>
          <p:nvPr/>
        </p:nvSpPr>
        <p:spPr>
          <a:xfrm>
            <a:off x="2853667" y="3941504"/>
            <a:ext cx="818335" cy="392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950" b="1" dirty="0">
                <a:solidFill>
                  <a:schemeClr val="accent2"/>
                </a:solidFill>
                <a:cs typeface="+mn-ea"/>
                <a:sym typeface="+mn-lt"/>
              </a:rPr>
              <a:t>9%</a:t>
            </a:r>
            <a:endParaRPr lang="en-US" altLang="zh-CN" sz="195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1" name="TextBox 32"/>
          <p:cNvSpPr txBox="1"/>
          <p:nvPr/>
        </p:nvSpPr>
        <p:spPr>
          <a:xfrm>
            <a:off x="653198" y="2386804"/>
            <a:ext cx="844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accent2"/>
                </a:solidFill>
                <a:cs typeface="+mn-ea"/>
                <a:sym typeface="+mn-lt"/>
              </a:rPr>
              <a:t>大型户外</a:t>
            </a:r>
            <a:endParaRPr lang="en-US" altLang="zh-CN" sz="12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2" name="TextBox 33"/>
          <p:cNvSpPr txBox="1"/>
          <p:nvPr/>
        </p:nvSpPr>
        <p:spPr>
          <a:xfrm>
            <a:off x="786212" y="2554587"/>
            <a:ext cx="578240" cy="392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950" b="1" dirty="0">
                <a:solidFill>
                  <a:schemeClr val="accent2"/>
                </a:solidFill>
                <a:cs typeface="+mn-ea"/>
                <a:sym typeface="+mn-lt"/>
              </a:rPr>
              <a:t>3%</a:t>
            </a:r>
            <a:endParaRPr lang="en-US" altLang="zh-CN" sz="195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4" name="矩形 33" hidden="1"/>
          <p:cNvSpPr/>
          <p:nvPr/>
        </p:nvSpPr>
        <p:spPr>
          <a:xfrm>
            <a:off x="5061208" y="3845482"/>
            <a:ext cx="3576180" cy="715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b="1" dirty="0">
                <a:solidFill>
                  <a:srgbClr val="484849"/>
                </a:solidFill>
                <a:cs typeface="+mn-ea"/>
                <a:sym typeface="+mn-lt"/>
              </a:rPr>
              <a:t>E、终端促销宣传品、礼品：9%</a:t>
            </a:r>
            <a:endParaRPr lang="zh-CN" altLang="en-US" sz="1350" b="1" dirty="0">
              <a:solidFill>
                <a:srgbClr val="484849"/>
              </a:solidFill>
              <a:cs typeface="+mn-ea"/>
              <a:sym typeface="+mn-lt"/>
            </a:endParaRP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solidFill>
                  <a:srgbClr val="484849"/>
                </a:solidFill>
                <a:cs typeface="+mn-ea"/>
                <a:sym typeface="+mn-lt"/>
              </a:rPr>
              <a:t>原则：促使消费冲动转变为购买行为。精心制作，充分利用，实现效益最大化；</a:t>
            </a:r>
            <a:endParaRPr lang="zh-CN" altLang="en-US" sz="1350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35" name="矩形 34" hidden="1"/>
          <p:cNvSpPr/>
          <p:nvPr/>
        </p:nvSpPr>
        <p:spPr>
          <a:xfrm>
            <a:off x="5061208" y="1461186"/>
            <a:ext cx="3576180" cy="715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b="1" dirty="0">
                <a:solidFill>
                  <a:srgbClr val="484849"/>
                </a:solidFill>
                <a:cs typeface="+mn-ea"/>
                <a:sym typeface="+mn-lt"/>
              </a:rPr>
              <a:t>B、报纸软文、平面广告：21 %</a:t>
            </a:r>
            <a:endParaRPr lang="zh-CN" altLang="en-US" sz="1350" b="1" dirty="0">
              <a:solidFill>
                <a:srgbClr val="484849"/>
              </a:solidFill>
              <a:cs typeface="+mn-ea"/>
              <a:sym typeface="+mn-lt"/>
            </a:endParaRP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solidFill>
                  <a:srgbClr val="484849"/>
                </a:solidFill>
                <a:cs typeface="+mn-ea"/>
                <a:sym typeface="+mn-lt"/>
              </a:rPr>
              <a:t>原则：主流报纸媒体投放，直指目标人群。启动期、强销期投放；</a:t>
            </a:r>
            <a:endParaRPr lang="zh-CN" altLang="en-US" sz="1350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36" name="矩形 35" hidden="1"/>
          <p:cNvSpPr/>
          <p:nvPr/>
        </p:nvSpPr>
        <p:spPr>
          <a:xfrm>
            <a:off x="5061208" y="2255952"/>
            <a:ext cx="3576180" cy="715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b="1" dirty="0">
                <a:solidFill>
                  <a:srgbClr val="484849"/>
                </a:solidFill>
                <a:cs typeface="+mn-ea"/>
                <a:sym typeface="+mn-lt"/>
              </a:rPr>
              <a:t>C、大型户外：3%                                                                                        </a:t>
            </a:r>
            <a:endParaRPr lang="zh-CN" altLang="en-US" sz="1350" b="1" dirty="0">
              <a:solidFill>
                <a:srgbClr val="484849"/>
              </a:solidFill>
              <a:cs typeface="+mn-ea"/>
              <a:sym typeface="+mn-lt"/>
            </a:endParaRP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solidFill>
                  <a:srgbClr val="484849"/>
                </a:solidFill>
                <a:cs typeface="+mn-ea"/>
                <a:sym typeface="+mn-lt"/>
              </a:rPr>
              <a:t>原则：只在市区人流量大的干道，于启动期、强销期投放；</a:t>
            </a:r>
            <a:endParaRPr lang="zh-CN" altLang="en-US" sz="1350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37" name="矩形 36" hidden="1"/>
          <p:cNvSpPr/>
          <p:nvPr/>
        </p:nvSpPr>
        <p:spPr>
          <a:xfrm>
            <a:off x="5061208" y="3050716"/>
            <a:ext cx="3576180" cy="715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b="1" dirty="0">
                <a:solidFill>
                  <a:srgbClr val="484849"/>
                </a:solidFill>
                <a:cs typeface="+mn-ea"/>
                <a:sym typeface="+mn-lt"/>
              </a:rPr>
              <a:t>D、促销小姐及常规促销活动：47%</a:t>
            </a:r>
            <a:endParaRPr lang="zh-CN" altLang="en-US" sz="1350" b="1" dirty="0">
              <a:solidFill>
                <a:srgbClr val="484849"/>
              </a:solidFill>
              <a:cs typeface="+mn-ea"/>
              <a:sym typeface="+mn-lt"/>
            </a:endParaRP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solidFill>
                  <a:srgbClr val="484849"/>
                </a:solidFill>
                <a:cs typeface="+mn-ea"/>
                <a:sym typeface="+mn-lt"/>
              </a:rPr>
              <a:t>原则；在较大潜力的商超投放，加强促销小姐的管理与培训，实现效益最大化；</a:t>
            </a:r>
            <a:endParaRPr lang="zh-CN" altLang="en-US" sz="1350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39" name="TextBox 23"/>
          <p:cNvSpPr txBox="1"/>
          <p:nvPr/>
        </p:nvSpPr>
        <p:spPr>
          <a:xfrm>
            <a:off x="7849131" y="2214482"/>
            <a:ext cx="870762" cy="299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solidFill>
                  <a:schemeClr val="accent2"/>
                </a:solidFill>
                <a:cs typeface="+mn-ea"/>
                <a:sym typeface="+mn-lt"/>
              </a:rPr>
              <a:t>电视广告</a:t>
            </a:r>
            <a:endParaRPr lang="en-US" altLang="zh-CN" sz="135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0" name="TextBox 24"/>
          <p:cNvSpPr txBox="1"/>
          <p:nvPr/>
        </p:nvSpPr>
        <p:spPr>
          <a:xfrm>
            <a:off x="7755417" y="2458789"/>
            <a:ext cx="95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chemeClr val="accent2"/>
                </a:solidFill>
                <a:cs typeface="+mn-ea"/>
                <a:sym typeface="+mn-lt"/>
              </a:rPr>
              <a:t>15.5%</a:t>
            </a:r>
            <a:endParaRPr lang="en-US" altLang="zh-CN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1" name="矩形 40" hidden="1"/>
          <p:cNvSpPr/>
          <p:nvPr/>
        </p:nvSpPr>
        <p:spPr>
          <a:xfrm>
            <a:off x="5061208" y="4640246"/>
            <a:ext cx="3576180" cy="299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b="1" dirty="0">
                <a:solidFill>
                  <a:srgbClr val="484849"/>
                </a:solidFill>
                <a:cs typeface="+mn-ea"/>
                <a:sym typeface="+mn-lt"/>
              </a:rPr>
              <a:t>F、其它手段：4.5%</a:t>
            </a:r>
            <a:endParaRPr lang="zh-CN" altLang="en-US" sz="1350" b="1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/>
                </a:solidFill>
                <a:cs typeface="+mn-ea"/>
                <a:sym typeface="+mn-lt"/>
              </a:rPr>
              <a:t>促销策略</a:t>
            </a:r>
            <a:endParaRPr lang="zh-CN" altLang="en-US" dirty="0">
              <a:solidFill>
                <a:schemeClr val="accent2"/>
              </a:solidFill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" name="任意多边形 8"/>
          <p:cNvSpPr/>
          <p:nvPr/>
        </p:nvSpPr>
        <p:spPr>
          <a:xfrm>
            <a:off x="3609569" y="1616148"/>
            <a:ext cx="2025778" cy="1459465"/>
          </a:xfrm>
          <a:custGeom>
            <a:avLst/>
            <a:gdLst>
              <a:gd name="connsiteX0" fmla="*/ 803915 w 2025778"/>
              <a:gd name="connsiteY0" fmla="*/ 0 h 1459465"/>
              <a:gd name="connsiteX1" fmla="*/ 1287179 w 2025778"/>
              <a:gd name="connsiteY1" fmla="*/ 320329 h 1459465"/>
              <a:gd name="connsiteX2" fmla="*/ 1294887 w 2025778"/>
              <a:gd name="connsiteY2" fmla="*/ 345159 h 1459465"/>
              <a:gd name="connsiteX3" fmla="*/ 1330926 w 2025778"/>
              <a:gd name="connsiteY3" fmla="*/ 315424 h 1459465"/>
              <a:gd name="connsiteX4" fmla="*/ 1474987 w 2025778"/>
              <a:gd name="connsiteY4" fmla="*/ 271420 h 1459465"/>
              <a:gd name="connsiteX5" fmla="*/ 1732648 w 2025778"/>
              <a:gd name="connsiteY5" fmla="*/ 529081 h 1459465"/>
              <a:gd name="connsiteX6" fmla="*/ 1712401 w 2025778"/>
              <a:gd name="connsiteY6" fmla="*/ 629375 h 1459465"/>
              <a:gd name="connsiteX7" fmla="*/ 1709850 w 2025778"/>
              <a:gd name="connsiteY7" fmla="*/ 634075 h 1459465"/>
              <a:gd name="connsiteX8" fmla="*/ 1759893 w 2025778"/>
              <a:gd name="connsiteY8" fmla="*/ 648938 h 1459465"/>
              <a:gd name="connsiteX9" fmla="*/ 2025778 w 2025778"/>
              <a:gd name="connsiteY9" fmla="*/ 1039641 h 1459465"/>
              <a:gd name="connsiteX10" fmla="*/ 1690564 w 2025778"/>
              <a:gd name="connsiteY10" fmla="*/ 1450936 h 1459465"/>
              <a:gd name="connsiteX11" fmla="*/ 1631891 w 2025778"/>
              <a:gd name="connsiteY11" fmla="*/ 1456851 h 1459465"/>
              <a:gd name="connsiteX12" fmla="*/ 1631891 w 2025778"/>
              <a:gd name="connsiteY12" fmla="*/ 1459465 h 1459465"/>
              <a:gd name="connsiteX13" fmla="*/ 1605960 w 2025778"/>
              <a:gd name="connsiteY13" fmla="*/ 1459465 h 1459465"/>
              <a:gd name="connsiteX14" fmla="*/ 1605954 w 2025778"/>
              <a:gd name="connsiteY14" fmla="*/ 1459465 h 1459465"/>
              <a:gd name="connsiteX15" fmla="*/ 1605948 w 2025778"/>
              <a:gd name="connsiteY15" fmla="*/ 1459465 h 1459465"/>
              <a:gd name="connsiteX16" fmla="*/ 1125266 w 2025778"/>
              <a:gd name="connsiteY16" fmla="*/ 1459465 h 1459465"/>
              <a:gd name="connsiteX17" fmla="*/ 1125266 w 2025778"/>
              <a:gd name="connsiteY17" fmla="*/ 1082146 h 1459465"/>
              <a:gd name="connsiteX18" fmla="*/ 1237643 w 2025778"/>
              <a:gd name="connsiteY18" fmla="*/ 1082146 h 1459465"/>
              <a:gd name="connsiteX19" fmla="*/ 1012889 w 2025778"/>
              <a:gd name="connsiteY19" fmla="*/ 857391 h 1459465"/>
              <a:gd name="connsiteX20" fmla="*/ 788134 w 2025778"/>
              <a:gd name="connsiteY20" fmla="*/ 1082146 h 1459465"/>
              <a:gd name="connsiteX21" fmla="*/ 900511 w 2025778"/>
              <a:gd name="connsiteY21" fmla="*/ 1082146 h 1459465"/>
              <a:gd name="connsiteX22" fmla="*/ 900511 w 2025778"/>
              <a:gd name="connsiteY22" fmla="*/ 1459465 h 1459465"/>
              <a:gd name="connsiteX23" fmla="*/ 481574 w 2025778"/>
              <a:gd name="connsiteY23" fmla="*/ 1459465 h 1459465"/>
              <a:gd name="connsiteX24" fmla="*/ 481574 w 2025778"/>
              <a:gd name="connsiteY24" fmla="*/ 1458201 h 1459465"/>
              <a:gd name="connsiteX25" fmla="*/ 456542 w 2025778"/>
              <a:gd name="connsiteY25" fmla="*/ 1459465 h 1459465"/>
              <a:gd name="connsiteX26" fmla="*/ 0 w 2025778"/>
              <a:gd name="connsiteY26" fmla="*/ 1002924 h 1459465"/>
              <a:gd name="connsiteX27" fmla="*/ 278835 w 2025778"/>
              <a:gd name="connsiteY27" fmla="*/ 582259 h 1459465"/>
              <a:gd name="connsiteX28" fmla="*/ 282598 w 2025778"/>
              <a:gd name="connsiteY28" fmla="*/ 581091 h 1459465"/>
              <a:gd name="connsiteX29" fmla="*/ 282142 w 2025778"/>
              <a:gd name="connsiteY29" fmla="*/ 578106 h 1459465"/>
              <a:gd name="connsiteX30" fmla="*/ 279434 w 2025778"/>
              <a:gd name="connsiteY30" fmla="*/ 524481 h 1459465"/>
              <a:gd name="connsiteX31" fmla="*/ 803915 w 2025778"/>
              <a:gd name="connsiteY31" fmla="*/ 0 h 145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25778" h="1459465">
                <a:moveTo>
                  <a:pt x="803915" y="0"/>
                </a:moveTo>
                <a:cubicBezTo>
                  <a:pt x="1021162" y="0"/>
                  <a:pt x="1207559" y="132085"/>
                  <a:pt x="1287179" y="320329"/>
                </a:cubicBezTo>
                <a:lnTo>
                  <a:pt x="1294887" y="345159"/>
                </a:lnTo>
                <a:lnTo>
                  <a:pt x="1330926" y="315424"/>
                </a:lnTo>
                <a:cubicBezTo>
                  <a:pt x="1372049" y="287642"/>
                  <a:pt x="1421624" y="271420"/>
                  <a:pt x="1474987" y="271420"/>
                </a:cubicBezTo>
                <a:cubicBezTo>
                  <a:pt x="1617289" y="271420"/>
                  <a:pt x="1732648" y="386779"/>
                  <a:pt x="1732648" y="529081"/>
                </a:cubicBezTo>
                <a:cubicBezTo>
                  <a:pt x="1732648" y="564657"/>
                  <a:pt x="1725438" y="598549"/>
                  <a:pt x="1712401" y="629375"/>
                </a:cubicBezTo>
                <a:lnTo>
                  <a:pt x="1709850" y="634075"/>
                </a:lnTo>
                <a:lnTo>
                  <a:pt x="1759893" y="648938"/>
                </a:lnTo>
                <a:cubicBezTo>
                  <a:pt x="1915599" y="710336"/>
                  <a:pt x="2025778" y="862121"/>
                  <a:pt x="2025778" y="1039641"/>
                </a:cubicBezTo>
                <a:cubicBezTo>
                  <a:pt x="2025778" y="1242521"/>
                  <a:pt x="1881871" y="1411789"/>
                  <a:pt x="1690564" y="1450936"/>
                </a:cubicBezTo>
                <a:lnTo>
                  <a:pt x="1631891" y="1456851"/>
                </a:lnTo>
                <a:lnTo>
                  <a:pt x="1631891" y="1459465"/>
                </a:lnTo>
                <a:lnTo>
                  <a:pt x="1605960" y="1459465"/>
                </a:lnTo>
                <a:lnTo>
                  <a:pt x="1605954" y="1459465"/>
                </a:lnTo>
                <a:lnTo>
                  <a:pt x="1605948" y="1459465"/>
                </a:lnTo>
                <a:lnTo>
                  <a:pt x="1125266" y="1459465"/>
                </a:lnTo>
                <a:lnTo>
                  <a:pt x="1125266" y="1082146"/>
                </a:lnTo>
                <a:lnTo>
                  <a:pt x="1237643" y="1082146"/>
                </a:lnTo>
                <a:lnTo>
                  <a:pt x="1012889" y="857391"/>
                </a:lnTo>
                <a:lnTo>
                  <a:pt x="788134" y="1082146"/>
                </a:lnTo>
                <a:lnTo>
                  <a:pt x="900511" y="1082146"/>
                </a:lnTo>
                <a:lnTo>
                  <a:pt x="900511" y="1459465"/>
                </a:lnTo>
                <a:lnTo>
                  <a:pt x="481574" y="1459465"/>
                </a:lnTo>
                <a:lnTo>
                  <a:pt x="481574" y="1458201"/>
                </a:lnTo>
                <a:lnTo>
                  <a:pt x="456542" y="1459465"/>
                </a:lnTo>
                <a:cubicBezTo>
                  <a:pt x="204401" y="1459465"/>
                  <a:pt x="0" y="1255064"/>
                  <a:pt x="0" y="1002924"/>
                </a:cubicBezTo>
                <a:cubicBezTo>
                  <a:pt x="0" y="813818"/>
                  <a:pt x="114976" y="651566"/>
                  <a:pt x="278835" y="582259"/>
                </a:cubicBezTo>
                <a:lnTo>
                  <a:pt x="282598" y="581091"/>
                </a:lnTo>
                <a:lnTo>
                  <a:pt x="282142" y="578106"/>
                </a:lnTo>
                <a:cubicBezTo>
                  <a:pt x="280352" y="560475"/>
                  <a:pt x="279434" y="542585"/>
                  <a:pt x="279434" y="524481"/>
                </a:cubicBezTo>
                <a:cubicBezTo>
                  <a:pt x="279434" y="234818"/>
                  <a:pt x="514252" y="0"/>
                  <a:pt x="803915" y="0"/>
                </a:cubicBezTo>
                <a:close/>
              </a:path>
            </a:pathLst>
          </a:custGeom>
          <a:solidFill>
            <a:srgbClr val="2A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5989594" y="3200870"/>
            <a:ext cx="640198" cy="640198"/>
            <a:chOff x="7427773" y="4219590"/>
            <a:chExt cx="640198" cy="640198"/>
          </a:xfrm>
        </p:grpSpPr>
        <p:sp>
          <p:nvSpPr>
            <p:cNvPr id="44" name="椭圆 43"/>
            <p:cNvSpPr/>
            <p:nvPr/>
          </p:nvSpPr>
          <p:spPr>
            <a:xfrm>
              <a:off x="7427773" y="4219590"/>
              <a:ext cx="640198" cy="64019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Freeform 12"/>
            <p:cNvSpPr>
              <a:spLocks noEditPoints="1"/>
            </p:cNvSpPr>
            <p:nvPr/>
          </p:nvSpPr>
          <p:spPr bwMode="auto">
            <a:xfrm>
              <a:off x="7592145" y="4416757"/>
              <a:ext cx="331625" cy="247179"/>
            </a:xfrm>
            <a:custGeom>
              <a:avLst/>
              <a:gdLst>
                <a:gd name="T0" fmla="*/ 201 w 983"/>
                <a:gd name="T1" fmla="*/ 386 h 731"/>
                <a:gd name="T2" fmla="*/ 359 w 983"/>
                <a:gd name="T3" fmla="*/ 110 h 731"/>
                <a:gd name="T4" fmla="*/ 398 w 983"/>
                <a:gd name="T5" fmla="*/ 64 h 731"/>
                <a:gd name="T6" fmla="*/ 759 w 983"/>
                <a:gd name="T7" fmla="*/ 93 h 731"/>
                <a:gd name="T8" fmla="*/ 738 w 983"/>
                <a:gd name="T9" fmla="*/ 49 h 731"/>
                <a:gd name="T10" fmla="*/ 821 w 983"/>
                <a:gd name="T11" fmla="*/ 24 h 731"/>
                <a:gd name="T12" fmla="*/ 877 w 983"/>
                <a:gd name="T13" fmla="*/ 27 h 731"/>
                <a:gd name="T14" fmla="*/ 859 w 983"/>
                <a:gd name="T15" fmla="*/ 109 h 731"/>
                <a:gd name="T16" fmla="*/ 830 w 983"/>
                <a:gd name="T17" fmla="*/ 154 h 731"/>
                <a:gd name="T18" fmla="*/ 623 w 983"/>
                <a:gd name="T19" fmla="*/ 344 h 731"/>
                <a:gd name="T20" fmla="*/ 622 w 983"/>
                <a:gd name="T21" fmla="*/ 345 h 731"/>
                <a:gd name="T22" fmla="*/ 952 w 983"/>
                <a:gd name="T23" fmla="*/ 670 h 731"/>
                <a:gd name="T24" fmla="*/ 952 w 983"/>
                <a:gd name="T25" fmla="*/ 731 h 731"/>
                <a:gd name="T26" fmla="*/ 763 w 983"/>
                <a:gd name="T27" fmla="*/ 731 h 731"/>
                <a:gd name="T28" fmla="*/ 558 w 983"/>
                <a:gd name="T29" fmla="*/ 731 h 731"/>
                <a:gd name="T30" fmla="*/ 353 w 983"/>
                <a:gd name="T31" fmla="*/ 731 h 731"/>
                <a:gd name="T32" fmla="*/ 148 w 983"/>
                <a:gd name="T33" fmla="*/ 731 h 731"/>
                <a:gd name="T34" fmla="*/ 0 w 983"/>
                <a:gd name="T35" fmla="*/ 701 h 731"/>
                <a:gd name="T36" fmla="*/ 31 w 983"/>
                <a:gd name="T37" fmla="*/ 0 h 731"/>
                <a:gd name="T38" fmla="*/ 62 w 983"/>
                <a:gd name="T39" fmla="*/ 670 h 731"/>
                <a:gd name="T40" fmla="*/ 148 w 983"/>
                <a:gd name="T41" fmla="*/ 530 h 731"/>
                <a:gd name="T42" fmla="*/ 236 w 983"/>
                <a:gd name="T43" fmla="*/ 499 h 731"/>
                <a:gd name="T44" fmla="*/ 267 w 983"/>
                <a:gd name="T45" fmla="*/ 670 h 731"/>
                <a:gd name="T46" fmla="*/ 353 w 983"/>
                <a:gd name="T47" fmla="*/ 316 h 731"/>
                <a:gd name="T48" fmla="*/ 441 w 983"/>
                <a:gd name="T49" fmla="*/ 286 h 731"/>
                <a:gd name="T50" fmla="*/ 472 w 983"/>
                <a:gd name="T51" fmla="*/ 670 h 731"/>
                <a:gd name="T52" fmla="*/ 558 w 983"/>
                <a:gd name="T53" fmla="*/ 421 h 731"/>
                <a:gd name="T54" fmla="*/ 646 w 983"/>
                <a:gd name="T55" fmla="*/ 390 h 731"/>
                <a:gd name="T56" fmla="*/ 677 w 983"/>
                <a:gd name="T57" fmla="*/ 670 h 731"/>
                <a:gd name="T58" fmla="*/ 763 w 983"/>
                <a:gd name="T59" fmla="*/ 245 h 731"/>
                <a:gd name="T60" fmla="*/ 851 w 983"/>
                <a:gd name="T61" fmla="*/ 214 h 731"/>
                <a:gd name="T62" fmla="*/ 881 w 983"/>
                <a:gd name="T63" fmla="*/ 67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3" h="731">
                  <a:moveTo>
                    <a:pt x="404" y="154"/>
                  </a:moveTo>
                  <a:lnTo>
                    <a:pt x="201" y="386"/>
                  </a:lnTo>
                  <a:lnTo>
                    <a:pt x="153" y="345"/>
                  </a:lnTo>
                  <a:lnTo>
                    <a:pt x="359" y="110"/>
                  </a:lnTo>
                  <a:lnTo>
                    <a:pt x="359" y="110"/>
                  </a:lnTo>
                  <a:lnTo>
                    <a:pt x="398" y="64"/>
                  </a:lnTo>
                  <a:lnTo>
                    <a:pt x="616" y="255"/>
                  </a:lnTo>
                  <a:lnTo>
                    <a:pt x="759" y="93"/>
                  </a:lnTo>
                  <a:lnTo>
                    <a:pt x="734" y="71"/>
                  </a:lnTo>
                  <a:cubicBezTo>
                    <a:pt x="724" y="63"/>
                    <a:pt x="726" y="53"/>
                    <a:pt x="738" y="49"/>
                  </a:cubicBezTo>
                  <a:lnTo>
                    <a:pt x="777" y="37"/>
                  </a:lnTo>
                  <a:cubicBezTo>
                    <a:pt x="789" y="34"/>
                    <a:pt x="809" y="27"/>
                    <a:pt x="821" y="24"/>
                  </a:cubicBezTo>
                  <a:lnTo>
                    <a:pt x="860" y="12"/>
                  </a:lnTo>
                  <a:cubicBezTo>
                    <a:pt x="872" y="8"/>
                    <a:pt x="880" y="15"/>
                    <a:pt x="877" y="27"/>
                  </a:cubicBezTo>
                  <a:lnTo>
                    <a:pt x="869" y="65"/>
                  </a:lnTo>
                  <a:cubicBezTo>
                    <a:pt x="866" y="77"/>
                    <a:pt x="862" y="97"/>
                    <a:pt x="859" y="109"/>
                  </a:cubicBezTo>
                  <a:lnTo>
                    <a:pt x="851" y="147"/>
                  </a:lnTo>
                  <a:cubicBezTo>
                    <a:pt x="849" y="159"/>
                    <a:pt x="839" y="162"/>
                    <a:pt x="830" y="154"/>
                  </a:cubicBezTo>
                  <a:lnTo>
                    <a:pt x="807" y="134"/>
                  </a:lnTo>
                  <a:lnTo>
                    <a:pt x="623" y="344"/>
                  </a:lnTo>
                  <a:lnTo>
                    <a:pt x="623" y="344"/>
                  </a:lnTo>
                  <a:lnTo>
                    <a:pt x="622" y="345"/>
                  </a:lnTo>
                  <a:lnTo>
                    <a:pt x="404" y="154"/>
                  </a:lnTo>
                  <a:close/>
                  <a:moveTo>
                    <a:pt x="952" y="670"/>
                  </a:moveTo>
                  <a:cubicBezTo>
                    <a:pt x="969" y="670"/>
                    <a:pt x="983" y="684"/>
                    <a:pt x="983" y="701"/>
                  </a:cubicBezTo>
                  <a:cubicBezTo>
                    <a:pt x="983" y="718"/>
                    <a:pt x="969" y="731"/>
                    <a:pt x="952" y="731"/>
                  </a:cubicBezTo>
                  <a:lnTo>
                    <a:pt x="881" y="731"/>
                  </a:lnTo>
                  <a:lnTo>
                    <a:pt x="763" y="731"/>
                  </a:lnTo>
                  <a:lnTo>
                    <a:pt x="677" y="731"/>
                  </a:lnTo>
                  <a:lnTo>
                    <a:pt x="558" y="731"/>
                  </a:lnTo>
                  <a:lnTo>
                    <a:pt x="472" y="731"/>
                  </a:lnTo>
                  <a:lnTo>
                    <a:pt x="353" y="731"/>
                  </a:lnTo>
                  <a:lnTo>
                    <a:pt x="267" y="731"/>
                  </a:lnTo>
                  <a:lnTo>
                    <a:pt x="148" y="731"/>
                  </a:lnTo>
                  <a:lnTo>
                    <a:pt x="32" y="731"/>
                  </a:lnTo>
                  <a:cubicBezTo>
                    <a:pt x="14" y="731"/>
                    <a:pt x="0" y="718"/>
                    <a:pt x="0" y="701"/>
                  </a:cubicBezTo>
                  <a:lnTo>
                    <a:pt x="0" y="31"/>
                  </a:ln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lnTo>
                    <a:pt x="62" y="670"/>
                  </a:lnTo>
                  <a:lnTo>
                    <a:pt x="148" y="670"/>
                  </a:lnTo>
                  <a:lnTo>
                    <a:pt x="148" y="530"/>
                  </a:lnTo>
                  <a:cubicBezTo>
                    <a:pt x="148" y="513"/>
                    <a:pt x="162" y="499"/>
                    <a:pt x="179" y="499"/>
                  </a:cubicBezTo>
                  <a:lnTo>
                    <a:pt x="236" y="499"/>
                  </a:lnTo>
                  <a:cubicBezTo>
                    <a:pt x="253" y="499"/>
                    <a:pt x="267" y="513"/>
                    <a:pt x="267" y="530"/>
                  </a:cubicBezTo>
                  <a:lnTo>
                    <a:pt x="267" y="670"/>
                  </a:lnTo>
                  <a:lnTo>
                    <a:pt x="353" y="670"/>
                  </a:lnTo>
                  <a:lnTo>
                    <a:pt x="353" y="316"/>
                  </a:lnTo>
                  <a:cubicBezTo>
                    <a:pt x="353" y="299"/>
                    <a:pt x="367" y="286"/>
                    <a:pt x="384" y="286"/>
                  </a:cubicBezTo>
                  <a:lnTo>
                    <a:pt x="441" y="286"/>
                  </a:lnTo>
                  <a:cubicBezTo>
                    <a:pt x="458" y="286"/>
                    <a:pt x="472" y="299"/>
                    <a:pt x="472" y="316"/>
                  </a:cubicBezTo>
                  <a:lnTo>
                    <a:pt x="472" y="670"/>
                  </a:lnTo>
                  <a:lnTo>
                    <a:pt x="558" y="670"/>
                  </a:lnTo>
                  <a:lnTo>
                    <a:pt x="558" y="421"/>
                  </a:lnTo>
                  <a:cubicBezTo>
                    <a:pt x="558" y="404"/>
                    <a:pt x="572" y="390"/>
                    <a:pt x="589" y="390"/>
                  </a:cubicBezTo>
                  <a:lnTo>
                    <a:pt x="646" y="390"/>
                  </a:lnTo>
                  <a:cubicBezTo>
                    <a:pt x="663" y="390"/>
                    <a:pt x="677" y="404"/>
                    <a:pt x="677" y="421"/>
                  </a:cubicBezTo>
                  <a:lnTo>
                    <a:pt x="677" y="670"/>
                  </a:lnTo>
                  <a:lnTo>
                    <a:pt x="763" y="670"/>
                  </a:lnTo>
                  <a:lnTo>
                    <a:pt x="763" y="245"/>
                  </a:lnTo>
                  <a:cubicBezTo>
                    <a:pt x="763" y="228"/>
                    <a:pt x="776" y="214"/>
                    <a:pt x="793" y="214"/>
                  </a:cubicBezTo>
                  <a:lnTo>
                    <a:pt x="851" y="214"/>
                  </a:lnTo>
                  <a:cubicBezTo>
                    <a:pt x="868" y="214"/>
                    <a:pt x="881" y="228"/>
                    <a:pt x="881" y="245"/>
                  </a:cubicBezTo>
                  <a:lnTo>
                    <a:pt x="881" y="670"/>
                  </a:lnTo>
                  <a:lnTo>
                    <a:pt x="952" y="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165154" y="1671082"/>
            <a:ext cx="640198" cy="640198"/>
            <a:chOff x="2498210" y="2451693"/>
            <a:chExt cx="640198" cy="640198"/>
          </a:xfrm>
        </p:grpSpPr>
        <p:sp>
          <p:nvSpPr>
            <p:cNvPr id="47" name="椭圆 46"/>
            <p:cNvSpPr/>
            <p:nvPr/>
          </p:nvSpPr>
          <p:spPr>
            <a:xfrm flipH="1">
              <a:off x="2498210" y="2451693"/>
              <a:ext cx="640198" cy="64019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16"/>
            <p:cNvSpPr>
              <a:spLocks noEditPoints="1"/>
            </p:cNvSpPr>
            <p:nvPr/>
          </p:nvSpPr>
          <p:spPr bwMode="auto">
            <a:xfrm>
              <a:off x="2677762" y="2571026"/>
              <a:ext cx="281246" cy="320004"/>
            </a:xfrm>
            <a:custGeom>
              <a:avLst/>
              <a:gdLst>
                <a:gd name="T0" fmla="*/ 381 w 598"/>
                <a:gd name="T1" fmla="*/ 84 h 674"/>
                <a:gd name="T2" fmla="*/ 296 w 598"/>
                <a:gd name="T3" fmla="*/ 169 h 674"/>
                <a:gd name="T4" fmla="*/ 212 w 598"/>
                <a:gd name="T5" fmla="*/ 169 h 674"/>
                <a:gd name="T6" fmla="*/ 127 w 598"/>
                <a:gd name="T7" fmla="*/ 84 h 674"/>
                <a:gd name="T8" fmla="*/ 212 w 598"/>
                <a:gd name="T9" fmla="*/ 0 h 674"/>
                <a:gd name="T10" fmla="*/ 296 w 598"/>
                <a:gd name="T11" fmla="*/ 0 h 674"/>
                <a:gd name="T12" fmla="*/ 381 w 598"/>
                <a:gd name="T13" fmla="*/ 84 h 674"/>
                <a:gd name="T14" fmla="*/ 421 w 598"/>
                <a:gd name="T15" fmla="*/ 84 h 674"/>
                <a:gd name="T16" fmla="*/ 423 w 598"/>
                <a:gd name="T17" fmla="*/ 103 h 674"/>
                <a:gd name="T18" fmla="*/ 317 w 598"/>
                <a:gd name="T19" fmla="*/ 209 h 674"/>
                <a:gd name="T20" fmla="*/ 191 w 598"/>
                <a:gd name="T21" fmla="*/ 209 h 674"/>
                <a:gd name="T22" fmla="*/ 85 w 598"/>
                <a:gd name="T23" fmla="*/ 103 h 674"/>
                <a:gd name="T24" fmla="*/ 87 w 598"/>
                <a:gd name="T25" fmla="*/ 84 h 674"/>
                <a:gd name="T26" fmla="*/ 0 w 598"/>
                <a:gd name="T27" fmla="*/ 188 h 674"/>
                <a:gd name="T28" fmla="*/ 0 w 598"/>
                <a:gd name="T29" fmla="*/ 569 h 674"/>
                <a:gd name="T30" fmla="*/ 106 w 598"/>
                <a:gd name="T31" fmla="*/ 674 h 674"/>
                <a:gd name="T32" fmla="*/ 387 w 598"/>
                <a:gd name="T33" fmla="*/ 674 h 674"/>
                <a:gd name="T34" fmla="*/ 272 w 598"/>
                <a:gd name="T35" fmla="*/ 500 h 674"/>
                <a:gd name="T36" fmla="*/ 461 w 598"/>
                <a:gd name="T37" fmla="*/ 311 h 674"/>
                <a:gd name="T38" fmla="*/ 508 w 598"/>
                <a:gd name="T39" fmla="*/ 317 h 674"/>
                <a:gd name="T40" fmla="*/ 508 w 598"/>
                <a:gd name="T41" fmla="*/ 188 h 674"/>
                <a:gd name="T42" fmla="*/ 421 w 598"/>
                <a:gd name="T43" fmla="*/ 84 h 674"/>
                <a:gd name="T44" fmla="*/ 238 w 598"/>
                <a:gd name="T45" fmla="*/ 422 h 674"/>
                <a:gd name="T46" fmla="*/ 238 w 598"/>
                <a:gd name="T47" fmla="*/ 422 h 674"/>
                <a:gd name="T48" fmla="*/ 106 w 598"/>
                <a:gd name="T49" fmla="*/ 422 h 674"/>
                <a:gd name="T50" fmla="*/ 85 w 598"/>
                <a:gd name="T51" fmla="*/ 401 h 674"/>
                <a:gd name="T52" fmla="*/ 106 w 598"/>
                <a:gd name="T53" fmla="*/ 380 h 674"/>
                <a:gd name="T54" fmla="*/ 238 w 598"/>
                <a:gd name="T55" fmla="*/ 380 h 674"/>
                <a:gd name="T56" fmla="*/ 259 w 598"/>
                <a:gd name="T57" fmla="*/ 401 h 674"/>
                <a:gd name="T58" fmla="*/ 238 w 598"/>
                <a:gd name="T59" fmla="*/ 422 h 674"/>
                <a:gd name="T60" fmla="*/ 280 w 598"/>
                <a:gd name="T61" fmla="*/ 338 h 674"/>
                <a:gd name="T62" fmla="*/ 280 w 598"/>
                <a:gd name="T63" fmla="*/ 338 h 674"/>
                <a:gd name="T64" fmla="*/ 106 w 598"/>
                <a:gd name="T65" fmla="*/ 338 h 674"/>
                <a:gd name="T66" fmla="*/ 85 w 598"/>
                <a:gd name="T67" fmla="*/ 317 h 674"/>
                <a:gd name="T68" fmla="*/ 106 w 598"/>
                <a:gd name="T69" fmla="*/ 296 h 674"/>
                <a:gd name="T70" fmla="*/ 280 w 598"/>
                <a:gd name="T71" fmla="*/ 296 h 674"/>
                <a:gd name="T72" fmla="*/ 302 w 598"/>
                <a:gd name="T73" fmla="*/ 317 h 674"/>
                <a:gd name="T74" fmla="*/ 280 w 598"/>
                <a:gd name="T75" fmla="*/ 338 h 674"/>
                <a:gd name="T76" fmla="*/ 496 w 598"/>
                <a:gd name="T77" fmla="*/ 369 h 674"/>
                <a:gd name="T78" fmla="*/ 463 w 598"/>
                <a:gd name="T79" fmla="*/ 365 h 674"/>
                <a:gd name="T80" fmla="*/ 328 w 598"/>
                <a:gd name="T81" fmla="*/ 500 h 674"/>
                <a:gd name="T82" fmla="*/ 434 w 598"/>
                <a:gd name="T83" fmla="*/ 632 h 674"/>
                <a:gd name="T84" fmla="*/ 463 w 598"/>
                <a:gd name="T85" fmla="*/ 635 h 674"/>
                <a:gd name="T86" fmla="*/ 598 w 598"/>
                <a:gd name="T87" fmla="*/ 500 h 674"/>
                <a:gd name="T88" fmla="*/ 496 w 598"/>
                <a:gd name="T89" fmla="*/ 369 h 674"/>
                <a:gd name="T90" fmla="*/ 539 w 598"/>
                <a:gd name="T91" fmla="*/ 481 h 674"/>
                <a:gd name="T92" fmla="*/ 539 w 598"/>
                <a:gd name="T93" fmla="*/ 481 h 674"/>
                <a:gd name="T94" fmla="*/ 496 w 598"/>
                <a:gd name="T95" fmla="*/ 523 h 674"/>
                <a:gd name="T96" fmla="*/ 463 w 598"/>
                <a:gd name="T97" fmla="*/ 557 h 674"/>
                <a:gd name="T98" fmla="*/ 425 w 598"/>
                <a:gd name="T99" fmla="*/ 557 h 674"/>
                <a:gd name="T100" fmla="*/ 386 w 598"/>
                <a:gd name="T101" fmla="*/ 519 h 674"/>
                <a:gd name="T102" fmla="*/ 386 w 598"/>
                <a:gd name="T103" fmla="*/ 481 h 674"/>
                <a:gd name="T104" fmla="*/ 425 w 598"/>
                <a:gd name="T105" fmla="*/ 481 h 674"/>
                <a:gd name="T106" fmla="*/ 444 w 598"/>
                <a:gd name="T107" fmla="*/ 500 h 674"/>
                <a:gd name="T108" fmla="*/ 496 w 598"/>
                <a:gd name="T109" fmla="*/ 447 h 674"/>
                <a:gd name="T110" fmla="*/ 501 w 598"/>
                <a:gd name="T111" fmla="*/ 443 h 674"/>
                <a:gd name="T112" fmla="*/ 539 w 598"/>
                <a:gd name="T113" fmla="*/ 443 h 674"/>
                <a:gd name="T114" fmla="*/ 539 w 598"/>
                <a:gd name="T115" fmla="*/ 481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98" h="674">
                  <a:moveTo>
                    <a:pt x="381" y="84"/>
                  </a:moveTo>
                  <a:cubicBezTo>
                    <a:pt x="381" y="131"/>
                    <a:pt x="343" y="169"/>
                    <a:pt x="296" y="169"/>
                  </a:cubicBezTo>
                  <a:lnTo>
                    <a:pt x="212" y="169"/>
                  </a:lnTo>
                  <a:cubicBezTo>
                    <a:pt x="165" y="169"/>
                    <a:pt x="127" y="131"/>
                    <a:pt x="127" y="84"/>
                  </a:cubicBezTo>
                  <a:cubicBezTo>
                    <a:pt x="127" y="37"/>
                    <a:pt x="165" y="0"/>
                    <a:pt x="212" y="0"/>
                  </a:cubicBezTo>
                  <a:lnTo>
                    <a:pt x="296" y="0"/>
                  </a:lnTo>
                  <a:cubicBezTo>
                    <a:pt x="343" y="0"/>
                    <a:pt x="381" y="37"/>
                    <a:pt x="381" y="84"/>
                  </a:cubicBezTo>
                  <a:close/>
                  <a:moveTo>
                    <a:pt x="421" y="84"/>
                  </a:moveTo>
                  <a:cubicBezTo>
                    <a:pt x="422" y="90"/>
                    <a:pt x="423" y="97"/>
                    <a:pt x="423" y="103"/>
                  </a:cubicBezTo>
                  <a:cubicBezTo>
                    <a:pt x="423" y="162"/>
                    <a:pt x="376" y="209"/>
                    <a:pt x="317" y="209"/>
                  </a:cubicBezTo>
                  <a:lnTo>
                    <a:pt x="191" y="209"/>
                  </a:lnTo>
                  <a:cubicBezTo>
                    <a:pt x="132" y="209"/>
                    <a:pt x="85" y="162"/>
                    <a:pt x="85" y="103"/>
                  </a:cubicBezTo>
                  <a:cubicBezTo>
                    <a:pt x="85" y="97"/>
                    <a:pt x="85" y="90"/>
                    <a:pt x="87" y="84"/>
                  </a:cubicBezTo>
                  <a:cubicBezTo>
                    <a:pt x="37" y="93"/>
                    <a:pt x="0" y="136"/>
                    <a:pt x="0" y="188"/>
                  </a:cubicBezTo>
                  <a:lnTo>
                    <a:pt x="0" y="569"/>
                  </a:lnTo>
                  <a:cubicBezTo>
                    <a:pt x="0" y="627"/>
                    <a:pt x="47" y="674"/>
                    <a:pt x="106" y="674"/>
                  </a:cubicBezTo>
                  <a:lnTo>
                    <a:pt x="387" y="674"/>
                  </a:lnTo>
                  <a:cubicBezTo>
                    <a:pt x="320" y="646"/>
                    <a:pt x="272" y="579"/>
                    <a:pt x="272" y="500"/>
                  </a:cubicBezTo>
                  <a:cubicBezTo>
                    <a:pt x="272" y="396"/>
                    <a:pt x="357" y="311"/>
                    <a:pt x="461" y="311"/>
                  </a:cubicBezTo>
                  <a:cubicBezTo>
                    <a:pt x="477" y="311"/>
                    <a:pt x="493" y="313"/>
                    <a:pt x="508" y="317"/>
                  </a:cubicBezTo>
                  <a:lnTo>
                    <a:pt x="508" y="188"/>
                  </a:lnTo>
                  <a:cubicBezTo>
                    <a:pt x="508" y="136"/>
                    <a:pt x="470" y="93"/>
                    <a:pt x="421" y="84"/>
                  </a:cubicBezTo>
                  <a:close/>
                  <a:moveTo>
                    <a:pt x="238" y="422"/>
                  </a:moveTo>
                  <a:lnTo>
                    <a:pt x="238" y="422"/>
                  </a:lnTo>
                  <a:lnTo>
                    <a:pt x="106" y="422"/>
                  </a:lnTo>
                  <a:cubicBezTo>
                    <a:pt x="94" y="422"/>
                    <a:pt x="85" y="413"/>
                    <a:pt x="85" y="401"/>
                  </a:cubicBezTo>
                  <a:cubicBezTo>
                    <a:pt x="85" y="390"/>
                    <a:pt x="94" y="380"/>
                    <a:pt x="106" y="380"/>
                  </a:cubicBezTo>
                  <a:lnTo>
                    <a:pt x="238" y="380"/>
                  </a:lnTo>
                  <a:cubicBezTo>
                    <a:pt x="250" y="380"/>
                    <a:pt x="259" y="390"/>
                    <a:pt x="259" y="401"/>
                  </a:cubicBezTo>
                  <a:cubicBezTo>
                    <a:pt x="259" y="413"/>
                    <a:pt x="250" y="422"/>
                    <a:pt x="238" y="422"/>
                  </a:cubicBezTo>
                  <a:close/>
                  <a:moveTo>
                    <a:pt x="280" y="338"/>
                  </a:moveTo>
                  <a:lnTo>
                    <a:pt x="280" y="338"/>
                  </a:lnTo>
                  <a:lnTo>
                    <a:pt x="106" y="338"/>
                  </a:lnTo>
                  <a:cubicBezTo>
                    <a:pt x="94" y="338"/>
                    <a:pt x="85" y="328"/>
                    <a:pt x="85" y="317"/>
                  </a:cubicBezTo>
                  <a:cubicBezTo>
                    <a:pt x="85" y="305"/>
                    <a:pt x="94" y="296"/>
                    <a:pt x="106" y="296"/>
                  </a:cubicBezTo>
                  <a:lnTo>
                    <a:pt x="280" y="296"/>
                  </a:lnTo>
                  <a:cubicBezTo>
                    <a:pt x="292" y="296"/>
                    <a:pt x="302" y="305"/>
                    <a:pt x="302" y="317"/>
                  </a:cubicBezTo>
                  <a:cubicBezTo>
                    <a:pt x="302" y="328"/>
                    <a:pt x="292" y="338"/>
                    <a:pt x="280" y="338"/>
                  </a:cubicBezTo>
                  <a:close/>
                  <a:moveTo>
                    <a:pt x="496" y="369"/>
                  </a:moveTo>
                  <a:cubicBezTo>
                    <a:pt x="486" y="367"/>
                    <a:pt x="474" y="365"/>
                    <a:pt x="463" y="365"/>
                  </a:cubicBezTo>
                  <a:cubicBezTo>
                    <a:pt x="388" y="365"/>
                    <a:pt x="328" y="425"/>
                    <a:pt x="328" y="500"/>
                  </a:cubicBezTo>
                  <a:cubicBezTo>
                    <a:pt x="328" y="565"/>
                    <a:pt x="374" y="619"/>
                    <a:pt x="434" y="632"/>
                  </a:cubicBezTo>
                  <a:cubicBezTo>
                    <a:pt x="443" y="634"/>
                    <a:pt x="453" y="635"/>
                    <a:pt x="463" y="635"/>
                  </a:cubicBezTo>
                  <a:cubicBezTo>
                    <a:pt x="537" y="635"/>
                    <a:pt x="598" y="574"/>
                    <a:pt x="598" y="500"/>
                  </a:cubicBezTo>
                  <a:cubicBezTo>
                    <a:pt x="598" y="437"/>
                    <a:pt x="555" y="384"/>
                    <a:pt x="496" y="369"/>
                  </a:cubicBezTo>
                  <a:close/>
                  <a:moveTo>
                    <a:pt x="539" y="481"/>
                  </a:moveTo>
                  <a:lnTo>
                    <a:pt x="539" y="481"/>
                  </a:lnTo>
                  <a:lnTo>
                    <a:pt x="496" y="523"/>
                  </a:lnTo>
                  <a:lnTo>
                    <a:pt x="463" y="557"/>
                  </a:lnTo>
                  <a:cubicBezTo>
                    <a:pt x="452" y="568"/>
                    <a:pt x="435" y="568"/>
                    <a:pt x="425" y="557"/>
                  </a:cubicBezTo>
                  <a:lnTo>
                    <a:pt x="386" y="519"/>
                  </a:lnTo>
                  <a:cubicBezTo>
                    <a:pt x="376" y="508"/>
                    <a:pt x="376" y="491"/>
                    <a:pt x="386" y="481"/>
                  </a:cubicBezTo>
                  <a:cubicBezTo>
                    <a:pt x="397" y="470"/>
                    <a:pt x="414" y="470"/>
                    <a:pt x="425" y="481"/>
                  </a:cubicBezTo>
                  <a:lnTo>
                    <a:pt x="444" y="500"/>
                  </a:lnTo>
                  <a:lnTo>
                    <a:pt x="496" y="447"/>
                  </a:lnTo>
                  <a:lnTo>
                    <a:pt x="501" y="443"/>
                  </a:lnTo>
                  <a:cubicBezTo>
                    <a:pt x="511" y="432"/>
                    <a:pt x="528" y="432"/>
                    <a:pt x="539" y="443"/>
                  </a:cubicBezTo>
                  <a:cubicBezTo>
                    <a:pt x="549" y="453"/>
                    <a:pt x="549" y="470"/>
                    <a:pt x="539" y="4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736544" y="3170393"/>
            <a:ext cx="640198" cy="640198"/>
            <a:chOff x="4174723" y="4189113"/>
            <a:chExt cx="640198" cy="640198"/>
          </a:xfrm>
        </p:grpSpPr>
        <p:sp>
          <p:nvSpPr>
            <p:cNvPr id="50" name="椭圆 49"/>
            <p:cNvSpPr/>
            <p:nvPr/>
          </p:nvSpPr>
          <p:spPr>
            <a:xfrm flipH="1">
              <a:off x="4174723" y="4189113"/>
              <a:ext cx="640198" cy="64019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31"/>
            <p:cNvSpPr>
              <a:spLocks noEditPoints="1"/>
            </p:cNvSpPr>
            <p:nvPr/>
          </p:nvSpPr>
          <p:spPr bwMode="auto">
            <a:xfrm>
              <a:off x="4378733" y="4326394"/>
              <a:ext cx="283270" cy="356233"/>
            </a:xfrm>
            <a:custGeom>
              <a:avLst/>
              <a:gdLst>
                <a:gd name="T0" fmla="*/ 82 w 484"/>
                <a:gd name="T1" fmla="*/ 166 h 606"/>
                <a:gd name="T2" fmla="*/ 82 w 484"/>
                <a:gd name="T3" fmla="*/ 186 h 606"/>
                <a:gd name="T4" fmla="*/ 331 w 484"/>
                <a:gd name="T5" fmla="*/ 193 h 606"/>
                <a:gd name="T6" fmla="*/ 331 w 484"/>
                <a:gd name="T7" fmla="*/ 173 h 606"/>
                <a:gd name="T8" fmla="*/ 387 w 484"/>
                <a:gd name="T9" fmla="*/ 556 h 606"/>
                <a:gd name="T10" fmla="*/ 388 w 484"/>
                <a:gd name="T11" fmla="*/ 564 h 606"/>
                <a:gd name="T12" fmla="*/ 418 w 484"/>
                <a:gd name="T13" fmla="*/ 594 h 606"/>
                <a:gd name="T14" fmla="*/ 474 w 484"/>
                <a:gd name="T15" fmla="*/ 581 h 606"/>
                <a:gd name="T16" fmla="*/ 474 w 484"/>
                <a:gd name="T17" fmla="*/ 531 h 606"/>
                <a:gd name="T18" fmla="*/ 444 w 484"/>
                <a:gd name="T19" fmla="*/ 501 h 606"/>
                <a:gd name="T20" fmla="*/ 418 w 484"/>
                <a:gd name="T21" fmla="*/ 519 h 606"/>
                <a:gd name="T22" fmla="*/ 384 w 484"/>
                <a:gd name="T23" fmla="*/ 553 h 606"/>
                <a:gd name="T24" fmla="*/ 218 w 484"/>
                <a:gd name="T25" fmla="*/ 354 h 606"/>
                <a:gd name="T26" fmla="*/ 229 w 484"/>
                <a:gd name="T27" fmla="*/ 336 h 606"/>
                <a:gd name="T28" fmla="*/ 207 w 484"/>
                <a:gd name="T29" fmla="*/ 320 h 606"/>
                <a:gd name="T30" fmla="*/ 207 w 484"/>
                <a:gd name="T31" fmla="*/ 327 h 606"/>
                <a:gd name="T32" fmla="*/ 246 w 484"/>
                <a:gd name="T33" fmla="*/ 422 h 606"/>
                <a:gd name="T34" fmla="*/ 297 w 484"/>
                <a:gd name="T35" fmla="*/ 364 h 606"/>
                <a:gd name="T36" fmla="*/ 296 w 484"/>
                <a:gd name="T37" fmla="*/ 357 h 606"/>
                <a:gd name="T38" fmla="*/ 224 w 484"/>
                <a:gd name="T39" fmla="*/ 362 h 606"/>
                <a:gd name="T40" fmla="*/ 224 w 484"/>
                <a:gd name="T41" fmla="*/ 368 h 606"/>
                <a:gd name="T42" fmla="*/ 246 w 484"/>
                <a:gd name="T43" fmla="*/ 422 h 606"/>
                <a:gd name="T44" fmla="*/ 429 w 484"/>
                <a:gd name="T45" fmla="*/ 493 h 606"/>
                <a:gd name="T46" fmla="*/ 429 w 484"/>
                <a:gd name="T47" fmla="*/ 487 h 606"/>
                <a:gd name="T48" fmla="*/ 394 w 484"/>
                <a:gd name="T49" fmla="*/ 451 h 606"/>
                <a:gd name="T50" fmla="*/ 256 w 484"/>
                <a:gd name="T51" fmla="*/ 425 h 606"/>
                <a:gd name="T52" fmla="*/ 256 w 484"/>
                <a:gd name="T53" fmla="*/ 432 h 606"/>
                <a:gd name="T54" fmla="*/ 354 w 484"/>
                <a:gd name="T55" fmla="*/ 530 h 606"/>
                <a:gd name="T56" fmla="*/ 395 w 484"/>
                <a:gd name="T57" fmla="*/ 528 h 606"/>
                <a:gd name="T58" fmla="*/ 20 w 484"/>
                <a:gd name="T59" fmla="*/ 150 h 606"/>
                <a:gd name="T60" fmla="*/ 89 w 484"/>
                <a:gd name="T61" fmla="*/ 152 h 606"/>
                <a:gd name="T62" fmla="*/ 141 w 484"/>
                <a:gd name="T63" fmla="*/ 100 h 606"/>
                <a:gd name="T64" fmla="*/ 141 w 484"/>
                <a:gd name="T65" fmla="*/ 93 h 606"/>
                <a:gd name="T66" fmla="*/ 383 w 484"/>
                <a:gd name="T67" fmla="*/ 27 h 606"/>
                <a:gd name="T68" fmla="*/ 394 w 484"/>
                <a:gd name="T69" fmla="*/ 422 h 606"/>
                <a:gd name="T70" fmla="*/ 414 w 484"/>
                <a:gd name="T71" fmla="*/ 449 h 606"/>
                <a:gd name="T72" fmla="*/ 414 w 484"/>
                <a:gd name="T73" fmla="*/ 39 h 606"/>
                <a:gd name="T74" fmla="*/ 383 w 484"/>
                <a:gd name="T75" fmla="*/ 0 h 606"/>
                <a:gd name="T76" fmla="*/ 121 w 484"/>
                <a:gd name="T77" fmla="*/ 2 h 606"/>
                <a:gd name="T78" fmla="*/ 0 w 484"/>
                <a:gd name="T79" fmla="*/ 123 h 606"/>
                <a:gd name="T80" fmla="*/ 0 w 484"/>
                <a:gd name="T81" fmla="*/ 492 h 606"/>
                <a:gd name="T82" fmla="*/ 32 w 484"/>
                <a:gd name="T83" fmla="*/ 530 h 606"/>
                <a:gd name="T84" fmla="*/ 319 w 484"/>
                <a:gd name="T85" fmla="*/ 524 h 606"/>
                <a:gd name="T86" fmla="*/ 305 w 484"/>
                <a:gd name="T87" fmla="*/ 503 h 606"/>
                <a:gd name="T88" fmla="*/ 20 w 484"/>
                <a:gd name="T89" fmla="*/ 492 h 606"/>
                <a:gd name="T90" fmla="*/ 20 w 484"/>
                <a:gd name="T91" fmla="*/ 150 h 606"/>
                <a:gd name="T92" fmla="*/ 156 w 484"/>
                <a:gd name="T93" fmla="*/ 321 h 606"/>
                <a:gd name="T94" fmla="*/ 156 w 484"/>
                <a:gd name="T95" fmla="*/ 301 h 606"/>
                <a:gd name="T96" fmla="*/ 82 w 484"/>
                <a:gd name="T97" fmla="*/ 294 h 606"/>
                <a:gd name="T98" fmla="*/ 82 w 484"/>
                <a:gd name="T99" fmla="*/ 315 h 606"/>
                <a:gd name="T100" fmla="*/ 82 w 484"/>
                <a:gd name="T101" fmla="*/ 272 h 606"/>
                <a:gd name="T102" fmla="*/ 331 w 484"/>
                <a:gd name="T103" fmla="*/ 279 h 606"/>
                <a:gd name="T104" fmla="*/ 331 w 484"/>
                <a:gd name="T105" fmla="*/ 258 h 606"/>
                <a:gd name="T106" fmla="*/ 82 w 484"/>
                <a:gd name="T107" fmla="*/ 252 h 606"/>
                <a:gd name="T108" fmla="*/ 82 w 484"/>
                <a:gd name="T109" fmla="*/ 272 h 606"/>
                <a:gd name="T110" fmla="*/ 82 w 484"/>
                <a:gd name="T111" fmla="*/ 236 h 606"/>
                <a:gd name="T112" fmla="*/ 331 w 484"/>
                <a:gd name="T113" fmla="*/ 229 h 606"/>
                <a:gd name="T114" fmla="*/ 331 w 484"/>
                <a:gd name="T115" fmla="*/ 209 h 606"/>
                <a:gd name="T116" fmla="*/ 82 w 484"/>
                <a:gd name="T117" fmla="*/ 21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4" h="606">
                  <a:moveTo>
                    <a:pt x="331" y="166"/>
                  </a:moveTo>
                  <a:lnTo>
                    <a:pt x="82" y="166"/>
                  </a:lnTo>
                  <a:lnTo>
                    <a:pt x="82" y="173"/>
                  </a:lnTo>
                  <a:lnTo>
                    <a:pt x="82" y="186"/>
                  </a:lnTo>
                  <a:lnTo>
                    <a:pt x="82" y="193"/>
                  </a:lnTo>
                  <a:lnTo>
                    <a:pt x="331" y="193"/>
                  </a:lnTo>
                  <a:lnTo>
                    <a:pt x="331" y="186"/>
                  </a:lnTo>
                  <a:lnTo>
                    <a:pt x="331" y="173"/>
                  </a:lnTo>
                  <a:lnTo>
                    <a:pt x="331" y="166"/>
                  </a:lnTo>
                  <a:close/>
                  <a:moveTo>
                    <a:pt x="387" y="556"/>
                  </a:moveTo>
                  <a:lnTo>
                    <a:pt x="384" y="560"/>
                  </a:lnTo>
                  <a:lnTo>
                    <a:pt x="388" y="564"/>
                  </a:lnTo>
                  <a:lnTo>
                    <a:pt x="408" y="583"/>
                  </a:lnTo>
                  <a:lnTo>
                    <a:pt x="418" y="594"/>
                  </a:lnTo>
                  <a:cubicBezTo>
                    <a:pt x="430" y="606"/>
                    <a:pt x="450" y="606"/>
                    <a:pt x="462" y="594"/>
                  </a:cubicBezTo>
                  <a:lnTo>
                    <a:pt x="474" y="581"/>
                  </a:lnTo>
                  <a:cubicBezTo>
                    <a:pt x="481" y="575"/>
                    <a:pt x="484" y="565"/>
                    <a:pt x="483" y="556"/>
                  </a:cubicBezTo>
                  <a:cubicBezTo>
                    <a:pt x="484" y="547"/>
                    <a:pt x="481" y="538"/>
                    <a:pt x="474" y="531"/>
                  </a:cubicBezTo>
                  <a:lnTo>
                    <a:pt x="462" y="519"/>
                  </a:lnTo>
                  <a:lnTo>
                    <a:pt x="444" y="501"/>
                  </a:lnTo>
                  <a:lnTo>
                    <a:pt x="440" y="497"/>
                  </a:lnTo>
                  <a:lnTo>
                    <a:pt x="418" y="519"/>
                  </a:lnTo>
                  <a:lnTo>
                    <a:pt x="412" y="525"/>
                  </a:lnTo>
                  <a:lnTo>
                    <a:pt x="384" y="553"/>
                  </a:lnTo>
                  <a:lnTo>
                    <a:pt x="387" y="556"/>
                  </a:lnTo>
                  <a:close/>
                  <a:moveTo>
                    <a:pt x="218" y="354"/>
                  </a:moveTo>
                  <a:lnTo>
                    <a:pt x="234" y="338"/>
                  </a:lnTo>
                  <a:lnTo>
                    <a:pt x="229" y="336"/>
                  </a:lnTo>
                  <a:lnTo>
                    <a:pt x="234" y="331"/>
                  </a:lnTo>
                  <a:lnTo>
                    <a:pt x="207" y="320"/>
                  </a:lnTo>
                  <a:lnTo>
                    <a:pt x="211" y="328"/>
                  </a:lnTo>
                  <a:lnTo>
                    <a:pt x="207" y="327"/>
                  </a:lnTo>
                  <a:lnTo>
                    <a:pt x="218" y="354"/>
                  </a:lnTo>
                  <a:close/>
                  <a:moveTo>
                    <a:pt x="246" y="422"/>
                  </a:moveTo>
                  <a:lnTo>
                    <a:pt x="302" y="366"/>
                  </a:lnTo>
                  <a:lnTo>
                    <a:pt x="297" y="364"/>
                  </a:lnTo>
                  <a:lnTo>
                    <a:pt x="302" y="359"/>
                  </a:lnTo>
                  <a:lnTo>
                    <a:pt x="296" y="357"/>
                  </a:lnTo>
                  <a:lnTo>
                    <a:pt x="249" y="337"/>
                  </a:lnTo>
                  <a:lnTo>
                    <a:pt x="224" y="362"/>
                  </a:lnTo>
                  <a:lnTo>
                    <a:pt x="226" y="366"/>
                  </a:lnTo>
                  <a:lnTo>
                    <a:pt x="224" y="368"/>
                  </a:lnTo>
                  <a:lnTo>
                    <a:pt x="243" y="416"/>
                  </a:lnTo>
                  <a:lnTo>
                    <a:pt x="246" y="422"/>
                  </a:lnTo>
                  <a:close/>
                  <a:moveTo>
                    <a:pt x="412" y="511"/>
                  </a:moveTo>
                  <a:lnTo>
                    <a:pt x="429" y="493"/>
                  </a:lnTo>
                  <a:lnTo>
                    <a:pt x="426" y="490"/>
                  </a:lnTo>
                  <a:lnTo>
                    <a:pt x="429" y="487"/>
                  </a:lnTo>
                  <a:lnTo>
                    <a:pt x="414" y="472"/>
                  </a:lnTo>
                  <a:lnTo>
                    <a:pt x="394" y="451"/>
                  </a:lnTo>
                  <a:lnTo>
                    <a:pt x="312" y="369"/>
                  </a:lnTo>
                  <a:lnTo>
                    <a:pt x="256" y="425"/>
                  </a:lnTo>
                  <a:lnTo>
                    <a:pt x="260" y="429"/>
                  </a:lnTo>
                  <a:lnTo>
                    <a:pt x="256" y="432"/>
                  </a:lnTo>
                  <a:lnTo>
                    <a:pt x="334" y="510"/>
                  </a:lnTo>
                  <a:lnTo>
                    <a:pt x="354" y="530"/>
                  </a:lnTo>
                  <a:lnTo>
                    <a:pt x="374" y="549"/>
                  </a:lnTo>
                  <a:lnTo>
                    <a:pt x="395" y="528"/>
                  </a:lnTo>
                  <a:lnTo>
                    <a:pt x="412" y="511"/>
                  </a:lnTo>
                  <a:close/>
                  <a:moveTo>
                    <a:pt x="20" y="150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cubicBezTo>
                    <a:pt x="118" y="152"/>
                    <a:pt x="141" y="129"/>
                    <a:pt x="141" y="100"/>
                  </a:cubicBezTo>
                  <a:lnTo>
                    <a:pt x="141" y="94"/>
                  </a:lnTo>
                  <a:lnTo>
                    <a:pt x="141" y="93"/>
                  </a:lnTo>
                  <a:lnTo>
                    <a:pt x="141" y="27"/>
                  </a:lnTo>
                  <a:lnTo>
                    <a:pt x="383" y="27"/>
                  </a:lnTo>
                  <a:cubicBezTo>
                    <a:pt x="389" y="27"/>
                    <a:pt x="394" y="32"/>
                    <a:pt x="394" y="38"/>
                  </a:cubicBezTo>
                  <a:lnTo>
                    <a:pt x="394" y="422"/>
                  </a:lnTo>
                  <a:lnTo>
                    <a:pt x="394" y="429"/>
                  </a:lnTo>
                  <a:lnTo>
                    <a:pt x="414" y="449"/>
                  </a:lnTo>
                  <a:lnTo>
                    <a:pt x="414" y="443"/>
                  </a:lnTo>
                  <a:lnTo>
                    <a:pt x="414" y="39"/>
                  </a:lnTo>
                  <a:lnTo>
                    <a:pt x="414" y="32"/>
                  </a:lnTo>
                  <a:cubicBezTo>
                    <a:pt x="414" y="14"/>
                    <a:pt x="400" y="0"/>
                    <a:pt x="383" y="0"/>
                  </a:cubicBezTo>
                  <a:lnTo>
                    <a:pt x="123" y="0"/>
                  </a:lnTo>
                  <a:lnTo>
                    <a:pt x="121" y="2"/>
                  </a:lnTo>
                  <a:lnTo>
                    <a:pt x="1" y="122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492"/>
                  </a:lnTo>
                  <a:lnTo>
                    <a:pt x="0" y="499"/>
                  </a:lnTo>
                  <a:cubicBezTo>
                    <a:pt x="0" y="516"/>
                    <a:pt x="14" y="530"/>
                    <a:pt x="32" y="530"/>
                  </a:cubicBezTo>
                  <a:lnTo>
                    <a:pt x="326" y="530"/>
                  </a:lnTo>
                  <a:lnTo>
                    <a:pt x="319" y="524"/>
                  </a:lnTo>
                  <a:lnTo>
                    <a:pt x="326" y="524"/>
                  </a:lnTo>
                  <a:lnTo>
                    <a:pt x="305" y="503"/>
                  </a:lnTo>
                  <a:lnTo>
                    <a:pt x="32" y="503"/>
                  </a:lnTo>
                  <a:cubicBezTo>
                    <a:pt x="25" y="503"/>
                    <a:pt x="21" y="498"/>
                    <a:pt x="20" y="492"/>
                  </a:cubicBezTo>
                  <a:lnTo>
                    <a:pt x="20" y="492"/>
                  </a:lnTo>
                  <a:lnTo>
                    <a:pt x="20" y="150"/>
                  </a:lnTo>
                  <a:close/>
                  <a:moveTo>
                    <a:pt x="82" y="321"/>
                  </a:moveTo>
                  <a:lnTo>
                    <a:pt x="156" y="321"/>
                  </a:lnTo>
                  <a:lnTo>
                    <a:pt x="156" y="315"/>
                  </a:lnTo>
                  <a:lnTo>
                    <a:pt x="156" y="301"/>
                  </a:lnTo>
                  <a:lnTo>
                    <a:pt x="156" y="294"/>
                  </a:lnTo>
                  <a:lnTo>
                    <a:pt x="82" y="294"/>
                  </a:lnTo>
                  <a:lnTo>
                    <a:pt x="82" y="301"/>
                  </a:lnTo>
                  <a:lnTo>
                    <a:pt x="82" y="315"/>
                  </a:lnTo>
                  <a:lnTo>
                    <a:pt x="82" y="321"/>
                  </a:lnTo>
                  <a:close/>
                  <a:moveTo>
                    <a:pt x="82" y="272"/>
                  </a:moveTo>
                  <a:lnTo>
                    <a:pt x="82" y="279"/>
                  </a:lnTo>
                  <a:lnTo>
                    <a:pt x="331" y="279"/>
                  </a:lnTo>
                  <a:lnTo>
                    <a:pt x="331" y="272"/>
                  </a:lnTo>
                  <a:lnTo>
                    <a:pt x="331" y="258"/>
                  </a:lnTo>
                  <a:lnTo>
                    <a:pt x="331" y="252"/>
                  </a:lnTo>
                  <a:lnTo>
                    <a:pt x="82" y="252"/>
                  </a:lnTo>
                  <a:lnTo>
                    <a:pt x="82" y="258"/>
                  </a:lnTo>
                  <a:lnTo>
                    <a:pt x="82" y="272"/>
                  </a:lnTo>
                  <a:close/>
                  <a:moveTo>
                    <a:pt x="82" y="229"/>
                  </a:moveTo>
                  <a:lnTo>
                    <a:pt x="82" y="236"/>
                  </a:lnTo>
                  <a:lnTo>
                    <a:pt x="331" y="236"/>
                  </a:lnTo>
                  <a:lnTo>
                    <a:pt x="331" y="229"/>
                  </a:lnTo>
                  <a:lnTo>
                    <a:pt x="331" y="216"/>
                  </a:lnTo>
                  <a:lnTo>
                    <a:pt x="331" y="209"/>
                  </a:lnTo>
                  <a:lnTo>
                    <a:pt x="82" y="209"/>
                  </a:lnTo>
                  <a:lnTo>
                    <a:pt x="82" y="216"/>
                  </a:lnTo>
                  <a:lnTo>
                    <a:pt x="82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687606" y="2389429"/>
            <a:ext cx="640198" cy="640198"/>
            <a:chOff x="3125785" y="3408149"/>
            <a:chExt cx="640198" cy="640198"/>
          </a:xfrm>
        </p:grpSpPr>
        <p:sp>
          <p:nvSpPr>
            <p:cNvPr id="53" name="椭圆 52"/>
            <p:cNvSpPr/>
            <p:nvPr/>
          </p:nvSpPr>
          <p:spPr>
            <a:xfrm flipH="1">
              <a:off x="3125785" y="3408149"/>
              <a:ext cx="640198" cy="64019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Freeform 22"/>
            <p:cNvSpPr>
              <a:spLocks noEditPoints="1"/>
            </p:cNvSpPr>
            <p:nvPr/>
          </p:nvSpPr>
          <p:spPr bwMode="auto">
            <a:xfrm>
              <a:off x="3314122" y="3518365"/>
              <a:ext cx="280500" cy="329403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038532" y="2419906"/>
            <a:ext cx="640198" cy="640198"/>
            <a:chOff x="8476711" y="3438626"/>
            <a:chExt cx="640198" cy="640198"/>
          </a:xfrm>
        </p:grpSpPr>
        <p:sp>
          <p:nvSpPr>
            <p:cNvPr id="56" name="椭圆 55"/>
            <p:cNvSpPr/>
            <p:nvPr/>
          </p:nvSpPr>
          <p:spPr>
            <a:xfrm>
              <a:off x="8476711" y="3438626"/>
              <a:ext cx="640198" cy="64019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8638453" y="3517427"/>
              <a:ext cx="316713" cy="408103"/>
            </a:xfrm>
            <a:custGeom>
              <a:avLst/>
              <a:gdLst>
                <a:gd name="T0" fmla="*/ 2 w 491"/>
                <a:gd name="T1" fmla="*/ 492 h 631"/>
                <a:gd name="T2" fmla="*/ 121 w 491"/>
                <a:gd name="T3" fmla="*/ 631 h 631"/>
                <a:gd name="T4" fmla="*/ 122 w 491"/>
                <a:gd name="T5" fmla="*/ 631 h 631"/>
                <a:gd name="T6" fmla="*/ 131 w 491"/>
                <a:gd name="T7" fmla="*/ 631 h 631"/>
                <a:gd name="T8" fmla="*/ 244 w 491"/>
                <a:gd name="T9" fmla="*/ 595 h 631"/>
                <a:gd name="T10" fmla="*/ 247 w 491"/>
                <a:gd name="T11" fmla="*/ 556 h 631"/>
                <a:gd name="T12" fmla="*/ 184 w 491"/>
                <a:gd name="T13" fmla="*/ 498 h 631"/>
                <a:gd name="T14" fmla="*/ 202 w 491"/>
                <a:gd name="T15" fmla="*/ 457 h 631"/>
                <a:gd name="T16" fmla="*/ 162 w 491"/>
                <a:gd name="T17" fmla="*/ 401 h 631"/>
                <a:gd name="T18" fmla="*/ 170 w 491"/>
                <a:gd name="T19" fmla="*/ 372 h 631"/>
                <a:gd name="T20" fmla="*/ 213 w 491"/>
                <a:gd name="T21" fmla="*/ 344 h 631"/>
                <a:gd name="T22" fmla="*/ 198 w 491"/>
                <a:gd name="T23" fmla="*/ 305 h 631"/>
                <a:gd name="T24" fmla="*/ 256 w 491"/>
                <a:gd name="T25" fmla="*/ 246 h 631"/>
                <a:gd name="T26" fmla="*/ 307 w 491"/>
                <a:gd name="T27" fmla="*/ 83 h 631"/>
                <a:gd name="T28" fmla="*/ 2 w 491"/>
                <a:gd name="T29" fmla="*/ 273 h 631"/>
                <a:gd name="T30" fmla="*/ 2 w 491"/>
                <a:gd name="T31" fmla="*/ 492 h 631"/>
                <a:gd name="T32" fmla="*/ 221 w 491"/>
                <a:gd name="T33" fmla="*/ 305 h 631"/>
                <a:gd name="T34" fmla="*/ 256 w 491"/>
                <a:gd name="T35" fmla="*/ 340 h 631"/>
                <a:gd name="T36" fmla="*/ 436 w 491"/>
                <a:gd name="T37" fmla="*/ 340 h 631"/>
                <a:gd name="T38" fmla="*/ 436 w 491"/>
                <a:gd name="T39" fmla="*/ 270 h 631"/>
                <a:gd name="T40" fmla="*/ 265 w 491"/>
                <a:gd name="T41" fmla="*/ 270 h 631"/>
                <a:gd name="T42" fmla="*/ 349 w 491"/>
                <a:gd name="T43" fmla="*/ 366 h 631"/>
                <a:gd name="T44" fmla="*/ 192 w 491"/>
                <a:gd name="T45" fmla="*/ 381 h 631"/>
                <a:gd name="T46" fmla="*/ 221 w 491"/>
                <a:gd name="T47" fmla="*/ 436 h 631"/>
                <a:gd name="T48" fmla="*/ 349 w 491"/>
                <a:gd name="T49" fmla="*/ 436 h 631"/>
                <a:gd name="T50" fmla="*/ 491 w 491"/>
                <a:gd name="T51" fmla="*/ 401 h 631"/>
                <a:gd name="T52" fmla="*/ 349 w 491"/>
                <a:gd name="T53" fmla="*/ 366 h 631"/>
                <a:gd name="T54" fmla="*/ 484 w 491"/>
                <a:gd name="T55" fmla="*/ 498 h 631"/>
                <a:gd name="T56" fmla="*/ 349 w 491"/>
                <a:gd name="T57" fmla="*/ 463 h 631"/>
                <a:gd name="T58" fmla="*/ 256 w 491"/>
                <a:gd name="T59" fmla="*/ 463 h 631"/>
                <a:gd name="T60" fmla="*/ 208 w 491"/>
                <a:gd name="T61" fmla="*/ 492 h 631"/>
                <a:gd name="T62" fmla="*/ 243 w 491"/>
                <a:gd name="T63" fmla="*/ 533 h 631"/>
                <a:gd name="T64" fmla="*/ 315 w 491"/>
                <a:gd name="T65" fmla="*/ 533 h 631"/>
                <a:gd name="T66" fmla="*/ 303 w 491"/>
                <a:gd name="T67" fmla="*/ 629 h 631"/>
                <a:gd name="T68" fmla="*/ 409 w 491"/>
                <a:gd name="T69" fmla="*/ 629 h 631"/>
                <a:gd name="T70" fmla="*/ 409 w 491"/>
                <a:gd name="T71" fmla="*/ 560 h 631"/>
                <a:gd name="T72" fmla="*/ 303 w 491"/>
                <a:gd name="T73" fmla="*/ 560 h 631"/>
                <a:gd name="T74" fmla="*/ 303 w 491"/>
                <a:gd name="T75" fmla="*/ 629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1" h="631">
                  <a:moveTo>
                    <a:pt x="2" y="492"/>
                  </a:moveTo>
                  <a:lnTo>
                    <a:pt x="2" y="492"/>
                  </a:lnTo>
                  <a:cubicBezTo>
                    <a:pt x="2" y="494"/>
                    <a:pt x="2" y="496"/>
                    <a:pt x="2" y="498"/>
                  </a:cubicBezTo>
                  <a:cubicBezTo>
                    <a:pt x="2" y="570"/>
                    <a:pt x="51" y="628"/>
                    <a:pt x="121" y="631"/>
                  </a:cubicBezTo>
                  <a:lnTo>
                    <a:pt x="121" y="631"/>
                  </a:lnTo>
                  <a:lnTo>
                    <a:pt x="122" y="631"/>
                  </a:lnTo>
                  <a:cubicBezTo>
                    <a:pt x="124" y="631"/>
                    <a:pt x="125" y="631"/>
                    <a:pt x="127" y="631"/>
                  </a:cubicBezTo>
                  <a:cubicBezTo>
                    <a:pt x="128" y="631"/>
                    <a:pt x="130" y="631"/>
                    <a:pt x="131" y="631"/>
                  </a:cubicBezTo>
                  <a:lnTo>
                    <a:pt x="257" y="631"/>
                  </a:lnTo>
                  <a:cubicBezTo>
                    <a:pt x="249" y="621"/>
                    <a:pt x="244" y="608"/>
                    <a:pt x="244" y="595"/>
                  </a:cubicBezTo>
                  <a:cubicBezTo>
                    <a:pt x="244" y="580"/>
                    <a:pt x="250" y="567"/>
                    <a:pt x="259" y="556"/>
                  </a:cubicBezTo>
                  <a:lnTo>
                    <a:pt x="247" y="556"/>
                  </a:lnTo>
                  <a:lnTo>
                    <a:pt x="243" y="556"/>
                  </a:lnTo>
                  <a:cubicBezTo>
                    <a:pt x="211" y="556"/>
                    <a:pt x="184" y="530"/>
                    <a:pt x="184" y="498"/>
                  </a:cubicBezTo>
                  <a:cubicBezTo>
                    <a:pt x="184" y="496"/>
                    <a:pt x="184" y="494"/>
                    <a:pt x="185" y="492"/>
                  </a:cubicBezTo>
                  <a:cubicBezTo>
                    <a:pt x="186" y="478"/>
                    <a:pt x="192" y="466"/>
                    <a:pt x="202" y="457"/>
                  </a:cubicBezTo>
                  <a:cubicBezTo>
                    <a:pt x="197" y="455"/>
                    <a:pt x="192" y="453"/>
                    <a:pt x="188" y="450"/>
                  </a:cubicBezTo>
                  <a:cubicBezTo>
                    <a:pt x="172" y="439"/>
                    <a:pt x="162" y="421"/>
                    <a:pt x="162" y="401"/>
                  </a:cubicBezTo>
                  <a:cubicBezTo>
                    <a:pt x="162" y="391"/>
                    <a:pt x="165" y="381"/>
                    <a:pt x="170" y="373"/>
                  </a:cubicBezTo>
                  <a:cubicBezTo>
                    <a:pt x="170" y="372"/>
                    <a:pt x="170" y="372"/>
                    <a:pt x="170" y="372"/>
                  </a:cubicBezTo>
                  <a:cubicBezTo>
                    <a:pt x="178" y="358"/>
                    <a:pt x="192" y="348"/>
                    <a:pt x="207" y="345"/>
                  </a:cubicBezTo>
                  <a:cubicBezTo>
                    <a:pt x="209" y="344"/>
                    <a:pt x="211" y="344"/>
                    <a:pt x="213" y="344"/>
                  </a:cubicBezTo>
                  <a:cubicBezTo>
                    <a:pt x="212" y="343"/>
                    <a:pt x="211" y="342"/>
                    <a:pt x="211" y="342"/>
                  </a:cubicBezTo>
                  <a:cubicBezTo>
                    <a:pt x="203" y="331"/>
                    <a:pt x="198" y="319"/>
                    <a:pt x="198" y="305"/>
                  </a:cubicBezTo>
                  <a:cubicBezTo>
                    <a:pt x="198" y="288"/>
                    <a:pt x="205" y="272"/>
                    <a:pt x="217" y="261"/>
                  </a:cubicBezTo>
                  <a:cubicBezTo>
                    <a:pt x="227" y="252"/>
                    <a:pt x="241" y="246"/>
                    <a:pt x="256" y="246"/>
                  </a:cubicBezTo>
                  <a:lnTo>
                    <a:pt x="278" y="246"/>
                  </a:lnTo>
                  <a:cubicBezTo>
                    <a:pt x="306" y="185"/>
                    <a:pt x="316" y="120"/>
                    <a:pt x="307" y="83"/>
                  </a:cubicBezTo>
                  <a:cubicBezTo>
                    <a:pt x="286" y="0"/>
                    <a:pt x="217" y="20"/>
                    <a:pt x="212" y="67"/>
                  </a:cubicBezTo>
                  <a:cubicBezTo>
                    <a:pt x="195" y="209"/>
                    <a:pt x="7" y="231"/>
                    <a:pt x="2" y="273"/>
                  </a:cubicBezTo>
                  <a:cubicBezTo>
                    <a:pt x="2" y="273"/>
                    <a:pt x="0" y="289"/>
                    <a:pt x="2" y="309"/>
                  </a:cubicBezTo>
                  <a:lnTo>
                    <a:pt x="2" y="492"/>
                  </a:lnTo>
                  <a:close/>
                  <a:moveTo>
                    <a:pt x="256" y="270"/>
                  </a:moveTo>
                  <a:cubicBezTo>
                    <a:pt x="237" y="270"/>
                    <a:pt x="221" y="285"/>
                    <a:pt x="221" y="305"/>
                  </a:cubicBezTo>
                  <a:cubicBezTo>
                    <a:pt x="221" y="312"/>
                    <a:pt x="223" y="319"/>
                    <a:pt x="227" y="324"/>
                  </a:cubicBezTo>
                  <a:cubicBezTo>
                    <a:pt x="233" y="334"/>
                    <a:pt x="244" y="340"/>
                    <a:pt x="256" y="340"/>
                  </a:cubicBezTo>
                  <a:lnTo>
                    <a:pt x="349" y="340"/>
                  </a:lnTo>
                  <a:lnTo>
                    <a:pt x="436" y="340"/>
                  </a:lnTo>
                  <a:cubicBezTo>
                    <a:pt x="455" y="340"/>
                    <a:pt x="471" y="324"/>
                    <a:pt x="471" y="305"/>
                  </a:cubicBezTo>
                  <a:cubicBezTo>
                    <a:pt x="471" y="285"/>
                    <a:pt x="455" y="270"/>
                    <a:pt x="436" y="270"/>
                  </a:cubicBezTo>
                  <a:lnTo>
                    <a:pt x="349" y="270"/>
                  </a:lnTo>
                  <a:lnTo>
                    <a:pt x="265" y="270"/>
                  </a:lnTo>
                  <a:lnTo>
                    <a:pt x="256" y="270"/>
                  </a:lnTo>
                  <a:close/>
                  <a:moveTo>
                    <a:pt x="349" y="366"/>
                  </a:moveTo>
                  <a:lnTo>
                    <a:pt x="221" y="366"/>
                  </a:lnTo>
                  <a:cubicBezTo>
                    <a:pt x="209" y="366"/>
                    <a:pt x="198" y="372"/>
                    <a:pt x="192" y="381"/>
                  </a:cubicBezTo>
                  <a:cubicBezTo>
                    <a:pt x="188" y="387"/>
                    <a:pt x="186" y="394"/>
                    <a:pt x="186" y="401"/>
                  </a:cubicBezTo>
                  <a:cubicBezTo>
                    <a:pt x="186" y="421"/>
                    <a:pt x="201" y="436"/>
                    <a:pt x="221" y="436"/>
                  </a:cubicBezTo>
                  <a:lnTo>
                    <a:pt x="245" y="436"/>
                  </a:lnTo>
                  <a:lnTo>
                    <a:pt x="349" y="436"/>
                  </a:lnTo>
                  <a:lnTo>
                    <a:pt x="456" y="436"/>
                  </a:lnTo>
                  <a:cubicBezTo>
                    <a:pt x="475" y="436"/>
                    <a:pt x="491" y="421"/>
                    <a:pt x="491" y="401"/>
                  </a:cubicBezTo>
                  <a:cubicBezTo>
                    <a:pt x="491" y="382"/>
                    <a:pt x="475" y="366"/>
                    <a:pt x="456" y="366"/>
                  </a:cubicBezTo>
                  <a:lnTo>
                    <a:pt x="349" y="366"/>
                  </a:lnTo>
                  <a:close/>
                  <a:moveTo>
                    <a:pt x="449" y="533"/>
                  </a:moveTo>
                  <a:cubicBezTo>
                    <a:pt x="469" y="533"/>
                    <a:pt x="484" y="517"/>
                    <a:pt x="484" y="498"/>
                  </a:cubicBezTo>
                  <a:cubicBezTo>
                    <a:pt x="484" y="479"/>
                    <a:pt x="469" y="463"/>
                    <a:pt x="449" y="463"/>
                  </a:cubicBezTo>
                  <a:lnTo>
                    <a:pt x="349" y="463"/>
                  </a:lnTo>
                  <a:lnTo>
                    <a:pt x="315" y="463"/>
                  </a:lnTo>
                  <a:lnTo>
                    <a:pt x="256" y="463"/>
                  </a:lnTo>
                  <a:lnTo>
                    <a:pt x="243" y="463"/>
                  </a:lnTo>
                  <a:cubicBezTo>
                    <a:pt x="225" y="463"/>
                    <a:pt x="211" y="476"/>
                    <a:pt x="208" y="492"/>
                  </a:cubicBezTo>
                  <a:cubicBezTo>
                    <a:pt x="208" y="494"/>
                    <a:pt x="208" y="496"/>
                    <a:pt x="208" y="498"/>
                  </a:cubicBezTo>
                  <a:cubicBezTo>
                    <a:pt x="208" y="517"/>
                    <a:pt x="223" y="533"/>
                    <a:pt x="243" y="533"/>
                  </a:cubicBezTo>
                  <a:lnTo>
                    <a:pt x="256" y="533"/>
                  </a:lnTo>
                  <a:lnTo>
                    <a:pt x="315" y="533"/>
                  </a:lnTo>
                  <a:lnTo>
                    <a:pt x="449" y="533"/>
                  </a:lnTo>
                  <a:close/>
                  <a:moveTo>
                    <a:pt x="303" y="629"/>
                  </a:moveTo>
                  <a:lnTo>
                    <a:pt x="315" y="629"/>
                  </a:lnTo>
                  <a:lnTo>
                    <a:pt x="409" y="629"/>
                  </a:lnTo>
                  <a:cubicBezTo>
                    <a:pt x="429" y="629"/>
                    <a:pt x="444" y="614"/>
                    <a:pt x="444" y="595"/>
                  </a:cubicBezTo>
                  <a:cubicBezTo>
                    <a:pt x="444" y="575"/>
                    <a:pt x="429" y="560"/>
                    <a:pt x="409" y="560"/>
                  </a:cubicBezTo>
                  <a:lnTo>
                    <a:pt x="315" y="560"/>
                  </a:lnTo>
                  <a:lnTo>
                    <a:pt x="303" y="560"/>
                  </a:lnTo>
                  <a:cubicBezTo>
                    <a:pt x="283" y="560"/>
                    <a:pt x="268" y="575"/>
                    <a:pt x="268" y="595"/>
                  </a:cubicBezTo>
                  <a:cubicBezTo>
                    <a:pt x="268" y="614"/>
                    <a:pt x="283" y="629"/>
                    <a:pt x="303" y="6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7666107" y="1463450"/>
            <a:ext cx="640198" cy="640198"/>
            <a:chOff x="9104286" y="2482170"/>
            <a:chExt cx="640198" cy="640198"/>
          </a:xfrm>
        </p:grpSpPr>
        <p:sp>
          <p:nvSpPr>
            <p:cNvPr id="59" name="椭圆 58"/>
            <p:cNvSpPr/>
            <p:nvPr/>
          </p:nvSpPr>
          <p:spPr>
            <a:xfrm>
              <a:off x="9104286" y="2482170"/>
              <a:ext cx="640198" cy="64019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0" name="Freeform 16"/>
            <p:cNvSpPr>
              <a:spLocks noEditPoints="1"/>
            </p:cNvSpPr>
            <p:nvPr/>
          </p:nvSpPr>
          <p:spPr bwMode="auto">
            <a:xfrm>
              <a:off x="9241231" y="2634868"/>
              <a:ext cx="419829" cy="334801"/>
            </a:xfrm>
            <a:custGeom>
              <a:avLst/>
              <a:gdLst>
                <a:gd name="T0" fmla="*/ 1238 w 1238"/>
                <a:gd name="T1" fmla="*/ 579 h 986"/>
                <a:gd name="T2" fmla="*/ 424 w 1238"/>
                <a:gd name="T3" fmla="*/ 579 h 986"/>
                <a:gd name="T4" fmla="*/ 443 w 1238"/>
                <a:gd name="T5" fmla="*/ 209 h 986"/>
                <a:gd name="T6" fmla="*/ 357 w 1238"/>
                <a:gd name="T7" fmla="*/ 223 h 986"/>
                <a:gd name="T8" fmla="*/ 329 w 1238"/>
                <a:gd name="T9" fmla="*/ 254 h 986"/>
                <a:gd name="T10" fmla="*/ 441 w 1238"/>
                <a:gd name="T11" fmla="*/ 316 h 986"/>
                <a:gd name="T12" fmla="*/ 311 w 1238"/>
                <a:gd name="T13" fmla="*/ 0 h 986"/>
                <a:gd name="T14" fmla="*/ 311 w 1238"/>
                <a:gd name="T15" fmla="*/ 620 h 986"/>
                <a:gd name="T16" fmla="*/ 367 w 1238"/>
                <a:gd name="T17" fmla="*/ 550 h 986"/>
                <a:gd name="T18" fmla="*/ 329 w 1238"/>
                <a:gd name="T19" fmla="*/ 473 h 986"/>
                <a:gd name="T20" fmla="*/ 295 w 1238"/>
                <a:gd name="T21" fmla="*/ 516 h 986"/>
                <a:gd name="T22" fmla="*/ 168 w 1238"/>
                <a:gd name="T23" fmla="*/ 370 h 986"/>
                <a:gd name="T24" fmla="*/ 295 w 1238"/>
                <a:gd name="T25" fmla="*/ 410 h 986"/>
                <a:gd name="T26" fmla="*/ 229 w 1238"/>
                <a:gd name="T27" fmla="*/ 307 h 986"/>
                <a:gd name="T28" fmla="*/ 295 w 1238"/>
                <a:gd name="T29" fmla="*/ 127 h 986"/>
                <a:gd name="T30" fmla="*/ 329 w 1238"/>
                <a:gd name="T31" fmla="*/ 104 h 986"/>
                <a:gd name="T32" fmla="*/ 443 w 1238"/>
                <a:gd name="T33" fmla="*/ 209 h 986"/>
                <a:gd name="T34" fmla="*/ 295 w 1238"/>
                <a:gd name="T35" fmla="*/ 186 h 986"/>
                <a:gd name="T36" fmla="*/ 295 w 1238"/>
                <a:gd name="T37" fmla="*/ 245 h 986"/>
                <a:gd name="T38" fmla="*/ 329 w 1238"/>
                <a:gd name="T39" fmla="*/ 413 h 986"/>
                <a:gd name="T40" fmla="*/ 357 w 1238"/>
                <a:gd name="T41" fmla="*/ 398 h 986"/>
                <a:gd name="T42" fmla="*/ 359 w 1238"/>
                <a:gd name="T43" fmla="*/ 356 h 986"/>
                <a:gd name="T44" fmla="*/ 329 w 1238"/>
                <a:gd name="T45" fmla="*/ 413 h 986"/>
                <a:gd name="T46" fmla="*/ 854 w 1238"/>
                <a:gd name="T47" fmla="*/ 713 h 986"/>
                <a:gd name="T48" fmla="*/ 904 w 1238"/>
                <a:gd name="T49" fmla="*/ 665 h 986"/>
                <a:gd name="T50" fmla="*/ 854 w 1238"/>
                <a:gd name="T51" fmla="*/ 617 h 986"/>
                <a:gd name="T52" fmla="*/ 810 w 1238"/>
                <a:gd name="T53" fmla="*/ 416 h 986"/>
                <a:gd name="T54" fmla="*/ 784 w 1238"/>
                <a:gd name="T55" fmla="*/ 477 h 986"/>
                <a:gd name="T56" fmla="*/ 810 w 1238"/>
                <a:gd name="T57" fmla="*/ 416 h 986"/>
                <a:gd name="T58" fmla="*/ 1004 w 1238"/>
                <a:gd name="T59" fmla="*/ 447 h 986"/>
                <a:gd name="T60" fmla="*/ 854 w 1238"/>
                <a:gd name="T61" fmla="*/ 418 h 986"/>
                <a:gd name="T62" fmla="*/ 977 w 1238"/>
                <a:gd name="T63" fmla="*/ 557 h 986"/>
                <a:gd name="T64" fmla="*/ 854 w 1238"/>
                <a:gd name="T65" fmla="*/ 792 h 986"/>
                <a:gd name="T66" fmla="*/ 810 w 1238"/>
                <a:gd name="T67" fmla="*/ 849 h 986"/>
                <a:gd name="T68" fmla="*/ 643 w 1238"/>
                <a:gd name="T69" fmla="*/ 658 h 986"/>
                <a:gd name="T70" fmla="*/ 810 w 1238"/>
                <a:gd name="T71" fmla="*/ 710 h 986"/>
                <a:gd name="T72" fmla="*/ 724 w 1238"/>
                <a:gd name="T73" fmla="*/ 575 h 986"/>
                <a:gd name="T74" fmla="*/ 810 w 1238"/>
                <a:gd name="T75" fmla="*/ 339 h 986"/>
                <a:gd name="T76" fmla="*/ 854 w 1238"/>
                <a:gd name="T77" fmla="*/ 309 h 986"/>
                <a:gd name="T78" fmla="*/ 1004 w 1238"/>
                <a:gd name="T79" fmla="*/ 44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8" h="986">
                  <a:moveTo>
                    <a:pt x="831" y="172"/>
                  </a:moveTo>
                  <a:cubicBezTo>
                    <a:pt x="1055" y="172"/>
                    <a:pt x="1238" y="354"/>
                    <a:pt x="1238" y="579"/>
                  </a:cubicBezTo>
                  <a:cubicBezTo>
                    <a:pt x="1238" y="804"/>
                    <a:pt x="1055" y="986"/>
                    <a:pt x="831" y="986"/>
                  </a:cubicBezTo>
                  <a:cubicBezTo>
                    <a:pt x="606" y="986"/>
                    <a:pt x="424" y="804"/>
                    <a:pt x="424" y="579"/>
                  </a:cubicBezTo>
                  <a:cubicBezTo>
                    <a:pt x="424" y="354"/>
                    <a:pt x="606" y="172"/>
                    <a:pt x="831" y="172"/>
                  </a:cubicBezTo>
                  <a:close/>
                  <a:moveTo>
                    <a:pt x="443" y="209"/>
                  </a:moveTo>
                  <a:lnTo>
                    <a:pt x="443" y="209"/>
                  </a:lnTo>
                  <a:lnTo>
                    <a:pt x="357" y="223"/>
                  </a:lnTo>
                  <a:cubicBezTo>
                    <a:pt x="350" y="204"/>
                    <a:pt x="346" y="197"/>
                    <a:pt x="329" y="187"/>
                  </a:cubicBezTo>
                  <a:lnTo>
                    <a:pt x="329" y="254"/>
                  </a:lnTo>
                  <a:cubicBezTo>
                    <a:pt x="375" y="266"/>
                    <a:pt x="406" y="279"/>
                    <a:pt x="422" y="293"/>
                  </a:cubicBezTo>
                  <a:cubicBezTo>
                    <a:pt x="430" y="300"/>
                    <a:pt x="436" y="308"/>
                    <a:pt x="441" y="316"/>
                  </a:cubicBezTo>
                  <a:cubicBezTo>
                    <a:pt x="480" y="260"/>
                    <a:pt x="533" y="215"/>
                    <a:pt x="594" y="185"/>
                  </a:cubicBezTo>
                  <a:cubicBezTo>
                    <a:pt x="546" y="76"/>
                    <a:pt x="437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31" y="620"/>
                    <a:pt x="352" y="618"/>
                    <a:pt x="372" y="614"/>
                  </a:cubicBezTo>
                  <a:cubicBezTo>
                    <a:pt x="368" y="593"/>
                    <a:pt x="367" y="572"/>
                    <a:pt x="367" y="550"/>
                  </a:cubicBezTo>
                  <a:cubicBezTo>
                    <a:pt x="367" y="521"/>
                    <a:pt x="370" y="493"/>
                    <a:pt x="376" y="465"/>
                  </a:cubicBezTo>
                  <a:cubicBezTo>
                    <a:pt x="361" y="470"/>
                    <a:pt x="345" y="472"/>
                    <a:pt x="329" y="473"/>
                  </a:cubicBezTo>
                  <a:lnTo>
                    <a:pt x="329" y="516"/>
                  </a:lnTo>
                  <a:lnTo>
                    <a:pt x="295" y="516"/>
                  </a:lnTo>
                  <a:lnTo>
                    <a:pt x="295" y="473"/>
                  </a:lnTo>
                  <a:cubicBezTo>
                    <a:pt x="226" y="467"/>
                    <a:pt x="180" y="440"/>
                    <a:pt x="168" y="370"/>
                  </a:cubicBezTo>
                  <a:lnTo>
                    <a:pt x="261" y="359"/>
                  </a:lnTo>
                  <a:cubicBezTo>
                    <a:pt x="265" y="385"/>
                    <a:pt x="271" y="398"/>
                    <a:pt x="295" y="410"/>
                  </a:cubicBezTo>
                  <a:lnTo>
                    <a:pt x="295" y="329"/>
                  </a:lnTo>
                  <a:cubicBezTo>
                    <a:pt x="264" y="320"/>
                    <a:pt x="242" y="313"/>
                    <a:pt x="229" y="307"/>
                  </a:cubicBezTo>
                  <a:cubicBezTo>
                    <a:pt x="173" y="279"/>
                    <a:pt x="166" y="200"/>
                    <a:pt x="210" y="157"/>
                  </a:cubicBezTo>
                  <a:cubicBezTo>
                    <a:pt x="229" y="139"/>
                    <a:pt x="257" y="129"/>
                    <a:pt x="295" y="127"/>
                  </a:cubicBezTo>
                  <a:lnTo>
                    <a:pt x="295" y="104"/>
                  </a:lnTo>
                  <a:lnTo>
                    <a:pt x="329" y="104"/>
                  </a:lnTo>
                  <a:lnTo>
                    <a:pt x="329" y="127"/>
                  </a:lnTo>
                  <a:cubicBezTo>
                    <a:pt x="384" y="130"/>
                    <a:pt x="430" y="151"/>
                    <a:pt x="443" y="209"/>
                  </a:cubicBezTo>
                  <a:close/>
                  <a:moveTo>
                    <a:pt x="295" y="186"/>
                  </a:moveTo>
                  <a:lnTo>
                    <a:pt x="295" y="186"/>
                  </a:lnTo>
                  <a:cubicBezTo>
                    <a:pt x="274" y="193"/>
                    <a:pt x="259" y="212"/>
                    <a:pt x="275" y="233"/>
                  </a:cubicBezTo>
                  <a:cubicBezTo>
                    <a:pt x="279" y="238"/>
                    <a:pt x="285" y="242"/>
                    <a:pt x="295" y="245"/>
                  </a:cubicBezTo>
                  <a:lnTo>
                    <a:pt x="295" y="186"/>
                  </a:lnTo>
                  <a:close/>
                  <a:moveTo>
                    <a:pt x="329" y="413"/>
                  </a:moveTo>
                  <a:lnTo>
                    <a:pt x="329" y="413"/>
                  </a:lnTo>
                  <a:cubicBezTo>
                    <a:pt x="342" y="410"/>
                    <a:pt x="351" y="405"/>
                    <a:pt x="357" y="398"/>
                  </a:cubicBezTo>
                  <a:cubicBezTo>
                    <a:pt x="363" y="392"/>
                    <a:pt x="366" y="384"/>
                    <a:pt x="366" y="376"/>
                  </a:cubicBezTo>
                  <a:cubicBezTo>
                    <a:pt x="366" y="368"/>
                    <a:pt x="364" y="362"/>
                    <a:pt x="359" y="356"/>
                  </a:cubicBezTo>
                  <a:cubicBezTo>
                    <a:pt x="354" y="350"/>
                    <a:pt x="344" y="344"/>
                    <a:pt x="329" y="339"/>
                  </a:cubicBezTo>
                  <a:lnTo>
                    <a:pt x="329" y="413"/>
                  </a:lnTo>
                  <a:close/>
                  <a:moveTo>
                    <a:pt x="854" y="713"/>
                  </a:moveTo>
                  <a:lnTo>
                    <a:pt x="854" y="713"/>
                  </a:lnTo>
                  <a:cubicBezTo>
                    <a:pt x="871" y="710"/>
                    <a:pt x="884" y="703"/>
                    <a:pt x="892" y="695"/>
                  </a:cubicBezTo>
                  <a:cubicBezTo>
                    <a:pt x="900" y="686"/>
                    <a:pt x="904" y="676"/>
                    <a:pt x="904" y="665"/>
                  </a:cubicBezTo>
                  <a:cubicBezTo>
                    <a:pt x="904" y="656"/>
                    <a:pt x="901" y="647"/>
                    <a:pt x="894" y="639"/>
                  </a:cubicBezTo>
                  <a:cubicBezTo>
                    <a:pt x="887" y="631"/>
                    <a:pt x="874" y="624"/>
                    <a:pt x="854" y="617"/>
                  </a:cubicBezTo>
                  <a:lnTo>
                    <a:pt x="854" y="713"/>
                  </a:lnTo>
                  <a:close/>
                  <a:moveTo>
                    <a:pt x="810" y="416"/>
                  </a:moveTo>
                  <a:lnTo>
                    <a:pt x="810" y="416"/>
                  </a:lnTo>
                  <a:cubicBezTo>
                    <a:pt x="783" y="426"/>
                    <a:pt x="763" y="451"/>
                    <a:pt x="784" y="477"/>
                  </a:cubicBezTo>
                  <a:cubicBezTo>
                    <a:pt x="789" y="484"/>
                    <a:pt x="798" y="489"/>
                    <a:pt x="810" y="494"/>
                  </a:cubicBezTo>
                  <a:lnTo>
                    <a:pt x="810" y="416"/>
                  </a:lnTo>
                  <a:close/>
                  <a:moveTo>
                    <a:pt x="1004" y="447"/>
                  </a:moveTo>
                  <a:lnTo>
                    <a:pt x="1004" y="447"/>
                  </a:lnTo>
                  <a:lnTo>
                    <a:pt x="892" y="464"/>
                  </a:lnTo>
                  <a:cubicBezTo>
                    <a:pt x="883" y="440"/>
                    <a:pt x="877" y="430"/>
                    <a:pt x="854" y="418"/>
                  </a:cubicBezTo>
                  <a:lnTo>
                    <a:pt x="854" y="505"/>
                  </a:lnTo>
                  <a:cubicBezTo>
                    <a:pt x="916" y="521"/>
                    <a:pt x="956" y="539"/>
                    <a:pt x="977" y="557"/>
                  </a:cubicBezTo>
                  <a:cubicBezTo>
                    <a:pt x="1043" y="616"/>
                    <a:pt x="1024" y="719"/>
                    <a:pt x="953" y="765"/>
                  </a:cubicBezTo>
                  <a:cubicBezTo>
                    <a:pt x="925" y="783"/>
                    <a:pt x="892" y="791"/>
                    <a:pt x="854" y="792"/>
                  </a:cubicBezTo>
                  <a:lnTo>
                    <a:pt x="854" y="849"/>
                  </a:lnTo>
                  <a:lnTo>
                    <a:pt x="810" y="849"/>
                  </a:lnTo>
                  <a:lnTo>
                    <a:pt x="810" y="792"/>
                  </a:lnTo>
                  <a:cubicBezTo>
                    <a:pt x="720" y="784"/>
                    <a:pt x="660" y="750"/>
                    <a:pt x="643" y="658"/>
                  </a:cubicBezTo>
                  <a:lnTo>
                    <a:pt x="765" y="644"/>
                  </a:lnTo>
                  <a:cubicBezTo>
                    <a:pt x="772" y="677"/>
                    <a:pt x="779" y="695"/>
                    <a:pt x="810" y="710"/>
                  </a:cubicBezTo>
                  <a:lnTo>
                    <a:pt x="810" y="604"/>
                  </a:lnTo>
                  <a:cubicBezTo>
                    <a:pt x="770" y="593"/>
                    <a:pt x="741" y="583"/>
                    <a:pt x="724" y="575"/>
                  </a:cubicBezTo>
                  <a:cubicBezTo>
                    <a:pt x="650" y="539"/>
                    <a:pt x="641" y="434"/>
                    <a:pt x="699" y="379"/>
                  </a:cubicBezTo>
                  <a:cubicBezTo>
                    <a:pt x="724" y="355"/>
                    <a:pt x="761" y="341"/>
                    <a:pt x="810" y="339"/>
                  </a:cubicBezTo>
                  <a:lnTo>
                    <a:pt x="810" y="309"/>
                  </a:lnTo>
                  <a:lnTo>
                    <a:pt x="854" y="309"/>
                  </a:lnTo>
                  <a:lnTo>
                    <a:pt x="854" y="339"/>
                  </a:lnTo>
                  <a:cubicBezTo>
                    <a:pt x="927" y="343"/>
                    <a:pt x="987" y="370"/>
                    <a:pt x="1004" y="4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3826219" y="2110419"/>
            <a:ext cx="1598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推广手段组合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5072573" y="1570758"/>
            <a:ext cx="2454665" cy="3634028"/>
            <a:chOff x="6548676" y="2539857"/>
            <a:chExt cx="2454665" cy="3634028"/>
          </a:xfrm>
        </p:grpSpPr>
        <p:sp>
          <p:nvSpPr>
            <p:cNvPr id="63" name="弧形 62"/>
            <p:cNvSpPr/>
            <p:nvPr/>
          </p:nvSpPr>
          <p:spPr>
            <a:xfrm rot="19824461">
              <a:off x="6548676" y="2539857"/>
              <a:ext cx="2454665" cy="3634028"/>
            </a:xfrm>
            <a:prstGeom prst="arc">
              <a:avLst>
                <a:gd name="adj1" fmla="val 17013295"/>
                <a:gd name="adj2" fmla="val 20175828"/>
              </a:avLst>
            </a:prstGeom>
            <a:ln w="1270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等腰三角形 63"/>
            <p:cNvSpPr>
              <a:spLocks noChangeAspect="1"/>
            </p:cNvSpPr>
            <p:nvPr/>
          </p:nvSpPr>
          <p:spPr>
            <a:xfrm rot="8771035">
              <a:off x="8429117" y="3267665"/>
              <a:ext cx="216000" cy="186208"/>
            </a:xfrm>
            <a:prstGeom prst="triangle">
              <a:avLst/>
            </a:prstGeom>
            <a:solidFill>
              <a:srgbClr val="2ABD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4201960" y="1676718"/>
            <a:ext cx="2169224" cy="3003452"/>
            <a:chOff x="5678063" y="2645817"/>
            <a:chExt cx="2169224" cy="3003452"/>
          </a:xfrm>
        </p:grpSpPr>
        <p:sp>
          <p:nvSpPr>
            <p:cNvPr id="66" name="弧形 65"/>
            <p:cNvSpPr/>
            <p:nvPr/>
          </p:nvSpPr>
          <p:spPr>
            <a:xfrm rot="892045">
              <a:off x="5678063" y="2645817"/>
              <a:ext cx="2028732" cy="3003452"/>
            </a:xfrm>
            <a:prstGeom prst="arc">
              <a:avLst>
                <a:gd name="adj1" fmla="val 16200000"/>
                <a:gd name="adj2" fmla="val 20175828"/>
              </a:avLst>
            </a:prstGeom>
            <a:ln w="1270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等腰三角形 66"/>
            <p:cNvSpPr>
              <a:spLocks noChangeAspect="1"/>
            </p:cNvSpPr>
            <p:nvPr/>
          </p:nvSpPr>
          <p:spPr>
            <a:xfrm rot="10982194">
              <a:off x="7631287" y="3963971"/>
              <a:ext cx="216000" cy="186208"/>
            </a:xfrm>
            <a:prstGeom prst="triangle">
              <a:avLst/>
            </a:prstGeom>
            <a:solidFill>
              <a:srgbClr val="2ABD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806363" y="1524545"/>
            <a:ext cx="2454665" cy="3634028"/>
            <a:chOff x="3239353" y="2509380"/>
            <a:chExt cx="2454665" cy="3634028"/>
          </a:xfrm>
        </p:grpSpPr>
        <p:sp>
          <p:nvSpPr>
            <p:cNvPr id="69" name="弧形 68"/>
            <p:cNvSpPr/>
            <p:nvPr/>
          </p:nvSpPr>
          <p:spPr>
            <a:xfrm rot="1775539" flipH="1">
              <a:off x="3239353" y="2509380"/>
              <a:ext cx="2454665" cy="3634028"/>
            </a:xfrm>
            <a:prstGeom prst="arc">
              <a:avLst>
                <a:gd name="adj1" fmla="val 17013295"/>
                <a:gd name="adj2" fmla="val 20175828"/>
              </a:avLst>
            </a:prstGeom>
            <a:ln w="1270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等腰三角形 69"/>
            <p:cNvSpPr>
              <a:spLocks noChangeAspect="1"/>
            </p:cNvSpPr>
            <p:nvPr/>
          </p:nvSpPr>
          <p:spPr>
            <a:xfrm rot="12828965" flipH="1">
              <a:off x="3597577" y="3237188"/>
              <a:ext cx="216000" cy="186208"/>
            </a:xfrm>
            <a:prstGeom prst="triangle">
              <a:avLst/>
            </a:prstGeom>
            <a:solidFill>
              <a:srgbClr val="2ABD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2919304" y="1646241"/>
            <a:ext cx="2169224" cy="3003452"/>
            <a:chOff x="4395407" y="2615340"/>
            <a:chExt cx="2169224" cy="3003452"/>
          </a:xfrm>
        </p:grpSpPr>
        <p:sp>
          <p:nvSpPr>
            <p:cNvPr id="72" name="弧形 71"/>
            <p:cNvSpPr/>
            <p:nvPr/>
          </p:nvSpPr>
          <p:spPr>
            <a:xfrm rot="20707955" flipH="1">
              <a:off x="4535899" y="2615340"/>
              <a:ext cx="2028732" cy="3003452"/>
            </a:xfrm>
            <a:prstGeom prst="arc">
              <a:avLst>
                <a:gd name="adj1" fmla="val 16200000"/>
                <a:gd name="adj2" fmla="val 20175828"/>
              </a:avLst>
            </a:prstGeom>
            <a:ln w="1270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等腰三角形 72"/>
            <p:cNvSpPr>
              <a:spLocks noChangeAspect="1"/>
            </p:cNvSpPr>
            <p:nvPr/>
          </p:nvSpPr>
          <p:spPr>
            <a:xfrm rot="10617806" flipH="1">
              <a:off x="4395407" y="3933494"/>
              <a:ext cx="216000" cy="186208"/>
            </a:xfrm>
            <a:prstGeom prst="triangle">
              <a:avLst/>
            </a:prstGeom>
            <a:solidFill>
              <a:srgbClr val="2ABD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-1246060" y="1463450"/>
            <a:ext cx="5495544" cy="3269420"/>
            <a:chOff x="230043" y="2432549"/>
            <a:chExt cx="5495544" cy="3269420"/>
          </a:xfrm>
        </p:grpSpPr>
        <p:sp>
          <p:nvSpPr>
            <p:cNvPr id="75" name="等腰三角形 74"/>
            <p:cNvSpPr>
              <a:spLocks noChangeAspect="1"/>
            </p:cNvSpPr>
            <p:nvPr/>
          </p:nvSpPr>
          <p:spPr>
            <a:xfrm rot="14582116" flipH="1">
              <a:off x="3102617" y="2447445"/>
              <a:ext cx="216000" cy="186208"/>
            </a:xfrm>
            <a:prstGeom prst="triangle">
              <a:avLst/>
            </a:prstGeom>
            <a:solidFill>
              <a:srgbClr val="2ABD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弧形 75"/>
            <p:cNvSpPr/>
            <p:nvPr/>
          </p:nvSpPr>
          <p:spPr>
            <a:xfrm rot="3531030" flipH="1">
              <a:off x="1511662" y="1488045"/>
              <a:ext cx="2932305" cy="5495544"/>
            </a:xfrm>
            <a:prstGeom prst="arc">
              <a:avLst>
                <a:gd name="adj1" fmla="val 16657298"/>
                <a:gd name="adj2" fmla="val 19124195"/>
              </a:avLst>
            </a:prstGeom>
            <a:ln w="1270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5041005" y="1493927"/>
            <a:ext cx="5495544" cy="3269420"/>
            <a:chOff x="6517108" y="2463026"/>
            <a:chExt cx="5495544" cy="3269420"/>
          </a:xfrm>
        </p:grpSpPr>
        <p:sp>
          <p:nvSpPr>
            <p:cNvPr id="78" name="等腰三角形 77"/>
            <p:cNvSpPr>
              <a:spLocks noChangeAspect="1"/>
            </p:cNvSpPr>
            <p:nvPr/>
          </p:nvSpPr>
          <p:spPr>
            <a:xfrm rot="7017884">
              <a:off x="8924077" y="2477922"/>
              <a:ext cx="216000" cy="186208"/>
            </a:xfrm>
            <a:prstGeom prst="triangle">
              <a:avLst/>
            </a:prstGeom>
            <a:solidFill>
              <a:srgbClr val="2ABD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弧形 78"/>
            <p:cNvSpPr/>
            <p:nvPr/>
          </p:nvSpPr>
          <p:spPr>
            <a:xfrm rot="18068970">
              <a:off x="7798727" y="1518522"/>
              <a:ext cx="2932305" cy="5495544"/>
            </a:xfrm>
            <a:prstGeom prst="arc">
              <a:avLst>
                <a:gd name="adj1" fmla="val 16657298"/>
                <a:gd name="adj2" fmla="val 19124195"/>
              </a:avLst>
            </a:prstGeom>
            <a:ln w="1270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000"/>
                            </p:stCondLst>
                            <p:childTnLst>
                              <p:par>
                                <p:cTn id="1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4" grpId="0"/>
      <p:bldP spid="35" grpId="0"/>
      <p:bldP spid="36" grpId="0"/>
      <p:bldP spid="37" grpId="0"/>
      <p:bldP spid="39" grpId="0"/>
      <p:bldP spid="40" grpId="0"/>
      <p:bldP spid="41" grpId="0"/>
      <p:bldP spid="42" grpId="0" animBg="1"/>
      <p:bldP spid="6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0" r="-10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2837342" y="1516079"/>
            <a:ext cx="6306659" cy="2111344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rgbClr val="01A8A2"/>
          </a:solidFill>
          <a:ln>
            <a:noFill/>
          </a:ln>
        </p:spPr>
        <p:txBody>
          <a:bodyPr vert="horz" wrap="square" lIns="68553" tIns="34277" rIns="68553" bIns="34277" numCol="1" anchor="t" anchorCtr="0" compatLnSpc="1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srgbClr val="0B4755"/>
              </a:solidFill>
              <a:cs typeface="+mn-ea"/>
              <a:sym typeface="+mn-lt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0" y="1516079"/>
            <a:ext cx="3409809" cy="2111344"/>
          </a:xfrm>
          <a:custGeom>
            <a:avLst/>
            <a:gdLst/>
            <a:ahLst/>
            <a:cxnLst>
              <a:cxn ang="0">
                <a:pos x="4548364" y="0"/>
              </a:cxn>
              <a:cxn ang="0">
                <a:pos x="3692022" y="2817092"/>
              </a:cxn>
              <a:cxn ang="0">
                <a:pos x="0" y="2817092"/>
              </a:cxn>
              <a:cxn ang="0">
                <a:pos x="2286" y="0"/>
              </a:cxn>
              <a:cxn ang="0">
                <a:pos x="4548364" y="0"/>
              </a:cxn>
            </a:cxnLst>
            <a:rect l="0" t="0" r="0" b="0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rgbClr val="545D7A"/>
          </a:solidFill>
          <a:ln w="9525">
            <a:noFill/>
          </a:ln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B4755"/>
              </a:solidFill>
              <a:cs typeface="+mn-ea"/>
              <a:sym typeface="+mn-lt"/>
            </a:endParaRPr>
          </a:p>
        </p:txBody>
      </p:sp>
      <p:sp>
        <p:nvSpPr>
          <p:cNvPr id="7" name="TextBox 28"/>
          <p:cNvSpPr txBox="1"/>
          <p:nvPr/>
        </p:nvSpPr>
        <p:spPr>
          <a:xfrm>
            <a:off x="3453845" y="1760233"/>
            <a:ext cx="5690155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>
                <a:solidFill>
                  <a:schemeClr val="bg1"/>
                </a:solidFill>
                <a:cs typeface="+mn-ea"/>
                <a:sym typeface="+mn-lt"/>
              </a:rPr>
              <a:t>营销费用和预算</a:t>
            </a:r>
            <a:endParaRPr lang="zh-CN" altLang="en-US" sz="6000" b="1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2804018" y="1520839"/>
            <a:ext cx="649827" cy="2104203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473084" y="1850084"/>
            <a:ext cx="508151" cy="1592103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345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ea"/>
                <a:sym typeface="+mn-lt"/>
              </a:rPr>
              <a:t>4</a:t>
            </a:r>
            <a:endParaRPr lang="zh-CN" altLang="zh-CN" sz="10345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23" name="TextBox 65"/>
          <p:cNvSpPr txBox="1"/>
          <p:nvPr/>
        </p:nvSpPr>
        <p:spPr>
          <a:xfrm>
            <a:off x="3889688" y="2890524"/>
            <a:ext cx="1421245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 dirty="0">
                <a:solidFill>
                  <a:schemeClr val="bg1"/>
                </a:solidFill>
                <a:cs typeface="+mn-ea"/>
                <a:sym typeface="+mn-lt"/>
              </a:rPr>
              <a:t>营销预算</a:t>
            </a:r>
            <a:endParaRPr lang="zh-CN" altLang="en-US" sz="1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TextBox 66"/>
          <p:cNvSpPr txBox="1"/>
          <p:nvPr/>
        </p:nvSpPr>
        <p:spPr>
          <a:xfrm>
            <a:off x="5469717" y="2890524"/>
            <a:ext cx="1000810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费用分配</a:t>
            </a:r>
            <a:endParaRPr lang="zh-CN" altLang="en-US" sz="15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5" name="Freeform 21"/>
          <p:cNvSpPr>
            <a:spLocks noEditPoints="1"/>
          </p:cNvSpPr>
          <p:nvPr/>
        </p:nvSpPr>
        <p:spPr bwMode="auto">
          <a:xfrm>
            <a:off x="3678207" y="2939938"/>
            <a:ext cx="199947" cy="201137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53" tIns="34277" rIns="68553" bIns="34277" numCol="1" anchor="t" anchorCtr="0" compatLnSpc="1"/>
          <a:lstStyle/>
          <a:p>
            <a:pPr defTabSz="685800">
              <a:defRPr/>
            </a:pPr>
            <a:endParaRPr lang="zh-CN" altLang="en-US" sz="1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Freeform 22"/>
          <p:cNvSpPr>
            <a:spLocks noEditPoints="1"/>
          </p:cNvSpPr>
          <p:nvPr/>
        </p:nvSpPr>
        <p:spPr bwMode="auto">
          <a:xfrm>
            <a:off x="5246985" y="2939938"/>
            <a:ext cx="199947" cy="201137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53" tIns="34277" rIns="68553" bIns="34277" numCol="1" anchor="t" anchorCtr="0" compatLnSpc="1"/>
          <a:lstStyle/>
          <a:p>
            <a:pPr defTabSz="685800">
              <a:defRPr/>
            </a:pPr>
            <a:endParaRPr lang="zh-CN" altLang="en-US" sz="1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TextBox 15"/>
          <p:cNvSpPr txBox="1"/>
          <p:nvPr/>
        </p:nvSpPr>
        <p:spPr>
          <a:xfrm>
            <a:off x="6905081" y="2890524"/>
            <a:ext cx="1468074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营销费用</a:t>
            </a:r>
            <a:endParaRPr lang="zh-CN" altLang="en-US" sz="15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8" name="Freeform 22"/>
          <p:cNvSpPr>
            <a:spLocks noEditPoints="1"/>
          </p:cNvSpPr>
          <p:nvPr/>
        </p:nvSpPr>
        <p:spPr bwMode="auto">
          <a:xfrm>
            <a:off x="6682350" y="2939938"/>
            <a:ext cx="199947" cy="201137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53" tIns="34277" rIns="68553" bIns="34277" numCol="1" anchor="t" anchorCtr="0" compatLnSpc="1"/>
          <a:lstStyle/>
          <a:p>
            <a:pPr defTabSz="685800">
              <a:defRPr/>
            </a:pPr>
            <a:endParaRPr lang="zh-CN" altLang="en-US" sz="1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Freeform 5"/>
          <p:cNvSpPr/>
          <p:nvPr/>
        </p:nvSpPr>
        <p:spPr bwMode="auto">
          <a:xfrm>
            <a:off x="1004969" y="1920249"/>
            <a:ext cx="1444381" cy="1445822"/>
          </a:xfrm>
          <a:custGeom>
            <a:avLst/>
            <a:gdLst>
              <a:gd name="T0" fmla="*/ 0 w 2342"/>
              <a:gd name="T1" fmla="*/ 0 h 2342"/>
              <a:gd name="T2" fmla="*/ 2342 w 2342"/>
              <a:gd name="T3" fmla="*/ 0 h 2342"/>
              <a:gd name="T4" fmla="*/ 2342 w 2342"/>
              <a:gd name="T5" fmla="*/ 560 h 2342"/>
              <a:gd name="T6" fmla="*/ 2295 w 2342"/>
              <a:gd name="T7" fmla="*/ 560 h 2342"/>
              <a:gd name="T8" fmla="*/ 2295 w 2342"/>
              <a:gd name="T9" fmla="*/ 47 h 2342"/>
              <a:gd name="T10" fmla="*/ 47 w 2342"/>
              <a:gd name="T11" fmla="*/ 47 h 2342"/>
              <a:gd name="T12" fmla="*/ 47 w 2342"/>
              <a:gd name="T13" fmla="*/ 2295 h 2342"/>
              <a:gd name="T14" fmla="*/ 2295 w 2342"/>
              <a:gd name="T15" fmla="*/ 2295 h 2342"/>
              <a:gd name="T16" fmla="*/ 2295 w 2342"/>
              <a:gd name="T17" fmla="*/ 1631 h 2342"/>
              <a:gd name="T18" fmla="*/ 2342 w 2342"/>
              <a:gd name="T19" fmla="*/ 1631 h 2342"/>
              <a:gd name="T20" fmla="*/ 2342 w 2342"/>
              <a:gd name="T21" fmla="*/ 2342 h 2342"/>
              <a:gd name="T22" fmla="*/ 0 w 2342"/>
              <a:gd name="T23" fmla="*/ 2342 h 2342"/>
              <a:gd name="T24" fmla="*/ 0 w 2342"/>
              <a:gd name="T25" fmla="*/ 0 h 2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42" h="2342">
                <a:moveTo>
                  <a:pt x="0" y="0"/>
                </a:moveTo>
                <a:lnTo>
                  <a:pt x="2342" y="0"/>
                </a:lnTo>
                <a:lnTo>
                  <a:pt x="2342" y="560"/>
                </a:lnTo>
                <a:lnTo>
                  <a:pt x="2295" y="560"/>
                </a:lnTo>
                <a:lnTo>
                  <a:pt x="2295" y="47"/>
                </a:lnTo>
                <a:lnTo>
                  <a:pt x="47" y="47"/>
                </a:lnTo>
                <a:lnTo>
                  <a:pt x="47" y="2295"/>
                </a:lnTo>
                <a:lnTo>
                  <a:pt x="2295" y="2295"/>
                </a:lnTo>
                <a:lnTo>
                  <a:pt x="2295" y="1631"/>
                </a:lnTo>
                <a:lnTo>
                  <a:pt x="2342" y="1631"/>
                </a:lnTo>
                <a:lnTo>
                  <a:pt x="2342" y="2342"/>
                </a:lnTo>
                <a:lnTo>
                  <a:pt x="0" y="234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53" tIns="34277" rIns="68553" bIns="34277" numCol="1" anchor="t" anchorCtr="0" compatLnSpc="1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1A8A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5956">
        <p15:prstTrans prst="wind"/>
      </p:transition>
    </mc:Choice>
    <mc:Fallback>
      <p:transition spd="slow" advTm="59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1587E-6 -1.48148E-6 L -0.13139 0.74468 " pathEditMode="relative" rAng="0" ptsTypes="AA">
                                      <p:cBhvr>
                                        <p:cTn id="8" dur="4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0" y="3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99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99"/>
                            </p:stCondLst>
                            <p:childTnLst>
                              <p:par>
                                <p:cTn id="3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99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199"/>
                            </p:stCondLst>
                            <p:childTnLst>
                              <p:par>
                                <p:cTn id="5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3" grpId="0"/>
      <p:bldP spid="24" grpId="0"/>
      <p:bldP spid="25" grpId="0" animBg="1"/>
      <p:bldP spid="26" grpId="0" animBg="1"/>
      <p:bldP spid="27" grpId="0"/>
      <p:bldP spid="28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表格 41"/>
          <p:cNvGraphicFramePr>
            <a:graphicFrameLocks noGrp="1"/>
          </p:cNvGraphicFramePr>
          <p:nvPr/>
        </p:nvGraphicFramePr>
        <p:xfrm>
          <a:off x="744366" y="911973"/>
          <a:ext cx="7728293" cy="3835075"/>
        </p:xfrm>
        <a:graphic>
          <a:graphicData uri="http://schemas.openxmlformats.org/drawingml/2006/table">
            <a:tbl>
              <a:tblPr/>
              <a:tblGrid>
                <a:gridCol w="1220256"/>
                <a:gridCol w="1176151"/>
                <a:gridCol w="5331886"/>
              </a:tblGrid>
              <a:tr h="433030">
                <a:tc>
                  <a:txBody>
                    <a:bodyPr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>
                        <a:defRPr sz="2200" kern="1200"/>
                      </a:lvl2pPr>
                      <a:lvl3pPr marL="1304925" lvl="2" indent="-394970">
                        <a:defRPr sz="2100" kern="1200"/>
                      </a:lvl3pPr>
                      <a:lvl4pPr marL="1694180" lvl="3" indent="-387350">
                        <a:defRPr sz="1800" kern="1200"/>
                      </a:lvl4pPr>
                      <a:lvl5pPr marL="2094230" lvl="4" indent="-398780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费用项目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53" marR="68553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5D7A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>
                        <a:defRPr sz="2200" kern="1200"/>
                      </a:lvl2pPr>
                      <a:lvl3pPr marL="1304925" lvl="2" indent="-394970">
                        <a:defRPr sz="2100" kern="1200"/>
                      </a:lvl3pPr>
                      <a:lvl4pPr marL="1694180" lvl="3" indent="-387350">
                        <a:defRPr sz="1800" kern="1200"/>
                      </a:lvl4pPr>
                      <a:lvl5pPr marL="2094230" lvl="4" indent="-398780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资金投入（万元） 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53" marR="68553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5D7A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>
                        <a:defRPr sz="2200" kern="1200"/>
                      </a:lvl2pPr>
                      <a:lvl3pPr marL="1304925" lvl="2" indent="-394970">
                        <a:defRPr sz="2100" kern="1200"/>
                      </a:lvl3pPr>
                      <a:lvl4pPr marL="1694180" lvl="3" indent="-387350">
                        <a:defRPr sz="1800" kern="1200"/>
                      </a:lvl4pPr>
                      <a:lvl5pPr marL="2094230" lvl="4" indent="-398780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备注说明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53" marR="68553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5D7A"/>
                    </a:solidFill>
                  </a:tcPr>
                </a:tc>
              </a:tr>
              <a:tr h="258679">
                <a:tc rowSpan="3">
                  <a:txBody>
                    <a:bodyPr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>
                        <a:defRPr sz="2200" kern="1200"/>
                      </a:lvl2pPr>
                      <a:lvl3pPr marL="1304925" lvl="2" indent="-394970">
                        <a:defRPr sz="2100" kern="1200"/>
                      </a:lvl3pPr>
                      <a:lvl4pPr marL="1694180" lvl="3" indent="-387350">
                        <a:defRPr sz="1800" kern="1200"/>
                      </a:lvl4pPr>
                      <a:lvl5pPr marL="2094230" lvl="4" indent="-398780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客户支持</a:t>
                      </a:r>
                      <a:endParaRPr lang="zh-CN" altLang="en-US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53" marR="68553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>
                        <a:defRPr sz="2200" kern="1200"/>
                      </a:lvl2pPr>
                      <a:lvl3pPr marL="1304925" lvl="2" indent="-394970">
                        <a:defRPr sz="2100" kern="1200"/>
                      </a:lvl3pPr>
                      <a:lvl4pPr marL="1694180" lvl="3" indent="-387350">
                        <a:defRPr sz="1800" kern="1200"/>
                      </a:lvl4pPr>
                      <a:lvl5pPr marL="2094230" lvl="4" indent="-398780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310</a:t>
                      </a:r>
                      <a:r>
                        <a:rPr lang="zh-CN" alt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万</a:t>
                      </a:r>
                      <a:endParaRPr lang="zh-CN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53" marR="68553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>
                        <a:defRPr sz="2200" kern="1200"/>
                      </a:lvl2pPr>
                      <a:lvl3pPr marL="1304925" lvl="2" indent="-394970">
                        <a:defRPr sz="2100" kern="1200"/>
                      </a:lvl3pPr>
                      <a:lvl4pPr marL="1694180" lvl="3" indent="-387350">
                        <a:defRPr sz="1800" kern="1200"/>
                      </a:lvl4pPr>
                      <a:lvl5pPr marL="2094230" lvl="4" indent="-398780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r>
                        <a:rPr lang="zh-CN" alt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、新店开业支持</a:t>
                      </a:r>
                      <a:r>
                        <a:rPr lang="en-US" altLang="x-none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30</a:t>
                      </a:r>
                      <a:r>
                        <a:rPr lang="zh-CN" alt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万</a:t>
                      </a:r>
                      <a:endParaRPr lang="zh-CN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53" marR="68553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86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>
                        <a:defRPr sz="2200" kern="1200"/>
                      </a:lvl2pPr>
                      <a:lvl3pPr marL="1304925" lvl="2" indent="-394970">
                        <a:defRPr sz="2100" kern="1200"/>
                      </a:lvl3pPr>
                      <a:lvl4pPr marL="1694180" lvl="3" indent="-387350">
                        <a:defRPr sz="1800" kern="1200"/>
                      </a:lvl4pPr>
                      <a:lvl5pPr marL="2094230" lvl="4" indent="-398780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r>
                        <a:rPr lang="zh-CN" alt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、重点市场支持</a:t>
                      </a:r>
                      <a:r>
                        <a:rPr lang="en-US" altLang="x-none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180</a:t>
                      </a:r>
                      <a:r>
                        <a:rPr lang="zh-CN" alt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万</a:t>
                      </a:r>
                      <a:endParaRPr lang="zh-CN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53" marR="68553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004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>
                        <a:defRPr sz="2200" kern="1200"/>
                      </a:lvl2pPr>
                      <a:lvl3pPr marL="1304925" lvl="2" indent="-394970">
                        <a:defRPr sz="2100" kern="1200"/>
                      </a:lvl3pPr>
                      <a:lvl4pPr marL="1694180" lvl="3" indent="-387350">
                        <a:defRPr sz="1800" kern="1200"/>
                      </a:lvl4pPr>
                      <a:lvl5pPr marL="2094230" lvl="4" indent="-398780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r>
                        <a:rPr lang="zh-CN" alt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、老客户奖励支持</a:t>
                      </a:r>
                      <a:r>
                        <a:rPr lang="en-US" altLang="x-none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100</a:t>
                      </a:r>
                      <a:r>
                        <a:rPr lang="zh-CN" alt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万</a:t>
                      </a:r>
                      <a:endParaRPr lang="zh-CN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53" marR="68553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794">
                <a:tc>
                  <a:txBody>
                    <a:bodyPr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>
                        <a:defRPr sz="2200" kern="1200"/>
                      </a:lvl2pPr>
                      <a:lvl3pPr marL="1304925" lvl="2" indent="-394970">
                        <a:defRPr sz="2100" kern="1200"/>
                      </a:lvl3pPr>
                      <a:lvl4pPr marL="1694180" lvl="3" indent="-387350">
                        <a:defRPr sz="1800" kern="1200"/>
                      </a:lvl4pPr>
                      <a:lvl5pPr marL="2094230" lvl="4" indent="-398780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订货会费用</a:t>
                      </a:r>
                      <a:endParaRPr lang="zh-CN" altLang="en-US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53" marR="68553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>
                        <a:defRPr sz="2200" kern="1200"/>
                      </a:lvl2pPr>
                      <a:lvl3pPr marL="1304925" lvl="2" indent="-394970">
                        <a:defRPr sz="2100" kern="1200"/>
                      </a:lvl3pPr>
                      <a:lvl4pPr marL="1694180" lvl="3" indent="-387350">
                        <a:defRPr sz="1800" kern="1200"/>
                      </a:lvl4pPr>
                      <a:lvl5pPr marL="2094230" lvl="4" indent="-398780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90</a:t>
                      </a:r>
                      <a:r>
                        <a:rPr lang="zh-CN" alt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万</a:t>
                      </a:r>
                      <a:endParaRPr lang="zh-CN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53" marR="68553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>
                        <a:defRPr sz="2200" kern="1200"/>
                      </a:lvl2pPr>
                      <a:lvl3pPr marL="1304925" lvl="2" indent="-394970">
                        <a:defRPr sz="2100" kern="1200"/>
                      </a:lvl3pPr>
                      <a:lvl4pPr marL="1694180" lvl="3" indent="-387350">
                        <a:defRPr sz="1800" kern="1200"/>
                      </a:lvl4pPr>
                      <a:lvl5pPr marL="2094230" lvl="4" indent="-398780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参加订货会人员的住宿、餐饮费用以及订货会场分摊</a:t>
                      </a:r>
                      <a:endParaRPr lang="zh-CN" altLang="en-US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53" marR="68553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818">
                <a:tc>
                  <a:txBody>
                    <a:bodyPr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>
                        <a:defRPr sz="2200" kern="1200"/>
                      </a:lvl2pPr>
                      <a:lvl3pPr marL="1304925" lvl="2" indent="-394970">
                        <a:defRPr sz="2100" kern="1200"/>
                      </a:lvl3pPr>
                      <a:lvl4pPr marL="1694180" lvl="3" indent="-387350">
                        <a:defRPr sz="1800" kern="1200"/>
                      </a:lvl4pPr>
                      <a:lvl5pPr marL="2094230" lvl="4" indent="-398780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招商会费用</a:t>
                      </a:r>
                      <a:endParaRPr lang="zh-CN" altLang="en-US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53" marR="68553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>
                        <a:defRPr sz="2200" kern="1200"/>
                      </a:lvl2pPr>
                      <a:lvl3pPr marL="1304925" lvl="2" indent="-394970">
                        <a:defRPr sz="2100" kern="1200"/>
                      </a:lvl3pPr>
                      <a:lvl4pPr marL="1694180" lvl="3" indent="-387350">
                        <a:defRPr sz="1800" kern="1200"/>
                      </a:lvl4pPr>
                      <a:lvl5pPr marL="2094230" lvl="4" indent="-398780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30</a:t>
                      </a:r>
                      <a:r>
                        <a:rPr lang="zh-CN" alt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万</a:t>
                      </a:r>
                      <a:endParaRPr lang="zh-CN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53" marR="68553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>
                        <a:defRPr sz="2200" kern="1200"/>
                      </a:lvl2pPr>
                      <a:lvl3pPr marL="1304925" lvl="2" indent="-394970">
                        <a:defRPr sz="2100" kern="1200"/>
                      </a:lvl3pPr>
                      <a:lvl4pPr marL="1694180" lvl="3" indent="-387350">
                        <a:defRPr sz="1800" kern="1200"/>
                      </a:lvl4pPr>
                      <a:lvl5pPr marL="2094230" lvl="4" indent="-398780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招商会的用餐、住宿及意向、加盟商日常接待费</a:t>
                      </a:r>
                      <a:endParaRPr lang="zh-CN" altLang="en-US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53" marR="68553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167">
                <a:tc>
                  <a:txBody>
                    <a:bodyPr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>
                        <a:defRPr sz="2200" kern="1200"/>
                      </a:lvl2pPr>
                      <a:lvl3pPr marL="1304925" lvl="2" indent="-394970">
                        <a:defRPr sz="2100" kern="1200"/>
                      </a:lvl3pPr>
                      <a:lvl4pPr marL="1694180" lvl="3" indent="-387350">
                        <a:defRPr sz="1800" kern="1200"/>
                      </a:lvl4pPr>
                      <a:lvl5pPr marL="2094230" lvl="4" indent="-398780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培训费用</a:t>
                      </a:r>
                      <a:endParaRPr lang="zh-CN" altLang="en-US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53" marR="68553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>
                        <a:defRPr sz="2200" kern="1200"/>
                      </a:lvl2pPr>
                      <a:lvl3pPr marL="1304925" lvl="2" indent="-394970">
                        <a:defRPr sz="2100" kern="1200"/>
                      </a:lvl3pPr>
                      <a:lvl4pPr marL="1694180" lvl="3" indent="-387350">
                        <a:defRPr sz="1800" kern="1200"/>
                      </a:lvl4pPr>
                      <a:lvl5pPr marL="2094230" lvl="4" indent="-398780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20</a:t>
                      </a:r>
                      <a:r>
                        <a:rPr lang="zh-CN" alt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万</a:t>
                      </a:r>
                      <a:endParaRPr lang="zh-CN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53" marR="68553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>
                        <a:defRPr sz="2200" kern="1200"/>
                      </a:lvl2pPr>
                      <a:lvl3pPr marL="1304925" lvl="2" indent="-394970">
                        <a:defRPr sz="2100" kern="1200"/>
                      </a:lvl3pPr>
                      <a:lvl4pPr marL="1694180" lvl="3" indent="-387350">
                        <a:defRPr sz="1800" kern="1200"/>
                      </a:lvl4pPr>
                      <a:lvl5pPr marL="2094230" lvl="4" indent="-398780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经销商培训、店长培训、内训</a:t>
                      </a:r>
                      <a:endParaRPr lang="zh-CN" altLang="en-US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53" marR="68553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167">
                <a:tc>
                  <a:txBody>
                    <a:bodyPr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>
                        <a:defRPr sz="2200" kern="1200"/>
                      </a:lvl2pPr>
                      <a:lvl3pPr marL="1304925" lvl="2" indent="-394970">
                        <a:defRPr sz="2100" kern="1200"/>
                      </a:lvl3pPr>
                      <a:lvl4pPr marL="1694180" lvl="3" indent="-387350">
                        <a:defRPr sz="1800" kern="1200"/>
                      </a:lvl4pPr>
                      <a:lvl5pPr marL="2094230" lvl="4" indent="-398780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人员工资</a:t>
                      </a:r>
                      <a:endParaRPr lang="zh-CN" altLang="en-US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53" marR="68553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>
                        <a:defRPr sz="2200" kern="1200"/>
                      </a:lvl2pPr>
                      <a:lvl3pPr marL="1304925" lvl="2" indent="-394970">
                        <a:defRPr sz="2100" kern="1200"/>
                      </a:lvl3pPr>
                      <a:lvl4pPr marL="1694180" lvl="3" indent="-387350">
                        <a:defRPr sz="1800" kern="1200"/>
                      </a:lvl4pPr>
                      <a:lvl5pPr marL="2094230" lvl="4" indent="-398780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100</a:t>
                      </a:r>
                      <a:r>
                        <a:rPr lang="zh-CN" alt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万</a:t>
                      </a:r>
                      <a:endParaRPr lang="zh-CN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53" marR="68553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>
                        <a:defRPr sz="2200" kern="1200"/>
                      </a:lvl2pPr>
                      <a:lvl3pPr marL="1304925" lvl="2" indent="-394970">
                        <a:defRPr sz="2100" kern="1200"/>
                      </a:lvl3pPr>
                      <a:lvl4pPr marL="1694180" lvl="3" indent="-387350">
                        <a:defRPr sz="1800" kern="1200"/>
                      </a:lvl4pPr>
                      <a:lvl5pPr marL="2094230" lvl="4" indent="-398780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r>
                        <a:rPr lang="zh-CN" alt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、拓展部门：</a:t>
                      </a:r>
                      <a:r>
                        <a:rPr lang="en-US" altLang="x-none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6</a:t>
                      </a:r>
                      <a:r>
                        <a:rPr lang="zh-CN" alt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人，</a:t>
                      </a:r>
                      <a:r>
                        <a:rPr lang="en-US" altLang="x-none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r>
                        <a:rPr lang="zh-CN" alt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、销售部门：</a:t>
                      </a:r>
                      <a:r>
                        <a:rPr lang="en-US" altLang="x-none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15</a:t>
                      </a:r>
                      <a:r>
                        <a:rPr lang="zh-CN" alt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人</a:t>
                      </a:r>
                      <a:endParaRPr lang="zh-CN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53" marR="68553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818">
                <a:tc>
                  <a:txBody>
                    <a:bodyPr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>
                        <a:defRPr sz="2200" kern="1200"/>
                      </a:lvl2pPr>
                      <a:lvl3pPr marL="1304925" lvl="2" indent="-394970">
                        <a:defRPr sz="2100" kern="1200"/>
                      </a:lvl3pPr>
                      <a:lvl4pPr marL="1694180" lvl="3" indent="-387350">
                        <a:defRPr sz="1800" kern="1200"/>
                      </a:lvl4pPr>
                      <a:lvl5pPr marL="2094230" lvl="4" indent="-398780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绩效奖金</a:t>
                      </a:r>
                      <a:endParaRPr lang="zh-CN" altLang="en-US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53" marR="68553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>
                        <a:defRPr sz="2200" kern="1200"/>
                      </a:lvl2pPr>
                      <a:lvl3pPr marL="1304925" lvl="2" indent="-394970">
                        <a:defRPr sz="2100" kern="1200"/>
                      </a:lvl3pPr>
                      <a:lvl4pPr marL="1694180" lvl="3" indent="-387350">
                        <a:defRPr sz="1800" kern="1200"/>
                      </a:lvl4pPr>
                      <a:lvl5pPr marL="2094230" lvl="4" indent="-398780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40</a:t>
                      </a:r>
                      <a:r>
                        <a:rPr lang="zh-CN" alt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万</a:t>
                      </a:r>
                      <a:endParaRPr lang="zh-CN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53" marR="68553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>
                        <a:defRPr sz="2200" kern="1200"/>
                      </a:lvl2pPr>
                      <a:lvl3pPr marL="1304925" lvl="2" indent="-394970">
                        <a:defRPr sz="2100" kern="1200"/>
                      </a:lvl3pPr>
                      <a:lvl4pPr marL="1694180" lvl="3" indent="-387350">
                        <a:defRPr sz="1800" kern="1200"/>
                      </a:lvl4pPr>
                      <a:lvl5pPr marL="2094230" lvl="4" indent="-398780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en-US" altLang="x-none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53" marR="68553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950">
                <a:tc>
                  <a:txBody>
                    <a:bodyPr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>
                        <a:defRPr sz="2200" kern="1200"/>
                      </a:lvl2pPr>
                      <a:lvl3pPr marL="1304925" lvl="2" indent="-394970">
                        <a:defRPr sz="2100" kern="1200"/>
                      </a:lvl3pPr>
                      <a:lvl4pPr marL="1694180" lvl="3" indent="-387350">
                        <a:defRPr sz="1800" kern="1200"/>
                      </a:lvl4pPr>
                      <a:lvl5pPr marL="2094230" lvl="4" indent="-398780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行政费用</a:t>
                      </a:r>
                      <a:endParaRPr lang="zh-CN" altLang="en-US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53" marR="68553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>
                        <a:defRPr sz="2200" kern="1200"/>
                      </a:lvl2pPr>
                      <a:lvl3pPr marL="1304925" lvl="2" indent="-394970">
                        <a:defRPr sz="2100" kern="1200"/>
                      </a:lvl3pPr>
                      <a:lvl4pPr marL="1694180" lvl="3" indent="-387350">
                        <a:defRPr sz="1800" kern="1200"/>
                      </a:lvl4pPr>
                      <a:lvl5pPr marL="2094230" lvl="4" indent="-398780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35</a:t>
                      </a:r>
                      <a:r>
                        <a:rPr lang="zh-CN" alt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万</a:t>
                      </a:r>
                      <a:endParaRPr lang="zh-CN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53" marR="68553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>
                        <a:defRPr sz="2200" kern="1200"/>
                      </a:lvl2pPr>
                      <a:lvl3pPr marL="1304925" lvl="2" indent="-394970">
                        <a:defRPr sz="2100" kern="1200"/>
                      </a:lvl3pPr>
                      <a:lvl4pPr marL="1694180" lvl="3" indent="-387350">
                        <a:defRPr sz="1800" kern="1200"/>
                      </a:lvl4pPr>
                      <a:lvl5pPr marL="2094230" lvl="4" indent="-398780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场地使用费</a:t>
                      </a:r>
                      <a:r>
                        <a:rPr lang="en-US" altLang="x-none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10</a:t>
                      </a:r>
                      <a:r>
                        <a:rPr lang="zh-CN" alt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万、办公日常开支及住宿用餐</a:t>
                      </a:r>
                      <a:r>
                        <a:rPr lang="en-US" altLang="x-none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15</a:t>
                      </a:r>
                      <a:r>
                        <a:rPr lang="zh-CN" alt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万、汽车费用</a:t>
                      </a:r>
                      <a:r>
                        <a:rPr lang="en-US" altLang="x-none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10</a:t>
                      </a:r>
                      <a:r>
                        <a:rPr lang="zh-CN" alt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万</a:t>
                      </a:r>
                      <a:endParaRPr lang="zh-CN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53" marR="68553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818">
                <a:tc>
                  <a:txBody>
                    <a:bodyPr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>
                        <a:defRPr sz="2200" kern="1200"/>
                      </a:lvl2pPr>
                      <a:lvl3pPr marL="1304925" lvl="2" indent="-394970">
                        <a:defRPr sz="2100" kern="1200"/>
                      </a:lvl3pPr>
                      <a:lvl4pPr marL="1694180" lvl="3" indent="-387350">
                        <a:defRPr sz="1800" kern="1200"/>
                      </a:lvl4pPr>
                      <a:lvl5pPr marL="2094230" lvl="4" indent="-398780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差旅费用</a:t>
                      </a:r>
                      <a:endParaRPr lang="zh-CN" altLang="en-US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53" marR="68553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>
                        <a:defRPr sz="2200" kern="1200"/>
                      </a:lvl2pPr>
                      <a:lvl3pPr marL="1304925" lvl="2" indent="-394970">
                        <a:defRPr sz="2100" kern="1200"/>
                      </a:lvl3pPr>
                      <a:lvl4pPr marL="1694180" lvl="3" indent="-387350">
                        <a:defRPr sz="1800" kern="1200"/>
                      </a:lvl4pPr>
                      <a:lvl5pPr marL="2094230" lvl="4" indent="-398780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15</a:t>
                      </a:r>
                      <a:r>
                        <a:rPr lang="zh-CN" alt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万</a:t>
                      </a:r>
                      <a:endParaRPr lang="zh-CN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53" marR="68553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>
                        <a:defRPr sz="2200" kern="1200"/>
                      </a:lvl2pPr>
                      <a:lvl3pPr marL="1304925" lvl="2" indent="-394970">
                        <a:defRPr sz="2100" kern="1200"/>
                      </a:lvl3pPr>
                      <a:lvl4pPr marL="1694180" lvl="3" indent="-387350">
                        <a:defRPr sz="1800" kern="1200"/>
                      </a:lvl4pPr>
                      <a:lvl5pPr marL="2094230" lvl="4" indent="-398780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差旅交通费以及出差补助</a:t>
                      </a:r>
                      <a:endParaRPr lang="zh-CN" altLang="en-US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53" marR="68553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818">
                <a:tc>
                  <a:txBody>
                    <a:bodyPr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>
                        <a:defRPr sz="2200" kern="1200"/>
                      </a:lvl2pPr>
                      <a:lvl3pPr marL="1304925" lvl="2" indent="-394970">
                        <a:defRPr sz="2100" kern="1200"/>
                      </a:lvl3pPr>
                      <a:lvl4pPr marL="1694180" lvl="3" indent="-387350">
                        <a:defRPr sz="1800" kern="1200"/>
                      </a:lvl4pPr>
                      <a:lvl5pPr marL="2094230" lvl="4" indent="-398780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财务费用</a:t>
                      </a:r>
                      <a:endParaRPr lang="zh-CN" altLang="en-US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53" marR="68553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>
                        <a:defRPr sz="2200" kern="1200"/>
                      </a:lvl2pPr>
                      <a:lvl3pPr marL="1304925" lvl="2" indent="-394970">
                        <a:defRPr sz="2100" kern="1200"/>
                      </a:lvl3pPr>
                      <a:lvl4pPr marL="1694180" lvl="3" indent="-387350">
                        <a:defRPr sz="1800" kern="1200"/>
                      </a:lvl4pPr>
                      <a:lvl5pPr marL="2094230" lvl="4" indent="-398780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10</a:t>
                      </a:r>
                      <a:r>
                        <a:rPr lang="zh-CN" alt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万</a:t>
                      </a:r>
                      <a:endParaRPr lang="zh-CN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53" marR="68553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>
                        <a:defRPr sz="2200" kern="1200"/>
                      </a:lvl2pPr>
                      <a:lvl3pPr marL="1304925" lvl="2" indent="-394970">
                        <a:defRPr sz="2100" kern="1200"/>
                      </a:lvl3pPr>
                      <a:lvl4pPr marL="1694180" lvl="3" indent="-387350">
                        <a:defRPr sz="1800" kern="1200"/>
                      </a:lvl4pPr>
                      <a:lvl5pPr marL="2094230" lvl="4" indent="-398780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53" marR="68553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703">
                <a:tc>
                  <a:txBody>
                    <a:bodyPr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>
                        <a:defRPr sz="2200" kern="1200"/>
                      </a:lvl2pPr>
                      <a:lvl3pPr marL="1304925" lvl="2" indent="-394970">
                        <a:defRPr sz="2100" kern="1200"/>
                      </a:lvl3pPr>
                      <a:lvl4pPr marL="1694180" lvl="3" indent="-387350">
                        <a:defRPr sz="1800" kern="1200"/>
                      </a:lvl4pPr>
                      <a:lvl5pPr marL="2094230" lvl="4" indent="-398780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合计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53" marR="68553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A8A2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>
                        <a:defRPr sz="2200" kern="1200"/>
                      </a:lvl2pPr>
                      <a:lvl3pPr marL="1304925" lvl="2" indent="-394970">
                        <a:defRPr sz="2100" kern="1200"/>
                      </a:lvl3pPr>
                      <a:lvl4pPr marL="1694180" lvl="3" indent="-387350">
                        <a:defRPr sz="1800" kern="1200"/>
                      </a:lvl4pPr>
                      <a:lvl5pPr marL="2094230" lvl="4" indent="-398780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12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650</a:t>
                      </a: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万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53" marR="68553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A8A2"/>
                    </a:solidFill>
                  </a:tcPr>
                </a:tc>
                <a:tc>
                  <a:txBody>
                    <a:bodyPr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>
                        <a:defRPr sz="2200" kern="1200"/>
                      </a:lvl2pPr>
                      <a:lvl3pPr marL="1304925" lvl="2" indent="-394970">
                        <a:defRPr sz="2100" kern="1200"/>
                      </a:lvl3pPr>
                      <a:lvl4pPr marL="1694180" lvl="3" indent="-387350">
                        <a:defRPr sz="1800" kern="1200"/>
                      </a:lvl4pPr>
                      <a:lvl5pPr marL="2094230" lvl="4" indent="-398780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　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53" marR="68553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A8A2"/>
                    </a:solidFill>
                  </a:tcPr>
                </a:tc>
              </a:tr>
            </a:tbl>
          </a:graphicData>
        </a:graphic>
      </p:graphicFrame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/>
                </a:solidFill>
                <a:cs typeface="+mn-ea"/>
                <a:sym typeface="+mn-lt"/>
              </a:rPr>
              <a:t>营销预算</a:t>
            </a:r>
            <a:endParaRPr lang="zh-CN" altLang="en-US" dirty="0">
              <a:solidFill>
                <a:schemeClr val="accent2"/>
              </a:solidFill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矩形 77"/>
          <p:cNvSpPr/>
          <p:nvPr/>
        </p:nvSpPr>
        <p:spPr>
          <a:xfrm>
            <a:off x="6853465" y="978082"/>
            <a:ext cx="1335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请添加标题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9" name="TextBox 17"/>
          <p:cNvSpPr txBox="1"/>
          <p:nvPr/>
        </p:nvSpPr>
        <p:spPr>
          <a:xfrm>
            <a:off x="6551838" y="1264359"/>
            <a:ext cx="1665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资金主要用作营销推广和人力成本两大用途，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项具体用途。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1968263" y="1033369"/>
            <a:ext cx="1335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请添加标题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1" name="TextBox 17"/>
          <p:cNvSpPr txBox="1"/>
          <p:nvPr/>
        </p:nvSpPr>
        <p:spPr>
          <a:xfrm>
            <a:off x="1666636" y="1319646"/>
            <a:ext cx="1665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资金主要用作营销推广和人力成本两大用途，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项具体用途。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6825329" y="2778353"/>
            <a:ext cx="1335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请添加标题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3" name="TextBox 17"/>
          <p:cNvSpPr txBox="1"/>
          <p:nvPr/>
        </p:nvSpPr>
        <p:spPr>
          <a:xfrm>
            <a:off x="6523702" y="3064630"/>
            <a:ext cx="1665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资金主要用作营销推广和人力成本两大用途，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项具体用途。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1307338" y="2645965"/>
            <a:ext cx="1335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请添加标题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7" name="TextBox 17"/>
          <p:cNvSpPr txBox="1"/>
          <p:nvPr/>
        </p:nvSpPr>
        <p:spPr>
          <a:xfrm>
            <a:off x="1005711" y="2932242"/>
            <a:ext cx="1665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资金主要用作营销推广和人力成本两大用途，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项具体用途。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/>
                </a:solidFill>
                <a:cs typeface="+mn-ea"/>
                <a:sym typeface="+mn-lt"/>
              </a:rPr>
              <a:t>费用分配</a:t>
            </a:r>
            <a:endParaRPr lang="zh-CN" altLang="en-US" dirty="0">
              <a:solidFill>
                <a:schemeClr val="accent2"/>
              </a:solidFill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2318670" y="1567278"/>
            <a:ext cx="4506659" cy="2914359"/>
            <a:chOff x="1322419" y="1201680"/>
            <a:chExt cx="6810673" cy="4404315"/>
          </a:xfrm>
        </p:grpSpPr>
        <p:grpSp>
          <p:nvGrpSpPr>
            <p:cNvPr id="88" name="组合 87"/>
            <p:cNvGrpSpPr/>
            <p:nvPr/>
          </p:nvGrpSpPr>
          <p:grpSpPr>
            <a:xfrm>
              <a:off x="4301750" y="1746573"/>
              <a:ext cx="863618" cy="3502696"/>
              <a:chOff x="5633797" y="2887893"/>
              <a:chExt cx="863618" cy="3502696"/>
            </a:xfrm>
          </p:grpSpPr>
          <p:cxnSp>
            <p:nvCxnSpPr>
              <p:cNvPr id="89" name="直接连接符 88"/>
              <p:cNvCxnSpPr/>
              <p:nvPr/>
            </p:nvCxnSpPr>
            <p:spPr>
              <a:xfrm>
                <a:off x="6061687" y="2887893"/>
                <a:ext cx="0" cy="2567863"/>
              </a:xfrm>
              <a:prstGeom prst="line">
                <a:avLst/>
              </a:prstGeom>
              <a:ln w="38100">
                <a:solidFill>
                  <a:srgbClr val="2ABD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>
                <a:off x="6260251" y="3329208"/>
                <a:ext cx="0" cy="2296350"/>
              </a:xfrm>
              <a:prstGeom prst="line">
                <a:avLst/>
              </a:prstGeom>
              <a:ln w="38100">
                <a:solidFill>
                  <a:srgbClr val="4C4B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>
                <a:off x="6497415" y="4094239"/>
                <a:ext cx="0" cy="2296350"/>
              </a:xfrm>
              <a:prstGeom prst="line">
                <a:avLst/>
              </a:prstGeom>
              <a:ln w="38100">
                <a:solidFill>
                  <a:srgbClr val="2ABD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/>
              <p:cNvCxnSpPr/>
              <p:nvPr/>
            </p:nvCxnSpPr>
            <p:spPr>
              <a:xfrm>
                <a:off x="5854735" y="3329208"/>
                <a:ext cx="0" cy="2296350"/>
              </a:xfrm>
              <a:prstGeom prst="line">
                <a:avLst/>
              </a:prstGeom>
              <a:ln w="38100">
                <a:solidFill>
                  <a:srgbClr val="4C4B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/>
              <p:nvPr/>
            </p:nvCxnSpPr>
            <p:spPr>
              <a:xfrm>
                <a:off x="5633797" y="4094239"/>
                <a:ext cx="0" cy="2296350"/>
              </a:xfrm>
              <a:prstGeom prst="line">
                <a:avLst/>
              </a:prstGeom>
              <a:ln w="38100">
                <a:solidFill>
                  <a:srgbClr val="2ABD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任意多边形 14"/>
            <p:cNvSpPr/>
            <p:nvPr/>
          </p:nvSpPr>
          <p:spPr bwMode="auto">
            <a:xfrm>
              <a:off x="3808141" y="4101095"/>
              <a:ext cx="1988424" cy="1504900"/>
            </a:xfrm>
            <a:custGeom>
              <a:avLst/>
              <a:gdLst>
                <a:gd name="connsiteX0" fmla="*/ 11545 w 1667022"/>
                <a:gd name="connsiteY0" fmla="*/ 0 h 1261653"/>
                <a:gd name="connsiteX1" fmla="*/ 1461805 w 1667022"/>
                <a:gd name="connsiteY1" fmla="*/ 0 h 1261653"/>
                <a:gd name="connsiteX2" fmla="*/ 1469930 w 1667022"/>
                <a:gd name="connsiteY2" fmla="*/ 23627 h 1261653"/>
                <a:gd name="connsiteX3" fmla="*/ 1505166 w 1667022"/>
                <a:gd name="connsiteY3" fmla="*/ 215353 h 1261653"/>
                <a:gd name="connsiteX4" fmla="*/ 1505166 w 1667022"/>
                <a:gd name="connsiteY4" fmla="*/ 219103 h 1261653"/>
                <a:gd name="connsiteX5" fmla="*/ 1501408 w 1667022"/>
                <a:gd name="connsiteY5" fmla="*/ 222854 h 1261653"/>
                <a:gd name="connsiteX6" fmla="*/ 1471340 w 1667022"/>
                <a:gd name="connsiteY6" fmla="*/ 279106 h 1261653"/>
                <a:gd name="connsiteX7" fmla="*/ 1493891 w 1667022"/>
                <a:gd name="connsiteY7" fmla="*/ 335358 h 1261653"/>
                <a:gd name="connsiteX8" fmla="*/ 1659264 w 1667022"/>
                <a:gd name="connsiteY8" fmla="*/ 545367 h 1261653"/>
                <a:gd name="connsiteX9" fmla="*/ 1659264 w 1667022"/>
                <a:gd name="connsiteY9" fmla="*/ 549117 h 1261653"/>
                <a:gd name="connsiteX10" fmla="*/ 1636713 w 1667022"/>
                <a:gd name="connsiteY10" fmla="*/ 624120 h 1261653"/>
                <a:gd name="connsiteX11" fmla="*/ 1587853 w 1667022"/>
                <a:gd name="connsiteY11" fmla="*/ 642870 h 1261653"/>
                <a:gd name="connsiteX12" fmla="*/ 1546510 w 1667022"/>
                <a:gd name="connsiteY12" fmla="*/ 661621 h 1261653"/>
                <a:gd name="connsiteX13" fmla="*/ 1531475 w 1667022"/>
                <a:gd name="connsiteY13" fmla="*/ 680372 h 1261653"/>
                <a:gd name="connsiteX14" fmla="*/ 1542751 w 1667022"/>
                <a:gd name="connsiteY14" fmla="*/ 702873 h 1261653"/>
                <a:gd name="connsiteX15" fmla="*/ 1565302 w 1667022"/>
                <a:gd name="connsiteY15" fmla="*/ 755375 h 1261653"/>
                <a:gd name="connsiteX16" fmla="*/ 1538993 w 1667022"/>
                <a:gd name="connsiteY16" fmla="*/ 800377 h 1261653"/>
                <a:gd name="connsiteX17" fmla="*/ 1523959 w 1667022"/>
                <a:gd name="connsiteY17" fmla="*/ 811627 h 1261653"/>
                <a:gd name="connsiteX18" fmla="*/ 1538993 w 1667022"/>
                <a:gd name="connsiteY18" fmla="*/ 841629 h 1261653"/>
                <a:gd name="connsiteX19" fmla="*/ 1516442 w 1667022"/>
                <a:gd name="connsiteY19" fmla="*/ 886630 h 1261653"/>
                <a:gd name="connsiteX20" fmla="*/ 1490132 w 1667022"/>
                <a:gd name="connsiteY20" fmla="*/ 946633 h 1261653"/>
                <a:gd name="connsiteX21" fmla="*/ 1490132 w 1667022"/>
                <a:gd name="connsiteY21" fmla="*/ 950383 h 1261653"/>
                <a:gd name="connsiteX22" fmla="*/ 1493891 w 1667022"/>
                <a:gd name="connsiteY22" fmla="*/ 972884 h 1261653"/>
                <a:gd name="connsiteX23" fmla="*/ 1497649 w 1667022"/>
                <a:gd name="connsiteY23" fmla="*/ 1044137 h 1261653"/>
                <a:gd name="connsiteX24" fmla="*/ 1369860 w 1667022"/>
                <a:gd name="connsiteY24" fmla="*/ 1119140 h 1261653"/>
                <a:gd name="connsiteX25" fmla="*/ 1366102 w 1667022"/>
                <a:gd name="connsiteY25" fmla="*/ 1119140 h 1261653"/>
                <a:gd name="connsiteX26" fmla="*/ 1230796 w 1667022"/>
                <a:gd name="connsiteY26" fmla="*/ 1115390 h 1261653"/>
                <a:gd name="connsiteX27" fmla="*/ 1155627 w 1667022"/>
                <a:gd name="connsiteY27" fmla="*/ 1119140 h 1261653"/>
                <a:gd name="connsiteX28" fmla="*/ 1151868 w 1667022"/>
                <a:gd name="connsiteY28" fmla="*/ 1119140 h 1261653"/>
                <a:gd name="connsiteX29" fmla="*/ 1118041 w 1667022"/>
                <a:gd name="connsiteY29" fmla="*/ 1126640 h 1261653"/>
                <a:gd name="connsiteX30" fmla="*/ 1054147 w 1667022"/>
                <a:gd name="connsiteY30" fmla="*/ 1239145 h 1261653"/>
                <a:gd name="connsiteX31" fmla="*/ 1049840 w 1667022"/>
                <a:gd name="connsiteY31" fmla="*/ 1261653 h 1261653"/>
                <a:gd name="connsiteX32" fmla="*/ 1025060 w 1667022"/>
                <a:gd name="connsiteY32" fmla="*/ 1248503 h 1261653"/>
                <a:gd name="connsiteX33" fmla="*/ 339355 w 1667022"/>
                <a:gd name="connsiteY33" fmla="*/ 1140445 h 1261653"/>
                <a:gd name="connsiteX34" fmla="*/ 306943 w 1667022"/>
                <a:gd name="connsiteY34" fmla="*/ 1144874 h 1261653"/>
                <a:gd name="connsiteX35" fmla="*/ 311811 w 1667022"/>
                <a:gd name="connsiteY35" fmla="*/ 1129012 h 1261653"/>
                <a:gd name="connsiteX36" fmla="*/ 321241 w 1667022"/>
                <a:gd name="connsiteY36" fmla="*/ 1089139 h 1261653"/>
                <a:gd name="connsiteX37" fmla="*/ 340034 w 1667022"/>
                <a:gd name="connsiteY37" fmla="*/ 909131 h 1261653"/>
                <a:gd name="connsiteX38" fmla="*/ 336275 w 1667022"/>
                <a:gd name="connsiteY38" fmla="*/ 890380 h 1261653"/>
                <a:gd name="connsiteX39" fmla="*/ 272381 w 1667022"/>
                <a:gd name="connsiteY39" fmla="*/ 759125 h 1261653"/>
                <a:gd name="connsiteX40" fmla="*/ 227279 w 1667022"/>
                <a:gd name="connsiteY40" fmla="*/ 695373 h 1261653"/>
                <a:gd name="connsiteX41" fmla="*/ 65664 w 1667022"/>
                <a:gd name="connsiteY41" fmla="*/ 455363 h 1261653"/>
                <a:gd name="connsiteX42" fmla="*/ 54389 w 1667022"/>
                <a:gd name="connsiteY42" fmla="*/ 425362 h 1261653"/>
                <a:gd name="connsiteX43" fmla="*/ 1535 w 1667022"/>
                <a:gd name="connsiteY43" fmla="*/ 78355 h 126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667022" h="1261653">
                  <a:moveTo>
                    <a:pt x="11545" y="0"/>
                  </a:moveTo>
                  <a:lnTo>
                    <a:pt x="1461805" y="0"/>
                  </a:lnTo>
                  <a:lnTo>
                    <a:pt x="1469930" y="23627"/>
                  </a:lnTo>
                  <a:cubicBezTo>
                    <a:pt x="1490132" y="85973"/>
                    <a:pt x="1508925" y="160976"/>
                    <a:pt x="1505166" y="215353"/>
                  </a:cubicBezTo>
                  <a:cubicBezTo>
                    <a:pt x="1505166" y="215353"/>
                    <a:pt x="1505166" y="215353"/>
                    <a:pt x="1505166" y="219103"/>
                  </a:cubicBezTo>
                  <a:cubicBezTo>
                    <a:pt x="1505166" y="219103"/>
                    <a:pt x="1505166" y="219103"/>
                    <a:pt x="1501408" y="222854"/>
                  </a:cubicBezTo>
                  <a:cubicBezTo>
                    <a:pt x="1501408" y="222854"/>
                    <a:pt x="1471340" y="245354"/>
                    <a:pt x="1471340" y="279106"/>
                  </a:cubicBezTo>
                  <a:cubicBezTo>
                    <a:pt x="1471340" y="297857"/>
                    <a:pt x="1478857" y="316607"/>
                    <a:pt x="1493891" y="335358"/>
                  </a:cubicBezTo>
                  <a:cubicBezTo>
                    <a:pt x="1554026" y="402861"/>
                    <a:pt x="1655506" y="541616"/>
                    <a:pt x="1659264" y="545367"/>
                  </a:cubicBezTo>
                  <a:cubicBezTo>
                    <a:pt x="1659264" y="545367"/>
                    <a:pt x="1659264" y="545367"/>
                    <a:pt x="1659264" y="549117"/>
                  </a:cubicBezTo>
                  <a:cubicBezTo>
                    <a:pt x="1670540" y="567867"/>
                    <a:pt x="1674298" y="605369"/>
                    <a:pt x="1636713" y="624120"/>
                  </a:cubicBezTo>
                  <a:cubicBezTo>
                    <a:pt x="1617921" y="635370"/>
                    <a:pt x="1602887" y="639120"/>
                    <a:pt x="1587853" y="642870"/>
                  </a:cubicBezTo>
                  <a:cubicBezTo>
                    <a:pt x="1569061" y="650371"/>
                    <a:pt x="1557785" y="654121"/>
                    <a:pt x="1546510" y="661621"/>
                  </a:cubicBezTo>
                  <a:cubicBezTo>
                    <a:pt x="1535234" y="669122"/>
                    <a:pt x="1531475" y="676622"/>
                    <a:pt x="1531475" y="680372"/>
                  </a:cubicBezTo>
                  <a:cubicBezTo>
                    <a:pt x="1527717" y="687872"/>
                    <a:pt x="1535234" y="695373"/>
                    <a:pt x="1542751" y="702873"/>
                  </a:cubicBezTo>
                  <a:cubicBezTo>
                    <a:pt x="1561543" y="717874"/>
                    <a:pt x="1569061" y="736624"/>
                    <a:pt x="1565302" y="755375"/>
                  </a:cubicBezTo>
                  <a:cubicBezTo>
                    <a:pt x="1565302" y="774126"/>
                    <a:pt x="1554026" y="789126"/>
                    <a:pt x="1538993" y="800377"/>
                  </a:cubicBezTo>
                  <a:cubicBezTo>
                    <a:pt x="1535234" y="804127"/>
                    <a:pt x="1527717" y="807877"/>
                    <a:pt x="1523959" y="811627"/>
                  </a:cubicBezTo>
                  <a:cubicBezTo>
                    <a:pt x="1531475" y="819128"/>
                    <a:pt x="1538993" y="830378"/>
                    <a:pt x="1538993" y="841629"/>
                  </a:cubicBezTo>
                  <a:cubicBezTo>
                    <a:pt x="1538993" y="860379"/>
                    <a:pt x="1531475" y="871630"/>
                    <a:pt x="1516442" y="886630"/>
                  </a:cubicBezTo>
                  <a:cubicBezTo>
                    <a:pt x="1482615" y="912881"/>
                    <a:pt x="1486374" y="927882"/>
                    <a:pt x="1490132" y="946633"/>
                  </a:cubicBezTo>
                  <a:cubicBezTo>
                    <a:pt x="1490132" y="946633"/>
                    <a:pt x="1490132" y="950383"/>
                    <a:pt x="1490132" y="950383"/>
                  </a:cubicBezTo>
                  <a:cubicBezTo>
                    <a:pt x="1490132" y="957883"/>
                    <a:pt x="1493891" y="965384"/>
                    <a:pt x="1493891" y="972884"/>
                  </a:cubicBezTo>
                  <a:cubicBezTo>
                    <a:pt x="1501408" y="991635"/>
                    <a:pt x="1508925" y="1017886"/>
                    <a:pt x="1497649" y="1044137"/>
                  </a:cubicBezTo>
                  <a:cubicBezTo>
                    <a:pt x="1478857" y="1085388"/>
                    <a:pt x="1437513" y="1107889"/>
                    <a:pt x="1369860" y="1119140"/>
                  </a:cubicBezTo>
                  <a:cubicBezTo>
                    <a:pt x="1369860" y="1119140"/>
                    <a:pt x="1369860" y="1119140"/>
                    <a:pt x="1366102" y="1119140"/>
                  </a:cubicBezTo>
                  <a:cubicBezTo>
                    <a:pt x="1366102" y="1119140"/>
                    <a:pt x="1294691" y="1115390"/>
                    <a:pt x="1230796" y="1115390"/>
                  </a:cubicBezTo>
                  <a:cubicBezTo>
                    <a:pt x="1181936" y="1115390"/>
                    <a:pt x="1163143" y="1119140"/>
                    <a:pt x="1155627" y="1119140"/>
                  </a:cubicBezTo>
                  <a:cubicBezTo>
                    <a:pt x="1155627" y="1119140"/>
                    <a:pt x="1155627" y="1119140"/>
                    <a:pt x="1151868" y="1119140"/>
                  </a:cubicBezTo>
                  <a:cubicBezTo>
                    <a:pt x="1125559" y="1122890"/>
                    <a:pt x="1118041" y="1126640"/>
                    <a:pt x="1118041" y="1126640"/>
                  </a:cubicBezTo>
                  <a:cubicBezTo>
                    <a:pt x="1110525" y="1130390"/>
                    <a:pt x="1065423" y="1160391"/>
                    <a:pt x="1054147" y="1239145"/>
                  </a:cubicBezTo>
                  <a:lnTo>
                    <a:pt x="1049840" y="1261653"/>
                  </a:lnTo>
                  <a:lnTo>
                    <a:pt x="1025060" y="1248503"/>
                  </a:lnTo>
                  <a:cubicBezTo>
                    <a:pt x="638270" y="1049159"/>
                    <a:pt x="506393" y="1112949"/>
                    <a:pt x="339355" y="1140445"/>
                  </a:cubicBezTo>
                  <a:lnTo>
                    <a:pt x="306943" y="1144874"/>
                  </a:lnTo>
                  <a:lnTo>
                    <a:pt x="311811" y="1129012"/>
                  </a:lnTo>
                  <a:cubicBezTo>
                    <a:pt x="315486" y="1115580"/>
                    <a:pt x="318657" y="1102264"/>
                    <a:pt x="321241" y="1089139"/>
                  </a:cubicBezTo>
                  <a:cubicBezTo>
                    <a:pt x="321241" y="1089139"/>
                    <a:pt x="351309" y="957883"/>
                    <a:pt x="340034" y="909131"/>
                  </a:cubicBezTo>
                  <a:cubicBezTo>
                    <a:pt x="340034" y="901631"/>
                    <a:pt x="340034" y="897881"/>
                    <a:pt x="336275" y="890380"/>
                  </a:cubicBezTo>
                  <a:cubicBezTo>
                    <a:pt x="332517" y="852879"/>
                    <a:pt x="328759" y="837878"/>
                    <a:pt x="272381" y="759125"/>
                  </a:cubicBezTo>
                  <a:cubicBezTo>
                    <a:pt x="257347" y="740374"/>
                    <a:pt x="242313" y="717874"/>
                    <a:pt x="227279" y="695373"/>
                  </a:cubicBezTo>
                  <a:cubicBezTo>
                    <a:pt x="159626" y="601619"/>
                    <a:pt x="80698" y="492864"/>
                    <a:pt x="65664" y="455363"/>
                  </a:cubicBezTo>
                  <a:cubicBezTo>
                    <a:pt x="65664" y="447863"/>
                    <a:pt x="54389" y="425362"/>
                    <a:pt x="54389" y="425362"/>
                  </a:cubicBezTo>
                  <a:cubicBezTo>
                    <a:pt x="51570" y="422549"/>
                    <a:pt x="-10446" y="272074"/>
                    <a:pt x="1535" y="7835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5400"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95" name="组合 94"/>
            <p:cNvGrpSpPr/>
            <p:nvPr/>
          </p:nvGrpSpPr>
          <p:grpSpPr>
            <a:xfrm>
              <a:off x="1832590" y="2880190"/>
              <a:ext cx="2469161" cy="883740"/>
              <a:chOff x="3164637" y="4021510"/>
              <a:chExt cx="2469161" cy="883740"/>
            </a:xfrm>
          </p:grpSpPr>
          <p:sp>
            <p:nvSpPr>
              <p:cNvPr id="96" name="五边形 16"/>
              <p:cNvSpPr/>
              <p:nvPr/>
            </p:nvSpPr>
            <p:spPr>
              <a:xfrm flipH="1">
                <a:off x="3164637" y="4092144"/>
                <a:ext cx="2469161" cy="558231"/>
              </a:xfrm>
              <a:prstGeom prst="homePlate">
                <a:avLst/>
              </a:prstGeom>
              <a:solidFill>
                <a:srgbClr val="2ABD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" name="文本框 96"/>
              <p:cNvSpPr txBox="1"/>
              <p:nvPr/>
            </p:nvSpPr>
            <p:spPr>
              <a:xfrm>
                <a:off x="3814198" y="4021510"/>
                <a:ext cx="279174" cy="883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3200" b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8" name="组合 97"/>
            <p:cNvGrpSpPr/>
            <p:nvPr/>
          </p:nvGrpSpPr>
          <p:grpSpPr>
            <a:xfrm>
              <a:off x="1322419" y="2066653"/>
              <a:ext cx="3220561" cy="883739"/>
              <a:chOff x="2654466" y="3207973"/>
              <a:chExt cx="3220561" cy="883739"/>
            </a:xfrm>
          </p:grpSpPr>
          <p:sp>
            <p:nvSpPr>
              <p:cNvPr id="99" name="五边形 19"/>
              <p:cNvSpPr/>
              <p:nvPr/>
            </p:nvSpPr>
            <p:spPr>
              <a:xfrm flipH="1">
                <a:off x="2654466" y="3252063"/>
                <a:ext cx="3220561" cy="558231"/>
              </a:xfrm>
              <a:prstGeom prst="homePlat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00" name="文本框 99"/>
              <p:cNvSpPr txBox="1"/>
              <p:nvPr/>
            </p:nvSpPr>
            <p:spPr>
              <a:xfrm>
                <a:off x="3692659" y="3207973"/>
                <a:ext cx="279174" cy="883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3200" b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1" name="组合 100"/>
            <p:cNvGrpSpPr/>
            <p:nvPr/>
          </p:nvGrpSpPr>
          <p:grpSpPr>
            <a:xfrm>
              <a:off x="3226800" y="1201680"/>
              <a:ext cx="3039238" cy="883740"/>
              <a:chOff x="4558847" y="2343000"/>
              <a:chExt cx="3039238" cy="883740"/>
            </a:xfrm>
          </p:grpSpPr>
          <p:sp>
            <p:nvSpPr>
              <p:cNvPr id="102" name="任意多边形 22"/>
              <p:cNvSpPr/>
              <p:nvPr/>
            </p:nvSpPr>
            <p:spPr>
              <a:xfrm>
                <a:off x="4558847" y="2374491"/>
                <a:ext cx="3039238" cy="561225"/>
              </a:xfrm>
              <a:custGeom>
                <a:avLst/>
                <a:gdLst>
                  <a:gd name="connsiteX0" fmla="*/ 477932 w 2547985"/>
                  <a:gd name="connsiteY0" fmla="*/ 0 h 470510"/>
                  <a:gd name="connsiteX1" fmla="*/ 2313985 w 2547985"/>
                  <a:gd name="connsiteY1" fmla="*/ 0 h 470510"/>
                  <a:gd name="connsiteX2" fmla="*/ 2547985 w 2547985"/>
                  <a:gd name="connsiteY2" fmla="*/ 234000 h 470510"/>
                  <a:gd name="connsiteX3" fmla="*/ 2313985 w 2547985"/>
                  <a:gd name="connsiteY3" fmla="*/ 468000 h 470510"/>
                  <a:gd name="connsiteX4" fmla="*/ 2070053 w 2547985"/>
                  <a:gd name="connsiteY4" fmla="*/ 468000 h 470510"/>
                  <a:gd name="connsiteX5" fmla="*/ 2070053 w 2547985"/>
                  <a:gd name="connsiteY5" fmla="*/ 470510 h 470510"/>
                  <a:gd name="connsiteX6" fmla="*/ 234000 w 2547985"/>
                  <a:gd name="connsiteY6" fmla="*/ 470510 h 470510"/>
                  <a:gd name="connsiteX7" fmla="*/ 0 w 2547985"/>
                  <a:gd name="connsiteY7" fmla="*/ 236510 h 470510"/>
                  <a:gd name="connsiteX8" fmla="*/ 234000 w 2547985"/>
                  <a:gd name="connsiteY8" fmla="*/ 2510 h 470510"/>
                  <a:gd name="connsiteX9" fmla="*/ 477932 w 2547985"/>
                  <a:gd name="connsiteY9" fmla="*/ 2510 h 47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7985" h="470510">
                    <a:moveTo>
                      <a:pt x="477932" y="0"/>
                    </a:moveTo>
                    <a:lnTo>
                      <a:pt x="2313985" y="0"/>
                    </a:lnTo>
                    <a:lnTo>
                      <a:pt x="2547985" y="234000"/>
                    </a:lnTo>
                    <a:lnTo>
                      <a:pt x="2313985" y="468000"/>
                    </a:lnTo>
                    <a:lnTo>
                      <a:pt x="2070053" y="468000"/>
                    </a:lnTo>
                    <a:lnTo>
                      <a:pt x="2070053" y="470510"/>
                    </a:lnTo>
                    <a:lnTo>
                      <a:pt x="234000" y="470510"/>
                    </a:lnTo>
                    <a:lnTo>
                      <a:pt x="0" y="236510"/>
                    </a:lnTo>
                    <a:lnTo>
                      <a:pt x="234000" y="2510"/>
                    </a:lnTo>
                    <a:lnTo>
                      <a:pt x="477932" y="2510"/>
                    </a:lnTo>
                    <a:close/>
                  </a:path>
                </a:pathLst>
              </a:custGeom>
              <a:solidFill>
                <a:srgbClr val="2ABD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03" name="文本框 102"/>
              <p:cNvSpPr txBox="1"/>
              <p:nvPr/>
            </p:nvSpPr>
            <p:spPr>
              <a:xfrm>
                <a:off x="5350595" y="2343000"/>
                <a:ext cx="279174" cy="883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3200" b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4" name="组合 103"/>
            <p:cNvGrpSpPr/>
            <p:nvPr/>
          </p:nvGrpSpPr>
          <p:grpSpPr>
            <a:xfrm>
              <a:off x="4912531" y="2051657"/>
              <a:ext cx="3220561" cy="883740"/>
              <a:chOff x="6259818" y="3192977"/>
              <a:chExt cx="3220561" cy="883740"/>
            </a:xfrm>
          </p:grpSpPr>
          <p:sp>
            <p:nvSpPr>
              <p:cNvPr id="105" name="五边形 25"/>
              <p:cNvSpPr/>
              <p:nvPr/>
            </p:nvSpPr>
            <p:spPr>
              <a:xfrm>
                <a:off x="6259818" y="3221210"/>
                <a:ext cx="3220561" cy="558231"/>
              </a:xfrm>
              <a:prstGeom prst="homePlat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06" name="文本框 105"/>
              <p:cNvSpPr txBox="1"/>
              <p:nvPr/>
            </p:nvSpPr>
            <p:spPr>
              <a:xfrm>
                <a:off x="7023141" y="3192977"/>
                <a:ext cx="279174" cy="883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3200" b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7" name="组合 106"/>
            <p:cNvGrpSpPr/>
            <p:nvPr/>
          </p:nvGrpSpPr>
          <p:grpSpPr>
            <a:xfrm>
              <a:off x="5167606" y="2893693"/>
              <a:ext cx="2469161" cy="883740"/>
              <a:chOff x="6499653" y="4035013"/>
              <a:chExt cx="2469161" cy="883740"/>
            </a:xfrm>
          </p:grpSpPr>
          <p:sp>
            <p:nvSpPr>
              <p:cNvPr id="108" name="五边形 28"/>
              <p:cNvSpPr/>
              <p:nvPr/>
            </p:nvSpPr>
            <p:spPr>
              <a:xfrm>
                <a:off x="6499653" y="4092144"/>
                <a:ext cx="2469161" cy="558231"/>
              </a:xfrm>
              <a:prstGeom prst="homePlate">
                <a:avLst/>
              </a:prstGeom>
              <a:solidFill>
                <a:srgbClr val="2ABD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9" name="文本框 108"/>
              <p:cNvSpPr txBox="1"/>
              <p:nvPr/>
            </p:nvSpPr>
            <p:spPr>
              <a:xfrm>
                <a:off x="6902931" y="4035013"/>
                <a:ext cx="279174" cy="883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3200" b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76" name="TextBox 18"/>
          <p:cNvSpPr txBox="1"/>
          <p:nvPr/>
        </p:nvSpPr>
        <p:spPr>
          <a:xfrm>
            <a:off x="3403710" y="1549627"/>
            <a:ext cx="2361278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资金主要用途</a:t>
            </a:r>
            <a:endParaRPr lang="zh-CN" altLang="en-US" sz="18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1" grpId="0"/>
      <p:bldP spid="82" grpId="0"/>
      <p:bldP spid="83" grpId="0"/>
      <p:bldP spid="86" grpId="0"/>
      <p:bldP spid="87" grpId="0"/>
      <p:bldP spid="7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856381" y="1038252"/>
            <a:ext cx="1413902" cy="1413902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100000">
                <a:srgbClr val="E2E2E2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饼形 10"/>
          <p:cNvSpPr/>
          <p:nvPr/>
        </p:nvSpPr>
        <p:spPr>
          <a:xfrm>
            <a:off x="856381" y="1038252"/>
            <a:ext cx="1413902" cy="1413902"/>
          </a:xfrm>
          <a:prstGeom prst="pie">
            <a:avLst/>
          </a:prstGeom>
          <a:solidFill>
            <a:srgbClr val="01A8A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125055" y="1306926"/>
            <a:ext cx="876553" cy="876553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100000">
                <a:srgbClr val="E2E2E2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842201" y="1038252"/>
            <a:ext cx="1413902" cy="1413902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100000">
                <a:srgbClr val="E2E2E2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饼形 13"/>
          <p:cNvSpPr/>
          <p:nvPr/>
        </p:nvSpPr>
        <p:spPr>
          <a:xfrm>
            <a:off x="4842201" y="1038252"/>
            <a:ext cx="1413902" cy="1413902"/>
          </a:xfrm>
          <a:prstGeom prst="pie">
            <a:avLst>
              <a:gd name="adj1" fmla="val 0"/>
              <a:gd name="adj2" fmla="val 11559928"/>
            </a:avLst>
          </a:prstGeom>
          <a:solidFill>
            <a:srgbClr val="545D7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110875" y="1306926"/>
            <a:ext cx="876553" cy="876553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100000">
                <a:srgbClr val="E2E2E2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56381" y="3094620"/>
            <a:ext cx="1413902" cy="1413902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100000">
                <a:srgbClr val="E2E2E2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饼形 20"/>
          <p:cNvSpPr/>
          <p:nvPr/>
        </p:nvSpPr>
        <p:spPr>
          <a:xfrm>
            <a:off x="856381" y="3094620"/>
            <a:ext cx="1413902" cy="1413902"/>
          </a:xfrm>
          <a:prstGeom prst="pie">
            <a:avLst>
              <a:gd name="adj1" fmla="val 0"/>
              <a:gd name="adj2" fmla="val 7136031"/>
            </a:avLst>
          </a:prstGeom>
          <a:solidFill>
            <a:srgbClr val="545D7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125055" y="3363294"/>
            <a:ext cx="876553" cy="876553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100000">
                <a:srgbClr val="E2E2E2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842201" y="3094620"/>
            <a:ext cx="1413902" cy="1413902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100000">
                <a:srgbClr val="E2E2E2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饼形 27"/>
          <p:cNvSpPr/>
          <p:nvPr/>
        </p:nvSpPr>
        <p:spPr>
          <a:xfrm>
            <a:off x="4842201" y="3094620"/>
            <a:ext cx="1413902" cy="1413902"/>
          </a:xfrm>
          <a:prstGeom prst="pie">
            <a:avLst>
              <a:gd name="adj1" fmla="val 0"/>
              <a:gd name="adj2" fmla="val 18224006"/>
            </a:avLst>
          </a:prstGeom>
          <a:solidFill>
            <a:srgbClr val="01A8A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110875" y="3363294"/>
            <a:ext cx="876553" cy="876553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100000">
                <a:srgbClr val="E2E2E2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76205" y="1572077"/>
            <a:ext cx="1032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altLang="zh-CN">
                <a:solidFill>
                  <a:srgbClr val="18478F"/>
                </a:solidFill>
                <a:cs typeface="+mn-ea"/>
                <a:sym typeface="+mn-lt"/>
              </a:rPr>
              <a:t>78%</a:t>
            </a:r>
            <a:endParaRPr lang="zh-CN" altLang="en-US" dirty="0">
              <a:solidFill>
                <a:srgbClr val="18478F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033008" y="1558724"/>
            <a:ext cx="1032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altLang="zh-CN">
                <a:solidFill>
                  <a:srgbClr val="18478F"/>
                </a:solidFill>
                <a:cs typeface="+mn-ea"/>
                <a:sym typeface="+mn-lt"/>
              </a:rPr>
              <a:t>55%</a:t>
            </a:r>
            <a:endParaRPr lang="zh-CN" altLang="en-US" dirty="0">
              <a:solidFill>
                <a:srgbClr val="18478F"/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47188" y="3645806"/>
            <a:ext cx="1032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altLang="zh-CN">
                <a:solidFill>
                  <a:srgbClr val="18478F"/>
                </a:solidFill>
                <a:cs typeface="+mn-ea"/>
                <a:sym typeface="+mn-lt"/>
              </a:rPr>
              <a:t>17%</a:t>
            </a:r>
            <a:endParaRPr lang="zh-CN" altLang="en-US" dirty="0">
              <a:solidFill>
                <a:srgbClr val="18478F"/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064657" y="3645805"/>
            <a:ext cx="1032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altLang="zh-CN">
                <a:solidFill>
                  <a:srgbClr val="18478F"/>
                </a:solidFill>
                <a:cs typeface="+mn-ea"/>
                <a:sym typeface="+mn-lt"/>
              </a:rPr>
              <a:t>95%</a:t>
            </a:r>
            <a:endParaRPr lang="zh-CN" altLang="en-US" dirty="0">
              <a:solidFill>
                <a:srgbClr val="18478F"/>
              </a:solidFill>
              <a:cs typeface="+mn-ea"/>
              <a:sym typeface="+mn-lt"/>
            </a:endParaRPr>
          </a:p>
        </p:txBody>
      </p:sp>
      <p:sp>
        <p:nvSpPr>
          <p:cNvPr id="38" name="TextBox 21"/>
          <p:cNvSpPr txBox="1"/>
          <p:nvPr/>
        </p:nvSpPr>
        <p:spPr>
          <a:xfrm>
            <a:off x="2377165" y="1249040"/>
            <a:ext cx="1497425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00" b="1" dirty="0">
                <a:solidFill>
                  <a:srgbClr val="294A5A"/>
                </a:solidFill>
                <a:cs typeface="+mn-ea"/>
                <a:sym typeface="+mn-lt"/>
              </a:rPr>
              <a:t>推广费用</a:t>
            </a:r>
            <a:endParaRPr lang="zh-CN" altLang="en-US" sz="1500" b="1" dirty="0">
              <a:solidFill>
                <a:srgbClr val="294A5A"/>
              </a:solidFill>
              <a:cs typeface="+mn-ea"/>
              <a:sym typeface="+mn-lt"/>
            </a:endParaRPr>
          </a:p>
        </p:txBody>
      </p:sp>
      <p:sp>
        <p:nvSpPr>
          <p:cNvPr id="39" name="TextBox 22"/>
          <p:cNvSpPr txBox="1"/>
          <p:nvPr/>
        </p:nvSpPr>
        <p:spPr>
          <a:xfrm>
            <a:off x="2348150" y="1576808"/>
            <a:ext cx="2089599" cy="715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solidFill>
                  <a:srgbClr val="484849"/>
                </a:solidFill>
                <a:cs typeface="+mn-ea"/>
                <a:sym typeface="+mn-lt"/>
              </a:rPr>
              <a:t>请在这里输入段落文本内容请在这里输入段落文本内容</a:t>
            </a:r>
            <a:endParaRPr lang="zh-CN" altLang="en-US" sz="1350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40" name="TextBox 21"/>
          <p:cNvSpPr txBox="1"/>
          <p:nvPr/>
        </p:nvSpPr>
        <p:spPr>
          <a:xfrm>
            <a:off x="6475001" y="1264573"/>
            <a:ext cx="1497425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00" b="1">
                <a:solidFill>
                  <a:srgbClr val="294A5A"/>
                </a:solidFill>
                <a:cs typeface="+mn-ea"/>
                <a:sym typeface="+mn-lt"/>
              </a:rPr>
              <a:t>办公费用</a:t>
            </a:r>
            <a:endParaRPr lang="zh-CN" altLang="en-US" sz="1500" b="1" dirty="0">
              <a:solidFill>
                <a:srgbClr val="294A5A"/>
              </a:solidFill>
              <a:cs typeface="+mn-ea"/>
              <a:sym typeface="+mn-lt"/>
            </a:endParaRPr>
          </a:p>
        </p:txBody>
      </p:sp>
      <p:sp>
        <p:nvSpPr>
          <p:cNvPr id="41" name="TextBox 22"/>
          <p:cNvSpPr txBox="1"/>
          <p:nvPr/>
        </p:nvSpPr>
        <p:spPr>
          <a:xfrm>
            <a:off x="6445986" y="1592341"/>
            <a:ext cx="2089599" cy="715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solidFill>
                  <a:srgbClr val="484849"/>
                </a:solidFill>
                <a:cs typeface="+mn-ea"/>
                <a:sym typeface="+mn-lt"/>
              </a:rPr>
              <a:t>请在这里输入段落文本内容请在这里输入段落文本内容</a:t>
            </a:r>
            <a:endParaRPr lang="zh-CN" altLang="en-US" sz="1350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42" name="TextBox 21"/>
          <p:cNvSpPr txBox="1"/>
          <p:nvPr/>
        </p:nvSpPr>
        <p:spPr>
          <a:xfrm>
            <a:off x="2468358" y="3329771"/>
            <a:ext cx="1497425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00" b="1">
                <a:solidFill>
                  <a:srgbClr val="294A5A"/>
                </a:solidFill>
                <a:cs typeface="+mn-ea"/>
                <a:sym typeface="+mn-lt"/>
              </a:rPr>
              <a:t>人力成本</a:t>
            </a:r>
            <a:endParaRPr lang="zh-CN" altLang="en-US" sz="1500" b="1" dirty="0">
              <a:solidFill>
                <a:srgbClr val="294A5A"/>
              </a:solidFill>
              <a:cs typeface="+mn-ea"/>
              <a:sym typeface="+mn-lt"/>
            </a:endParaRPr>
          </a:p>
        </p:txBody>
      </p:sp>
      <p:sp>
        <p:nvSpPr>
          <p:cNvPr id="43" name="TextBox 22"/>
          <p:cNvSpPr txBox="1"/>
          <p:nvPr/>
        </p:nvSpPr>
        <p:spPr>
          <a:xfrm>
            <a:off x="2439343" y="3657539"/>
            <a:ext cx="2089599" cy="715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solidFill>
                  <a:srgbClr val="484849"/>
                </a:solidFill>
                <a:cs typeface="+mn-ea"/>
                <a:sym typeface="+mn-lt"/>
              </a:rPr>
              <a:t>请在这里输入段落文本内容请在这里输入段落文本内容</a:t>
            </a:r>
            <a:endParaRPr lang="zh-CN" altLang="en-US" sz="1350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44" name="TextBox 21"/>
          <p:cNvSpPr txBox="1"/>
          <p:nvPr/>
        </p:nvSpPr>
        <p:spPr>
          <a:xfrm>
            <a:off x="6504016" y="3312453"/>
            <a:ext cx="1497425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00" b="1">
                <a:solidFill>
                  <a:srgbClr val="294A5A"/>
                </a:solidFill>
                <a:cs typeface="+mn-ea"/>
                <a:sym typeface="+mn-lt"/>
              </a:rPr>
              <a:t>其他费用</a:t>
            </a:r>
            <a:endParaRPr lang="zh-CN" altLang="en-US" sz="1500" b="1" dirty="0">
              <a:solidFill>
                <a:srgbClr val="294A5A"/>
              </a:solidFill>
              <a:cs typeface="+mn-ea"/>
              <a:sym typeface="+mn-lt"/>
            </a:endParaRPr>
          </a:p>
        </p:txBody>
      </p:sp>
      <p:sp>
        <p:nvSpPr>
          <p:cNvPr id="45" name="TextBox 22"/>
          <p:cNvSpPr txBox="1"/>
          <p:nvPr/>
        </p:nvSpPr>
        <p:spPr>
          <a:xfrm>
            <a:off x="6475001" y="3640221"/>
            <a:ext cx="2089599" cy="715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solidFill>
                  <a:srgbClr val="484849"/>
                </a:solidFill>
                <a:cs typeface="+mn-ea"/>
                <a:sym typeface="+mn-lt"/>
              </a:rPr>
              <a:t>请在这里输入段落文本内容请在这里输入段落文本内容</a:t>
            </a:r>
            <a:endParaRPr lang="zh-CN" altLang="en-US" sz="1350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/>
                </a:solidFill>
                <a:cs typeface="+mn-ea"/>
                <a:sym typeface="+mn-lt"/>
              </a:rPr>
              <a:t>促销策略</a:t>
            </a:r>
            <a:endParaRPr lang="zh-CN" altLang="en-US" dirty="0">
              <a:solidFill>
                <a:schemeClr val="accent2"/>
              </a:solidFill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0" r="-10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2837342" y="1516079"/>
            <a:ext cx="6306659" cy="2111344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rgbClr val="01A8A2"/>
          </a:solidFill>
          <a:ln>
            <a:noFill/>
          </a:ln>
        </p:spPr>
        <p:txBody>
          <a:bodyPr vert="horz" wrap="square" lIns="68553" tIns="34277" rIns="68553" bIns="34277" numCol="1" anchor="t" anchorCtr="0" compatLnSpc="1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srgbClr val="0B4755"/>
              </a:solidFill>
              <a:cs typeface="+mn-ea"/>
              <a:sym typeface="+mn-lt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0" y="1516079"/>
            <a:ext cx="3409809" cy="2111344"/>
          </a:xfrm>
          <a:custGeom>
            <a:avLst/>
            <a:gdLst/>
            <a:ahLst/>
            <a:cxnLst>
              <a:cxn ang="0">
                <a:pos x="4548364" y="0"/>
              </a:cxn>
              <a:cxn ang="0">
                <a:pos x="3692022" y="2817092"/>
              </a:cxn>
              <a:cxn ang="0">
                <a:pos x="0" y="2817092"/>
              </a:cxn>
              <a:cxn ang="0">
                <a:pos x="2286" y="0"/>
              </a:cxn>
              <a:cxn ang="0">
                <a:pos x="4548364" y="0"/>
              </a:cxn>
            </a:cxnLst>
            <a:rect l="0" t="0" r="0" b="0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rgbClr val="545D7A"/>
          </a:solidFill>
          <a:ln w="9525">
            <a:noFill/>
          </a:ln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B4755"/>
              </a:solidFill>
              <a:cs typeface="+mn-ea"/>
              <a:sym typeface="+mn-lt"/>
            </a:endParaRPr>
          </a:p>
        </p:txBody>
      </p:sp>
      <p:sp>
        <p:nvSpPr>
          <p:cNvPr id="7" name="TextBox 28"/>
          <p:cNvSpPr txBox="1"/>
          <p:nvPr/>
        </p:nvSpPr>
        <p:spPr>
          <a:xfrm>
            <a:off x="3453845" y="1797811"/>
            <a:ext cx="5690155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>
                <a:solidFill>
                  <a:schemeClr val="bg1"/>
                </a:solidFill>
                <a:cs typeface="+mn-ea"/>
                <a:sym typeface="+mn-lt"/>
              </a:rPr>
              <a:t>管理提升的若干措施</a:t>
            </a:r>
            <a:endParaRPr lang="zh-CN" altLang="en-US" sz="4800" b="1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2804018" y="1520839"/>
            <a:ext cx="649827" cy="2104203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453848" y="1850084"/>
            <a:ext cx="546623" cy="1592103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345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ea"/>
                <a:sym typeface="+mn-lt"/>
              </a:rPr>
              <a:t>5</a:t>
            </a:r>
            <a:endParaRPr lang="zh-CN" altLang="zh-CN" sz="10345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0" name="Freeform 5"/>
          <p:cNvSpPr/>
          <p:nvPr/>
        </p:nvSpPr>
        <p:spPr bwMode="auto">
          <a:xfrm>
            <a:off x="1004969" y="1920249"/>
            <a:ext cx="1444381" cy="1445822"/>
          </a:xfrm>
          <a:custGeom>
            <a:avLst/>
            <a:gdLst>
              <a:gd name="T0" fmla="*/ 0 w 2342"/>
              <a:gd name="T1" fmla="*/ 0 h 2342"/>
              <a:gd name="T2" fmla="*/ 2342 w 2342"/>
              <a:gd name="T3" fmla="*/ 0 h 2342"/>
              <a:gd name="T4" fmla="*/ 2342 w 2342"/>
              <a:gd name="T5" fmla="*/ 560 h 2342"/>
              <a:gd name="T6" fmla="*/ 2295 w 2342"/>
              <a:gd name="T7" fmla="*/ 560 h 2342"/>
              <a:gd name="T8" fmla="*/ 2295 w 2342"/>
              <a:gd name="T9" fmla="*/ 47 h 2342"/>
              <a:gd name="T10" fmla="*/ 47 w 2342"/>
              <a:gd name="T11" fmla="*/ 47 h 2342"/>
              <a:gd name="T12" fmla="*/ 47 w 2342"/>
              <a:gd name="T13" fmla="*/ 2295 h 2342"/>
              <a:gd name="T14" fmla="*/ 2295 w 2342"/>
              <a:gd name="T15" fmla="*/ 2295 h 2342"/>
              <a:gd name="T16" fmla="*/ 2295 w 2342"/>
              <a:gd name="T17" fmla="*/ 1631 h 2342"/>
              <a:gd name="T18" fmla="*/ 2342 w 2342"/>
              <a:gd name="T19" fmla="*/ 1631 h 2342"/>
              <a:gd name="T20" fmla="*/ 2342 w 2342"/>
              <a:gd name="T21" fmla="*/ 2342 h 2342"/>
              <a:gd name="T22" fmla="*/ 0 w 2342"/>
              <a:gd name="T23" fmla="*/ 2342 h 2342"/>
              <a:gd name="T24" fmla="*/ 0 w 2342"/>
              <a:gd name="T25" fmla="*/ 0 h 2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42" h="2342">
                <a:moveTo>
                  <a:pt x="0" y="0"/>
                </a:moveTo>
                <a:lnTo>
                  <a:pt x="2342" y="0"/>
                </a:lnTo>
                <a:lnTo>
                  <a:pt x="2342" y="560"/>
                </a:lnTo>
                <a:lnTo>
                  <a:pt x="2295" y="560"/>
                </a:lnTo>
                <a:lnTo>
                  <a:pt x="2295" y="47"/>
                </a:lnTo>
                <a:lnTo>
                  <a:pt x="47" y="47"/>
                </a:lnTo>
                <a:lnTo>
                  <a:pt x="47" y="2295"/>
                </a:lnTo>
                <a:lnTo>
                  <a:pt x="2295" y="2295"/>
                </a:lnTo>
                <a:lnTo>
                  <a:pt x="2295" y="1631"/>
                </a:lnTo>
                <a:lnTo>
                  <a:pt x="2342" y="1631"/>
                </a:lnTo>
                <a:lnTo>
                  <a:pt x="2342" y="2342"/>
                </a:lnTo>
                <a:lnTo>
                  <a:pt x="0" y="234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53" tIns="34277" rIns="68553" bIns="34277" numCol="1" anchor="t" anchorCtr="0" compatLnSpc="1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1A8A2"/>
              </a:solidFill>
              <a:cs typeface="+mn-ea"/>
              <a:sym typeface="+mn-lt"/>
            </a:endParaRPr>
          </a:p>
        </p:txBody>
      </p:sp>
      <p:sp>
        <p:nvSpPr>
          <p:cNvPr id="14" name="TextBox 65"/>
          <p:cNvSpPr txBox="1"/>
          <p:nvPr/>
        </p:nvSpPr>
        <p:spPr>
          <a:xfrm>
            <a:off x="3802055" y="2672529"/>
            <a:ext cx="1421245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优化渠道</a:t>
            </a: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TextBox 66"/>
          <p:cNvSpPr txBox="1"/>
          <p:nvPr/>
        </p:nvSpPr>
        <p:spPr>
          <a:xfrm>
            <a:off x="5526234" y="2672529"/>
            <a:ext cx="1412580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完善内部管理</a:t>
            </a: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16" name="TextBox 69"/>
          <p:cNvSpPr txBox="1"/>
          <p:nvPr/>
        </p:nvSpPr>
        <p:spPr>
          <a:xfrm>
            <a:off x="3787936" y="2996844"/>
            <a:ext cx="1571364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进销存管理提升</a:t>
            </a: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17" name="TextBox 70"/>
          <p:cNvSpPr txBox="1"/>
          <p:nvPr/>
        </p:nvSpPr>
        <p:spPr>
          <a:xfrm>
            <a:off x="5503450" y="2996844"/>
            <a:ext cx="1370226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应急预案完善</a:t>
            </a: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Freeform 18"/>
          <p:cNvSpPr>
            <a:spLocks noEditPoints="1"/>
          </p:cNvSpPr>
          <p:nvPr/>
        </p:nvSpPr>
        <p:spPr bwMode="auto">
          <a:xfrm>
            <a:off x="3586798" y="3046257"/>
            <a:ext cx="201137" cy="201137"/>
          </a:xfrm>
          <a:custGeom>
            <a:avLst/>
            <a:gdLst>
              <a:gd name="T0" fmla="*/ 117 w 235"/>
              <a:gd name="T1" fmla="*/ 0 h 234"/>
              <a:gd name="T2" fmla="*/ 235 w 235"/>
              <a:gd name="T3" fmla="*/ 117 h 234"/>
              <a:gd name="T4" fmla="*/ 117 w 235"/>
              <a:gd name="T5" fmla="*/ 234 h 234"/>
              <a:gd name="T6" fmla="*/ 0 w 235"/>
              <a:gd name="T7" fmla="*/ 117 h 234"/>
              <a:gd name="T8" fmla="*/ 117 w 235"/>
              <a:gd name="T9" fmla="*/ 0 h 234"/>
              <a:gd name="T10" fmla="*/ 99 w 235"/>
              <a:gd name="T11" fmla="*/ 199 h 234"/>
              <a:gd name="T12" fmla="*/ 135 w 235"/>
              <a:gd name="T13" fmla="*/ 199 h 234"/>
              <a:gd name="T14" fmla="*/ 135 w 235"/>
              <a:gd name="T15" fmla="*/ 136 h 234"/>
              <a:gd name="T16" fmla="*/ 199 w 235"/>
              <a:gd name="T17" fmla="*/ 136 h 234"/>
              <a:gd name="T18" fmla="*/ 199 w 235"/>
              <a:gd name="T19" fmla="*/ 99 h 234"/>
              <a:gd name="T20" fmla="*/ 135 w 235"/>
              <a:gd name="T21" fmla="*/ 99 h 234"/>
              <a:gd name="T22" fmla="*/ 135 w 235"/>
              <a:gd name="T23" fmla="*/ 35 h 234"/>
              <a:gd name="T24" fmla="*/ 99 w 235"/>
              <a:gd name="T25" fmla="*/ 35 h 234"/>
              <a:gd name="T26" fmla="*/ 99 w 235"/>
              <a:gd name="T27" fmla="*/ 99 h 234"/>
              <a:gd name="T28" fmla="*/ 35 w 235"/>
              <a:gd name="T29" fmla="*/ 99 h 234"/>
              <a:gd name="T30" fmla="*/ 35 w 235"/>
              <a:gd name="T31" fmla="*/ 136 h 234"/>
              <a:gd name="T32" fmla="*/ 99 w 235"/>
              <a:gd name="T33" fmla="*/ 136 h 234"/>
              <a:gd name="T34" fmla="*/ 99 w 235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5" h="234">
                <a:moveTo>
                  <a:pt x="117" y="0"/>
                </a:moveTo>
                <a:cubicBezTo>
                  <a:pt x="182" y="0"/>
                  <a:pt x="235" y="52"/>
                  <a:pt x="235" y="117"/>
                </a:cubicBezTo>
                <a:cubicBezTo>
                  <a:pt x="235" y="182"/>
                  <a:pt x="182" y="234"/>
                  <a:pt x="117" y="234"/>
                </a:cubicBezTo>
                <a:cubicBezTo>
                  <a:pt x="53" y="234"/>
                  <a:pt x="0" y="182"/>
                  <a:pt x="0" y="117"/>
                </a:cubicBezTo>
                <a:cubicBezTo>
                  <a:pt x="0" y="52"/>
                  <a:pt x="53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53" tIns="34277" rIns="68553" bIns="34277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Freeform 19"/>
          <p:cNvSpPr>
            <a:spLocks noEditPoints="1"/>
          </p:cNvSpPr>
          <p:nvPr/>
        </p:nvSpPr>
        <p:spPr bwMode="auto">
          <a:xfrm>
            <a:off x="5302313" y="3046257"/>
            <a:ext cx="201137" cy="201137"/>
          </a:xfrm>
          <a:custGeom>
            <a:avLst/>
            <a:gdLst>
              <a:gd name="T0" fmla="*/ 117 w 235"/>
              <a:gd name="T1" fmla="*/ 0 h 234"/>
              <a:gd name="T2" fmla="*/ 235 w 235"/>
              <a:gd name="T3" fmla="*/ 117 h 234"/>
              <a:gd name="T4" fmla="*/ 117 w 235"/>
              <a:gd name="T5" fmla="*/ 234 h 234"/>
              <a:gd name="T6" fmla="*/ 0 w 235"/>
              <a:gd name="T7" fmla="*/ 117 h 234"/>
              <a:gd name="T8" fmla="*/ 117 w 235"/>
              <a:gd name="T9" fmla="*/ 0 h 234"/>
              <a:gd name="T10" fmla="*/ 99 w 235"/>
              <a:gd name="T11" fmla="*/ 199 h 234"/>
              <a:gd name="T12" fmla="*/ 135 w 235"/>
              <a:gd name="T13" fmla="*/ 199 h 234"/>
              <a:gd name="T14" fmla="*/ 135 w 235"/>
              <a:gd name="T15" fmla="*/ 136 h 234"/>
              <a:gd name="T16" fmla="*/ 199 w 235"/>
              <a:gd name="T17" fmla="*/ 136 h 234"/>
              <a:gd name="T18" fmla="*/ 199 w 235"/>
              <a:gd name="T19" fmla="*/ 98 h 234"/>
              <a:gd name="T20" fmla="*/ 135 w 235"/>
              <a:gd name="T21" fmla="*/ 98 h 234"/>
              <a:gd name="T22" fmla="*/ 135 w 235"/>
              <a:gd name="T23" fmla="*/ 35 h 234"/>
              <a:gd name="T24" fmla="*/ 99 w 235"/>
              <a:gd name="T25" fmla="*/ 35 h 234"/>
              <a:gd name="T26" fmla="*/ 99 w 235"/>
              <a:gd name="T27" fmla="*/ 98 h 234"/>
              <a:gd name="T28" fmla="*/ 35 w 235"/>
              <a:gd name="T29" fmla="*/ 98 h 234"/>
              <a:gd name="T30" fmla="*/ 35 w 235"/>
              <a:gd name="T31" fmla="*/ 136 h 234"/>
              <a:gd name="T32" fmla="*/ 99 w 235"/>
              <a:gd name="T33" fmla="*/ 136 h 234"/>
              <a:gd name="T34" fmla="*/ 99 w 235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5" h="234">
                <a:moveTo>
                  <a:pt x="117" y="0"/>
                </a:moveTo>
                <a:cubicBezTo>
                  <a:pt x="182" y="0"/>
                  <a:pt x="235" y="52"/>
                  <a:pt x="235" y="117"/>
                </a:cubicBezTo>
                <a:cubicBezTo>
                  <a:pt x="235" y="182"/>
                  <a:pt x="182" y="234"/>
                  <a:pt x="117" y="234"/>
                </a:cubicBezTo>
                <a:cubicBezTo>
                  <a:pt x="53" y="234"/>
                  <a:pt x="0" y="182"/>
                  <a:pt x="0" y="117"/>
                </a:cubicBezTo>
                <a:cubicBezTo>
                  <a:pt x="0" y="52"/>
                  <a:pt x="53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53" tIns="34277" rIns="68553" bIns="34277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Freeform 21"/>
          <p:cNvSpPr>
            <a:spLocks noEditPoints="1"/>
          </p:cNvSpPr>
          <p:nvPr/>
        </p:nvSpPr>
        <p:spPr bwMode="auto">
          <a:xfrm>
            <a:off x="3590574" y="2721942"/>
            <a:ext cx="199947" cy="201137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53" tIns="34277" rIns="68553" bIns="34277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Freeform 22"/>
          <p:cNvSpPr>
            <a:spLocks noEditPoints="1"/>
          </p:cNvSpPr>
          <p:nvPr/>
        </p:nvSpPr>
        <p:spPr bwMode="auto">
          <a:xfrm>
            <a:off x="5303503" y="2721942"/>
            <a:ext cx="199947" cy="201137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53" tIns="34277" rIns="68553" bIns="34277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7184481" y="2672529"/>
            <a:ext cx="1468074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终端管理提升</a:t>
            </a: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29" name="Freeform 22"/>
          <p:cNvSpPr>
            <a:spLocks noEditPoints="1"/>
          </p:cNvSpPr>
          <p:nvPr/>
        </p:nvSpPr>
        <p:spPr bwMode="auto">
          <a:xfrm>
            <a:off x="6961750" y="2721942"/>
            <a:ext cx="199947" cy="201137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53" tIns="34277" rIns="68553" bIns="34277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5956">
        <p15:prstTrans prst="wind"/>
      </p:transition>
    </mc:Choice>
    <mc:Fallback>
      <p:transition spd="slow" advTm="59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1587E-6 -1.48148E-6 L -0.13139 0.74468 " pathEditMode="relative" rAng="0" ptsTypes="AA">
                                      <p:cBhvr>
                                        <p:cTn id="8" dur="4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0" y="3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99"/>
                            </p:stCondLst>
                            <p:childTnLst>
                              <p:par>
                                <p:cTn id="2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99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99"/>
                            </p:stCondLst>
                            <p:childTnLst>
                              <p:par>
                                <p:cTn id="3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99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655263" y="1170694"/>
            <a:ext cx="7863636" cy="3261692"/>
            <a:chOff x="-18742" y="1506265"/>
            <a:chExt cx="11872685" cy="4924571"/>
          </a:xfrm>
        </p:grpSpPr>
        <p:grpSp>
          <p:nvGrpSpPr>
            <p:cNvPr id="49" name="组合 48"/>
            <p:cNvGrpSpPr/>
            <p:nvPr/>
          </p:nvGrpSpPr>
          <p:grpSpPr>
            <a:xfrm>
              <a:off x="5822030" y="1690852"/>
              <a:ext cx="1399307" cy="1295943"/>
              <a:chOff x="5822030" y="1690852"/>
              <a:chExt cx="1399307" cy="1295943"/>
            </a:xfrm>
          </p:grpSpPr>
          <p:sp>
            <p:nvSpPr>
              <p:cNvPr id="50" name="Freeform 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  <p:cNvSpPr/>
              <p:nvPr/>
            </p:nvSpPr>
            <p:spPr bwMode="auto">
              <a:xfrm>
                <a:off x="5822032" y="1690852"/>
                <a:ext cx="1399305" cy="124019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2ABDC7"/>
              </a:solidFill>
              <a:ln w="12700">
                <a:noFill/>
              </a:ln>
              <a:effectLst>
                <a:outerShdw blurRad="330200" dist="127000" dir="2700000" algn="tl" rotWithShape="0">
                  <a:prstClr val="black">
                    <a:alpha val="31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Freeform 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  <p:cNvSpPr/>
              <p:nvPr/>
            </p:nvSpPr>
            <p:spPr bwMode="auto">
              <a:xfrm>
                <a:off x="5822030" y="1746573"/>
                <a:ext cx="1090040" cy="124022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  <a:gd name="connsiteX0" fmla="*/ 2926 w 9929"/>
                  <a:gd name="connsiteY0" fmla="*/ 10000 h 10036"/>
                  <a:gd name="connsiteX1" fmla="*/ 2141 w 9929"/>
                  <a:gd name="connsiteY1" fmla="*/ 9491 h 10036"/>
                  <a:gd name="connsiteX2" fmla="*/ 104 w 9929"/>
                  <a:gd name="connsiteY2" fmla="*/ 5509 h 10036"/>
                  <a:gd name="connsiteX3" fmla="*/ 104 w 9929"/>
                  <a:gd name="connsiteY3" fmla="*/ 4491 h 10036"/>
                  <a:gd name="connsiteX4" fmla="*/ 2141 w 9929"/>
                  <a:gd name="connsiteY4" fmla="*/ 509 h 10036"/>
                  <a:gd name="connsiteX5" fmla="*/ 2926 w 9929"/>
                  <a:gd name="connsiteY5" fmla="*/ 0 h 10036"/>
                  <a:gd name="connsiteX6" fmla="*/ 6999 w 9929"/>
                  <a:gd name="connsiteY6" fmla="*/ 0 h 10036"/>
                  <a:gd name="connsiteX7" fmla="*/ 7784 w 9929"/>
                  <a:gd name="connsiteY7" fmla="*/ 509 h 10036"/>
                  <a:gd name="connsiteX8" fmla="*/ 9821 w 9929"/>
                  <a:gd name="connsiteY8" fmla="*/ 4491 h 10036"/>
                  <a:gd name="connsiteX9" fmla="*/ 9821 w 9929"/>
                  <a:gd name="connsiteY9" fmla="*/ 5509 h 10036"/>
                  <a:gd name="connsiteX10" fmla="*/ 7784 w 9929"/>
                  <a:gd name="connsiteY10" fmla="*/ 9491 h 10036"/>
                  <a:gd name="connsiteX11" fmla="*/ 2926 w 9929"/>
                  <a:gd name="connsiteY11" fmla="*/ 10000 h 10036"/>
                  <a:gd name="connsiteX0-1" fmla="*/ 2947 w 10000"/>
                  <a:gd name="connsiteY0-2" fmla="*/ 9964 h 9964"/>
                  <a:gd name="connsiteX1-3" fmla="*/ 2156 w 10000"/>
                  <a:gd name="connsiteY1-4" fmla="*/ 9457 h 9964"/>
                  <a:gd name="connsiteX2-5" fmla="*/ 105 w 10000"/>
                  <a:gd name="connsiteY2-6" fmla="*/ 5489 h 9964"/>
                  <a:gd name="connsiteX3-7" fmla="*/ 105 w 10000"/>
                  <a:gd name="connsiteY3-8" fmla="*/ 4475 h 9964"/>
                  <a:gd name="connsiteX4-9" fmla="*/ 2156 w 10000"/>
                  <a:gd name="connsiteY4-10" fmla="*/ 507 h 9964"/>
                  <a:gd name="connsiteX5-11" fmla="*/ 2947 w 10000"/>
                  <a:gd name="connsiteY5-12" fmla="*/ 0 h 9964"/>
                  <a:gd name="connsiteX6-13" fmla="*/ 7049 w 10000"/>
                  <a:gd name="connsiteY6-14" fmla="*/ 0 h 9964"/>
                  <a:gd name="connsiteX7-15" fmla="*/ 7840 w 10000"/>
                  <a:gd name="connsiteY7-16" fmla="*/ 507 h 9964"/>
                  <a:gd name="connsiteX8-17" fmla="*/ 9891 w 10000"/>
                  <a:gd name="connsiteY8-18" fmla="*/ 4475 h 9964"/>
                  <a:gd name="connsiteX9-19" fmla="*/ 9891 w 10000"/>
                  <a:gd name="connsiteY9-20" fmla="*/ 5489 h 9964"/>
                  <a:gd name="connsiteX10-21" fmla="*/ 2947 w 10000"/>
                  <a:gd name="connsiteY10-22" fmla="*/ 9964 h 9964"/>
                  <a:gd name="connsiteX0-23" fmla="*/ 2947 w 10070"/>
                  <a:gd name="connsiteY0-24" fmla="*/ 10000 h 10000"/>
                  <a:gd name="connsiteX1-25" fmla="*/ 2156 w 10070"/>
                  <a:gd name="connsiteY1-26" fmla="*/ 9491 h 10000"/>
                  <a:gd name="connsiteX2-27" fmla="*/ 105 w 10070"/>
                  <a:gd name="connsiteY2-28" fmla="*/ 5509 h 10000"/>
                  <a:gd name="connsiteX3-29" fmla="*/ 105 w 10070"/>
                  <a:gd name="connsiteY3-30" fmla="*/ 4491 h 10000"/>
                  <a:gd name="connsiteX4-31" fmla="*/ 2156 w 10070"/>
                  <a:gd name="connsiteY4-32" fmla="*/ 509 h 10000"/>
                  <a:gd name="connsiteX5-33" fmla="*/ 2947 w 10070"/>
                  <a:gd name="connsiteY5-34" fmla="*/ 0 h 10000"/>
                  <a:gd name="connsiteX6-35" fmla="*/ 7049 w 10070"/>
                  <a:gd name="connsiteY6-36" fmla="*/ 0 h 10000"/>
                  <a:gd name="connsiteX7-37" fmla="*/ 7840 w 10070"/>
                  <a:gd name="connsiteY7-38" fmla="*/ 509 h 10000"/>
                  <a:gd name="connsiteX8-39" fmla="*/ 9891 w 10070"/>
                  <a:gd name="connsiteY8-40" fmla="*/ 4491 h 10000"/>
                  <a:gd name="connsiteX9-41" fmla="*/ 2947 w 10070"/>
                  <a:gd name="connsiteY9-42" fmla="*/ 10000 h 10000"/>
                  <a:gd name="connsiteX0-43" fmla="*/ 2947 w 8049"/>
                  <a:gd name="connsiteY0-44" fmla="*/ 10391 h 10391"/>
                  <a:gd name="connsiteX1-45" fmla="*/ 2156 w 8049"/>
                  <a:gd name="connsiteY1-46" fmla="*/ 9882 h 10391"/>
                  <a:gd name="connsiteX2-47" fmla="*/ 105 w 8049"/>
                  <a:gd name="connsiteY2-48" fmla="*/ 5900 h 10391"/>
                  <a:gd name="connsiteX3-49" fmla="*/ 105 w 8049"/>
                  <a:gd name="connsiteY3-50" fmla="*/ 4882 h 10391"/>
                  <a:gd name="connsiteX4-51" fmla="*/ 2156 w 8049"/>
                  <a:gd name="connsiteY4-52" fmla="*/ 900 h 10391"/>
                  <a:gd name="connsiteX5-53" fmla="*/ 2947 w 8049"/>
                  <a:gd name="connsiteY5-54" fmla="*/ 391 h 10391"/>
                  <a:gd name="connsiteX6-55" fmla="*/ 7049 w 8049"/>
                  <a:gd name="connsiteY6-56" fmla="*/ 391 h 10391"/>
                  <a:gd name="connsiteX7-57" fmla="*/ 7840 w 8049"/>
                  <a:gd name="connsiteY7-58" fmla="*/ 900 h 10391"/>
                  <a:gd name="connsiteX8-59" fmla="*/ 2947 w 8049"/>
                  <a:gd name="connsiteY8-60" fmla="*/ 10391 h 10391"/>
                  <a:gd name="connsiteX0-61" fmla="*/ 3660 w 9981"/>
                  <a:gd name="connsiteY0-62" fmla="*/ 9640 h 9640"/>
                  <a:gd name="connsiteX1-63" fmla="*/ 2678 w 9981"/>
                  <a:gd name="connsiteY1-64" fmla="*/ 9150 h 9640"/>
                  <a:gd name="connsiteX2-65" fmla="*/ 129 w 9981"/>
                  <a:gd name="connsiteY2-66" fmla="*/ 5318 h 9640"/>
                  <a:gd name="connsiteX3-67" fmla="*/ 129 w 9981"/>
                  <a:gd name="connsiteY3-68" fmla="*/ 4338 h 9640"/>
                  <a:gd name="connsiteX4-69" fmla="*/ 2678 w 9981"/>
                  <a:gd name="connsiteY4-70" fmla="*/ 506 h 9640"/>
                  <a:gd name="connsiteX5-71" fmla="*/ 3660 w 9981"/>
                  <a:gd name="connsiteY5-72" fmla="*/ 16 h 9640"/>
                  <a:gd name="connsiteX6-73" fmla="*/ 8757 w 9981"/>
                  <a:gd name="connsiteY6-74" fmla="*/ 16 h 9640"/>
                  <a:gd name="connsiteX7-75" fmla="*/ 9739 w 9981"/>
                  <a:gd name="connsiteY7-76" fmla="*/ 506 h 9640"/>
                  <a:gd name="connsiteX8-77" fmla="*/ 3660 w 9981"/>
                  <a:gd name="connsiteY8-78" fmla="*/ 9640 h 9640"/>
                  <a:gd name="connsiteX0-79" fmla="*/ 3667 w 9758"/>
                  <a:gd name="connsiteY0-80" fmla="*/ 10713 h 10713"/>
                  <a:gd name="connsiteX1-81" fmla="*/ 2683 w 9758"/>
                  <a:gd name="connsiteY1-82" fmla="*/ 10205 h 10713"/>
                  <a:gd name="connsiteX2-83" fmla="*/ 129 w 9758"/>
                  <a:gd name="connsiteY2-84" fmla="*/ 6230 h 10713"/>
                  <a:gd name="connsiteX3-85" fmla="*/ 129 w 9758"/>
                  <a:gd name="connsiteY3-86" fmla="*/ 5213 h 10713"/>
                  <a:gd name="connsiteX4-87" fmla="*/ 2683 w 9758"/>
                  <a:gd name="connsiteY4-88" fmla="*/ 1238 h 10713"/>
                  <a:gd name="connsiteX5-89" fmla="*/ 3667 w 9758"/>
                  <a:gd name="connsiteY5-90" fmla="*/ 730 h 10713"/>
                  <a:gd name="connsiteX6-91" fmla="*/ 8774 w 9758"/>
                  <a:gd name="connsiteY6-92" fmla="*/ 730 h 10713"/>
                  <a:gd name="connsiteX7-93" fmla="*/ 9758 w 9758"/>
                  <a:gd name="connsiteY7-94" fmla="*/ 1238 h 10713"/>
                  <a:gd name="connsiteX8-95" fmla="*/ 3667 w 9758"/>
                  <a:gd name="connsiteY8-96" fmla="*/ 10713 h 10713"/>
                  <a:gd name="connsiteX0-97" fmla="*/ 3758 w 10000"/>
                  <a:gd name="connsiteY0-98" fmla="*/ 9319 h 9319"/>
                  <a:gd name="connsiteX1-99" fmla="*/ 2750 w 10000"/>
                  <a:gd name="connsiteY1-100" fmla="*/ 8845 h 9319"/>
                  <a:gd name="connsiteX2-101" fmla="*/ 132 w 10000"/>
                  <a:gd name="connsiteY2-102" fmla="*/ 5134 h 9319"/>
                  <a:gd name="connsiteX3-103" fmla="*/ 132 w 10000"/>
                  <a:gd name="connsiteY3-104" fmla="*/ 4185 h 9319"/>
                  <a:gd name="connsiteX4-105" fmla="*/ 2750 w 10000"/>
                  <a:gd name="connsiteY4-106" fmla="*/ 475 h 9319"/>
                  <a:gd name="connsiteX5-107" fmla="*/ 3758 w 10000"/>
                  <a:gd name="connsiteY5-108" fmla="*/ 0 h 9319"/>
                  <a:gd name="connsiteX6-109" fmla="*/ 8992 w 10000"/>
                  <a:gd name="connsiteY6-110" fmla="*/ 0 h 9319"/>
                  <a:gd name="connsiteX7-111" fmla="*/ 10000 w 10000"/>
                  <a:gd name="connsiteY7-112" fmla="*/ 475 h 9319"/>
                  <a:gd name="connsiteX8-113" fmla="*/ 3758 w 10000"/>
                  <a:gd name="connsiteY8-114" fmla="*/ 9319 h 9319"/>
                  <a:gd name="connsiteX0-115" fmla="*/ 3758 w 10000"/>
                  <a:gd name="connsiteY0-116" fmla="*/ 10000 h 10000"/>
                  <a:gd name="connsiteX1-117" fmla="*/ 2750 w 10000"/>
                  <a:gd name="connsiteY1-118" fmla="*/ 9491 h 10000"/>
                  <a:gd name="connsiteX2-119" fmla="*/ 132 w 10000"/>
                  <a:gd name="connsiteY2-120" fmla="*/ 5509 h 10000"/>
                  <a:gd name="connsiteX3-121" fmla="*/ 132 w 10000"/>
                  <a:gd name="connsiteY3-122" fmla="*/ 4491 h 10000"/>
                  <a:gd name="connsiteX4-123" fmla="*/ 2750 w 10000"/>
                  <a:gd name="connsiteY4-124" fmla="*/ 510 h 10000"/>
                  <a:gd name="connsiteX5-125" fmla="*/ 3758 w 10000"/>
                  <a:gd name="connsiteY5-126" fmla="*/ 0 h 10000"/>
                  <a:gd name="connsiteX6-127" fmla="*/ 8992 w 10000"/>
                  <a:gd name="connsiteY6-128" fmla="*/ 0 h 10000"/>
                  <a:gd name="connsiteX7-129" fmla="*/ 10000 w 10000"/>
                  <a:gd name="connsiteY7-130" fmla="*/ 510 h 10000"/>
                  <a:gd name="connsiteX8-131" fmla="*/ 3758 w 10000"/>
                  <a:gd name="connsiteY8-132" fmla="*/ 10000 h 10000"/>
                  <a:gd name="connsiteX0-133" fmla="*/ 3758 w 10000"/>
                  <a:gd name="connsiteY0-134" fmla="*/ 10000 h 10000"/>
                  <a:gd name="connsiteX1-135" fmla="*/ 2750 w 10000"/>
                  <a:gd name="connsiteY1-136" fmla="*/ 9491 h 10000"/>
                  <a:gd name="connsiteX2-137" fmla="*/ 132 w 10000"/>
                  <a:gd name="connsiteY2-138" fmla="*/ 5509 h 10000"/>
                  <a:gd name="connsiteX3-139" fmla="*/ 132 w 10000"/>
                  <a:gd name="connsiteY3-140" fmla="*/ 4491 h 10000"/>
                  <a:gd name="connsiteX4-141" fmla="*/ 2750 w 10000"/>
                  <a:gd name="connsiteY4-142" fmla="*/ 510 h 10000"/>
                  <a:gd name="connsiteX5-143" fmla="*/ 3758 w 10000"/>
                  <a:gd name="connsiteY5-144" fmla="*/ 0 h 10000"/>
                  <a:gd name="connsiteX6-145" fmla="*/ 8992 w 10000"/>
                  <a:gd name="connsiteY6-146" fmla="*/ 0 h 10000"/>
                  <a:gd name="connsiteX7-147" fmla="*/ 10000 w 10000"/>
                  <a:gd name="connsiteY7-148" fmla="*/ 510 h 10000"/>
                  <a:gd name="connsiteX8-149" fmla="*/ 7779 w 10000"/>
                  <a:gd name="connsiteY8-150" fmla="*/ 5715 h 10000"/>
                  <a:gd name="connsiteX9-151" fmla="*/ 3758 w 10000"/>
                  <a:gd name="connsiteY9-152" fmla="*/ 10000 h 10000"/>
                  <a:gd name="connsiteX0-153" fmla="*/ 3758 w 10000"/>
                  <a:gd name="connsiteY0-154" fmla="*/ 10000 h 10000"/>
                  <a:gd name="connsiteX1-155" fmla="*/ 2750 w 10000"/>
                  <a:gd name="connsiteY1-156" fmla="*/ 9491 h 10000"/>
                  <a:gd name="connsiteX2-157" fmla="*/ 132 w 10000"/>
                  <a:gd name="connsiteY2-158" fmla="*/ 5509 h 10000"/>
                  <a:gd name="connsiteX3-159" fmla="*/ 132 w 10000"/>
                  <a:gd name="connsiteY3-160" fmla="*/ 4491 h 10000"/>
                  <a:gd name="connsiteX4-161" fmla="*/ 2750 w 10000"/>
                  <a:gd name="connsiteY4-162" fmla="*/ 510 h 10000"/>
                  <a:gd name="connsiteX5-163" fmla="*/ 3758 w 10000"/>
                  <a:gd name="connsiteY5-164" fmla="*/ 0 h 10000"/>
                  <a:gd name="connsiteX6-165" fmla="*/ 8992 w 10000"/>
                  <a:gd name="connsiteY6-166" fmla="*/ 0 h 10000"/>
                  <a:gd name="connsiteX7-167" fmla="*/ 10000 w 10000"/>
                  <a:gd name="connsiteY7-168" fmla="*/ 510 h 10000"/>
                  <a:gd name="connsiteX8-169" fmla="*/ 7779 w 10000"/>
                  <a:gd name="connsiteY8-170" fmla="*/ 5715 h 10000"/>
                  <a:gd name="connsiteX9-171" fmla="*/ 3758 w 10000"/>
                  <a:gd name="connsiteY9-172" fmla="*/ 10000 h 10000"/>
                  <a:gd name="connsiteX0-173" fmla="*/ 3758 w 10000"/>
                  <a:gd name="connsiteY0-174" fmla="*/ 10000 h 10000"/>
                  <a:gd name="connsiteX1-175" fmla="*/ 2750 w 10000"/>
                  <a:gd name="connsiteY1-176" fmla="*/ 9491 h 10000"/>
                  <a:gd name="connsiteX2-177" fmla="*/ 132 w 10000"/>
                  <a:gd name="connsiteY2-178" fmla="*/ 5509 h 10000"/>
                  <a:gd name="connsiteX3-179" fmla="*/ 132 w 10000"/>
                  <a:gd name="connsiteY3-180" fmla="*/ 4491 h 10000"/>
                  <a:gd name="connsiteX4-181" fmla="*/ 2750 w 10000"/>
                  <a:gd name="connsiteY4-182" fmla="*/ 510 h 10000"/>
                  <a:gd name="connsiteX5-183" fmla="*/ 3758 w 10000"/>
                  <a:gd name="connsiteY5-184" fmla="*/ 0 h 10000"/>
                  <a:gd name="connsiteX6-185" fmla="*/ 8992 w 10000"/>
                  <a:gd name="connsiteY6-186" fmla="*/ 0 h 10000"/>
                  <a:gd name="connsiteX7-187" fmla="*/ 10000 w 10000"/>
                  <a:gd name="connsiteY7-188" fmla="*/ 510 h 10000"/>
                  <a:gd name="connsiteX8-189" fmla="*/ 7779 w 10000"/>
                  <a:gd name="connsiteY8-190" fmla="*/ 5715 h 10000"/>
                  <a:gd name="connsiteX9-191" fmla="*/ 3758 w 10000"/>
                  <a:gd name="connsiteY9-192" fmla="*/ 10000 h 10000"/>
                  <a:gd name="connsiteX0-193" fmla="*/ 3758 w 10000"/>
                  <a:gd name="connsiteY0-194" fmla="*/ 10000 h 10000"/>
                  <a:gd name="connsiteX1-195" fmla="*/ 2750 w 10000"/>
                  <a:gd name="connsiteY1-196" fmla="*/ 9491 h 10000"/>
                  <a:gd name="connsiteX2-197" fmla="*/ 132 w 10000"/>
                  <a:gd name="connsiteY2-198" fmla="*/ 5509 h 10000"/>
                  <a:gd name="connsiteX3-199" fmla="*/ 132 w 10000"/>
                  <a:gd name="connsiteY3-200" fmla="*/ 4491 h 10000"/>
                  <a:gd name="connsiteX4-201" fmla="*/ 2750 w 10000"/>
                  <a:gd name="connsiteY4-202" fmla="*/ 510 h 10000"/>
                  <a:gd name="connsiteX5-203" fmla="*/ 3758 w 10000"/>
                  <a:gd name="connsiteY5-204" fmla="*/ 0 h 10000"/>
                  <a:gd name="connsiteX6-205" fmla="*/ 8992 w 10000"/>
                  <a:gd name="connsiteY6-206" fmla="*/ 0 h 10000"/>
                  <a:gd name="connsiteX7-207" fmla="*/ 10000 w 10000"/>
                  <a:gd name="connsiteY7-208" fmla="*/ 510 h 10000"/>
                  <a:gd name="connsiteX8-209" fmla="*/ 7657 w 10000"/>
                  <a:gd name="connsiteY8-210" fmla="*/ 5358 h 10000"/>
                  <a:gd name="connsiteX9-211" fmla="*/ 3758 w 10000"/>
                  <a:gd name="connsiteY9-212" fmla="*/ 10000 h 10000"/>
                  <a:gd name="connsiteX0-213" fmla="*/ 3758 w 10000"/>
                  <a:gd name="connsiteY0-214" fmla="*/ 10000 h 10000"/>
                  <a:gd name="connsiteX1-215" fmla="*/ 2750 w 10000"/>
                  <a:gd name="connsiteY1-216" fmla="*/ 9491 h 10000"/>
                  <a:gd name="connsiteX2-217" fmla="*/ 132 w 10000"/>
                  <a:gd name="connsiteY2-218" fmla="*/ 5509 h 10000"/>
                  <a:gd name="connsiteX3-219" fmla="*/ 132 w 10000"/>
                  <a:gd name="connsiteY3-220" fmla="*/ 4491 h 10000"/>
                  <a:gd name="connsiteX4-221" fmla="*/ 2750 w 10000"/>
                  <a:gd name="connsiteY4-222" fmla="*/ 510 h 10000"/>
                  <a:gd name="connsiteX5-223" fmla="*/ 3758 w 10000"/>
                  <a:gd name="connsiteY5-224" fmla="*/ 0 h 10000"/>
                  <a:gd name="connsiteX6-225" fmla="*/ 8992 w 10000"/>
                  <a:gd name="connsiteY6-226" fmla="*/ 0 h 10000"/>
                  <a:gd name="connsiteX7-227" fmla="*/ 10000 w 10000"/>
                  <a:gd name="connsiteY7-228" fmla="*/ 510 h 10000"/>
                  <a:gd name="connsiteX8-229" fmla="*/ 6803 w 10000"/>
                  <a:gd name="connsiteY8-230" fmla="*/ 4894 h 10000"/>
                  <a:gd name="connsiteX9-231" fmla="*/ 3758 w 10000"/>
                  <a:gd name="connsiteY9-232" fmla="*/ 10000 h 10000"/>
                  <a:gd name="connsiteX0-233" fmla="*/ 3758 w 10000"/>
                  <a:gd name="connsiteY0-234" fmla="*/ 10000 h 10000"/>
                  <a:gd name="connsiteX1-235" fmla="*/ 2750 w 10000"/>
                  <a:gd name="connsiteY1-236" fmla="*/ 9491 h 10000"/>
                  <a:gd name="connsiteX2-237" fmla="*/ 132 w 10000"/>
                  <a:gd name="connsiteY2-238" fmla="*/ 5509 h 10000"/>
                  <a:gd name="connsiteX3-239" fmla="*/ 132 w 10000"/>
                  <a:gd name="connsiteY3-240" fmla="*/ 4491 h 10000"/>
                  <a:gd name="connsiteX4-241" fmla="*/ 2750 w 10000"/>
                  <a:gd name="connsiteY4-242" fmla="*/ 510 h 10000"/>
                  <a:gd name="connsiteX5-243" fmla="*/ 3758 w 10000"/>
                  <a:gd name="connsiteY5-244" fmla="*/ 0 h 10000"/>
                  <a:gd name="connsiteX6-245" fmla="*/ 8992 w 10000"/>
                  <a:gd name="connsiteY6-246" fmla="*/ 0 h 10000"/>
                  <a:gd name="connsiteX7-247" fmla="*/ 10000 w 10000"/>
                  <a:gd name="connsiteY7-248" fmla="*/ 510 h 10000"/>
                  <a:gd name="connsiteX8-249" fmla="*/ 6803 w 10000"/>
                  <a:gd name="connsiteY8-250" fmla="*/ 4894 h 10000"/>
                  <a:gd name="connsiteX9-251" fmla="*/ 3758 w 10000"/>
                  <a:gd name="connsiteY9-252" fmla="*/ 10000 h 10000"/>
                  <a:gd name="connsiteX0-253" fmla="*/ 3758 w 10000"/>
                  <a:gd name="connsiteY0-254" fmla="*/ 10000 h 10000"/>
                  <a:gd name="connsiteX1-255" fmla="*/ 2750 w 10000"/>
                  <a:gd name="connsiteY1-256" fmla="*/ 9491 h 10000"/>
                  <a:gd name="connsiteX2-257" fmla="*/ 132 w 10000"/>
                  <a:gd name="connsiteY2-258" fmla="*/ 5509 h 10000"/>
                  <a:gd name="connsiteX3-259" fmla="*/ 132 w 10000"/>
                  <a:gd name="connsiteY3-260" fmla="*/ 4491 h 10000"/>
                  <a:gd name="connsiteX4-261" fmla="*/ 2750 w 10000"/>
                  <a:gd name="connsiteY4-262" fmla="*/ 510 h 10000"/>
                  <a:gd name="connsiteX5-263" fmla="*/ 3758 w 10000"/>
                  <a:gd name="connsiteY5-264" fmla="*/ 0 h 10000"/>
                  <a:gd name="connsiteX6-265" fmla="*/ 8992 w 10000"/>
                  <a:gd name="connsiteY6-266" fmla="*/ 0 h 10000"/>
                  <a:gd name="connsiteX7-267" fmla="*/ 10000 w 10000"/>
                  <a:gd name="connsiteY7-268" fmla="*/ 510 h 10000"/>
                  <a:gd name="connsiteX8-269" fmla="*/ 6803 w 10000"/>
                  <a:gd name="connsiteY8-270" fmla="*/ 4894 h 10000"/>
                  <a:gd name="connsiteX9-271" fmla="*/ 3758 w 10000"/>
                  <a:gd name="connsiteY9-272" fmla="*/ 10000 h 10000"/>
                  <a:gd name="connsiteX0-273" fmla="*/ 3758 w 10027"/>
                  <a:gd name="connsiteY0-274" fmla="*/ 10000 h 10000"/>
                  <a:gd name="connsiteX1-275" fmla="*/ 2750 w 10027"/>
                  <a:gd name="connsiteY1-276" fmla="*/ 9491 h 10000"/>
                  <a:gd name="connsiteX2-277" fmla="*/ 132 w 10027"/>
                  <a:gd name="connsiteY2-278" fmla="*/ 5509 h 10000"/>
                  <a:gd name="connsiteX3-279" fmla="*/ 132 w 10027"/>
                  <a:gd name="connsiteY3-280" fmla="*/ 4491 h 10000"/>
                  <a:gd name="connsiteX4-281" fmla="*/ 2750 w 10027"/>
                  <a:gd name="connsiteY4-282" fmla="*/ 510 h 10000"/>
                  <a:gd name="connsiteX5-283" fmla="*/ 3758 w 10027"/>
                  <a:gd name="connsiteY5-284" fmla="*/ 0 h 10000"/>
                  <a:gd name="connsiteX6-285" fmla="*/ 8992 w 10027"/>
                  <a:gd name="connsiteY6-286" fmla="*/ 0 h 10000"/>
                  <a:gd name="connsiteX7-287" fmla="*/ 10000 w 10027"/>
                  <a:gd name="connsiteY7-288" fmla="*/ 510 h 10000"/>
                  <a:gd name="connsiteX8-289" fmla="*/ 6803 w 10027"/>
                  <a:gd name="connsiteY8-290" fmla="*/ 4894 h 10000"/>
                  <a:gd name="connsiteX9-291" fmla="*/ 3758 w 10027"/>
                  <a:gd name="connsiteY9-292" fmla="*/ 10000 h 10000"/>
                  <a:gd name="connsiteX0-293" fmla="*/ 3758 w 10033"/>
                  <a:gd name="connsiteY0-294" fmla="*/ 10000 h 10000"/>
                  <a:gd name="connsiteX1-295" fmla="*/ 2750 w 10033"/>
                  <a:gd name="connsiteY1-296" fmla="*/ 9491 h 10000"/>
                  <a:gd name="connsiteX2-297" fmla="*/ 132 w 10033"/>
                  <a:gd name="connsiteY2-298" fmla="*/ 5509 h 10000"/>
                  <a:gd name="connsiteX3-299" fmla="*/ 132 w 10033"/>
                  <a:gd name="connsiteY3-300" fmla="*/ 4491 h 10000"/>
                  <a:gd name="connsiteX4-301" fmla="*/ 2750 w 10033"/>
                  <a:gd name="connsiteY4-302" fmla="*/ 510 h 10000"/>
                  <a:gd name="connsiteX5-303" fmla="*/ 3758 w 10033"/>
                  <a:gd name="connsiteY5-304" fmla="*/ 0 h 10000"/>
                  <a:gd name="connsiteX6-305" fmla="*/ 8992 w 10033"/>
                  <a:gd name="connsiteY6-306" fmla="*/ 0 h 10000"/>
                  <a:gd name="connsiteX7-307" fmla="*/ 10000 w 10033"/>
                  <a:gd name="connsiteY7-308" fmla="*/ 510 h 10000"/>
                  <a:gd name="connsiteX8-309" fmla="*/ 6864 w 10033"/>
                  <a:gd name="connsiteY8-310" fmla="*/ 5055 h 10000"/>
                  <a:gd name="connsiteX9-311" fmla="*/ 3758 w 10033"/>
                  <a:gd name="connsiteY9-312" fmla="*/ 10000 h 10000"/>
                  <a:gd name="connsiteX0-313" fmla="*/ 3758 w 10035"/>
                  <a:gd name="connsiteY0-314" fmla="*/ 10000 h 10000"/>
                  <a:gd name="connsiteX1-315" fmla="*/ 2750 w 10035"/>
                  <a:gd name="connsiteY1-316" fmla="*/ 9491 h 10000"/>
                  <a:gd name="connsiteX2-317" fmla="*/ 132 w 10035"/>
                  <a:gd name="connsiteY2-318" fmla="*/ 5509 h 10000"/>
                  <a:gd name="connsiteX3-319" fmla="*/ 132 w 10035"/>
                  <a:gd name="connsiteY3-320" fmla="*/ 4491 h 10000"/>
                  <a:gd name="connsiteX4-321" fmla="*/ 2750 w 10035"/>
                  <a:gd name="connsiteY4-322" fmla="*/ 510 h 10000"/>
                  <a:gd name="connsiteX5-323" fmla="*/ 3758 w 10035"/>
                  <a:gd name="connsiteY5-324" fmla="*/ 0 h 10000"/>
                  <a:gd name="connsiteX6-325" fmla="*/ 8992 w 10035"/>
                  <a:gd name="connsiteY6-326" fmla="*/ 0 h 10000"/>
                  <a:gd name="connsiteX7-327" fmla="*/ 10000 w 10035"/>
                  <a:gd name="connsiteY7-328" fmla="*/ 510 h 10000"/>
                  <a:gd name="connsiteX8-329" fmla="*/ 6864 w 10035"/>
                  <a:gd name="connsiteY8-330" fmla="*/ 5055 h 10000"/>
                  <a:gd name="connsiteX9-331" fmla="*/ 3758 w 10035"/>
                  <a:gd name="connsiteY9-332" fmla="*/ 10000 h 10000"/>
                  <a:gd name="connsiteX0-333" fmla="*/ 3758 w 10008"/>
                  <a:gd name="connsiteY0-334" fmla="*/ 10000 h 10000"/>
                  <a:gd name="connsiteX1-335" fmla="*/ 2750 w 10008"/>
                  <a:gd name="connsiteY1-336" fmla="*/ 9491 h 10000"/>
                  <a:gd name="connsiteX2-337" fmla="*/ 132 w 10008"/>
                  <a:gd name="connsiteY2-338" fmla="*/ 5509 h 10000"/>
                  <a:gd name="connsiteX3-339" fmla="*/ 132 w 10008"/>
                  <a:gd name="connsiteY3-340" fmla="*/ 4491 h 10000"/>
                  <a:gd name="connsiteX4-341" fmla="*/ 2750 w 10008"/>
                  <a:gd name="connsiteY4-342" fmla="*/ 510 h 10000"/>
                  <a:gd name="connsiteX5-343" fmla="*/ 3758 w 10008"/>
                  <a:gd name="connsiteY5-344" fmla="*/ 0 h 10000"/>
                  <a:gd name="connsiteX6-345" fmla="*/ 8992 w 10008"/>
                  <a:gd name="connsiteY6-346" fmla="*/ 0 h 10000"/>
                  <a:gd name="connsiteX7-347" fmla="*/ 10000 w 10008"/>
                  <a:gd name="connsiteY7-348" fmla="*/ 510 h 10000"/>
                  <a:gd name="connsiteX8-349" fmla="*/ 6864 w 10008"/>
                  <a:gd name="connsiteY8-350" fmla="*/ 5055 h 10000"/>
                  <a:gd name="connsiteX9-351" fmla="*/ 3758 w 10008"/>
                  <a:gd name="connsiteY9-352" fmla="*/ 10000 h 10000"/>
                  <a:gd name="connsiteX0-353" fmla="*/ 3758 w 10031"/>
                  <a:gd name="connsiteY0-354" fmla="*/ 10000 h 10000"/>
                  <a:gd name="connsiteX1-355" fmla="*/ 2750 w 10031"/>
                  <a:gd name="connsiteY1-356" fmla="*/ 9491 h 10000"/>
                  <a:gd name="connsiteX2-357" fmla="*/ 132 w 10031"/>
                  <a:gd name="connsiteY2-358" fmla="*/ 5509 h 10000"/>
                  <a:gd name="connsiteX3-359" fmla="*/ 132 w 10031"/>
                  <a:gd name="connsiteY3-360" fmla="*/ 4491 h 10000"/>
                  <a:gd name="connsiteX4-361" fmla="*/ 2750 w 10031"/>
                  <a:gd name="connsiteY4-362" fmla="*/ 510 h 10000"/>
                  <a:gd name="connsiteX5-363" fmla="*/ 3758 w 10031"/>
                  <a:gd name="connsiteY5-364" fmla="*/ 0 h 10000"/>
                  <a:gd name="connsiteX6-365" fmla="*/ 8992 w 10031"/>
                  <a:gd name="connsiteY6-366" fmla="*/ 0 h 10000"/>
                  <a:gd name="connsiteX7-367" fmla="*/ 10000 w 10031"/>
                  <a:gd name="connsiteY7-368" fmla="*/ 510 h 10000"/>
                  <a:gd name="connsiteX8-369" fmla="*/ 6864 w 10031"/>
                  <a:gd name="connsiteY8-370" fmla="*/ 5055 h 10000"/>
                  <a:gd name="connsiteX9-371" fmla="*/ 3758 w 10031"/>
                  <a:gd name="connsiteY9-372" fmla="*/ 10000 h 10000"/>
                  <a:gd name="connsiteX0-373" fmla="*/ 3758 w 10031"/>
                  <a:gd name="connsiteY0-374" fmla="*/ 10000 h 10000"/>
                  <a:gd name="connsiteX1-375" fmla="*/ 2750 w 10031"/>
                  <a:gd name="connsiteY1-376" fmla="*/ 9491 h 10000"/>
                  <a:gd name="connsiteX2-377" fmla="*/ 132 w 10031"/>
                  <a:gd name="connsiteY2-378" fmla="*/ 5509 h 10000"/>
                  <a:gd name="connsiteX3-379" fmla="*/ 132 w 10031"/>
                  <a:gd name="connsiteY3-380" fmla="*/ 4491 h 10000"/>
                  <a:gd name="connsiteX4-381" fmla="*/ 2750 w 10031"/>
                  <a:gd name="connsiteY4-382" fmla="*/ 510 h 10000"/>
                  <a:gd name="connsiteX5-383" fmla="*/ 3758 w 10031"/>
                  <a:gd name="connsiteY5-384" fmla="*/ 0 h 10000"/>
                  <a:gd name="connsiteX6-385" fmla="*/ 8992 w 10031"/>
                  <a:gd name="connsiteY6-386" fmla="*/ 0 h 10000"/>
                  <a:gd name="connsiteX7-387" fmla="*/ 10000 w 10031"/>
                  <a:gd name="connsiteY7-388" fmla="*/ 510 h 10000"/>
                  <a:gd name="connsiteX8-389" fmla="*/ 6864 w 10031"/>
                  <a:gd name="connsiteY8-390" fmla="*/ 5055 h 10000"/>
                  <a:gd name="connsiteX9-391" fmla="*/ 3758 w 10031"/>
                  <a:gd name="connsiteY9-392" fmla="*/ 10000 h 10000"/>
                  <a:gd name="connsiteX0-393" fmla="*/ 3758 w 10035"/>
                  <a:gd name="connsiteY0-394" fmla="*/ 10000 h 10000"/>
                  <a:gd name="connsiteX1-395" fmla="*/ 2750 w 10035"/>
                  <a:gd name="connsiteY1-396" fmla="*/ 9491 h 10000"/>
                  <a:gd name="connsiteX2-397" fmla="*/ 132 w 10035"/>
                  <a:gd name="connsiteY2-398" fmla="*/ 5509 h 10000"/>
                  <a:gd name="connsiteX3-399" fmla="*/ 132 w 10035"/>
                  <a:gd name="connsiteY3-400" fmla="*/ 4491 h 10000"/>
                  <a:gd name="connsiteX4-401" fmla="*/ 2750 w 10035"/>
                  <a:gd name="connsiteY4-402" fmla="*/ 510 h 10000"/>
                  <a:gd name="connsiteX5-403" fmla="*/ 3758 w 10035"/>
                  <a:gd name="connsiteY5-404" fmla="*/ 0 h 10000"/>
                  <a:gd name="connsiteX6-405" fmla="*/ 8992 w 10035"/>
                  <a:gd name="connsiteY6-406" fmla="*/ 0 h 10000"/>
                  <a:gd name="connsiteX7-407" fmla="*/ 10000 w 10035"/>
                  <a:gd name="connsiteY7-408" fmla="*/ 510 h 10000"/>
                  <a:gd name="connsiteX8-409" fmla="*/ 6864 w 10035"/>
                  <a:gd name="connsiteY8-410" fmla="*/ 5055 h 10000"/>
                  <a:gd name="connsiteX9-411" fmla="*/ 3758 w 10035"/>
                  <a:gd name="connsiteY9-412" fmla="*/ 10000 h 10000"/>
                  <a:gd name="connsiteX0-413" fmla="*/ 3758 w 10008"/>
                  <a:gd name="connsiteY0-414" fmla="*/ 10000 h 10000"/>
                  <a:gd name="connsiteX1-415" fmla="*/ 2750 w 10008"/>
                  <a:gd name="connsiteY1-416" fmla="*/ 9491 h 10000"/>
                  <a:gd name="connsiteX2-417" fmla="*/ 132 w 10008"/>
                  <a:gd name="connsiteY2-418" fmla="*/ 5509 h 10000"/>
                  <a:gd name="connsiteX3-419" fmla="*/ 132 w 10008"/>
                  <a:gd name="connsiteY3-420" fmla="*/ 4491 h 10000"/>
                  <a:gd name="connsiteX4-421" fmla="*/ 2750 w 10008"/>
                  <a:gd name="connsiteY4-422" fmla="*/ 510 h 10000"/>
                  <a:gd name="connsiteX5-423" fmla="*/ 3758 w 10008"/>
                  <a:gd name="connsiteY5-424" fmla="*/ 0 h 10000"/>
                  <a:gd name="connsiteX6-425" fmla="*/ 8992 w 10008"/>
                  <a:gd name="connsiteY6-426" fmla="*/ 0 h 10000"/>
                  <a:gd name="connsiteX7-427" fmla="*/ 10000 w 10008"/>
                  <a:gd name="connsiteY7-428" fmla="*/ 510 h 10000"/>
                  <a:gd name="connsiteX8-429" fmla="*/ 6864 w 10008"/>
                  <a:gd name="connsiteY8-430" fmla="*/ 5055 h 10000"/>
                  <a:gd name="connsiteX9-431" fmla="*/ 3758 w 10008"/>
                  <a:gd name="connsiteY9-432" fmla="*/ 10000 h 10000"/>
                  <a:gd name="connsiteX0-433" fmla="*/ 3758 w 10008"/>
                  <a:gd name="connsiteY0-434" fmla="*/ 10000 h 10000"/>
                  <a:gd name="connsiteX1-435" fmla="*/ 2750 w 10008"/>
                  <a:gd name="connsiteY1-436" fmla="*/ 9491 h 10000"/>
                  <a:gd name="connsiteX2-437" fmla="*/ 132 w 10008"/>
                  <a:gd name="connsiteY2-438" fmla="*/ 5509 h 10000"/>
                  <a:gd name="connsiteX3-439" fmla="*/ 132 w 10008"/>
                  <a:gd name="connsiteY3-440" fmla="*/ 4491 h 10000"/>
                  <a:gd name="connsiteX4-441" fmla="*/ 2750 w 10008"/>
                  <a:gd name="connsiteY4-442" fmla="*/ 510 h 10000"/>
                  <a:gd name="connsiteX5-443" fmla="*/ 3758 w 10008"/>
                  <a:gd name="connsiteY5-444" fmla="*/ 0 h 10000"/>
                  <a:gd name="connsiteX6-445" fmla="*/ 8992 w 10008"/>
                  <a:gd name="connsiteY6-446" fmla="*/ 0 h 10000"/>
                  <a:gd name="connsiteX7-447" fmla="*/ 10000 w 10008"/>
                  <a:gd name="connsiteY7-448" fmla="*/ 510 h 10000"/>
                  <a:gd name="connsiteX8-449" fmla="*/ 6864 w 10008"/>
                  <a:gd name="connsiteY8-450" fmla="*/ 5055 h 10000"/>
                  <a:gd name="connsiteX9-451" fmla="*/ 3758 w 10008"/>
                  <a:gd name="connsiteY9-452" fmla="*/ 10000 h 10000"/>
                  <a:gd name="connsiteX0-453" fmla="*/ 3758 w 10008"/>
                  <a:gd name="connsiteY0-454" fmla="*/ 10000 h 10000"/>
                  <a:gd name="connsiteX1-455" fmla="*/ 2750 w 10008"/>
                  <a:gd name="connsiteY1-456" fmla="*/ 9491 h 10000"/>
                  <a:gd name="connsiteX2-457" fmla="*/ 132 w 10008"/>
                  <a:gd name="connsiteY2-458" fmla="*/ 5509 h 10000"/>
                  <a:gd name="connsiteX3-459" fmla="*/ 132 w 10008"/>
                  <a:gd name="connsiteY3-460" fmla="*/ 4491 h 10000"/>
                  <a:gd name="connsiteX4-461" fmla="*/ 2750 w 10008"/>
                  <a:gd name="connsiteY4-462" fmla="*/ 510 h 10000"/>
                  <a:gd name="connsiteX5-463" fmla="*/ 3758 w 10008"/>
                  <a:gd name="connsiteY5-464" fmla="*/ 0 h 10000"/>
                  <a:gd name="connsiteX6-465" fmla="*/ 8992 w 10008"/>
                  <a:gd name="connsiteY6-466" fmla="*/ 0 h 10000"/>
                  <a:gd name="connsiteX7-467" fmla="*/ 10000 w 10008"/>
                  <a:gd name="connsiteY7-468" fmla="*/ 510 h 10000"/>
                  <a:gd name="connsiteX8-469" fmla="*/ 6864 w 10008"/>
                  <a:gd name="connsiteY8-470" fmla="*/ 5055 h 10000"/>
                  <a:gd name="connsiteX9-471" fmla="*/ 3758 w 10008"/>
                  <a:gd name="connsiteY9-472" fmla="*/ 10000 h 10000"/>
                  <a:gd name="connsiteX0-473" fmla="*/ 3758 w 10008"/>
                  <a:gd name="connsiteY0-474" fmla="*/ 10000 h 10000"/>
                  <a:gd name="connsiteX1-475" fmla="*/ 2750 w 10008"/>
                  <a:gd name="connsiteY1-476" fmla="*/ 9491 h 10000"/>
                  <a:gd name="connsiteX2-477" fmla="*/ 132 w 10008"/>
                  <a:gd name="connsiteY2-478" fmla="*/ 5509 h 10000"/>
                  <a:gd name="connsiteX3-479" fmla="*/ 132 w 10008"/>
                  <a:gd name="connsiteY3-480" fmla="*/ 4491 h 10000"/>
                  <a:gd name="connsiteX4-481" fmla="*/ 2750 w 10008"/>
                  <a:gd name="connsiteY4-482" fmla="*/ 510 h 10000"/>
                  <a:gd name="connsiteX5-483" fmla="*/ 3758 w 10008"/>
                  <a:gd name="connsiteY5-484" fmla="*/ 0 h 10000"/>
                  <a:gd name="connsiteX6-485" fmla="*/ 8992 w 10008"/>
                  <a:gd name="connsiteY6-486" fmla="*/ 0 h 10000"/>
                  <a:gd name="connsiteX7-487" fmla="*/ 10000 w 10008"/>
                  <a:gd name="connsiteY7-488" fmla="*/ 510 h 10000"/>
                  <a:gd name="connsiteX8-489" fmla="*/ 6864 w 10008"/>
                  <a:gd name="connsiteY8-490" fmla="*/ 5055 h 10000"/>
                  <a:gd name="connsiteX9-491" fmla="*/ 3758 w 10008"/>
                  <a:gd name="connsiteY9-492" fmla="*/ 10000 h 10000"/>
                  <a:gd name="connsiteX0-493" fmla="*/ 3758 w 10008"/>
                  <a:gd name="connsiteY0-494" fmla="*/ 10000 h 10000"/>
                  <a:gd name="connsiteX1-495" fmla="*/ 2750 w 10008"/>
                  <a:gd name="connsiteY1-496" fmla="*/ 9491 h 10000"/>
                  <a:gd name="connsiteX2-497" fmla="*/ 132 w 10008"/>
                  <a:gd name="connsiteY2-498" fmla="*/ 5509 h 10000"/>
                  <a:gd name="connsiteX3-499" fmla="*/ 132 w 10008"/>
                  <a:gd name="connsiteY3-500" fmla="*/ 4491 h 10000"/>
                  <a:gd name="connsiteX4-501" fmla="*/ 2750 w 10008"/>
                  <a:gd name="connsiteY4-502" fmla="*/ 510 h 10000"/>
                  <a:gd name="connsiteX5-503" fmla="*/ 3758 w 10008"/>
                  <a:gd name="connsiteY5-504" fmla="*/ 0 h 10000"/>
                  <a:gd name="connsiteX6-505" fmla="*/ 8992 w 10008"/>
                  <a:gd name="connsiteY6-506" fmla="*/ 0 h 10000"/>
                  <a:gd name="connsiteX7-507" fmla="*/ 10000 w 10008"/>
                  <a:gd name="connsiteY7-508" fmla="*/ 510 h 10000"/>
                  <a:gd name="connsiteX8-509" fmla="*/ 6864 w 10008"/>
                  <a:gd name="connsiteY8-510" fmla="*/ 5055 h 10000"/>
                  <a:gd name="connsiteX9-511" fmla="*/ 3758 w 10008"/>
                  <a:gd name="connsiteY9-512" fmla="*/ 1000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</a:cxnLst>
                <a:rect l="l" t="t" r="r" b="b"/>
                <a:pathLst>
                  <a:path w="10008" h="10000">
                    <a:moveTo>
                      <a:pt x="3758" y="10000"/>
                    </a:moveTo>
                    <a:cubicBezTo>
                      <a:pt x="3393" y="10000"/>
                      <a:pt x="2935" y="9770"/>
                      <a:pt x="2750" y="9491"/>
                    </a:cubicBezTo>
                    <a:lnTo>
                      <a:pt x="132" y="5509"/>
                    </a:lnTo>
                    <a:cubicBezTo>
                      <a:pt x="-44" y="5230"/>
                      <a:pt x="-44" y="4770"/>
                      <a:pt x="132" y="4491"/>
                    </a:cubicBezTo>
                    <a:lnTo>
                      <a:pt x="2750" y="510"/>
                    </a:lnTo>
                    <a:cubicBezTo>
                      <a:pt x="2935" y="231"/>
                      <a:pt x="3393" y="0"/>
                      <a:pt x="3758" y="0"/>
                    </a:cubicBezTo>
                    <a:lnTo>
                      <a:pt x="8992" y="0"/>
                    </a:lnTo>
                    <a:cubicBezTo>
                      <a:pt x="9365" y="0"/>
                      <a:pt x="9853" y="233"/>
                      <a:pt x="10000" y="510"/>
                    </a:cubicBezTo>
                    <a:cubicBezTo>
                      <a:pt x="10057" y="2976"/>
                      <a:pt x="9918" y="4465"/>
                      <a:pt x="6864" y="5055"/>
                    </a:cubicBezTo>
                    <a:cubicBezTo>
                      <a:pt x="3496" y="5539"/>
                      <a:pt x="4596" y="9371"/>
                      <a:pt x="3758" y="10000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rgbClr val="FFFFFF">
                      <a:alpha val="23000"/>
                    </a:srgbClr>
                  </a:gs>
                  <a:gs pos="0">
                    <a:schemeClr val="bg1">
                      <a:alpha val="0"/>
                    </a:schemeClr>
                  </a:gs>
                  <a:gs pos="74000">
                    <a:schemeClr val="bg1">
                      <a:lumMod val="88000"/>
                      <a:lumOff val="12000"/>
                      <a:alpha val="80000"/>
                    </a:schemeClr>
                  </a:gs>
                </a:gsLst>
                <a:lin ang="2700000" scaled="1"/>
                <a:tileRect/>
              </a:gradFill>
              <a:ln w="12700">
                <a:noFill/>
              </a:ln>
              <a:effectLst/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52" name="组合 51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  <p:cNvGrpSpPr/>
              <p:nvPr/>
            </p:nvGrpSpPr>
            <p:grpSpPr>
              <a:xfrm>
                <a:off x="6085646" y="1913373"/>
                <a:ext cx="880504" cy="697032"/>
                <a:chOff x="856641" y="2521571"/>
                <a:chExt cx="1136118" cy="899385"/>
              </a:xfrm>
            </p:grpSpPr>
            <p:sp>
              <p:nvSpPr>
                <p:cNvPr id="53" name="文本框 52"/>
                <p:cNvSpPr txBox="1"/>
                <p:nvPr/>
              </p:nvSpPr>
              <p:spPr>
                <a:xfrm>
                  <a:off x="856641" y="2521571"/>
                  <a:ext cx="1136118" cy="89938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ln w="15875">
                        <a:noFill/>
                      </a:ln>
                      <a:solidFill>
                        <a:prstClr val="white"/>
                      </a:solidFill>
                      <a:cs typeface="+mn-ea"/>
                      <a:sym typeface="+mn-lt"/>
                    </a:rPr>
                    <a:t>01</a:t>
                  </a:r>
                  <a:endParaRPr lang="zh-CN" altLang="en-US" sz="2400" dirty="0">
                    <a:ln w="15875">
                      <a:noFill/>
                    </a:ln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文本框 53"/>
                <p:cNvSpPr txBox="1"/>
                <p:nvPr/>
              </p:nvSpPr>
              <p:spPr>
                <a:xfrm>
                  <a:off x="897622" y="2856062"/>
                  <a:ext cx="1001346" cy="4197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zh-CN" altLang="en-US" sz="80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5" name="组合 54"/>
            <p:cNvGrpSpPr/>
            <p:nvPr/>
          </p:nvGrpSpPr>
          <p:grpSpPr>
            <a:xfrm>
              <a:off x="5822030" y="3732224"/>
              <a:ext cx="1399307" cy="1240222"/>
              <a:chOff x="5822030" y="3732224"/>
              <a:chExt cx="1399307" cy="1240222"/>
            </a:xfrm>
          </p:grpSpPr>
          <p:sp>
            <p:nvSpPr>
              <p:cNvPr id="56" name="Freeform 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  <p:cNvSpPr/>
              <p:nvPr/>
            </p:nvSpPr>
            <p:spPr bwMode="auto">
              <a:xfrm>
                <a:off x="5822031" y="3732249"/>
                <a:ext cx="1399306" cy="124019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2ABDC7"/>
              </a:solidFill>
              <a:ln w="12700">
                <a:noFill/>
              </a:ln>
              <a:effectLst>
                <a:outerShdw blurRad="330200" dist="127000" dir="2700000" algn="tl" rotWithShape="0">
                  <a:prstClr val="black">
                    <a:alpha val="31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  <p:cNvSpPr/>
              <p:nvPr/>
            </p:nvSpPr>
            <p:spPr bwMode="auto">
              <a:xfrm>
                <a:off x="5822030" y="3732224"/>
                <a:ext cx="1090040" cy="124022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  <a:gd name="connsiteX0" fmla="*/ 2926 w 9929"/>
                  <a:gd name="connsiteY0" fmla="*/ 10000 h 10036"/>
                  <a:gd name="connsiteX1" fmla="*/ 2141 w 9929"/>
                  <a:gd name="connsiteY1" fmla="*/ 9491 h 10036"/>
                  <a:gd name="connsiteX2" fmla="*/ 104 w 9929"/>
                  <a:gd name="connsiteY2" fmla="*/ 5509 h 10036"/>
                  <a:gd name="connsiteX3" fmla="*/ 104 w 9929"/>
                  <a:gd name="connsiteY3" fmla="*/ 4491 h 10036"/>
                  <a:gd name="connsiteX4" fmla="*/ 2141 w 9929"/>
                  <a:gd name="connsiteY4" fmla="*/ 509 h 10036"/>
                  <a:gd name="connsiteX5" fmla="*/ 2926 w 9929"/>
                  <a:gd name="connsiteY5" fmla="*/ 0 h 10036"/>
                  <a:gd name="connsiteX6" fmla="*/ 6999 w 9929"/>
                  <a:gd name="connsiteY6" fmla="*/ 0 h 10036"/>
                  <a:gd name="connsiteX7" fmla="*/ 7784 w 9929"/>
                  <a:gd name="connsiteY7" fmla="*/ 509 h 10036"/>
                  <a:gd name="connsiteX8" fmla="*/ 9821 w 9929"/>
                  <a:gd name="connsiteY8" fmla="*/ 4491 h 10036"/>
                  <a:gd name="connsiteX9" fmla="*/ 9821 w 9929"/>
                  <a:gd name="connsiteY9" fmla="*/ 5509 h 10036"/>
                  <a:gd name="connsiteX10" fmla="*/ 7784 w 9929"/>
                  <a:gd name="connsiteY10" fmla="*/ 9491 h 10036"/>
                  <a:gd name="connsiteX11" fmla="*/ 2926 w 9929"/>
                  <a:gd name="connsiteY11" fmla="*/ 10000 h 10036"/>
                  <a:gd name="connsiteX0-1" fmla="*/ 2947 w 10000"/>
                  <a:gd name="connsiteY0-2" fmla="*/ 9964 h 9964"/>
                  <a:gd name="connsiteX1-3" fmla="*/ 2156 w 10000"/>
                  <a:gd name="connsiteY1-4" fmla="*/ 9457 h 9964"/>
                  <a:gd name="connsiteX2-5" fmla="*/ 105 w 10000"/>
                  <a:gd name="connsiteY2-6" fmla="*/ 5489 h 9964"/>
                  <a:gd name="connsiteX3-7" fmla="*/ 105 w 10000"/>
                  <a:gd name="connsiteY3-8" fmla="*/ 4475 h 9964"/>
                  <a:gd name="connsiteX4-9" fmla="*/ 2156 w 10000"/>
                  <a:gd name="connsiteY4-10" fmla="*/ 507 h 9964"/>
                  <a:gd name="connsiteX5-11" fmla="*/ 2947 w 10000"/>
                  <a:gd name="connsiteY5-12" fmla="*/ 0 h 9964"/>
                  <a:gd name="connsiteX6-13" fmla="*/ 7049 w 10000"/>
                  <a:gd name="connsiteY6-14" fmla="*/ 0 h 9964"/>
                  <a:gd name="connsiteX7-15" fmla="*/ 7840 w 10000"/>
                  <a:gd name="connsiteY7-16" fmla="*/ 507 h 9964"/>
                  <a:gd name="connsiteX8-17" fmla="*/ 9891 w 10000"/>
                  <a:gd name="connsiteY8-18" fmla="*/ 4475 h 9964"/>
                  <a:gd name="connsiteX9-19" fmla="*/ 9891 w 10000"/>
                  <a:gd name="connsiteY9-20" fmla="*/ 5489 h 9964"/>
                  <a:gd name="connsiteX10-21" fmla="*/ 2947 w 10000"/>
                  <a:gd name="connsiteY10-22" fmla="*/ 9964 h 9964"/>
                  <a:gd name="connsiteX0-23" fmla="*/ 2947 w 10070"/>
                  <a:gd name="connsiteY0-24" fmla="*/ 10000 h 10000"/>
                  <a:gd name="connsiteX1-25" fmla="*/ 2156 w 10070"/>
                  <a:gd name="connsiteY1-26" fmla="*/ 9491 h 10000"/>
                  <a:gd name="connsiteX2-27" fmla="*/ 105 w 10070"/>
                  <a:gd name="connsiteY2-28" fmla="*/ 5509 h 10000"/>
                  <a:gd name="connsiteX3-29" fmla="*/ 105 w 10070"/>
                  <a:gd name="connsiteY3-30" fmla="*/ 4491 h 10000"/>
                  <a:gd name="connsiteX4-31" fmla="*/ 2156 w 10070"/>
                  <a:gd name="connsiteY4-32" fmla="*/ 509 h 10000"/>
                  <a:gd name="connsiteX5-33" fmla="*/ 2947 w 10070"/>
                  <a:gd name="connsiteY5-34" fmla="*/ 0 h 10000"/>
                  <a:gd name="connsiteX6-35" fmla="*/ 7049 w 10070"/>
                  <a:gd name="connsiteY6-36" fmla="*/ 0 h 10000"/>
                  <a:gd name="connsiteX7-37" fmla="*/ 7840 w 10070"/>
                  <a:gd name="connsiteY7-38" fmla="*/ 509 h 10000"/>
                  <a:gd name="connsiteX8-39" fmla="*/ 9891 w 10070"/>
                  <a:gd name="connsiteY8-40" fmla="*/ 4491 h 10000"/>
                  <a:gd name="connsiteX9-41" fmla="*/ 2947 w 10070"/>
                  <a:gd name="connsiteY9-42" fmla="*/ 10000 h 10000"/>
                  <a:gd name="connsiteX0-43" fmla="*/ 2947 w 8049"/>
                  <a:gd name="connsiteY0-44" fmla="*/ 10391 h 10391"/>
                  <a:gd name="connsiteX1-45" fmla="*/ 2156 w 8049"/>
                  <a:gd name="connsiteY1-46" fmla="*/ 9882 h 10391"/>
                  <a:gd name="connsiteX2-47" fmla="*/ 105 w 8049"/>
                  <a:gd name="connsiteY2-48" fmla="*/ 5900 h 10391"/>
                  <a:gd name="connsiteX3-49" fmla="*/ 105 w 8049"/>
                  <a:gd name="connsiteY3-50" fmla="*/ 4882 h 10391"/>
                  <a:gd name="connsiteX4-51" fmla="*/ 2156 w 8049"/>
                  <a:gd name="connsiteY4-52" fmla="*/ 900 h 10391"/>
                  <a:gd name="connsiteX5-53" fmla="*/ 2947 w 8049"/>
                  <a:gd name="connsiteY5-54" fmla="*/ 391 h 10391"/>
                  <a:gd name="connsiteX6-55" fmla="*/ 7049 w 8049"/>
                  <a:gd name="connsiteY6-56" fmla="*/ 391 h 10391"/>
                  <a:gd name="connsiteX7-57" fmla="*/ 7840 w 8049"/>
                  <a:gd name="connsiteY7-58" fmla="*/ 900 h 10391"/>
                  <a:gd name="connsiteX8-59" fmla="*/ 2947 w 8049"/>
                  <a:gd name="connsiteY8-60" fmla="*/ 10391 h 10391"/>
                  <a:gd name="connsiteX0-61" fmla="*/ 3660 w 9981"/>
                  <a:gd name="connsiteY0-62" fmla="*/ 9640 h 9640"/>
                  <a:gd name="connsiteX1-63" fmla="*/ 2678 w 9981"/>
                  <a:gd name="connsiteY1-64" fmla="*/ 9150 h 9640"/>
                  <a:gd name="connsiteX2-65" fmla="*/ 129 w 9981"/>
                  <a:gd name="connsiteY2-66" fmla="*/ 5318 h 9640"/>
                  <a:gd name="connsiteX3-67" fmla="*/ 129 w 9981"/>
                  <a:gd name="connsiteY3-68" fmla="*/ 4338 h 9640"/>
                  <a:gd name="connsiteX4-69" fmla="*/ 2678 w 9981"/>
                  <a:gd name="connsiteY4-70" fmla="*/ 506 h 9640"/>
                  <a:gd name="connsiteX5-71" fmla="*/ 3660 w 9981"/>
                  <a:gd name="connsiteY5-72" fmla="*/ 16 h 9640"/>
                  <a:gd name="connsiteX6-73" fmla="*/ 8757 w 9981"/>
                  <a:gd name="connsiteY6-74" fmla="*/ 16 h 9640"/>
                  <a:gd name="connsiteX7-75" fmla="*/ 9739 w 9981"/>
                  <a:gd name="connsiteY7-76" fmla="*/ 506 h 9640"/>
                  <a:gd name="connsiteX8-77" fmla="*/ 3660 w 9981"/>
                  <a:gd name="connsiteY8-78" fmla="*/ 9640 h 9640"/>
                  <a:gd name="connsiteX0-79" fmla="*/ 3667 w 9758"/>
                  <a:gd name="connsiteY0-80" fmla="*/ 10713 h 10713"/>
                  <a:gd name="connsiteX1-81" fmla="*/ 2683 w 9758"/>
                  <a:gd name="connsiteY1-82" fmla="*/ 10205 h 10713"/>
                  <a:gd name="connsiteX2-83" fmla="*/ 129 w 9758"/>
                  <a:gd name="connsiteY2-84" fmla="*/ 6230 h 10713"/>
                  <a:gd name="connsiteX3-85" fmla="*/ 129 w 9758"/>
                  <a:gd name="connsiteY3-86" fmla="*/ 5213 h 10713"/>
                  <a:gd name="connsiteX4-87" fmla="*/ 2683 w 9758"/>
                  <a:gd name="connsiteY4-88" fmla="*/ 1238 h 10713"/>
                  <a:gd name="connsiteX5-89" fmla="*/ 3667 w 9758"/>
                  <a:gd name="connsiteY5-90" fmla="*/ 730 h 10713"/>
                  <a:gd name="connsiteX6-91" fmla="*/ 8774 w 9758"/>
                  <a:gd name="connsiteY6-92" fmla="*/ 730 h 10713"/>
                  <a:gd name="connsiteX7-93" fmla="*/ 9758 w 9758"/>
                  <a:gd name="connsiteY7-94" fmla="*/ 1238 h 10713"/>
                  <a:gd name="connsiteX8-95" fmla="*/ 3667 w 9758"/>
                  <a:gd name="connsiteY8-96" fmla="*/ 10713 h 10713"/>
                  <a:gd name="connsiteX0-97" fmla="*/ 3758 w 10000"/>
                  <a:gd name="connsiteY0-98" fmla="*/ 9319 h 9319"/>
                  <a:gd name="connsiteX1-99" fmla="*/ 2750 w 10000"/>
                  <a:gd name="connsiteY1-100" fmla="*/ 8845 h 9319"/>
                  <a:gd name="connsiteX2-101" fmla="*/ 132 w 10000"/>
                  <a:gd name="connsiteY2-102" fmla="*/ 5134 h 9319"/>
                  <a:gd name="connsiteX3-103" fmla="*/ 132 w 10000"/>
                  <a:gd name="connsiteY3-104" fmla="*/ 4185 h 9319"/>
                  <a:gd name="connsiteX4-105" fmla="*/ 2750 w 10000"/>
                  <a:gd name="connsiteY4-106" fmla="*/ 475 h 9319"/>
                  <a:gd name="connsiteX5-107" fmla="*/ 3758 w 10000"/>
                  <a:gd name="connsiteY5-108" fmla="*/ 0 h 9319"/>
                  <a:gd name="connsiteX6-109" fmla="*/ 8992 w 10000"/>
                  <a:gd name="connsiteY6-110" fmla="*/ 0 h 9319"/>
                  <a:gd name="connsiteX7-111" fmla="*/ 10000 w 10000"/>
                  <a:gd name="connsiteY7-112" fmla="*/ 475 h 9319"/>
                  <a:gd name="connsiteX8-113" fmla="*/ 3758 w 10000"/>
                  <a:gd name="connsiteY8-114" fmla="*/ 9319 h 9319"/>
                  <a:gd name="connsiteX0-115" fmla="*/ 3758 w 10000"/>
                  <a:gd name="connsiteY0-116" fmla="*/ 10000 h 10000"/>
                  <a:gd name="connsiteX1-117" fmla="*/ 2750 w 10000"/>
                  <a:gd name="connsiteY1-118" fmla="*/ 9491 h 10000"/>
                  <a:gd name="connsiteX2-119" fmla="*/ 132 w 10000"/>
                  <a:gd name="connsiteY2-120" fmla="*/ 5509 h 10000"/>
                  <a:gd name="connsiteX3-121" fmla="*/ 132 w 10000"/>
                  <a:gd name="connsiteY3-122" fmla="*/ 4491 h 10000"/>
                  <a:gd name="connsiteX4-123" fmla="*/ 2750 w 10000"/>
                  <a:gd name="connsiteY4-124" fmla="*/ 510 h 10000"/>
                  <a:gd name="connsiteX5-125" fmla="*/ 3758 w 10000"/>
                  <a:gd name="connsiteY5-126" fmla="*/ 0 h 10000"/>
                  <a:gd name="connsiteX6-127" fmla="*/ 8992 w 10000"/>
                  <a:gd name="connsiteY6-128" fmla="*/ 0 h 10000"/>
                  <a:gd name="connsiteX7-129" fmla="*/ 10000 w 10000"/>
                  <a:gd name="connsiteY7-130" fmla="*/ 510 h 10000"/>
                  <a:gd name="connsiteX8-131" fmla="*/ 3758 w 10000"/>
                  <a:gd name="connsiteY8-132" fmla="*/ 10000 h 10000"/>
                  <a:gd name="connsiteX0-133" fmla="*/ 3758 w 10000"/>
                  <a:gd name="connsiteY0-134" fmla="*/ 10000 h 10000"/>
                  <a:gd name="connsiteX1-135" fmla="*/ 2750 w 10000"/>
                  <a:gd name="connsiteY1-136" fmla="*/ 9491 h 10000"/>
                  <a:gd name="connsiteX2-137" fmla="*/ 132 w 10000"/>
                  <a:gd name="connsiteY2-138" fmla="*/ 5509 h 10000"/>
                  <a:gd name="connsiteX3-139" fmla="*/ 132 w 10000"/>
                  <a:gd name="connsiteY3-140" fmla="*/ 4491 h 10000"/>
                  <a:gd name="connsiteX4-141" fmla="*/ 2750 w 10000"/>
                  <a:gd name="connsiteY4-142" fmla="*/ 510 h 10000"/>
                  <a:gd name="connsiteX5-143" fmla="*/ 3758 w 10000"/>
                  <a:gd name="connsiteY5-144" fmla="*/ 0 h 10000"/>
                  <a:gd name="connsiteX6-145" fmla="*/ 8992 w 10000"/>
                  <a:gd name="connsiteY6-146" fmla="*/ 0 h 10000"/>
                  <a:gd name="connsiteX7-147" fmla="*/ 10000 w 10000"/>
                  <a:gd name="connsiteY7-148" fmla="*/ 510 h 10000"/>
                  <a:gd name="connsiteX8-149" fmla="*/ 7779 w 10000"/>
                  <a:gd name="connsiteY8-150" fmla="*/ 5715 h 10000"/>
                  <a:gd name="connsiteX9-151" fmla="*/ 3758 w 10000"/>
                  <a:gd name="connsiteY9-152" fmla="*/ 10000 h 10000"/>
                  <a:gd name="connsiteX0-153" fmla="*/ 3758 w 10000"/>
                  <a:gd name="connsiteY0-154" fmla="*/ 10000 h 10000"/>
                  <a:gd name="connsiteX1-155" fmla="*/ 2750 w 10000"/>
                  <a:gd name="connsiteY1-156" fmla="*/ 9491 h 10000"/>
                  <a:gd name="connsiteX2-157" fmla="*/ 132 w 10000"/>
                  <a:gd name="connsiteY2-158" fmla="*/ 5509 h 10000"/>
                  <a:gd name="connsiteX3-159" fmla="*/ 132 w 10000"/>
                  <a:gd name="connsiteY3-160" fmla="*/ 4491 h 10000"/>
                  <a:gd name="connsiteX4-161" fmla="*/ 2750 w 10000"/>
                  <a:gd name="connsiteY4-162" fmla="*/ 510 h 10000"/>
                  <a:gd name="connsiteX5-163" fmla="*/ 3758 w 10000"/>
                  <a:gd name="connsiteY5-164" fmla="*/ 0 h 10000"/>
                  <a:gd name="connsiteX6-165" fmla="*/ 8992 w 10000"/>
                  <a:gd name="connsiteY6-166" fmla="*/ 0 h 10000"/>
                  <a:gd name="connsiteX7-167" fmla="*/ 10000 w 10000"/>
                  <a:gd name="connsiteY7-168" fmla="*/ 510 h 10000"/>
                  <a:gd name="connsiteX8-169" fmla="*/ 7779 w 10000"/>
                  <a:gd name="connsiteY8-170" fmla="*/ 5715 h 10000"/>
                  <a:gd name="connsiteX9-171" fmla="*/ 3758 w 10000"/>
                  <a:gd name="connsiteY9-172" fmla="*/ 10000 h 10000"/>
                  <a:gd name="connsiteX0-173" fmla="*/ 3758 w 10000"/>
                  <a:gd name="connsiteY0-174" fmla="*/ 10000 h 10000"/>
                  <a:gd name="connsiteX1-175" fmla="*/ 2750 w 10000"/>
                  <a:gd name="connsiteY1-176" fmla="*/ 9491 h 10000"/>
                  <a:gd name="connsiteX2-177" fmla="*/ 132 w 10000"/>
                  <a:gd name="connsiteY2-178" fmla="*/ 5509 h 10000"/>
                  <a:gd name="connsiteX3-179" fmla="*/ 132 w 10000"/>
                  <a:gd name="connsiteY3-180" fmla="*/ 4491 h 10000"/>
                  <a:gd name="connsiteX4-181" fmla="*/ 2750 w 10000"/>
                  <a:gd name="connsiteY4-182" fmla="*/ 510 h 10000"/>
                  <a:gd name="connsiteX5-183" fmla="*/ 3758 w 10000"/>
                  <a:gd name="connsiteY5-184" fmla="*/ 0 h 10000"/>
                  <a:gd name="connsiteX6-185" fmla="*/ 8992 w 10000"/>
                  <a:gd name="connsiteY6-186" fmla="*/ 0 h 10000"/>
                  <a:gd name="connsiteX7-187" fmla="*/ 10000 w 10000"/>
                  <a:gd name="connsiteY7-188" fmla="*/ 510 h 10000"/>
                  <a:gd name="connsiteX8-189" fmla="*/ 7779 w 10000"/>
                  <a:gd name="connsiteY8-190" fmla="*/ 5715 h 10000"/>
                  <a:gd name="connsiteX9-191" fmla="*/ 3758 w 10000"/>
                  <a:gd name="connsiteY9-192" fmla="*/ 10000 h 10000"/>
                  <a:gd name="connsiteX0-193" fmla="*/ 3758 w 10000"/>
                  <a:gd name="connsiteY0-194" fmla="*/ 10000 h 10000"/>
                  <a:gd name="connsiteX1-195" fmla="*/ 2750 w 10000"/>
                  <a:gd name="connsiteY1-196" fmla="*/ 9491 h 10000"/>
                  <a:gd name="connsiteX2-197" fmla="*/ 132 w 10000"/>
                  <a:gd name="connsiteY2-198" fmla="*/ 5509 h 10000"/>
                  <a:gd name="connsiteX3-199" fmla="*/ 132 w 10000"/>
                  <a:gd name="connsiteY3-200" fmla="*/ 4491 h 10000"/>
                  <a:gd name="connsiteX4-201" fmla="*/ 2750 w 10000"/>
                  <a:gd name="connsiteY4-202" fmla="*/ 510 h 10000"/>
                  <a:gd name="connsiteX5-203" fmla="*/ 3758 w 10000"/>
                  <a:gd name="connsiteY5-204" fmla="*/ 0 h 10000"/>
                  <a:gd name="connsiteX6-205" fmla="*/ 8992 w 10000"/>
                  <a:gd name="connsiteY6-206" fmla="*/ 0 h 10000"/>
                  <a:gd name="connsiteX7-207" fmla="*/ 10000 w 10000"/>
                  <a:gd name="connsiteY7-208" fmla="*/ 510 h 10000"/>
                  <a:gd name="connsiteX8-209" fmla="*/ 7657 w 10000"/>
                  <a:gd name="connsiteY8-210" fmla="*/ 5358 h 10000"/>
                  <a:gd name="connsiteX9-211" fmla="*/ 3758 w 10000"/>
                  <a:gd name="connsiteY9-212" fmla="*/ 10000 h 10000"/>
                  <a:gd name="connsiteX0-213" fmla="*/ 3758 w 10000"/>
                  <a:gd name="connsiteY0-214" fmla="*/ 10000 h 10000"/>
                  <a:gd name="connsiteX1-215" fmla="*/ 2750 w 10000"/>
                  <a:gd name="connsiteY1-216" fmla="*/ 9491 h 10000"/>
                  <a:gd name="connsiteX2-217" fmla="*/ 132 w 10000"/>
                  <a:gd name="connsiteY2-218" fmla="*/ 5509 h 10000"/>
                  <a:gd name="connsiteX3-219" fmla="*/ 132 w 10000"/>
                  <a:gd name="connsiteY3-220" fmla="*/ 4491 h 10000"/>
                  <a:gd name="connsiteX4-221" fmla="*/ 2750 w 10000"/>
                  <a:gd name="connsiteY4-222" fmla="*/ 510 h 10000"/>
                  <a:gd name="connsiteX5-223" fmla="*/ 3758 w 10000"/>
                  <a:gd name="connsiteY5-224" fmla="*/ 0 h 10000"/>
                  <a:gd name="connsiteX6-225" fmla="*/ 8992 w 10000"/>
                  <a:gd name="connsiteY6-226" fmla="*/ 0 h 10000"/>
                  <a:gd name="connsiteX7-227" fmla="*/ 10000 w 10000"/>
                  <a:gd name="connsiteY7-228" fmla="*/ 510 h 10000"/>
                  <a:gd name="connsiteX8-229" fmla="*/ 6803 w 10000"/>
                  <a:gd name="connsiteY8-230" fmla="*/ 4894 h 10000"/>
                  <a:gd name="connsiteX9-231" fmla="*/ 3758 w 10000"/>
                  <a:gd name="connsiteY9-232" fmla="*/ 10000 h 10000"/>
                  <a:gd name="connsiteX0-233" fmla="*/ 3758 w 10000"/>
                  <a:gd name="connsiteY0-234" fmla="*/ 10000 h 10000"/>
                  <a:gd name="connsiteX1-235" fmla="*/ 2750 w 10000"/>
                  <a:gd name="connsiteY1-236" fmla="*/ 9491 h 10000"/>
                  <a:gd name="connsiteX2-237" fmla="*/ 132 w 10000"/>
                  <a:gd name="connsiteY2-238" fmla="*/ 5509 h 10000"/>
                  <a:gd name="connsiteX3-239" fmla="*/ 132 w 10000"/>
                  <a:gd name="connsiteY3-240" fmla="*/ 4491 h 10000"/>
                  <a:gd name="connsiteX4-241" fmla="*/ 2750 w 10000"/>
                  <a:gd name="connsiteY4-242" fmla="*/ 510 h 10000"/>
                  <a:gd name="connsiteX5-243" fmla="*/ 3758 w 10000"/>
                  <a:gd name="connsiteY5-244" fmla="*/ 0 h 10000"/>
                  <a:gd name="connsiteX6-245" fmla="*/ 8992 w 10000"/>
                  <a:gd name="connsiteY6-246" fmla="*/ 0 h 10000"/>
                  <a:gd name="connsiteX7-247" fmla="*/ 10000 w 10000"/>
                  <a:gd name="connsiteY7-248" fmla="*/ 510 h 10000"/>
                  <a:gd name="connsiteX8-249" fmla="*/ 6803 w 10000"/>
                  <a:gd name="connsiteY8-250" fmla="*/ 4894 h 10000"/>
                  <a:gd name="connsiteX9-251" fmla="*/ 3758 w 10000"/>
                  <a:gd name="connsiteY9-252" fmla="*/ 10000 h 10000"/>
                  <a:gd name="connsiteX0-253" fmla="*/ 3758 w 10000"/>
                  <a:gd name="connsiteY0-254" fmla="*/ 10000 h 10000"/>
                  <a:gd name="connsiteX1-255" fmla="*/ 2750 w 10000"/>
                  <a:gd name="connsiteY1-256" fmla="*/ 9491 h 10000"/>
                  <a:gd name="connsiteX2-257" fmla="*/ 132 w 10000"/>
                  <a:gd name="connsiteY2-258" fmla="*/ 5509 h 10000"/>
                  <a:gd name="connsiteX3-259" fmla="*/ 132 w 10000"/>
                  <a:gd name="connsiteY3-260" fmla="*/ 4491 h 10000"/>
                  <a:gd name="connsiteX4-261" fmla="*/ 2750 w 10000"/>
                  <a:gd name="connsiteY4-262" fmla="*/ 510 h 10000"/>
                  <a:gd name="connsiteX5-263" fmla="*/ 3758 w 10000"/>
                  <a:gd name="connsiteY5-264" fmla="*/ 0 h 10000"/>
                  <a:gd name="connsiteX6-265" fmla="*/ 8992 w 10000"/>
                  <a:gd name="connsiteY6-266" fmla="*/ 0 h 10000"/>
                  <a:gd name="connsiteX7-267" fmla="*/ 10000 w 10000"/>
                  <a:gd name="connsiteY7-268" fmla="*/ 510 h 10000"/>
                  <a:gd name="connsiteX8-269" fmla="*/ 6803 w 10000"/>
                  <a:gd name="connsiteY8-270" fmla="*/ 4894 h 10000"/>
                  <a:gd name="connsiteX9-271" fmla="*/ 3758 w 10000"/>
                  <a:gd name="connsiteY9-272" fmla="*/ 10000 h 10000"/>
                  <a:gd name="connsiteX0-273" fmla="*/ 3758 w 10027"/>
                  <a:gd name="connsiteY0-274" fmla="*/ 10000 h 10000"/>
                  <a:gd name="connsiteX1-275" fmla="*/ 2750 w 10027"/>
                  <a:gd name="connsiteY1-276" fmla="*/ 9491 h 10000"/>
                  <a:gd name="connsiteX2-277" fmla="*/ 132 w 10027"/>
                  <a:gd name="connsiteY2-278" fmla="*/ 5509 h 10000"/>
                  <a:gd name="connsiteX3-279" fmla="*/ 132 w 10027"/>
                  <a:gd name="connsiteY3-280" fmla="*/ 4491 h 10000"/>
                  <a:gd name="connsiteX4-281" fmla="*/ 2750 w 10027"/>
                  <a:gd name="connsiteY4-282" fmla="*/ 510 h 10000"/>
                  <a:gd name="connsiteX5-283" fmla="*/ 3758 w 10027"/>
                  <a:gd name="connsiteY5-284" fmla="*/ 0 h 10000"/>
                  <a:gd name="connsiteX6-285" fmla="*/ 8992 w 10027"/>
                  <a:gd name="connsiteY6-286" fmla="*/ 0 h 10000"/>
                  <a:gd name="connsiteX7-287" fmla="*/ 10000 w 10027"/>
                  <a:gd name="connsiteY7-288" fmla="*/ 510 h 10000"/>
                  <a:gd name="connsiteX8-289" fmla="*/ 6803 w 10027"/>
                  <a:gd name="connsiteY8-290" fmla="*/ 4894 h 10000"/>
                  <a:gd name="connsiteX9-291" fmla="*/ 3758 w 10027"/>
                  <a:gd name="connsiteY9-292" fmla="*/ 10000 h 10000"/>
                  <a:gd name="connsiteX0-293" fmla="*/ 3758 w 10033"/>
                  <a:gd name="connsiteY0-294" fmla="*/ 10000 h 10000"/>
                  <a:gd name="connsiteX1-295" fmla="*/ 2750 w 10033"/>
                  <a:gd name="connsiteY1-296" fmla="*/ 9491 h 10000"/>
                  <a:gd name="connsiteX2-297" fmla="*/ 132 w 10033"/>
                  <a:gd name="connsiteY2-298" fmla="*/ 5509 h 10000"/>
                  <a:gd name="connsiteX3-299" fmla="*/ 132 w 10033"/>
                  <a:gd name="connsiteY3-300" fmla="*/ 4491 h 10000"/>
                  <a:gd name="connsiteX4-301" fmla="*/ 2750 w 10033"/>
                  <a:gd name="connsiteY4-302" fmla="*/ 510 h 10000"/>
                  <a:gd name="connsiteX5-303" fmla="*/ 3758 w 10033"/>
                  <a:gd name="connsiteY5-304" fmla="*/ 0 h 10000"/>
                  <a:gd name="connsiteX6-305" fmla="*/ 8992 w 10033"/>
                  <a:gd name="connsiteY6-306" fmla="*/ 0 h 10000"/>
                  <a:gd name="connsiteX7-307" fmla="*/ 10000 w 10033"/>
                  <a:gd name="connsiteY7-308" fmla="*/ 510 h 10000"/>
                  <a:gd name="connsiteX8-309" fmla="*/ 6864 w 10033"/>
                  <a:gd name="connsiteY8-310" fmla="*/ 5055 h 10000"/>
                  <a:gd name="connsiteX9-311" fmla="*/ 3758 w 10033"/>
                  <a:gd name="connsiteY9-312" fmla="*/ 10000 h 10000"/>
                  <a:gd name="connsiteX0-313" fmla="*/ 3758 w 10035"/>
                  <a:gd name="connsiteY0-314" fmla="*/ 10000 h 10000"/>
                  <a:gd name="connsiteX1-315" fmla="*/ 2750 w 10035"/>
                  <a:gd name="connsiteY1-316" fmla="*/ 9491 h 10000"/>
                  <a:gd name="connsiteX2-317" fmla="*/ 132 w 10035"/>
                  <a:gd name="connsiteY2-318" fmla="*/ 5509 h 10000"/>
                  <a:gd name="connsiteX3-319" fmla="*/ 132 w 10035"/>
                  <a:gd name="connsiteY3-320" fmla="*/ 4491 h 10000"/>
                  <a:gd name="connsiteX4-321" fmla="*/ 2750 w 10035"/>
                  <a:gd name="connsiteY4-322" fmla="*/ 510 h 10000"/>
                  <a:gd name="connsiteX5-323" fmla="*/ 3758 w 10035"/>
                  <a:gd name="connsiteY5-324" fmla="*/ 0 h 10000"/>
                  <a:gd name="connsiteX6-325" fmla="*/ 8992 w 10035"/>
                  <a:gd name="connsiteY6-326" fmla="*/ 0 h 10000"/>
                  <a:gd name="connsiteX7-327" fmla="*/ 10000 w 10035"/>
                  <a:gd name="connsiteY7-328" fmla="*/ 510 h 10000"/>
                  <a:gd name="connsiteX8-329" fmla="*/ 6864 w 10035"/>
                  <a:gd name="connsiteY8-330" fmla="*/ 5055 h 10000"/>
                  <a:gd name="connsiteX9-331" fmla="*/ 3758 w 10035"/>
                  <a:gd name="connsiteY9-332" fmla="*/ 10000 h 10000"/>
                  <a:gd name="connsiteX0-333" fmla="*/ 3758 w 10008"/>
                  <a:gd name="connsiteY0-334" fmla="*/ 10000 h 10000"/>
                  <a:gd name="connsiteX1-335" fmla="*/ 2750 w 10008"/>
                  <a:gd name="connsiteY1-336" fmla="*/ 9491 h 10000"/>
                  <a:gd name="connsiteX2-337" fmla="*/ 132 w 10008"/>
                  <a:gd name="connsiteY2-338" fmla="*/ 5509 h 10000"/>
                  <a:gd name="connsiteX3-339" fmla="*/ 132 w 10008"/>
                  <a:gd name="connsiteY3-340" fmla="*/ 4491 h 10000"/>
                  <a:gd name="connsiteX4-341" fmla="*/ 2750 w 10008"/>
                  <a:gd name="connsiteY4-342" fmla="*/ 510 h 10000"/>
                  <a:gd name="connsiteX5-343" fmla="*/ 3758 w 10008"/>
                  <a:gd name="connsiteY5-344" fmla="*/ 0 h 10000"/>
                  <a:gd name="connsiteX6-345" fmla="*/ 8992 w 10008"/>
                  <a:gd name="connsiteY6-346" fmla="*/ 0 h 10000"/>
                  <a:gd name="connsiteX7-347" fmla="*/ 10000 w 10008"/>
                  <a:gd name="connsiteY7-348" fmla="*/ 510 h 10000"/>
                  <a:gd name="connsiteX8-349" fmla="*/ 6864 w 10008"/>
                  <a:gd name="connsiteY8-350" fmla="*/ 5055 h 10000"/>
                  <a:gd name="connsiteX9-351" fmla="*/ 3758 w 10008"/>
                  <a:gd name="connsiteY9-352" fmla="*/ 10000 h 10000"/>
                  <a:gd name="connsiteX0-353" fmla="*/ 3758 w 10031"/>
                  <a:gd name="connsiteY0-354" fmla="*/ 10000 h 10000"/>
                  <a:gd name="connsiteX1-355" fmla="*/ 2750 w 10031"/>
                  <a:gd name="connsiteY1-356" fmla="*/ 9491 h 10000"/>
                  <a:gd name="connsiteX2-357" fmla="*/ 132 w 10031"/>
                  <a:gd name="connsiteY2-358" fmla="*/ 5509 h 10000"/>
                  <a:gd name="connsiteX3-359" fmla="*/ 132 w 10031"/>
                  <a:gd name="connsiteY3-360" fmla="*/ 4491 h 10000"/>
                  <a:gd name="connsiteX4-361" fmla="*/ 2750 w 10031"/>
                  <a:gd name="connsiteY4-362" fmla="*/ 510 h 10000"/>
                  <a:gd name="connsiteX5-363" fmla="*/ 3758 w 10031"/>
                  <a:gd name="connsiteY5-364" fmla="*/ 0 h 10000"/>
                  <a:gd name="connsiteX6-365" fmla="*/ 8992 w 10031"/>
                  <a:gd name="connsiteY6-366" fmla="*/ 0 h 10000"/>
                  <a:gd name="connsiteX7-367" fmla="*/ 10000 w 10031"/>
                  <a:gd name="connsiteY7-368" fmla="*/ 510 h 10000"/>
                  <a:gd name="connsiteX8-369" fmla="*/ 6864 w 10031"/>
                  <a:gd name="connsiteY8-370" fmla="*/ 5055 h 10000"/>
                  <a:gd name="connsiteX9-371" fmla="*/ 3758 w 10031"/>
                  <a:gd name="connsiteY9-372" fmla="*/ 10000 h 10000"/>
                  <a:gd name="connsiteX0-373" fmla="*/ 3758 w 10031"/>
                  <a:gd name="connsiteY0-374" fmla="*/ 10000 h 10000"/>
                  <a:gd name="connsiteX1-375" fmla="*/ 2750 w 10031"/>
                  <a:gd name="connsiteY1-376" fmla="*/ 9491 h 10000"/>
                  <a:gd name="connsiteX2-377" fmla="*/ 132 w 10031"/>
                  <a:gd name="connsiteY2-378" fmla="*/ 5509 h 10000"/>
                  <a:gd name="connsiteX3-379" fmla="*/ 132 w 10031"/>
                  <a:gd name="connsiteY3-380" fmla="*/ 4491 h 10000"/>
                  <a:gd name="connsiteX4-381" fmla="*/ 2750 w 10031"/>
                  <a:gd name="connsiteY4-382" fmla="*/ 510 h 10000"/>
                  <a:gd name="connsiteX5-383" fmla="*/ 3758 w 10031"/>
                  <a:gd name="connsiteY5-384" fmla="*/ 0 h 10000"/>
                  <a:gd name="connsiteX6-385" fmla="*/ 8992 w 10031"/>
                  <a:gd name="connsiteY6-386" fmla="*/ 0 h 10000"/>
                  <a:gd name="connsiteX7-387" fmla="*/ 10000 w 10031"/>
                  <a:gd name="connsiteY7-388" fmla="*/ 510 h 10000"/>
                  <a:gd name="connsiteX8-389" fmla="*/ 6864 w 10031"/>
                  <a:gd name="connsiteY8-390" fmla="*/ 5055 h 10000"/>
                  <a:gd name="connsiteX9-391" fmla="*/ 3758 w 10031"/>
                  <a:gd name="connsiteY9-392" fmla="*/ 10000 h 10000"/>
                  <a:gd name="connsiteX0-393" fmla="*/ 3758 w 10035"/>
                  <a:gd name="connsiteY0-394" fmla="*/ 10000 h 10000"/>
                  <a:gd name="connsiteX1-395" fmla="*/ 2750 w 10035"/>
                  <a:gd name="connsiteY1-396" fmla="*/ 9491 h 10000"/>
                  <a:gd name="connsiteX2-397" fmla="*/ 132 w 10035"/>
                  <a:gd name="connsiteY2-398" fmla="*/ 5509 h 10000"/>
                  <a:gd name="connsiteX3-399" fmla="*/ 132 w 10035"/>
                  <a:gd name="connsiteY3-400" fmla="*/ 4491 h 10000"/>
                  <a:gd name="connsiteX4-401" fmla="*/ 2750 w 10035"/>
                  <a:gd name="connsiteY4-402" fmla="*/ 510 h 10000"/>
                  <a:gd name="connsiteX5-403" fmla="*/ 3758 w 10035"/>
                  <a:gd name="connsiteY5-404" fmla="*/ 0 h 10000"/>
                  <a:gd name="connsiteX6-405" fmla="*/ 8992 w 10035"/>
                  <a:gd name="connsiteY6-406" fmla="*/ 0 h 10000"/>
                  <a:gd name="connsiteX7-407" fmla="*/ 10000 w 10035"/>
                  <a:gd name="connsiteY7-408" fmla="*/ 510 h 10000"/>
                  <a:gd name="connsiteX8-409" fmla="*/ 6864 w 10035"/>
                  <a:gd name="connsiteY8-410" fmla="*/ 5055 h 10000"/>
                  <a:gd name="connsiteX9-411" fmla="*/ 3758 w 10035"/>
                  <a:gd name="connsiteY9-412" fmla="*/ 10000 h 10000"/>
                  <a:gd name="connsiteX0-413" fmla="*/ 3758 w 10008"/>
                  <a:gd name="connsiteY0-414" fmla="*/ 10000 h 10000"/>
                  <a:gd name="connsiteX1-415" fmla="*/ 2750 w 10008"/>
                  <a:gd name="connsiteY1-416" fmla="*/ 9491 h 10000"/>
                  <a:gd name="connsiteX2-417" fmla="*/ 132 w 10008"/>
                  <a:gd name="connsiteY2-418" fmla="*/ 5509 h 10000"/>
                  <a:gd name="connsiteX3-419" fmla="*/ 132 w 10008"/>
                  <a:gd name="connsiteY3-420" fmla="*/ 4491 h 10000"/>
                  <a:gd name="connsiteX4-421" fmla="*/ 2750 w 10008"/>
                  <a:gd name="connsiteY4-422" fmla="*/ 510 h 10000"/>
                  <a:gd name="connsiteX5-423" fmla="*/ 3758 w 10008"/>
                  <a:gd name="connsiteY5-424" fmla="*/ 0 h 10000"/>
                  <a:gd name="connsiteX6-425" fmla="*/ 8992 w 10008"/>
                  <a:gd name="connsiteY6-426" fmla="*/ 0 h 10000"/>
                  <a:gd name="connsiteX7-427" fmla="*/ 10000 w 10008"/>
                  <a:gd name="connsiteY7-428" fmla="*/ 510 h 10000"/>
                  <a:gd name="connsiteX8-429" fmla="*/ 6864 w 10008"/>
                  <a:gd name="connsiteY8-430" fmla="*/ 5055 h 10000"/>
                  <a:gd name="connsiteX9-431" fmla="*/ 3758 w 10008"/>
                  <a:gd name="connsiteY9-432" fmla="*/ 10000 h 10000"/>
                  <a:gd name="connsiteX0-433" fmla="*/ 3758 w 10008"/>
                  <a:gd name="connsiteY0-434" fmla="*/ 10000 h 10000"/>
                  <a:gd name="connsiteX1-435" fmla="*/ 2750 w 10008"/>
                  <a:gd name="connsiteY1-436" fmla="*/ 9491 h 10000"/>
                  <a:gd name="connsiteX2-437" fmla="*/ 132 w 10008"/>
                  <a:gd name="connsiteY2-438" fmla="*/ 5509 h 10000"/>
                  <a:gd name="connsiteX3-439" fmla="*/ 132 w 10008"/>
                  <a:gd name="connsiteY3-440" fmla="*/ 4491 h 10000"/>
                  <a:gd name="connsiteX4-441" fmla="*/ 2750 w 10008"/>
                  <a:gd name="connsiteY4-442" fmla="*/ 510 h 10000"/>
                  <a:gd name="connsiteX5-443" fmla="*/ 3758 w 10008"/>
                  <a:gd name="connsiteY5-444" fmla="*/ 0 h 10000"/>
                  <a:gd name="connsiteX6-445" fmla="*/ 8992 w 10008"/>
                  <a:gd name="connsiteY6-446" fmla="*/ 0 h 10000"/>
                  <a:gd name="connsiteX7-447" fmla="*/ 10000 w 10008"/>
                  <a:gd name="connsiteY7-448" fmla="*/ 510 h 10000"/>
                  <a:gd name="connsiteX8-449" fmla="*/ 6864 w 10008"/>
                  <a:gd name="connsiteY8-450" fmla="*/ 5055 h 10000"/>
                  <a:gd name="connsiteX9-451" fmla="*/ 3758 w 10008"/>
                  <a:gd name="connsiteY9-452" fmla="*/ 10000 h 10000"/>
                  <a:gd name="connsiteX0-453" fmla="*/ 3758 w 10008"/>
                  <a:gd name="connsiteY0-454" fmla="*/ 10000 h 10000"/>
                  <a:gd name="connsiteX1-455" fmla="*/ 2750 w 10008"/>
                  <a:gd name="connsiteY1-456" fmla="*/ 9491 h 10000"/>
                  <a:gd name="connsiteX2-457" fmla="*/ 132 w 10008"/>
                  <a:gd name="connsiteY2-458" fmla="*/ 5509 h 10000"/>
                  <a:gd name="connsiteX3-459" fmla="*/ 132 w 10008"/>
                  <a:gd name="connsiteY3-460" fmla="*/ 4491 h 10000"/>
                  <a:gd name="connsiteX4-461" fmla="*/ 2750 w 10008"/>
                  <a:gd name="connsiteY4-462" fmla="*/ 510 h 10000"/>
                  <a:gd name="connsiteX5-463" fmla="*/ 3758 w 10008"/>
                  <a:gd name="connsiteY5-464" fmla="*/ 0 h 10000"/>
                  <a:gd name="connsiteX6-465" fmla="*/ 8992 w 10008"/>
                  <a:gd name="connsiteY6-466" fmla="*/ 0 h 10000"/>
                  <a:gd name="connsiteX7-467" fmla="*/ 10000 w 10008"/>
                  <a:gd name="connsiteY7-468" fmla="*/ 510 h 10000"/>
                  <a:gd name="connsiteX8-469" fmla="*/ 6864 w 10008"/>
                  <a:gd name="connsiteY8-470" fmla="*/ 5055 h 10000"/>
                  <a:gd name="connsiteX9-471" fmla="*/ 3758 w 10008"/>
                  <a:gd name="connsiteY9-472" fmla="*/ 10000 h 10000"/>
                  <a:gd name="connsiteX0-473" fmla="*/ 3758 w 10008"/>
                  <a:gd name="connsiteY0-474" fmla="*/ 10000 h 10000"/>
                  <a:gd name="connsiteX1-475" fmla="*/ 2750 w 10008"/>
                  <a:gd name="connsiteY1-476" fmla="*/ 9491 h 10000"/>
                  <a:gd name="connsiteX2-477" fmla="*/ 132 w 10008"/>
                  <a:gd name="connsiteY2-478" fmla="*/ 5509 h 10000"/>
                  <a:gd name="connsiteX3-479" fmla="*/ 132 w 10008"/>
                  <a:gd name="connsiteY3-480" fmla="*/ 4491 h 10000"/>
                  <a:gd name="connsiteX4-481" fmla="*/ 2750 w 10008"/>
                  <a:gd name="connsiteY4-482" fmla="*/ 510 h 10000"/>
                  <a:gd name="connsiteX5-483" fmla="*/ 3758 w 10008"/>
                  <a:gd name="connsiteY5-484" fmla="*/ 0 h 10000"/>
                  <a:gd name="connsiteX6-485" fmla="*/ 8992 w 10008"/>
                  <a:gd name="connsiteY6-486" fmla="*/ 0 h 10000"/>
                  <a:gd name="connsiteX7-487" fmla="*/ 10000 w 10008"/>
                  <a:gd name="connsiteY7-488" fmla="*/ 510 h 10000"/>
                  <a:gd name="connsiteX8-489" fmla="*/ 6864 w 10008"/>
                  <a:gd name="connsiteY8-490" fmla="*/ 5055 h 10000"/>
                  <a:gd name="connsiteX9-491" fmla="*/ 3758 w 10008"/>
                  <a:gd name="connsiteY9-492" fmla="*/ 10000 h 10000"/>
                  <a:gd name="connsiteX0-493" fmla="*/ 3758 w 10008"/>
                  <a:gd name="connsiteY0-494" fmla="*/ 10000 h 10000"/>
                  <a:gd name="connsiteX1-495" fmla="*/ 2750 w 10008"/>
                  <a:gd name="connsiteY1-496" fmla="*/ 9491 h 10000"/>
                  <a:gd name="connsiteX2-497" fmla="*/ 132 w 10008"/>
                  <a:gd name="connsiteY2-498" fmla="*/ 5509 h 10000"/>
                  <a:gd name="connsiteX3-499" fmla="*/ 132 w 10008"/>
                  <a:gd name="connsiteY3-500" fmla="*/ 4491 h 10000"/>
                  <a:gd name="connsiteX4-501" fmla="*/ 2750 w 10008"/>
                  <a:gd name="connsiteY4-502" fmla="*/ 510 h 10000"/>
                  <a:gd name="connsiteX5-503" fmla="*/ 3758 w 10008"/>
                  <a:gd name="connsiteY5-504" fmla="*/ 0 h 10000"/>
                  <a:gd name="connsiteX6-505" fmla="*/ 8992 w 10008"/>
                  <a:gd name="connsiteY6-506" fmla="*/ 0 h 10000"/>
                  <a:gd name="connsiteX7-507" fmla="*/ 10000 w 10008"/>
                  <a:gd name="connsiteY7-508" fmla="*/ 510 h 10000"/>
                  <a:gd name="connsiteX8-509" fmla="*/ 6864 w 10008"/>
                  <a:gd name="connsiteY8-510" fmla="*/ 5055 h 10000"/>
                  <a:gd name="connsiteX9-511" fmla="*/ 3758 w 10008"/>
                  <a:gd name="connsiteY9-512" fmla="*/ 1000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</a:cxnLst>
                <a:rect l="l" t="t" r="r" b="b"/>
                <a:pathLst>
                  <a:path w="10008" h="10000">
                    <a:moveTo>
                      <a:pt x="3758" y="10000"/>
                    </a:moveTo>
                    <a:cubicBezTo>
                      <a:pt x="3393" y="10000"/>
                      <a:pt x="2935" y="9770"/>
                      <a:pt x="2750" y="9491"/>
                    </a:cubicBezTo>
                    <a:lnTo>
                      <a:pt x="132" y="5509"/>
                    </a:lnTo>
                    <a:cubicBezTo>
                      <a:pt x="-44" y="5230"/>
                      <a:pt x="-44" y="4770"/>
                      <a:pt x="132" y="4491"/>
                    </a:cubicBezTo>
                    <a:lnTo>
                      <a:pt x="2750" y="510"/>
                    </a:lnTo>
                    <a:cubicBezTo>
                      <a:pt x="2935" y="231"/>
                      <a:pt x="3393" y="0"/>
                      <a:pt x="3758" y="0"/>
                    </a:cubicBezTo>
                    <a:lnTo>
                      <a:pt x="8992" y="0"/>
                    </a:lnTo>
                    <a:cubicBezTo>
                      <a:pt x="9365" y="0"/>
                      <a:pt x="9853" y="233"/>
                      <a:pt x="10000" y="510"/>
                    </a:cubicBezTo>
                    <a:cubicBezTo>
                      <a:pt x="10057" y="2976"/>
                      <a:pt x="9918" y="4465"/>
                      <a:pt x="6864" y="5055"/>
                    </a:cubicBezTo>
                    <a:cubicBezTo>
                      <a:pt x="3496" y="5539"/>
                      <a:pt x="4596" y="9371"/>
                      <a:pt x="3758" y="10000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rgbClr val="FFFFFF">
                      <a:alpha val="23000"/>
                    </a:srgbClr>
                  </a:gs>
                  <a:gs pos="0">
                    <a:schemeClr val="bg1">
                      <a:alpha val="0"/>
                    </a:schemeClr>
                  </a:gs>
                  <a:gs pos="74000">
                    <a:schemeClr val="bg1">
                      <a:lumMod val="88000"/>
                      <a:lumOff val="12000"/>
                      <a:alpha val="80000"/>
                    </a:schemeClr>
                  </a:gs>
                </a:gsLst>
                <a:lin ang="2700000" scaled="1"/>
                <a:tileRect/>
              </a:gradFill>
              <a:ln w="12700">
                <a:noFill/>
              </a:ln>
              <a:effectLst/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58" name="组合 57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  <p:cNvGrpSpPr/>
              <p:nvPr/>
            </p:nvGrpSpPr>
            <p:grpSpPr>
              <a:xfrm>
                <a:off x="6047360" y="3993843"/>
                <a:ext cx="1076666" cy="697032"/>
                <a:chOff x="807240" y="2627476"/>
                <a:chExt cx="1389227" cy="899385"/>
              </a:xfrm>
            </p:grpSpPr>
            <p:sp>
              <p:nvSpPr>
                <p:cNvPr id="59" name="文本框 58"/>
                <p:cNvSpPr txBox="1"/>
                <p:nvPr/>
              </p:nvSpPr>
              <p:spPr>
                <a:xfrm>
                  <a:off x="807240" y="2627476"/>
                  <a:ext cx="1160127" cy="89938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ln w="15875">
                        <a:noFill/>
                      </a:ln>
                      <a:solidFill>
                        <a:prstClr val="white"/>
                      </a:solidFill>
                      <a:cs typeface="+mn-ea"/>
                      <a:sym typeface="+mn-lt"/>
                    </a:rPr>
                    <a:t>03</a:t>
                  </a:r>
                  <a:endParaRPr lang="zh-CN" altLang="en-US" sz="2400" dirty="0">
                    <a:ln w="15875">
                      <a:noFill/>
                    </a:ln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文本框 59"/>
                <p:cNvSpPr txBox="1"/>
                <p:nvPr/>
              </p:nvSpPr>
              <p:spPr>
                <a:xfrm>
                  <a:off x="897622" y="2856062"/>
                  <a:ext cx="1298845" cy="4197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zh-CN" altLang="en-US" sz="80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1" name="组合 60"/>
            <p:cNvGrpSpPr/>
            <p:nvPr/>
          </p:nvGrpSpPr>
          <p:grpSpPr>
            <a:xfrm>
              <a:off x="4590285" y="2817621"/>
              <a:ext cx="1399307" cy="1240222"/>
              <a:chOff x="4590285" y="2817621"/>
              <a:chExt cx="1399307" cy="1240222"/>
            </a:xfrm>
          </p:grpSpPr>
          <p:sp>
            <p:nvSpPr>
              <p:cNvPr id="62" name="Freeform 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  <p:cNvSpPr/>
              <p:nvPr/>
            </p:nvSpPr>
            <p:spPr bwMode="auto">
              <a:xfrm>
                <a:off x="4590286" y="2817647"/>
                <a:ext cx="1399306" cy="124019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4C4B50"/>
              </a:solidFill>
              <a:ln w="12700">
                <a:noFill/>
              </a:ln>
              <a:effectLst>
                <a:outerShdw blurRad="330200" dist="127000" dir="2700000" algn="tl" rotWithShape="0">
                  <a:prstClr val="black">
                    <a:alpha val="31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Freeform 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  <p:cNvSpPr/>
              <p:nvPr/>
            </p:nvSpPr>
            <p:spPr bwMode="auto">
              <a:xfrm>
                <a:off x="4590285" y="2817621"/>
                <a:ext cx="1090040" cy="124022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  <a:gd name="connsiteX0" fmla="*/ 2926 w 9929"/>
                  <a:gd name="connsiteY0" fmla="*/ 10000 h 10036"/>
                  <a:gd name="connsiteX1" fmla="*/ 2141 w 9929"/>
                  <a:gd name="connsiteY1" fmla="*/ 9491 h 10036"/>
                  <a:gd name="connsiteX2" fmla="*/ 104 w 9929"/>
                  <a:gd name="connsiteY2" fmla="*/ 5509 h 10036"/>
                  <a:gd name="connsiteX3" fmla="*/ 104 w 9929"/>
                  <a:gd name="connsiteY3" fmla="*/ 4491 h 10036"/>
                  <a:gd name="connsiteX4" fmla="*/ 2141 w 9929"/>
                  <a:gd name="connsiteY4" fmla="*/ 509 h 10036"/>
                  <a:gd name="connsiteX5" fmla="*/ 2926 w 9929"/>
                  <a:gd name="connsiteY5" fmla="*/ 0 h 10036"/>
                  <a:gd name="connsiteX6" fmla="*/ 6999 w 9929"/>
                  <a:gd name="connsiteY6" fmla="*/ 0 h 10036"/>
                  <a:gd name="connsiteX7" fmla="*/ 7784 w 9929"/>
                  <a:gd name="connsiteY7" fmla="*/ 509 h 10036"/>
                  <a:gd name="connsiteX8" fmla="*/ 9821 w 9929"/>
                  <a:gd name="connsiteY8" fmla="*/ 4491 h 10036"/>
                  <a:gd name="connsiteX9" fmla="*/ 9821 w 9929"/>
                  <a:gd name="connsiteY9" fmla="*/ 5509 h 10036"/>
                  <a:gd name="connsiteX10" fmla="*/ 7784 w 9929"/>
                  <a:gd name="connsiteY10" fmla="*/ 9491 h 10036"/>
                  <a:gd name="connsiteX11" fmla="*/ 2926 w 9929"/>
                  <a:gd name="connsiteY11" fmla="*/ 10000 h 10036"/>
                  <a:gd name="connsiteX0-1" fmla="*/ 2947 w 10000"/>
                  <a:gd name="connsiteY0-2" fmla="*/ 9964 h 9964"/>
                  <a:gd name="connsiteX1-3" fmla="*/ 2156 w 10000"/>
                  <a:gd name="connsiteY1-4" fmla="*/ 9457 h 9964"/>
                  <a:gd name="connsiteX2-5" fmla="*/ 105 w 10000"/>
                  <a:gd name="connsiteY2-6" fmla="*/ 5489 h 9964"/>
                  <a:gd name="connsiteX3-7" fmla="*/ 105 w 10000"/>
                  <a:gd name="connsiteY3-8" fmla="*/ 4475 h 9964"/>
                  <a:gd name="connsiteX4-9" fmla="*/ 2156 w 10000"/>
                  <a:gd name="connsiteY4-10" fmla="*/ 507 h 9964"/>
                  <a:gd name="connsiteX5-11" fmla="*/ 2947 w 10000"/>
                  <a:gd name="connsiteY5-12" fmla="*/ 0 h 9964"/>
                  <a:gd name="connsiteX6-13" fmla="*/ 7049 w 10000"/>
                  <a:gd name="connsiteY6-14" fmla="*/ 0 h 9964"/>
                  <a:gd name="connsiteX7-15" fmla="*/ 7840 w 10000"/>
                  <a:gd name="connsiteY7-16" fmla="*/ 507 h 9964"/>
                  <a:gd name="connsiteX8-17" fmla="*/ 9891 w 10000"/>
                  <a:gd name="connsiteY8-18" fmla="*/ 4475 h 9964"/>
                  <a:gd name="connsiteX9-19" fmla="*/ 9891 w 10000"/>
                  <a:gd name="connsiteY9-20" fmla="*/ 5489 h 9964"/>
                  <a:gd name="connsiteX10-21" fmla="*/ 2947 w 10000"/>
                  <a:gd name="connsiteY10-22" fmla="*/ 9964 h 9964"/>
                  <a:gd name="connsiteX0-23" fmla="*/ 2947 w 10070"/>
                  <a:gd name="connsiteY0-24" fmla="*/ 10000 h 10000"/>
                  <a:gd name="connsiteX1-25" fmla="*/ 2156 w 10070"/>
                  <a:gd name="connsiteY1-26" fmla="*/ 9491 h 10000"/>
                  <a:gd name="connsiteX2-27" fmla="*/ 105 w 10070"/>
                  <a:gd name="connsiteY2-28" fmla="*/ 5509 h 10000"/>
                  <a:gd name="connsiteX3-29" fmla="*/ 105 w 10070"/>
                  <a:gd name="connsiteY3-30" fmla="*/ 4491 h 10000"/>
                  <a:gd name="connsiteX4-31" fmla="*/ 2156 w 10070"/>
                  <a:gd name="connsiteY4-32" fmla="*/ 509 h 10000"/>
                  <a:gd name="connsiteX5-33" fmla="*/ 2947 w 10070"/>
                  <a:gd name="connsiteY5-34" fmla="*/ 0 h 10000"/>
                  <a:gd name="connsiteX6-35" fmla="*/ 7049 w 10070"/>
                  <a:gd name="connsiteY6-36" fmla="*/ 0 h 10000"/>
                  <a:gd name="connsiteX7-37" fmla="*/ 7840 w 10070"/>
                  <a:gd name="connsiteY7-38" fmla="*/ 509 h 10000"/>
                  <a:gd name="connsiteX8-39" fmla="*/ 9891 w 10070"/>
                  <a:gd name="connsiteY8-40" fmla="*/ 4491 h 10000"/>
                  <a:gd name="connsiteX9-41" fmla="*/ 2947 w 10070"/>
                  <a:gd name="connsiteY9-42" fmla="*/ 10000 h 10000"/>
                  <a:gd name="connsiteX0-43" fmla="*/ 2947 w 8049"/>
                  <a:gd name="connsiteY0-44" fmla="*/ 10391 h 10391"/>
                  <a:gd name="connsiteX1-45" fmla="*/ 2156 w 8049"/>
                  <a:gd name="connsiteY1-46" fmla="*/ 9882 h 10391"/>
                  <a:gd name="connsiteX2-47" fmla="*/ 105 w 8049"/>
                  <a:gd name="connsiteY2-48" fmla="*/ 5900 h 10391"/>
                  <a:gd name="connsiteX3-49" fmla="*/ 105 w 8049"/>
                  <a:gd name="connsiteY3-50" fmla="*/ 4882 h 10391"/>
                  <a:gd name="connsiteX4-51" fmla="*/ 2156 w 8049"/>
                  <a:gd name="connsiteY4-52" fmla="*/ 900 h 10391"/>
                  <a:gd name="connsiteX5-53" fmla="*/ 2947 w 8049"/>
                  <a:gd name="connsiteY5-54" fmla="*/ 391 h 10391"/>
                  <a:gd name="connsiteX6-55" fmla="*/ 7049 w 8049"/>
                  <a:gd name="connsiteY6-56" fmla="*/ 391 h 10391"/>
                  <a:gd name="connsiteX7-57" fmla="*/ 7840 w 8049"/>
                  <a:gd name="connsiteY7-58" fmla="*/ 900 h 10391"/>
                  <a:gd name="connsiteX8-59" fmla="*/ 2947 w 8049"/>
                  <a:gd name="connsiteY8-60" fmla="*/ 10391 h 10391"/>
                  <a:gd name="connsiteX0-61" fmla="*/ 3660 w 9981"/>
                  <a:gd name="connsiteY0-62" fmla="*/ 9640 h 9640"/>
                  <a:gd name="connsiteX1-63" fmla="*/ 2678 w 9981"/>
                  <a:gd name="connsiteY1-64" fmla="*/ 9150 h 9640"/>
                  <a:gd name="connsiteX2-65" fmla="*/ 129 w 9981"/>
                  <a:gd name="connsiteY2-66" fmla="*/ 5318 h 9640"/>
                  <a:gd name="connsiteX3-67" fmla="*/ 129 w 9981"/>
                  <a:gd name="connsiteY3-68" fmla="*/ 4338 h 9640"/>
                  <a:gd name="connsiteX4-69" fmla="*/ 2678 w 9981"/>
                  <a:gd name="connsiteY4-70" fmla="*/ 506 h 9640"/>
                  <a:gd name="connsiteX5-71" fmla="*/ 3660 w 9981"/>
                  <a:gd name="connsiteY5-72" fmla="*/ 16 h 9640"/>
                  <a:gd name="connsiteX6-73" fmla="*/ 8757 w 9981"/>
                  <a:gd name="connsiteY6-74" fmla="*/ 16 h 9640"/>
                  <a:gd name="connsiteX7-75" fmla="*/ 9739 w 9981"/>
                  <a:gd name="connsiteY7-76" fmla="*/ 506 h 9640"/>
                  <a:gd name="connsiteX8-77" fmla="*/ 3660 w 9981"/>
                  <a:gd name="connsiteY8-78" fmla="*/ 9640 h 9640"/>
                  <a:gd name="connsiteX0-79" fmla="*/ 3667 w 9758"/>
                  <a:gd name="connsiteY0-80" fmla="*/ 10713 h 10713"/>
                  <a:gd name="connsiteX1-81" fmla="*/ 2683 w 9758"/>
                  <a:gd name="connsiteY1-82" fmla="*/ 10205 h 10713"/>
                  <a:gd name="connsiteX2-83" fmla="*/ 129 w 9758"/>
                  <a:gd name="connsiteY2-84" fmla="*/ 6230 h 10713"/>
                  <a:gd name="connsiteX3-85" fmla="*/ 129 w 9758"/>
                  <a:gd name="connsiteY3-86" fmla="*/ 5213 h 10713"/>
                  <a:gd name="connsiteX4-87" fmla="*/ 2683 w 9758"/>
                  <a:gd name="connsiteY4-88" fmla="*/ 1238 h 10713"/>
                  <a:gd name="connsiteX5-89" fmla="*/ 3667 w 9758"/>
                  <a:gd name="connsiteY5-90" fmla="*/ 730 h 10713"/>
                  <a:gd name="connsiteX6-91" fmla="*/ 8774 w 9758"/>
                  <a:gd name="connsiteY6-92" fmla="*/ 730 h 10713"/>
                  <a:gd name="connsiteX7-93" fmla="*/ 9758 w 9758"/>
                  <a:gd name="connsiteY7-94" fmla="*/ 1238 h 10713"/>
                  <a:gd name="connsiteX8-95" fmla="*/ 3667 w 9758"/>
                  <a:gd name="connsiteY8-96" fmla="*/ 10713 h 10713"/>
                  <a:gd name="connsiteX0-97" fmla="*/ 3758 w 10000"/>
                  <a:gd name="connsiteY0-98" fmla="*/ 9319 h 9319"/>
                  <a:gd name="connsiteX1-99" fmla="*/ 2750 w 10000"/>
                  <a:gd name="connsiteY1-100" fmla="*/ 8845 h 9319"/>
                  <a:gd name="connsiteX2-101" fmla="*/ 132 w 10000"/>
                  <a:gd name="connsiteY2-102" fmla="*/ 5134 h 9319"/>
                  <a:gd name="connsiteX3-103" fmla="*/ 132 w 10000"/>
                  <a:gd name="connsiteY3-104" fmla="*/ 4185 h 9319"/>
                  <a:gd name="connsiteX4-105" fmla="*/ 2750 w 10000"/>
                  <a:gd name="connsiteY4-106" fmla="*/ 475 h 9319"/>
                  <a:gd name="connsiteX5-107" fmla="*/ 3758 w 10000"/>
                  <a:gd name="connsiteY5-108" fmla="*/ 0 h 9319"/>
                  <a:gd name="connsiteX6-109" fmla="*/ 8992 w 10000"/>
                  <a:gd name="connsiteY6-110" fmla="*/ 0 h 9319"/>
                  <a:gd name="connsiteX7-111" fmla="*/ 10000 w 10000"/>
                  <a:gd name="connsiteY7-112" fmla="*/ 475 h 9319"/>
                  <a:gd name="connsiteX8-113" fmla="*/ 3758 w 10000"/>
                  <a:gd name="connsiteY8-114" fmla="*/ 9319 h 9319"/>
                  <a:gd name="connsiteX0-115" fmla="*/ 3758 w 10000"/>
                  <a:gd name="connsiteY0-116" fmla="*/ 10000 h 10000"/>
                  <a:gd name="connsiteX1-117" fmla="*/ 2750 w 10000"/>
                  <a:gd name="connsiteY1-118" fmla="*/ 9491 h 10000"/>
                  <a:gd name="connsiteX2-119" fmla="*/ 132 w 10000"/>
                  <a:gd name="connsiteY2-120" fmla="*/ 5509 h 10000"/>
                  <a:gd name="connsiteX3-121" fmla="*/ 132 w 10000"/>
                  <a:gd name="connsiteY3-122" fmla="*/ 4491 h 10000"/>
                  <a:gd name="connsiteX4-123" fmla="*/ 2750 w 10000"/>
                  <a:gd name="connsiteY4-124" fmla="*/ 510 h 10000"/>
                  <a:gd name="connsiteX5-125" fmla="*/ 3758 w 10000"/>
                  <a:gd name="connsiteY5-126" fmla="*/ 0 h 10000"/>
                  <a:gd name="connsiteX6-127" fmla="*/ 8992 w 10000"/>
                  <a:gd name="connsiteY6-128" fmla="*/ 0 h 10000"/>
                  <a:gd name="connsiteX7-129" fmla="*/ 10000 w 10000"/>
                  <a:gd name="connsiteY7-130" fmla="*/ 510 h 10000"/>
                  <a:gd name="connsiteX8-131" fmla="*/ 3758 w 10000"/>
                  <a:gd name="connsiteY8-132" fmla="*/ 10000 h 10000"/>
                  <a:gd name="connsiteX0-133" fmla="*/ 3758 w 10000"/>
                  <a:gd name="connsiteY0-134" fmla="*/ 10000 h 10000"/>
                  <a:gd name="connsiteX1-135" fmla="*/ 2750 w 10000"/>
                  <a:gd name="connsiteY1-136" fmla="*/ 9491 h 10000"/>
                  <a:gd name="connsiteX2-137" fmla="*/ 132 w 10000"/>
                  <a:gd name="connsiteY2-138" fmla="*/ 5509 h 10000"/>
                  <a:gd name="connsiteX3-139" fmla="*/ 132 w 10000"/>
                  <a:gd name="connsiteY3-140" fmla="*/ 4491 h 10000"/>
                  <a:gd name="connsiteX4-141" fmla="*/ 2750 w 10000"/>
                  <a:gd name="connsiteY4-142" fmla="*/ 510 h 10000"/>
                  <a:gd name="connsiteX5-143" fmla="*/ 3758 w 10000"/>
                  <a:gd name="connsiteY5-144" fmla="*/ 0 h 10000"/>
                  <a:gd name="connsiteX6-145" fmla="*/ 8992 w 10000"/>
                  <a:gd name="connsiteY6-146" fmla="*/ 0 h 10000"/>
                  <a:gd name="connsiteX7-147" fmla="*/ 10000 w 10000"/>
                  <a:gd name="connsiteY7-148" fmla="*/ 510 h 10000"/>
                  <a:gd name="connsiteX8-149" fmla="*/ 7779 w 10000"/>
                  <a:gd name="connsiteY8-150" fmla="*/ 5715 h 10000"/>
                  <a:gd name="connsiteX9-151" fmla="*/ 3758 w 10000"/>
                  <a:gd name="connsiteY9-152" fmla="*/ 10000 h 10000"/>
                  <a:gd name="connsiteX0-153" fmla="*/ 3758 w 10000"/>
                  <a:gd name="connsiteY0-154" fmla="*/ 10000 h 10000"/>
                  <a:gd name="connsiteX1-155" fmla="*/ 2750 w 10000"/>
                  <a:gd name="connsiteY1-156" fmla="*/ 9491 h 10000"/>
                  <a:gd name="connsiteX2-157" fmla="*/ 132 w 10000"/>
                  <a:gd name="connsiteY2-158" fmla="*/ 5509 h 10000"/>
                  <a:gd name="connsiteX3-159" fmla="*/ 132 w 10000"/>
                  <a:gd name="connsiteY3-160" fmla="*/ 4491 h 10000"/>
                  <a:gd name="connsiteX4-161" fmla="*/ 2750 w 10000"/>
                  <a:gd name="connsiteY4-162" fmla="*/ 510 h 10000"/>
                  <a:gd name="connsiteX5-163" fmla="*/ 3758 w 10000"/>
                  <a:gd name="connsiteY5-164" fmla="*/ 0 h 10000"/>
                  <a:gd name="connsiteX6-165" fmla="*/ 8992 w 10000"/>
                  <a:gd name="connsiteY6-166" fmla="*/ 0 h 10000"/>
                  <a:gd name="connsiteX7-167" fmla="*/ 10000 w 10000"/>
                  <a:gd name="connsiteY7-168" fmla="*/ 510 h 10000"/>
                  <a:gd name="connsiteX8-169" fmla="*/ 7779 w 10000"/>
                  <a:gd name="connsiteY8-170" fmla="*/ 5715 h 10000"/>
                  <a:gd name="connsiteX9-171" fmla="*/ 3758 w 10000"/>
                  <a:gd name="connsiteY9-172" fmla="*/ 10000 h 10000"/>
                  <a:gd name="connsiteX0-173" fmla="*/ 3758 w 10000"/>
                  <a:gd name="connsiteY0-174" fmla="*/ 10000 h 10000"/>
                  <a:gd name="connsiteX1-175" fmla="*/ 2750 w 10000"/>
                  <a:gd name="connsiteY1-176" fmla="*/ 9491 h 10000"/>
                  <a:gd name="connsiteX2-177" fmla="*/ 132 w 10000"/>
                  <a:gd name="connsiteY2-178" fmla="*/ 5509 h 10000"/>
                  <a:gd name="connsiteX3-179" fmla="*/ 132 w 10000"/>
                  <a:gd name="connsiteY3-180" fmla="*/ 4491 h 10000"/>
                  <a:gd name="connsiteX4-181" fmla="*/ 2750 w 10000"/>
                  <a:gd name="connsiteY4-182" fmla="*/ 510 h 10000"/>
                  <a:gd name="connsiteX5-183" fmla="*/ 3758 w 10000"/>
                  <a:gd name="connsiteY5-184" fmla="*/ 0 h 10000"/>
                  <a:gd name="connsiteX6-185" fmla="*/ 8992 w 10000"/>
                  <a:gd name="connsiteY6-186" fmla="*/ 0 h 10000"/>
                  <a:gd name="connsiteX7-187" fmla="*/ 10000 w 10000"/>
                  <a:gd name="connsiteY7-188" fmla="*/ 510 h 10000"/>
                  <a:gd name="connsiteX8-189" fmla="*/ 7779 w 10000"/>
                  <a:gd name="connsiteY8-190" fmla="*/ 5715 h 10000"/>
                  <a:gd name="connsiteX9-191" fmla="*/ 3758 w 10000"/>
                  <a:gd name="connsiteY9-192" fmla="*/ 10000 h 10000"/>
                  <a:gd name="connsiteX0-193" fmla="*/ 3758 w 10000"/>
                  <a:gd name="connsiteY0-194" fmla="*/ 10000 h 10000"/>
                  <a:gd name="connsiteX1-195" fmla="*/ 2750 w 10000"/>
                  <a:gd name="connsiteY1-196" fmla="*/ 9491 h 10000"/>
                  <a:gd name="connsiteX2-197" fmla="*/ 132 w 10000"/>
                  <a:gd name="connsiteY2-198" fmla="*/ 5509 h 10000"/>
                  <a:gd name="connsiteX3-199" fmla="*/ 132 w 10000"/>
                  <a:gd name="connsiteY3-200" fmla="*/ 4491 h 10000"/>
                  <a:gd name="connsiteX4-201" fmla="*/ 2750 w 10000"/>
                  <a:gd name="connsiteY4-202" fmla="*/ 510 h 10000"/>
                  <a:gd name="connsiteX5-203" fmla="*/ 3758 w 10000"/>
                  <a:gd name="connsiteY5-204" fmla="*/ 0 h 10000"/>
                  <a:gd name="connsiteX6-205" fmla="*/ 8992 w 10000"/>
                  <a:gd name="connsiteY6-206" fmla="*/ 0 h 10000"/>
                  <a:gd name="connsiteX7-207" fmla="*/ 10000 w 10000"/>
                  <a:gd name="connsiteY7-208" fmla="*/ 510 h 10000"/>
                  <a:gd name="connsiteX8-209" fmla="*/ 7657 w 10000"/>
                  <a:gd name="connsiteY8-210" fmla="*/ 5358 h 10000"/>
                  <a:gd name="connsiteX9-211" fmla="*/ 3758 w 10000"/>
                  <a:gd name="connsiteY9-212" fmla="*/ 10000 h 10000"/>
                  <a:gd name="connsiteX0-213" fmla="*/ 3758 w 10000"/>
                  <a:gd name="connsiteY0-214" fmla="*/ 10000 h 10000"/>
                  <a:gd name="connsiteX1-215" fmla="*/ 2750 w 10000"/>
                  <a:gd name="connsiteY1-216" fmla="*/ 9491 h 10000"/>
                  <a:gd name="connsiteX2-217" fmla="*/ 132 w 10000"/>
                  <a:gd name="connsiteY2-218" fmla="*/ 5509 h 10000"/>
                  <a:gd name="connsiteX3-219" fmla="*/ 132 w 10000"/>
                  <a:gd name="connsiteY3-220" fmla="*/ 4491 h 10000"/>
                  <a:gd name="connsiteX4-221" fmla="*/ 2750 w 10000"/>
                  <a:gd name="connsiteY4-222" fmla="*/ 510 h 10000"/>
                  <a:gd name="connsiteX5-223" fmla="*/ 3758 w 10000"/>
                  <a:gd name="connsiteY5-224" fmla="*/ 0 h 10000"/>
                  <a:gd name="connsiteX6-225" fmla="*/ 8992 w 10000"/>
                  <a:gd name="connsiteY6-226" fmla="*/ 0 h 10000"/>
                  <a:gd name="connsiteX7-227" fmla="*/ 10000 w 10000"/>
                  <a:gd name="connsiteY7-228" fmla="*/ 510 h 10000"/>
                  <a:gd name="connsiteX8-229" fmla="*/ 6803 w 10000"/>
                  <a:gd name="connsiteY8-230" fmla="*/ 4894 h 10000"/>
                  <a:gd name="connsiteX9-231" fmla="*/ 3758 w 10000"/>
                  <a:gd name="connsiteY9-232" fmla="*/ 10000 h 10000"/>
                  <a:gd name="connsiteX0-233" fmla="*/ 3758 w 10000"/>
                  <a:gd name="connsiteY0-234" fmla="*/ 10000 h 10000"/>
                  <a:gd name="connsiteX1-235" fmla="*/ 2750 w 10000"/>
                  <a:gd name="connsiteY1-236" fmla="*/ 9491 h 10000"/>
                  <a:gd name="connsiteX2-237" fmla="*/ 132 w 10000"/>
                  <a:gd name="connsiteY2-238" fmla="*/ 5509 h 10000"/>
                  <a:gd name="connsiteX3-239" fmla="*/ 132 w 10000"/>
                  <a:gd name="connsiteY3-240" fmla="*/ 4491 h 10000"/>
                  <a:gd name="connsiteX4-241" fmla="*/ 2750 w 10000"/>
                  <a:gd name="connsiteY4-242" fmla="*/ 510 h 10000"/>
                  <a:gd name="connsiteX5-243" fmla="*/ 3758 w 10000"/>
                  <a:gd name="connsiteY5-244" fmla="*/ 0 h 10000"/>
                  <a:gd name="connsiteX6-245" fmla="*/ 8992 w 10000"/>
                  <a:gd name="connsiteY6-246" fmla="*/ 0 h 10000"/>
                  <a:gd name="connsiteX7-247" fmla="*/ 10000 w 10000"/>
                  <a:gd name="connsiteY7-248" fmla="*/ 510 h 10000"/>
                  <a:gd name="connsiteX8-249" fmla="*/ 6803 w 10000"/>
                  <a:gd name="connsiteY8-250" fmla="*/ 4894 h 10000"/>
                  <a:gd name="connsiteX9-251" fmla="*/ 3758 w 10000"/>
                  <a:gd name="connsiteY9-252" fmla="*/ 10000 h 10000"/>
                  <a:gd name="connsiteX0-253" fmla="*/ 3758 w 10000"/>
                  <a:gd name="connsiteY0-254" fmla="*/ 10000 h 10000"/>
                  <a:gd name="connsiteX1-255" fmla="*/ 2750 w 10000"/>
                  <a:gd name="connsiteY1-256" fmla="*/ 9491 h 10000"/>
                  <a:gd name="connsiteX2-257" fmla="*/ 132 w 10000"/>
                  <a:gd name="connsiteY2-258" fmla="*/ 5509 h 10000"/>
                  <a:gd name="connsiteX3-259" fmla="*/ 132 w 10000"/>
                  <a:gd name="connsiteY3-260" fmla="*/ 4491 h 10000"/>
                  <a:gd name="connsiteX4-261" fmla="*/ 2750 w 10000"/>
                  <a:gd name="connsiteY4-262" fmla="*/ 510 h 10000"/>
                  <a:gd name="connsiteX5-263" fmla="*/ 3758 w 10000"/>
                  <a:gd name="connsiteY5-264" fmla="*/ 0 h 10000"/>
                  <a:gd name="connsiteX6-265" fmla="*/ 8992 w 10000"/>
                  <a:gd name="connsiteY6-266" fmla="*/ 0 h 10000"/>
                  <a:gd name="connsiteX7-267" fmla="*/ 10000 w 10000"/>
                  <a:gd name="connsiteY7-268" fmla="*/ 510 h 10000"/>
                  <a:gd name="connsiteX8-269" fmla="*/ 6803 w 10000"/>
                  <a:gd name="connsiteY8-270" fmla="*/ 4894 h 10000"/>
                  <a:gd name="connsiteX9-271" fmla="*/ 3758 w 10000"/>
                  <a:gd name="connsiteY9-272" fmla="*/ 10000 h 10000"/>
                  <a:gd name="connsiteX0-273" fmla="*/ 3758 w 10027"/>
                  <a:gd name="connsiteY0-274" fmla="*/ 10000 h 10000"/>
                  <a:gd name="connsiteX1-275" fmla="*/ 2750 w 10027"/>
                  <a:gd name="connsiteY1-276" fmla="*/ 9491 h 10000"/>
                  <a:gd name="connsiteX2-277" fmla="*/ 132 w 10027"/>
                  <a:gd name="connsiteY2-278" fmla="*/ 5509 h 10000"/>
                  <a:gd name="connsiteX3-279" fmla="*/ 132 w 10027"/>
                  <a:gd name="connsiteY3-280" fmla="*/ 4491 h 10000"/>
                  <a:gd name="connsiteX4-281" fmla="*/ 2750 w 10027"/>
                  <a:gd name="connsiteY4-282" fmla="*/ 510 h 10000"/>
                  <a:gd name="connsiteX5-283" fmla="*/ 3758 w 10027"/>
                  <a:gd name="connsiteY5-284" fmla="*/ 0 h 10000"/>
                  <a:gd name="connsiteX6-285" fmla="*/ 8992 w 10027"/>
                  <a:gd name="connsiteY6-286" fmla="*/ 0 h 10000"/>
                  <a:gd name="connsiteX7-287" fmla="*/ 10000 w 10027"/>
                  <a:gd name="connsiteY7-288" fmla="*/ 510 h 10000"/>
                  <a:gd name="connsiteX8-289" fmla="*/ 6803 w 10027"/>
                  <a:gd name="connsiteY8-290" fmla="*/ 4894 h 10000"/>
                  <a:gd name="connsiteX9-291" fmla="*/ 3758 w 10027"/>
                  <a:gd name="connsiteY9-292" fmla="*/ 10000 h 10000"/>
                  <a:gd name="connsiteX0-293" fmla="*/ 3758 w 10033"/>
                  <a:gd name="connsiteY0-294" fmla="*/ 10000 h 10000"/>
                  <a:gd name="connsiteX1-295" fmla="*/ 2750 w 10033"/>
                  <a:gd name="connsiteY1-296" fmla="*/ 9491 h 10000"/>
                  <a:gd name="connsiteX2-297" fmla="*/ 132 w 10033"/>
                  <a:gd name="connsiteY2-298" fmla="*/ 5509 h 10000"/>
                  <a:gd name="connsiteX3-299" fmla="*/ 132 w 10033"/>
                  <a:gd name="connsiteY3-300" fmla="*/ 4491 h 10000"/>
                  <a:gd name="connsiteX4-301" fmla="*/ 2750 w 10033"/>
                  <a:gd name="connsiteY4-302" fmla="*/ 510 h 10000"/>
                  <a:gd name="connsiteX5-303" fmla="*/ 3758 w 10033"/>
                  <a:gd name="connsiteY5-304" fmla="*/ 0 h 10000"/>
                  <a:gd name="connsiteX6-305" fmla="*/ 8992 w 10033"/>
                  <a:gd name="connsiteY6-306" fmla="*/ 0 h 10000"/>
                  <a:gd name="connsiteX7-307" fmla="*/ 10000 w 10033"/>
                  <a:gd name="connsiteY7-308" fmla="*/ 510 h 10000"/>
                  <a:gd name="connsiteX8-309" fmla="*/ 6864 w 10033"/>
                  <a:gd name="connsiteY8-310" fmla="*/ 5055 h 10000"/>
                  <a:gd name="connsiteX9-311" fmla="*/ 3758 w 10033"/>
                  <a:gd name="connsiteY9-312" fmla="*/ 10000 h 10000"/>
                  <a:gd name="connsiteX0-313" fmla="*/ 3758 w 10035"/>
                  <a:gd name="connsiteY0-314" fmla="*/ 10000 h 10000"/>
                  <a:gd name="connsiteX1-315" fmla="*/ 2750 w 10035"/>
                  <a:gd name="connsiteY1-316" fmla="*/ 9491 h 10000"/>
                  <a:gd name="connsiteX2-317" fmla="*/ 132 w 10035"/>
                  <a:gd name="connsiteY2-318" fmla="*/ 5509 h 10000"/>
                  <a:gd name="connsiteX3-319" fmla="*/ 132 w 10035"/>
                  <a:gd name="connsiteY3-320" fmla="*/ 4491 h 10000"/>
                  <a:gd name="connsiteX4-321" fmla="*/ 2750 w 10035"/>
                  <a:gd name="connsiteY4-322" fmla="*/ 510 h 10000"/>
                  <a:gd name="connsiteX5-323" fmla="*/ 3758 w 10035"/>
                  <a:gd name="connsiteY5-324" fmla="*/ 0 h 10000"/>
                  <a:gd name="connsiteX6-325" fmla="*/ 8992 w 10035"/>
                  <a:gd name="connsiteY6-326" fmla="*/ 0 h 10000"/>
                  <a:gd name="connsiteX7-327" fmla="*/ 10000 w 10035"/>
                  <a:gd name="connsiteY7-328" fmla="*/ 510 h 10000"/>
                  <a:gd name="connsiteX8-329" fmla="*/ 6864 w 10035"/>
                  <a:gd name="connsiteY8-330" fmla="*/ 5055 h 10000"/>
                  <a:gd name="connsiteX9-331" fmla="*/ 3758 w 10035"/>
                  <a:gd name="connsiteY9-332" fmla="*/ 10000 h 10000"/>
                  <a:gd name="connsiteX0-333" fmla="*/ 3758 w 10008"/>
                  <a:gd name="connsiteY0-334" fmla="*/ 10000 h 10000"/>
                  <a:gd name="connsiteX1-335" fmla="*/ 2750 w 10008"/>
                  <a:gd name="connsiteY1-336" fmla="*/ 9491 h 10000"/>
                  <a:gd name="connsiteX2-337" fmla="*/ 132 w 10008"/>
                  <a:gd name="connsiteY2-338" fmla="*/ 5509 h 10000"/>
                  <a:gd name="connsiteX3-339" fmla="*/ 132 w 10008"/>
                  <a:gd name="connsiteY3-340" fmla="*/ 4491 h 10000"/>
                  <a:gd name="connsiteX4-341" fmla="*/ 2750 w 10008"/>
                  <a:gd name="connsiteY4-342" fmla="*/ 510 h 10000"/>
                  <a:gd name="connsiteX5-343" fmla="*/ 3758 w 10008"/>
                  <a:gd name="connsiteY5-344" fmla="*/ 0 h 10000"/>
                  <a:gd name="connsiteX6-345" fmla="*/ 8992 w 10008"/>
                  <a:gd name="connsiteY6-346" fmla="*/ 0 h 10000"/>
                  <a:gd name="connsiteX7-347" fmla="*/ 10000 w 10008"/>
                  <a:gd name="connsiteY7-348" fmla="*/ 510 h 10000"/>
                  <a:gd name="connsiteX8-349" fmla="*/ 6864 w 10008"/>
                  <a:gd name="connsiteY8-350" fmla="*/ 5055 h 10000"/>
                  <a:gd name="connsiteX9-351" fmla="*/ 3758 w 10008"/>
                  <a:gd name="connsiteY9-352" fmla="*/ 10000 h 10000"/>
                  <a:gd name="connsiteX0-353" fmla="*/ 3758 w 10031"/>
                  <a:gd name="connsiteY0-354" fmla="*/ 10000 h 10000"/>
                  <a:gd name="connsiteX1-355" fmla="*/ 2750 w 10031"/>
                  <a:gd name="connsiteY1-356" fmla="*/ 9491 h 10000"/>
                  <a:gd name="connsiteX2-357" fmla="*/ 132 w 10031"/>
                  <a:gd name="connsiteY2-358" fmla="*/ 5509 h 10000"/>
                  <a:gd name="connsiteX3-359" fmla="*/ 132 w 10031"/>
                  <a:gd name="connsiteY3-360" fmla="*/ 4491 h 10000"/>
                  <a:gd name="connsiteX4-361" fmla="*/ 2750 w 10031"/>
                  <a:gd name="connsiteY4-362" fmla="*/ 510 h 10000"/>
                  <a:gd name="connsiteX5-363" fmla="*/ 3758 w 10031"/>
                  <a:gd name="connsiteY5-364" fmla="*/ 0 h 10000"/>
                  <a:gd name="connsiteX6-365" fmla="*/ 8992 w 10031"/>
                  <a:gd name="connsiteY6-366" fmla="*/ 0 h 10000"/>
                  <a:gd name="connsiteX7-367" fmla="*/ 10000 w 10031"/>
                  <a:gd name="connsiteY7-368" fmla="*/ 510 h 10000"/>
                  <a:gd name="connsiteX8-369" fmla="*/ 6864 w 10031"/>
                  <a:gd name="connsiteY8-370" fmla="*/ 5055 h 10000"/>
                  <a:gd name="connsiteX9-371" fmla="*/ 3758 w 10031"/>
                  <a:gd name="connsiteY9-372" fmla="*/ 10000 h 10000"/>
                  <a:gd name="connsiteX0-373" fmla="*/ 3758 w 10031"/>
                  <a:gd name="connsiteY0-374" fmla="*/ 10000 h 10000"/>
                  <a:gd name="connsiteX1-375" fmla="*/ 2750 w 10031"/>
                  <a:gd name="connsiteY1-376" fmla="*/ 9491 h 10000"/>
                  <a:gd name="connsiteX2-377" fmla="*/ 132 w 10031"/>
                  <a:gd name="connsiteY2-378" fmla="*/ 5509 h 10000"/>
                  <a:gd name="connsiteX3-379" fmla="*/ 132 w 10031"/>
                  <a:gd name="connsiteY3-380" fmla="*/ 4491 h 10000"/>
                  <a:gd name="connsiteX4-381" fmla="*/ 2750 w 10031"/>
                  <a:gd name="connsiteY4-382" fmla="*/ 510 h 10000"/>
                  <a:gd name="connsiteX5-383" fmla="*/ 3758 w 10031"/>
                  <a:gd name="connsiteY5-384" fmla="*/ 0 h 10000"/>
                  <a:gd name="connsiteX6-385" fmla="*/ 8992 w 10031"/>
                  <a:gd name="connsiteY6-386" fmla="*/ 0 h 10000"/>
                  <a:gd name="connsiteX7-387" fmla="*/ 10000 w 10031"/>
                  <a:gd name="connsiteY7-388" fmla="*/ 510 h 10000"/>
                  <a:gd name="connsiteX8-389" fmla="*/ 6864 w 10031"/>
                  <a:gd name="connsiteY8-390" fmla="*/ 5055 h 10000"/>
                  <a:gd name="connsiteX9-391" fmla="*/ 3758 w 10031"/>
                  <a:gd name="connsiteY9-392" fmla="*/ 10000 h 10000"/>
                  <a:gd name="connsiteX0-393" fmla="*/ 3758 w 10035"/>
                  <a:gd name="connsiteY0-394" fmla="*/ 10000 h 10000"/>
                  <a:gd name="connsiteX1-395" fmla="*/ 2750 w 10035"/>
                  <a:gd name="connsiteY1-396" fmla="*/ 9491 h 10000"/>
                  <a:gd name="connsiteX2-397" fmla="*/ 132 w 10035"/>
                  <a:gd name="connsiteY2-398" fmla="*/ 5509 h 10000"/>
                  <a:gd name="connsiteX3-399" fmla="*/ 132 w 10035"/>
                  <a:gd name="connsiteY3-400" fmla="*/ 4491 h 10000"/>
                  <a:gd name="connsiteX4-401" fmla="*/ 2750 w 10035"/>
                  <a:gd name="connsiteY4-402" fmla="*/ 510 h 10000"/>
                  <a:gd name="connsiteX5-403" fmla="*/ 3758 w 10035"/>
                  <a:gd name="connsiteY5-404" fmla="*/ 0 h 10000"/>
                  <a:gd name="connsiteX6-405" fmla="*/ 8992 w 10035"/>
                  <a:gd name="connsiteY6-406" fmla="*/ 0 h 10000"/>
                  <a:gd name="connsiteX7-407" fmla="*/ 10000 w 10035"/>
                  <a:gd name="connsiteY7-408" fmla="*/ 510 h 10000"/>
                  <a:gd name="connsiteX8-409" fmla="*/ 6864 w 10035"/>
                  <a:gd name="connsiteY8-410" fmla="*/ 5055 h 10000"/>
                  <a:gd name="connsiteX9-411" fmla="*/ 3758 w 10035"/>
                  <a:gd name="connsiteY9-412" fmla="*/ 10000 h 10000"/>
                  <a:gd name="connsiteX0-413" fmla="*/ 3758 w 10008"/>
                  <a:gd name="connsiteY0-414" fmla="*/ 10000 h 10000"/>
                  <a:gd name="connsiteX1-415" fmla="*/ 2750 w 10008"/>
                  <a:gd name="connsiteY1-416" fmla="*/ 9491 h 10000"/>
                  <a:gd name="connsiteX2-417" fmla="*/ 132 w 10008"/>
                  <a:gd name="connsiteY2-418" fmla="*/ 5509 h 10000"/>
                  <a:gd name="connsiteX3-419" fmla="*/ 132 w 10008"/>
                  <a:gd name="connsiteY3-420" fmla="*/ 4491 h 10000"/>
                  <a:gd name="connsiteX4-421" fmla="*/ 2750 w 10008"/>
                  <a:gd name="connsiteY4-422" fmla="*/ 510 h 10000"/>
                  <a:gd name="connsiteX5-423" fmla="*/ 3758 w 10008"/>
                  <a:gd name="connsiteY5-424" fmla="*/ 0 h 10000"/>
                  <a:gd name="connsiteX6-425" fmla="*/ 8992 w 10008"/>
                  <a:gd name="connsiteY6-426" fmla="*/ 0 h 10000"/>
                  <a:gd name="connsiteX7-427" fmla="*/ 10000 w 10008"/>
                  <a:gd name="connsiteY7-428" fmla="*/ 510 h 10000"/>
                  <a:gd name="connsiteX8-429" fmla="*/ 6864 w 10008"/>
                  <a:gd name="connsiteY8-430" fmla="*/ 5055 h 10000"/>
                  <a:gd name="connsiteX9-431" fmla="*/ 3758 w 10008"/>
                  <a:gd name="connsiteY9-432" fmla="*/ 10000 h 10000"/>
                  <a:gd name="connsiteX0-433" fmla="*/ 3758 w 10008"/>
                  <a:gd name="connsiteY0-434" fmla="*/ 10000 h 10000"/>
                  <a:gd name="connsiteX1-435" fmla="*/ 2750 w 10008"/>
                  <a:gd name="connsiteY1-436" fmla="*/ 9491 h 10000"/>
                  <a:gd name="connsiteX2-437" fmla="*/ 132 w 10008"/>
                  <a:gd name="connsiteY2-438" fmla="*/ 5509 h 10000"/>
                  <a:gd name="connsiteX3-439" fmla="*/ 132 w 10008"/>
                  <a:gd name="connsiteY3-440" fmla="*/ 4491 h 10000"/>
                  <a:gd name="connsiteX4-441" fmla="*/ 2750 w 10008"/>
                  <a:gd name="connsiteY4-442" fmla="*/ 510 h 10000"/>
                  <a:gd name="connsiteX5-443" fmla="*/ 3758 w 10008"/>
                  <a:gd name="connsiteY5-444" fmla="*/ 0 h 10000"/>
                  <a:gd name="connsiteX6-445" fmla="*/ 8992 w 10008"/>
                  <a:gd name="connsiteY6-446" fmla="*/ 0 h 10000"/>
                  <a:gd name="connsiteX7-447" fmla="*/ 10000 w 10008"/>
                  <a:gd name="connsiteY7-448" fmla="*/ 510 h 10000"/>
                  <a:gd name="connsiteX8-449" fmla="*/ 6864 w 10008"/>
                  <a:gd name="connsiteY8-450" fmla="*/ 5055 h 10000"/>
                  <a:gd name="connsiteX9-451" fmla="*/ 3758 w 10008"/>
                  <a:gd name="connsiteY9-452" fmla="*/ 10000 h 10000"/>
                  <a:gd name="connsiteX0-453" fmla="*/ 3758 w 10008"/>
                  <a:gd name="connsiteY0-454" fmla="*/ 10000 h 10000"/>
                  <a:gd name="connsiteX1-455" fmla="*/ 2750 w 10008"/>
                  <a:gd name="connsiteY1-456" fmla="*/ 9491 h 10000"/>
                  <a:gd name="connsiteX2-457" fmla="*/ 132 w 10008"/>
                  <a:gd name="connsiteY2-458" fmla="*/ 5509 h 10000"/>
                  <a:gd name="connsiteX3-459" fmla="*/ 132 w 10008"/>
                  <a:gd name="connsiteY3-460" fmla="*/ 4491 h 10000"/>
                  <a:gd name="connsiteX4-461" fmla="*/ 2750 w 10008"/>
                  <a:gd name="connsiteY4-462" fmla="*/ 510 h 10000"/>
                  <a:gd name="connsiteX5-463" fmla="*/ 3758 w 10008"/>
                  <a:gd name="connsiteY5-464" fmla="*/ 0 h 10000"/>
                  <a:gd name="connsiteX6-465" fmla="*/ 8992 w 10008"/>
                  <a:gd name="connsiteY6-466" fmla="*/ 0 h 10000"/>
                  <a:gd name="connsiteX7-467" fmla="*/ 10000 w 10008"/>
                  <a:gd name="connsiteY7-468" fmla="*/ 510 h 10000"/>
                  <a:gd name="connsiteX8-469" fmla="*/ 6864 w 10008"/>
                  <a:gd name="connsiteY8-470" fmla="*/ 5055 h 10000"/>
                  <a:gd name="connsiteX9-471" fmla="*/ 3758 w 10008"/>
                  <a:gd name="connsiteY9-472" fmla="*/ 10000 h 10000"/>
                  <a:gd name="connsiteX0-473" fmla="*/ 3758 w 10008"/>
                  <a:gd name="connsiteY0-474" fmla="*/ 10000 h 10000"/>
                  <a:gd name="connsiteX1-475" fmla="*/ 2750 w 10008"/>
                  <a:gd name="connsiteY1-476" fmla="*/ 9491 h 10000"/>
                  <a:gd name="connsiteX2-477" fmla="*/ 132 w 10008"/>
                  <a:gd name="connsiteY2-478" fmla="*/ 5509 h 10000"/>
                  <a:gd name="connsiteX3-479" fmla="*/ 132 w 10008"/>
                  <a:gd name="connsiteY3-480" fmla="*/ 4491 h 10000"/>
                  <a:gd name="connsiteX4-481" fmla="*/ 2750 w 10008"/>
                  <a:gd name="connsiteY4-482" fmla="*/ 510 h 10000"/>
                  <a:gd name="connsiteX5-483" fmla="*/ 3758 w 10008"/>
                  <a:gd name="connsiteY5-484" fmla="*/ 0 h 10000"/>
                  <a:gd name="connsiteX6-485" fmla="*/ 8992 w 10008"/>
                  <a:gd name="connsiteY6-486" fmla="*/ 0 h 10000"/>
                  <a:gd name="connsiteX7-487" fmla="*/ 10000 w 10008"/>
                  <a:gd name="connsiteY7-488" fmla="*/ 510 h 10000"/>
                  <a:gd name="connsiteX8-489" fmla="*/ 6864 w 10008"/>
                  <a:gd name="connsiteY8-490" fmla="*/ 5055 h 10000"/>
                  <a:gd name="connsiteX9-491" fmla="*/ 3758 w 10008"/>
                  <a:gd name="connsiteY9-492" fmla="*/ 10000 h 10000"/>
                  <a:gd name="connsiteX0-493" fmla="*/ 3758 w 10008"/>
                  <a:gd name="connsiteY0-494" fmla="*/ 10000 h 10000"/>
                  <a:gd name="connsiteX1-495" fmla="*/ 2750 w 10008"/>
                  <a:gd name="connsiteY1-496" fmla="*/ 9491 h 10000"/>
                  <a:gd name="connsiteX2-497" fmla="*/ 132 w 10008"/>
                  <a:gd name="connsiteY2-498" fmla="*/ 5509 h 10000"/>
                  <a:gd name="connsiteX3-499" fmla="*/ 132 w 10008"/>
                  <a:gd name="connsiteY3-500" fmla="*/ 4491 h 10000"/>
                  <a:gd name="connsiteX4-501" fmla="*/ 2750 w 10008"/>
                  <a:gd name="connsiteY4-502" fmla="*/ 510 h 10000"/>
                  <a:gd name="connsiteX5-503" fmla="*/ 3758 w 10008"/>
                  <a:gd name="connsiteY5-504" fmla="*/ 0 h 10000"/>
                  <a:gd name="connsiteX6-505" fmla="*/ 8992 w 10008"/>
                  <a:gd name="connsiteY6-506" fmla="*/ 0 h 10000"/>
                  <a:gd name="connsiteX7-507" fmla="*/ 10000 w 10008"/>
                  <a:gd name="connsiteY7-508" fmla="*/ 510 h 10000"/>
                  <a:gd name="connsiteX8-509" fmla="*/ 6864 w 10008"/>
                  <a:gd name="connsiteY8-510" fmla="*/ 5055 h 10000"/>
                  <a:gd name="connsiteX9-511" fmla="*/ 3758 w 10008"/>
                  <a:gd name="connsiteY9-512" fmla="*/ 1000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</a:cxnLst>
                <a:rect l="l" t="t" r="r" b="b"/>
                <a:pathLst>
                  <a:path w="10008" h="10000">
                    <a:moveTo>
                      <a:pt x="3758" y="10000"/>
                    </a:moveTo>
                    <a:cubicBezTo>
                      <a:pt x="3393" y="10000"/>
                      <a:pt x="2935" y="9770"/>
                      <a:pt x="2750" y="9491"/>
                    </a:cubicBezTo>
                    <a:lnTo>
                      <a:pt x="132" y="5509"/>
                    </a:lnTo>
                    <a:cubicBezTo>
                      <a:pt x="-44" y="5230"/>
                      <a:pt x="-44" y="4770"/>
                      <a:pt x="132" y="4491"/>
                    </a:cubicBezTo>
                    <a:lnTo>
                      <a:pt x="2750" y="510"/>
                    </a:lnTo>
                    <a:cubicBezTo>
                      <a:pt x="2935" y="231"/>
                      <a:pt x="3393" y="0"/>
                      <a:pt x="3758" y="0"/>
                    </a:cubicBezTo>
                    <a:lnTo>
                      <a:pt x="8992" y="0"/>
                    </a:lnTo>
                    <a:cubicBezTo>
                      <a:pt x="9365" y="0"/>
                      <a:pt x="9853" y="233"/>
                      <a:pt x="10000" y="510"/>
                    </a:cubicBezTo>
                    <a:cubicBezTo>
                      <a:pt x="10057" y="2976"/>
                      <a:pt x="9918" y="4465"/>
                      <a:pt x="6864" y="5055"/>
                    </a:cubicBezTo>
                    <a:cubicBezTo>
                      <a:pt x="3496" y="5539"/>
                      <a:pt x="4596" y="9371"/>
                      <a:pt x="3758" y="100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noFill/>
              </a:ln>
              <a:effectLst/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64" name="组合 63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  <p:cNvGrpSpPr/>
              <p:nvPr/>
            </p:nvGrpSpPr>
            <p:grpSpPr>
              <a:xfrm>
                <a:off x="4847693" y="3089216"/>
                <a:ext cx="861516" cy="697032"/>
                <a:chOff x="840600" y="2643382"/>
                <a:chExt cx="1111617" cy="899385"/>
              </a:xfrm>
            </p:grpSpPr>
            <p:sp>
              <p:nvSpPr>
                <p:cNvPr id="65" name="文本框 64"/>
                <p:cNvSpPr txBox="1"/>
                <p:nvPr/>
              </p:nvSpPr>
              <p:spPr>
                <a:xfrm>
                  <a:off x="840600" y="2643382"/>
                  <a:ext cx="1111617" cy="89938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ln w="15875">
                        <a:noFill/>
                      </a:ln>
                      <a:solidFill>
                        <a:prstClr val="white"/>
                      </a:solidFill>
                      <a:cs typeface="+mn-ea"/>
                      <a:sym typeface="+mn-lt"/>
                    </a:rPr>
                    <a:t>02</a:t>
                  </a:r>
                  <a:endParaRPr lang="zh-CN" altLang="en-US" sz="2400" dirty="0">
                    <a:ln w="15875">
                      <a:noFill/>
                    </a:ln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文本框 65"/>
                <p:cNvSpPr txBox="1"/>
                <p:nvPr/>
              </p:nvSpPr>
              <p:spPr>
                <a:xfrm>
                  <a:off x="897622" y="2856062"/>
                  <a:ext cx="1001347" cy="4197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zh-CN" altLang="en-US" sz="80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7" name="组合 66"/>
            <p:cNvGrpSpPr/>
            <p:nvPr/>
          </p:nvGrpSpPr>
          <p:grpSpPr>
            <a:xfrm>
              <a:off x="4538195" y="4717835"/>
              <a:ext cx="1399305" cy="1427725"/>
              <a:chOff x="4538195" y="4717835"/>
              <a:chExt cx="1399305" cy="1427725"/>
            </a:xfrm>
          </p:grpSpPr>
          <p:sp>
            <p:nvSpPr>
              <p:cNvPr id="68" name="Freeform 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  <p:cNvSpPr/>
              <p:nvPr/>
            </p:nvSpPr>
            <p:spPr bwMode="auto">
              <a:xfrm>
                <a:off x="4538195" y="4755852"/>
                <a:ext cx="1399305" cy="124019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4C4B50"/>
              </a:solidFill>
              <a:ln w="12700">
                <a:noFill/>
              </a:ln>
              <a:effectLst>
                <a:outerShdw blurRad="330200" dist="127000" dir="2700000" algn="tl" rotWithShape="0">
                  <a:prstClr val="black">
                    <a:alpha val="31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Freeform 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  <p:cNvSpPr/>
              <p:nvPr/>
            </p:nvSpPr>
            <p:spPr bwMode="auto">
              <a:xfrm>
                <a:off x="4548555" y="4717835"/>
                <a:ext cx="1090039" cy="124022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  <a:gd name="connsiteX0" fmla="*/ 2926 w 9929"/>
                  <a:gd name="connsiteY0" fmla="*/ 10000 h 10036"/>
                  <a:gd name="connsiteX1" fmla="*/ 2141 w 9929"/>
                  <a:gd name="connsiteY1" fmla="*/ 9491 h 10036"/>
                  <a:gd name="connsiteX2" fmla="*/ 104 w 9929"/>
                  <a:gd name="connsiteY2" fmla="*/ 5509 h 10036"/>
                  <a:gd name="connsiteX3" fmla="*/ 104 w 9929"/>
                  <a:gd name="connsiteY3" fmla="*/ 4491 h 10036"/>
                  <a:gd name="connsiteX4" fmla="*/ 2141 w 9929"/>
                  <a:gd name="connsiteY4" fmla="*/ 509 h 10036"/>
                  <a:gd name="connsiteX5" fmla="*/ 2926 w 9929"/>
                  <a:gd name="connsiteY5" fmla="*/ 0 h 10036"/>
                  <a:gd name="connsiteX6" fmla="*/ 6999 w 9929"/>
                  <a:gd name="connsiteY6" fmla="*/ 0 h 10036"/>
                  <a:gd name="connsiteX7" fmla="*/ 7784 w 9929"/>
                  <a:gd name="connsiteY7" fmla="*/ 509 h 10036"/>
                  <a:gd name="connsiteX8" fmla="*/ 9821 w 9929"/>
                  <a:gd name="connsiteY8" fmla="*/ 4491 h 10036"/>
                  <a:gd name="connsiteX9" fmla="*/ 9821 w 9929"/>
                  <a:gd name="connsiteY9" fmla="*/ 5509 h 10036"/>
                  <a:gd name="connsiteX10" fmla="*/ 7784 w 9929"/>
                  <a:gd name="connsiteY10" fmla="*/ 9491 h 10036"/>
                  <a:gd name="connsiteX11" fmla="*/ 2926 w 9929"/>
                  <a:gd name="connsiteY11" fmla="*/ 10000 h 10036"/>
                  <a:gd name="connsiteX0-1" fmla="*/ 2947 w 10000"/>
                  <a:gd name="connsiteY0-2" fmla="*/ 9964 h 9964"/>
                  <a:gd name="connsiteX1-3" fmla="*/ 2156 w 10000"/>
                  <a:gd name="connsiteY1-4" fmla="*/ 9457 h 9964"/>
                  <a:gd name="connsiteX2-5" fmla="*/ 105 w 10000"/>
                  <a:gd name="connsiteY2-6" fmla="*/ 5489 h 9964"/>
                  <a:gd name="connsiteX3-7" fmla="*/ 105 w 10000"/>
                  <a:gd name="connsiteY3-8" fmla="*/ 4475 h 9964"/>
                  <a:gd name="connsiteX4-9" fmla="*/ 2156 w 10000"/>
                  <a:gd name="connsiteY4-10" fmla="*/ 507 h 9964"/>
                  <a:gd name="connsiteX5-11" fmla="*/ 2947 w 10000"/>
                  <a:gd name="connsiteY5-12" fmla="*/ 0 h 9964"/>
                  <a:gd name="connsiteX6-13" fmla="*/ 7049 w 10000"/>
                  <a:gd name="connsiteY6-14" fmla="*/ 0 h 9964"/>
                  <a:gd name="connsiteX7-15" fmla="*/ 7840 w 10000"/>
                  <a:gd name="connsiteY7-16" fmla="*/ 507 h 9964"/>
                  <a:gd name="connsiteX8-17" fmla="*/ 9891 w 10000"/>
                  <a:gd name="connsiteY8-18" fmla="*/ 4475 h 9964"/>
                  <a:gd name="connsiteX9-19" fmla="*/ 9891 w 10000"/>
                  <a:gd name="connsiteY9-20" fmla="*/ 5489 h 9964"/>
                  <a:gd name="connsiteX10-21" fmla="*/ 2947 w 10000"/>
                  <a:gd name="connsiteY10-22" fmla="*/ 9964 h 9964"/>
                  <a:gd name="connsiteX0-23" fmla="*/ 2947 w 10070"/>
                  <a:gd name="connsiteY0-24" fmla="*/ 10000 h 10000"/>
                  <a:gd name="connsiteX1-25" fmla="*/ 2156 w 10070"/>
                  <a:gd name="connsiteY1-26" fmla="*/ 9491 h 10000"/>
                  <a:gd name="connsiteX2-27" fmla="*/ 105 w 10070"/>
                  <a:gd name="connsiteY2-28" fmla="*/ 5509 h 10000"/>
                  <a:gd name="connsiteX3-29" fmla="*/ 105 w 10070"/>
                  <a:gd name="connsiteY3-30" fmla="*/ 4491 h 10000"/>
                  <a:gd name="connsiteX4-31" fmla="*/ 2156 w 10070"/>
                  <a:gd name="connsiteY4-32" fmla="*/ 509 h 10000"/>
                  <a:gd name="connsiteX5-33" fmla="*/ 2947 w 10070"/>
                  <a:gd name="connsiteY5-34" fmla="*/ 0 h 10000"/>
                  <a:gd name="connsiteX6-35" fmla="*/ 7049 w 10070"/>
                  <a:gd name="connsiteY6-36" fmla="*/ 0 h 10000"/>
                  <a:gd name="connsiteX7-37" fmla="*/ 7840 w 10070"/>
                  <a:gd name="connsiteY7-38" fmla="*/ 509 h 10000"/>
                  <a:gd name="connsiteX8-39" fmla="*/ 9891 w 10070"/>
                  <a:gd name="connsiteY8-40" fmla="*/ 4491 h 10000"/>
                  <a:gd name="connsiteX9-41" fmla="*/ 2947 w 10070"/>
                  <a:gd name="connsiteY9-42" fmla="*/ 10000 h 10000"/>
                  <a:gd name="connsiteX0-43" fmla="*/ 2947 w 8049"/>
                  <a:gd name="connsiteY0-44" fmla="*/ 10391 h 10391"/>
                  <a:gd name="connsiteX1-45" fmla="*/ 2156 w 8049"/>
                  <a:gd name="connsiteY1-46" fmla="*/ 9882 h 10391"/>
                  <a:gd name="connsiteX2-47" fmla="*/ 105 w 8049"/>
                  <a:gd name="connsiteY2-48" fmla="*/ 5900 h 10391"/>
                  <a:gd name="connsiteX3-49" fmla="*/ 105 w 8049"/>
                  <a:gd name="connsiteY3-50" fmla="*/ 4882 h 10391"/>
                  <a:gd name="connsiteX4-51" fmla="*/ 2156 w 8049"/>
                  <a:gd name="connsiteY4-52" fmla="*/ 900 h 10391"/>
                  <a:gd name="connsiteX5-53" fmla="*/ 2947 w 8049"/>
                  <a:gd name="connsiteY5-54" fmla="*/ 391 h 10391"/>
                  <a:gd name="connsiteX6-55" fmla="*/ 7049 w 8049"/>
                  <a:gd name="connsiteY6-56" fmla="*/ 391 h 10391"/>
                  <a:gd name="connsiteX7-57" fmla="*/ 7840 w 8049"/>
                  <a:gd name="connsiteY7-58" fmla="*/ 900 h 10391"/>
                  <a:gd name="connsiteX8-59" fmla="*/ 2947 w 8049"/>
                  <a:gd name="connsiteY8-60" fmla="*/ 10391 h 10391"/>
                  <a:gd name="connsiteX0-61" fmla="*/ 3660 w 9981"/>
                  <a:gd name="connsiteY0-62" fmla="*/ 9640 h 9640"/>
                  <a:gd name="connsiteX1-63" fmla="*/ 2678 w 9981"/>
                  <a:gd name="connsiteY1-64" fmla="*/ 9150 h 9640"/>
                  <a:gd name="connsiteX2-65" fmla="*/ 129 w 9981"/>
                  <a:gd name="connsiteY2-66" fmla="*/ 5318 h 9640"/>
                  <a:gd name="connsiteX3-67" fmla="*/ 129 w 9981"/>
                  <a:gd name="connsiteY3-68" fmla="*/ 4338 h 9640"/>
                  <a:gd name="connsiteX4-69" fmla="*/ 2678 w 9981"/>
                  <a:gd name="connsiteY4-70" fmla="*/ 506 h 9640"/>
                  <a:gd name="connsiteX5-71" fmla="*/ 3660 w 9981"/>
                  <a:gd name="connsiteY5-72" fmla="*/ 16 h 9640"/>
                  <a:gd name="connsiteX6-73" fmla="*/ 8757 w 9981"/>
                  <a:gd name="connsiteY6-74" fmla="*/ 16 h 9640"/>
                  <a:gd name="connsiteX7-75" fmla="*/ 9739 w 9981"/>
                  <a:gd name="connsiteY7-76" fmla="*/ 506 h 9640"/>
                  <a:gd name="connsiteX8-77" fmla="*/ 3660 w 9981"/>
                  <a:gd name="connsiteY8-78" fmla="*/ 9640 h 9640"/>
                  <a:gd name="connsiteX0-79" fmla="*/ 3667 w 9758"/>
                  <a:gd name="connsiteY0-80" fmla="*/ 10713 h 10713"/>
                  <a:gd name="connsiteX1-81" fmla="*/ 2683 w 9758"/>
                  <a:gd name="connsiteY1-82" fmla="*/ 10205 h 10713"/>
                  <a:gd name="connsiteX2-83" fmla="*/ 129 w 9758"/>
                  <a:gd name="connsiteY2-84" fmla="*/ 6230 h 10713"/>
                  <a:gd name="connsiteX3-85" fmla="*/ 129 w 9758"/>
                  <a:gd name="connsiteY3-86" fmla="*/ 5213 h 10713"/>
                  <a:gd name="connsiteX4-87" fmla="*/ 2683 w 9758"/>
                  <a:gd name="connsiteY4-88" fmla="*/ 1238 h 10713"/>
                  <a:gd name="connsiteX5-89" fmla="*/ 3667 w 9758"/>
                  <a:gd name="connsiteY5-90" fmla="*/ 730 h 10713"/>
                  <a:gd name="connsiteX6-91" fmla="*/ 8774 w 9758"/>
                  <a:gd name="connsiteY6-92" fmla="*/ 730 h 10713"/>
                  <a:gd name="connsiteX7-93" fmla="*/ 9758 w 9758"/>
                  <a:gd name="connsiteY7-94" fmla="*/ 1238 h 10713"/>
                  <a:gd name="connsiteX8-95" fmla="*/ 3667 w 9758"/>
                  <a:gd name="connsiteY8-96" fmla="*/ 10713 h 10713"/>
                  <a:gd name="connsiteX0-97" fmla="*/ 3758 w 10000"/>
                  <a:gd name="connsiteY0-98" fmla="*/ 9319 h 9319"/>
                  <a:gd name="connsiteX1-99" fmla="*/ 2750 w 10000"/>
                  <a:gd name="connsiteY1-100" fmla="*/ 8845 h 9319"/>
                  <a:gd name="connsiteX2-101" fmla="*/ 132 w 10000"/>
                  <a:gd name="connsiteY2-102" fmla="*/ 5134 h 9319"/>
                  <a:gd name="connsiteX3-103" fmla="*/ 132 w 10000"/>
                  <a:gd name="connsiteY3-104" fmla="*/ 4185 h 9319"/>
                  <a:gd name="connsiteX4-105" fmla="*/ 2750 w 10000"/>
                  <a:gd name="connsiteY4-106" fmla="*/ 475 h 9319"/>
                  <a:gd name="connsiteX5-107" fmla="*/ 3758 w 10000"/>
                  <a:gd name="connsiteY5-108" fmla="*/ 0 h 9319"/>
                  <a:gd name="connsiteX6-109" fmla="*/ 8992 w 10000"/>
                  <a:gd name="connsiteY6-110" fmla="*/ 0 h 9319"/>
                  <a:gd name="connsiteX7-111" fmla="*/ 10000 w 10000"/>
                  <a:gd name="connsiteY7-112" fmla="*/ 475 h 9319"/>
                  <a:gd name="connsiteX8-113" fmla="*/ 3758 w 10000"/>
                  <a:gd name="connsiteY8-114" fmla="*/ 9319 h 9319"/>
                  <a:gd name="connsiteX0-115" fmla="*/ 3758 w 10000"/>
                  <a:gd name="connsiteY0-116" fmla="*/ 10000 h 10000"/>
                  <a:gd name="connsiteX1-117" fmla="*/ 2750 w 10000"/>
                  <a:gd name="connsiteY1-118" fmla="*/ 9491 h 10000"/>
                  <a:gd name="connsiteX2-119" fmla="*/ 132 w 10000"/>
                  <a:gd name="connsiteY2-120" fmla="*/ 5509 h 10000"/>
                  <a:gd name="connsiteX3-121" fmla="*/ 132 w 10000"/>
                  <a:gd name="connsiteY3-122" fmla="*/ 4491 h 10000"/>
                  <a:gd name="connsiteX4-123" fmla="*/ 2750 w 10000"/>
                  <a:gd name="connsiteY4-124" fmla="*/ 510 h 10000"/>
                  <a:gd name="connsiteX5-125" fmla="*/ 3758 w 10000"/>
                  <a:gd name="connsiteY5-126" fmla="*/ 0 h 10000"/>
                  <a:gd name="connsiteX6-127" fmla="*/ 8992 w 10000"/>
                  <a:gd name="connsiteY6-128" fmla="*/ 0 h 10000"/>
                  <a:gd name="connsiteX7-129" fmla="*/ 10000 w 10000"/>
                  <a:gd name="connsiteY7-130" fmla="*/ 510 h 10000"/>
                  <a:gd name="connsiteX8-131" fmla="*/ 3758 w 10000"/>
                  <a:gd name="connsiteY8-132" fmla="*/ 10000 h 10000"/>
                  <a:gd name="connsiteX0-133" fmla="*/ 3758 w 10000"/>
                  <a:gd name="connsiteY0-134" fmla="*/ 10000 h 10000"/>
                  <a:gd name="connsiteX1-135" fmla="*/ 2750 w 10000"/>
                  <a:gd name="connsiteY1-136" fmla="*/ 9491 h 10000"/>
                  <a:gd name="connsiteX2-137" fmla="*/ 132 w 10000"/>
                  <a:gd name="connsiteY2-138" fmla="*/ 5509 h 10000"/>
                  <a:gd name="connsiteX3-139" fmla="*/ 132 w 10000"/>
                  <a:gd name="connsiteY3-140" fmla="*/ 4491 h 10000"/>
                  <a:gd name="connsiteX4-141" fmla="*/ 2750 w 10000"/>
                  <a:gd name="connsiteY4-142" fmla="*/ 510 h 10000"/>
                  <a:gd name="connsiteX5-143" fmla="*/ 3758 w 10000"/>
                  <a:gd name="connsiteY5-144" fmla="*/ 0 h 10000"/>
                  <a:gd name="connsiteX6-145" fmla="*/ 8992 w 10000"/>
                  <a:gd name="connsiteY6-146" fmla="*/ 0 h 10000"/>
                  <a:gd name="connsiteX7-147" fmla="*/ 10000 w 10000"/>
                  <a:gd name="connsiteY7-148" fmla="*/ 510 h 10000"/>
                  <a:gd name="connsiteX8-149" fmla="*/ 7779 w 10000"/>
                  <a:gd name="connsiteY8-150" fmla="*/ 5715 h 10000"/>
                  <a:gd name="connsiteX9-151" fmla="*/ 3758 w 10000"/>
                  <a:gd name="connsiteY9-152" fmla="*/ 10000 h 10000"/>
                  <a:gd name="connsiteX0-153" fmla="*/ 3758 w 10000"/>
                  <a:gd name="connsiteY0-154" fmla="*/ 10000 h 10000"/>
                  <a:gd name="connsiteX1-155" fmla="*/ 2750 w 10000"/>
                  <a:gd name="connsiteY1-156" fmla="*/ 9491 h 10000"/>
                  <a:gd name="connsiteX2-157" fmla="*/ 132 w 10000"/>
                  <a:gd name="connsiteY2-158" fmla="*/ 5509 h 10000"/>
                  <a:gd name="connsiteX3-159" fmla="*/ 132 w 10000"/>
                  <a:gd name="connsiteY3-160" fmla="*/ 4491 h 10000"/>
                  <a:gd name="connsiteX4-161" fmla="*/ 2750 w 10000"/>
                  <a:gd name="connsiteY4-162" fmla="*/ 510 h 10000"/>
                  <a:gd name="connsiteX5-163" fmla="*/ 3758 w 10000"/>
                  <a:gd name="connsiteY5-164" fmla="*/ 0 h 10000"/>
                  <a:gd name="connsiteX6-165" fmla="*/ 8992 w 10000"/>
                  <a:gd name="connsiteY6-166" fmla="*/ 0 h 10000"/>
                  <a:gd name="connsiteX7-167" fmla="*/ 10000 w 10000"/>
                  <a:gd name="connsiteY7-168" fmla="*/ 510 h 10000"/>
                  <a:gd name="connsiteX8-169" fmla="*/ 7779 w 10000"/>
                  <a:gd name="connsiteY8-170" fmla="*/ 5715 h 10000"/>
                  <a:gd name="connsiteX9-171" fmla="*/ 3758 w 10000"/>
                  <a:gd name="connsiteY9-172" fmla="*/ 10000 h 10000"/>
                  <a:gd name="connsiteX0-173" fmla="*/ 3758 w 10000"/>
                  <a:gd name="connsiteY0-174" fmla="*/ 10000 h 10000"/>
                  <a:gd name="connsiteX1-175" fmla="*/ 2750 w 10000"/>
                  <a:gd name="connsiteY1-176" fmla="*/ 9491 h 10000"/>
                  <a:gd name="connsiteX2-177" fmla="*/ 132 w 10000"/>
                  <a:gd name="connsiteY2-178" fmla="*/ 5509 h 10000"/>
                  <a:gd name="connsiteX3-179" fmla="*/ 132 w 10000"/>
                  <a:gd name="connsiteY3-180" fmla="*/ 4491 h 10000"/>
                  <a:gd name="connsiteX4-181" fmla="*/ 2750 w 10000"/>
                  <a:gd name="connsiteY4-182" fmla="*/ 510 h 10000"/>
                  <a:gd name="connsiteX5-183" fmla="*/ 3758 w 10000"/>
                  <a:gd name="connsiteY5-184" fmla="*/ 0 h 10000"/>
                  <a:gd name="connsiteX6-185" fmla="*/ 8992 w 10000"/>
                  <a:gd name="connsiteY6-186" fmla="*/ 0 h 10000"/>
                  <a:gd name="connsiteX7-187" fmla="*/ 10000 w 10000"/>
                  <a:gd name="connsiteY7-188" fmla="*/ 510 h 10000"/>
                  <a:gd name="connsiteX8-189" fmla="*/ 7779 w 10000"/>
                  <a:gd name="connsiteY8-190" fmla="*/ 5715 h 10000"/>
                  <a:gd name="connsiteX9-191" fmla="*/ 3758 w 10000"/>
                  <a:gd name="connsiteY9-192" fmla="*/ 10000 h 10000"/>
                  <a:gd name="connsiteX0-193" fmla="*/ 3758 w 10000"/>
                  <a:gd name="connsiteY0-194" fmla="*/ 10000 h 10000"/>
                  <a:gd name="connsiteX1-195" fmla="*/ 2750 w 10000"/>
                  <a:gd name="connsiteY1-196" fmla="*/ 9491 h 10000"/>
                  <a:gd name="connsiteX2-197" fmla="*/ 132 w 10000"/>
                  <a:gd name="connsiteY2-198" fmla="*/ 5509 h 10000"/>
                  <a:gd name="connsiteX3-199" fmla="*/ 132 w 10000"/>
                  <a:gd name="connsiteY3-200" fmla="*/ 4491 h 10000"/>
                  <a:gd name="connsiteX4-201" fmla="*/ 2750 w 10000"/>
                  <a:gd name="connsiteY4-202" fmla="*/ 510 h 10000"/>
                  <a:gd name="connsiteX5-203" fmla="*/ 3758 w 10000"/>
                  <a:gd name="connsiteY5-204" fmla="*/ 0 h 10000"/>
                  <a:gd name="connsiteX6-205" fmla="*/ 8992 w 10000"/>
                  <a:gd name="connsiteY6-206" fmla="*/ 0 h 10000"/>
                  <a:gd name="connsiteX7-207" fmla="*/ 10000 w 10000"/>
                  <a:gd name="connsiteY7-208" fmla="*/ 510 h 10000"/>
                  <a:gd name="connsiteX8-209" fmla="*/ 7657 w 10000"/>
                  <a:gd name="connsiteY8-210" fmla="*/ 5358 h 10000"/>
                  <a:gd name="connsiteX9-211" fmla="*/ 3758 w 10000"/>
                  <a:gd name="connsiteY9-212" fmla="*/ 10000 h 10000"/>
                  <a:gd name="connsiteX0-213" fmla="*/ 3758 w 10000"/>
                  <a:gd name="connsiteY0-214" fmla="*/ 10000 h 10000"/>
                  <a:gd name="connsiteX1-215" fmla="*/ 2750 w 10000"/>
                  <a:gd name="connsiteY1-216" fmla="*/ 9491 h 10000"/>
                  <a:gd name="connsiteX2-217" fmla="*/ 132 w 10000"/>
                  <a:gd name="connsiteY2-218" fmla="*/ 5509 h 10000"/>
                  <a:gd name="connsiteX3-219" fmla="*/ 132 w 10000"/>
                  <a:gd name="connsiteY3-220" fmla="*/ 4491 h 10000"/>
                  <a:gd name="connsiteX4-221" fmla="*/ 2750 w 10000"/>
                  <a:gd name="connsiteY4-222" fmla="*/ 510 h 10000"/>
                  <a:gd name="connsiteX5-223" fmla="*/ 3758 w 10000"/>
                  <a:gd name="connsiteY5-224" fmla="*/ 0 h 10000"/>
                  <a:gd name="connsiteX6-225" fmla="*/ 8992 w 10000"/>
                  <a:gd name="connsiteY6-226" fmla="*/ 0 h 10000"/>
                  <a:gd name="connsiteX7-227" fmla="*/ 10000 w 10000"/>
                  <a:gd name="connsiteY7-228" fmla="*/ 510 h 10000"/>
                  <a:gd name="connsiteX8-229" fmla="*/ 6803 w 10000"/>
                  <a:gd name="connsiteY8-230" fmla="*/ 4894 h 10000"/>
                  <a:gd name="connsiteX9-231" fmla="*/ 3758 w 10000"/>
                  <a:gd name="connsiteY9-232" fmla="*/ 10000 h 10000"/>
                  <a:gd name="connsiteX0-233" fmla="*/ 3758 w 10000"/>
                  <a:gd name="connsiteY0-234" fmla="*/ 10000 h 10000"/>
                  <a:gd name="connsiteX1-235" fmla="*/ 2750 w 10000"/>
                  <a:gd name="connsiteY1-236" fmla="*/ 9491 h 10000"/>
                  <a:gd name="connsiteX2-237" fmla="*/ 132 w 10000"/>
                  <a:gd name="connsiteY2-238" fmla="*/ 5509 h 10000"/>
                  <a:gd name="connsiteX3-239" fmla="*/ 132 w 10000"/>
                  <a:gd name="connsiteY3-240" fmla="*/ 4491 h 10000"/>
                  <a:gd name="connsiteX4-241" fmla="*/ 2750 w 10000"/>
                  <a:gd name="connsiteY4-242" fmla="*/ 510 h 10000"/>
                  <a:gd name="connsiteX5-243" fmla="*/ 3758 w 10000"/>
                  <a:gd name="connsiteY5-244" fmla="*/ 0 h 10000"/>
                  <a:gd name="connsiteX6-245" fmla="*/ 8992 w 10000"/>
                  <a:gd name="connsiteY6-246" fmla="*/ 0 h 10000"/>
                  <a:gd name="connsiteX7-247" fmla="*/ 10000 w 10000"/>
                  <a:gd name="connsiteY7-248" fmla="*/ 510 h 10000"/>
                  <a:gd name="connsiteX8-249" fmla="*/ 6803 w 10000"/>
                  <a:gd name="connsiteY8-250" fmla="*/ 4894 h 10000"/>
                  <a:gd name="connsiteX9-251" fmla="*/ 3758 w 10000"/>
                  <a:gd name="connsiteY9-252" fmla="*/ 10000 h 10000"/>
                  <a:gd name="connsiteX0-253" fmla="*/ 3758 w 10000"/>
                  <a:gd name="connsiteY0-254" fmla="*/ 10000 h 10000"/>
                  <a:gd name="connsiteX1-255" fmla="*/ 2750 w 10000"/>
                  <a:gd name="connsiteY1-256" fmla="*/ 9491 h 10000"/>
                  <a:gd name="connsiteX2-257" fmla="*/ 132 w 10000"/>
                  <a:gd name="connsiteY2-258" fmla="*/ 5509 h 10000"/>
                  <a:gd name="connsiteX3-259" fmla="*/ 132 w 10000"/>
                  <a:gd name="connsiteY3-260" fmla="*/ 4491 h 10000"/>
                  <a:gd name="connsiteX4-261" fmla="*/ 2750 w 10000"/>
                  <a:gd name="connsiteY4-262" fmla="*/ 510 h 10000"/>
                  <a:gd name="connsiteX5-263" fmla="*/ 3758 w 10000"/>
                  <a:gd name="connsiteY5-264" fmla="*/ 0 h 10000"/>
                  <a:gd name="connsiteX6-265" fmla="*/ 8992 w 10000"/>
                  <a:gd name="connsiteY6-266" fmla="*/ 0 h 10000"/>
                  <a:gd name="connsiteX7-267" fmla="*/ 10000 w 10000"/>
                  <a:gd name="connsiteY7-268" fmla="*/ 510 h 10000"/>
                  <a:gd name="connsiteX8-269" fmla="*/ 6803 w 10000"/>
                  <a:gd name="connsiteY8-270" fmla="*/ 4894 h 10000"/>
                  <a:gd name="connsiteX9-271" fmla="*/ 3758 w 10000"/>
                  <a:gd name="connsiteY9-272" fmla="*/ 10000 h 10000"/>
                  <a:gd name="connsiteX0-273" fmla="*/ 3758 w 10027"/>
                  <a:gd name="connsiteY0-274" fmla="*/ 10000 h 10000"/>
                  <a:gd name="connsiteX1-275" fmla="*/ 2750 w 10027"/>
                  <a:gd name="connsiteY1-276" fmla="*/ 9491 h 10000"/>
                  <a:gd name="connsiteX2-277" fmla="*/ 132 w 10027"/>
                  <a:gd name="connsiteY2-278" fmla="*/ 5509 h 10000"/>
                  <a:gd name="connsiteX3-279" fmla="*/ 132 w 10027"/>
                  <a:gd name="connsiteY3-280" fmla="*/ 4491 h 10000"/>
                  <a:gd name="connsiteX4-281" fmla="*/ 2750 w 10027"/>
                  <a:gd name="connsiteY4-282" fmla="*/ 510 h 10000"/>
                  <a:gd name="connsiteX5-283" fmla="*/ 3758 w 10027"/>
                  <a:gd name="connsiteY5-284" fmla="*/ 0 h 10000"/>
                  <a:gd name="connsiteX6-285" fmla="*/ 8992 w 10027"/>
                  <a:gd name="connsiteY6-286" fmla="*/ 0 h 10000"/>
                  <a:gd name="connsiteX7-287" fmla="*/ 10000 w 10027"/>
                  <a:gd name="connsiteY7-288" fmla="*/ 510 h 10000"/>
                  <a:gd name="connsiteX8-289" fmla="*/ 6803 w 10027"/>
                  <a:gd name="connsiteY8-290" fmla="*/ 4894 h 10000"/>
                  <a:gd name="connsiteX9-291" fmla="*/ 3758 w 10027"/>
                  <a:gd name="connsiteY9-292" fmla="*/ 10000 h 10000"/>
                  <a:gd name="connsiteX0-293" fmla="*/ 3758 w 10033"/>
                  <a:gd name="connsiteY0-294" fmla="*/ 10000 h 10000"/>
                  <a:gd name="connsiteX1-295" fmla="*/ 2750 w 10033"/>
                  <a:gd name="connsiteY1-296" fmla="*/ 9491 h 10000"/>
                  <a:gd name="connsiteX2-297" fmla="*/ 132 w 10033"/>
                  <a:gd name="connsiteY2-298" fmla="*/ 5509 h 10000"/>
                  <a:gd name="connsiteX3-299" fmla="*/ 132 w 10033"/>
                  <a:gd name="connsiteY3-300" fmla="*/ 4491 h 10000"/>
                  <a:gd name="connsiteX4-301" fmla="*/ 2750 w 10033"/>
                  <a:gd name="connsiteY4-302" fmla="*/ 510 h 10000"/>
                  <a:gd name="connsiteX5-303" fmla="*/ 3758 w 10033"/>
                  <a:gd name="connsiteY5-304" fmla="*/ 0 h 10000"/>
                  <a:gd name="connsiteX6-305" fmla="*/ 8992 w 10033"/>
                  <a:gd name="connsiteY6-306" fmla="*/ 0 h 10000"/>
                  <a:gd name="connsiteX7-307" fmla="*/ 10000 w 10033"/>
                  <a:gd name="connsiteY7-308" fmla="*/ 510 h 10000"/>
                  <a:gd name="connsiteX8-309" fmla="*/ 6864 w 10033"/>
                  <a:gd name="connsiteY8-310" fmla="*/ 5055 h 10000"/>
                  <a:gd name="connsiteX9-311" fmla="*/ 3758 w 10033"/>
                  <a:gd name="connsiteY9-312" fmla="*/ 10000 h 10000"/>
                  <a:gd name="connsiteX0-313" fmla="*/ 3758 w 10035"/>
                  <a:gd name="connsiteY0-314" fmla="*/ 10000 h 10000"/>
                  <a:gd name="connsiteX1-315" fmla="*/ 2750 w 10035"/>
                  <a:gd name="connsiteY1-316" fmla="*/ 9491 h 10000"/>
                  <a:gd name="connsiteX2-317" fmla="*/ 132 w 10035"/>
                  <a:gd name="connsiteY2-318" fmla="*/ 5509 h 10000"/>
                  <a:gd name="connsiteX3-319" fmla="*/ 132 w 10035"/>
                  <a:gd name="connsiteY3-320" fmla="*/ 4491 h 10000"/>
                  <a:gd name="connsiteX4-321" fmla="*/ 2750 w 10035"/>
                  <a:gd name="connsiteY4-322" fmla="*/ 510 h 10000"/>
                  <a:gd name="connsiteX5-323" fmla="*/ 3758 w 10035"/>
                  <a:gd name="connsiteY5-324" fmla="*/ 0 h 10000"/>
                  <a:gd name="connsiteX6-325" fmla="*/ 8992 w 10035"/>
                  <a:gd name="connsiteY6-326" fmla="*/ 0 h 10000"/>
                  <a:gd name="connsiteX7-327" fmla="*/ 10000 w 10035"/>
                  <a:gd name="connsiteY7-328" fmla="*/ 510 h 10000"/>
                  <a:gd name="connsiteX8-329" fmla="*/ 6864 w 10035"/>
                  <a:gd name="connsiteY8-330" fmla="*/ 5055 h 10000"/>
                  <a:gd name="connsiteX9-331" fmla="*/ 3758 w 10035"/>
                  <a:gd name="connsiteY9-332" fmla="*/ 10000 h 10000"/>
                  <a:gd name="connsiteX0-333" fmla="*/ 3758 w 10008"/>
                  <a:gd name="connsiteY0-334" fmla="*/ 10000 h 10000"/>
                  <a:gd name="connsiteX1-335" fmla="*/ 2750 w 10008"/>
                  <a:gd name="connsiteY1-336" fmla="*/ 9491 h 10000"/>
                  <a:gd name="connsiteX2-337" fmla="*/ 132 w 10008"/>
                  <a:gd name="connsiteY2-338" fmla="*/ 5509 h 10000"/>
                  <a:gd name="connsiteX3-339" fmla="*/ 132 w 10008"/>
                  <a:gd name="connsiteY3-340" fmla="*/ 4491 h 10000"/>
                  <a:gd name="connsiteX4-341" fmla="*/ 2750 w 10008"/>
                  <a:gd name="connsiteY4-342" fmla="*/ 510 h 10000"/>
                  <a:gd name="connsiteX5-343" fmla="*/ 3758 w 10008"/>
                  <a:gd name="connsiteY5-344" fmla="*/ 0 h 10000"/>
                  <a:gd name="connsiteX6-345" fmla="*/ 8992 w 10008"/>
                  <a:gd name="connsiteY6-346" fmla="*/ 0 h 10000"/>
                  <a:gd name="connsiteX7-347" fmla="*/ 10000 w 10008"/>
                  <a:gd name="connsiteY7-348" fmla="*/ 510 h 10000"/>
                  <a:gd name="connsiteX8-349" fmla="*/ 6864 w 10008"/>
                  <a:gd name="connsiteY8-350" fmla="*/ 5055 h 10000"/>
                  <a:gd name="connsiteX9-351" fmla="*/ 3758 w 10008"/>
                  <a:gd name="connsiteY9-352" fmla="*/ 10000 h 10000"/>
                  <a:gd name="connsiteX0-353" fmla="*/ 3758 w 10031"/>
                  <a:gd name="connsiteY0-354" fmla="*/ 10000 h 10000"/>
                  <a:gd name="connsiteX1-355" fmla="*/ 2750 w 10031"/>
                  <a:gd name="connsiteY1-356" fmla="*/ 9491 h 10000"/>
                  <a:gd name="connsiteX2-357" fmla="*/ 132 w 10031"/>
                  <a:gd name="connsiteY2-358" fmla="*/ 5509 h 10000"/>
                  <a:gd name="connsiteX3-359" fmla="*/ 132 w 10031"/>
                  <a:gd name="connsiteY3-360" fmla="*/ 4491 h 10000"/>
                  <a:gd name="connsiteX4-361" fmla="*/ 2750 w 10031"/>
                  <a:gd name="connsiteY4-362" fmla="*/ 510 h 10000"/>
                  <a:gd name="connsiteX5-363" fmla="*/ 3758 w 10031"/>
                  <a:gd name="connsiteY5-364" fmla="*/ 0 h 10000"/>
                  <a:gd name="connsiteX6-365" fmla="*/ 8992 w 10031"/>
                  <a:gd name="connsiteY6-366" fmla="*/ 0 h 10000"/>
                  <a:gd name="connsiteX7-367" fmla="*/ 10000 w 10031"/>
                  <a:gd name="connsiteY7-368" fmla="*/ 510 h 10000"/>
                  <a:gd name="connsiteX8-369" fmla="*/ 6864 w 10031"/>
                  <a:gd name="connsiteY8-370" fmla="*/ 5055 h 10000"/>
                  <a:gd name="connsiteX9-371" fmla="*/ 3758 w 10031"/>
                  <a:gd name="connsiteY9-372" fmla="*/ 10000 h 10000"/>
                  <a:gd name="connsiteX0-373" fmla="*/ 3758 w 10031"/>
                  <a:gd name="connsiteY0-374" fmla="*/ 10000 h 10000"/>
                  <a:gd name="connsiteX1-375" fmla="*/ 2750 w 10031"/>
                  <a:gd name="connsiteY1-376" fmla="*/ 9491 h 10000"/>
                  <a:gd name="connsiteX2-377" fmla="*/ 132 w 10031"/>
                  <a:gd name="connsiteY2-378" fmla="*/ 5509 h 10000"/>
                  <a:gd name="connsiteX3-379" fmla="*/ 132 w 10031"/>
                  <a:gd name="connsiteY3-380" fmla="*/ 4491 h 10000"/>
                  <a:gd name="connsiteX4-381" fmla="*/ 2750 w 10031"/>
                  <a:gd name="connsiteY4-382" fmla="*/ 510 h 10000"/>
                  <a:gd name="connsiteX5-383" fmla="*/ 3758 w 10031"/>
                  <a:gd name="connsiteY5-384" fmla="*/ 0 h 10000"/>
                  <a:gd name="connsiteX6-385" fmla="*/ 8992 w 10031"/>
                  <a:gd name="connsiteY6-386" fmla="*/ 0 h 10000"/>
                  <a:gd name="connsiteX7-387" fmla="*/ 10000 w 10031"/>
                  <a:gd name="connsiteY7-388" fmla="*/ 510 h 10000"/>
                  <a:gd name="connsiteX8-389" fmla="*/ 6864 w 10031"/>
                  <a:gd name="connsiteY8-390" fmla="*/ 5055 h 10000"/>
                  <a:gd name="connsiteX9-391" fmla="*/ 3758 w 10031"/>
                  <a:gd name="connsiteY9-392" fmla="*/ 10000 h 10000"/>
                  <a:gd name="connsiteX0-393" fmla="*/ 3758 w 10035"/>
                  <a:gd name="connsiteY0-394" fmla="*/ 10000 h 10000"/>
                  <a:gd name="connsiteX1-395" fmla="*/ 2750 w 10035"/>
                  <a:gd name="connsiteY1-396" fmla="*/ 9491 h 10000"/>
                  <a:gd name="connsiteX2-397" fmla="*/ 132 w 10035"/>
                  <a:gd name="connsiteY2-398" fmla="*/ 5509 h 10000"/>
                  <a:gd name="connsiteX3-399" fmla="*/ 132 w 10035"/>
                  <a:gd name="connsiteY3-400" fmla="*/ 4491 h 10000"/>
                  <a:gd name="connsiteX4-401" fmla="*/ 2750 w 10035"/>
                  <a:gd name="connsiteY4-402" fmla="*/ 510 h 10000"/>
                  <a:gd name="connsiteX5-403" fmla="*/ 3758 w 10035"/>
                  <a:gd name="connsiteY5-404" fmla="*/ 0 h 10000"/>
                  <a:gd name="connsiteX6-405" fmla="*/ 8992 w 10035"/>
                  <a:gd name="connsiteY6-406" fmla="*/ 0 h 10000"/>
                  <a:gd name="connsiteX7-407" fmla="*/ 10000 w 10035"/>
                  <a:gd name="connsiteY7-408" fmla="*/ 510 h 10000"/>
                  <a:gd name="connsiteX8-409" fmla="*/ 6864 w 10035"/>
                  <a:gd name="connsiteY8-410" fmla="*/ 5055 h 10000"/>
                  <a:gd name="connsiteX9-411" fmla="*/ 3758 w 10035"/>
                  <a:gd name="connsiteY9-412" fmla="*/ 10000 h 10000"/>
                  <a:gd name="connsiteX0-413" fmla="*/ 3758 w 10008"/>
                  <a:gd name="connsiteY0-414" fmla="*/ 10000 h 10000"/>
                  <a:gd name="connsiteX1-415" fmla="*/ 2750 w 10008"/>
                  <a:gd name="connsiteY1-416" fmla="*/ 9491 h 10000"/>
                  <a:gd name="connsiteX2-417" fmla="*/ 132 w 10008"/>
                  <a:gd name="connsiteY2-418" fmla="*/ 5509 h 10000"/>
                  <a:gd name="connsiteX3-419" fmla="*/ 132 w 10008"/>
                  <a:gd name="connsiteY3-420" fmla="*/ 4491 h 10000"/>
                  <a:gd name="connsiteX4-421" fmla="*/ 2750 w 10008"/>
                  <a:gd name="connsiteY4-422" fmla="*/ 510 h 10000"/>
                  <a:gd name="connsiteX5-423" fmla="*/ 3758 w 10008"/>
                  <a:gd name="connsiteY5-424" fmla="*/ 0 h 10000"/>
                  <a:gd name="connsiteX6-425" fmla="*/ 8992 w 10008"/>
                  <a:gd name="connsiteY6-426" fmla="*/ 0 h 10000"/>
                  <a:gd name="connsiteX7-427" fmla="*/ 10000 w 10008"/>
                  <a:gd name="connsiteY7-428" fmla="*/ 510 h 10000"/>
                  <a:gd name="connsiteX8-429" fmla="*/ 6864 w 10008"/>
                  <a:gd name="connsiteY8-430" fmla="*/ 5055 h 10000"/>
                  <a:gd name="connsiteX9-431" fmla="*/ 3758 w 10008"/>
                  <a:gd name="connsiteY9-432" fmla="*/ 10000 h 10000"/>
                  <a:gd name="connsiteX0-433" fmla="*/ 3758 w 10008"/>
                  <a:gd name="connsiteY0-434" fmla="*/ 10000 h 10000"/>
                  <a:gd name="connsiteX1-435" fmla="*/ 2750 w 10008"/>
                  <a:gd name="connsiteY1-436" fmla="*/ 9491 h 10000"/>
                  <a:gd name="connsiteX2-437" fmla="*/ 132 w 10008"/>
                  <a:gd name="connsiteY2-438" fmla="*/ 5509 h 10000"/>
                  <a:gd name="connsiteX3-439" fmla="*/ 132 w 10008"/>
                  <a:gd name="connsiteY3-440" fmla="*/ 4491 h 10000"/>
                  <a:gd name="connsiteX4-441" fmla="*/ 2750 w 10008"/>
                  <a:gd name="connsiteY4-442" fmla="*/ 510 h 10000"/>
                  <a:gd name="connsiteX5-443" fmla="*/ 3758 w 10008"/>
                  <a:gd name="connsiteY5-444" fmla="*/ 0 h 10000"/>
                  <a:gd name="connsiteX6-445" fmla="*/ 8992 w 10008"/>
                  <a:gd name="connsiteY6-446" fmla="*/ 0 h 10000"/>
                  <a:gd name="connsiteX7-447" fmla="*/ 10000 w 10008"/>
                  <a:gd name="connsiteY7-448" fmla="*/ 510 h 10000"/>
                  <a:gd name="connsiteX8-449" fmla="*/ 6864 w 10008"/>
                  <a:gd name="connsiteY8-450" fmla="*/ 5055 h 10000"/>
                  <a:gd name="connsiteX9-451" fmla="*/ 3758 w 10008"/>
                  <a:gd name="connsiteY9-452" fmla="*/ 10000 h 10000"/>
                  <a:gd name="connsiteX0-453" fmla="*/ 3758 w 10008"/>
                  <a:gd name="connsiteY0-454" fmla="*/ 10000 h 10000"/>
                  <a:gd name="connsiteX1-455" fmla="*/ 2750 w 10008"/>
                  <a:gd name="connsiteY1-456" fmla="*/ 9491 h 10000"/>
                  <a:gd name="connsiteX2-457" fmla="*/ 132 w 10008"/>
                  <a:gd name="connsiteY2-458" fmla="*/ 5509 h 10000"/>
                  <a:gd name="connsiteX3-459" fmla="*/ 132 w 10008"/>
                  <a:gd name="connsiteY3-460" fmla="*/ 4491 h 10000"/>
                  <a:gd name="connsiteX4-461" fmla="*/ 2750 w 10008"/>
                  <a:gd name="connsiteY4-462" fmla="*/ 510 h 10000"/>
                  <a:gd name="connsiteX5-463" fmla="*/ 3758 w 10008"/>
                  <a:gd name="connsiteY5-464" fmla="*/ 0 h 10000"/>
                  <a:gd name="connsiteX6-465" fmla="*/ 8992 w 10008"/>
                  <a:gd name="connsiteY6-466" fmla="*/ 0 h 10000"/>
                  <a:gd name="connsiteX7-467" fmla="*/ 10000 w 10008"/>
                  <a:gd name="connsiteY7-468" fmla="*/ 510 h 10000"/>
                  <a:gd name="connsiteX8-469" fmla="*/ 6864 w 10008"/>
                  <a:gd name="connsiteY8-470" fmla="*/ 5055 h 10000"/>
                  <a:gd name="connsiteX9-471" fmla="*/ 3758 w 10008"/>
                  <a:gd name="connsiteY9-472" fmla="*/ 10000 h 10000"/>
                  <a:gd name="connsiteX0-473" fmla="*/ 3758 w 10008"/>
                  <a:gd name="connsiteY0-474" fmla="*/ 10000 h 10000"/>
                  <a:gd name="connsiteX1-475" fmla="*/ 2750 w 10008"/>
                  <a:gd name="connsiteY1-476" fmla="*/ 9491 h 10000"/>
                  <a:gd name="connsiteX2-477" fmla="*/ 132 w 10008"/>
                  <a:gd name="connsiteY2-478" fmla="*/ 5509 h 10000"/>
                  <a:gd name="connsiteX3-479" fmla="*/ 132 w 10008"/>
                  <a:gd name="connsiteY3-480" fmla="*/ 4491 h 10000"/>
                  <a:gd name="connsiteX4-481" fmla="*/ 2750 w 10008"/>
                  <a:gd name="connsiteY4-482" fmla="*/ 510 h 10000"/>
                  <a:gd name="connsiteX5-483" fmla="*/ 3758 w 10008"/>
                  <a:gd name="connsiteY5-484" fmla="*/ 0 h 10000"/>
                  <a:gd name="connsiteX6-485" fmla="*/ 8992 w 10008"/>
                  <a:gd name="connsiteY6-486" fmla="*/ 0 h 10000"/>
                  <a:gd name="connsiteX7-487" fmla="*/ 10000 w 10008"/>
                  <a:gd name="connsiteY7-488" fmla="*/ 510 h 10000"/>
                  <a:gd name="connsiteX8-489" fmla="*/ 6864 w 10008"/>
                  <a:gd name="connsiteY8-490" fmla="*/ 5055 h 10000"/>
                  <a:gd name="connsiteX9-491" fmla="*/ 3758 w 10008"/>
                  <a:gd name="connsiteY9-492" fmla="*/ 10000 h 10000"/>
                  <a:gd name="connsiteX0-493" fmla="*/ 3758 w 10008"/>
                  <a:gd name="connsiteY0-494" fmla="*/ 10000 h 10000"/>
                  <a:gd name="connsiteX1-495" fmla="*/ 2750 w 10008"/>
                  <a:gd name="connsiteY1-496" fmla="*/ 9491 h 10000"/>
                  <a:gd name="connsiteX2-497" fmla="*/ 132 w 10008"/>
                  <a:gd name="connsiteY2-498" fmla="*/ 5509 h 10000"/>
                  <a:gd name="connsiteX3-499" fmla="*/ 132 w 10008"/>
                  <a:gd name="connsiteY3-500" fmla="*/ 4491 h 10000"/>
                  <a:gd name="connsiteX4-501" fmla="*/ 2750 w 10008"/>
                  <a:gd name="connsiteY4-502" fmla="*/ 510 h 10000"/>
                  <a:gd name="connsiteX5-503" fmla="*/ 3758 w 10008"/>
                  <a:gd name="connsiteY5-504" fmla="*/ 0 h 10000"/>
                  <a:gd name="connsiteX6-505" fmla="*/ 8992 w 10008"/>
                  <a:gd name="connsiteY6-506" fmla="*/ 0 h 10000"/>
                  <a:gd name="connsiteX7-507" fmla="*/ 10000 w 10008"/>
                  <a:gd name="connsiteY7-508" fmla="*/ 510 h 10000"/>
                  <a:gd name="connsiteX8-509" fmla="*/ 6864 w 10008"/>
                  <a:gd name="connsiteY8-510" fmla="*/ 5055 h 10000"/>
                  <a:gd name="connsiteX9-511" fmla="*/ 3758 w 10008"/>
                  <a:gd name="connsiteY9-512" fmla="*/ 1000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</a:cxnLst>
                <a:rect l="l" t="t" r="r" b="b"/>
                <a:pathLst>
                  <a:path w="10008" h="10000">
                    <a:moveTo>
                      <a:pt x="3758" y="10000"/>
                    </a:moveTo>
                    <a:cubicBezTo>
                      <a:pt x="3393" y="10000"/>
                      <a:pt x="2935" y="9770"/>
                      <a:pt x="2750" y="9491"/>
                    </a:cubicBezTo>
                    <a:lnTo>
                      <a:pt x="132" y="5509"/>
                    </a:lnTo>
                    <a:cubicBezTo>
                      <a:pt x="-44" y="5230"/>
                      <a:pt x="-44" y="4770"/>
                      <a:pt x="132" y="4491"/>
                    </a:cubicBezTo>
                    <a:lnTo>
                      <a:pt x="2750" y="510"/>
                    </a:lnTo>
                    <a:cubicBezTo>
                      <a:pt x="2935" y="231"/>
                      <a:pt x="3393" y="0"/>
                      <a:pt x="3758" y="0"/>
                    </a:cubicBezTo>
                    <a:lnTo>
                      <a:pt x="8992" y="0"/>
                    </a:lnTo>
                    <a:cubicBezTo>
                      <a:pt x="9365" y="0"/>
                      <a:pt x="9853" y="233"/>
                      <a:pt x="10000" y="510"/>
                    </a:cubicBezTo>
                    <a:cubicBezTo>
                      <a:pt x="10057" y="2976"/>
                      <a:pt x="9918" y="4465"/>
                      <a:pt x="6864" y="5055"/>
                    </a:cubicBezTo>
                    <a:cubicBezTo>
                      <a:pt x="3496" y="5539"/>
                      <a:pt x="4596" y="9371"/>
                      <a:pt x="3758" y="100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noFill/>
              </a:ln>
              <a:effectLst/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70" name="组合 69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  <p:cNvGrpSpPr/>
              <p:nvPr/>
            </p:nvGrpSpPr>
            <p:grpSpPr>
              <a:xfrm>
                <a:off x="4858321" y="5076780"/>
                <a:ext cx="809620" cy="1068780"/>
                <a:chOff x="854313" y="2694592"/>
                <a:chExt cx="1044656" cy="1379052"/>
              </a:xfrm>
            </p:grpSpPr>
            <p:sp>
              <p:nvSpPr>
                <p:cNvPr id="71" name="文本框 70"/>
                <p:cNvSpPr txBox="1"/>
                <p:nvPr/>
              </p:nvSpPr>
              <p:spPr>
                <a:xfrm>
                  <a:off x="854313" y="2694592"/>
                  <a:ext cx="904108" cy="1379052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dirty="0">
                      <a:ln w="15875">
                        <a:noFill/>
                      </a:ln>
                      <a:solidFill>
                        <a:prstClr val="white"/>
                      </a:solidFill>
                      <a:cs typeface="+mn-ea"/>
                      <a:sym typeface="+mn-lt"/>
                    </a:rPr>
                    <a:t>04</a:t>
                  </a:r>
                  <a:endParaRPr lang="zh-CN" altLang="en-US" sz="2000" dirty="0">
                    <a:ln w="15875">
                      <a:noFill/>
                    </a:ln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文本框 71"/>
                <p:cNvSpPr txBox="1"/>
                <p:nvPr/>
              </p:nvSpPr>
              <p:spPr>
                <a:xfrm>
                  <a:off x="897622" y="2856063"/>
                  <a:ext cx="1001347" cy="4197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zh-CN" altLang="en-US" sz="80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3" name="组合 72"/>
            <p:cNvGrpSpPr/>
            <p:nvPr/>
          </p:nvGrpSpPr>
          <p:grpSpPr>
            <a:xfrm>
              <a:off x="-18742" y="2571029"/>
              <a:ext cx="4478317" cy="1774005"/>
              <a:chOff x="-18742" y="2571029"/>
              <a:chExt cx="4478317" cy="1774005"/>
            </a:xfrm>
          </p:grpSpPr>
          <p:sp>
            <p:nvSpPr>
              <p:cNvPr id="74" name="任意多边形 33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  <p:cNvSpPr/>
              <p:nvPr/>
            </p:nvSpPr>
            <p:spPr bwMode="auto">
              <a:xfrm>
                <a:off x="-18742" y="2571029"/>
                <a:ext cx="4478317" cy="1774005"/>
              </a:xfrm>
              <a:custGeom>
                <a:avLst/>
                <a:gdLst>
                  <a:gd name="connsiteX0" fmla="*/ 488326 w 4206923"/>
                  <a:gd name="connsiteY0" fmla="*/ 0 h 1479432"/>
                  <a:gd name="connsiteX1" fmla="*/ 1002185 w 4206923"/>
                  <a:gd name="connsiteY1" fmla="*/ 0 h 1479432"/>
                  <a:gd name="connsiteX2" fmla="*/ 1066030 w 4206923"/>
                  <a:gd name="connsiteY2" fmla="*/ 0 h 1479432"/>
                  <a:gd name="connsiteX3" fmla="*/ 1083181 w 4206923"/>
                  <a:gd name="connsiteY3" fmla="*/ 0 h 1479432"/>
                  <a:gd name="connsiteX4" fmla="*/ 1168160 w 4206923"/>
                  <a:gd name="connsiteY4" fmla="*/ 0 h 1479432"/>
                  <a:gd name="connsiteX5" fmla="*/ 1290429 w 4206923"/>
                  <a:gd name="connsiteY5" fmla="*/ 0 h 1479432"/>
                  <a:gd name="connsiteX6" fmla="*/ 1553727 w 4206923"/>
                  <a:gd name="connsiteY6" fmla="*/ 0 h 1479432"/>
                  <a:gd name="connsiteX7" fmla="*/ 1611796 w 4206923"/>
                  <a:gd name="connsiteY7" fmla="*/ 0 h 1479432"/>
                  <a:gd name="connsiteX8" fmla="*/ 1634674 w 4206923"/>
                  <a:gd name="connsiteY8" fmla="*/ 0 h 1479432"/>
                  <a:gd name="connsiteX9" fmla="*/ 1745864 w 4206923"/>
                  <a:gd name="connsiteY9" fmla="*/ 0 h 1479432"/>
                  <a:gd name="connsiteX10" fmla="*/ 1836195 w 4206923"/>
                  <a:gd name="connsiteY10" fmla="*/ 0 h 1479432"/>
                  <a:gd name="connsiteX11" fmla="*/ 1900647 w 4206923"/>
                  <a:gd name="connsiteY11" fmla="*/ 0 h 1479432"/>
                  <a:gd name="connsiteX12" fmla="*/ 1986524 w 4206923"/>
                  <a:gd name="connsiteY12" fmla="*/ 0 h 1479432"/>
                  <a:gd name="connsiteX13" fmla="*/ 2099493 w 4206923"/>
                  <a:gd name="connsiteY13" fmla="*/ 0 h 1479432"/>
                  <a:gd name="connsiteX14" fmla="*/ 2125046 w 4206923"/>
                  <a:gd name="connsiteY14" fmla="*/ 0 h 1479432"/>
                  <a:gd name="connsiteX15" fmla="*/ 2180440 w 4206923"/>
                  <a:gd name="connsiteY15" fmla="*/ 0 h 1479432"/>
                  <a:gd name="connsiteX16" fmla="*/ 2291630 w 4206923"/>
                  <a:gd name="connsiteY16" fmla="*/ 0 h 1479432"/>
                  <a:gd name="connsiteX17" fmla="*/ 2293677 w 4206923"/>
                  <a:gd name="connsiteY17" fmla="*/ 0 h 1479432"/>
                  <a:gd name="connsiteX18" fmla="*/ 2388345 w 4206923"/>
                  <a:gd name="connsiteY18" fmla="*/ 0 h 1479432"/>
                  <a:gd name="connsiteX19" fmla="*/ 2446414 w 4206923"/>
                  <a:gd name="connsiteY19" fmla="*/ 0 h 1479432"/>
                  <a:gd name="connsiteX20" fmla="*/ 2459486 w 4206923"/>
                  <a:gd name="connsiteY20" fmla="*/ 0 h 1479432"/>
                  <a:gd name="connsiteX21" fmla="*/ 2580482 w 4206923"/>
                  <a:gd name="connsiteY21" fmla="*/ 0 h 1479432"/>
                  <a:gd name="connsiteX22" fmla="*/ 2670812 w 4206923"/>
                  <a:gd name="connsiteY22" fmla="*/ 0 h 1479432"/>
                  <a:gd name="connsiteX23" fmla="*/ 2839443 w 4206923"/>
                  <a:gd name="connsiteY23" fmla="*/ 0 h 1479432"/>
                  <a:gd name="connsiteX24" fmla="*/ 2852814 w 4206923"/>
                  <a:gd name="connsiteY24" fmla="*/ 0 h 1479432"/>
                  <a:gd name="connsiteX25" fmla="*/ 2960273 w 4206923"/>
                  <a:gd name="connsiteY25" fmla="*/ 0 h 1479432"/>
                  <a:gd name="connsiteX26" fmla="*/ 3037852 w 4206923"/>
                  <a:gd name="connsiteY26" fmla="*/ 0 h 1479432"/>
                  <a:gd name="connsiteX27" fmla="*/ 3041269 w 4206923"/>
                  <a:gd name="connsiteY27" fmla="*/ 0 h 1479432"/>
                  <a:gd name="connsiteX28" fmla="*/ 3077212 w 4206923"/>
                  <a:gd name="connsiteY28" fmla="*/ 0 h 1479432"/>
                  <a:gd name="connsiteX29" fmla="*/ 3090397 w 4206923"/>
                  <a:gd name="connsiteY29" fmla="*/ 0 h 1479432"/>
                  <a:gd name="connsiteX30" fmla="*/ 3115626 w 4206923"/>
                  <a:gd name="connsiteY30" fmla="*/ 0 h 1479432"/>
                  <a:gd name="connsiteX31" fmla="*/ 3126248 w 4206923"/>
                  <a:gd name="connsiteY31" fmla="*/ 0 h 1479432"/>
                  <a:gd name="connsiteX32" fmla="*/ 3245843 w 4206923"/>
                  <a:gd name="connsiteY32" fmla="*/ 0 h 1479432"/>
                  <a:gd name="connsiteX33" fmla="*/ 3262250 w 4206923"/>
                  <a:gd name="connsiteY33" fmla="*/ 0 h 1479432"/>
                  <a:gd name="connsiteX34" fmla="*/ 3366673 w 4206923"/>
                  <a:gd name="connsiteY34" fmla="*/ 0 h 1479432"/>
                  <a:gd name="connsiteX35" fmla="*/ 3412579 w 4206923"/>
                  <a:gd name="connsiteY35" fmla="*/ 0 h 1479432"/>
                  <a:gd name="connsiteX36" fmla="*/ 3447669 w 4206923"/>
                  <a:gd name="connsiteY36" fmla="*/ 0 h 1479432"/>
                  <a:gd name="connsiteX37" fmla="*/ 3496797 w 4206923"/>
                  <a:gd name="connsiteY37" fmla="*/ 0 h 1479432"/>
                  <a:gd name="connsiteX38" fmla="*/ 3522026 w 4206923"/>
                  <a:gd name="connsiteY38" fmla="*/ 0 h 1479432"/>
                  <a:gd name="connsiteX39" fmla="*/ 3525549 w 4206923"/>
                  <a:gd name="connsiteY39" fmla="*/ 0 h 1479432"/>
                  <a:gd name="connsiteX40" fmla="*/ 3532648 w 4206923"/>
                  <a:gd name="connsiteY40" fmla="*/ 0 h 1479432"/>
                  <a:gd name="connsiteX41" fmla="*/ 3606496 w 4206923"/>
                  <a:gd name="connsiteY41" fmla="*/ 0 h 1479432"/>
                  <a:gd name="connsiteX42" fmla="*/ 3717686 w 4206923"/>
                  <a:gd name="connsiteY42" fmla="*/ 0 h 1479432"/>
                  <a:gd name="connsiteX43" fmla="*/ 3848796 w 4206923"/>
                  <a:gd name="connsiteY43" fmla="*/ 75308 h 1479432"/>
                  <a:gd name="connsiteX44" fmla="*/ 4188713 w 4206923"/>
                  <a:gd name="connsiteY44" fmla="*/ 664408 h 1479432"/>
                  <a:gd name="connsiteX45" fmla="*/ 4188713 w 4206923"/>
                  <a:gd name="connsiteY45" fmla="*/ 815024 h 1479432"/>
                  <a:gd name="connsiteX46" fmla="*/ 3848796 w 4206923"/>
                  <a:gd name="connsiteY46" fmla="*/ 1404124 h 1479432"/>
                  <a:gd name="connsiteX47" fmla="*/ 3717686 w 4206923"/>
                  <a:gd name="connsiteY47" fmla="*/ 1479432 h 1479432"/>
                  <a:gd name="connsiteX48" fmla="*/ 3532648 w 4206923"/>
                  <a:gd name="connsiteY48" fmla="*/ 1479432 h 1479432"/>
                  <a:gd name="connsiteX49" fmla="*/ 3126248 w 4206923"/>
                  <a:gd name="connsiteY49" fmla="*/ 1479432 h 1479432"/>
                  <a:gd name="connsiteX50" fmla="*/ 3037852 w 4206923"/>
                  <a:gd name="connsiteY50" fmla="*/ 1479432 h 1479432"/>
                  <a:gd name="connsiteX51" fmla="*/ 2852814 w 4206923"/>
                  <a:gd name="connsiteY51" fmla="*/ 1479432 h 1479432"/>
                  <a:gd name="connsiteX52" fmla="*/ 2580482 w 4206923"/>
                  <a:gd name="connsiteY52" fmla="*/ 1479432 h 1479432"/>
                  <a:gd name="connsiteX53" fmla="*/ 2446414 w 4206923"/>
                  <a:gd name="connsiteY53" fmla="*/ 1479432 h 1479432"/>
                  <a:gd name="connsiteX54" fmla="*/ 2291630 w 4206923"/>
                  <a:gd name="connsiteY54" fmla="*/ 1479432 h 1479432"/>
                  <a:gd name="connsiteX55" fmla="*/ 1900647 w 4206923"/>
                  <a:gd name="connsiteY55" fmla="*/ 1479432 h 1479432"/>
                  <a:gd name="connsiteX56" fmla="*/ 1745864 w 4206923"/>
                  <a:gd name="connsiteY56" fmla="*/ 1479432 h 1479432"/>
                  <a:gd name="connsiteX57" fmla="*/ 1611796 w 4206923"/>
                  <a:gd name="connsiteY57" fmla="*/ 1479432 h 1479432"/>
                  <a:gd name="connsiteX58" fmla="*/ 1168160 w 4206923"/>
                  <a:gd name="connsiteY58" fmla="*/ 1479432 h 1479432"/>
                  <a:gd name="connsiteX59" fmla="*/ 1066030 w 4206923"/>
                  <a:gd name="connsiteY59" fmla="*/ 1479432 h 1479432"/>
                  <a:gd name="connsiteX60" fmla="*/ 488326 w 4206923"/>
                  <a:gd name="connsiteY60" fmla="*/ 1479432 h 1479432"/>
                  <a:gd name="connsiteX61" fmla="*/ 357216 w 4206923"/>
                  <a:gd name="connsiteY61" fmla="*/ 1404124 h 1479432"/>
                  <a:gd name="connsiteX62" fmla="*/ 17299 w 4206923"/>
                  <a:gd name="connsiteY62" fmla="*/ 815024 h 1479432"/>
                  <a:gd name="connsiteX63" fmla="*/ 17299 w 4206923"/>
                  <a:gd name="connsiteY63" fmla="*/ 664408 h 1479432"/>
                  <a:gd name="connsiteX64" fmla="*/ 357216 w 4206923"/>
                  <a:gd name="connsiteY64" fmla="*/ 75308 h 1479432"/>
                  <a:gd name="connsiteX65" fmla="*/ 488326 w 4206923"/>
                  <a:gd name="connsiteY65" fmla="*/ 0 h 1479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206923" h="1479432">
                    <a:moveTo>
                      <a:pt x="488326" y="0"/>
                    </a:moveTo>
                    <a:cubicBezTo>
                      <a:pt x="743264" y="0"/>
                      <a:pt x="902600" y="0"/>
                      <a:pt x="1002185" y="0"/>
                    </a:cubicBezTo>
                    <a:lnTo>
                      <a:pt x="1066030" y="0"/>
                    </a:lnTo>
                    <a:lnTo>
                      <a:pt x="1083181" y="0"/>
                    </a:lnTo>
                    <a:cubicBezTo>
                      <a:pt x="1168160" y="0"/>
                      <a:pt x="1168160" y="0"/>
                      <a:pt x="1168160" y="0"/>
                    </a:cubicBezTo>
                    <a:lnTo>
                      <a:pt x="1290429" y="0"/>
                    </a:lnTo>
                    <a:cubicBezTo>
                      <a:pt x="1404288" y="0"/>
                      <a:pt x="1489682" y="0"/>
                      <a:pt x="1553727" y="0"/>
                    </a:cubicBezTo>
                    <a:lnTo>
                      <a:pt x="1611796" y="0"/>
                    </a:lnTo>
                    <a:lnTo>
                      <a:pt x="1634674" y="0"/>
                    </a:lnTo>
                    <a:cubicBezTo>
                      <a:pt x="1745864" y="0"/>
                      <a:pt x="1745864" y="0"/>
                      <a:pt x="1745864" y="0"/>
                    </a:cubicBezTo>
                    <a:lnTo>
                      <a:pt x="1836195" y="0"/>
                    </a:lnTo>
                    <a:lnTo>
                      <a:pt x="1900647" y="0"/>
                    </a:lnTo>
                    <a:lnTo>
                      <a:pt x="1986524" y="0"/>
                    </a:lnTo>
                    <a:cubicBezTo>
                      <a:pt x="2030111" y="0"/>
                      <a:pt x="2067471" y="0"/>
                      <a:pt x="2099493" y="0"/>
                    </a:cubicBezTo>
                    <a:lnTo>
                      <a:pt x="2125046" y="0"/>
                    </a:lnTo>
                    <a:lnTo>
                      <a:pt x="2180440" y="0"/>
                    </a:lnTo>
                    <a:cubicBezTo>
                      <a:pt x="2291630" y="0"/>
                      <a:pt x="2291630" y="0"/>
                      <a:pt x="2291630" y="0"/>
                    </a:cubicBezTo>
                    <a:lnTo>
                      <a:pt x="2293677" y="0"/>
                    </a:lnTo>
                    <a:cubicBezTo>
                      <a:pt x="2329528" y="0"/>
                      <a:pt x="2360897" y="0"/>
                      <a:pt x="2388345" y="0"/>
                    </a:cubicBezTo>
                    <a:lnTo>
                      <a:pt x="2446414" y="0"/>
                    </a:lnTo>
                    <a:lnTo>
                      <a:pt x="2459486" y="0"/>
                    </a:lnTo>
                    <a:cubicBezTo>
                      <a:pt x="2580482" y="0"/>
                      <a:pt x="2580482" y="0"/>
                      <a:pt x="2580482" y="0"/>
                    </a:cubicBezTo>
                    <a:lnTo>
                      <a:pt x="2670812" y="0"/>
                    </a:lnTo>
                    <a:cubicBezTo>
                      <a:pt x="2735874" y="0"/>
                      <a:pt x="2791642" y="0"/>
                      <a:pt x="2839443" y="0"/>
                    </a:cubicBezTo>
                    <a:lnTo>
                      <a:pt x="2852814" y="0"/>
                    </a:lnTo>
                    <a:lnTo>
                      <a:pt x="2960273" y="0"/>
                    </a:lnTo>
                    <a:lnTo>
                      <a:pt x="3037852" y="0"/>
                    </a:lnTo>
                    <a:lnTo>
                      <a:pt x="3041269" y="0"/>
                    </a:lnTo>
                    <a:lnTo>
                      <a:pt x="3077212" y="0"/>
                    </a:lnTo>
                    <a:lnTo>
                      <a:pt x="3090397" y="0"/>
                    </a:lnTo>
                    <a:lnTo>
                      <a:pt x="3115626" y="0"/>
                    </a:lnTo>
                    <a:lnTo>
                      <a:pt x="3126248" y="0"/>
                    </a:lnTo>
                    <a:lnTo>
                      <a:pt x="3245843" y="0"/>
                    </a:lnTo>
                    <a:lnTo>
                      <a:pt x="3262250" y="0"/>
                    </a:lnTo>
                    <a:lnTo>
                      <a:pt x="3366673" y="0"/>
                    </a:lnTo>
                    <a:lnTo>
                      <a:pt x="3412579" y="0"/>
                    </a:lnTo>
                    <a:lnTo>
                      <a:pt x="3447669" y="0"/>
                    </a:lnTo>
                    <a:lnTo>
                      <a:pt x="3496797" y="0"/>
                    </a:lnTo>
                    <a:lnTo>
                      <a:pt x="3522026" y="0"/>
                    </a:lnTo>
                    <a:lnTo>
                      <a:pt x="3525549" y="0"/>
                    </a:lnTo>
                    <a:lnTo>
                      <a:pt x="3532648" y="0"/>
                    </a:lnTo>
                    <a:lnTo>
                      <a:pt x="3606496" y="0"/>
                    </a:lnTo>
                    <a:cubicBezTo>
                      <a:pt x="3717686" y="0"/>
                      <a:pt x="3717686" y="0"/>
                      <a:pt x="3717686" y="0"/>
                    </a:cubicBezTo>
                    <a:cubicBezTo>
                      <a:pt x="3766245" y="0"/>
                      <a:pt x="3824516" y="34010"/>
                      <a:pt x="3848796" y="75308"/>
                    </a:cubicBezTo>
                    <a:cubicBezTo>
                      <a:pt x="4188713" y="664408"/>
                      <a:pt x="4188713" y="664408"/>
                      <a:pt x="4188713" y="664408"/>
                    </a:cubicBezTo>
                    <a:cubicBezTo>
                      <a:pt x="4212993" y="705706"/>
                      <a:pt x="4212993" y="773726"/>
                      <a:pt x="4188713" y="815024"/>
                    </a:cubicBezTo>
                    <a:cubicBezTo>
                      <a:pt x="3848796" y="1404124"/>
                      <a:pt x="3848796" y="1404124"/>
                      <a:pt x="3848796" y="1404124"/>
                    </a:cubicBezTo>
                    <a:cubicBezTo>
                      <a:pt x="3824516" y="1445422"/>
                      <a:pt x="3766245" y="1479432"/>
                      <a:pt x="3717686" y="1479432"/>
                    </a:cubicBezTo>
                    <a:lnTo>
                      <a:pt x="3532648" y="1479432"/>
                    </a:lnTo>
                    <a:lnTo>
                      <a:pt x="3126248" y="1479432"/>
                    </a:lnTo>
                    <a:lnTo>
                      <a:pt x="3037852" y="1479432"/>
                    </a:lnTo>
                    <a:lnTo>
                      <a:pt x="2852814" y="1479432"/>
                    </a:lnTo>
                    <a:lnTo>
                      <a:pt x="2580482" y="1479432"/>
                    </a:lnTo>
                    <a:lnTo>
                      <a:pt x="2446414" y="1479432"/>
                    </a:lnTo>
                    <a:lnTo>
                      <a:pt x="2291630" y="1479432"/>
                    </a:lnTo>
                    <a:lnTo>
                      <a:pt x="1900647" y="1479432"/>
                    </a:lnTo>
                    <a:lnTo>
                      <a:pt x="1745864" y="1479432"/>
                    </a:lnTo>
                    <a:lnTo>
                      <a:pt x="1611796" y="1479432"/>
                    </a:lnTo>
                    <a:lnTo>
                      <a:pt x="1168160" y="1479432"/>
                    </a:lnTo>
                    <a:lnTo>
                      <a:pt x="1066030" y="1479432"/>
                    </a:lnTo>
                    <a:lnTo>
                      <a:pt x="488326" y="1479432"/>
                    </a:lnTo>
                    <a:cubicBezTo>
                      <a:pt x="440981" y="1479432"/>
                      <a:pt x="381495" y="1445422"/>
                      <a:pt x="357216" y="1404124"/>
                    </a:cubicBezTo>
                    <a:cubicBezTo>
                      <a:pt x="17299" y="815024"/>
                      <a:pt x="17299" y="815024"/>
                      <a:pt x="17299" y="815024"/>
                    </a:cubicBezTo>
                    <a:cubicBezTo>
                      <a:pt x="-5767" y="773726"/>
                      <a:pt x="-5767" y="705706"/>
                      <a:pt x="17299" y="664408"/>
                    </a:cubicBezTo>
                    <a:cubicBezTo>
                      <a:pt x="357216" y="75308"/>
                      <a:pt x="357216" y="75308"/>
                      <a:pt x="357216" y="75308"/>
                    </a:cubicBezTo>
                    <a:cubicBezTo>
                      <a:pt x="381495" y="34010"/>
                      <a:pt x="440981" y="0"/>
                      <a:pt x="488326" y="0"/>
                    </a:cubicBezTo>
                    <a:close/>
                  </a:path>
                </a:pathLst>
              </a:custGeom>
              <a:noFill/>
              <a:ln w="19050">
                <a:solidFill>
                  <a:srgbClr val="4C4B50"/>
                </a:solidFill>
              </a:ln>
              <a:effectLst/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文本框 74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  <p:cNvSpPr txBox="1"/>
              <p:nvPr/>
            </p:nvSpPr>
            <p:spPr>
              <a:xfrm>
                <a:off x="1301890" y="2958519"/>
                <a:ext cx="1048452" cy="6970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>
                  <a:buClr>
                    <a:srgbClr val="808080"/>
                  </a:buClr>
                </a:pPr>
                <a:r>
                  <a:rPr lang="zh-CN" altLang="en-US" sz="2400" dirty="0">
                    <a:solidFill>
                      <a:prstClr val="white">
                        <a:lumMod val="50000"/>
                      </a:prstClr>
                    </a:solidFill>
                    <a:cs typeface="+mn-ea"/>
                    <a:sym typeface="+mn-lt"/>
                  </a:rPr>
                  <a:t>      </a:t>
                </a:r>
                <a:endParaRPr lang="zh-CN" altLang="en-US" sz="2400" dirty="0">
                  <a:solidFill>
                    <a:srgbClr val="4C4B5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Freeform 26"/>
              <p:cNvSpPr>
                <a:spLocks noEditPoints="1"/>
              </p:cNvSpPr>
              <p:nvPr/>
            </p:nvSpPr>
            <p:spPr bwMode="auto">
              <a:xfrm>
                <a:off x="3759709" y="3218025"/>
                <a:ext cx="310925" cy="326669"/>
              </a:xfrm>
              <a:custGeom>
                <a:avLst/>
                <a:gdLst>
                  <a:gd name="T0" fmla="*/ 139 w 577"/>
                  <a:gd name="T1" fmla="*/ 87 h 609"/>
                  <a:gd name="T2" fmla="*/ 27 w 577"/>
                  <a:gd name="T3" fmla="*/ 87 h 609"/>
                  <a:gd name="T4" fmla="*/ 27 w 577"/>
                  <a:gd name="T5" fmla="*/ 48 h 609"/>
                  <a:gd name="T6" fmla="*/ 139 w 577"/>
                  <a:gd name="T7" fmla="*/ 48 h 609"/>
                  <a:gd name="T8" fmla="*/ 139 w 577"/>
                  <a:gd name="T9" fmla="*/ 87 h 609"/>
                  <a:gd name="T10" fmla="*/ 139 w 577"/>
                  <a:gd name="T11" fmla="*/ 179 h 609"/>
                  <a:gd name="T12" fmla="*/ 27 w 577"/>
                  <a:gd name="T13" fmla="*/ 179 h 609"/>
                  <a:gd name="T14" fmla="*/ 27 w 577"/>
                  <a:gd name="T15" fmla="*/ 140 h 609"/>
                  <a:gd name="T16" fmla="*/ 139 w 577"/>
                  <a:gd name="T17" fmla="*/ 140 h 609"/>
                  <a:gd name="T18" fmla="*/ 139 w 577"/>
                  <a:gd name="T19" fmla="*/ 179 h 609"/>
                  <a:gd name="T20" fmla="*/ 139 w 577"/>
                  <a:gd name="T21" fmla="*/ 271 h 609"/>
                  <a:gd name="T22" fmla="*/ 27 w 577"/>
                  <a:gd name="T23" fmla="*/ 271 h 609"/>
                  <a:gd name="T24" fmla="*/ 27 w 577"/>
                  <a:gd name="T25" fmla="*/ 232 h 609"/>
                  <a:gd name="T26" fmla="*/ 139 w 577"/>
                  <a:gd name="T27" fmla="*/ 232 h 609"/>
                  <a:gd name="T28" fmla="*/ 139 w 577"/>
                  <a:gd name="T29" fmla="*/ 271 h 609"/>
                  <a:gd name="T30" fmla="*/ 0 w 577"/>
                  <a:gd name="T31" fmla="*/ 609 h 609"/>
                  <a:gd name="T32" fmla="*/ 166 w 577"/>
                  <a:gd name="T33" fmla="*/ 609 h 609"/>
                  <a:gd name="T34" fmla="*/ 166 w 577"/>
                  <a:gd name="T35" fmla="*/ 0 h 609"/>
                  <a:gd name="T36" fmla="*/ 0 w 577"/>
                  <a:gd name="T37" fmla="*/ 0 h 609"/>
                  <a:gd name="T38" fmla="*/ 0 w 577"/>
                  <a:gd name="T39" fmla="*/ 609 h 609"/>
                  <a:gd name="T40" fmla="*/ 344 w 577"/>
                  <a:gd name="T41" fmla="*/ 87 h 609"/>
                  <a:gd name="T42" fmla="*/ 232 w 577"/>
                  <a:gd name="T43" fmla="*/ 87 h 609"/>
                  <a:gd name="T44" fmla="*/ 232 w 577"/>
                  <a:gd name="T45" fmla="*/ 48 h 609"/>
                  <a:gd name="T46" fmla="*/ 344 w 577"/>
                  <a:gd name="T47" fmla="*/ 48 h 609"/>
                  <a:gd name="T48" fmla="*/ 344 w 577"/>
                  <a:gd name="T49" fmla="*/ 87 h 609"/>
                  <a:gd name="T50" fmla="*/ 344 w 577"/>
                  <a:gd name="T51" fmla="*/ 179 h 609"/>
                  <a:gd name="T52" fmla="*/ 232 w 577"/>
                  <a:gd name="T53" fmla="*/ 179 h 609"/>
                  <a:gd name="T54" fmla="*/ 232 w 577"/>
                  <a:gd name="T55" fmla="*/ 140 h 609"/>
                  <a:gd name="T56" fmla="*/ 344 w 577"/>
                  <a:gd name="T57" fmla="*/ 140 h 609"/>
                  <a:gd name="T58" fmla="*/ 344 w 577"/>
                  <a:gd name="T59" fmla="*/ 179 h 609"/>
                  <a:gd name="T60" fmla="*/ 344 w 577"/>
                  <a:gd name="T61" fmla="*/ 271 h 609"/>
                  <a:gd name="T62" fmla="*/ 232 w 577"/>
                  <a:gd name="T63" fmla="*/ 271 h 609"/>
                  <a:gd name="T64" fmla="*/ 232 w 577"/>
                  <a:gd name="T65" fmla="*/ 232 h 609"/>
                  <a:gd name="T66" fmla="*/ 344 w 577"/>
                  <a:gd name="T67" fmla="*/ 232 h 609"/>
                  <a:gd name="T68" fmla="*/ 344 w 577"/>
                  <a:gd name="T69" fmla="*/ 271 h 609"/>
                  <a:gd name="T70" fmla="*/ 205 w 577"/>
                  <a:gd name="T71" fmla="*/ 609 h 609"/>
                  <a:gd name="T72" fmla="*/ 371 w 577"/>
                  <a:gd name="T73" fmla="*/ 609 h 609"/>
                  <a:gd name="T74" fmla="*/ 371 w 577"/>
                  <a:gd name="T75" fmla="*/ 0 h 609"/>
                  <a:gd name="T76" fmla="*/ 205 w 577"/>
                  <a:gd name="T77" fmla="*/ 0 h 609"/>
                  <a:gd name="T78" fmla="*/ 205 w 577"/>
                  <a:gd name="T79" fmla="*/ 609 h 609"/>
                  <a:gd name="T80" fmla="*/ 549 w 577"/>
                  <a:gd name="T81" fmla="*/ 87 h 609"/>
                  <a:gd name="T82" fmla="*/ 437 w 577"/>
                  <a:gd name="T83" fmla="*/ 87 h 609"/>
                  <a:gd name="T84" fmla="*/ 437 w 577"/>
                  <a:gd name="T85" fmla="*/ 48 h 609"/>
                  <a:gd name="T86" fmla="*/ 549 w 577"/>
                  <a:gd name="T87" fmla="*/ 48 h 609"/>
                  <a:gd name="T88" fmla="*/ 549 w 577"/>
                  <a:gd name="T89" fmla="*/ 87 h 609"/>
                  <a:gd name="T90" fmla="*/ 549 w 577"/>
                  <a:gd name="T91" fmla="*/ 179 h 609"/>
                  <a:gd name="T92" fmla="*/ 437 w 577"/>
                  <a:gd name="T93" fmla="*/ 179 h 609"/>
                  <a:gd name="T94" fmla="*/ 437 w 577"/>
                  <a:gd name="T95" fmla="*/ 140 h 609"/>
                  <a:gd name="T96" fmla="*/ 549 w 577"/>
                  <a:gd name="T97" fmla="*/ 140 h 609"/>
                  <a:gd name="T98" fmla="*/ 549 w 577"/>
                  <a:gd name="T99" fmla="*/ 179 h 609"/>
                  <a:gd name="T100" fmla="*/ 549 w 577"/>
                  <a:gd name="T101" fmla="*/ 271 h 609"/>
                  <a:gd name="T102" fmla="*/ 437 w 577"/>
                  <a:gd name="T103" fmla="*/ 271 h 609"/>
                  <a:gd name="T104" fmla="*/ 437 w 577"/>
                  <a:gd name="T105" fmla="*/ 232 h 609"/>
                  <a:gd name="T106" fmla="*/ 549 w 577"/>
                  <a:gd name="T107" fmla="*/ 232 h 609"/>
                  <a:gd name="T108" fmla="*/ 549 w 577"/>
                  <a:gd name="T109" fmla="*/ 271 h 609"/>
                  <a:gd name="T110" fmla="*/ 410 w 577"/>
                  <a:gd name="T111" fmla="*/ 609 h 609"/>
                  <a:gd name="T112" fmla="*/ 577 w 577"/>
                  <a:gd name="T113" fmla="*/ 609 h 609"/>
                  <a:gd name="T114" fmla="*/ 577 w 577"/>
                  <a:gd name="T115" fmla="*/ 0 h 609"/>
                  <a:gd name="T116" fmla="*/ 410 w 577"/>
                  <a:gd name="T117" fmla="*/ 0 h 609"/>
                  <a:gd name="T118" fmla="*/ 410 w 577"/>
                  <a:gd name="T119" fmla="*/ 609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77" h="609">
                    <a:moveTo>
                      <a:pt x="139" y="87"/>
                    </a:moveTo>
                    <a:lnTo>
                      <a:pt x="27" y="87"/>
                    </a:lnTo>
                    <a:lnTo>
                      <a:pt x="27" y="48"/>
                    </a:lnTo>
                    <a:lnTo>
                      <a:pt x="139" y="48"/>
                    </a:lnTo>
                    <a:lnTo>
                      <a:pt x="139" y="87"/>
                    </a:lnTo>
                    <a:close/>
                    <a:moveTo>
                      <a:pt x="139" y="179"/>
                    </a:moveTo>
                    <a:lnTo>
                      <a:pt x="27" y="179"/>
                    </a:lnTo>
                    <a:lnTo>
                      <a:pt x="27" y="140"/>
                    </a:lnTo>
                    <a:lnTo>
                      <a:pt x="139" y="140"/>
                    </a:lnTo>
                    <a:lnTo>
                      <a:pt x="139" y="179"/>
                    </a:lnTo>
                    <a:close/>
                    <a:moveTo>
                      <a:pt x="139" y="271"/>
                    </a:moveTo>
                    <a:lnTo>
                      <a:pt x="27" y="271"/>
                    </a:lnTo>
                    <a:lnTo>
                      <a:pt x="27" y="232"/>
                    </a:lnTo>
                    <a:lnTo>
                      <a:pt x="139" y="232"/>
                    </a:lnTo>
                    <a:lnTo>
                      <a:pt x="139" y="271"/>
                    </a:lnTo>
                    <a:close/>
                    <a:moveTo>
                      <a:pt x="0" y="609"/>
                    </a:moveTo>
                    <a:lnTo>
                      <a:pt x="166" y="609"/>
                    </a:lnTo>
                    <a:lnTo>
                      <a:pt x="166" y="0"/>
                    </a:lnTo>
                    <a:lnTo>
                      <a:pt x="0" y="0"/>
                    </a:lnTo>
                    <a:lnTo>
                      <a:pt x="0" y="609"/>
                    </a:lnTo>
                    <a:close/>
                    <a:moveTo>
                      <a:pt x="344" y="87"/>
                    </a:moveTo>
                    <a:lnTo>
                      <a:pt x="232" y="87"/>
                    </a:lnTo>
                    <a:lnTo>
                      <a:pt x="232" y="48"/>
                    </a:lnTo>
                    <a:lnTo>
                      <a:pt x="344" y="48"/>
                    </a:lnTo>
                    <a:lnTo>
                      <a:pt x="344" y="87"/>
                    </a:lnTo>
                    <a:close/>
                    <a:moveTo>
                      <a:pt x="344" y="179"/>
                    </a:moveTo>
                    <a:lnTo>
                      <a:pt x="232" y="179"/>
                    </a:lnTo>
                    <a:lnTo>
                      <a:pt x="232" y="140"/>
                    </a:lnTo>
                    <a:lnTo>
                      <a:pt x="344" y="140"/>
                    </a:lnTo>
                    <a:lnTo>
                      <a:pt x="344" y="179"/>
                    </a:lnTo>
                    <a:close/>
                    <a:moveTo>
                      <a:pt x="344" y="271"/>
                    </a:moveTo>
                    <a:lnTo>
                      <a:pt x="232" y="271"/>
                    </a:lnTo>
                    <a:lnTo>
                      <a:pt x="232" y="232"/>
                    </a:lnTo>
                    <a:lnTo>
                      <a:pt x="344" y="232"/>
                    </a:lnTo>
                    <a:lnTo>
                      <a:pt x="344" y="271"/>
                    </a:lnTo>
                    <a:close/>
                    <a:moveTo>
                      <a:pt x="205" y="609"/>
                    </a:moveTo>
                    <a:lnTo>
                      <a:pt x="371" y="609"/>
                    </a:lnTo>
                    <a:lnTo>
                      <a:pt x="371" y="0"/>
                    </a:lnTo>
                    <a:lnTo>
                      <a:pt x="205" y="0"/>
                    </a:lnTo>
                    <a:lnTo>
                      <a:pt x="205" y="609"/>
                    </a:lnTo>
                    <a:close/>
                    <a:moveTo>
                      <a:pt x="549" y="87"/>
                    </a:moveTo>
                    <a:lnTo>
                      <a:pt x="437" y="87"/>
                    </a:lnTo>
                    <a:lnTo>
                      <a:pt x="437" y="48"/>
                    </a:lnTo>
                    <a:lnTo>
                      <a:pt x="549" y="48"/>
                    </a:lnTo>
                    <a:lnTo>
                      <a:pt x="549" y="87"/>
                    </a:lnTo>
                    <a:close/>
                    <a:moveTo>
                      <a:pt x="549" y="179"/>
                    </a:moveTo>
                    <a:lnTo>
                      <a:pt x="437" y="179"/>
                    </a:lnTo>
                    <a:lnTo>
                      <a:pt x="437" y="140"/>
                    </a:lnTo>
                    <a:lnTo>
                      <a:pt x="549" y="140"/>
                    </a:lnTo>
                    <a:lnTo>
                      <a:pt x="549" y="179"/>
                    </a:lnTo>
                    <a:close/>
                    <a:moveTo>
                      <a:pt x="549" y="271"/>
                    </a:moveTo>
                    <a:lnTo>
                      <a:pt x="437" y="271"/>
                    </a:lnTo>
                    <a:lnTo>
                      <a:pt x="437" y="232"/>
                    </a:lnTo>
                    <a:lnTo>
                      <a:pt x="549" y="232"/>
                    </a:lnTo>
                    <a:lnTo>
                      <a:pt x="549" y="271"/>
                    </a:lnTo>
                    <a:close/>
                    <a:moveTo>
                      <a:pt x="410" y="609"/>
                    </a:moveTo>
                    <a:lnTo>
                      <a:pt x="577" y="609"/>
                    </a:lnTo>
                    <a:lnTo>
                      <a:pt x="577" y="0"/>
                    </a:lnTo>
                    <a:lnTo>
                      <a:pt x="410" y="0"/>
                    </a:lnTo>
                    <a:lnTo>
                      <a:pt x="410" y="609"/>
                    </a:lnTo>
                    <a:close/>
                  </a:path>
                </a:pathLst>
              </a:custGeom>
              <a:solidFill>
                <a:srgbClr val="4C4B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D7D3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7" name="组合 76"/>
            <p:cNvGrpSpPr/>
            <p:nvPr/>
          </p:nvGrpSpPr>
          <p:grpSpPr>
            <a:xfrm>
              <a:off x="7394414" y="1506265"/>
              <a:ext cx="4459529" cy="1711761"/>
              <a:chOff x="7394414" y="1506265"/>
              <a:chExt cx="4459529" cy="1711761"/>
            </a:xfrm>
          </p:grpSpPr>
          <p:sp>
            <p:nvSpPr>
              <p:cNvPr id="78" name="任意多边形 37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  <p:cNvSpPr/>
              <p:nvPr/>
            </p:nvSpPr>
            <p:spPr bwMode="auto">
              <a:xfrm>
                <a:off x="7394414" y="1506265"/>
                <a:ext cx="4459529" cy="1711761"/>
              </a:xfrm>
              <a:custGeom>
                <a:avLst/>
                <a:gdLst>
                  <a:gd name="connsiteX0" fmla="*/ 488326 w 4206923"/>
                  <a:gd name="connsiteY0" fmla="*/ 0 h 1479432"/>
                  <a:gd name="connsiteX1" fmla="*/ 1002185 w 4206923"/>
                  <a:gd name="connsiteY1" fmla="*/ 0 h 1479432"/>
                  <a:gd name="connsiteX2" fmla="*/ 1066030 w 4206923"/>
                  <a:gd name="connsiteY2" fmla="*/ 0 h 1479432"/>
                  <a:gd name="connsiteX3" fmla="*/ 1083181 w 4206923"/>
                  <a:gd name="connsiteY3" fmla="*/ 0 h 1479432"/>
                  <a:gd name="connsiteX4" fmla="*/ 1168160 w 4206923"/>
                  <a:gd name="connsiteY4" fmla="*/ 0 h 1479432"/>
                  <a:gd name="connsiteX5" fmla="*/ 1290429 w 4206923"/>
                  <a:gd name="connsiteY5" fmla="*/ 0 h 1479432"/>
                  <a:gd name="connsiteX6" fmla="*/ 1553727 w 4206923"/>
                  <a:gd name="connsiteY6" fmla="*/ 0 h 1479432"/>
                  <a:gd name="connsiteX7" fmla="*/ 1611796 w 4206923"/>
                  <a:gd name="connsiteY7" fmla="*/ 0 h 1479432"/>
                  <a:gd name="connsiteX8" fmla="*/ 1634674 w 4206923"/>
                  <a:gd name="connsiteY8" fmla="*/ 0 h 1479432"/>
                  <a:gd name="connsiteX9" fmla="*/ 1745864 w 4206923"/>
                  <a:gd name="connsiteY9" fmla="*/ 0 h 1479432"/>
                  <a:gd name="connsiteX10" fmla="*/ 1836195 w 4206923"/>
                  <a:gd name="connsiteY10" fmla="*/ 0 h 1479432"/>
                  <a:gd name="connsiteX11" fmla="*/ 1900647 w 4206923"/>
                  <a:gd name="connsiteY11" fmla="*/ 0 h 1479432"/>
                  <a:gd name="connsiteX12" fmla="*/ 1986524 w 4206923"/>
                  <a:gd name="connsiteY12" fmla="*/ 0 h 1479432"/>
                  <a:gd name="connsiteX13" fmla="*/ 2099493 w 4206923"/>
                  <a:gd name="connsiteY13" fmla="*/ 0 h 1479432"/>
                  <a:gd name="connsiteX14" fmla="*/ 2125046 w 4206923"/>
                  <a:gd name="connsiteY14" fmla="*/ 0 h 1479432"/>
                  <a:gd name="connsiteX15" fmla="*/ 2180440 w 4206923"/>
                  <a:gd name="connsiteY15" fmla="*/ 0 h 1479432"/>
                  <a:gd name="connsiteX16" fmla="*/ 2291630 w 4206923"/>
                  <a:gd name="connsiteY16" fmla="*/ 0 h 1479432"/>
                  <a:gd name="connsiteX17" fmla="*/ 2293677 w 4206923"/>
                  <a:gd name="connsiteY17" fmla="*/ 0 h 1479432"/>
                  <a:gd name="connsiteX18" fmla="*/ 2388345 w 4206923"/>
                  <a:gd name="connsiteY18" fmla="*/ 0 h 1479432"/>
                  <a:gd name="connsiteX19" fmla="*/ 2446414 w 4206923"/>
                  <a:gd name="connsiteY19" fmla="*/ 0 h 1479432"/>
                  <a:gd name="connsiteX20" fmla="*/ 2459486 w 4206923"/>
                  <a:gd name="connsiteY20" fmla="*/ 0 h 1479432"/>
                  <a:gd name="connsiteX21" fmla="*/ 2580482 w 4206923"/>
                  <a:gd name="connsiteY21" fmla="*/ 0 h 1479432"/>
                  <a:gd name="connsiteX22" fmla="*/ 2670812 w 4206923"/>
                  <a:gd name="connsiteY22" fmla="*/ 0 h 1479432"/>
                  <a:gd name="connsiteX23" fmla="*/ 2839443 w 4206923"/>
                  <a:gd name="connsiteY23" fmla="*/ 0 h 1479432"/>
                  <a:gd name="connsiteX24" fmla="*/ 2852814 w 4206923"/>
                  <a:gd name="connsiteY24" fmla="*/ 0 h 1479432"/>
                  <a:gd name="connsiteX25" fmla="*/ 2960273 w 4206923"/>
                  <a:gd name="connsiteY25" fmla="*/ 0 h 1479432"/>
                  <a:gd name="connsiteX26" fmla="*/ 3037852 w 4206923"/>
                  <a:gd name="connsiteY26" fmla="*/ 0 h 1479432"/>
                  <a:gd name="connsiteX27" fmla="*/ 3041269 w 4206923"/>
                  <a:gd name="connsiteY27" fmla="*/ 0 h 1479432"/>
                  <a:gd name="connsiteX28" fmla="*/ 3077212 w 4206923"/>
                  <a:gd name="connsiteY28" fmla="*/ 0 h 1479432"/>
                  <a:gd name="connsiteX29" fmla="*/ 3090397 w 4206923"/>
                  <a:gd name="connsiteY29" fmla="*/ 0 h 1479432"/>
                  <a:gd name="connsiteX30" fmla="*/ 3115626 w 4206923"/>
                  <a:gd name="connsiteY30" fmla="*/ 0 h 1479432"/>
                  <a:gd name="connsiteX31" fmla="*/ 3126248 w 4206923"/>
                  <a:gd name="connsiteY31" fmla="*/ 0 h 1479432"/>
                  <a:gd name="connsiteX32" fmla="*/ 3245843 w 4206923"/>
                  <a:gd name="connsiteY32" fmla="*/ 0 h 1479432"/>
                  <a:gd name="connsiteX33" fmla="*/ 3262250 w 4206923"/>
                  <a:gd name="connsiteY33" fmla="*/ 0 h 1479432"/>
                  <a:gd name="connsiteX34" fmla="*/ 3366673 w 4206923"/>
                  <a:gd name="connsiteY34" fmla="*/ 0 h 1479432"/>
                  <a:gd name="connsiteX35" fmla="*/ 3412579 w 4206923"/>
                  <a:gd name="connsiteY35" fmla="*/ 0 h 1479432"/>
                  <a:gd name="connsiteX36" fmla="*/ 3447669 w 4206923"/>
                  <a:gd name="connsiteY36" fmla="*/ 0 h 1479432"/>
                  <a:gd name="connsiteX37" fmla="*/ 3496797 w 4206923"/>
                  <a:gd name="connsiteY37" fmla="*/ 0 h 1479432"/>
                  <a:gd name="connsiteX38" fmla="*/ 3522026 w 4206923"/>
                  <a:gd name="connsiteY38" fmla="*/ 0 h 1479432"/>
                  <a:gd name="connsiteX39" fmla="*/ 3525549 w 4206923"/>
                  <a:gd name="connsiteY39" fmla="*/ 0 h 1479432"/>
                  <a:gd name="connsiteX40" fmla="*/ 3532648 w 4206923"/>
                  <a:gd name="connsiteY40" fmla="*/ 0 h 1479432"/>
                  <a:gd name="connsiteX41" fmla="*/ 3606496 w 4206923"/>
                  <a:gd name="connsiteY41" fmla="*/ 0 h 1479432"/>
                  <a:gd name="connsiteX42" fmla="*/ 3717686 w 4206923"/>
                  <a:gd name="connsiteY42" fmla="*/ 0 h 1479432"/>
                  <a:gd name="connsiteX43" fmla="*/ 3848796 w 4206923"/>
                  <a:gd name="connsiteY43" fmla="*/ 75308 h 1479432"/>
                  <a:gd name="connsiteX44" fmla="*/ 4188713 w 4206923"/>
                  <a:gd name="connsiteY44" fmla="*/ 664408 h 1479432"/>
                  <a:gd name="connsiteX45" fmla="*/ 4188713 w 4206923"/>
                  <a:gd name="connsiteY45" fmla="*/ 815024 h 1479432"/>
                  <a:gd name="connsiteX46" fmla="*/ 3848796 w 4206923"/>
                  <a:gd name="connsiteY46" fmla="*/ 1404124 h 1479432"/>
                  <a:gd name="connsiteX47" fmla="*/ 3717686 w 4206923"/>
                  <a:gd name="connsiteY47" fmla="*/ 1479432 h 1479432"/>
                  <a:gd name="connsiteX48" fmla="*/ 3532648 w 4206923"/>
                  <a:gd name="connsiteY48" fmla="*/ 1479432 h 1479432"/>
                  <a:gd name="connsiteX49" fmla="*/ 3126248 w 4206923"/>
                  <a:gd name="connsiteY49" fmla="*/ 1479432 h 1479432"/>
                  <a:gd name="connsiteX50" fmla="*/ 3037852 w 4206923"/>
                  <a:gd name="connsiteY50" fmla="*/ 1479432 h 1479432"/>
                  <a:gd name="connsiteX51" fmla="*/ 2852814 w 4206923"/>
                  <a:gd name="connsiteY51" fmla="*/ 1479432 h 1479432"/>
                  <a:gd name="connsiteX52" fmla="*/ 2580482 w 4206923"/>
                  <a:gd name="connsiteY52" fmla="*/ 1479432 h 1479432"/>
                  <a:gd name="connsiteX53" fmla="*/ 2446414 w 4206923"/>
                  <a:gd name="connsiteY53" fmla="*/ 1479432 h 1479432"/>
                  <a:gd name="connsiteX54" fmla="*/ 2291630 w 4206923"/>
                  <a:gd name="connsiteY54" fmla="*/ 1479432 h 1479432"/>
                  <a:gd name="connsiteX55" fmla="*/ 1900647 w 4206923"/>
                  <a:gd name="connsiteY55" fmla="*/ 1479432 h 1479432"/>
                  <a:gd name="connsiteX56" fmla="*/ 1745864 w 4206923"/>
                  <a:gd name="connsiteY56" fmla="*/ 1479432 h 1479432"/>
                  <a:gd name="connsiteX57" fmla="*/ 1611796 w 4206923"/>
                  <a:gd name="connsiteY57" fmla="*/ 1479432 h 1479432"/>
                  <a:gd name="connsiteX58" fmla="*/ 1168160 w 4206923"/>
                  <a:gd name="connsiteY58" fmla="*/ 1479432 h 1479432"/>
                  <a:gd name="connsiteX59" fmla="*/ 1066030 w 4206923"/>
                  <a:gd name="connsiteY59" fmla="*/ 1479432 h 1479432"/>
                  <a:gd name="connsiteX60" fmla="*/ 488326 w 4206923"/>
                  <a:gd name="connsiteY60" fmla="*/ 1479432 h 1479432"/>
                  <a:gd name="connsiteX61" fmla="*/ 357216 w 4206923"/>
                  <a:gd name="connsiteY61" fmla="*/ 1404124 h 1479432"/>
                  <a:gd name="connsiteX62" fmla="*/ 17299 w 4206923"/>
                  <a:gd name="connsiteY62" fmla="*/ 815024 h 1479432"/>
                  <a:gd name="connsiteX63" fmla="*/ 17299 w 4206923"/>
                  <a:gd name="connsiteY63" fmla="*/ 664408 h 1479432"/>
                  <a:gd name="connsiteX64" fmla="*/ 357216 w 4206923"/>
                  <a:gd name="connsiteY64" fmla="*/ 75308 h 1479432"/>
                  <a:gd name="connsiteX65" fmla="*/ 488326 w 4206923"/>
                  <a:gd name="connsiteY65" fmla="*/ 0 h 1479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206923" h="1479432">
                    <a:moveTo>
                      <a:pt x="488326" y="0"/>
                    </a:moveTo>
                    <a:cubicBezTo>
                      <a:pt x="743264" y="0"/>
                      <a:pt x="902600" y="0"/>
                      <a:pt x="1002185" y="0"/>
                    </a:cubicBezTo>
                    <a:lnTo>
                      <a:pt x="1066030" y="0"/>
                    </a:lnTo>
                    <a:lnTo>
                      <a:pt x="1083181" y="0"/>
                    </a:lnTo>
                    <a:cubicBezTo>
                      <a:pt x="1168160" y="0"/>
                      <a:pt x="1168160" y="0"/>
                      <a:pt x="1168160" y="0"/>
                    </a:cubicBezTo>
                    <a:lnTo>
                      <a:pt x="1290429" y="0"/>
                    </a:lnTo>
                    <a:cubicBezTo>
                      <a:pt x="1404288" y="0"/>
                      <a:pt x="1489682" y="0"/>
                      <a:pt x="1553727" y="0"/>
                    </a:cubicBezTo>
                    <a:lnTo>
                      <a:pt x="1611796" y="0"/>
                    </a:lnTo>
                    <a:lnTo>
                      <a:pt x="1634674" y="0"/>
                    </a:lnTo>
                    <a:cubicBezTo>
                      <a:pt x="1745864" y="0"/>
                      <a:pt x="1745864" y="0"/>
                      <a:pt x="1745864" y="0"/>
                    </a:cubicBezTo>
                    <a:lnTo>
                      <a:pt x="1836195" y="0"/>
                    </a:lnTo>
                    <a:lnTo>
                      <a:pt x="1900647" y="0"/>
                    </a:lnTo>
                    <a:lnTo>
                      <a:pt x="1986524" y="0"/>
                    </a:lnTo>
                    <a:cubicBezTo>
                      <a:pt x="2030111" y="0"/>
                      <a:pt x="2067471" y="0"/>
                      <a:pt x="2099493" y="0"/>
                    </a:cubicBezTo>
                    <a:lnTo>
                      <a:pt x="2125046" y="0"/>
                    </a:lnTo>
                    <a:lnTo>
                      <a:pt x="2180440" y="0"/>
                    </a:lnTo>
                    <a:cubicBezTo>
                      <a:pt x="2291630" y="0"/>
                      <a:pt x="2291630" y="0"/>
                      <a:pt x="2291630" y="0"/>
                    </a:cubicBezTo>
                    <a:lnTo>
                      <a:pt x="2293677" y="0"/>
                    </a:lnTo>
                    <a:cubicBezTo>
                      <a:pt x="2329528" y="0"/>
                      <a:pt x="2360897" y="0"/>
                      <a:pt x="2388345" y="0"/>
                    </a:cubicBezTo>
                    <a:lnTo>
                      <a:pt x="2446414" y="0"/>
                    </a:lnTo>
                    <a:lnTo>
                      <a:pt x="2459486" y="0"/>
                    </a:lnTo>
                    <a:cubicBezTo>
                      <a:pt x="2580482" y="0"/>
                      <a:pt x="2580482" y="0"/>
                      <a:pt x="2580482" y="0"/>
                    </a:cubicBezTo>
                    <a:lnTo>
                      <a:pt x="2670812" y="0"/>
                    </a:lnTo>
                    <a:cubicBezTo>
                      <a:pt x="2735874" y="0"/>
                      <a:pt x="2791642" y="0"/>
                      <a:pt x="2839443" y="0"/>
                    </a:cubicBezTo>
                    <a:lnTo>
                      <a:pt x="2852814" y="0"/>
                    </a:lnTo>
                    <a:lnTo>
                      <a:pt x="2960273" y="0"/>
                    </a:lnTo>
                    <a:lnTo>
                      <a:pt x="3037852" y="0"/>
                    </a:lnTo>
                    <a:lnTo>
                      <a:pt x="3041269" y="0"/>
                    </a:lnTo>
                    <a:lnTo>
                      <a:pt x="3077212" y="0"/>
                    </a:lnTo>
                    <a:lnTo>
                      <a:pt x="3090397" y="0"/>
                    </a:lnTo>
                    <a:lnTo>
                      <a:pt x="3115626" y="0"/>
                    </a:lnTo>
                    <a:lnTo>
                      <a:pt x="3126248" y="0"/>
                    </a:lnTo>
                    <a:lnTo>
                      <a:pt x="3245843" y="0"/>
                    </a:lnTo>
                    <a:lnTo>
                      <a:pt x="3262250" y="0"/>
                    </a:lnTo>
                    <a:lnTo>
                      <a:pt x="3366673" y="0"/>
                    </a:lnTo>
                    <a:lnTo>
                      <a:pt x="3412579" y="0"/>
                    </a:lnTo>
                    <a:lnTo>
                      <a:pt x="3447669" y="0"/>
                    </a:lnTo>
                    <a:lnTo>
                      <a:pt x="3496797" y="0"/>
                    </a:lnTo>
                    <a:lnTo>
                      <a:pt x="3522026" y="0"/>
                    </a:lnTo>
                    <a:lnTo>
                      <a:pt x="3525549" y="0"/>
                    </a:lnTo>
                    <a:lnTo>
                      <a:pt x="3532648" y="0"/>
                    </a:lnTo>
                    <a:lnTo>
                      <a:pt x="3606496" y="0"/>
                    </a:lnTo>
                    <a:cubicBezTo>
                      <a:pt x="3717686" y="0"/>
                      <a:pt x="3717686" y="0"/>
                      <a:pt x="3717686" y="0"/>
                    </a:cubicBezTo>
                    <a:cubicBezTo>
                      <a:pt x="3766245" y="0"/>
                      <a:pt x="3824516" y="34010"/>
                      <a:pt x="3848796" y="75308"/>
                    </a:cubicBezTo>
                    <a:cubicBezTo>
                      <a:pt x="4188713" y="664408"/>
                      <a:pt x="4188713" y="664408"/>
                      <a:pt x="4188713" y="664408"/>
                    </a:cubicBezTo>
                    <a:cubicBezTo>
                      <a:pt x="4212993" y="705706"/>
                      <a:pt x="4212993" y="773726"/>
                      <a:pt x="4188713" y="815024"/>
                    </a:cubicBezTo>
                    <a:cubicBezTo>
                      <a:pt x="3848796" y="1404124"/>
                      <a:pt x="3848796" y="1404124"/>
                      <a:pt x="3848796" y="1404124"/>
                    </a:cubicBezTo>
                    <a:cubicBezTo>
                      <a:pt x="3824516" y="1445422"/>
                      <a:pt x="3766245" y="1479432"/>
                      <a:pt x="3717686" y="1479432"/>
                    </a:cubicBezTo>
                    <a:lnTo>
                      <a:pt x="3532648" y="1479432"/>
                    </a:lnTo>
                    <a:lnTo>
                      <a:pt x="3126248" y="1479432"/>
                    </a:lnTo>
                    <a:lnTo>
                      <a:pt x="3037852" y="1479432"/>
                    </a:lnTo>
                    <a:lnTo>
                      <a:pt x="2852814" y="1479432"/>
                    </a:lnTo>
                    <a:lnTo>
                      <a:pt x="2580482" y="1479432"/>
                    </a:lnTo>
                    <a:lnTo>
                      <a:pt x="2446414" y="1479432"/>
                    </a:lnTo>
                    <a:lnTo>
                      <a:pt x="2291630" y="1479432"/>
                    </a:lnTo>
                    <a:lnTo>
                      <a:pt x="1900647" y="1479432"/>
                    </a:lnTo>
                    <a:lnTo>
                      <a:pt x="1745864" y="1479432"/>
                    </a:lnTo>
                    <a:lnTo>
                      <a:pt x="1611796" y="1479432"/>
                    </a:lnTo>
                    <a:lnTo>
                      <a:pt x="1168160" y="1479432"/>
                    </a:lnTo>
                    <a:lnTo>
                      <a:pt x="1066030" y="1479432"/>
                    </a:lnTo>
                    <a:lnTo>
                      <a:pt x="488326" y="1479432"/>
                    </a:lnTo>
                    <a:cubicBezTo>
                      <a:pt x="440981" y="1479432"/>
                      <a:pt x="381495" y="1445422"/>
                      <a:pt x="357216" y="1404124"/>
                    </a:cubicBezTo>
                    <a:cubicBezTo>
                      <a:pt x="17299" y="815024"/>
                      <a:pt x="17299" y="815024"/>
                      <a:pt x="17299" y="815024"/>
                    </a:cubicBezTo>
                    <a:cubicBezTo>
                      <a:pt x="-5767" y="773726"/>
                      <a:pt x="-5767" y="705706"/>
                      <a:pt x="17299" y="664408"/>
                    </a:cubicBezTo>
                    <a:cubicBezTo>
                      <a:pt x="357216" y="75308"/>
                      <a:pt x="357216" y="75308"/>
                      <a:pt x="357216" y="75308"/>
                    </a:cubicBezTo>
                    <a:cubicBezTo>
                      <a:pt x="381495" y="34010"/>
                      <a:pt x="440981" y="0"/>
                      <a:pt x="488326" y="0"/>
                    </a:cubicBezTo>
                    <a:close/>
                  </a:path>
                </a:pathLst>
              </a:custGeom>
              <a:noFill/>
              <a:ln w="19050">
                <a:solidFill>
                  <a:srgbClr val="2ABDC7"/>
                </a:solidFill>
              </a:ln>
              <a:effectLst/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Freeform 48"/>
              <p:cNvSpPr>
                <a:spLocks noEditPoints="1"/>
              </p:cNvSpPr>
              <p:nvPr/>
            </p:nvSpPr>
            <p:spPr bwMode="auto">
              <a:xfrm>
                <a:off x="7674718" y="2169179"/>
                <a:ext cx="370789" cy="354919"/>
              </a:xfrm>
              <a:custGeom>
                <a:avLst/>
                <a:gdLst>
                  <a:gd name="T0" fmla="*/ 419 w 628"/>
                  <a:gd name="T1" fmla="*/ 232 h 600"/>
                  <a:gd name="T2" fmla="*/ 411 w 628"/>
                  <a:gd name="T3" fmla="*/ 249 h 600"/>
                  <a:gd name="T4" fmla="*/ 408 w 628"/>
                  <a:gd name="T5" fmla="*/ 261 h 600"/>
                  <a:gd name="T6" fmla="*/ 409 w 628"/>
                  <a:gd name="T7" fmla="*/ 283 h 600"/>
                  <a:gd name="T8" fmla="*/ 417 w 628"/>
                  <a:gd name="T9" fmla="*/ 304 h 600"/>
                  <a:gd name="T10" fmla="*/ 424 w 628"/>
                  <a:gd name="T11" fmla="*/ 315 h 600"/>
                  <a:gd name="T12" fmla="*/ 441 w 628"/>
                  <a:gd name="T13" fmla="*/ 330 h 600"/>
                  <a:gd name="T14" fmla="*/ 453 w 628"/>
                  <a:gd name="T15" fmla="*/ 335 h 600"/>
                  <a:gd name="T16" fmla="*/ 478 w 628"/>
                  <a:gd name="T17" fmla="*/ 200 h 600"/>
                  <a:gd name="T18" fmla="*/ 449 w 628"/>
                  <a:gd name="T19" fmla="*/ 206 h 600"/>
                  <a:gd name="T20" fmla="*/ 433 w 628"/>
                  <a:gd name="T21" fmla="*/ 216 h 600"/>
                  <a:gd name="T22" fmla="*/ 425 w 628"/>
                  <a:gd name="T23" fmla="*/ 224 h 600"/>
                  <a:gd name="T24" fmla="*/ 384 w 628"/>
                  <a:gd name="T25" fmla="*/ 70 h 600"/>
                  <a:gd name="T26" fmla="*/ 314 w 628"/>
                  <a:gd name="T27" fmla="*/ 140 h 600"/>
                  <a:gd name="T28" fmla="*/ 379 w 628"/>
                  <a:gd name="T29" fmla="*/ 283 h 600"/>
                  <a:gd name="T30" fmla="*/ 379 w 628"/>
                  <a:gd name="T31" fmla="*/ 254 h 600"/>
                  <a:gd name="T32" fmla="*/ 359 w 628"/>
                  <a:gd name="T33" fmla="*/ 154 h 600"/>
                  <a:gd name="T34" fmla="*/ 250 w 628"/>
                  <a:gd name="T35" fmla="*/ 270 h 600"/>
                  <a:gd name="T36" fmla="*/ 314 w 628"/>
                  <a:gd name="T37" fmla="*/ 396 h 600"/>
                  <a:gd name="T38" fmla="*/ 282 w 628"/>
                  <a:gd name="T39" fmla="*/ 400 h 600"/>
                  <a:gd name="T40" fmla="*/ 267 w 628"/>
                  <a:gd name="T41" fmla="*/ 382 h 600"/>
                  <a:gd name="T42" fmla="*/ 257 w 628"/>
                  <a:gd name="T43" fmla="*/ 374 h 600"/>
                  <a:gd name="T44" fmla="*/ 214 w 628"/>
                  <a:gd name="T45" fmla="*/ 356 h 600"/>
                  <a:gd name="T46" fmla="*/ 195 w 628"/>
                  <a:gd name="T47" fmla="*/ 354 h 600"/>
                  <a:gd name="T48" fmla="*/ 0 w 628"/>
                  <a:gd name="T49" fmla="*/ 600 h 600"/>
                  <a:gd name="T50" fmla="*/ 83 w 628"/>
                  <a:gd name="T51" fmla="*/ 454 h 600"/>
                  <a:gd name="T52" fmla="*/ 216 w 628"/>
                  <a:gd name="T53" fmla="*/ 454 h 600"/>
                  <a:gd name="T54" fmla="*/ 301 w 628"/>
                  <a:gd name="T55" fmla="*/ 600 h 600"/>
                  <a:gd name="T56" fmla="*/ 282 w 628"/>
                  <a:gd name="T57" fmla="*/ 400 h 600"/>
                  <a:gd name="T58" fmla="*/ 433 w 628"/>
                  <a:gd name="T59" fmla="*/ 354 h 600"/>
                  <a:gd name="T60" fmla="*/ 413 w 628"/>
                  <a:gd name="T61" fmla="*/ 356 h 600"/>
                  <a:gd name="T62" fmla="*/ 361 w 628"/>
                  <a:gd name="T63" fmla="*/ 382 h 600"/>
                  <a:gd name="T64" fmla="*/ 353 w 628"/>
                  <a:gd name="T65" fmla="*/ 391 h 600"/>
                  <a:gd name="T66" fmla="*/ 389 w 628"/>
                  <a:gd name="T67" fmla="*/ 600 h 600"/>
                  <a:gd name="T68" fmla="*/ 410 w 628"/>
                  <a:gd name="T69" fmla="*/ 600 h 600"/>
                  <a:gd name="T70" fmla="*/ 564 w 628"/>
                  <a:gd name="T71" fmla="*/ 454 h 600"/>
                  <a:gd name="T72" fmla="*/ 628 w 628"/>
                  <a:gd name="T73" fmla="*/ 460 h 600"/>
                  <a:gd name="T74" fmla="*/ 151 w 628"/>
                  <a:gd name="T75" fmla="*/ 340 h 600"/>
                  <a:gd name="T76" fmla="*/ 186 w 628"/>
                  <a:gd name="T77" fmla="*/ 330 h 600"/>
                  <a:gd name="T78" fmla="*/ 196 w 628"/>
                  <a:gd name="T79" fmla="*/ 323 h 600"/>
                  <a:gd name="T80" fmla="*/ 216 w 628"/>
                  <a:gd name="T81" fmla="*/ 295 h 600"/>
                  <a:gd name="T82" fmla="*/ 219 w 628"/>
                  <a:gd name="T83" fmla="*/ 281 h 600"/>
                  <a:gd name="T84" fmla="*/ 219 w 628"/>
                  <a:gd name="T85" fmla="*/ 258 h 600"/>
                  <a:gd name="T86" fmla="*/ 214 w 628"/>
                  <a:gd name="T87" fmla="*/ 241 h 600"/>
                  <a:gd name="T88" fmla="*/ 208 w 628"/>
                  <a:gd name="T89" fmla="*/ 231 h 600"/>
                  <a:gd name="T90" fmla="*/ 195 w 628"/>
                  <a:gd name="T91" fmla="*/ 217 h 600"/>
                  <a:gd name="T92" fmla="*/ 186 w 628"/>
                  <a:gd name="T93" fmla="*/ 210 h 600"/>
                  <a:gd name="T94" fmla="*/ 151 w 628"/>
                  <a:gd name="T95" fmla="*/ 20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28" h="600">
                    <a:moveTo>
                      <a:pt x="425" y="224"/>
                    </a:moveTo>
                    <a:cubicBezTo>
                      <a:pt x="423" y="226"/>
                      <a:pt x="421" y="229"/>
                      <a:pt x="420" y="231"/>
                    </a:cubicBezTo>
                    <a:cubicBezTo>
                      <a:pt x="419" y="231"/>
                      <a:pt x="419" y="232"/>
                      <a:pt x="419" y="232"/>
                    </a:cubicBezTo>
                    <a:cubicBezTo>
                      <a:pt x="418" y="234"/>
                      <a:pt x="416" y="236"/>
                      <a:pt x="415" y="239"/>
                    </a:cubicBezTo>
                    <a:cubicBezTo>
                      <a:pt x="415" y="240"/>
                      <a:pt x="414" y="240"/>
                      <a:pt x="414" y="241"/>
                    </a:cubicBezTo>
                    <a:cubicBezTo>
                      <a:pt x="413" y="244"/>
                      <a:pt x="412" y="246"/>
                      <a:pt x="411" y="249"/>
                    </a:cubicBezTo>
                    <a:cubicBezTo>
                      <a:pt x="411" y="249"/>
                      <a:pt x="411" y="250"/>
                      <a:pt x="411" y="250"/>
                    </a:cubicBezTo>
                    <a:cubicBezTo>
                      <a:pt x="410" y="253"/>
                      <a:pt x="409" y="255"/>
                      <a:pt x="409" y="258"/>
                    </a:cubicBezTo>
                    <a:cubicBezTo>
                      <a:pt x="409" y="259"/>
                      <a:pt x="409" y="260"/>
                      <a:pt x="408" y="261"/>
                    </a:cubicBezTo>
                    <a:cubicBezTo>
                      <a:pt x="408" y="264"/>
                      <a:pt x="408" y="267"/>
                      <a:pt x="408" y="270"/>
                    </a:cubicBezTo>
                    <a:cubicBezTo>
                      <a:pt x="408" y="274"/>
                      <a:pt x="408" y="278"/>
                      <a:pt x="409" y="281"/>
                    </a:cubicBezTo>
                    <a:cubicBezTo>
                      <a:pt x="409" y="282"/>
                      <a:pt x="409" y="283"/>
                      <a:pt x="409" y="283"/>
                    </a:cubicBezTo>
                    <a:cubicBezTo>
                      <a:pt x="410" y="287"/>
                      <a:pt x="411" y="290"/>
                      <a:pt x="412" y="293"/>
                    </a:cubicBezTo>
                    <a:cubicBezTo>
                      <a:pt x="412" y="294"/>
                      <a:pt x="412" y="294"/>
                      <a:pt x="412" y="295"/>
                    </a:cubicBezTo>
                    <a:cubicBezTo>
                      <a:pt x="414" y="298"/>
                      <a:pt x="415" y="301"/>
                      <a:pt x="417" y="304"/>
                    </a:cubicBezTo>
                    <a:cubicBezTo>
                      <a:pt x="417" y="305"/>
                      <a:pt x="417" y="305"/>
                      <a:pt x="418" y="306"/>
                    </a:cubicBezTo>
                    <a:cubicBezTo>
                      <a:pt x="420" y="309"/>
                      <a:pt x="422" y="312"/>
                      <a:pt x="424" y="315"/>
                    </a:cubicBezTo>
                    <a:cubicBezTo>
                      <a:pt x="424" y="315"/>
                      <a:pt x="424" y="315"/>
                      <a:pt x="424" y="315"/>
                    </a:cubicBezTo>
                    <a:cubicBezTo>
                      <a:pt x="427" y="318"/>
                      <a:pt x="429" y="320"/>
                      <a:pt x="432" y="323"/>
                    </a:cubicBezTo>
                    <a:cubicBezTo>
                      <a:pt x="432" y="323"/>
                      <a:pt x="432" y="323"/>
                      <a:pt x="432" y="323"/>
                    </a:cubicBezTo>
                    <a:cubicBezTo>
                      <a:pt x="435" y="326"/>
                      <a:pt x="438" y="328"/>
                      <a:pt x="441" y="330"/>
                    </a:cubicBezTo>
                    <a:cubicBezTo>
                      <a:pt x="442" y="330"/>
                      <a:pt x="442" y="330"/>
                      <a:pt x="442" y="330"/>
                    </a:cubicBezTo>
                    <a:cubicBezTo>
                      <a:pt x="446" y="332"/>
                      <a:pt x="449" y="334"/>
                      <a:pt x="452" y="335"/>
                    </a:cubicBezTo>
                    <a:cubicBezTo>
                      <a:pt x="453" y="335"/>
                      <a:pt x="453" y="335"/>
                      <a:pt x="453" y="335"/>
                    </a:cubicBezTo>
                    <a:cubicBezTo>
                      <a:pt x="461" y="338"/>
                      <a:pt x="469" y="340"/>
                      <a:pt x="478" y="340"/>
                    </a:cubicBezTo>
                    <a:cubicBezTo>
                      <a:pt x="516" y="340"/>
                      <a:pt x="547" y="309"/>
                      <a:pt x="547" y="270"/>
                    </a:cubicBezTo>
                    <a:cubicBezTo>
                      <a:pt x="547" y="231"/>
                      <a:pt x="516" y="200"/>
                      <a:pt x="478" y="200"/>
                    </a:cubicBezTo>
                    <a:cubicBezTo>
                      <a:pt x="468" y="200"/>
                      <a:pt x="458" y="202"/>
                      <a:pt x="450" y="206"/>
                    </a:cubicBezTo>
                    <a:cubicBezTo>
                      <a:pt x="450" y="206"/>
                      <a:pt x="450" y="206"/>
                      <a:pt x="450" y="206"/>
                    </a:cubicBezTo>
                    <a:cubicBezTo>
                      <a:pt x="449" y="206"/>
                      <a:pt x="449" y="206"/>
                      <a:pt x="449" y="206"/>
                    </a:cubicBezTo>
                    <a:cubicBezTo>
                      <a:pt x="446" y="208"/>
                      <a:pt x="444" y="209"/>
                      <a:pt x="442" y="210"/>
                    </a:cubicBezTo>
                    <a:cubicBezTo>
                      <a:pt x="441" y="210"/>
                      <a:pt x="441" y="211"/>
                      <a:pt x="440" y="211"/>
                    </a:cubicBezTo>
                    <a:cubicBezTo>
                      <a:pt x="438" y="213"/>
                      <a:pt x="435" y="215"/>
                      <a:pt x="433" y="216"/>
                    </a:cubicBezTo>
                    <a:cubicBezTo>
                      <a:pt x="433" y="217"/>
                      <a:pt x="432" y="217"/>
                      <a:pt x="432" y="217"/>
                    </a:cubicBezTo>
                    <a:cubicBezTo>
                      <a:pt x="430" y="219"/>
                      <a:pt x="428" y="221"/>
                      <a:pt x="426" y="223"/>
                    </a:cubicBezTo>
                    <a:cubicBezTo>
                      <a:pt x="426" y="223"/>
                      <a:pt x="425" y="224"/>
                      <a:pt x="425" y="224"/>
                    </a:cubicBezTo>
                    <a:close/>
                    <a:moveTo>
                      <a:pt x="314" y="140"/>
                    </a:moveTo>
                    <a:lnTo>
                      <a:pt x="314" y="140"/>
                    </a:lnTo>
                    <a:cubicBezTo>
                      <a:pt x="353" y="140"/>
                      <a:pt x="384" y="108"/>
                      <a:pt x="384" y="70"/>
                    </a:cubicBezTo>
                    <a:cubicBezTo>
                      <a:pt x="384" y="31"/>
                      <a:pt x="353" y="0"/>
                      <a:pt x="314" y="0"/>
                    </a:cubicBezTo>
                    <a:cubicBezTo>
                      <a:pt x="275" y="0"/>
                      <a:pt x="244" y="31"/>
                      <a:pt x="244" y="70"/>
                    </a:cubicBezTo>
                    <a:cubicBezTo>
                      <a:pt x="244" y="108"/>
                      <a:pt x="275" y="140"/>
                      <a:pt x="314" y="140"/>
                    </a:cubicBezTo>
                    <a:close/>
                    <a:moveTo>
                      <a:pt x="379" y="336"/>
                    </a:moveTo>
                    <a:lnTo>
                      <a:pt x="379" y="336"/>
                    </a:lnTo>
                    <a:lnTo>
                      <a:pt x="379" y="283"/>
                    </a:lnTo>
                    <a:cubicBezTo>
                      <a:pt x="379" y="279"/>
                      <a:pt x="378" y="274"/>
                      <a:pt x="378" y="270"/>
                    </a:cubicBezTo>
                    <a:cubicBezTo>
                      <a:pt x="378" y="266"/>
                      <a:pt x="379" y="262"/>
                      <a:pt x="379" y="257"/>
                    </a:cubicBezTo>
                    <a:lnTo>
                      <a:pt x="379" y="254"/>
                    </a:lnTo>
                    <a:lnTo>
                      <a:pt x="380" y="254"/>
                    </a:lnTo>
                    <a:cubicBezTo>
                      <a:pt x="385" y="223"/>
                      <a:pt x="404" y="197"/>
                      <a:pt x="431" y="183"/>
                    </a:cubicBezTo>
                    <a:cubicBezTo>
                      <a:pt x="412" y="165"/>
                      <a:pt x="387" y="154"/>
                      <a:pt x="359" y="154"/>
                    </a:cubicBezTo>
                    <a:lnTo>
                      <a:pt x="269" y="154"/>
                    </a:lnTo>
                    <a:cubicBezTo>
                      <a:pt x="241" y="154"/>
                      <a:pt x="216" y="165"/>
                      <a:pt x="197" y="183"/>
                    </a:cubicBezTo>
                    <a:cubicBezTo>
                      <a:pt x="228" y="199"/>
                      <a:pt x="250" y="232"/>
                      <a:pt x="250" y="270"/>
                    </a:cubicBezTo>
                    <a:cubicBezTo>
                      <a:pt x="250" y="278"/>
                      <a:pt x="249" y="285"/>
                      <a:pt x="247" y="293"/>
                    </a:cubicBezTo>
                    <a:lnTo>
                      <a:pt x="247" y="335"/>
                    </a:lnTo>
                    <a:cubicBezTo>
                      <a:pt x="276" y="347"/>
                      <a:pt x="299" y="369"/>
                      <a:pt x="314" y="396"/>
                    </a:cubicBezTo>
                    <a:cubicBezTo>
                      <a:pt x="328" y="369"/>
                      <a:pt x="352" y="348"/>
                      <a:pt x="379" y="336"/>
                    </a:cubicBezTo>
                    <a:close/>
                    <a:moveTo>
                      <a:pt x="282" y="400"/>
                    </a:moveTo>
                    <a:lnTo>
                      <a:pt x="282" y="400"/>
                    </a:lnTo>
                    <a:cubicBezTo>
                      <a:pt x="280" y="397"/>
                      <a:pt x="278" y="394"/>
                      <a:pt x="275" y="391"/>
                    </a:cubicBezTo>
                    <a:cubicBezTo>
                      <a:pt x="275" y="390"/>
                      <a:pt x="274" y="390"/>
                      <a:pt x="274" y="390"/>
                    </a:cubicBezTo>
                    <a:cubicBezTo>
                      <a:pt x="272" y="387"/>
                      <a:pt x="270" y="385"/>
                      <a:pt x="267" y="382"/>
                    </a:cubicBezTo>
                    <a:cubicBezTo>
                      <a:pt x="267" y="382"/>
                      <a:pt x="266" y="382"/>
                      <a:pt x="266" y="381"/>
                    </a:cubicBezTo>
                    <a:cubicBezTo>
                      <a:pt x="263" y="379"/>
                      <a:pt x="261" y="377"/>
                      <a:pt x="258" y="375"/>
                    </a:cubicBezTo>
                    <a:cubicBezTo>
                      <a:pt x="257" y="374"/>
                      <a:pt x="257" y="374"/>
                      <a:pt x="257" y="374"/>
                    </a:cubicBezTo>
                    <a:cubicBezTo>
                      <a:pt x="247" y="367"/>
                      <a:pt x="237" y="362"/>
                      <a:pt x="225" y="359"/>
                    </a:cubicBezTo>
                    <a:cubicBezTo>
                      <a:pt x="223" y="358"/>
                      <a:pt x="220" y="357"/>
                      <a:pt x="218" y="357"/>
                    </a:cubicBezTo>
                    <a:cubicBezTo>
                      <a:pt x="217" y="356"/>
                      <a:pt x="215" y="356"/>
                      <a:pt x="214" y="356"/>
                    </a:cubicBezTo>
                    <a:cubicBezTo>
                      <a:pt x="212" y="356"/>
                      <a:pt x="210" y="355"/>
                      <a:pt x="208" y="355"/>
                    </a:cubicBezTo>
                    <a:cubicBezTo>
                      <a:pt x="207" y="355"/>
                      <a:pt x="206" y="355"/>
                      <a:pt x="205" y="355"/>
                    </a:cubicBezTo>
                    <a:cubicBezTo>
                      <a:pt x="202" y="354"/>
                      <a:pt x="199" y="354"/>
                      <a:pt x="195" y="354"/>
                    </a:cubicBezTo>
                    <a:lnTo>
                      <a:pt x="105" y="354"/>
                    </a:lnTo>
                    <a:cubicBezTo>
                      <a:pt x="47" y="354"/>
                      <a:pt x="0" y="401"/>
                      <a:pt x="0" y="460"/>
                    </a:cubicBezTo>
                    <a:lnTo>
                      <a:pt x="0" y="600"/>
                    </a:lnTo>
                    <a:lnTo>
                      <a:pt x="62" y="600"/>
                    </a:lnTo>
                    <a:lnTo>
                      <a:pt x="62" y="454"/>
                    </a:lnTo>
                    <a:lnTo>
                      <a:pt x="83" y="454"/>
                    </a:lnTo>
                    <a:lnTo>
                      <a:pt x="83" y="600"/>
                    </a:lnTo>
                    <a:lnTo>
                      <a:pt x="216" y="600"/>
                    </a:lnTo>
                    <a:lnTo>
                      <a:pt x="216" y="454"/>
                    </a:lnTo>
                    <a:lnTo>
                      <a:pt x="237" y="454"/>
                    </a:lnTo>
                    <a:lnTo>
                      <a:pt x="237" y="600"/>
                    </a:lnTo>
                    <a:lnTo>
                      <a:pt x="301" y="600"/>
                    </a:lnTo>
                    <a:lnTo>
                      <a:pt x="301" y="460"/>
                    </a:lnTo>
                    <a:cubicBezTo>
                      <a:pt x="301" y="437"/>
                      <a:pt x="294" y="417"/>
                      <a:pt x="282" y="400"/>
                    </a:cubicBezTo>
                    <a:cubicBezTo>
                      <a:pt x="282" y="400"/>
                      <a:pt x="282" y="400"/>
                      <a:pt x="282" y="400"/>
                    </a:cubicBezTo>
                    <a:close/>
                    <a:moveTo>
                      <a:pt x="523" y="354"/>
                    </a:moveTo>
                    <a:lnTo>
                      <a:pt x="523" y="354"/>
                    </a:lnTo>
                    <a:lnTo>
                      <a:pt x="433" y="354"/>
                    </a:lnTo>
                    <a:cubicBezTo>
                      <a:pt x="429" y="354"/>
                      <a:pt x="426" y="354"/>
                      <a:pt x="423" y="355"/>
                    </a:cubicBezTo>
                    <a:cubicBezTo>
                      <a:pt x="422" y="355"/>
                      <a:pt x="421" y="355"/>
                      <a:pt x="420" y="355"/>
                    </a:cubicBezTo>
                    <a:cubicBezTo>
                      <a:pt x="418" y="355"/>
                      <a:pt x="415" y="356"/>
                      <a:pt x="413" y="356"/>
                    </a:cubicBezTo>
                    <a:cubicBezTo>
                      <a:pt x="412" y="356"/>
                      <a:pt x="411" y="356"/>
                      <a:pt x="410" y="357"/>
                    </a:cubicBezTo>
                    <a:cubicBezTo>
                      <a:pt x="408" y="357"/>
                      <a:pt x="405" y="358"/>
                      <a:pt x="403" y="358"/>
                    </a:cubicBezTo>
                    <a:cubicBezTo>
                      <a:pt x="387" y="363"/>
                      <a:pt x="373" y="371"/>
                      <a:pt x="361" y="382"/>
                    </a:cubicBezTo>
                    <a:cubicBezTo>
                      <a:pt x="361" y="382"/>
                      <a:pt x="361" y="382"/>
                      <a:pt x="361" y="383"/>
                    </a:cubicBezTo>
                    <a:cubicBezTo>
                      <a:pt x="358" y="385"/>
                      <a:pt x="356" y="388"/>
                      <a:pt x="353" y="390"/>
                    </a:cubicBezTo>
                    <a:cubicBezTo>
                      <a:pt x="353" y="390"/>
                      <a:pt x="353" y="391"/>
                      <a:pt x="353" y="391"/>
                    </a:cubicBezTo>
                    <a:cubicBezTo>
                      <a:pt x="337" y="409"/>
                      <a:pt x="327" y="433"/>
                      <a:pt x="327" y="460"/>
                    </a:cubicBezTo>
                    <a:lnTo>
                      <a:pt x="327" y="600"/>
                    </a:lnTo>
                    <a:lnTo>
                      <a:pt x="389" y="600"/>
                    </a:lnTo>
                    <a:lnTo>
                      <a:pt x="389" y="454"/>
                    </a:lnTo>
                    <a:lnTo>
                      <a:pt x="410" y="454"/>
                    </a:lnTo>
                    <a:lnTo>
                      <a:pt x="410" y="600"/>
                    </a:lnTo>
                    <a:lnTo>
                      <a:pt x="543" y="600"/>
                    </a:lnTo>
                    <a:lnTo>
                      <a:pt x="543" y="454"/>
                    </a:lnTo>
                    <a:lnTo>
                      <a:pt x="564" y="454"/>
                    </a:lnTo>
                    <a:lnTo>
                      <a:pt x="564" y="600"/>
                    </a:lnTo>
                    <a:lnTo>
                      <a:pt x="628" y="600"/>
                    </a:lnTo>
                    <a:lnTo>
                      <a:pt x="628" y="460"/>
                    </a:lnTo>
                    <a:cubicBezTo>
                      <a:pt x="628" y="401"/>
                      <a:pt x="581" y="354"/>
                      <a:pt x="523" y="354"/>
                    </a:cubicBezTo>
                    <a:close/>
                    <a:moveTo>
                      <a:pt x="151" y="340"/>
                    </a:moveTo>
                    <a:lnTo>
                      <a:pt x="151" y="340"/>
                    </a:lnTo>
                    <a:cubicBezTo>
                      <a:pt x="159" y="340"/>
                      <a:pt x="167" y="338"/>
                      <a:pt x="175" y="335"/>
                    </a:cubicBezTo>
                    <a:cubicBezTo>
                      <a:pt x="175" y="335"/>
                      <a:pt x="175" y="335"/>
                      <a:pt x="176" y="335"/>
                    </a:cubicBezTo>
                    <a:cubicBezTo>
                      <a:pt x="179" y="334"/>
                      <a:pt x="183" y="332"/>
                      <a:pt x="186" y="330"/>
                    </a:cubicBezTo>
                    <a:cubicBezTo>
                      <a:pt x="186" y="330"/>
                      <a:pt x="186" y="330"/>
                      <a:pt x="186" y="330"/>
                    </a:cubicBezTo>
                    <a:cubicBezTo>
                      <a:pt x="190" y="328"/>
                      <a:pt x="193" y="326"/>
                      <a:pt x="196" y="323"/>
                    </a:cubicBezTo>
                    <a:cubicBezTo>
                      <a:pt x="196" y="323"/>
                      <a:pt x="196" y="323"/>
                      <a:pt x="196" y="323"/>
                    </a:cubicBezTo>
                    <a:cubicBezTo>
                      <a:pt x="202" y="318"/>
                      <a:pt x="206" y="312"/>
                      <a:pt x="210" y="306"/>
                    </a:cubicBezTo>
                    <a:cubicBezTo>
                      <a:pt x="211" y="305"/>
                      <a:pt x="211" y="305"/>
                      <a:pt x="211" y="304"/>
                    </a:cubicBezTo>
                    <a:cubicBezTo>
                      <a:pt x="213" y="301"/>
                      <a:pt x="214" y="298"/>
                      <a:pt x="216" y="295"/>
                    </a:cubicBezTo>
                    <a:cubicBezTo>
                      <a:pt x="216" y="294"/>
                      <a:pt x="216" y="294"/>
                      <a:pt x="216" y="293"/>
                    </a:cubicBezTo>
                    <a:cubicBezTo>
                      <a:pt x="217" y="290"/>
                      <a:pt x="218" y="287"/>
                      <a:pt x="219" y="283"/>
                    </a:cubicBezTo>
                    <a:cubicBezTo>
                      <a:pt x="219" y="282"/>
                      <a:pt x="219" y="282"/>
                      <a:pt x="219" y="281"/>
                    </a:cubicBezTo>
                    <a:cubicBezTo>
                      <a:pt x="220" y="278"/>
                      <a:pt x="220" y="274"/>
                      <a:pt x="220" y="270"/>
                    </a:cubicBezTo>
                    <a:cubicBezTo>
                      <a:pt x="220" y="267"/>
                      <a:pt x="220" y="264"/>
                      <a:pt x="220" y="261"/>
                    </a:cubicBezTo>
                    <a:cubicBezTo>
                      <a:pt x="219" y="260"/>
                      <a:pt x="219" y="259"/>
                      <a:pt x="219" y="258"/>
                    </a:cubicBezTo>
                    <a:cubicBezTo>
                      <a:pt x="219" y="255"/>
                      <a:pt x="218" y="252"/>
                      <a:pt x="217" y="250"/>
                    </a:cubicBezTo>
                    <a:cubicBezTo>
                      <a:pt x="217" y="249"/>
                      <a:pt x="217" y="249"/>
                      <a:pt x="217" y="249"/>
                    </a:cubicBezTo>
                    <a:cubicBezTo>
                      <a:pt x="216" y="246"/>
                      <a:pt x="215" y="244"/>
                      <a:pt x="214" y="241"/>
                    </a:cubicBezTo>
                    <a:cubicBezTo>
                      <a:pt x="214" y="240"/>
                      <a:pt x="213" y="240"/>
                      <a:pt x="213" y="239"/>
                    </a:cubicBezTo>
                    <a:cubicBezTo>
                      <a:pt x="212" y="236"/>
                      <a:pt x="210" y="234"/>
                      <a:pt x="209" y="231"/>
                    </a:cubicBezTo>
                    <a:lnTo>
                      <a:pt x="208" y="231"/>
                    </a:lnTo>
                    <a:cubicBezTo>
                      <a:pt x="207" y="229"/>
                      <a:pt x="205" y="226"/>
                      <a:pt x="203" y="224"/>
                    </a:cubicBezTo>
                    <a:cubicBezTo>
                      <a:pt x="203" y="224"/>
                      <a:pt x="202" y="223"/>
                      <a:pt x="202" y="223"/>
                    </a:cubicBezTo>
                    <a:cubicBezTo>
                      <a:pt x="200" y="221"/>
                      <a:pt x="198" y="219"/>
                      <a:pt x="195" y="217"/>
                    </a:cubicBezTo>
                    <a:cubicBezTo>
                      <a:pt x="195" y="217"/>
                      <a:pt x="195" y="217"/>
                      <a:pt x="195" y="216"/>
                    </a:cubicBezTo>
                    <a:cubicBezTo>
                      <a:pt x="193" y="215"/>
                      <a:pt x="190" y="213"/>
                      <a:pt x="188" y="211"/>
                    </a:cubicBezTo>
                    <a:cubicBezTo>
                      <a:pt x="187" y="211"/>
                      <a:pt x="187" y="210"/>
                      <a:pt x="186" y="210"/>
                    </a:cubicBezTo>
                    <a:cubicBezTo>
                      <a:pt x="184" y="209"/>
                      <a:pt x="181" y="207"/>
                      <a:pt x="179" y="206"/>
                    </a:cubicBezTo>
                    <a:cubicBezTo>
                      <a:pt x="179" y="206"/>
                      <a:pt x="178" y="206"/>
                      <a:pt x="178" y="206"/>
                    </a:cubicBezTo>
                    <a:cubicBezTo>
                      <a:pt x="170" y="202"/>
                      <a:pt x="160" y="200"/>
                      <a:pt x="151" y="200"/>
                    </a:cubicBezTo>
                    <a:cubicBezTo>
                      <a:pt x="112" y="200"/>
                      <a:pt x="81" y="231"/>
                      <a:pt x="81" y="270"/>
                    </a:cubicBezTo>
                    <a:cubicBezTo>
                      <a:pt x="81" y="309"/>
                      <a:pt x="112" y="340"/>
                      <a:pt x="151" y="340"/>
                    </a:cubicBezTo>
                    <a:close/>
                  </a:path>
                </a:pathLst>
              </a:custGeom>
              <a:solidFill>
                <a:srgbClr val="2ABDC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D7D3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1" name="组合 80"/>
            <p:cNvGrpSpPr/>
            <p:nvPr/>
          </p:nvGrpSpPr>
          <p:grpSpPr>
            <a:xfrm>
              <a:off x="7394412" y="3730442"/>
              <a:ext cx="4041086" cy="1813090"/>
              <a:chOff x="7394412" y="3730442"/>
              <a:chExt cx="4041086" cy="1813090"/>
            </a:xfrm>
          </p:grpSpPr>
          <p:sp>
            <p:nvSpPr>
              <p:cNvPr id="82" name="任意多边形 41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  <p:cNvSpPr/>
              <p:nvPr/>
            </p:nvSpPr>
            <p:spPr bwMode="auto">
              <a:xfrm>
                <a:off x="7394412" y="3730442"/>
                <a:ext cx="4041086" cy="1813090"/>
              </a:xfrm>
              <a:custGeom>
                <a:avLst/>
                <a:gdLst>
                  <a:gd name="connsiteX0" fmla="*/ 488326 w 4206923"/>
                  <a:gd name="connsiteY0" fmla="*/ 0 h 1479432"/>
                  <a:gd name="connsiteX1" fmla="*/ 1002185 w 4206923"/>
                  <a:gd name="connsiteY1" fmla="*/ 0 h 1479432"/>
                  <a:gd name="connsiteX2" fmla="*/ 1066030 w 4206923"/>
                  <a:gd name="connsiteY2" fmla="*/ 0 h 1479432"/>
                  <a:gd name="connsiteX3" fmla="*/ 1083181 w 4206923"/>
                  <a:gd name="connsiteY3" fmla="*/ 0 h 1479432"/>
                  <a:gd name="connsiteX4" fmla="*/ 1168160 w 4206923"/>
                  <a:gd name="connsiteY4" fmla="*/ 0 h 1479432"/>
                  <a:gd name="connsiteX5" fmla="*/ 1290429 w 4206923"/>
                  <a:gd name="connsiteY5" fmla="*/ 0 h 1479432"/>
                  <a:gd name="connsiteX6" fmla="*/ 1553727 w 4206923"/>
                  <a:gd name="connsiteY6" fmla="*/ 0 h 1479432"/>
                  <a:gd name="connsiteX7" fmla="*/ 1611796 w 4206923"/>
                  <a:gd name="connsiteY7" fmla="*/ 0 h 1479432"/>
                  <a:gd name="connsiteX8" fmla="*/ 1634674 w 4206923"/>
                  <a:gd name="connsiteY8" fmla="*/ 0 h 1479432"/>
                  <a:gd name="connsiteX9" fmla="*/ 1745864 w 4206923"/>
                  <a:gd name="connsiteY9" fmla="*/ 0 h 1479432"/>
                  <a:gd name="connsiteX10" fmla="*/ 1836195 w 4206923"/>
                  <a:gd name="connsiteY10" fmla="*/ 0 h 1479432"/>
                  <a:gd name="connsiteX11" fmla="*/ 1900647 w 4206923"/>
                  <a:gd name="connsiteY11" fmla="*/ 0 h 1479432"/>
                  <a:gd name="connsiteX12" fmla="*/ 1986524 w 4206923"/>
                  <a:gd name="connsiteY12" fmla="*/ 0 h 1479432"/>
                  <a:gd name="connsiteX13" fmla="*/ 2099493 w 4206923"/>
                  <a:gd name="connsiteY13" fmla="*/ 0 h 1479432"/>
                  <a:gd name="connsiteX14" fmla="*/ 2125046 w 4206923"/>
                  <a:gd name="connsiteY14" fmla="*/ 0 h 1479432"/>
                  <a:gd name="connsiteX15" fmla="*/ 2180440 w 4206923"/>
                  <a:gd name="connsiteY15" fmla="*/ 0 h 1479432"/>
                  <a:gd name="connsiteX16" fmla="*/ 2291630 w 4206923"/>
                  <a:gd name="connsiteY16" fmla="*/ 0 h 1479432"/>
                  <a:gd name="connsiteX17" fmla="*/ 2293677 w 4206923"/>
                  <a:gd name="connsiteY17" fmla="*/ 0 h 1479432"/>
                  <a:gd name="connsiteX18" fmla="*/ 2388345 w 4206923"/>
                  <a:gd name="connsiteY18" fmla="*/ 0 h 1479432"/>
                  <a:gd name="connsiteX19" fmla="*/ 2446414 w 4206923"/>
                  <a:gd name="connsiteY19" fmla="*/ 0 h 1479432"/>
                  <a:gd name="connsiteX20" fmla="*/ 2459486 w 4206923"/>
                  <a:gd name="connsiteY20" fmla="*/ 0 h 1479432"/>
                  <a:gd name="connsiteX21" fmla="*/ 2580482 w 4206923"/>
                  <a:gd name="connsiteY21" fmla="*/ 0 h 1479432"/>
                  <a:gd name="connsiteX22" fmla="*/ 2670812 w 4206923"/>
                  <a:gd name="connsiteY22" fmla="*/ 0 h 1479432"/>
                  <a:gd name="connsiteX23" fmla="*/ 2839443 w 4206923"/>
                  <a:gd name="connsiteY23" fmla="*/ 0 h 1479432"/>
                  <a:gd name="connsiteX24" fmla="*/ 2852814 w 4206923"/>
                  <a:gd name="connsiteY24" fmla="*/ 0 h 1479432"/>
                  <a:gd name="connsiteX25" fmla="*/ 2960273 w 4206923"/>
                  <a:gd name="connsiteY25" fmla="*/ 0 h 1479432"/>
                  <a:gd name="connsiteX26" fmla="*/ 3037852 w 4206923"/>
                  <a:gd name="connsiteY26" fmla="*/ 0 h 1479432"/>
                  <a:gd name="connsiteX27" fmla="*/ 3041269 w 4206923"/>
                  <a:gd name="connsiteY27" fmla="*/ 0 h 1479432"/>
                  <a:gd name="connsiteX28" fmla="*/ 3077212 w 4206923"/>
                  <a:gd name="connsiteY28" fmla="*/ 0 h 1479432"/>
                  <a:gd name="connsiteX29" fmla="*/ 3090397 w 4206923"/>
                  <a:gd name="connsiteY29" fmla="*/ 0 h 1479432"/>
                  <a:gd name="connsiteX30" fmla="*/ 3115626 w 4206923"/>
                  <a:gd name="connsiteY30" fmla="*/ 0 h 1479432"/>
                  <a:gd name="connsiteX31" fmla="*/ 3126248 w 4206923"/>
                  <a:gd name="connsiteY31" fmla="*/ 0 h 1479432"/>
                  <a:gd name="connsiteX32" fmla="*/ 3245843 w 4206923"/>
                  <a:gd name="connsiteY32" fmla="*/ 0 h 1479432"/>
                  <a:gd name="connsiteX33" fmla="*/ 3262250 w 4206923"/>
                  <a:gd name="connsiteY33" fmla="*/ 0 h 1479432"/>
                  <a:gd name="connsiteX34" fmla="*/ 3366673 w 4206923"/>
                  <a:gd name="connsiteY34" fmla="*/ 0 h 1479432"/>
                  <a:gd name="connsiteX35" fmla="*/ 3412579 w 4206923"/>
                  <a:gd name="connsiteY35" fmla="*/ 0 h 1479432"/>
                  <a:gd name="connsiteX36" fmla="*/ 3447669 w 4206923"/>
                  <a:gd name="connsiteY36" fmla="*/ 0 h 1479432"/>
                  <a:gd name="connsiteX37" fmla="*/ 3496797 w 4206923"/>
                  <a:gd name="connsiteY37" fmla="*/ 0 h 1479432"/>
                  <a:gd name="connsiteX38" fmla="*/ 3522026 w 4206923"/>
                  <a:gd name="connsiteY38" fmla="*/ 0 h 1479432"/>
                  <a:gd name="connsiteX39" fmla="*/ 3525549 w 4206923"/>
                  <a:gd name="connsiteY39" fmla="*/ 0 h 1479432"/>
                  <a:gd name="connsiteX40" fmla="*/ 3532648 w 4206923"/>
                  <a:gd name="connsiteY40" fmla="*/ 0 h 1479432"/>
                  <a:gd name="connsiteX41" fmla="*/ 3606496 w 4206923"/>
                  <a:gd name="connsiteY41" fmla="*/ 0 h 1479432"/>
                  <a:gd name="connsiteX42" fmla="*/ 3717686 w 4206923"/>
                  <a:gd name="connsiteY42" fmla="*/ 0 h 1479432"/>
                  <a:gd name="connsiteX43" fmla="*/ 3848796 w 4206923"/>
                  <a:gd name="connsiteY43" fmla="*/ 75308 h 1479432"/>
                  <a:gd name="connsiteX44" fmla="*/ 4188713 w 4206923"/>
                  <a:gd name="connsiteY44" fmla="*/ 664408 h 1479432"/>
                  <a:gd name="connsiteX45" fmla="*/ 4188713 w 4206923"/>
                  <a:gd name="connsiteY45" fmla="*/ 815024 h 1479432"/>
                  <a:gd name="connsiteX46" fmla="*/ 3848796 w 4206923"/>
                  <a:gd name="connsiteY46" fmla="*/ 1404124 h 1479432"/>
                  <a:gd name="connsiteX47" fmla="*/ 3717686 w 4206923"/>
                  <a:gd name="connsiteY47" fmla="*/ 1479432 h 1479432"/>
                  <a:gd name="connsiteX48" fmla="*/ 3532648 w 4206923"/>
                  <a:gd name="connsiteY48" fmla="*/ 1479432 h 1479432"/>
                  <a:gd name="connsiteX49" fmla="*/ 3126248 w 4206923"/>
                  <a:gd name="connsiteY49" fmla="*/ 1479432 h 1479432"/>
                  <a:gd name="connsiteX50" fmla="*/ 3037852 w 4206923"/>
                  <a:gd name="connsiteY50" fmla="*/ 1479432 h 1479432"/>
                  <a:gd name="connsiteX51" fmla="*/ 2852814 w 4206923"/>
                  <a:gd name="connsiteY51" fmla="*/ 1479432 h 1479432"/>
                  <a:gd name="connsiteX52" fmla="*/ 2580482 w 4206923"/>
                  <a:gd name="connsiteY52" fmla="*/ 1479432 h 1479432"/>
                  <a:gd name="connsiteX53" fmla="*/ 2446414 w 4206923"/>
                  <a:gd name="connsiteY53" fmla="*/ 1479432 h 1479432"/>
                  <a:gd name="connsiteX54" fmla="*/ 2291630 w 4206923"/>
                  <a:gd name="connsiteY54" fmla="*/ 1479432 h 1479432"/>
                  <a:gd name="connsiteX55" fmla="*/ 1900647 w 4206923"/>
                  <a:gd name="connsiteY55" fmla="*/ 1479432 h 1479432"/>
                  <a:gd name="connsiteX56" fmla="*/ 1745864 w 4206923"/>
                  <a:gd name="connsiteY56" fmla="*/ 1479432 h 1479432"/>
                  <a:gd name="connsiteX57" fmla="*/ 1611796 w 4206923"/>
                  <a:gd name="connsiteY57" fmla="*/ 1479432 h 1479432"/>
                  <a:gd name="connsiteX58" fmla="*/ 1168160 w 4206923"/>
                  <a:gd name="connsiteY58" fmla="*/ 1479432 h 1479432"/>
                  <a:gd name="connsiteX59" fmla="*/ 1066030 w 4206923"/>
                  <a:gd name="connsiteY59" fmla="*/ 1479432 h 1479432"/>
                  <a:gd name="connsiteX60" fmla="*/ 488326 w 4206923"/>
                  <a:gd name="connsiteY60" fmla="*/ 1479432 h 1479432"/>
                  <a:gd name="connsiteX61" fmla="*/ 357216 w 4206923"/>
                  <a:gd name="connsiteY61" fmla="*/ 1404124 h 1479432"/>
                  <a:gd name="connsiteX62" fmla="*/ 17299 w 4206923"/>
                  <a:gd name="connsiteY62" fmla="*/ 815024 h 1479432"/>
                  <a:gd name="connsiteX63" fmla="*/ 17299 w 4206923"/>
                  <a:gd name="connsiteY63" fmla="*/ 664408 h 1479432"/>
                  <a:gd name="connsiteX64" fmla="*/ 357216 w 4206923"/>
                  <a:gd name="connsiteY64" fmla="*/ 75308 h 1479432"/>
                  <a:gd name="connsiteX65" fmla="*/ 488326 w 4206923"/>
                  <a:gd name="connsiteY65" fmla="*/ 0 h 1479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206923" h="1479432">
                    <a:moveTo>
                      <a:pt x="488326" y="0"/>
                    </a:moveTo>
                    <a:cubicBezTo>
                      <a:pt x="743264" y="0"/>
                      <a:pt x="902600" y="0"/>
                      <a:pt x="1002185" y="0"/>
                    </a:cubicBezTo>
                    <a:lnTo>
                      <a:pt x="1066030" y="0"/>
                    </a:lnTo>
                    <a:lnTo>
                      <a:pt x="1083181" y="0"/>
                    </a:lnTo>
                    <a:cubicBezTo>
                      <a:pt x="1168160" y="0"/>
                      <a:pt x="1168160" y="0"/>
                      <a:pt x="1168160" y="0"/>
                    </a:cubicBezTo>
                    <a:lnTo>
                      <a:pt x="1290429" y="0"/>
                    </a:lnTo>
                    <a:cubicBezTo>
                      <a:pt x="1404288" y="0"/>
                      <a:pt x="1489682" y="0"/>
                      <a:pt x="1553727" y="0"/>
                    </a:cubicBezTo>
                    <a:lnTo>
                      <a:pt x="1611796" y="0"/>
                    </a:lnTo>
                    <a:lnTo>
                      <a:pt x="1634674" y="0"/>
                    </a:lnTo>
                    <a:cubicBezTo>
                      <a:pt x="1745864" y="0"/>
                      <a:pt x="1745864" y="0"/>
                      <a:pt x="1745864" y="0"/>
                    </a:cubicBezTo>
                    <a:lnTo>
                      <a:pt x="1836195" y="0"/>
                    </a:lnTo>
                    <a:lnTo>
                      <a:pt x="1900647" y="0"/>
                    </a:lnTo>
                    <a:lnTo>
                      <a:pt x="1986524" y="0"/>
                    </a:lnTo>
                    <a:cubicBezTo>
                      <a:pt x="2030111" y="0"/>
                      <a:pt x="2067471" y="0"/>
                      <a:pt x="2099493" y="0"/>
                    </a:cubicBezTo>
                    <a:lnTo>
                      <a:pt x="2125046" y="0"/>
                    </a:lnTo>
                    <a:lnTo>
                      <a:pt x="2180440" y="0"/>
                    </a:lnTo>
                    <a:cubicBezTo>
                      <a:pt x="2291630" y="0"/>
                      <a:pt x="2291630" y="0"/>
                      <a:pt x="2291630" y="0"/>
                    </a:cubicBezTo>
                    <a:lnTo>
                      <a:pt x="2293677" y="0"/>
                    </a:lnTo>
                    <a:cubicBezTo>
                      <a:pt x="2329528" y="0"/>
                      <a:pt x="2360897" y="0"/>
                      <a:pt x="2388345" y="0"/>
                    </a:cubicBezTo>
                    <a:lnTo>
                      <a:pt x="2446414" y="0"/>
                    </a:lnTo>
                    <a:lnTo>
                      <a:pt x="2459486" y="0"/>
                    </a:lnTo>
                    <a:cubicBezTo>
                      <a:pt x="2580482" y="0"/>
                      <a:pt x="2580482" y="0"/>
                      <a:pt x="2580482" y="0"/>
                    </a:cubicBezTo>
                    <a:lnTo>
                      <a:pt x="2670812" y="0"/>
                    </a:lnTo>
                    <a:cubicBezTo>
                      <a:pt x="2735874" y="0"/>
                      <a:pt x="2791642" y="0"/>
                      <a:pt x="2839443" y="0"/>
                    </a:cubicBezTo>
                    <a:lnTo>
                      <a:pt x="2852814" y="0"/>
                    </a:lnTo>
                    <a:lnTo>
                      <a:pt x="2960273" y="0"/>
                    </a:lnTo>
                    <a:lnTo>
                      <a:pt x="3037852" y="0"/>
                    </a:lnTo>
                    <a:lnTo>
                      <a:pt x="3041269" y="0"/>
                    </a:lnTo>
                    <a:lnTo>
                      <a:pt x="3077212" y="0"/>
                    </a:lnTo>
                    <a:lnTo>
                      <a:pt x="3090397" y="0"/>
                    </a:lnTo>
                    <a:lnTo>
                      <a:pt x="3115626" y="0"/>
                    </a:lnTo>
                    <a:lnTo>
                      <a:pt x="3126248" y="0"/>
                    </a:lnTo>
                    <a:lnTo>
                      <a:pt x="3245843" y="0"/>
                    </a:lnTo>
                    <a:lnTo>
                      <a:pt x="3262250" y="0"/>
                    </a:lnTo>
                    <a:lnTo>
                      <a:pt x="3366673" y="0"/>
                    </a:lnTo>
                    <a:lnTo>
                      <a:pt x="3412579" y="0"/>
                    </a:lnTo>
                    <a:lnTo>
                      <a:pt x="3447669" y="0"/>
                    </a:lnTo>
                    <a:lnTo>
                      <a:pt x="3496797" y="0"/>
                    </a:lnTo>
                    <a:lnTo>
                      <a:pt x="3522026" y="0"/>
                    </a:lnTo>
                    <a:lnTo>
                      <a:pt x="3525549" y="0"/>
                    </a:lnTo>
                    <a:lnTo>
                      <a:pt x="3532648" y="0"/>
                    </a:lnTo>
                    <a:lnTo>
                      <a:pt x="3606496" y="0"/>
                    </a:lnTo>
                    <a:cubicBezTo>
                      <a:pt x="3717686" y="0"/>
                      <a:pt x="3717686" y="0"/>
                      <a:pt x="3717686" y="0"/>
                    </a:cubicBezTo>
                    <a:cubicBezTo>
                      <a:pt x="3766245" y="0"/>
                      <a:pt x="3824516" y="34010"/>
                      <a:pt x="3848796" y="75308"/>
                    </a:cubicBezTo>
                    <a:cubicBezTo>
                      <a:pt x="4188713" y="664408"/>
                      <a:pt x="4188713" y="664408"/>
                      <a:pt x="4188713" y="664408"/>
                    </a:cubicBezTo>
                    <a:cubicBezTo>
                      <a:pt x="4212993" y="705706"/>
                      <a:pt x="4212993" y="773726"/>
                      <a:pt x="4188713" y="815024"/>
                    </a:cubicBezTo>
                    <a:cubicBezTo>
                      <a:pt x="3848796" y="1404124"/>
                      <a:pt x="3848796" y="1404124"/>
                      <a:pt x="3848796" y="1404124"/>
                    </a:cubicBezTo>
                    <a:cubicBezTo>
                      <a:pt x="3824516" y="1445422"/>
                      <a:pt x="3766245" y="1479432"/>
                      <a:pt x="3717686" y="1479432"/>
                    </a:cubicBezTo>
                    <a:lnTo>
                      <a:pt x="3532648" y="1479432"/>
                    </a:lnTo>
                    <a:lnTo>
                      <a:pt x="3126248" y="1479432"/>
                    </a:lnTo>
                    <a:lnTo>
                      <a:pt x="3037852" y="1479432"/>
                    </a:lnTo>
                    <a:lnTo>
                      <a:pt x="2852814" y="1479432"/>
                    </a:lnTo>
                    <a:lnTo>
                      <a:pt x="2580482" y="1479432"/>
                    </a:lnTo>
                    <a:lnTo>
                      <a:pt x="2446414" y="1479432"/>
                    </a:lnTo>
                    <a:lnTo>
                      <a:pt x="2291630" y="1479432"/>
                    </a:lnTo>
                    <a:lnTo>
                      <a:pt x="1900647" y="1479432"/>
                    </a:lnTo>
                    <a:lnTo>
                      <a:pt x="1745864" y="1479432"/>
                    </a:lnTo>
                    <a:lnTo>
                      <a:pt x="1611796" y="1479432"/>
                    </a:lnTo>
                    <a:lnTo>
                      <a:pt x="1168160" y="1479432"/>
                    </a:lnTo>
                    <a:lnTo>
                      <a:pt x="1066030" y="1479432"/>
                    </a:lnTo>
                    <a:lnTo>
                      <a:pt x="488326" y="1479432"/>
                    </a:lnTo>
                    <a:cubicBezTo>
                      <a:pt x="440981" y="1479432"/>
                      <a:pt x="381495" y="1445422"/>
                      <a:pt x="357216" y="1404124"/>
                    </a:cubicBezTo>
                    <a:cubicBezTo>
                      <a:pt x="17299" y="815024"/>
                      <a:pt x="17299" y="815024"/>
                      <a:pt x="17299" y="815024"/>
                    </a:cubicBezTo>
                    <a:cubicBezTo>
                      <a:pt x="-5767" y="773726"/>
                      <a:pt x="-5767" y="705706"/>
                      <a:pt x="17299" y="664408"/>
                    </a:cubicBezTo>
                    <a:cubicBezTo>
                      <a:pt x="357216" y="75308"/>
                      <a:pt x="357216" y="75308"/>
                      <a:pt x="357216" y="75308"/>
                    </a:cubicBezTo>
                    <a:cubicBezTo>
                      <a:pt x="381495" y="34010"/>
                      <a:pt x="440981" y="0"/>
                      <a:pt x="488326" y="0"/>
                    </a:cubicBezTo>
                    <a:close/>
                  </a:path>
                </a:pathLst>
              </a:custGeom>
              <a:noFill/>
              <a:ln w="19050">
                <a:solidFill>
                  <a:srgbClr val="2ABDC7"/>
                </a:solidFill>
              </a:ln>
              <a:effectLst/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Freeform 31"/>
              <p:cNvSpPr>
                <a:spLocks noEditPoints="1"/>
              </p:cNvSpPr>
              <p:nvPr/>
            </p:nvSpPr>
            <p:spPr bwMode="auto">
              <a:xfrm>
                <a:off x="7717278" y="4253452"/>
                <a:ext cx="285667" cy="359248"/>
              </a:xfrm>
              <a:custGeom>
                <a:avLst/>
                <a:gdLst>
                  <a:gd name="T0" fmla="*/ 82 w 484"/>
                  <a:gd name="T1" fmla="*/ 166 h 606"/>
                  <a:gd name="T2" fmla="*/ 82 w 484"/>
                  <a:gd name="T3" fmla="*/ 186 h 606"/>
                  <a:gd name="T4" fmla="*/ 331 w 484"/>
                  <a:gd name="T5" fmla="*/ 193 h 606"/>
                  <a:gd name="T6" fmla="*/ 331 w 484"/>
                  <a:gd name="T7" fmla="*/ 173 h 606"/>
                  <a:gd name="T8" fmla="*/ 387 w 484"/>
                  <a:gd name="T9" fmla="*/ 556 h 606"/>
                  <a:gd name="T10" fmla="*/ 388 w 484"/>
                  <a:gd name="T11" fmla="*/ 564 h 606"/>
                  <a:gd name="T12" fmla="*/ 418 w 484"/>
                  <a:gd name="T13" fmla="*/ 594 h 606"/>
                  <a:gd name="T14" fmla="*/ 474 w 484"/>
                  <a:gd name="T15" fmla="*/ 581 h 606"/>
                  <a:gd name="T16" fmla="*/ 474 w 484"/>
                  <a:gd name="T17" fmla="*/ 531 h 606"/>
                  <a:gd name="T18" fmla="*/ 444 w 484"/>
                  <a:gd name="T19" fmla="*/ 501 h 606"/>
                  <a:gd name="T20" fmla="*/ 418 w 484"/>
                  <a:gd name="T21" fmla="*/ 519 h 606"/>
                  <a:gd name="T22" fmla="*/ 384 w 484"/>
                  <a:gd name="T23" fmla="*/ 553 h 606"/>
                  <a:gd name="T24" fmla="*/ 218 w 484"/>
                  <a:gd name="T25" fmla="*/ 354 h 606"/>
                  <a:gd name="T26" fmla="*/ 229 w 484"/>
                  <a:gd name="T27" fmla="*/ 336 h 606"/>
                  <a:gd name="T28" fmla="*/ 207 w 484"/>
                  <a:gd name="T29" fmla="*/ 320 h 606"/>
                  <a:gd name="T30" fmla="*/ 207 w 484"/>
                  <a:gd name="T31" fmla="*/ 327 h 606"/>
                  <a:gd name="T32" fmla="*/ 246 w 484"/>
                  <a:gd name="T33" fmla="*/ 422 h 606"/>
                  <a:gd name="T34" fmla="*/ 297 w 484"/>
                  <a:gd name="T35" fmla="*/ 364 h 606"/>
                  <a:gd name="T36" fmla="*/ 296 w 484"/>
                  <a:gd name="T37" fmla="*/ 357 h 606"/>
                  <a:gd name="T38" fmla="*/ 224 w 484"/>
                  <a:gd name="T39" fmla="*/ 362 h 606"/>
                  <a:gd name="T40" fmla="*/ 224 w 484"/>
                  <a:gd name="T41" fmla="*/ 368 h 606"/>
                  <a:gd name="T42" fmla="*/ 246 w 484"/>
                  <a:gd name="T43" fmla="*/ 422 h 606"/>
                  <a:gd name="T44" fmla="*/ 429 w 484"/>
                  <a:gd name="T45" fmla="*/ 493 h 606"/>
                  <a:gd name="T46" fmla="*/ 429 w 484"/>
                  <a:gd name="T47" fmla="*/ 487 h 606"/>
                  <a:gd name="T48" fmla="*/ 394 w 484"/>
                  <a:gd name="T49" fmla="*/ 451 h 606"/>
                  <a:gd name="T50" fmla="*/ 256 w 484"/>
                  <a:gd name="T51" fmla="*/ 425 h 606"/>
                  <a:gd name="T52" fmla="*/ 256 w 484"/>
                  <a:gd name="T53" fmla="*/ 432 h 606"/>
                  <a:gd name="T54" fmla="*/ 354 w 484"/>
                  <a:gd name="T55" fmla="*/ 530 h 606"/>
                  <a:gd name="T56" fmla="*/ 395 w 484"/>
                  <a:gd name="T57" fmla="*/ 528 h 606"/>
                  <a:gd name="T58" fmla="*/ 20 w 484"/>
                  <a:gd name="T59" fmla="*/ 150 h 606"/>
                  <a:gd name="T60" fmla="*/ 89 w 484"/>
                  <a:gd name="T61" fmla="*/ 152 h 606"/>
                  <a:gd name="T62" fmla="*/ 141 w 484"/>
                  <a:gd name="T63" fmla="*/ 100 h 606"/>
                  <a:gd name="T64" fmla="*/ 141 w 484"/>
                  <a:gd name="T65" fmla="*/ 93 h 606"/>
                  <a:gd name="T66" fmla="*/ 383 w 484"/>
                  <a:gd name="T67" fmla="*/ 27 h 606"/>
                  <a:gd name="T68" fmla="*/ 394 w 484"/>
                  <a:gd name="T69" fmla="*/ 422 h 606"/>
                  <a:gd name="T70" fmla="*/ 414 w 484"/>
                  <a:gd name="T71" fmla="*/ 449 h 606"/>
                  <a:gd name="T72" fmla="*/ 414 w 484"/>
                  <a:gd name="T73" fmla="*/ 39 h 606"/>
                  <a:gd name="T74" fmla="*/ 383 w 484"/>
                  <a:gd name="T75" fmla="*/ 0 h 606"/>
                  <a:gd name="T76" fmla="*/ 121 w 484"/>
                  <a:gd name="T77" fmla="*/ 2 h 606"/>
                  <a:gd name="T78" fmla="*/ 0 w 484"/>
                  <a:gd name="T79" fmla="*/ 123 h 606"/>
                  <a:gd name="T80" fmla="*/ 0 w 484"/>
                  <a:gd name="T81" fmla="*/ 492 h 606"/>
                  <a:gd name="T82" fmla="*/ 32 w 484"/>
                  <a:gd name="T83" fmla="*/ 530 h 606"/>
                  <a:gd name="T84" fmla="*/ 319 w 484"/>
                  <a:gd name="T85" fmla="*/ 524 h 606"/>
                  <a:gd name="T86" fmla="*/ 305 w 484"/>
                  <a:gd name="T87" fmla="*/ 503 h 606"/>
                  <a:gd name="T88" fmla="*/ 20 w 484"/>
                  <a:gd name="T89" fmla="*/ 492 h 606"/>
                  <a:gd name="T90" fmla="*/ 20 w 484"/>
                  <a:gd name="T91" fmla="*/ 150 h 606"/>
                  <a:gd name="T92" fmla="*/ 156 w 484"/>
                  <a:gd name="T93" fmla="*/ 321 h 606"/>
                  <a:gd name="T94" fmla="*/ 156 w 484"/>
                  <a:gd name="T95" fmla="*/ 301 h 606"/>
                  <a:gd name="T96" fmla="*/ 82 w 484"/>
                  <a:gd name="T97" fmla="*/ 294 h 606"/>
                  <a:gd name="T98" fmla="*/ 82 w 484"/>
                  <a:gd name="T99" fmla="*/ 315 h 606"/>
                  <a:gd name="T100" fmla="*/ 82 w 484"/>
                  <a:gd name="T101" fmla="*/ 272 h 606"/>
                  <a:gd name="T102" fmla="*/ 331 w 484"/>
                  <a:gd name="T103" fmla="*/ 279 h 606"/>
                  <a:gd name="T104" fmla="*/ 331 w 484"/>
                  <a:gd name="T105" fmla="*/ 258 h 606"/>
                  <a:gd name="T106" fmla="*/ 82 w 484"/>
                  <a:gd name="T107" fmla="*/ 252 h 606"/>
                  <a:gd name="T108" fmla="*/ 82 w 484"/>
                  <a:gd name="T109" fmla="*/ 272 h 606"/>
                  <a:gd name="T110" fmla="*/ 82 w 484"/>
                  <a:gd name="T111" fmla="*/ 236 h 606"/>
                  <a:gd name="T112" fmla="*/ 331 w 484"/>
                  <a:gd name="T113" fmla="*/ 229 h 606"/>
                  <a:gd name="T114" fmla="*/ 331 w 484"/>
                  <a:gd name="T115" fmla="*/ 209 h 606"/>
                  <a:gd name="T116" fmla="*/ 82 w 484"/>
                  <a:gd name="T117" fmla="*/ 216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84" h="606">
                    <a:moveTo>
                      <a:pt x="331" y="166"/>
                    </a:moveTo>
                    <a:lnTo>
                      <a:pt x="82" y="166"/>
                    </a:lnTo>
                    <a:lnTo>
                      <a:pt x="82" y="173"/>
                    </a:lnTo>
                    <a:lnTo>
                      <a:pt x="82" y="186"/>
                    </a:lnTo>
                    <a:lnTo>
                      <a:pt x="82" y="193"/>
                    </a:lnTo>
                    <a:lnTo>
                      <a:pt x="331" y="193"/>
                    </a:lnTo>
                    <a:lnTo>
                      <a:pt x="331" y="186"/>
                    </a:lnTo>
                    <a:lnTo>
                      <a:pt x="331" y="173"/>
                    </a:lnTo>
                    <a:lnTo>
                      <a:pt x="331" y="166"/>
                    </a:lnTo>
                    <a:close/>
                    <a:moveTo>
                      <a:pt x="387" y="556"/>
                    </a:moveTo>
                    <a:lnTo>
                      <a:pt x="384" y="560"/>
                    </a:lnTo>
                    <a:lnTo>
                      <a:pt x="388" y="564"/>
                    </a:lnTo>
                    <a:lnTo>
                      <a:pt x="408" y="583"/>
                    </a:lnTo>
                    <a:lnTo>
                      <a:pt x="418" y="594"/>
                    </a:lnTo>
                    <a:cubicBezTo>
                      <a:pt x="430" y="606"/>
                      <a:pt x="450" y="606"/>
                      <a:pt x="462" y="594"/>
                    </a:cubicBezTo>
                    <a:lnTo>
                      <a:pt x="474" y="581"/>
                    </a:lnTo>
                    <a:cubicBezTo>
                      <a:pt x="481" y="575"/>
                      <a:pt x="484" y="565"/>
                      <a:pt x="483" y="556"/>
                    </a:cubicBezTo>
                    <a:cubicBezTo>
                      <a:pt x="484" y="547"/>
                      <a:pt x="481" y="538"/>
                      <a:pt x="474" y="531"/>
                    </a:cubicBezTo>
                    <a:lnTo>
                      <a:pt x="462" y="519"/>
                    </a:lnTo>
                    <a:lnTo>
                      <a:pt x="444" y="501"/>
                    </a:lnTo>
                    <a:lnTo>
                      <a:pt x="440" y="497"/>
                    </a:lnTo>
                    <a:lnTo>
                      <a:pt x="418" y="519"/>
                    </a:lnTo>
                    <a:lnTo>
                      <a:pt x="412" y="525"/>
                    </a:lnTo>
                    <a:lnTo>
                      <a:pt x="384" y="553"/>
                    </a:lnTo>
                    <a:lnTo>
                      <a:pt x="387" y="556"/>
                    </a:lnTo>
                    <a:close/>
                    <a:moveTo>
                      <a:pt x="218" y="354"/>
                    </a:moveTo>
                    <a:lnTo>
                      <a:pt x="234" y="338"/>
                    </a:lnTo>
                    <a:lnTo>
                      <a:pt x="229" y="336"/>
                    </a:lnTo>
                    <a:lnTo>
                      <a:pt x="234" y="331"/>
                    </a:lnTo>
                    <a:lnTo>
                      <a:pt x="207" y="320"/>
                    </a:lnTo>
                    <a:lnTo>
                      <a:pt x="211" y="328"/>
                    </a:lnTo>
                    <a:lnTo>
                      <a:pt x="207" y="327"/>
                    </a:lnTo>
                    <a:lnTo>
                      <a:pt x="218" y="354"/>
                    </a:lnTo>
                    <a:close/>
                    <a:moveTo>
                      <a:pt x="246" y="422"/>
                    </a:moveTo>
                    <a:lnTo>
                      <a:pt x="302" y="366"/>
                    </a:lnTo>
                    <a:lnTo>
                      <a:pt x="297" y="364"/>
                    </a:lnTo>
                    <a:lnTo>
                      <a:pt x="302" y="359"/>
                    </a:lnTo>
                    <a:lnTo>
                      <a:pt x="296" y="357"/>
                    </a:lnTo>
                    <a:lnTo>
                      <a:pt x="249" y="337"/>
                    </a:lnTo>
                    <a:lnTo>
                      <a:pt x="224" y="362"/>
                    </a:lnTo>
                    <a:lnTo>
                      <a:pt x="226" y="366"/>
                    </a:lnTo>
                    <a:lnTo>
                      <a:pt x="224" y="368"/>
                    </a:lnTo>
                    <a:lnTo>
                      <a:pt x="243" y="416"/>
                    </a:lnTo>
                    <a:lnTo>
                      <a:pt x="246" y="422"/>
                    </a:lnTo>
                    <a:close/>
                    <a:moveTo>
                      <a:pt x="412" y="511"/>
                    </a:moveTo>
                    <a:lnTo>
                      <a:pt x="429" y="493"/>
                    </a:lnTo>
                    <a:lnTo>
                      <a:pt x="426" y="490"/>
                    </a:lnTo>
                    <a:lnTo>
                      <a:pt x="429" y="487"/>
                    </a:lnTo>
                    <a:lnTo>
                      <a:pt x="414" y="472"/>
                    </a:lnTo>
                    <a:lnTo>
                      <a:pt x="394" y="451"/>
                    </a:lnTo>
                    <a:lnTo>
                      <a:pt x="312" y="369"/>
                    </a:lnTo>
                    <a:lnTo>
                      <a:pt x="256" y="425"/>
                    </a:lnTo>
                    <a:lnTo>
                      <a:pt x="260" y="429"/>
                    </a:lnTo>
                    <a:lnTo>
                      <a:pt x="256" y="432"/>
                    </a:lnTo>
                    <a:lnTo>
                      <a:pt x="334" y="510"/>
                    </a:lnTo>
                    <a:lnTo>
                      <a:pt x="354" y="530"/>
                    </a:lnTo>
                    <a:lnTo>
                      <a:pt x="374" y="549"/>
                    </a:lnTo>
                    <a:lnTo>
                      <a:pt x="395" y="528"/>
                    </a:lnTo>
                    <a:lnTo>
                      <a:pt x="412" y="511"/>
                    </a:lnTo>
                    <a:close/>
                    <a:moveTo>
                      <a:pt x="20" y="150"/>
                    </a:moveTo>
                    <a:lnTo>
                      <a:pt x="89" y="152"/>
                    </a:lnTo>
                    <a:lnTo>
                      <a:pt x="89" y="152"/>
                    </a:lnTo>
                    <a:lnTo>
                      <a:pt x="89" y="152"/>
                    </a:lnTo>
                    <a:cubicBezTo>
                      <a:pt x="118" y="152"/>
                      <a:pt x="141" y="129"/>
                      <a:pt x="141" y="100"/>
                    </a:cubicBezTo>
                    <a:lnTo>
                      <a:pt x="141" y="94"/>
                    </a:lnTo>
                    <a:lnTo>
                      <a:pt x="141" y="93"/>
                    </a:lnTo>
                    <a:lnTo>
                      <a:pt x="141" y="27"/>
                    </a:lnTo>
                    <a:lnTo>
                      <a:pt x="383" y="27"/>
                    </a:lnTo>
                    <a:cubicBezTo>
                      <a:pt x="389" y="27"/>
                      <a:pt x="394" y="32"/>
                      <a:pt x="394" y="38"/>
                    </a:cubicBezTo>
                    <a:lnTo>
                      <a:pt x="394" y="422"/>
                    </a:lnTo>
                    <a:lnTo>
                      <a:pt x="394" y="429"/>
                    </a:lnTo>
                    <a:lnTo>
                      <a:pt x="414" y="449"/>
                    </a:lnTo>
                    <a:lnTo>
                      <a:pt x="414" y="443"/>
                    </a:lnTo>
                    <a:lnTo>
                      <a:pt x="414" y="39"/>
                    </a:lnTo>
                    <a:lnTo>
                      <a:pt x="414" y="32"/>
                    </a:lnTo>
                    <a:cubicBezTo>
                      <a:pt x="414" y="14"/>
                      <a:pt x="400" y="0"/>
                      <a:pt x="383" y="0"/>
                    </a:cubicBezTo>
                    <a:lnTo>
                      <a:pt x="123" y="0"/>
                    </a:lnTo>
                    <a:lnTo>
                      <a:pt x="121" y="2"/>
                    </a:lnTo>
                    <a:lnTo>
                      <a:pt x="1" y="122"/>
                    </a:lnTo>
                    <a:lnTo>
                      <a:pt x="0" y="123"/>
                    </a:lnTo>
                    <a:lnTo>
                      <a:pt x="0" y="130"/>
                    </a:lnTo>
                    <a:lnTo>
                      <a:pt x="0" y="492"/>
                    </a:lnTo>
                    <a:lnTo>
                      <a:pt x="0" y="499"/>
                    </a:lnTo>
                    <a:cubicBezTo>
                      <a:pt x="0" y="516"/>
                      <a:pt x="14" y="530"/>
                      <a:pt x="32" y="530"/>
                    </a:cubicBezTo>
                    <a:lnTo>
                      <a:pt x="326" y="530"/>
                    </a:lnTo>
                    <a:lnTo>
                      <a:pt x="319" y="524"/>
                    </a:lnTo>
                    <a:lnTo>
                      <a:pt x="326" y="524"/>
                    </a:lnTo>
                    <a:lnTo>
                      <a:pt x="305" y="503"/>
                    </a:lnTo>
                    <a:lnTo>
                      <a:pt x="32" y="503"/>
                    </a:lnTo>
                    <a:cubicBezTo>
                      <a:pt x="25" y="503"/>
                      <a:pt x="21" y="498"/>
                      <a:pt x="20" y="492"/>
                    </a:cubicBezTo>
                    <a:lnTo>
                      <a:pt x="20" y="492"/>
                    </a:lnTo>
                    <a:lnTo>
                      <a:pt x="20" y="150"/>
                    </a:lnTo>
                    <a:close/>
                    <a:moveTo>
                      <a:pt x="82" y="321"/>
                    </a:moveTo>
                    <a:lnTo>
                      <a:pt x="156" y="321"/>
                    </a:lnTo>
                    <a:lnTo>
                      <a:pt x="156" y="315"/>
                    </a:lnTo>
                    <a:lnTo>
                      <a:pt x="156" y="301"/>
                    </a:lnTo>
                    <a:lnTo>
                      <a:pt x="156" y="294"/>
                    </a:lnTo>
                    <a:lnTo>
                      <a:pt x="82" y="294"/>
                    </a:lnTo>
                    <a:lnTo>
                      <a:pt x="82" y="301"/>
                    </a:lnTo>
                    <a:lnTo>
                      <a:pt x="82" y="315"/>
                    </a:lnTo>
                    <a:lnTo>
                      <a:pt x="82" y="321"/>
                    </a:lnTo>
                    <a:close/>
                    <a:moveTo>
                      <a:pt x="82" y="272"/>
                    </a:moveTo>
                    <a:lnTo>
                      <a:pt x="82" y="279"/>
                    </a:lnTo>
                    <a:lnTo>
                      <a:pt x="331" y="279"/>
                    </a:lnTo>
                    <a:lnTo>
                      <a:pt x="331" y="272"/>
                    </a:lnTo>
                    <a:lnTo>
                      <a:pt x="331" y="258"/>
                    </a:lnTo>
                    <a:lnTo>
                      <a:pt x="331" y="252"/>
                    </a:lnTo>
                    <a:lnTo>
                      <a:pt x="82" y="252"/>
                    </a:lnTo>
                    <a:lnTo>
                      <a:pt x="82" y="258"/>
                    </a:lnTo>
                    <a:lnTo>
                      <a:pt x="82" y="272"/>
                    </a:lnTo>
                    <a:close/>
                    <a:moveTo>
                      <a:pt x="82" y="229"/>
                    </a:moveTo>
                    <a:lnTo>
                      <a:pt x="82" y="236"/>
                    </a:lnTo>
                    <a:lnTo>
                      <a:pt x="331" y="236"/>
                    </a:lnTo>
                    <a:lnTo>
                      <a:pt x="331" y="229"/>
                    </a:lnTo>
                    <a:lnTo>
                      <a:pt x="331" y="216"/>
                    </a:lnTo>
                    <a:lnTo>
                      <a:pt x="331" y="209"/>
                    </a:lnTo>
                    <a:lnTo>
                      <a:pt x="82" y="209"/>
                    </a:lnTo>
                    <a:lnTo>
                      <a:pt x="82" y="216"/>
                    </a:lnTo>
                    <a:lnTo>
                      <a:pt x="82" y="229"/>
                    </a:lnTo>
                    <a:close/>
                  </a:path>
                </a:pathLst>
              </a:custGeom>
              <a:solidFill>
                <a:srgbClr val="2ABDC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D7D3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5" name="组合 84"/>
            <p:cNvGrpSpPr/>
            <p:nvPr/>
          </p:nvGrpSpPr>
          <p:grpSpPr>
            <a:xfrm>
              <a:off x="182831" y="4656831"/>
              <a:ext cx="4217435" cy="1774005"/>
              <a:chOff x="182831" y="4656831"/>
              <a:chExt cx="4217435" cy="1774005"/>
            </a:xfrm>
          </p:grpSpPr>
          <p:sp>
            <p:nvSpPr>
              <p:cNvPr id="86" name="任意多边形 4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  <p:cNvSpPr/>
              <p:nvPr/>
            </p:nvSpPr>
            <p:spPr bwMode="auto">
              <a:xfrm>
                <a:off x="182831" y="4656831"/>
                <a:ext cx="4217435" cy="1774005"/>
              </a:xfrm>
              <a:custGeom>
                <a:avLst/>
                <a:gdLst>
                  <a:gd name="connsiteX0" fmla="*/ 488326 w 4206923"/>
                  <a:gd name="connsiteY0" fmla="*/ 0 h 1479432"/>
                  <a:gd name="connsiteX1" fmla="*/ 1002185 w 4206923"/>
                  <a:gd name="connsiteY1" fmla="*/ 0 h 1479432"/>
                  <a:gd name="connsiteX2" fmla="*/ 1066030 w 4206923"/>
                  <a:gd name="connsiteY2" fmla="*/ 0 h 1479432"/>
                  <a:gd name="connsiteX3" fmla="*/ 1083181 w 4206923"/>
                  <a:gd name="connsiteY3" fmla="*/ 0 h 1479432"/>
                  <a:gd name="connsiteX4" fmla="*/ 1168160 w 4206923"/>
                  <a:gd name="connsiteY4" fmla="*/ 0 h 1479432"/>
                  <a:gd name="connsiteX5" fmla="*/ 1290429 w 4206923"/>
                  <a:gd name="connsiteY5" fmla="*/ 0 h 1479432"/>
                  <a:gd name="connsiteX6" fmla="*/ 1553727 w 4206923"/>
                  <a:gd name="connsiteY6" fmla="*/ 0 h 1479432"/>
                  <a:gd name="connsiteX7" fmla="*/ 1611796 w 4206923"/>
                  <a:gd name="connsiteY7" fmla="*/ 0 h 1479432"/>
                  <a:gd name="connsiteX8" fmla="*/ 1634674 w 4206923"/>
                  <a:gd name="connsiteY8" fmla="*/ 0 h 1479432"/>
                  <a:gd name="connsiteX9" fmla="*/ 1745864 w 4206923"/>
                  <a:gd name="connsiteY9" fmla="*/ 0 h 1479432"/>
                  <a:gd name="connsiteX10" fmla="*/ 1836195 w 4206923"/>
                  <a:gd name="connsiteY10" fmla="*/ 0 h 1479432"/>
                  <a:gd name="connsiteX11" fmla="*/ 1900647 w 4206923"/>
                  <a:gd name="connsiteY11" fmla="*/ 0 h 1479432"/>
                  <a:gd name="connsiteX12" fmla="*/ 1986524 w 4206923"/>
                  <a:gd name="connsiteY12" fmla="*/ 0 h 1479432"/>
                  <a:gd name="connsiteX13" fmla="*/ 2099493 w 4206923"/>
                  <a:gd name="connsiteY13" fmla="*/ 0 h 1479432"/>
                  <a:gd name="connsiteX14" fmla="*/ 2125046 w 4206923"/>
                  <a:gd name="connsiteY14" fmla="*/ 0 h 1479432"/>
                  <a:gd name="connsiteX15" fmla="*/ 2180440 w 4206923"/>
                  <a:gd name="connsiteY15" fmla="*/ 0 h 1479432"/>
                  <a:gd name="connsiteX16" fmla="*/ 2291630 w 4206923"/>
                  <a:gd name="connsiteY16" fmla="*/ 0 h 1479432"/>
                  <a:gd name="connsiteX17" fmla="*/ 2293677 w 4206923"/>
                  <a:gd name="connsiteY17" fmla="*/ 0 h 1479432"/>
                  <a:gd name="connsiteX18" fmla="*/ 2388345 w 4206923"/>
                  <a:gd name="connsiteY18" fmla="*/ 0 h 1479432"/>
                  <a:gd name="connsiteX19" fmla="*/ 2446414 w 4206923"/>
                  <a:gd name="connsiteY19" fmla="*/ 0 h 1479432"/>
                  <a:gd name="connsiteX20" fmla="*/ 2459486 w 4206923"/>
                  <a:gd name="connsiteY20" fmla="*/ 0 h 1479432"/>
                  <a:gd name="connsiteX21" fmla="*/ 2580482 w 4206923"/>
                  <a:gd name="connsiteY21" fmla="*/ 0 h 1479432"/>
                  <a:gd name="connsiteX22" fmla="*/ 2670812 w 4206923"/>
                  <a:gd name="connsiteY22" fmla="*/ 0 h 1479432"/>
                  <a:gd name="connsiteX23" fmla="*/ 2839443 w 4206923"/>
                  <a:gd name="connsiteY23" fmla="*/ 0 h 1479432"/>
                  <a:gd name="connsiteX24" fmla="*/ 2852814 w 4206923"/>
                  <a:gd name="connsiteY24" fmla="*/ 0 h 1479432"/>
                  <a:gd name="connsiteX25" fmla="*/ 2960273 w 4206923"/>
                  <a:gd name="connsiteY25" fmla="*/ 0 h 1479432"/>
                  <a:gd name="connsiteX26" fmla="*/ 3037852 w 4206923"/>
                  <a:gd name="connsiteY26" fmla="*/ 0 h 1479432"/>
                  <a:gd name="connsiteX27" fmla="*/ 3041269 w 4206923"/>
                  <a:gd name="connsiteY27" fmla="*/ 0 h 1479432"/>
                  <a:gd name="connsiteX28" fmla="*/ 3077212 w 4206923"/>
                  <a:gd name="connsiteY28" fmla="*/ 0 h 1479432"/>
                  <a:gd name="connsiteX29" fmla="*/ 3090397 w 4206923"/>
                  <a:gd name="connsiteY29" fmla="*/ 0 h 1479432"/>
                  <a:gd name="connsiteX30" fmla="*/ 3115626 w 4206923"/>
                  <a:gd name="connsiteY30" fmla="*/ 0 h 1479432"/>
                  <a:gd name="connsiteX31" fmla="*/ 3126248 w 4206923"/>
                  <a:gd name="connsiteY31" fmla="*/ 0 h 1479432"/>
                  <a:gd name="connsiteX32" fmla="*/ 3245843 w 4206923"/>
                  <a:gd name="connsiteY32" fmla="*/ 0 h 1479432"/>
                  <a:gd name="connsiteX33" fmla="*/ 3262250 w 4206923"/>
                  <a:gd name="connsiteY33" fmla="*/ 0 h 1479432"/>
                  <a:gd name="connsiteX34" fmla="*/ 3366673 w 4206923"/>
                  <a:gd name="connsiteY34" fmla="*/ 0 h 1479432"/>
                  <a:gd name="connsiteX35" fmla="*/ 3412579 w 4206923"/>
                  <a:gd name="connsiteY35" fmla="*/ 0 h 1479432"/>
                  <a:gd name="connsiteX36" fmla="*/ 3447669 w 4206923"/>
                  <a:gd name="connsiteY36" fmla="*/ 0 h 1479432"/>
                  <a:gd name="connsiteX37" fmla="*/ 3496797 w 4206923"/>
                  <a:gd name="connsiteY37" fmla="*/ 0 h 1479432"/>
                  <a:gd name="connsiteX38" fmla="*/ 3522026 w 4206923"/>
                  <a:gd name="connsiteY38" fmla="*/ 0 h 1479432"/>
                  <a:gd name="connsiteX39" fmla="*/ 3525549 w 4206923"/>
                  <a:gd name="connsiteY39" fmla="*/ 0 h 1479432"/>
                  <a:gd name="connsiteX40" fmla="*/ 3532648 w 4206923"/>
                  <a:gd name="connsiteY40" fmla="*/ 0 h 1479432"/>
                  <a:gd name="connsiteX41" fmla="*/ 3606496 w 4206923"/>
                  <a:gd name="connsiteY41" fmla="*/ 0 h 1479432"/>
                  <a:gd name="connsiteX42" fmla="*/ 3717686 w 4206923"/>
                  <a:gd name="connsiteY42" fmla="*/ 0 h 1479432"/>
                  <a:gd name="connsiteX43" fmla="*/ 3848796 w 4206923"/>
                  <a:gd name="connsiteY43" fmla="*/ 75308 h 1479432"/>
                  <a:gd name="connsiteX44" fmla="*/ 4188713 w 4206923"/>
                  <a:gd name="connsiteY44" fmla="*/ 664408 h 1479432"/>
                  <a:gd name="connsiteX45" fmla="*/ 4188713 w 4206923"/>
                  <a:gd name="connsiteY45" fmla="*/ 815024 h 1479432"/>
                  <a:gd name="connsiteX46" fmla="*/ 3848796 w 4206923"/>
                  <a:gd name="connsiteY46" fmla="*/ 1404124 h 1479432"/>
                  <a:gd name="connsiteX47" fmla="*/ 3717686 w 4206923"/>
                  <a:gd name="connsiteY47" fmla="*/ 1479432 h 1479432"/>
                  <a:gd name="connsiteX48" fmla="*/ 3532648 w 4206923"/>
                  <a:gd name="connsiteY48" fmla="*/ 1479432 h 1479432"/>
                  <a:gd name="connsiteX49" fmla="*/ 3126248 w 4206923"/>
                  <a:gd name="connsiteY49" fmla="*/ 1479432 h 1479432"/>
                  <a:gd name="connsiteX50" fmla="*/ 3037852 w 4206923"/>
                  <a:gd name="connsiteY50" fmla="*/ 1479432 h 1479432"/>
                  <a:gd name="connsiteX51" fmla="*/ 2852814 w 4206923"/>
                  <a:gd name="connsiteY51" fmla="*/ 1479432 h 1479432"/>
                  <a:gd name="connsiteX52" fmla="*/ 2580482 w 4206923"/>
                  <a:gd name="connsiteY52" fmla="*/ 1479432 h 1479432"/>
                  <a:gd name="connsiteX53" fmla="*/ 2446414 w 4206923"/>
                  <a:gd name="connsiteY53" fmla="*/ 1479432 h 1479432"/>
                  <a:gd name="connsiteX54" fmla="*/ 2291630 w 4206923"/>
                  <a:gd name="connsiteY54" fmla="*/ 1479432 h 1479432"/>
                  <a:gd name="connsiteX55" fmla="*/ 1900647 w 4206923"/>
                  <a:gd name="connsiteY55" fmla="*/ 1479432 h 1479432"/>
                  <a:gd name="connsiteX56" fmla="*/ 1745864 w 4206923"/>
                  <a:gd name="connsiteY56" fmla="*/ 1479432 h 1479432"/>
                  <a:gd name="connsiteX57" fmla="*/ 1611796 w 4206923"/>
                  <a:gd name="connsiteY57" fmla="*/ 1479432 h 1479432"/>
                  <a:gd name="connsiteX58" fmla="*/ 1168160 w 4206923"/>
                  <a:gd name="connsiteY58" fmla="*/ 1479432 h 1479432"/>
                  <a:gd name="connsiteX59" fmla="*/ 1066030 w 4206923"/>
                  <a:gd name="connsiteY59" fmla="*/ 1479432 h 1479432"/>
                  <a:gd name="connsiteX60" fmla="*/ 488326 w 4206923"/>
                  <a:gd name="connsiteY60" fmla="*/ 1479432 h 1479432"/>
                  <a:gd name="connsiteX61" fmla="*/ 357216 w 4206923"/>
                  <a:gd name="connsiteY61" fmla="*/ 1404124 h 1479432"/>
                  <a:gd name="connsiteX62" fmla="*/ 17299 w 4206923"/>
                  <a:gd name="connsiteY62" fmla="*/ 815024 h 1479432"/>
                  <a:gd name="connsiteX63" fmla="*/ 17299 w 4206923"/>
                  <a:gd name="connsiteY63" fmla="*/ 664408 h 1479432"/>
                  <a:gd name="connsiteX64" fmla="*/ 357216 w 4206923"/>
                  <a:gd name="connsiteY64" fmla="*/ 75308 h 1479432"/>
                  <a:gd name="connsiteX65" fmla="*/ 488326 w 4206923"/>
                  <a:gd name="connsiteY65" fmla="*/ 0 h 1479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206923" h="1479432">
                    <a:moveTo>
                      <a:pt x="488326" y="0"/>
                    </a:moveTo>
                    <a:cubicBezTo>
                      <a:pt x="743264" y="0"/>
                      <a:pt x="902600" y="0"/>
                      <a:pt x="1002185" y="0"/>
                    </a:cubicBezTo>
                    <a:lnTo>
                      <a:pt x="1066030" y="0"/>
                    </a:lnTo>
                    <a:lnTo>
                      <a:pt x="1083181" y="0"/>
                    </a:lnTo>
                    <a:cubicBezTo>
                      <a:pt x="1168160" y="0"/>
                      <a:pt x="1168160" y="0"/>
                      <a:pt x="1168160" y="0"/>
                    </a:cubicBezTo>
                    <a:lnTo>
                      <a:pt x="1290429" y="0"/>
                    </a:lnTo>
                    <a:cubicBezTo>
                      <a:pt x="1404288" y="0"/>
                      <a:pt x="1489682" y="0"/>
                      <a:pt x="1553727" y="0"/>
                    </a:cubicBezTo>
                    <a:lnTo>
                      <a:pt x="1611796" y="0"/>
                    </a:lnTo>
                    <a:lnTo>
                      <a:pt x="1634674" y="0"/>
                    </a:lnTo>
                    <a:cubicBezTo>
                      <a:pt x="1745864" y="0"/>
                      <a:pt x="1745864" y="0"/>
                      <a:pt x="1745864" y="0"/>
                    </a:cubicBezTo>
                    <a:lnTo>
                      <a:pt x="1836195" y="0"/>
                    </a:lnTo>
                    <a:lnTo>
                      <a:pt x="1900647" y="0"/>
                    </a:lnTo>
                    <a:lnTo>
                      <a:pt x="1986524" y="0"/>
                    </a:lnTo>
                    <a:cubicBezTo>
                      <a:pt x="2030111" y="0"/>
                      <a:pt x="2067471" y="0"/>
                      <a:pt x="2099493" y="0"/>
                    </a:cubicBezTo>
                    <a:lnTo>
                      <a:pt x="2125046" y="0"/>
                    </a:lnTo>
                    <a:lnTo>
                      <a:pt x="2180440" y="0"/>
                    </a:lnTo>
                    <a:cubicBezTo>
                      <a:pt x="2291630" y="0"/>
                      <a:pt x="2291630" y="0"/>
                      <a:pt x="2291630" y="0"/>
                    </a:cubicBezTo>
                    <a:lnTo>
                      <a:pt x="2293677" y="0"/>
                    </a:lnTo>
                    <a:cubicBezTo>
                      <a:pt x="2329528" y="0"/>
                      <a:pt x="2360897" y="0"/>
                      <a:pt x="2388345" y="0"/>
                    </a:cubicBezTo>
                    <a:lnTo>
                      <a:pt x="2446414" y="0"/>
                    </a:lnTo>
                    <a:lnTo>
                      <a:pt x="2459486" y="0"/>
                    </a:lnTo>
                    <a:cubicBezTo>
                      <a:pt x="2580482" y="0"/>
                      <a:pt x="2580482" y="0"/>
                      <a:pt x="2580482" y="0"/>
                    </a:cubicBezTo>
                    <a:lnTo>
                      <a:pt x="2670812" y="0"/>
                    </a:lnTo>
                    <a:cubicBezTo>
                      <a:pt x="2735874" y="0"/>
                      <a:pt x="2791642" y="0"/>
                      <a:pt x="2839443" y="0"/>
                    </a:cubicBezTo>
                    <a:lnTo>
                      <a:pt x="2852814" y="0"/>
                    </a:lnTo>
                    <a:lnTo>
                      <a:pt x="2960273" y="0"/>
                    </a:lnTo>
                    <a:lnTo>
                      <a:pt x="3037852" y="0"/>
                    </a:lnTo>
                    <a:lnTo>
                      <a:pt x="3041269" y="0"/>
                    </a:lnTo>
                    <a:lnTo>
                      <a:pt x="3077212" y="0"/>
                    </a:lnTo>
                    <a:lnTo>
                      <a:pt x="3090397" y="0"/>
                    </a:lnTo>
                    <a:lnTo>
                      <a:pt x="3115626" y="0"/>
                    </a:lnTo>
                    <a:lnTo>
                      <a:pt x="3126248" y="0"/>
                    </a:lnTo>
                    <a:lnTo>
                      <a:pt x="3245843" y="0"/>
                    </a:lnTo>
                    <a:lnTo>
                      <a:pt x="3262250" y="0"/>
                    </a:lnTo>
                    <a:lnTo>
                      <a:pt x="3366673" y="0"/>
                    </a:lnTo>
                    <a:lnTo>
                      <a:pt x="3412579" y="0"/>
                    </a:lnTo>
                    <a:lnTo>
                      <a:pt x="3447669" y="0"/>
                    </a:lnTo>
                    <a:lnTo>
                      <a:pt x="3496797" y="0"/>
                    </a:lnTo>
                    <a:lnTo>
                      <a:pt x="3522026" y="0"/>
                    </a:lnTo>
                    <a:lnTo>
                      <a:pt x="3525549" y="0"/>
                    </a:lnTo>
                    <a:lnTo>
                      <a:pt x="3532648" y="0"/>
                    </a:lnTo>
                    <a:lnTo>
                      <a:pt x="3606496" y="0"/>
                    </a:lnTo>
                    <a:cubicBezTo>
                      <a:pt x="3717686" y="0"/>
                      <a:pt x="3717686" y="0"/>
                      <a:pt x="3717686" y="0"/>
                    </a:cubicBezTo>
                    <a:cubicBezTo>
                      <a:pt x="3766245" y="0"/>
                      <a:pt x="3824516" y="34010"/>
                      <a:pt x="3848796" y="75308"/>
                    </a:cubicBezTo>
                    <a:cubicBezTo>
                      <a:pt x="4188713" y="664408"/>
                      <a:pt x="4188713" y="664408"/>
                      <a:pt x="4188713" y="664408"/>
                    </a:cubicBezTo>
                    <a:cubicBezTo>
                      <a:pt x="4212993" y="705706"/>
                      <a:pt x="4212993" y="773726"/>
                      <a:pt x="4188713" y="815024"/>
                    </a:cubicBezTo>
                    <a:cubicBezTo>
                      <a:pt x="3848796" y="1404124"/>
                      <a:pt x="3848796" y="1404124"/>
                      <a:pt x="3848796" y="1404124"/>
                    </a:cubicBezTo>
                    <a:cubicBezTo>
                      <a:pt x="3824516" y="1445422"/>
                      <a:pt x="3766245" y="1479432"/>
                      <a:pt x="3717686" y="1479432"/>
                    </a:cubicBezTo>
                    <a:lnTo>
                      <a:pt x="3532648" y="1479432"/>
                    </a:lnTo>
                    <a:lnTo>
                      <a:pt x="3126248" y="1479432"/>
                    </a:lnTo>
                    <a:lnTo>
                      <a:pt x="3037852" y="1479432"/>
                    </a:lnTo>
                    <a:lnTo>
                      <a:pt x="2852814" y="1479432"/>
                    </a:lnTo>
                    <a:lnTo>
                      <a:pt x="2580482" y="1479432"/>
                    </a:lnTo>
                    <a:lnTo>
                      <a:pt x="2446414" y="1479432"/>
                    </a:lnTo>
                    <a:lnTo>
                      <a:pt x="2291630" y="1479432"/>
                    </a:lnTo>
                    <a:lnTo>
                      <a:pt x="1900647" y="1479432"/>
                    </a:lnTo>
                    <a:lnTo>
                      <a:pt x="1745864" y="1479432"/>
                    </a:lnTo>
                    <a:lnTo>
                      <a:pt x="1611796" y="1479432"/>
                    </a:lnTo>
                    <a:lnTo>
                      <a:pt x="1168160" y="1479432"/>
                    </a:lnTo>
                    <a:lnTo>
                      <a:pt x="1066030" y="1479432"/>
                    </a:lnTo>
                    <a:lnTo>
                      <a:pt x="488326" y="1479432"/>
                    </a:lnTo>
                    <a:cubicBezTo>
                      <a:pt x="440981" y="1479432"/>
                      <a:pt x="381495" y="1445422"/>
                      <a:pt x="357216" y="1404124"/>
                    </a:cubicBezTo>
                    <a:cubicBezTo>
                      <a:pt x="17299" y="815024"/>
                      <a:pt x="17299" y="815024"/>
                      <a:pt x="17299" y="815024"/>
                    </a:cubicBezTo>
                    <a:cubicBezTo>
                      <a:pt x="-5767" y="773726"/>
                      <a:pt x="-5767" y="705706"/>
                      <a:pt x="17299" y="664408"/>
                    </a:cubicBezTo>
                    <a:cubicBezTo>
                      <a:pt x="357216" y="75308"/>
                      <a:pt x="357216" y="75308"/>
                      <a:pt x="357216" y="75308"/>
                    </a:cubicBezTo>
                    <a:cubicBezTo>
                      <a:pt x="381495" y="34010"/>
                      <a:pt x="440981" y="0"/>
                      <a:pt x="488326" y="0"/>
                    </a:cubicBezTo>
                    <a:close/>
                  </a:path>
                </a:pathLst>
              </a:custGeom>
              <a:noFill/>
              <a:ln w="19050">
                <a:solidFill>
                  <a:srgbClr val="4C4B50"/>
                </a:solidFill>
              </a:ln>
              <a:effectLst/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Freeform 16"/>
              <p:cNvSpPr>
                <a:spLocks noEditPoints="1"/>
              </p:cNvSpPr>
              <p:nvPr/>
            </p:nvSpPr>
            <p:spPr bwMode="auto">
              <a:xfrm>
                <a:off x="3724572" y="5208369"/>
                <a:ext cx="420284" cy="335163"/>
              </a:xfrm>
              <a:custGeom>
                <a:avLst/>
                <a:gdLst>
                  <a:gd name="T0" fmla="*/ 1238 w 1238"/>
                  <a:gd name="T1" fmla="*/ 579 h 986"/>
                  <a:gd name="T2" fmla="*/ 424 w 1238"/>
                  <a:gd name="T3" fmla="*/ 579 h 986"/>
                  <a:gd name="T4" fmla="*/ 443 w 1238"/>
                  <a:gd name="T5" fmla="*/ 209 h 986"/>
                  <a:gd name="T6" fmla="*/ 357 w 1238"/>
                  <a:gd name="T7" fmla="*/ 223 h 986"/>
                  <a:gd name="T8" fmla="*/ 329 w 1238"/>
                  <a:gd name="T9" fmla="*/ 254 h 986"/>
                  <a:gd name="T10" fmla="*/ 441 w 1238"/>
                  <a:gd name="T11" fmla="*/ 316 h 986"/>
                  <a:gd name="T12" fmla="*/ 311 w 1238"/>
                  <a:gd name="T13" fmla="*/ 0 h 986"/>
                  <a:gd name="T14" fmla="*/ 311 w 1238"/>
                  <a:gd name="T15" fmla="*/ 620 h 986"/>
                  <a:gd name="T16" fmla="*/ 367 w 1238"/>
                  <a:gd name="T17" fmla="*/ 550 h 986"/>
                  <a:gd name="T18" fmla="*/ 329 w 1238"/>
                  <a:gd name="T19" fmla="*/ 473 h 986"/>
                  <a:gd name="T20" fmla="*/ 295 w 1238"/>
                  <a:gd name="T21" fmla="*/ 516 h 986"/>
                  <a:gd name="T22" fmla="*/ 168 w 1238"/>
                  <a:gd name="T23" fmla="*/ 370 h 986"/>
                  <a:gd name="T24" fmla="*/ 295 w 1238"/>
                  <a:gd name="T25" fmla="*/ 410 h 986"/>
                  <a:gd name="T26" fmla="*/ 229 w 1238"/>
                  <a:gd name="T27" fmla="*/ 307 h 986"/>
                  <a:gd name="T28" fmla="*/ 295 w 1238"/>
                  <a:gd name="T29" fmla="*/ 127 h 986"/>
                  <a:gd name="T30" fmla="*/ 329 w 1238"/>
                  <a:gd name="T31" fmla="*/ 104 h 986"/>
                  <a:gd name="T32" fmla="*/ 443 w 1238"/>
                  <a:gd name="T33" fmla="*/ 209 h 986"/>
                  <a:gd name="T34" fmla="*/ 295 w 1238"/>
                  <a:gd name="T35" fmla="*/ 186 h 986"/>
                  <a:gd name="T36" fmla="*/ 295 w 1238"/>
                  <a:gd name="T37" fmla="*/ 245 h 986"/>
                  <a:gd name="T38" fmla="*/ 329 w 1238"/>
                  <a:gd name="T39" fmla="*/ 413 h 986"/>
                  <a:gd name="T40" fmla="*/ 357 w 1238"/>
                  <a:gd name="T41" fmla="*/ 398 h 986"/>
                  <a:gd name="T42" fmla="*/ 359 w 1238"/>
                  <a:gd name="T43" fmla="*/ 356 h 986"/>
                  <a:gd name="T44" fmla="*/ 329 w 1238"/>
                  <a:gd name="T45" fmla="*/ 413 h 986"/>
                  <a:gd name="T46" fmla="*/ 854 w 1238"/>
                  <a:gd name="T47" fmla="*/ 713 h 986"/>
                  <a:gd name="T48" fmla="*/ 904 w 1238"/>
                  <a:gd name="T49" fmla="*/ 665 h 986"/>
                  <a:gd name="T50" fmla="*/ 854 w 1238"/>
                  <a:gd name="T51" fmla="*/ 617 h 986"/>
                  <a:gd name="T52" fmla="*/ 810 w 1238"/>
                  <a:gd name="T53" fmla="*/ 416 h 986"/>
                  <a:gd name="T54" fmla="*/ 784 w 1238"/>
                  <a:gd name="T55" fmla="*/ 477 h 986"/>
                  <a:gd name="T56" fmla="*/ 810 w 1238"/>
                  <a:gd name="T57" fmla="*/ 416 h 986"/>
                  <a:gd name="T58" fmla="*/ 1004 w 1238"/>
                  <a:gd name="T59" fmla="*/ 447 h 986"/>
                  <a:gd name="T60" fmla="*/ 854 w 1238"/>
                  <a:gd name="T61" fmla="*/ 418 h 986"/>
                  <a:gd name="T62" fmla="*/ 977 w 1238"/>
                  <a:gd name="T63" fmla="*/ 557 h 986"/>
                  <a:gd name="T64" fmla="*/ 854 w 1238"/>
                  <a:gd name="T65" fmla="*/ 792 h 986"/>
                  <a:gd name="T66" fmla="*/ 810 w 1238"/>
                  <a:gd name="T67" fmla="*/ 849 h 986"/>
                  <a:gd name="T68" fmla="*/ 643 w 1238"/>
                  <a:gd name="T69" fmla="*/ 658 h 986"/>
                  <a:gd name="T70" fmla="*/ 810 w 1238"/>
                  <a:gd name="T71" fmla="*/ 710 h 986"/>
                  <a:gd name="T72" fmla="*/ 724 w 1238"/>
                  <a:gd name="T73" fmla="*/ 575 h 986"/>
                  <a:gd name="T74" fmla="*/ 810 w 1238"/>
                  <a:gd name="T75" fmla="*/ 339 h 986"/>
                  <a:gd name="T76" fmla="*/ 854 w 1238"/>
                  <a:gd name="T77" fmla="*/ 309 h 986"/>
                  <a:gd name="T78" fmla="*/ 1004 w 1238"/>
                  <a:gd name="T79" fmla="*/ 447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38" h="986">
                    <a:moveTo>
                      <a:pt x="831" y="172"/>
                    </a:moveTo>
                    <a:cubicBezTo>
                      <a:pt x="1055" y="172"/>
                      <a:pt x="1238" y="354"/>
                      <a:pt x="1238" y="579"/>
                    </a:cubicBezTo>
                    <a:cubicBezTo>
                      <a:pt x="1238" y="804"/>
                      <a:pt x="1055" y="986"/>
                      <a:pt x="831" y="986"/>
                    </a:cubicBezTo>
                    <a:cubicBezTo>
                      <a:pt x="606" y="986"/>
                      <a:pt x="424" y="804"/>
                      <a:pt x="424" y="579"/>
                    </a:cubicBezTo>
                    <a:cubicBezTo>
                      <a:pt x="424" y="354"/>
                      <a:pt x="606" y="172"/>
                      <a:pt x="831" y="172"/>
                    </a:cubicBezTo>
                    <a:close/>
                    <a:moveTo>
                      <a:pt x="443" y="209"/>
                    </a:moveTo>
                    <a:lnTo>
                      <a:pt x="443" y="209"/>
                    </a:lnTo>
                    <a:lnTo>
                      <a:pt x="357" y="223"/>
                    </a:lnTo>
                    <a:cubicBezTo>
                      <a:pt x="350" y="204"/>
                      <a:pt x="346" y="197"/>
                      <a:pt x="329" y="187"/>
                    </a:cubicBezTo>
                    <a:lnTo>
                      <a:pt x="329" y="254"/>
                    </a:lnTo>
                    <a:cubicBezTo>
                      <a:pt x="375" y="266"/>
                      <a:pt x="406" y="279"/>
                      <a:pt x="422" y="293"/>
                    </a:cubicBezTo>
                    <a:cubicBezTo>
                      <a:pt x="430" y="300"/>
                      <a:pt x="436" y="308"/>
                      <a:pt x="441" y="316"/>
                    </a:cubicBezTo>
                    <a:cubicBezTo>
                      <a:pt x="480" y="260"/>
                      <a:pt x="533" y="215"/>
                      <a:pt x="594" y="185"/>
                    </a:cubicBezTo>
                    <a:cubicBezTo>
                      <a:pt x="546" y="76"/>
                      <a:pt x="437" y="0"/>
                      <a:pt x="311" y="0"/>
                    </a:cubicBezTo>
                    <a:cubicBezTo>
                      <a:pt x="139" y="0"/>
                      <a:pt x="0" y="139"/>
                      <a:pt x="0" y="310"/>
                    </a:cubicBezTo>
                    <a:cubicBezTo>
                      <a:pt x="0" y="481"/>
                      <a:pt x="139" y="620"/>
                      <a:pt x="311" y="620"/>
                    </a:cubicBezTo>
                    <a:cubicBezTo>
                      <a:pt x="331" y="620"/>
                      <a:pt x="352" y="618"/>
                      <a:pt x="372" y="614"/>
                    </a:cubicBezTo>
                    <a:cubicBezTo>
                      <a:pt x="368" y="593"/>
                      <a:pt x="367" y="572"/>
                      <a:pt x="367" y="550"/>
                    </a:cubicBezTo>
                    <a:cubicBezTo>
                      <a:pt x="367" y="521"/>
                      <a:pt x="370" y="493"/>
                      <a:pt x="376" y="465"/>
                    </a:cubicBezTo>
                    <a:cubicBezTo>
                      <a:pt x="361" y="470"/>
                      <a:pt x="345" y="472"/>
                      <a:pt x="329" y="473"/>
                    </a:cubicBezTo>
                    <a:lnTo>
                      <a:pt x="329" y="516"/>
                    </a:lnTo>
                    <a:lnTo>
                      <a:pt x="295" y="516"/>
                    </a:lnTo>
                    <a:lnTo>
                      <a:pt x="295" y="473"/>
                    </a:lnTo>
                    <a:cubicBezTo>
                      <a:pt x="226" y="467"/>
                      <a:pt x="180" y="440"/>
                      <a:pt x="168" y="370"/>
                    </a:cubicBezTo>
                    <a:lnTo>
                      <a:pt x="261" y="359"/>
                    </a:lnTo>
                    <a:cubicBezTo>
                      <a:pt x="265" y="385"/>
                      <a:pt x="271" y="398"/>
                      <a:pt x="295" y="410"/>
                    </a:cubicBezTo>
                    <a:lnTo>
                      <a:pt x="295" y="329"/>
                    </a:lnTo>
                    <a:cubicBezTo>
                      <a:pt x="264" y="320"/>
                      <a:pt x="242" y="313"/>
                      <a:pt x="229" y="307"/>
                    </a:cubicBezTo>
                    <a:cubicBezTo>
                      <a:pt x="173" y="279"/>
                      <a:pt x="166" y="200"/>
                      <a:pt x="210" y="157"/>
                    </a:cubicBezTo>
                    <a:cubicBezTo>
                      <a:pt x="229" y="139"/>
                      <a:pt x="257" y="129"/>
                      <a:pt x="295" y="127"/>
                    </a:cubicBezTo>
                    <a:lnTo>
                      <a:pt x="295" y="104"/>
                    </a:lnTo>
                    <a:lnTo>
                      <a:pt x="329" y="104"/>
                    </a:lnTo>
                    <a:lnTo>
                      <a:pt x="329" y="127"/>
                    </a:lnTo>
                    <a:cubicBezTo>
                      <a:pt x="384" y="130"/>
                      <a:pt x="430" y="151"/>
                      <a:pt x="443" y="209"/>
                    </a:cubicBezTo>
                    <a:close/>
                    <a:moveTo>
                      <a:pt x="295" y="186"/>
                    </a:moveTo>
                    <a:lnTo>
                      <a:pt x="295" y="186"/>
                    </a:lnTo>
                    <a:cubicBezTo>
                      <a:pt x="274" y="193"/>
                      <a:pt x="259" y="212"/>
                      <a:pt x="275" y="233"/>
                    </a:cubicBezTo>
                    <a:cubicBezTo>
                      <a:pt x="279" y="238"/>
                      <a:pt x="285" y="242"/>
                      <a:pt x="295" y="245"/>
                    </a:cubicBezTo>
                    <a:lnTo>
                      <a:pt x="295" y="186"/>
                    </a:lnTo>
                    <a:close/>
                    <a:moveTo>
                      <a:pt x="329" y="413"/>
                    </a:moveTo>
                    <a:lnTo>
                      <a:pt x="329" y="413"/>
                    </a:lnTo>
                    <a:cubicBezTo>
                      <a:pt x="342" y="410"/>
                      <a:pt x="351" y="405"/>
                      <a:pt x="357" y="398"/>
                    </a:cubicBezTo>
                    <a:cubicBezTo>
                      <a:pt x="363" y="392"/>
                      <a:pt x="366" y="384"/>
                      <a:pt x="366" y="376"/>
                    </a:cubicBezTo>
                    <a:cubicBezTo>
                      <a:pt x="366" y="368"/>
                      <a:pt x="364" y="362"/>
                      <a:pt x="359" y="356"/>
                    </a:cubicBezTo>
                    <a:cubicBezTo>
                      <a:pt x="354" y="350"/>
                      <a:pt x="344" y="344"/>
                      <a:pt x="329" y="339"/>
                    </a:cubicBezTo>
                    <a:lnTo>
                      <a:pt x="329" y="413"/>
                    </a:lnTo>
                    <a:close/>
                    <a:moveTo>
                      <a:pt x="854" y="713"/>
                    </a:moveTo>
                    <a:lnTo>
                      <a:pt x="854" y="713"/>
                    </a:lnTo>
                    <a:cubicBezTo>
                      <a:pt x="871" y="710"/>
                      <a:pt x="884" y="703"/>
                      <a:pt x="892" y="695"/>
                    </a:cubicBezTo>
                    <a:cubicBezTo>
                      <a:pt x="900" y="686"/>
                      <a:pt x="904" y="676"/>
                      <a:pt x="904" y="665"/>
                    </a:cubicBezTo>
                    <a:cubicBezTo>
                      <a:pt x="904" y="656"/>
                      <a:pt x="901" y="647"/>
                      <a:pt x="894" y="639"/>
                    </a:cubicBezTo>
                    <a:cubicBezTo>
                      <a:pt x="887" y="631"/>
                      <a:pt x="874" y="624"/>
                      <a:pt x="854" y="617"/>
                    </a:cubicBezTo>
                    <a:lnTo>
                      <a:pt x="854" y="713"/>
                    </a:lnTo>
                    <a:close/>
                    <a:moveTo>
                      <a:pt x="810" y="416"/>
                    </a:moveTo>
                    <a:lnTo>
                      <a:pt x="810" y="416"/>
                    </a:lnTo>
                    <a:cubicBezTo>
                      <a:pt x="783" y="426"/>
                      <a:pt x="763" y="451"/>
                      <a:pt x="784" y="477"/>
                    </a:cubicBezTo>
                    <a:cubicBezTo>
                      <a:pt x="789" y="484"/>
                      <a:pt x="798" y="489"/>
                      <a:pt x="810" y="494"/>
                    </a:cubicBezTo>
                    <a:lnTo>
                      <a:pt x="810" y="416"/>
                    </a:lnTo>
                    <a:close/>
                    <a:moveTo>
                      <a:pt x="1004" y="447"/>
                    </a:moveTo>
                    <a:lnTo>
                      <a:pt x="1004" y="447"/>
                    </a:lnTo>
                    <a:lnTo>
                      <a:pt x="892" y="464"/>
                    </a:lnTo>
                    <a:cubicBezTo>
                      <a:pt x="883" y="440"/>
                      <a:pt x="877" y="430"/>
                      <a:pt x="854" y="418"/>
                    </a:cubicBezTo>
                    <a:lnTo>
                      <a:pt x="854" y="505"/>
                    </a:lnTo>
                    <a:cubicBezTo>
                      <a:pt x="916" y="521"/>
                      <a:pt x="956" y="539"/>
                      <a:pt x="977" y="557"/>
                    </a:cubicBezTo>
                    <a:cubicBezTo>
                      <a:pt x="1043" y="616"/>
                      <a:pt x="1024" y="719"/>
                      <a:pt x="953" y="765"/>
                    </a:cubicBezTo>
                    <a:cubicBezTo>
                      <a:pt x="925" y="783"/>
                      <a:pt x="892" y="791"/>
                      <a:pt x="854" y="792"/>
                    </a:cubicBezTo>
                    <a:lnTo>
                      <a:pt x="854" y="849"/>
                    </a:lnTo>
                    <a:lnTo>
                      <a:pt x="810" y="849"/>
                    </a:lnTo>
                    <a:lnTo>
                      <a:pt x="810" y="792"/>
                    </a:lnTo>
                    <a:cubicBezTo>
                      <a:pt x="720" y="784"/>
                      <a:pt x="660" y="750"/>
                      <a:pt x="643" y="658"/>
                    </a:cubicBezTo>
                    <a:lnTo>
                      <a:pt x="765" y="644"/>
                    </a:lnTo>
                    <a:cubicBezTo>
                      <a:pt x="772" y="677"/>
                      <a:pt x="779" y="695"/>
                      <a:pt x="810" y="710"/>
                    </a:cubicBezTo>
                    <a:lnTo>
                      <a:pt x="810" y="604"/>
                    </a:lnTo>
                    <a:cubicBezTo>
                      <a:pt x="770" y="593"/>
                      <a:pt x="741" y="583"/>
                      <a:pt x="724" y="575"/>
                    </a:cubicBezTo>
                    <a:cubicBezTo>
                      <a:pt x="650" y="539"/>
                      <a:pt x="641" y="434"/>
                      <a:pt x="699" y="379"/>
                    </a:cubicBezTo>
                    <a:cubicBezTo>
                      <a:pt x="724" y="355"/>
                      <a:pt x="761" y="341"/>
                      <a:pt x="810" y="339"/>
                    </a:cubicBezTo>
                    <a:lnTo>
                      <a:pt x="810" y="309"/>
                    </a:lnTo>
                    <a:lnTo>
                      <a:pt x="854" y="309"/>
                    </a:lnTo>
                    <a:lnTo>
                      <a:pt x="854" y="339"/>
                    </a:lnTo>
                    <a:cubicBezTo>
                      <a:pt x="927" y="343"/>
                      <a:pt x="987" y="370"/>
                      <a:pt x="1004" y="447"/>
                    </a:cubicBezTo>
                    <a:close/>
                  </a:path>
                </a:pathLst>
              </a:custGeom>
              <a:solidFill>
                <a:srgbClr val="4C4B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D7D3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0" name="TextBox 18"/>
          <p:cNvSpPr txBox="1"/>
          <p:nvPr/>
        </p:nvSpPr>
        <p:spPr>
          <a:xfrm>
            <a:off x="3710937" y="1243024"/>
            <a:ext cx="660733" cy="646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四项措施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TextBox 15"/>
          <p:cNvSpPr txBox="1"/>
          <p:nvPr/>
        </p:nvSpPr>
        <p:spPr>
          <a:xfrm>
            <a:off x="2237778" y="1941377"/>
            <a:ext cx="1006090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cs typeface="+mn-ea"/>
                <a:sym typeface="+mn-lt"/>
              </a:rPr>
              <a:t>分网销售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4848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TextBox 19"/>
          <p:cNvSpPr txBox="1"/>
          <p:nvPr/>
        </p:nvSpPr>
        <p:spPr>
          <a:xfrm>
            <a:off x="788771" y="2243667"/>
            <a:ext cx="2379262" cy="715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cs typeface="+mn-ea"/>
                <a:sym typeface="+mn-lt"/>
              </a:rPr>
              <a:t>将某某某品牌实行分网销售政策，与其他产品区分开来，专注高端。</a:t>
            </a: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4848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TextBox 18"/>
          <p:cNvSpPr txBox="1"/>
          <p:nvPr/>
        </p:nvSpPr>
        <p:spPr>
          <a:xfrm>
            <a:off x="5968268" y="1212663"/>
            <a:ext cx="2081325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淘汰部分合作伙伴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484849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44" name="TextBox 20"/>
          <p:cNvSpPr txBox="1"/>
          <p:nvPr/>
        </p:nvSpPr>
        <p:spPr>
          <a:xfrm>
            <a:off x="5988868" y="1549218"/>
            <a:ext cx="2252884" cy="715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cs typeface="+mn-ea"/>
                <a:sym typeface="+mn-lt"/>
              </a:rPr>
              <a:t>对现有各合作伙伴进行分析，根据分析结果淘汰一批、扶持一批、保留一批。</a:t>
            </a:r>
            <a:endParaRPr kumimoji="0" lang="en-US" altLang="x-none" sz="1350" b="0" i="0" u="none" strike="noStrike" kern="1200" cap="none" spc="0" normalizeH="0" baseline="0" noProof="0" dirty="0">
              <a:ln>
                <a:noFill/>
              </a:ln>
              <a:solidFill>
                <a:srgbClr val="4848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TextBox 20"/>
          <p:cNvSpPr txBox="1"/>
          <p:nvPr/>
        </p:nvSpPr>
        <p:spPr>
          <a:xfrm>
            <a:off x="1754167" y="3350561"/>
            <a:ext cx="1373752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渠道重心下沉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484849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46" name="TextBox 22"/>
          <p:cNvSpPr txBox="1"/>
          <p:nvPr/>
        </p:nvSpPr>
        <p:spPr>
          <a:xfrm>
            <a:off x="1065919" y="3616066"/>
            <a:ext cx="2140486" cy="715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cs typeface="+mn-ea"/>
                <a:sym typeface="+mn-lt"/>
              </a:rPr>
              <a:t>渠道重心下沉至终端店。加大终端店的管理和拓展、扶持。</a:t>
            </a: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4848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TextBox 22"/>
          <p:cNvSpPr txBox="1"/>
          <p:nvPr/>
        </p:nvSpPr>
        <p:spPr>
          <a:xfrm>
            <a:off x="5997745" y="2732695"/>
            <a:ext cx="2185656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cs typeface="+mn-ea"/>
                <a:sym typeface="+mn-lt"/>
              </a:rPr>
              <a:t>组建直营店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4848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TextBox 23"/>
          <p:cNvSpPr txBox="1"/>
          <p:nvPr/>
        </p:nvSpPr>
        <p:spPr>
          <a:xfrm>
            <a:off x="5988867" y="3049125"/>
            <a:ext cx="2073800" cy="715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cs typeface="+mn-ea"/>
                <a:sym typeface="+mn-lt"/>
              </a:rPr>
              <a:t>在条件允许城市组建</a:t>
            </a:r>
            <a:r>
              <a:rPr kumimoji="0" lang="en-US" altLang="zh-CN" sz="1350" b="0" i="0" u="none" strike="noStrike" kern="120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cs typeface="+mn-ea"/>
                <a:sym typeface="+mn-lt"/>
              </a:rPr>
              <a:t>20</a:t>
            </a: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cs typeface="+mn-ea"/>
                <a:sym typeface="+mn-lt"/>
              </a:rPr>
              <a:t>家直营店，聚展示、科普、销售于一体。</a:t>
            </a: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4848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/>
                </a:solidFill>
                <a:cs typeface="+mn-ea"/>
                <a:sym typeface="+mn-lt"/>
              </a:rPr>
              <a:t>优化渠道</a:t>
            </a:r>
            <a:endParaRPr lang="zh-CN" altLang="en-US" dirty="0">
              <a:solidFill>
                <a:schemeClr val="accent2"/>
              </a:solidFill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0" r="-10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2837342" y="1516079"/>
            <a:ext cx="6306659" cy="2111344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rgbClr val="01A8A2"/>
          </a:solidFill>
          <a:ln>
            <a:noFill/>
          </a:ln>
        </p:spPr>
        <p:txBody>
          <a:bodyPr vert="horz" wrap="square" lIns="68553" tIns="34277" rIns="68553" bIns="34277" numCol="1" anchor="t" anchorCtr="0" compatLnSpc="1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srgbClr val="0B4755"/>
              </a:solidFill>
              <a:cs typeface="+mn-ea"/>
              <a:sym typeface="+mn-lt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0" y="1516079"/>
            <a:ext cx="3409809" cy="2111344"/>
          </a:xfrm>
          <a:custGeom>
            <a:avLst/>
            <a:gdLst/>
            <a:ahLst/>
            <a:cxnLst>
              <a:cxn ang="0">
                <a:pos x="4548364" y="0"/>
              </a:cxn>
              <a:cxn ang="0">
                <a:pos x="3692022" y="2817092"/>
              </a:cxn>
              <a:cxn ang="0">
                <a:pos x="0" y="2817092"/>
              </a:cxn>
              <a:cxn ang="0">
                <a:pos x="2286" y="0"/>
              </a:cxn>
              <a:cxn ang="0">
                <a:pos x="4548364" y="0"/>
              </a:cxn>
            </a:cxnLst>
            <a:rect l="0" t="0" r="0" b="0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rgbClr val="545D7A"/>
          </a:solidFill>
          <a:ln w="9525">
            <a:noFill/>
          </a:ln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B4755"/>
              </a:solidFill>
              <a:cs typeface="+mn-ea"/>
              <a:sym typeface="+mn-lt"/>
            </a:endParaRPr>
          </a:p>
        </p:txBody>
      </p:sp>
      <p:sp>
        <p:nvSpPr>
          <p:cNvPr id="7" name="TextBox 28"/>
          <p:cNvSpPr txBox="1"/>
          <p:nvPr/>
        </p:nvSpPr>
        <p:spPr>
          <a:xfrm>
            <a:off x="3453845" y="1875506"/>
            <a:ext cx="5484093" cy="715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50" b="1">
                <a:solidFill>
                  <a:schemeClr val="bg1"/>
                </a:solidFill>
                <a:cs typeface="+mn-ea"/>
                <a:sym typeface="+mn-lt"/>
              </a:rPr>
              <a:t>市场现状及</a:t>
            </a:r>
            <a:r>
              <a:rPr lang="en-US" altLang="zh-CN" sz="4050" b="1">
                <a:solidFill>
                  <a:schemeClr val="bg1"/>
                </a:solidFill>
                <a:cs typeface="+mn-ea"/>
                <a:sym typeface="+mn-lt"/>
              </a:rPr>
              <a:t>SWOT</a:t>
            </a:r>
            <a:r>
              <a:rPr lang="zh-CN" altLang="en-US" sz="4050" b="1">
                <a:solidFill>
                  <a:schemeClr val="bg1"/>
                </a:solidFill>
                <a:cs typeface="+mn-ea"/>
                <a:sym typeface="+mn-lt"/>
              </a:rPr>
              <a:t>分析</a:t>
            </a:r>
            <a:endParaRPr lang="zh-CN" altLang="en-US" sz="405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2804018" y="1520839"/>
            <a:ext cx="649827" cy="2104203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591706" y="1850084"/>
            <a:ext cx="270907" cy="1592103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10345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ea"/>
                <a:sym typeface="+mn-lt"/>
              </a:rPr>
              <a:t>1</a:t>
            </a:r>
            <a:endParaRPr lang="zh-CN" altLang="zh-CN" sz="15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0" name="Freeform 5"/>
          <p:cNvSpPr/>
          <p:nvPr/>
        </p:nvSpPr>
        <p:spPr bwMode="auto">
          <a:xfrm>
            <a:off x="1004969" y="1920249"/>
            <a:ext cx="1444381" cy="1445822"/>
          </a:xfrm>
          <a:custGeom>
            <a:avLst/>
            <a:gdLst>
              <a:gd name="T0" fmla="*/ 0 w 2342"/>
              <a:gd name="T1" fmla="*/ 0 h 2342"/>
              <a:gd name="T2" fmla="*/ 2342 w 2342"/>
              <a:gd name="T3" fmla="*/ 0 h 2342"/>
              <a:gd name="T4" fmla="*/ 2342 w 2342"/>
              <a:gd name="T5" fmla="*/ 560 h 2342"/>
              <a:gd name="T6" fmla="*/ 2295 w 2342"/>
              <a:gd name="T7" fmla="*/ 560 h 2342"/>
              <a:gd name="T8" fmla="*/ 2295 w 2342"/>
              <a:gd name="T9" fmla="*/ 47 h 2342"/>
              <a:gd name="T10" fmla="*/ 47 w 2342"/>
              <a:gd name="T11" fmla="*/ 47 h 2342"/>
              <a:gd name="T12" fmla="*/ 47 w 2342"/>
              <a:gd name="T13" fmla="*/ 2295 h 2342"/>
              <a:gd name="T14" fmla="*/ 2295 w 2342"/>
              <a:gd name="T15" fmla="*/ 2295 h 2342"/>
              <a:gd name="T16" fmla="*/ 2295 w 2342"/>
              <a:gd name="T17" fmla="*/ 1631 h 2342"/>
              <a:gd name="T18" fmla="*/ 2342 w 2342"/>
              <a:gd name="T19" fmla="*/ 1631 h 2342"/>
              <a:gd name="T20" fmla="*/ 2342 w 2342"/>
              <a:gd name="T21" fmla="*/ 2342 h 2342"/>
              <a:gd name="T22" fmla="*/ 0 w 2342"/>
              <a:gd name="T23" fmla="*/ 2342 h 2342"/>
              <a:gd name="T24" fmla="*/ 0 w 2342"/>
              <a:gd name="T25" fmla="*/ 0 h 2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42" h="2342">
                <a:moveTo>
                  <a:pt x="0" y="0"/>
                </a:moveTo>
                <a:lnTo>
                  <a:pt x="2342" y="0"/>
                </a:lnTo>
                <a:lnTo>
                  <a:pt x="2342" y="560"/>
                </a:lnTo>
                <a:lnTo>
                  <a:pt x="2295" y="560"/>
                </a:lnTo>
                <a:lnTo>
                  <a:pt x="2295" y="47"/>
                </a:lnTo>
                <a:lnTo>
                  <a:pt x="47" y="47"/>
                </a:lnTo>
                <a:lnTo>
                  <a:pt x="47" y="2295"/>
                </a:lnTo>
                <a:lnTo>
                  <a:pt x="2295" y="2295"/>
                </a:lnTo>
                <a:lnTo>
                  <a:pt x="2295" y="1631"/>
                </a:lnTo>
                <a:lnTo>
                  <a:pt x="2342" y="1631"/>
                </a:lnTo>
                <a:lnTo>
                  <a:pt x="2342" y="2342"/>
                </a:lnTo>
                <a:lnTo>
                  <a:pt x="0" y="234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53" tIns="34277" rIns="68553" bIns="34277" numCol="1" anchor="t" anchorCtr="0" compatLnSpc="1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1A8A2"/>
              </a:solidFill>
              <a:cs typeface="+mn-ea"/>
              <a:sym typeface="+mn-lt"/>
            </a:endParaRPr>
          </a:p>
        </p:txBody>
      </p:sp>
      <p:sp>
        <p:nvSpPr>
          <p:cNvPr id="11" name="TextBox 65"/>
          <p:cNvSpPr txBox="1"/>
          <p:nvPr/>
        </p:nvSpPr>
        <p:spPr>
          <a:xfrm>
            <a:off x="3970680" y="2590766"/>
            <a:ext cx="1421245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 dirty="0">
                <a:solidFill>
                  <a:schemeClr val="bg1"/>
                </a:solidFill>
                <a:cs typeface="+mn-ea"/>
                <a:sym typeface="+mn-lt"/>
              </a:rPr>
              <a:t>行业前景分析</a:t>
            </a:r>
            <a:endParaRPr lang="zh-CN" altLang="en-US" sz="1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TextBox 66"/>
          <p:cNvSpPr txBox="1"/>
          <p:nvPr/>
        </p:nvSpPr>
        <p:spPr>
          <a:xfrm>
            <a:off x="5732923" y="2590766"/>
            <a:ext cx="1000810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需求预测</a:t>
            </a:r>
            <a:endParaRPr lang="zh-CN" altLang="en-US" sz="15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3" name="TextBox 69"/>
          <p:cNvSpPr txBox="1"/>
          <p:nvPr/>
        </p:nvSpPr>
        <p:spPr>
          <a:xfrm>
            <a:off x="3956559" y="2915081"/>
            <a:ext cx="1364593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我们产品状况</a:t>
            </a:r>
            <a:endParaRPr lang="zh-CN" altLang="en-US" sz="15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4" name="TextBox 70"/>
          <p:cNvSpPr txBox="1"/>
          <p:nvPr/>
        </p:nvSpPr>
        <p:spPr>
          <a:xfrm>
            <a:off x="5710138" y="2915081"/>
            <a:ext cx="1163543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竞争者状况</a:t>
            </a:r>
            <a:endParaRPr lang="zh-CN" altLang="en-US" sz="15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Freeform 18"/>
          <p:cNvSpPr>
            <a:spLocks noEditPoints="1"/>
          </p:cNvSpPr>
          <p:nvPr/>
        </p:nvSpPr>
        <p:spPr bwMode="auto">
          <a:xfrm>
            <a:off x="3755423" y="2964495"/>
            <a:ext cx="201137" cy="201137"/>
          </a:xfrm>
          <a:custGeom>
            <a:avLst/>
            <a:gdLst>
              <a:gd name="T0" fmla="*/ 117 w 235"/>
              <a:gd name="T1" fmla="*/ 0 h 234"/>
              <a:gd name="T2" fmla="*/ 235 w 235"/>
              <a:gd name="T3" fmla="*/ 117 h 234"/>
              <a:gd name="T4" fmla="*/ 117 w 235"/>
              <a:gd name="T5" fmla="*/ 234 h 234"/>
              <a:gd name="T6" fmla="*/ 0 w 235"/>
              <a:gd name="T7" fmla="*/ 117 h 234"/>
              <a:gd name="T8" fmla="*/ 117 w 235"/>
              <a:gd name="T9" fmla="*/ 0 h 234"/>
              <a:gd name="T10" fmla="*/ 99 w 235"/>
              <a:gd name="T11" fmla="*/ 199 h 234"/>
              <a:gd name="T12" fmla="*/ 135 w 235"/>
              <a:gd name="T13" fmla="*/ 199 h 234"/>
              <a:gd name="T14" fmla="*/ 135 w 235"/>
              <a:gd name="T15" fmla="*/ 136 h 234"/>
              <a:gd name="T16" fmla="*/ 199 w 235"/>
              <a:gd name="T17" fmla="*/ 136 h 234"/>
              <a:gd name="T18" fmla="*/ 199 w 235"/>
              <a:gd name="T19" fmla="*/ 99 h 234"/>
              <a:gd name="T20" fmla="*/ 135 w 235"/>
              <a:gd name="T21" fmla="*/ 99 h 234"/>
              <a:gd name="T22" fmla="*/ 135 w 235"/>
              <a:gd name="T23" fmla="*/ 35 h 234"/>
              <a:gd name="T24" fmla="*/ 99 w 235"/>
              <a:gd name="T25" fmla="*/ 35 h 234"/>
              <a:gd name="T26" fmla="*/ 99 w 235"/>
              <a:gd name="T27" fmla="*/ 99 h 234"/>
              <a:gd name="T28" fmla="*/ 35 w 235"/>
              <a:gd name="T29" fmla="*/ 99 h 234"/>
              <a:gd name="T30" fmla="*/ 35 w 235"/>
              <a:gd name="T31" fmla="*/ 136 h 234"/>
              <a:gd name="T32" fmla="*/ 99 w 235"/>
              <a:gd name="T33" fmla="*/ 136 h 234"/>
              <a:gd name="T34" fmla="*/ 99 w 235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5" h="234">
                <a:moveTo>
                  <a:pt x="117" y="0"/>
                </a:moveTo>
                <a:cubicBezTo>
                  <a:pt x="182" y="0"/>
                  <a:pt x="235" y="52"/>
                  <a:pt x="235" y="117"/>
                </a:cubicBezTo>
                <a:cubicBezTo>
                  <a:pt x="235" y="182"/>
                  <a:pt x="182" y="234"/>
                  <a:pt x="117" y="234"/>
                </a:cubicBezTo>
                <a:cubicBezTo>
                  <a:pt x="53" y="234"/>
                  <a:pt x="0" y="182"/>
                  <a:pt x="0" y="117"/>
                </a:cubicBezTo>
                <a:cubicBezTo>
                  <a:pt x="0" y="52"/>
                  <a:pt x="53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53" tIns="34277" rIns="68553" bIns="34277" numCol="1" anchor="t" anchorCtr="0" compatLnSpc="1"/>
          <a:lstStyle/>
          <a:p>
            <a:pPr defTabSz="685800">
              <a:defRPr/>
            </a:pPr>
            <a:endParaRPr lang="zh-CN" altLang="en-US" sz="1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Freeform 19"/>
          <p:cNvSpPr>
            <a:spLocks noEditPoints="1"/>
          </p:cNvSpPr>
          <p:nvPr/>
        </p:nvSpPr>
        <p:spPr bwMode="auto">
          <a:xfrm>
            <a:off x="5509001" y="2964495"/>
            <a:ext cx="201137" cy="201137"/>
          </a:xfrm>
          <a:custGeom>
            <a:avLst/>
            <a:gdLst>
              <a:gd name="T0" fmla="*/ 117 w 235"/>
              <a:gd name="T1" fmla="*/ 0 h 234"/>
              <a:gd name="T2" fmla="*/ 235 w 235"/>
              <a:gd name="T3" fmla="*/ 117 h 234"/>
              <a:gd name="T4" fmla="*/ 117 w 235"/>
              <a:gd name="T5" fmla="*/ 234 h 234"/>
              <a:gd name="T6" fmla="*/ 0 w 235"/>
              <a:gd name="T7" fmla="*/ 117 h 234"/>
              <a:gd name="T8" fmla="*/ 117 w 235"/>
              <a:gd name="T9" fmla="*/ 0 h 234"/>
              <a:gd name="T10" fmla="*/ 99 w 235"/>
              <a:gd name="T11" fmla="*/ 199 h 234"/>
              <a:gd name="T12" fmla="*/ 135 w 235"/>
              <a:gd name="T13" fmla="*/ 199 h 234"/>
              <a:gd name="T14" fmla="*/ 135 w 235"/>
              <a:gd name="T15" fmla="*/ 136 h 234"/>
              <a:gd name="T16" fmla="*/ 199 w 235"/>
              <a:gd name="T17" fmla="*/ 136 h 234"/>
              <a:gd name="T18" fmla="*/ 199 w 235"/>
              <a:gd name="T19" fmla="*/ 98 h 234"/>
              <a:gd name="T20" fmla="*/ 135 w 235"/>
              <a:gd name="T21" fmla="*/ 98 h 234"/>
              <a:gd name="T22" fmla="*/ 135 w 235"/>
              <a:gd name="T23" fmla="*/ 35 h 234"/>
              <a:gd name="T24" fmla="*/ 99 w 235"/>
              <a:gd name="T25" fmla="*/ 35 h 234"/>
              <a:gd name="T26" fmla="*/ 99 w 235"/>
              <a:gd name="T27" fmla="*/ 98 h 234"/>
              <a:gd name="T28" fmla="*/ 35 w 235"/>
              <a:gd name="T29" fmla="*/ 98 h 234"/>
              <a:gd name="T30" fmla="*/ 35 w 235"/>
              <a:gd name="T31" fmla="*/ 136 h 234"/>
              <a:gd name="T32" fmla="*/ 99 w 235"/>
              <a:gd name="T33" fmla="*/ 136 h 234"/>
              <a:gd name="T34" fmla="*/ 99 w 235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5" h="234">
                <a:moveTo>
                  <a:pt x="117" y="0"/>
                </a:moveTo>
                <a:cubicBezTo>
                  <a:pt x="182" y="0"/>
                  <a:pt x="235" y="52"/>
                  <a:pt x="235" y="117"/>
                </a:cubicBezTo>
                <a:cubicBezTo>
                  <a:pt x="235" y="182"/>
                  <a:pt x="182" y="234"/>
                  <a:pt x="117" y="234"/>
                </a:cubicBezTo>
                <a:cubicBezTo>
                  <a:pt x="53" y="234"/>
                  <a:pt x="0" y="182"/>
                  <a:pt x="0" y="117"/>
                </a:cubicBezTo>
                <a:cubicBezTo>
                  <a:pt x="0" y="52"/>
                  <a:pt x="53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53" tIns="34277" rIns="68553" bIns="34277" numCol="1" anchor="t" anchorCtr="0" compatLnSpc="1"/>
          <a:lstStyle/>
          <a:p>
            <a:pPr defTabSz="685800">
              <a:defRPr/>
            </a:pPr>
            <a:endParaRPr lang="zh-CN" altLang="en-US" sz="1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Freeform 21"/>
          <p:cNvSpPr>
            <a:spLocks noEditPoints="1"/>
          </p:cNvSpPr>
          <p:nvPr/>
        </p:nvSpPr>
        <p:spPr bwMode="auto">
          <a:xfrm>
            <a:off x="3759199" y="2640180"/>
            <a:ext cx="199947" cy="201137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53" tIns="34277" rIns="68553" bIns="34277" numCol="1" anchor="t" anchorCtr="0" compatLnSpc="1"/>
          <a:lstStyle/>
          <a:p>
            <a:pPr defTabSz="685800">
              <a:defRPr/>
            </a:pPr>
            <a:endParaRPr lang="zh-CN" altLang="en-US" sz="1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Freeform 22"/>
          <p:cNvSpPr>
            <a:spLocks noEditPoints="1"/>
          </p:cNvSpPr>
          <p:nvPr/>
        </p:nvSpPr>
        <p:spPr bwMode="auto">
          <a:xfrm>
            <a:off x="5510191" y="2640180"/>
            <a:ext cx="199947" cy="201137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53" tIns="34277" rIns="68553" bIns="34277" numCol="1" anchor="t" anchorCtr="0" compatLnSpc="1"/>
          <a:lstStyle/>
          <a:p>
            <a:pPr defTabSz="685800">
              <a:defRPr/>
            </a:pPr>
            <a:endParaRPr lang="zh-CN" altLang="en-US" sz="1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TextBox 15"/>
          <p:cNvSpPr txBox="1"/>
          <p:nvPr/>
        </p:nvSpPr>
        <p:spPr>
          <a:xfrm>
            <a:off x="7168286" y="2590766"/>
            <a:ext cx="1468074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市场现状</a:t>
            </a:r>
            <a:endParaRPr lang="zh-CN" altLang="en-US" sz="15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0" name="Freeform 22"/>
          <p:cNvSpPr>
            <a:spLocks noEditPoints="1"/>
          </p:cNvSpPr>
          <p:nvPr/>
        </p:nvSpPr>
        <p:spPr bwMode="auto">
          <a:xfrm>
            <a:off x="6945555" y="2640180"/>
            <a:ext cx="199947" cy="201137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53" tIns="34277" rIns="68553" bIns="34277" numCol="1" anchor="t" anchorCtr="0" compatLnSpc="1"/>
          <a:lstStyle/>
          <a:p>
            <a:pPr defTabSz="685800">
              <a:defRPr/>
            </a:pPr>
            <a:endParaRPr lang="zh-CN" altLang="en-US" sz="1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TextBox 70"/>
          <p:cNvSpPr txBox="1"/>
          <p:nvPr/>
        </p:nvSpPr>
        <p:spPr>
          <a:xfrm>
            <a:off x="7145503" y="2915081"/>
            <a:ext cx="1163543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5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SWOT</a:t>
            </a:r>
            <a:r>
              <a:rPr lang="zh-CN" altLang="en-US" sz="15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分析</a:t>
            </a:r>
            <a:endParaRPr lang="zh-CN" altLang="en-US" sz="15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2" name="Freeform 19"/>
          <p:cNvSpPr>
            <a:spLocks noEditPoints="1"/>
          </p:cNvSpPr>
          <p:nvPr/>
        </p:nvSpPr>
        <p:spPr bwMode="auto">
          <a:xfrm>
            <a:off x="6944365" y="2964495"/>
            <a:ext cx="201137" cy="201137"/>
          </a:xfrm>
          <a:custGeom>
            <a:avLst/>
            <a:gdLst>
              <a:gd name="T0" fmla="*/ 117 w 235"/>
              <a:gd name="T1" fmla="*/ 0 h 234"/>
              <a:gd name="T2" fmla="*/ 235 w 235"/>
              <a:gd name="T3" fmla="*/ 117 h 234"/>
              <a:gd name="T4" fmla="*/ 117 w 235"/>
              <a:gd name="T5" fmla="*/ 234 h 234"/>
              <a:gd name="T6" fmla="*/ 0 w 235"/>
              <a:gd name="T7" fmla="*/ 117 h 234"/>
              <a:gd name="T8" fmla="*/ 117 w 235"/>
              <a:gd name="T9" fmla="*/ 0 h 234"/>
              <a:gd name="T10" fmla="*/ 99 w 235"/>
              <a:gd name="T11" fmla="*/ 199 h 234"/>
              <a:gd name="T12" fmla="*/ 135 w 235"/>
              <a:gd name="T13" fmla="*/ 199 h 234"/>
              <a:gd name="T14" fmla="*/ 135 w 235"/>
              <a:gd name="T15" fmla="*/ 136 h 234"/>
              <a:gd name="T16" fmla="*/ 199 w 235"/>
              <a:gd name="T17" fmla="*/ 136 h 234"/>
              <a:gd name="T18" fmla="*/ 199 w 235"/>
              <a:gd name="T19" fmla="*/ 98 h 234"/>
              <a:gd name="T20" fmla="*/ 135 w 235"/>
              <a:gd name="T21" fmla="*/ 98 h 234"/>
              <a:gd name="T22" fmla="*/ 135 w 235"/>
              <a:gd name="T23" fmla="*/ 35 h 234"/>
              <a:gd name="T24" fmla="*/ 99 w 235"/>
              <a:gd name="T25" fmla="*/ 35 h 234"/>
              <a:gd name="T26" fmla="*/ 99 w 235"/>
              <a:gd name="T27" fmla="*/ 98 h 234"/>
              <a:gd name="T28" fmla="*/ 35 w 235"/>
              <a:gd name="T29" fmla="*/ 98 h 234"/>
              <a:gd name="T30" fmla="*/ 35 w 235"/>
              <a:gd name="T31" fmla="*/ 136 h 234"/>
              <a:gd name="T32" fmla="*/ 99 w 235"/>
              <a:gd name="T33" fmla="*/ 136 h 234"/>
              <a:gd name="T34" fmla="*/ 99 w 235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5" h="234">
                <a:moveTo>
                  <a:pt x="117" y="0"/>
                </a:moveTo>
                <a:cubicBezTo>
                  <a:pt x="182" y="0"/>
                  <a:pt x="235" y="52"/>
                  <a:pt x="235" y="117"/>
                </a:cubicBezTo>
                <a:cubicBezTo>
                  <a:pt x="235" y="182"/>
                  <a:pt x="182" y="234"/>
                  <a:pt x="117" y="234"/>
                </a:cubicBezTo>
                <a:cubicBezTo>
                  <a:pt x="53" y="234"/>
                  <a:pt x="0" y="182"/>
                  <a:pt x="0" y="117"/>
                </a:cubicBezTo>
                <a:cubicBezTo>
                  <a:pt x="0" y="52"/>
                  <a:pt x="53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53" tIns="34277" rIns="68553" bIns="34277" numCol="1" anchor="t" anchorCtr="0" compatLnSpc="1"/>
          <a:lstStyle/>
          <a:p>
            <a:pPr defTabSz="685800">
              <a:defRPr/>
            </a:pPr>
            <a:endParaRPr lang="zh-CN" altLang="en-US" sz="1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09001" y="1581845"/>
            <a:ext cx="15725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01A8A2"/>
                </a:solidFill>
              </a:rPr>
              <a:t>https://www.ypppt.com/</a:t>
            </a:r>
            <a:endParaRPr lang="zh-CN" altLang="en-US" sz="1050" dirty="0">
              <a:solidFill>
                <a:srgbClr val="01A8A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5956">
        <p15:prstTrans prst="wind"/>
      </p:transition>
    </mc:Choice>
    <mc:Fallback>
      <p:transition spd="slow" advTm="59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1587E-6 -1.48148E-6 L -0.13139 0.74468 " pathEditMode="relative" rAng="0" ptsTypes="AA">
                                      <p:cBhvr>
                                        <p:cTn id="8" dur="4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0" y="3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99"/>
                            </p:stCondLst>
                            <p:childTnLst>
                              <p:par>
                                <p:cTn id="2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99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99"/>
                            </p:stCondLst>
                            <p:childTnLst>
                              <p:par>
                                <p:cTn id="3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399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898199" y="1209846"/>
            <a:ext cx="4357159" cy="3174012"/>
            <a:chOff x="88145" y="936301"/>
            <a:chExt cx="6541942" cy="4765537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8145" y="4202305"/>
              <a:ext cx="5970881" cy="1499532"/>
            </a:xfrm>
            <a:custGeom>
              <a:avLst/>
              <a:gdLst>
                <a:gd name="connsiteX0" fmla="*/ 0 w 4656408"/>
                <a:gd name="connsiteY0" fmla="*/ 0 h 1169414"/>
                <a:gd name="connsiteX1" fmla="*/ 4656408 w 4656408"/>
                <a:gd name="connsiteY1" fmla="*/ 0 h 1169414"/>
                <a:gd name="connsiteX2" fmla="*/ 4656408 w 4656408"/>
                <a:gd name="connsiteY2" fmla="*/ 1169414 h 1169414"/>
                <a:gd name="connsiteX3" fmla="*/ 0 w 4656408"/>
                <a:gd name="connsiteY3" fmla="*/ 1169414 h 116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56408" h="1169414">
                  <a:moveTo>
                    <a:pt x="0" y="0"/>
                  </a:moveTo>
                  <a:lnTo>
                    <a:pt x="4656408" y="0"/>
                  </a:lnTo>
                  <a:lnTo>
                    <a:pt x="4656408" y="1169414"/>
                  </a:lnTo>
                  <a:lnTo>
                    <a:pt x="0" y="1169414"/>
                  </a:lnTo>
                  <a:close/>
                </a:path>
              </a:pathLst>
            </a:cu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8145" y="2571494"/>
              <a:ext cx="5970881" cy="1499532"/>
            </a:xfrm>
            <a:custGeom>
              <a:avLst/>
              <a:gdLst>
                <a:gd name="connsiteX0" fmla="*/ 0 w 4656408"/>
                <a:gd name="connsiteY0" fmla="*/ 0 h 1169414"/>
                <a:gd name="connsiteX1" fmla="*/ 4656408 w 4656408"/>
                <a:gd name="connsiteY1" fmla="*/ 0 h 1169414"/>
                <a:gd name="connsiteX2" fmla="*/ 4656408 w 4656408"/>
                <a:gd name="connsiteY2" fmla="*/ 1169414 h 1169414"/>
                <a:gd name="connsiteX3" fmla="*/ 0 w 4656408"/>
                <a:gd name="connsiteY3" fmla="*/ 1169414 h 116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56408" h="1169414">
                  <a:moveTo>
                    <a:pt x="0" y="0"/>
                  </a:moveTo>
                  <a:lnTo>
                    <a:pt x="4656408" y="0"/>
                  </a:lnTo>
                  <a:lnTo>
                    <a:pt x="4656408" y="1169414"/>
                  </a:lnTo>
                  <a:lnTo>
                    <a:pt x="0" y="1169414"/>
                  </a:lnTo>
                  <a:close/>
                </a:path>
              </a:pathLst>
            </a:cu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8145" y="940684"/>
              <a:ext cx="5970881" cy="1499532"/>
            </a:xfrm>
            <a:custGeom>
              <a:avLst/>
              <a:gdLst>
                <a:gd name="connsiteX0" fmla="*/ 0 w 4656408"/>
                <a:gd name="connsiteY0" fmla="*/ 0 h 1169414"/>
                <a:gd name="connsiteX1" fmla="*/ 4656408 w 4656408"/>
                <a:gd name="connsiteY1" fmla="*/ 0 h 1169414"/>
                <a:gd name="connsiteX2" fmla="*/ 4656408 w 4656408"/>
                <a:gd name="connsiteY2" fmla="*/ 1169414 h 1169414"/>
                <a:gd name="connsiteX3" fmla="*/ 0 w 4656408"/>
                <a:gd name="connsiteY3" fmla="*/ 1169414 h 116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56408" h="1169414">
                  <a:moveTo>
                    <a:pt x="0" y="0"/>
                  </a:moveTo>
                  <a:lnTo>
                    <a:pt x="4656408" y="0"/>
                  </a:lnTo>
                  <a:lnTo>
                    <a:pt x="4656408" y="1169414"/>
                  </a:lnTo>
                  <a:lnTo>
                    <a:pt x="0" y="1169414"/>
                  </a:lnTo>
                  <a:close/>
                </a:path>
              </a:pathLst>
            </a:custGeom>
          </p:spPr>
        </p:pic>
        <p:grpSp>
          <p:nvGrpSpPr>
            <p:cNvPr id="28" name="组合 27"/>
            <p:cNvGrpSpPr/>
            <p:nvPr/>
          </p:nvGrpSpPr>
          <p:grpSpPr>
            <a:xfrm>
              <a:off x="4219056" y="936301"/>
              <a:ext cx="1901536" cy="1503915"/>
              <a:chOff x="4130911" y="1419027"/>
              <a:chExt cx="1901536" cy="1503915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4130911" y="1419027"/>
                <a:ext cx="1839970" cy="1503915"/>
              </a:xfrm>
              <a:prstGeom prst="rect">
                <a:avLst/>
              </a:prstGeom>
              <a:solidFill>
                <a:srgbClr val="2ABD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文本框 29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  <p:cNvSpPr txBox="1"/>
              <p:nvPr/>
            </p:nvSpPr>
            <p:spPr>
              <a:xfrm>
                <a:off x="4137825" y="1684103"/>
                <a:ext cx="1894622" cy="78557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lvl="0"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400" b="1" kern="0" dirty="0">
                    <a:solidFill>
                      <a:srgbClr val="FFFFFF"/>
                    </a:solidFill>
                    <a:cs typeface="+mn-ea"/>
                    <a:sym typeface="+mn-lt"/>
                  </a:rPr>
                  <a:t>加强内部控制</a:t>
                </a:r>
                <a:endParaRPr lang="en-US" altLang="zh-CN" sz="1400" b="1" kern="0" dirty="0">
                  <a:solidFill>
                    <a:srgbClr val="FFFFFF"/>
                  </a:solidFill>
                  <a:cs typeface="+mn-ea"/>
                  <a:sym typeface="+mn-lt"/>
                </a:endParaRPr>
              </a:p>
              <a:p>
                <a:pPr lvl="0"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400" b="1" kern="0" dirty="0">
                    <a:solidFill>
                      <a:srgbClr val="FFFFFF"/>
                    </a:solidFill>
                    <a:cs typeface="+mn-ea"/>
                    <a:sym typeface="+mn-lt"/>
                  </a:rPr>
                  <a:t>环境建设</a:t>
                </a:r>
                <a:endParaRPr lang="zh-CN" altLang="en-US" sz="1400" b="1" kern="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4139226" y="2567111"/>
              <a:ext cx="1999626" cy="1503915"/>
              <a:chOff x="4051081" y="3049837"/>
              <a:chExt cx="1999626" cy="1503915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4130911" y="3049837"/>
                <a:ext cx="1839970" cy="150391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文本框 3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  <p:cNvSpPr txBox="1"/>
              <p:nvPr/>
            </p:nvSpPr>
            <p:spPr>
              <a:xfrm>
                <a:off x="4051081" y="3436646"/>
                <a:ext cx="1999626" cy="785575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400" b="1" dirty="0">
                    <a:solidFill>
                      <a:srgbClr val="FFFFFF"/>
                    </a:solidFill>
                    <a:cs typeface="+mn-ea"/>
                    <a:sym typeface="+mn-lt"/>
                  </a:rPr>
                  <a:t>加强风险评估和控制</a:t>
                </a:r>
                <a:endParaRPr lang="zh-CN" altLang="en-US" sz="1400" b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4167433" y="4197922"/>
              <a:ext cx="1894623" cy="1503916"/>
              <a:chOff x="4079288" y="4680648"/>
              <a:chExt cx="1894623" cy="1503916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4130911" y="4680648"/>
                <a:ext cx="1839970" cy="1503916"/>
              </a:xfrm>
              <a:prstGeom prst="rect">
                <a:avLst/>
              </a:prstGeom>
              <a:solidFill>
                <a:srgbClr val="2ABD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文本框 35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  <p:cNvSpPr txBox="1"/>
              <p:nvPr/>
            </p:nvSpPr>
            <p:spPr>
              <a:xfrm>
                <a:off x="4079288" y="5186342"/>
                <a:ext cx="1894623" cy="462104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400" b="1" dirty="0">
                    <a:solidFill>
                      <a:srgbClr val="FFFFFF"/>
                    </a:solidFill>
                    <a:cs typeface="+mn-ea"/>
                    <a:sym typeface="+mn-lt"/>
                  </a:rPr>
                  <a:t>完善控制活动</a:t>
                </a:r>
                <a:endParaRPr lang="zh-CN" altLang="en-US" sz="1400" b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7" name="椭圆 36"/>
            <p:cNvSpPr>
              <a:spLocks noChangeAspect="1"/>
            </p:cNvSpPr>
            <p:nvPr/>
          </p:nvSpPr>
          <p:spPr>
            <a:xfrm>
              <a:off x="6306491" y="1542803"/>
              <a:ext cx="311439" cy="311439"/>
            </a:xfrm>
            <a:prstGeom prst="ellipse">
              <a:avLst/>
            </a:prstGeom>
            <a:solidFill>
              <a:srgbClr val="2ABDC7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8" name="椭圆 37"/>
            <p:cNvSpPr>
              <a:spLocks noChangeAspect="1"/>
            </p:cNvSpPr>
            <p:nvPr/>
          </p:nvSpPr>
          <p:spPr>
            <a:xfrm>
              <a:off x="6302791" y="3212915"/>
              <a:ext cx="311439" cy="311439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>
              <a:spLocks noChangeAspect="1"/>
            </p:cNvSpPr>
            <p:nvPr/>
          </p:nvSpPr>
          <p:spPr>
            <a:xfrm>
              <a:off x="6318648" y="4892470"/>
              <a:ext cx="311439" cy="311439"/>
            </a:xfrm>
            <a:prstGeom prst="ellipse">
              <a:avLst/>
            </a:prstGeom>
            <a:solidFill>
              <a:srgbClr val="2ABDC7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9" name="TextBox 23"/>
          <p:cNvSpPr txBox="1"/>
          <p:nvPr/>
        </p:nvSpPr>
        <p:spPr>
          <a:xfrm>
            <a:off x="5390908" y="1209846"/>
            <a:ext cx="2854893" cy="922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50" kern="0" dirty="0">
                <a:solidFill>
                  <a:srgbClr val="454545"/>
                </a:solidFill>
                <a:latin typeface="+mn-lt"/>
                <a:cs typeface="+mn-ea"/>
                <a:sym typeface="+mn-lt"/>
              </a:rPr>
              <a:t>A</a:t>
            </a:r>
            <a:r>
              <a:rPr lang="zh-CN" altLang="en-US" sz="1350" kern="0" dirty="0">
                <a:solidFill>
                  <a:srgbClr val="454545"/>
                </a:solidFill>
                <a:latin typeface="+mn-lt"/>
                <a:cs typeface="+mn-ea"/>
                <a:sym typeface="+mn-lt"/>
              </a:rPr>
              <a:t>、完善部门人员架构（商品数据分析、陈列师） 、</a:t>
            </a:r>
            <a:r>
              <a:rPr lang="en-US" altLang="zh-CN" sz="1350" kern="0" dirty="0">
                <a:solidFill>
                  <a:srgbClr val="454545"/>
                </a:solidFill>
                <a:latin typeface="+mn-lt"/>
                <a:cs typeface="+mn-ea"/>
                <a:sym typeface="+mn-lt"/>
              </a:rPr>
              <a:t>B</a:t>
            </a:r>
            <a:r>
              <a:rPr lang="zh-CN" altLang="en-US" sz="1350" kern="0" dirty="0">
                <a:solidFill>
                  <a:srgbClr val="454545"/>
                </a:solidFill>
                <a:latin typeface="+mn-lt"/>
                <a:cs typeface="+mn-ea"/>
                <a:sym typeface="+mn-lt"/>
              </a:rPr>
              <a:t>、提高管理者和部门人员素质。（培训）、</a:t>
            </a:r>
            <a:r>
              <a:rPr lang="en-US" altLang="zh-CN" sz="1350" kern="0" dirty="0">
                <a:solidFill>
                  <a:srgbClr val="454545"/>
                </a:solidFill>
                <a:latin typeface="+mn-lt"/>
                <a:cs typeface="+mn-ea"/>
                <a:sym typeface="+mn-lt"/>
              </a:rPr>
              <a:t>C</a:t>
            </a:r>
            <a:r>
              <a:rPr lang="zh-CN" altLang="en-US" sz="1350" kern="0" dirty="0">
                <a:solidFill>
                  <a:srgbClr val="454545"/>
                </a:solidFill>
                <a:latin typeface="+mn-lt"/>
                <a:cs typeface="+mn-ea"/>
                <a:sym typeface="+mn-lt"/>
              </a:rPr>
              <a:t>、重视企业文化的建设</a:t>
            </a:r>
            <a:endParaRPr lang="zh-CN" altLang="en-US" sz="1350" kern="0" dirty="0">
              <a:solidFill>
                <a:srgbClr val="454545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1" name="TextBox 26"/>
          <p:cNvSpPr txBox="1"/>
          <p:nvPr/>
        </p:nvSpPr>
        <p:spPr>
          <a:xfrm>
            <a:off x="5407153" y="2522521"/>
            <a:ext cx="2838648" cy="922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kern="0" dirty="0">
                <a:solidFill>
                  <a:srgbClr val="454545"/>
                </a:solidFill>
                <a:latin typeface="+mn-lt"/>
                <a:cs typeface="+mn-ea"/>
                <a:sym typeface="+mn-lt"/>
              </a:rPr>
              <a:t>销售预测、盈利预测、市场调查和分析、以及意向客户开店可行性论证，制定经营计划并在执行中及时进行比较和校正、调整等。 </a:t>
            </a:r>
            <a:endParaRPr lang="zh-CN" altLang="en-US" sz="1350" kern="0" dirty="0">
              <a:solidFill>
                <a:srgbClr val="454545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3" name="TextBox 28"/>
          <p:cNvSpPr txBox="1"/>
          <p:nvPr/>
        </p:nvSpPr>
        <p:spPr>
          <a:xfrm>
            <a:off x="5351719" y="3590811"/>
            <a:ext cx="2838649" cy="922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50" kern="0" dirty="0">
                <a:solidFill>
                  <a:srgbClr val="454545"/>
                </a:solidFill>
                <a:latin typeface="+mn-lt"/>
                <a:cs typeface="+mn-ea"/>
                <a:sym typeface="+mn-lt"/>
              </a:rPr>
              <a:t>A</a:t>
            </a:r>
            <a:r>
              <a:rPr lang="zh-CN" altLang="en-US" sz="1350" kern="0" dirty="0">
                <a:solidFill>
                  <a:srgbClr val="454545"/>
                </a:solidFill>
                <a:latin typeface="+mn-lt"/>
                <a:cs typeface="+mn-ea"/>
                <a:sym typeface="+mn-lt"/>
              </a:rPr>
              <a:t>、完善部门内部流程制度。（巡店流程、商品管理流程）</a:t>
            </a:r>
            <a:endParaRPr lang="zh-CN" altLang="en-US" sz="1350" kern="0" dirty="0">
              <a:solidFill>
                <a:srgbClr val="454545"/>
              </a:solidFill>
              <a:latin typeface="+mn-lt"/>
              <a:cs typeface="+mn-ea"/>
              <a:sym typeface="+mn-lt"/>
            </a:endParaRPr>
          </a:p>
          <a:p>
            <a:pPr lvl="0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50" kern="0" dirty="0">
                <a:solidFill>
                  <a:srgbClr val="454545"/>
                </a:solidFill>
                <a:latin typeface="+mn-lt"/>
                <a:cs typeface="+mn-ea"/>
                <a:sym typeface="+mn-lt"/>
              </a:rPr>
              <a:t>B</a:t>
            </a:r>
            <a:r>
              <a:rPr lang="zh-CN" altLang="en-US" sz="1350" kern="0" dirty="0">
                <a:solidFill>
                  <a:srgbClr val="454545"/>
                </a:solidFill>
                <a:latin typeface="+mn-lt"/>
                <a:cs typeface="+mn-ea"/>
                <a:sym typeface="+mn-lt"/>
              </a:rPr>
              <a:t>、建立有效的激励机制，实行绩效考核制度。</a:t>
            </a:r>
            <a:endParaRPr lang="zh-CN" altLang="en-US" sz="1350" kern="0" dirty="0">
              <a:solidFill>
                <a:srgbClr val="454545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/>
                </a:solidFill>
                <a:cs typeface="+mn-ea"/>
                <a:sym typeface="+mn-lt"/>
              </a:rPr>
              <a:t>完善内部管理</a:t>
            </a:r>
            <a:endParaRPr lang="zh-CN" altLang="en-US" dirty="0">
              <a:solidFill>
                <a:schemeClr val="accent2"/>
              </a:solidFill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  <p:bldP spid="6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6"/>
          <p:cNvSpPr/>
          <p:nvPr/>
        </p:nvSpPr>
        <p:spPr>
          <a:xfrm>
            <a:off x="1808815" y="2297797"/>
            <a:ext cx="2079703" cy="1855522"/>
          </a:xfrm>
          <a:prstGeom prst="hexagon">
            <a:avLst/>
          </a:prstGeom>
          <a:solidFill>
            <a:srgbClr val="545D7A"/>
          </a:solidFill>
          <a:ln w="1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0B475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Freeform 7"/>
          <p:cNvSpPr/>
          <p:nvPr/>
        </p:nvSpPr>
        <p:spPr>
          <a:xfrm>
            <a:off x="3515684" y="1707738"/>
            <a:ext cx="1287983" cy="1210835"/>
          </a:xfrm>
          <a:prstGeom prst="hexagon">
            <a:avLst/>
          </a:prstGeom>
          <a:solidFill>
            <a:srgbClr val="545D7A"/>
          </a:solidFill>
          <a:ln w="1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0B475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Freeform 8"/>
          <p:cNvSpPr/>
          <p:nvPr/>
        </p:nvSpPr>
        <p:spPr>
          <a:xfrm>
            <a:off x="3541917" y="3516795"/>
            <a:ext cx="1347261" cy="1210836"/>
          </a:xfrm>
          <a:prstGeom prst="hexagon">
            <a:avLst/>
          </a:prstGeom>
          <a:solidFill>
            <a:srgbClr val="01A8A2"/>
          </a:solidFill>
          <a:ln w="1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0B475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Freeform 9"/>
          <p:cNvSpPr/>
          <p:nvPr/>
        </p:nvSpPr>
        <p:spPr>
          <a:xfrm>
            <a:off x="4488467" y="2554541"/>
            <a:ext cx="1384600" cy="1238956"/>
          </a:xfrm>
          <a:prstGeom prst="hexagon">
            <a:avLst/>
          </a:prstGeom>
          <a:solidFill>
            <a:srgbClr val="01A8A2"/>
          </a:solidFill>
          <a:ln w="10">
            <a:noFill/>
          </a:ln>
        </p:spPr>
        <p:txBody>
          <a:bodyPr/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0B475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5022476" y="2293860"/>
            <a:ext cx="2752841" cy="0"/>
          </a:xfrm>
          <a:prstGeom prst="line">
            <a:avLst/>
          </a:prstGeom>
          <a:ln w="9525" cap="flat" cmpd="sng">
            <a:solidFill>
              <a:srgbClr val="0B4755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9" name="直接连接符 28"/>
          <p:cNvCxnSpPr/>
          <p:nvPr/>
        </p:nvCxnSpPr>
        <p:spPr>
          <a:xfrm>
            <a:off x="5841906" y="3174438"/>
            <a:ext cx="2309317" cy="0"/>
          </a:xfrm>
          <a:prstGeom prst="line">
            <a:avLst/>
          </a:prstGeom>
          <a:ln w="9525" cap="flat" cmpd="sng">
            <a:solidFill>
              <a:srgbClr val="0B4755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0" name="直接连接符 29"/>
          <p:cNvCxnSpPr/>
          <p:nvPr/>
        </p:nvCxnSpPr>
        <p:spPr>
          <a:xfrm>
            <a:off x="5040328" y="4153319"/>
            <a:ext cx="2752841" cy="0"/>
          </a:xfrm>
          <a:prstGeom prst="line">
            <a:avLst/>
          </a:prstGeom>
          <a:ln w="9525" cap="flat" cmpd="sng">
            <a:solidFill>
              <a:srgbClr val="0B4755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2" name="TextBox 47"/>
          <p:cNvSpPr txBox="1"/>
          <p:nvPr/>
        </p:nvSpPr>
        <p:spPr>
          <a:xfrm>
            <a:off x="2099443" y="2757823"/>
            <a:ext cx="1546018" cy="1015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000" b="1">
                <a:solidFill>
                  <a:srgbClr val="FFFFFF"/>
                </a:solidFill>
                <a:cs typeface="+mn-ea"/>
                <a:sym typeface="+mn-lt"/>
              </a:rPr>
              <a:t>店长特训营</a:t>
            </a:r>
            <a:endParaRPr lang="zh-CN" altLang="en-US" sz="30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4" name="TextBox 49"/>
          <p:cNvSpPr txBox="1"/>
          <p:nvPr/>
        </p:nvSpPr>
        <p:spPr>
          <a:xfrm>
            <a:off x="3541917" y="2142709"/>
            <a:ext cx="1250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>
                <a:solidFill>
                  <a:srgbClr val="FFFFFF"/>
                </a:solidFill>
                <a:cs typeface="+mn-ea"/>
                <a:sym typeface="+mn-lt"/>
              </a:rPr>
              <a:t>店长基础管理课程</a:t>
            </a:r>
            <a:endParaRPr lang="zh-CN" altLang="en-US" sz="14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6" name="TextBox 51"/>
          <p:cNvSpPr txBox="1"/>
          <p:nvPr/>
        </p:nvSpPr>
        <p:spPr>
          <a:xfrm>
            <a:off x="3613402" y="3932643"/>
            <a:ext cx="1250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srgbClr val="FFFFFF"/>
                </a:solidFill>
                <a:cs typeface="+mn-ea"/>
                <a:sym typeface="+mn-lt"/>
              </a:rPr>
              <a:t>店铺陈列师</a:t>
            </a:r>
            <a:endParaRPr lang="zh-CN" altLang="en-US" sz="16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8" name="TextBox 53"/>
          <p:cNvSpPr txBox="1"/>
          <p:nvPr/>
        </p:nvSpPr>
        <p:spPr>
          <a:xfrm>
            <a:off x="4566782" y="2671244"/>
            <a:ext cx="1211254" cy="1102995"/>
          </a:xfrm>
          <a:prstGeom prst="hexag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dirty="0">
                <a:solidFill>
                  <a:srgbClr val="FFFFFF"/>
                </a:solidFill>
                <a:cs typeface="+mn-ea"/>
                <a:sym typeface="+mn-lt"/>
              </a:rPr>
              <a:t>完美</a:t>
            </a:r>
            <a:endParaRPr lang="en-US" altLang="zh-CN" sz="1400" b="1" dirty="0">
              <a:solidFill>
                <a:srgbClr val="FFFFFF"/>
              </a:solidFill>
              <a:cs typeface="+mn-ea"/>
              <a:sym typeface="+mn-lt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dirty="0">
                <a:solidFill>
                  <a:srgbClr val="FFFFFF"/>
                </a:solidFill>
                <a:cs typeface="+mn-ea"/>
                <a:sym typeface="+mn-lt"/>
              </a:rPr>
              <a:t>搭售技巧</a:t>
            </a:r>
            <a:endParaRPr lang="zh-CN" altLang="en-US" sz="14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9" name="TextBox 54"/>
          <p:cNvSpPr txBox="1"/>
          <p:nvPr/>
        </p:nvSpPr>
        <p:spPr>
          <a:xfrm>
            <a:off x="4910175" y="1824452"/>
            <a:ext cx="297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rgbClr val="484849"/>
                </a:solidFill>
                <a:cs typeface="+mn-ea"/>
                <a:sym typeface="+mn-lt"/>
              </a:rPr>
              <a:t>一年二次，对店长的管理能力、销售能力进行基础性培训</a:t>
            </a:r>
            <a:endParaRPr lang="zh-CN" altLang="en-US" sz="1200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40" name="TextBox 55"/>
          <p:cNvSpPr txBox="1"/>
          <p:nvPr/>
        </p:nvSpPr>
        <p:spPr>
          <a:xfrm>
            <a:off x="5841906" y="2690595"/>
            <a:ext cx="246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rgbClr val="484849"/>
                </a:solidFill>
                <a:cs typeface="+mn-ea"/>
                <a:sym typeface="+mn-lt"/>
              </a:rPr>
              <a:t>一年一次，主要针对销售技巧进行培训</a:t>
            </a:r>
            <a:endParaRPr lang="zh-CN" altLang="en-US" sz="1200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41" name="TextBox 56"/>
          <p:cNvSpPr txBox="1"/>
          <p:nvPr/>
        </p:nvSpPr>
        <p:spPr>
          <a:xfrm>
            <a:off x="805078" y="1082062"/>
            <a:ext cx="800219" cy="33515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solidFill>
                  <a:srgbClr val="484849"/>
                </a:solidFill>
                <a:cs typeface="+mn-ea"/>
                <a:sym typeface="+mn-lt"/>
              </a:rPr>
              <a:t>一年一次，主要针对面临的新问题进行特训</a:t>
            </a:r>
            <a:endParaRPr lang="zh-CN" altLang="en-US" sz="2000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42" name="TextBox 57"/>
          <p:cNvSpPr txBox="1"/>
          <p:nvPr/>
        </p:nvSpPr>
        <p:spPr>
          <a:xfrm>
            <a:off x="5557458" y="3695328"/>
            <a:ext cx="246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rgbClr val="484849"/>
                </a:solidFill>
                <a:cs typeface="+mn-ea"/>
                <a:sym typeface="+mn-lt"/>
              </a:rPr>
              <a:t>一年一次，三天课程，针对店铺陈列等方面进行培训</a:t>
            </a:r>
            <a:endParaRPr lang="zh-CN" altLang="en-US" sz="1200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43" name="Freeform 8"/>
          <p:cNvSpPr/>
          <p:nvPr/>
        </p:nvSpPr>
        <p:spPr>
          <a:xfrm>
            <a:off x="2608346" y="947807"/>
            <a:ext cx="1249029" cy="1089828"/>
          </a:xfrm>
          <a:prstGeom prst="hexagon">
            <a:avLst/>
          </a:prstGeom>
          <a:solidFill>
            <a:srgbClr val="01A8A2"/>
          </a:solidFill>
          <a:ln w="1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0B475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3974730" y="1383876"/>
            <a:ext cx="2974376" cy="0"/>
          </a:xfrm>
          <a:prstGeom prst="line">
            <a:avLst/>
          </a:prstGeom>
          <a:ln w="9525" cap="flat" cmpd="sng">
            <a:solidFill>
              <a:srgbClr val="0B4755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45" name="TextBox 51"/>
          <p:cNvSpPr txBox="1"/>
          <p:nvPr/>
        </p:nvSpPr>
        <p:spPr>
          <a:xfrm>
            <a:off x="2627469" y="1337070"/>
            <a:ext cx="1250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srgbClr val="FFFFFF"/>
                </a:solidFill>
                <a:cs typeface="+mn-ea"/>
                <a:sym typeface="+mn-lt"/>
              </a:rPr>
              <a:t>团队拓展营</a:t>
            </a:r>
            <a:endParaRPr lang="zh-CN" altLang="en-US" sz="16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6" name="TextBox 57"/>
          <p:cNvSpPr txBox="1"/>
          <p:nvPr/>
        </p:nvSpPr>
        <p:spPr>
          <a:xfrm>
            <a:off x="4264411" y="946637"/>
            <a:ext cx="2781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rgbClr val="484849"/>
                </a:solidFill>
                <a:cs typeface="+mn-ea"/>
                <a:sym typeface="+mn-lt"/>
              </a:rPr>
              <a:t>一年一次，七天课程，以团队拓展为主，促进企业文化融合和团队配合。</a:t>
            </a:r>
            <a:endParaRPr lang="zh-CN" altLang="en-US" sz="1200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/>
                </a:solidFill>
                <a:cs typeface="+mn-ea"/>
                <a:sym typeface="+mn-lt"/>
              </a:rPr>
              <a:t>终端管理提升</a:t>
            </a:r>
            <a:endParaRPr lang="zh-CN" altLang="en-US" dirty="0">
              <a:solidFill>
                <a:schemeClr val="accent2"/>
              </a:solidFill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6" grpId="0"/>
      <p:bldP spid="38" grpId="0"/>
      <p:bldP spid="39" grpId="0"/>
      <p:bldP spid="40" grpId="0"/>
      <p:bldP spid="41" grpId="0"/>
      <p:bldP spid="42" grpId="0"/>
      <p:bldP spid="45" grpId="0"/>
      <p:bldP spid="4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171169" y="1562569"/>
            <a:ext cx="4821453" cy="3611156"/>
            <a:chOff x="1604034" y="1155622"/>
            <a:chExt cx="5929310" cy="4440915"/>
          </a:xfrm>
        </p:grpSpPr>
        <p:cxnSp>
          <p:nvCxnSpPr>
            <p:cNvPr id="32" name="直接连接符 31"/>
            <p:cNvCxnSpPr/>
            <p:nvPr/>
          </p:nvCxnSpPr>
          <p:spPr>
            <a:xfrm flipH="1">
              <a:off x="2822258" y="4047814"/>
              <a:ext cx="175582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  <a:headEnd type="none"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4578077" y="4047814"/>
              <a:ext cx="175582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  <a:headEnd type="none"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rot="16200000" flipV="1">
              <a:off x="3700056" y="3169791"/>
              <a:ext cx="1756045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  <a:headEnd type="none"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rot="2700000" flipH="1">
              <a:off x="3079277" y="3426957"/>
              <a:ext cx="1756048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  <a:headEnd type="none"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rot="18900000">
              <a:off x="4320945" y="3426957"/>
              <a:ext cx="175582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  <a:headEnd type="none"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椭圆 39"/>
            <p:cNvSpPr/>
            <p:nvPr/>
          </p:nvSpPr>
          <p:spPr>
            <a:xfrm>
              <a:off x="1620057" y="3524905"/>
              <a:ext cx="985472" cy="1001132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2263" tIns="56130" rIns="112263" bIns="56130"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41" name="TextBox 33"/>
            <p:cNvSpPr txBox="1"/>
            <p:nvPr/>
          </p:nvSpPr>
          <p:spPr>
            <a:xfrm>
              <a:off x="1665210" y="3706150"/>
              <a:ext cx="890828" cy="437468"/>
            </a:xfrm>
            <a:prstGeom prst="rect">
              <a:avLst/>
            </a:prstGeom>
            <a:noFill/>
          </p:spPr>
          <p:txBody>
            <a:bodyPr wrap="square" lIns="112263" tIns="56130" rIns="112263" bIns="56130" rtlCol="0">
              <a:spAutoFit/>
            </a:bodyPr>
            <a:lstStyle/>
            <a:p>
              <a:pPr algn="ctr"/>
              <a:endParaRPr lang="zh-CN" altLang="en-US" sz="157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3631679" y="2922316"/>
              <a:ext cx="1871964" cy="2674221"/>
              <a:chOff x="3993415" y="3271064"/>
              <a:chExt cx="1872208" cy="2674221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3993415" y="3271064"/>
                <a:ext cx="1872208" cy="1872208"/>
              </a:xfrm>
              <a:prstGeom prst="ellipse">
                <a:avLst/>
              </a:prstGeom>
              <a:ln w="190500">
                <a:solidFill>
                  <a:schemeClr val="bg1"/>
                </a:solidFill>
              </a:ln>
              <a:effectLst>
                <a:outerShdw blurRad="127000" dist="38100" dir="60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44" name="圆角矩形 38"/>
              <p:cNvSpPr/>
              <p:nvPr/>
            </p:nvSpPr>
            <p:spPr>
              <a:xfrm>
                <a:off x="4735736" y="5143272"/>
                <a:ext cx="396240" cy="8020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cs typeface="+mn-ea"/>
                  <a:sym typeface="+mn-lt"/>
                </a:endParaRPr>
              </a:p>
            </p:txBody>
          </p:sp>
        </p:grpSp>
        <p:sp>
          <p:nvSpPr>
            <p:cNvPr id="46" name="椭圆 45"/>
            <p:cNvSpPr/>
            <p:nvPr/>
          </p:nvSpPr>
          <p:spPr>
            <a:xfrm>
              <a:off x="2362552" y="1807852"/>
              <a:ext cx="985472" cy="1001132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2263" tIns="56130" rIns="112263" bIns="56130"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4090520" y="1155622"/>
              <a:ext cx="985472" cy="1001132"/>
            </a:xfrm>
            <a:prstGeom prst="ellipse">
              <a:avLst/>
            </a:prstGeom>
            <a:solidFill>
              <a:schemeClr val="accent3"/>
            </a:solidFill>
            <a:ln w="76200"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2263" tIns="56130" rIns="112263" bIns="56130"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5746487" y="1862214"/>
              <a:ext cx="985472" cy="1001132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2263" tIns="56130" rIns="112263" bIns="56130"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6456627" y="3524905"/>
              <a:ext cx="985472" cy="1001132"/>
            </a:xfrm>
            <a:prstGeom prst="ellipse">
              <a:avLst/>
            </a:prstGeom>
            <a:solidFill>
              <a:schemeClr val="accent5"/>
            </a:solidFill>
            <a:ln w="76200"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2263" tIns="56130" rIns="112263" bIns="56130"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1604034" y="2886847"/>
              <a:ext cx="890828" cy="437468"/>
            </a:xfrm>
            <a:prstGeom prst="rect">
              <a:avLst/>
            </a:prstGeom>
            <a:noFill/>
          </p:spPr>
          <p:txBody>
            <a:bodyPr wrap="square" lIns="112263" tIns="56130" rIns="112263" bIns="56130" rtlCol="0">
              <a:spAutoFit/>
            </a:bodyPr>
            <a:lstStyle/>
            <a:p>
              <a:pPr algn="ctr"/>
              <a:endParaRPr lang="zh-CN" altLang="en-US" sz="157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6642516" y="3627890"/>
              <a:ext cx="890828" cy="763764"/>
            </a:xfrm>
            <a:prstGeom prst="rect">
              <a:avLst/>
            </a:prstGeom>
            <a:noFill/>
          </p:spPr>
          <p:txBody>
            <a:bodyPr wrap="square" lIns="112263" tIns="56130" rIns="112263" bIns="56130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300" b="1" dirty="0">
                  <a:solidFill>
                    <a:srgbClr val="FFFFFF"/>
                  </a:solidFill>
                  <a:cs typeface="+mn-ea"/>
                  <a:sym typeface="+mn-lt"/>
                </a:rPr>
                <a:t>4</a:t>
              </a:r>
              <a:endParaRPr lang="zh-CN" altLang="en-US" sz="33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981183" y="1993514"/>
              <a:ext cx="890828" cy="763764"/>
            </a:xfrm>
            <a:prstGeom prst="rect">
              <a:avLst/>
            </a:prstGeom>
            <a:noFill/>
          </p:spPr>
          <p:txBody>
            <a:bodyPr wrap="square" lIns="112263" tIns="56130" rIns="112263" bIns="56130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300" b="1" dirty="0">
                  <a:solidFill>
                    <a:srgbClr val="FFFFFF"/>
                  </a:solidFill>
                  <a:cs typeface="+mn-ea"/>
                  <a:sym typeface="+mn-lt"/>
                </a:rPr>
                <a:t>3</a:t>
              </a:r>
              <a:endParaRPr lang="zh-CN" altLang="en-US" sz="33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TextBox 19"/>
          <p:cNvSpPr txBox="1"/>
          <p:nvPr/>
        </p:nvSpPr>
        <p:spPr>
          <a:xfrm>
            <a:off x="1028716" y="1992296"/>
            <a:ext cx="1620188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2000" b="1">
                <a:latin typeface="+mj-ea"/>
                <a:ea typeface="+mj-ea"/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制度流程标准化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rgbClr val="484849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TextBox 20"/>
          <p:cNvSpPr txBox="1"/>
          <p:nvPr/>
        </p:nvSpPr>
        <p:spPr>
          <a:xfrm>
            <a:off x="660575" y="2317053"/>
            <a:ext cx="1942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1600">
                <a:solidFill>
                  <a:schemeClr val="bg2"/>
                </a:solidFill>
                <a:latin typeface="+mn-ea"/>
                <a:ea typeface="+mn-ea"/>
              </a:defRPr>
            </a:lvl1pPr>
          </a:lstStyle>
          <a:p>
            <a:pPr marL="0" marR="0" lvl="0" indent="0" algn="just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完善商品管理制度与流程标准化， 规范化的商品管理能有效降低商品风险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84849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35" name="TextBox 21"/>
          <p:cNvSpPr txBox="1"/>
          <p:nvPr/>
        </p:nvSpPr>
        <p:spPr>
          <a:xfrm>
            <a:off x="4138939" y="748889"/>
            <a:ext cx="1497425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latin typeface="+mj-ea"/>
                <a:ea typeface="+mj-ea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限定库存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rgbClr val="484849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TextBox 22"/>
          <p:cNvSpPr txBox="1"/>
          <p:nvPr/>
        </p:nvSpPr>
        <p:spPr>
          <a:xfrm>
            <a:off x="3163013" y="1080614"/>
            <a:ext cx="3376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2"/>
                </a:solidFill>
                <a:latin typeface="+mn-ea"/>
                <a:ea typeface="+mn-ea"/>
              </a:defRPr>
            </a:lvl1pPr>
          </a:lstStyle>
          <a:p>
            <a:pPr marL="0" marR="0" lvl="0" indent="0" algn="just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每季 </a:t>
            </a:r>
            <a:r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5 %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的库存，充分评估，定期分析，规避死单；合理计划，合理备货，减少压货；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84849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47" name="TextBox 23"/>
          <p:cNvSpPr txBox="1"/>
          <p:nvPr/>
        </p:nvSpPr>
        <p:spPr>
          <a:xfrm>
            <a:off x="6340971" y="2122296"/>
            <a:ext cx="1642652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latin typeface="+mj-ea"/>
                <a:ea typeface="+mj-ea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订货管理精确化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rgbClr val="484849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6340971" y="2442370"/>
            <a:ext cx="1942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2"/>
                </a:solidFill>
                <a:latin typeface="+mn-ea"/>
                <a:ea typeface="+mn-ea"/>
              </a:defRPr>
            </a:lvl1pPr>
          </a:lstStyle>
          <a:p>
            <a:pPr marL="0" marR="0" lvl="0" indent="0" algn="just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把控加盟商订货的准确性，订货培训，提升订货方法；数据分析，合理提出建议；订货现场指引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84849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49" name="TextBox 25"/>
          <p:cNvSpPr txBox="1"/>
          <p:nvPr/>
        </p:nvSpPr>
        <p:spPr>
          <a:xfrm>
            <a:off x="673744" y="3313509"/>
            <a:ext cx="1497425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latin typeface="+mj-ea"/>
                <a:ea typeface="+mj-ea"/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库存应对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rgbClr val="484849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TextBox 26"/>
          <p:cNvSpPr txBox="1"/>
          <p:nvPr/>
        </p:nvSpPr>
        <p:spPr>
          <a:xfrm>
            <a:off x="649983" y="3636677"/>
            <a:ext cx="1496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2"/>
                </a:solidFill>
                <a:latin typeface="+mn-ea"/>
                <a:ea typeface="+mn-ea"/>
              </a:defRPr>
            </a:lvl1pPr>
          </a:lstStyle>
          <a:p>
            <a:pPr marL="0" marR="0" lvl="0" indent="0" algn="just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出现库存量大时，进行拓展新店；跨省调货；促销货品；降价出货；临时特价场；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84849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51" name="TextBox 27"/>
          <p:cNvSpPr txBox="1"/>
          <p:nvPr/>
        </p:nvSpPr>
        <p:spPr>
          <a:xfrm>
            <a:off x="6923085" y="3342702"/>
            <a:ext cx="1649070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2000" b="1">
                <a:latin typeface="+mj-ea"/>
                <a:ea typeface="+mj-ea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监控加盟商库存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rgbClr val="484849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TextBox 28"/>
          <p:cNvSpPr txBox="1"/>
          <p:nvPr/>
        </p:nvSpPr>
        <p:spPr>
          <a:xfrm>
            <a:off x="6918425" y="3725307"/>
            <a:ext cx="1713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1600">
                <a:solidFill>
                  <a:schemeClr val="bg2"/>
                </a:solidFill>
                <a:latin typeface="+mn-ea"/>
                <a:ea typeface="+mn-ea"/>
              </a:defRPr>
            </a:lvl1pPr>
          </a:lstStyle>
          <a:p>
            <a:pPr marL="0" marR="0" lvl="0" indent="0" algn="just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安装</a:t>
            </a:r>
            <a:r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ERP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系统，设置预警系统，定期召开商品会议（数据分析）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84849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59" name="Freeform 13"/>
          <p:cNvSpPr>
            <a:spLocks noEditPoints="1"/>
          </p:cNvSpPr>
          <p:nvPr/>
        </p:nvSpPr>
        <p:spPr bwMode="auto">
          <a:xfrm>
            <a:off x="4256644" y="3307181"/>
            <a:ext cx="597311" cy="469182"/>
          </a:xfrm>
          <a:custGeom>
            <a:avLst/>
            <a:gdLst>
              <a:gd name="T0" fmla="*/ 282 w 766"/>
              <a:gd name="T1" fmla="*/ 304 h 600"/>
              <a:gd name="T2" fmla="*/ 391 w 766"/>
              <a:gd name="T3" fmla="*/ 248 h 600"/>
              <a:gd name="T4" fmla="*/ 596 w 766"/>
              <a:gd name="T5" fmla="*/ 213 h 600"/>
              <a:gd name="T6" fmla="*/ 652 w 766"/>
              <a:gd name="T7" fmla="*/ 129 h 600"/>
              <a:gd name="T8" fmla="*/ 570 w 766"/>
              <a:gd name="T9" fmla="*/ 186 h 600"/>
              <a:gd name="T10" fmla="*/ 391 w 766"/>
              <a:gd name="T11" fmla="*/ 195 h 600"/>
              <a:gd name="T12" fmla="*/ 766 w 766"/>
              <a:gd name="T13" fmla="*/ 80 h 600"/>
              <a:gd name="T14" fmla="*/ 465 w 766"/>
              <a:gd name="T15" fmla="*/ 32 h 600"/>
              <a:gd name="T16" fmla="*/ 437 w 766"/>
              <a:gd name="T17" fmla="*/ 0 h 600"/>
              <a:gd name="T18" fmla="*/ 154 w 766"/>
              <a:gd name="T19" fmla="*/ 32 h 600"/>
              <a:gd name="T20" fmla="*/ 175 w 766"/>
              <a:gd name="T21" fmla="*/ 80 h 600"/>
              <a:gd name="T22" fmla="*/ 216 w 766"/>
              <a:gd name="T23" fmla="*/ 135 h 600"/>
              <a:gd name="T24" fmla="*/ 706 w 766"/>
              <a:gd name="T25" fmla="*/ 80 h 600"/>
              <a:gd name="T26" fmla="*/ 355 w 766"/>
              <a:gd name="T27" fmla="*/ 394 h 600"/>
              <a:gd name="T28" fmla="*/ 706 w 766"/>
              <a:gd name="T29" fmla="*/ 410 h 600"/>
              <a:gd name="T30" fmla="*/ 361 w 766"/>
              <a:gd name="T31" fmla="*/ 427 h 600"/>
              <a:gd name="T32" fmla="*/ 362 w 766"/>
              <a:gd name="T33" fmla="*/ 478 h 600"/>
              <a:gd name="T34" fmla="*/ 437 w 766"/>
              <a:gd name="T35" fmla="*/ 595 h 600"/>
              <a:gd name="T36" fmla="*/ 465 w 766"/>
              <a:gd name="T37" fmla="*/ 478 h 600"/>
              <a:gd name="T38" fmla="*/ 603 w 766"/>
              <a:gd name="T39" fmla="*/ 592 h 600"/>
              <a:gd name="T40" fmla="*/ 591 w 766"/>
              <a:gd name="T41" fmla="*/ 478 h 600"/>
              <a:gd name="T42" fmla="*/ 766 w 766"/>
              <a:gd name="T43" fmla="*/ 427 h 600"/>
              <a:gd name="T44" fmla="*/ 747 w 766"/>
              <a:gd name="T45" fmla="*/ 80 h 600"/>
              <a:gd name="T46" fmla="*/ 161 w 766"/>
              <a:gd name="T47" fmla="*/ 310 h 600"/>
              <a:gd name="T48" fmla="*/ 235 w 766"/>
              <a:gd name="T49" fmla="*/ 236 h 600"/>
              <a:gd name="T50" fmla="*/ 86 w 766"/>
              <a:gd name="T51" fmla="*/ 236 h 600"/>
              <a:gd name="T52" fmla="*/ 208 w 766"/>
              <a:gd name="T53" fmla="*/ 325 h 600"/>
              <a:gd name="T54" fmla="*/ 181 w 766"/>
              <a:gd name="T55" fmla="*/ 325 h 600"/>
              <a:gd name="T56" fmla="*/ 188 w 766"/>
              <a:gd name="T57" fmla="*/ 339 h 600"/>
              <a:gd name="T58" fmla="*/ 196 w 766"/>
              <a:gd name="T59" fmla="*/ 510 h 600"/>
              <a:gd name="T60" fmla="*/ 129 w 766"/>
              <a:gd name="T61" fmla="*/ 510 h 600"/>
              <a:gd name="T62" fmla="*/ 137 w 766"/>
              <a:gd name="T63" fmla="*/ 339 h 600"/>
              <a:gd name="T64" fmla="*/ 145 w 766"/>
              <a:gd name="T65" fmla="*/ 325 h 600"/>
              <a:gd name="T66" fmla="*/ 0 w 766"/>
              <a:gd name="T67" fmla="*/ 438 h 600"/>
              <a:gd name="T68" fmla="*/ 66 w 766"/>
              <a:gd name="T69" fmla="*/ 600 h 600"/>
              <a:gd name="T70" fmla="*/ 89 w 766"/>
              <a:gd name="T71" fmla="*/ 432 h 600"/>
              <a:gd name="T72" fmla="*/ 230 w 766"/>
              <a:gd name="T73" fmla="*/ 600 h 600"/>
              <a:gd name="T74" fmla="*/ 253 w 766"/>
              <a:gd name="T75" fmla="*/ 432 h 600"/>
              <a:gd name="T76" fmla="*/ 321 w 766"/>
              <a:gd name="T77" fmla="*/ 600 h 600"/>
              <a:gd name="T78" fmla="*/ 208 w 766"/>
              <a:gd name="T79" fmla="*/ 325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66" h="600">
                <a:moveTo>
                  <a:pt x="391" y="195"/>
                </a:moveTo>
                <a:lnTo>
                  <a:pt x="282" y="304"/>
                </a:lnTo>
                <a:cubicBezTo>
                  <a:pt x="293" y="310"/>
                  <a:pt x="303" y="317"/>
                  <a:pt x="312" y="326"/>
                </a:cubicBezTo>
                <a:lnTo>
                  <a:pt x="391" y="248"/>
                </a:lnTo>
                <a:lnTo>
                  <a:pt x="476" y="333"/>
                </a:lnTo>
                <a:lnTo>
                  <a:pt x="596" y="213"/>
                </a:lnTo>
                <a:lnTo>
                  <a:pt x="614" y="259"/>
                </a:lnTo>
                <a:lnTo>
                  <a:pt x="652" y="129"/>
                </a:lnTo>
                <a:lnTo>
                  <a:pt x="522" y="167"/>
                </a:lnTo>
                <a:lnTo>
                  <a:pt x="570" y="186"/>
                </a:lnTo>
                <a:lnTo>
                  <a:pt x="476" y="280"/>
                </a:lnTo>
                <a:lnTo>
                  <a:pt x="391" y="195"/>
                </a:lnTo>
                <a:close/>
                <a:moveTo>
                  <a:pt x="766" y="80"/>
                </a:moveTo>
                <a:lnTo>
                  <a:pt x="766" y="80"/>
                </a:lnTo>
                <a:lnTo>
                  <a:pt x="766" y="32"/>
                </a:lnTo>
                <a:lnTo>
                  <a:pt x="465" y="32"/>
                </a:lnTo>
                <a:lnTo>
                  <a:pt x="465" y="0"/>
                </a:lnTo>
                <a:lnTo>
                  <a:pt x="437" y="0"/>
                </a:lnTo>
                <a:lnTo>
                  <a:pt x="437" y="32"/>
                </a:lnTo>
                <a:lnTo>
                  <a:pt x="154" y="32"/>
                </a:lnTo>
                <a:lnTo>
                  <a:pt x="154" y="80"/>
                </a:lnTo>
                <a:lnTo>
                  <a:pt x="175" y="80"/>
                </a:lnTo>
                <a:lnTo>
                  <a:pt x="175" y="122"/>
                </a:lnTo>
                <a:cubicBezTo>
                  <a:pt x="190" y="124"/>
                  <a:pt x="203" y="128"/>
                  <a:pt x="216" y="135"/>
                </a:cubicBezTo>
                <a:lnTo>
                  <a:pt x="216" y="80"/>
                </a:lnTo>
                <a:lnTo>
                  <a:pt x="706" y="80"/>
                </a:lnTo>
                <a:lnTo>
                  <a:pt x="706" y="394"/>
                </a:lnTo>
                <a:lnTo>
                  <a:pt x="355" y="394"/>
                </a:lnTo>
                <a:cubicBezTo>
                  <a:pt x="356" y="399"/>
                  <a:pt x="358" y="404"/>
                  <a:pt x="359" y="410"/>
                </a:cubicBezTo>
                <a:lnTo>
                  <a:pt x="706" y="410"/>
                </a:lnTo>
                <a:lnTo>
                  <a:pt x="706" y="427"/>
                </a:lnTo>
                <a:lnTo>
                  <a:pt x="361" y="427"/>
                </a:lnTo>
                <a:cubicBezTo>
                  <a:pt x="361" y="430"/>
                  <a:pt x="362" y="434"/>
                  <a:pt x="362" y="438"/>
                </a:cubicBezTo>
                <a:lnTo>
                  <a:pt x="362" y="478"/>
                </a:lnTo>
                <a:lnTo>
                  <a:pt x="437" y="478"/>
                </a:lnTo>
                <a:lnTo>
                  <a:pt x="437" y="595"/>
                </a:lnTo>
                <a:lnTo>
                  <a:pt x="465" y="595"/>
                </a:lnTo>
                <a:lnTo>
                  <a:pt x="465" y="478"/>
                </a:lnTo>
                <a:lnTo>
                  <a:pt x="560" y="478"/>
                </a:lnTo>
                <a:lnTo>
                  <a:pt x="603" y="592"/>
                </a:lnTo>
                <a:lnTo>
                  <a:pt x="631" y="585"/>
                </a:lnTo>
                <a:lnTo>
                  <a:pt x="591" y="478"/>
                </a:lnTo>
                <a:lnTo>
                  <a:pt x="766" y="478"/>
                </a:lnTo>
                <a:lnTo>
                  <a:pt x="766" y="427"/>
                </a:lnTo>
                <a:lnTo>
                  <a:pt x="747" y="427"/>
                </a:lnTo>
                <a:lnTo>
                  <a:pt x="747" y="80"/>
                </a:lnTo>
                <a:lnTo>
                  <a:pt x="766" y="80"/>
                </a:lnTo>
                <a:close/>
                <a:moveTo>
                  <a:pt x="161" y="310"/>
                </a:moveTo>
                <a:lnTo>
                  <a:pt x="161" y="310"/>
                </a:lnTo>
                <a:cubicBezTo>
                  <a:pt x="202" y="310"/>
                  <a:pt x="235" y="277"/>
                  <a:pt x="235" y="236"/>
                </a:cubicBezTo>
                <a:cubicBezTo>
                  <a:pt x="235" y="194"/>
                  <a:pt x="202" y="161"/>
                  <a:pt x="161" y="161"/>
                </a:cubicBezTo>
                <a:cubicBezTo>
                  <a:pt x="119" y="161"/>
                  <a:pt x="86" y="194"/>
                  <a:pt x="86" y="236"/>
                </a:cubicBezTo>
                <a:cubicBezTo>
                  <a:pt x="86" y="277"/>
                  <a:pt x="119" y="310"/>
                  <a:pt x="161" y="310"/>
                </a:cubicBezTo>
                <a:close/>
                <a:moveTo>
                  <a:pt x="208" y="325"/>
                </a:moveTo>
                <a:lnTo>
                  <a:pt x="208" y="325"/>
                </a:lnTo>
                <a:lnTo>
                  <a:pt x="181" y="325"/>
                </a:lnTo>
                <a:lnTo>
                  <a:pt x="185" y="328"/>
                </a:lnTo>
                <a:cubicBezTo>
                  <a:pt x="188" y="331"/>
                  <a:pt x="190" y="336"/>
                  <a:pt x="188" y="339"/>
                </a:cubicBezTo>
                <a:lnTo>
                  <a:pt x="178" y="365"/>
                </a:lnTo>
                <a:lnTo>
                  <a:pt x="196" y="510"/>
                </a:lnTo>
                <a:lnTo>
                  <a:pt x="163" y="540"/>
                </a:lnTo>
                <a:lnTo>
                  <a:pt x="129" y="510"/>
                </a:lnTo>
                <a:lnTo>
                  <a:pt x="147" y="365"/>
                </a:lnTo>
                <a:lnTo>
                  <a:pt x="137" y="339"/>
                </a:lnTo>
                <a:cubicBezTo>
                  <a:pt x="135" y="336"/>
                  <a:pt x="137" y="331"/>
                  <a:pt x="140" y="328"/>
                </a:cubicBezTo>
                <a:lnTo>
                  <a:pt x="145" y="325"/>
                </a:lnTo>
                <a:lnTo>
                  <a:pt x="112" y="325"/>
                </a:lnTo>
                <a:cubicBezTo>
                  <a:pt x="50" y="325"/>
                  <a:pt x="0" y="376"/>
                  <a:pt x="0" y="438"/>
                </a:cubicBezTo>
                <a:lnTo>
                  <a:pt x="0" y="600"/>
                </a:lnTo>
                <a:lnTo>
                  <a:pt x="66" y="600"/>
                </a:lnTo>
                <a:lnTo>
                  <a:pt x="66" y="432"/>
                </a:lnTo>
                <a:lnTo>
                  <a:pt x="89" y="432"/>
                </a:lnTo>
                <a:lnTo>
                  <a:pt x="89" y="600"/>
                </a:lnTo>
                <a:lnTo>
                  <a:pt x="230" y="600"/>
                </a:lnTo>
                <a:lnTo>
                  <a:pt x="230" y="432"/>
                </a:lnTo>
                <a:lnTo>
                  <a:pt x="253" y="432"/>
                </a:lnTo>
                <a:lnTo>
                  <a:pt x="253" y="600"/>
                </a:lnTo>
                <a:lnTo>
                  <a:pt x="321" y="600"/>
                </a:lnTo>
                <a:lnTo>
                  <a:pt x="321" y="438"/>
                </a:lnTo>
                <a:cubicBezTo>
                  <a:pt x="321" y="376"/>
                  <a:pt x="271" y="325"/>
                  <a:pt x="208" y="3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53" tIns="34277" rIns="68553" bIns="34277" numCol="1" anchor="t" anchorCtr="0" compatLnSpc="1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294A5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4000368" y="3774301"/>
            <a:ext cx="1128864" cy="553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进销存管理提升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2945297" y="2186415"/>
            <a:ext cx="420308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33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4370905" y="1641511"/>
            <a:ext cx="420308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33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2351934" y="3596185"/>
            <a:ext cx="420308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zh-CN" altLang="en-US" sz="33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/>
                </a:solidFill>
                <a:cs typeface="+mn-ea"/>
                <a:sym typeface="+mn-lt"/>
              </a:rPr>
              <a:t>进销存管理提升</a:t>
            </a:r>
            <a:endParaRPr lang="zh-CN" altLang="en-US" dirty="0">
              <a:solidFill>
                <a:schemeClr val="accent2"/>
              </a:solidFill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5" grpId="0"/>
      <p:bldP spid="37" grpId="0"/>
      <p:bldP spid="47" grpId="0"/>
      <p:bldP spid="48" grpId="0"/>
      <p:bldP spid="49" grpId="0"/>
      <p:bldP spid="50" grpId="0"/>
      <p:bldP spid="51" grpId="0"/>
      <p:bldP spid="52" grpId="0"/>
      <p:bldP spid="59" grpId="0" animBg="1"/>
      <p:bldP spid="60" grpId="0"/>
      <p:bldP spid="61" grpId="0"/>
      <p:bldP spid="62" grpId="0"/>
      <p:bldP spid="6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915917" y="1467777"/>
            <a:ext cx="2760330" cy="2425607"/>
            <a:chOff x="1088159" y="2873663"/>
            <a:chExt cx="2867025" cy="2519363"/>
          </a:xfrm>
        </p:grpSpPr>
        <p:sp>
          <p:nvSpPr>
            <p:cNvPr id="28" name="燕尾形 1"/>
            <p:cNvSpPr>
              <a:spLocks noChangeArrowheads="1"/>
            </p:cNvSpPr>
            <p:nvPr/>
          </p:nvSpPr>
          <p:spPr bwMode="auto">
            <a:xfrm>
              <a:off x="1507259" y="2873663"/>
              <a:ext cx="2447925" cy="2519363"/>
            </a:xfrm>
            <a:prstGeom prst="chevron">
              <a:avLst>
                <a:gd name="adj" fmla="val 32167"/>
              </a:avLst>
            </a:prstGeom>
            <a:solidFill>
              <a:srgbClr val="2ABDC7"/>
            </a:solidFill>
            <a:ln w="3175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9" name="燕尾形 8"/>
            <p:cNvSpPr>
              <a:spLocks noChangeArrowheads="1"/>
            </p:cNvSpPr>
            <p:nvPr/>
          </p:nvSpPr>
          <p:spPr bwMode="auto">
            <a:xfrm>
              <a:off x="1088159" y="3376901"/>
              <a:ext cx="1006475" cy="1512887"/>
            </a:xfrm>
            <a:prstGeom prst="chevron">
              <a:avLst>
                <a:gd name="adj" fmla="val 50000"/>
              </a:avLst>
            </a:prstGeom>
            <a:noFill/>
            <a:ln w="31750" algn="ctr">
              <a:solidFill>
                <a:srgbClr val="2ABDC7"/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Freeform 9"/>
          <p:cNvSpPr/>
          <p:nvPr/>
        </p:nvSpPr>
        <p:spPr>
          <a:xfrm>
            <a:off x="4046036" y="1090108"/>
            <a:ext cx="1841177" cy="443930"/>
          </a:xfrm>
          <a:custGeom>
            <a:avLst/>
            <a:gdLst/>
            <a:ahLst/>
            <a:cxnLst>
              <a:cxn ang="0">
                <a:pos x="0" y="111439"/>
              </a:cxn>
              <a:cxn ang="0">
                <a:pos x="2455862" y="0"/>
              </a:cxn>
              <a:cxn ang="0">
                <a:pos x="2455862" y="488254"/>
              </a:cxn>
              <a:cxn ang="0">
                <a:pos x="178454" y="592138"/>
              </a:cxn>
              <a:cxn ang="0">
                <a:pos x="0" y="111439"/>
              </a:cxn>
            </a:cxnLst>
            <a:rect l="0" t="0" r="0" b="0"/>
            <a:pathLst>
              <a:path w="2601" h="627">
                <a:moveTo>
                  <a:pt x="0" y="118"/>
                </a:moveTo>
                <a:lnTo>
                  <a:pt x="2601" y="0"/>
                </a:lnTo>
                <a:lnTo>
                  <a:pt x="2601" y="517"/>
                </a:lnTo>
                <a:lnTo>
                  <a:pt x="189" y="627"/>
                </a:lnTo>
                <a:lnTo>
                  <a:pt x="0" y="118"/>
                </a:lnTo>
                <a:close/>
              </a:path>
            </a:pathLst>
          </a:custGeom>
          <a:solidFill>
            <a:srgbClr val="0B4755">
              <a:alpha val="100000"/>
            </a:srgbClr>
          </a:solidFill>
          <a:ln w="9525">
            <a:noFill/>
          </a:ln>
        </p:spPr>
        <p:txBody>
          <a:bodyPr/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0B475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Freeform 10"/>
          <p:cNvSpPr/>
          <p:nvPr/>
        </p:nvSpPr>
        <p:spPr>
          <a:xfrm>
            <a:off x="3902026" y="1090108"/>
            <a:ext cx="1985187" cy="36538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47950" y="0"/>
              </a:cxn>
              <a:cxn ang="0">
                <a:pos x="2647950" y="487363"/>
              </a:cxn>
              <a:cxn ang="0">
                <a:pos x="192578" y="487363"/>
              </a:cxn>
              <a:cxn ang="0">
                <a:pos x="0" y="0"/>
              </a:cxn>
            </a:cxnLst>
            <a:rect l="0" t="0" r="0" b="0"/>
            <a:pathLst>
              <a:path w="2805" h="517">
                <a:moveTo>
                  <a:pt x="0" y="0"/>
                </a:moveTo>
                <a:lnTo>
                  <a:pt x="2805" y="0"/>
                </a:lnTo>
                <a:lnTo>
                  <a:pt x="2805" y="517"/>
                </a:lnTo>
                <a:lnTo>
                  <a:pt x="204" y="5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0B475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Freeform 11"/>
          <p:cNvSpPr/>
          <p:nvPr/>
        </p:nvSpPr>
        <p:spPr>
          <a:xfrm>
            <a:off x="4046036" y="2212018"/>
            <a:ext cx="2189986" cy="442740"/>
          </a:xfrm>
          <a:custGeom>
            <a:avLst/>
            <a:gdLst/>
            <a:ahLst/>
            <a:cxnLst>
              <a:cxn ang="0">
                <a:pos x="0" y="111318"/>
              </a:cxn>
              <a:cxn ang="0">
                <a:pos x="2455862" y="0"/>
              </a:cxn>
              <a:cxn ang="0">
                <a:pos x="2455862" y="487723"/>
              </a:cxn>
              <a:cxn ang="0">
                <a:pos x="178454" y="590550"/>
              </a:cxn>
              <a:cxn ang="0">
                <a:pos x="0" y="111318"/>
              </a:cxn>
            </a:cxnLst>
            <a:rect l="0" t="0" r="0" b="0"/>
            <a:pathLst>
              <a:path w="2601" h="626">
                <a:moveTo>
                  <a:pt x="0" y="118"/>
                </a:moveTo>
                <a:lnTo>
                  <a:pt x="2601" y="0"/>
                </a:lnTo>
                <a:lnTo>
                  <a:pt x="2601" y="517"/>
                </a:lnTo>
                <a:lnTo>
                  <a:pt x="189" y="626"/>
                </a:lnTo>
                <a:lnTo>
                  <a:pt x="0" y="118"/>
                </a:lnTo>
                <a:close/>
              </a:path>
            </a:pathLst>
          </a:custGeom>
          <a:solidFill>
            <a:srgbClr val="0B4755">
              <a:alpha val="100000"/>
            </a:srgbClr>
          </a:solidFill>
          <a:ln w="9525">
            <a:noFill/>
          </a:ln>
        </p:spPr>
        <p:txBody>
          <a:bodyPr/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0B475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Freeform 12"/>
          <p:cNvSpPr/>
          <p:nvPr/>
        </p:nvSpPr>
        <p:spPr>
          <a:xfrm>
            <a:off x="3902026" y="2212019"/>
            <a:ext cx="2361278" cy="36538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47950" y="0"/>
              </a:cxn>
              <a:cxn ang="0">
                <a:pos x="2647950" y="487363"/>
              </a:cxn>
              <a:cxn ang="0">
                <a:pos x="192578" y="487363"/>
              </a:cxn>
              <a:cxn ang="0">
                <a:pos x="0" y="0"/>
              </a:cxn>
            </a:cxnLst>
            <a:rect l="0" t="0" r="0" b="0"/>
            <a:pathLst>
              <a:path w="2805" h="517">
                <a:moveTo>
                  <a:pt x="0" y="0"/>
                </a:moveTo>
                <a:lnTo>
                  <a:pt x="2805" y="0"/>
                </a:lnTo>
                <a:lnTo>
                  <a:pt x="2805" y="517"/>
                </a:lnTo>
                <a:lnTo>
                  <a:pt x="204" y="517"/>
                </a:lnTo>
                <a:lnTo>
                  <a:pt x="0" y="0"/>
                </a:lnTo>
                <a:close/>
              </a:path>
            </a:pathLst>
          </a:custGeom>
          <a:solidFill>
            <a:srgbClr val="01A8A2"/>
          </a:solidFill>
          <a:ln w="9525">
            <a:noFill/>
          </a:ln>
        </p:spPr>
        <p:txBody>
          <a:bodyPr/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0B475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Freeform 13"/>
          <p:cNvSpPr/>
          <p:nvPr/>
        </p:nvSpPr>
        <p:spPr>
          <a:xfrm>
            <a:off x="4046036" y="3436460"/>
            <a:ext cx="1841177" cy="443929"/>
          </a:xfrm>
          <a:custGeom>
            <a:avLst/>
            <a:gdLst/>
            <a:ahLst/>
            <a:cxnLst>
              <a:cxn ang="0">
                <a:pos x="0" y="112383"/>
              </a:cxn>
              <a:cxn ang="0">
                <a:pos x="2455862" y="0"/>
              </a:cxn>
              <a:cxn ang="0">
                <a:pos x="2455862" y="488254"/>
              </a:cxn>
              <a:cxn ang="0">
                <a:pos x="178454" y="592138"/>
              </a:cxn>
              <a:cxn ang="0">
                <a:pos x="0" y="112383"/>
              </a:cxn>
            </a:cxnLst>
            <a:rect l="0" t="0" r="0" b="0"/>
            <a:pathLst>
              <a:path w="2601" h="627">
                <a:moveTo>
                  <a:pt x="0" y="119"/>
                </a:moveTo>
                <a:lnTo>
                  <a:pt x="2601" y="0"/>
                </a:lnTo>
                <a:lnTo>
                  <a:pt x="2601" y="517"/>
                </a:lnTo>
                <a:lnTo>
                  <a:pt x="189" y="627"/>
                </a:lnTo>
                <a:lnTo>
                  <a:pt x="0" y="119"/>
                </a:lnTo>
                <a:close/>
              </a:path>
            </a:pathLst>
          </a:custGeom>
          <a:solidFill>
            <a:srgbClr val="0B4755">
              <a:alpha val="100000"/>
            </a:srgbClr>
          </a:solidFill>
          <a:ln w="9525">
            <a:noFill/>
          </a:ln>
        </p:spPr>
        <p:txBody>
          <a:bodyPr/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0B475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Freeform 14"/>
          <p:cNvSpPr/>
          <p:nvPr/>
        </p:nvSpPr>
        <p:spPr>
          <a:xfrm>
            <a:off x="3902026" y="3436459"/>
            <a:ext cx="2723823" cy="36537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47950" y="0"/>
              </a:cxn>
              <a:cxn ang="0">
                <a:pos x="2647950" y="487363"/>
              </a:cxn>
              <a:cxn ang="0">
                <a:pos x="192578" y="487363"/>
              </a:cxn>
              <a:cxn ang="0">
                <a:pos x="0" y="0"/>
              </a:cxn>
            </a:cxnLst>
            <a:rect l="0" t="0" r="0" b="0"/>
            <a:pathLst>
              <a:path w="2805" h="517">
                <a:moveTo>
                  <a:pt x="0" y="0"/>
                </a:moveTo>
                <a:lnTo>
                  <a:pt x="2805" y="0"/>
                </a:lnTo>
                <a:lnTo>
                  <a:pt x="2805" y="517"/>
                </a:lnTo>
                <a:lnTo>
                  <a:pt x="204" y="5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0B475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TextBox 30"/>
          <p:cNvSpPr txBox="1"/>
          <p:nvPr/>
        </p:nvSpPr>
        <p:spPr>
          <a:xfrm>
            <a:off x="2052004" y="1639585"/>
            <a:ext cx="612668" cy="1015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6000" b="1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  <a:endParaRPr lang="zh-CN" altLang="en-US" sz="60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5" name="TextBox 31"/>
          <p:cNvSpPr txBox="1"/>
          <p:nvPr/>
        </p:nvSpPr>
        <p:spPr>
          <a:xfrm>
            <a:off x="2503341" y="2132767"/>
            <a:ext cx="1043771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 dirty="0">
                <a:solidFill>
                  <a:srgbClr val="FFFFFF"/>
                </a:solidFill>
                <a:cs typeface="+mn-ea"/>
                <a:sym typeface="+mn-lt"/>
              </a:rPr>
              <a:t>个重点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6" name="TextBox 32"/>
          <p:cNvSpPr txBox="1"/>
          <p:nvPr/>
        </p:nvSpPr>
        <p:spPr>
          <a:xfrm>
            <a:off x="2092868" y="2506862"/>
            <a:ext cx="1454244" cy="599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50" b="1" dirty="0">
                <a:solidFill>
                  <a:srgbClr val="FFFFFF"/>
                </a:solidFill>
                <a:cs typeface="+mn-ea"/>
                <a:sym typeface="+mn-lt"/>
              </a:rPr>
              <a:t>组织保障三个</a:t>
            </a:r>
            <a:endParaRPr lang="en-US" altLang="zh-CN" sz="1650" b="1" dirty="0">
              <a:solidFill>
                <a:srgbClr val="FFFFFF"/>
              </a:solidFill>
              <a:cs typeface="+mn-ea"/>
              <a:sym typeface="+mn-lt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50" b="1" dirty="0">
                <a:solidFill>
                  <a:srgbClr val="FFFFFF"/>
                </a:solidFill>
                <a:cs typeface="+mn-ea"/>
                <a:sym typeface="+mn-lt"/>
              </a:rPr>
              <a:t>方面</a:t>
            </a:r>
            <a:endParaRPr lang="zh-CN" altLang="en-US" sz="165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6" name="TextBox 33"/>
          <p:cNvSpPr txBox="1"/>
          <p:nvPr/>
        </p:nvSpPr>
        <p:spPr>
          <a:xfrm>
            <a:off x="4086720" y="1098573"/>
            <a:ext cx="1800493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 b="1" dirty="0">
                <a:solidFill>
                  <a:srgbClr val="FFFFFF"/>
                </a:solidFill>
                <a:cs typeface="+mn-ea"/>
                <a:sym typeface="+mn-lt"/>
              </a:rPr>
              <a:t>加盟商倒向竞品</a:t>
            </a:r>
            <a:endParaRPr lang="zh-CN" altLang="en-US" sz="18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7" name="TextBox 34"/>
          <p:cNvSpPr txBox="1"/>
          <p:nvPr/>
        </p:nvSpPr>
        <p:spPr>
          <a:xfrm>
            <a:off x="4064005" y="2211199"/>
            <a:ext cx="2660214" cy="338554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FFFFFF"/>
                </a:solidFill>
                <a:cs typeface="+mn-ea"/>
                <a:sym typeface="+mn-lt"/>
              </a:rPr>
              <a:t>部分形象店吸引力不足</a:t>
            </a:r>
            <a:endParaRPr lang="zh-CN" altLang="en-US" sz="16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8" name="TextBox 35"/>
          <p:cNvSpPr txBox="1"/>
          <p:nvPr/>
        </p:nvSpPr>
        <p:spPr>
          <a:xfrm>
            <a:off x="4184155" y="3436458"/>
            <a:ext cx="2441694" cy="33855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FFFFFF"/>
                </a:solidFill>
                <a:cs typeface="+mn-ea"/>
                <a:sym typeface="+mn-lt"/>
              </a:rPr>
              <a:t>拓新店导至老店客户流失</a:t>
            </a:r>
            <a:endParaRPr lang="zh-CN" altLang="en-US" sz="16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9" name="TextBox 36"/>
          <p:cNvSpPr txBox="1"/>
          <p:nvPr/>
        </p:nvSpPr>
        <p:spPr>
          <a:xfrm>
            <a:off x="3887745" y="1534038"/>
            <a:ext cx="4444743" cy="7151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solidFill>
                  <a:srgbClr val="484849"/>
                </a:solidFill>
                <a:cs typeface="+mn-ea"/>
                <a:sym typeface="+mn-lt"/>
              </a:rPr>
              <a:t>硬件无法改变的情况下，大力突出我司软件方面的优势（产品款式、后期维护、品牌前景等）抵消硬件支持不足的软肋。</a:t>
            </a:r>
            <a:endParaRPr lang="zh-CN" altLang="en-US" sz="1350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70" name="TextBox 37"/>
          <p:cNvSpPr txBox="1"/>
          <p:nvPr/>
        </p:nvSpPr>
        <p:spPr>
          <a:xfrm>
            <a:off x="3887745" y="2729739"/>
            <a:ext cx="4444743" cy="5075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solidFill>
                  <a:srgbClr val="484849"/>
                </a:solidFill>
                <a:cs typeface="+mn-ea"/>
                <a:sym typeface="+mn-lt"/>
              </a:rPr>
              <a:t>保证每一个地级市店铺的形象随时处于，最佳状态，避免县市意向客户参观形象时有一个好的印象。</a:t>
            </a:r>
            <a:endParaRPr lang="zh-CN" altLang="en-US" sz="1350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71" name="TextBox 38"/>
          <p:cNvSpPr txBox="1"/>
          <p:nvPr/>
        </p:nvSpPr>
        <p:spPr>
          <a:xfrm>
            <a:off x="3902026" y="3925827"/>
            <a:ext cx="4430533" cy="7151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solidFill>
                  <a:srgbClr val="484849"/>
                </a:solidFill>
                <a:cs typeface="+mn-ea"/>
                <a:sym typeface="+mn-lt"/>
              </a:rPr>
              <a:t>市场部，在今年的拓展中保证质量，确保开一家活一家，活一家带一家；同时销售部在后期维护中，要做到，维护有效果，确保现有老客户的存活率。</a:t>
            </a:r>
            <a:endParaRPr lang="zh-CN" altLang="en-US" sz="1350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/>
                </a:solidFill>
                <a:cs typeface="+mn-ea"/>
                <a:sym typeface="+mn-lt"/>
              </a:rPr>
              <a:t>应急预案完善</a:t>
            </a:r>
            <a:endParaRPr lang="zh-CN" altLang="en-US" dirty="0">
              <a:solidFill>
                <a:schemeClr val="accent2"/>
              </a:solidFill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66" grpId="0"/>
      <p:bldP spid="67" grpId="0" animBg="1"/>
      <p:bldP spid="68" grpId="0"/>
      <p:bldP spid="69" grpId="0"/>
      <p:bldP spid="70" grpId="0"/>
      <p:bldP spid="7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8" b="8124"/>
          <a:stretch>
            <a:fillRect/>
          </a:stretch>
        </p:blipFill>
        <p:spPr>
          <a:xfrm>
            <a:off x="9525" y="8934"/>
            <a:ext cx="9155685" cy="3009600"/>
          </a:xfrm>
          <a:prstGeom prst="rect">
            <a:avLst/>
          </a:prstGeom>
        </p:spPr>
      </p:pic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3130026" y="3059218"/>
            <a:ext cx="6491600" cy="70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53" tIns="34277" rIns="68553" bIns="34277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685800"/>
            <a:r>
              <a:rPr lang="zh-CN" altLang="en-US" sz="4400" b="1" dirty="0">
                <a:solidFill>
                  <a:srgbClr val="545D7A"/>
                </a:solidFill>
                <a:latin typeface="+mn-lt"/>
                <a:ea typeface="+mn-ea"/>
                <a:cs typeface="+mn-ea"/>
                <a:sym typeface="+mn-lt"/>
              </a:rPr>
              <a:t>谢谢观看</a:t>
            </a:r>
            <a:endParaRPr lang="zh-CN" altLang="en-US" sz="4400" b="1" dirty="0">
              <a:solidFill>
                <a:srgbClr val="545D7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Rectangle 4"/>
          <p:cNvSpPr txBox="1">
            <a:spLocks noChangeArrowheads="1"/>
          </p:cNvSpPr>
          <p:nvPr/>
        </p:nvSpPr>
        <p:spPr bwMode="auto">
          <a:xfrm>
            <a:off x="3130026" y="2565169"/>
            <a:ext cx="5026259" cy="37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53" tIns="34277" rIns="68553" bIns="34277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00" b="0" dirty="0">
                <a:solidFill>
                  <a:srgbClr val="484849"/>
                </a:solidFill>
                <a:latin typeface="+mn-lt"/>
                <a:ea typeface="+mn-ea"/>
                <a:cs typeface="+mn-ea"/>
                <a:sym typeface="+mn-lt"/>
              </a:rPr>
              <a:t>适用于市场、销售、业务部门的工作计划营销计划等用途</a:t>
            </a:r>
            <a:endParaRPr lang="zh-CN" altLang="en-US" sz="1500" b="0" dirty="0">
              <a:solidFill>
                <a:srgbClr val="48484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Rectangle 4"/>
          <p:cNvSpPr txBox="1">
            <a:spLocks noChangeArrowheads="1"/>
          </p:cNvSpPr>
          <p:nvPr/>
        </p:nvSpPr>
        <p:spPr bwMode="auto">
          <a:xfrm>
            <a:off x="4513498" y="3804314"/>
            <a:ext cx="3662735" cy="408623"/>
          </a:xfrm>
          <a:prstGeom prst="roundRect">
            <a:avLst/>
          </a:prstGeom>
          <a:solidFill>
            <a:srgbClr val="00A9A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r" defTabSz="685800">
              <a:defRPr sz="15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ctr"/>
            <a:r>
              <a:rPr lang="zh-CN" altLang="en-US" sz="1800" b="1" dirty="0">
                <a:latin typeface="+mn-lt"/>
                <a:ea typeface="+mn-ea"/>
                <a:cs typeface="+mn-ea"/>
                <a:sym typeface="+mn-lt"/>
              </a:rPr>
              <a:t>请输入您的部门</a:t>
            </a:r>
            <a:r>
              <a:rPr lang="en-US" altLang="zh-CN" sz="1800" b="1" dirty="0">
                <a:latin typeface="+mn-lt"/>
                <a:ea typeface="+mn-ea"/>
                <a:cs typeface="+mn-ea"/>
                <a:sym typeface="+mn-lt"/>
              </a:rPr>
              <a:t>\</a:t>
            </a:r>
            <a:r>
              <a:rPr lang="zh-CN" altLang="en-US" sz="1800" b="1" dirty="0">
                <a:latin typeface="+mn-lt"/>
                <a:ea typeface="+mn-ea"/>
                <a:cs typeface="+mn-ea"/>
                <a:sym typeface="+mn-lt"/>
              </a:rPr>
              <a:t>机构名称</a:t>
            </a:r>
            <a:endParaRPr lang="zh-CN" altLang="en-US" sz="1800" b="1" dirty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4578696" y="3147291"/>
            <a:ext cx="0" cy="593721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5490578" y="4352433"/>
            <a:ext cx="17703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defRPr/>
            </a:pPr>
            <a:r>
              <a:rPr lang="zh-CN" altLang="en-US" kern="0" dirty="0">
                <a:solidFill>
                  <a:srgbClr val="545D7A"/>
                </a:solidFill>
                <a:cs typeface="+mn-ea"/>
                <a:sym typeface="+mn-lt"/>
              </a:rPr>
              <a:t>汇报人</a:t>
            </a:r>
            <a:r>
              <a:rPr lang="zh-CN" altLang="en-US" kern="0" dirty="0" smtClean="0">
                <a:solidFill>
                  <a:srgbClr val="545D7A"/>
                </a:solidFill>
                <a:cs typeface="+mn-ea"/>
                <a:sym typeface="+mn-lt"/>
              </a:rPr>
              <a:t>：</a:t>
            </a:r>
            <a:r>
              <a:rPr lang="en-US" altLang="zh-CN" kern="0" dirty="0" smtClean="0">
                <a:solidFill>
                  <a:srgbClr val="545D7A"/>
                </a:solidFill>
                <a:cs typeface="+mn-ea"/>
                <a:sym typeface="+mn-lt"/>
              </a:rPr>
              <a:t>PPT</a:t>
            </a:r>
            <a:r>
              <a:rPr lang="zh-CN" altLang="en-US" kern="0" dirty="0" smtClean="0">
                <a:solidFill>
                  <a:srgbClr val="545D7A"/>
                </a:solidFill>
                <a:cs typeface="+mn-ea"/>
                <a:sym typeface="+mn-lt"/>
              </a:rPr>
              <a:t>营</a:t>
            </a:r>
            <a:endParaRPr lang="zh-CN" altLang="en-US" kern="0" dirty="0" smtClean="0">
              <a:solidFill>
                <a:srgbClr val="545D7A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 rot="18869216">
            <a:off x="1066218" y="1847636"/>
            <a:ext cx="2381062" cy="23810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 rot="18869216">
            <a:off x="1066218" y="2176054"/>
            <a:ext cx="2381062" cy="23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05186" y="2554294"/>
            <a:ext cx="2065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72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 smtClean="0">
                <a:sym typeface="+mn-lt"/>
              </a:rPr>
              <a:t>20XX</a:t>
            </a:r>
            <a:endParaRPr lang="zh-CN" altLang="en-US" dirty="0">
              <a:sym typeface="+mn-lt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8176233" y="3147290"/>
            <a:ext cx="0" cy="593721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562908" y="3601250"/>
            <a:ext cx="1387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LOGO</a:t>
            </a:r>
            <a:endParaRPr lang="zh-CN" altLang="en-US" sz="3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99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99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99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2" grpId="0" animBg="1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7144" y="-27146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476" y="1940243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359" y="1050131"/>
            <a:ext cx="1878806" cy="571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0394" y="3100864"/>
            <a:ext cx="285035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2"/>
          <p:cNvSpPr>
            <a:spLocks noChangeShapeType="1"/>
          </p:cNvSpPr>
          <p:nvPr/>
        </p:nvSpPr>
        <p:spPr bwMode="auto">
          <a:xfrm flipV="1">
            <a:off x="4155456" y="3211503"/>
            <a:ext cx="4222628" cy="23859"/>
          </a:xfrm>
          <a:prstGeom prst="line">
            <a:avLst/>
          </a:prstGeom>
          <a:noFill/>
          <a:ln w="3175" cap="flat" cmpd="sng">
            <a:solidFill>
              <a:srgbClr val="454545">
                <a:lumMod val="60000"/>
                <a:lumOff val="40000"/>
              </a:srgbClr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4848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4153866" y="2629346"/>
            <a:ext cx="4224218" cy="0"/>
          </a:xfrm>
          <a:prstGeom prst="line">
            <a:avLst/>
          </a:prstGeom>
          <a:noFill/>
          <a:ln w="3175" cap="flat" cmpd="sng">
            <a:solidFill>
              <a:srgbClr val="454545">
                <a:lumMod val="60000"/>
                <a:lumOff val="40000"/>
              </a:srgbClr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4848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4153866" y="2021740"/>
            <a:ext cx="4224218" cy="0"/>
          </a:xfrm>
          <a:prstGeom prst="line">
            <a:avLst/>
          </a:prstGeom>
          <a:noFill/>
          <a:ln w="3175" cap="flat" cmpd="sng">
            <a:solidFill>
              <a:srgbClr val="454545">
                <a:lumMod val="60000"/>
                <a:lumOff val="40000"/>
              </a:srgbClr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4848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4153866" y="1414134"/>
            <a:ext cx="4224218" cy="0"/>
          </a:xfrm>
          <a:prstGeom prst="line">
            <a:avLst/>
          </a:prstGeom>
          <a:noFill/>
          <a:ln w="3175" cap="flat" cmpd="sng">
            <a:solidFill>
              <a:srgbClr val="454545">
                <a:lumMod val="60000"/>
                <a:lumOff val="40000"/>
              </a:srgbClr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4848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329215" y="3017450"/>
            <a:ext cx="330843" cy="712585"/>
          </a:xfrm>
          <a:prstGeom prst="rect">
            <a:avLst/>
          </a:prstGeom>
          <a:solidFill>
            <a:srgbClr val="01A8A2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4848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300943" y="2842486"/>
            <a:ext cx="330843" cy="885960"/>
          </a:xfrm>
          <a:prstGeom prst="rect">
            <a:avLst/>
          </a:prstGeom>
          <a:solidFill>
            <a:srgbClr val="01A8A2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4848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6272672" y="3017450"/>
            <a:ext cx="330843" cy="712585"/>
          </a:xfrm>
          <a:prstGeom prst="rect">
            <a:avLst/>
          </a:prstGeom>
          <a:solidFill>
            <a:srgbClr val="01A8A2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4848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244401" y="2481422"/>
            <a:ext cx="329253" cy="1250205"/>
          </a:xfrm>
          <a:prstGeom prst="rect">
            <a:avLst/>
          </a:prstGeom>
          <a:solidFill>
            <a:srgbClr val="01A8A2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4848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4157047" y="3728445"/>
            <a:ext cx="4221037" cy="3181"/>
          </a:xfrm>
          <a:prstGeom prst="line">
            <a:avLst/>
          </a:prstGeom>
          <a:noFill/>
          <a:ln w="9525" cap="flat" cmpd="sng">
            <a:solidFill>
              <a:srgbClr val="454545">
                <a:lumMod val="60000"/>
                <a:lumOff val="40000"/>
              </a:srgbClr>
            </a:solidFill>
            <a:rou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4848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4155455" y="1096016"/>
            <a:ext cx="1591" cy="2635610"/>
          </a:xfrm>
          <a:prstGeom prst="line">
            <a:avLst/>
          </a:prstGeom>
          <a:noFill/>
          <a:ln w="9525" cap="flat" cmpd="sng">
            <a:solidFill>
              <a:srgbClr val="454545">
                <a:lumMod val="60000"/>
                <a:lumOff val="40000"/>
              </a:srgbClr>
            </a:solidFill>
            <a:round/>
            <a:head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4848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3652828" y="3068349"/>
            <a:ext cx="501037" cy="29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50" dirty="0">
                <a:solidFill>
                  <a:srgbClr val="484849"/>
                </a:solidFill>
                <a:cs typeface="+mn-ea"/>
                <a:sym typeface="+mn-lt"/>
              </a:rPr>
              <a:t>20</a:t>
            </a:r>
            <a:endParaRPr lang="zh-CN" altLang="en-US" sz="1350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3652828" y="2481421"/>
            <a:ext cx="501037" cy="29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50">
                <a:solidFill>
                  <a:srgbClr val="484849"/>
                </a:solidFill>
                <a:cs typeface="+mn-ea"/>
                <a:sym typeface="+mn-lt"/>
              </a:rPr>
              <a:t>40</a:t>
            </a:r>
            <a:endParaRPr lang="zh-CN" altLang="en-US" sz="135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3652828" y="1821325"/>
            <a:ext cx="501037" cy="29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50">
                <a:solidFill>
                  <a:srgbClr val="484849"/>
                </a:solidFill>
                <a:cs typeface="+mn-ea"/>
                <a:sym typeface="+mn-lt"/>
              </a:rPr>
              <a:t>60</a:t>
            </a:r>
            <a:endParaRPr lang="zh-CN" altLang="en-US" sz="135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3652828" y="1235988"/>
            <a:ext cx="501037" cy="29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50" dirty="0">
                <a:solidFill>
                  <a:srgbClr val="484849"/>
                </a:solidFill>
                <a:cs typeface="+mn-ea"/>
                <a:sym typeface="+mn-lt"/>
              </a:rPr>
              <a:t>80</a:t>
            </a:r>
            <a:endParaRPr lang="zh-CN" altLang="en-US" sz="1350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4722091" y="2677064"/>
            <a:ext cx="330843" cy="1052971"/>
          </a:xfrm>
          <a:prstGeom prst="rect">
            <a:avLst/>
          </a:prstGeom>
          <a:solidFill>
            <a:srgbClr val="545D7A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4848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5682685" y="2481422"/>
            <a:ext cx="330843" cy="1247024"/>
          </a:xfrm>
          <a:prstGeom prst="rect">
            <a:avLst/>
          </a:prstGeom>
          <a:solidFill>
            <a:srgbClr val="545D7A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4848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6663957" y="1883360"/>
            <a:ext cx="330843" cy="1848267"/>
          </a:xfrm>
          <a:prstGeom prst="rect">
            <a:avLst/>
          </a:prstGeom>
          <a:solidFill>
            <a:srgbClr val="545D7A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4848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7637278" y="2021741"/>
            <a:ext cx="329252" cy="1709886"/>
          </a:xfrm>
          <a:prstGeom prst="rect">
            <a:avLst/>
          </a:prstGeom>
          <a:solidFill>
            <a:srgbClr val="545D7A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 dirty="0">
              <a:ln>
                <a:noFill/>
              </a:ln>
              <a:solidFill>
                <a:srgbClr val="4848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4656877" y="2335087"/>
            <a:ext cx="540533" cy="29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50" dirty="0">
                <a:solidFill>
                  <a:srgbClr val="484849"/>
                </a:solidFill>
                <a:cs typeface="+mn-ea"/>
                <a:sym typeface="+mn-lt"/>
              </a:rPr>
              <a:t>38%</a:t>
            </a:r>
            <a:endParaRPr lang="zh-CN" altLang="en-US" sz="1350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5628606" y="2204659"/>
            <a:ext cx="540533" cy="29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50">
                <a:solidFill>
                  <a:srgbClr val="484849"/>
                </a:solidFill>
                <a:cs typeface="+mn-ea"/>
                <a:sym typeface="+mn-lt"/>
              </a:rPr>
              <a:t>49%</a:t>
            </a:r>
            <a:endParaRPr lang="zh-CN" altLang="en-US" sz="135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6579657" y="1628864"/>
            <a:ext cx="540533" cy="29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50">
                <a:solidFill>
                  <a:srgbClr val="484849"/>
                </a:solidFill>
                <a:cs typeface="+mn-ea"/>
                <a:sym typeface="+mn-lt"/>
              </a:rPr>
              <a:t>67%</a:t>
            </a:r>
            <a:endParaRPr lang="zh-CN" altLang="en-US" sz="135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7546614" y="1628864"/>
            <a:ext cx="540533" cy="29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50" dirty="0">
                <a:solidFill>
                  <a:srgbClr val="484849"/>
                </a:solidFill>
                <a:cs typeface="+mn-ea"/>
                <a:sym typeface="+mn-lt"/>
              </a:rPr>
              <a:t>60%</a:t>
            </a:r>
            <a:endParaRPr lang="zh-CN" altLang="en-US" sz="1350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6355189" y="1034464"/>
            <a:ext cx="242442" cy="122475"/>
          </a:xfrm>
          <a:prstGeom prst="rect">
            <a:avLst/>
          </a:prstGeom>
          <a:solidFill>
            <a:srgbClr val="545D7A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0" cap="none" spc="0" normalizeH="0" baseline="0" noProof="0">
              <a:ln>
                <a:noFill/>
              </a:ln>
              <a:solidFill>
                <a:srgbClr val="4848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7447970" y="1034465"/>
            <a:ext cx="230299" cy="122474"/>
          </a:xfrm>
          <a:prstGeom prst="rect">
            <a:avLst/>
          </a:prstGeom>
          <a:solidFill>
            <a:srgbClr val="01A8A2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0" cap="none" spc="0" normalizeH="0" baseline="0" noProof="0">
              <a:ln>
                <a:noFill/>
              </a:ln>
              <a:solidFill>
                <a:srgbClr val="4848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6603515" y="972289"/>
            <a:ext cx="648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rgbClr val="484849"/>
                </a:solidFill>
                <a:cs typeface="+mn-ea"/>
                <a:sym typeface="+mn-lt"/>
              </a:rPr>
              <a:t>图例</a:t>
            </a:r>
            <a:endParaRPr lang="zh-CN" altLang="en-US" sz="1200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7761653" y="969108"/>
            <a:ext cx="648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rgbClr val="484849"/>
                </a:solidFill>
                <a:cs typeface="+mn-ea"/>
                <a:sym typeface="+mn-lt"/>
              </a:rPr>
              <a:t>图例</a:t>
            </a:r>
            <a:endParaRPr lang="zh-CN" altLang="en-US" sz="1200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36" name="Text Box 33"/>
          <p:cNvSpPr txBox="1">
            <a:spLocks noChangeArrowheads="1"/>
          </p:cNvSpPr>
          <p:nvPr/>
        </p:nvSpPr>
        <p:spPr bwMode="auto">
          <a:xfrm>
            <a:off x="4410335" y="3772982"/>
            <a:ext cx="812894" cy="29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50" dirty="0">
                <a:solidFill>
                  <a:srgbClr val="484849"/>
                </a:solidFill>
                <a:cs typeface="+mn-ea"/>
                <a:sym typeface="+mn-lt"/>
              </a:rPr>
              <a:t>业务一</a:t>
            </a:r>
            <a:endParaRPr lang="zh-CN" altLang="en-US" sz="1350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5343890" y="3772982"/>
            <a:ext cx="812894" cy="29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50" dirty="0">
                <a:solidFill>
                  <a:srgbClr val="484849"/>
                </a:solidFill>
                <a:cs typeface="+mn-ea"/>
                <a:sym typeface="+mn-lt"/>
              </a:rPr>
              <a:t>业务二</a:t>
            </a:r>
            <a:endParaRPr lang="zh-CN" altLang="en-US" sz="1350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6333114" y="3772982"/>
            <a:ext cx="812894" cy="29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50" dirty="0">
                <a:solidFill>
                  <a:srgbClr val="484849"/>
                </a:solidFill>
                <a:cs typeface="+mn-ea"/>
                <a:sym typeface="+mn-lt"/>
              </a:rPr>
              <a:t>业务三</a:t>
            </a:r>
            <a:endParaRPr lang="zh-CN" altLang="en-US" sz="1350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7298480" y="3772982"/>
            <a:ext cx="812894" cy="29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50" dirty="0">
                <a:solidFill>
                  <a:srgbClr val="484849"/>
                </a:solidFill>
                <a:cs typeface="+mn-ea"/>
                <a:sym typeface="+mn-lt"/>
              </a:rPr>
              <a:t>业务四</a:t>
            </a:r>
            <a:endParaRPr lang="zh-CN" altLang="en-US" sz="1350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47" name="TextBox 87"/>
          <p:cNvSpPr txBox="1"/>
          <p:nvPr/>
        </p:nvSpPr>
        <p:spPr>
          <a:xfrm>
            <a:off x="880215" y="4222025"/>
            <a:ext cx="7383569" cy="590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50" dirty="0">
                <a:solidFill>
                  <a:srgbClr val="484849"/>
                </a:solidFill>
                <a:cs typeface="+mn-ea"/>
                <a:sym typeface="+mn-lt"/>
              </a:rPr>
              <a:t>这是一个图表展示范例，配色，动画，配图都是可以借鉴。尤其是颜色配置上，请点击输入文字，请点击输入文字，请点击输入文字，请点击输入文字。</a:t>
            </a:r>
            <a:endParaRPr lang="zh-CN" altLang="en-US" sz="1350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+mn-lt"/>
              </a:rPr>
              <a:t>行业前景分析</a:t>
            </a:r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0" name="组合 2"/>
          <p:cNvGrpSpPr/>
          <p:nvPr/>
        </p:nvGrpSpPr>
        <p:grpSpPr bwMode="auto">
          <a:xfrm>
            <a:off x="902374" y="1667039"/>
            <a:ext cx="2647264" cy="1600570"/>
            <a:chOff x="0" y="0"/>
            <a:chExt cx="3536515" cy="2133600"/>
          </a:xfrm>
        </p:grpSpPr>
        <p:pic>
          <p:nvPicPr>
            <p:cNvPr id="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Rectangle 19"/>
            <p:cNvSpPr>
              <a:spLocks noChangeArrowheads="1"/>
            </p:cNvSpPr>
            <p:nvPr/>
          </p:nvSpPr>
          <p:spPr bwMode="auto">
            <a:xfrm>
              <a:off x="524581" y="255892"/>
              <a:ext cx="2450592" cy="15300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13"/>
          <p:cNvSpPr txBox="1">
            <a:spLocks noChangeArrowheads="1"/>
          </p:cNvSpPr>
          <p:nvPr/>
        </p:nvSpPr>
        <p:spPr bwMode="auto">
          <a:xfrm>
            <a:off x="527795" y="2675847"/>
            <a:ext cx="915591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1860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350" b="1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宏观经济</a:t>
            </a:r>
            <a:endParaRPr lang="en-US" sz="1350" b="1" dirty="0">
              <a:solidFill>
                <a:schemeClr val="accent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TextBox 13"/>
          <p:cNvSpPr txBox="1">
            <a:spLocks noChangeArrowheads="1"/>
          </p:cNvSpPr>
          <p:nvPr/>
        </p:nvSpPr>
        <p:spPr bwMode="auto">
          <a:xfrm>
            <a:off x="7636696" y="2675847"/>
            <a:ext cx="915591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1860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350" b="1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行业整合</a:t>
            </a:r>
            <a:endParaRPr lang="en-US" altLang="zh-CN" sz="1350" b="1" dirty="0">
              <a:solidFill>
                <a:schemeClr val="accent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TextBox 13"/>
          <p:cNvSpPr txBox="1">
            <a:spLocks noChangeArrowheads="1"/>
          </p:cNvSpPr>
          <p:nvPr/>
        </p:nvSpPr>
        <p:spPr bwMode="auto">
          <a:xfrm>
            <a:off x="509230" y="3852169"/>
            <a:ext cx="915591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186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消费理念</a:t>
            </a:r>
            <a:endParaRPr lang="en-US" altLang="zh-CN" sz="1350" b="1" dirty="0">
              <a:solidFill>
                <a:schemeClr val="accent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TextBox 13"/>
          <p:cNvSpPr txBox="1">
            <a:spLocks noChangeArrowheads="1"/>
          </p:cNvSpPr>
          <p:nvPr/>
        </p:nvSpPr>
        <p:spPr bwMode="auto">
          <a:xfrm>
            <a:off x="7636696" y="3843646"/>
            <a:ext cx="916781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186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科技趋势</a:t>
            </a:r>
            <a:endParaRPr lang="en-US" altLang="zh-CN" sz="1350" b="1" dirty="0">
              <a:solidFill>
                <a:schemeClr val="accent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" name="TextBox 3"/>
          <p:cNvSpPr txBox="1"/>
          <p:nvPr/>
        </p:nvSpPr>
        <p:spPr>
          <a:xfrm>
            <a:off x="422703" y="1125347"/>
            <a:ext cx="8371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rgbClr val="545D7A"/>
                </a:solidFill>
                <a:cs typeface="+mn-ea"/>
                <a:sym typeface="+mn-lt"/>
              </a:rPr>
              <a:t>在四个方面因素的支撑下，某某行业的需求持续攀升，在未来十年将是某某行业的黄金时期。</a:t>
            </a:r>
            <a:endParaRPr lang="zh-CN" altLang="en-US" sz="1600" b="1" dirty="0">
              <a:solidFill>
                <a:srgbClr val="545D7A"/>
              </a:solidFill>
              <a:cs typeface="+mn-ea"/>
              <a:sym typeface="+mn-lt"/>
            </a:endParaRPr>
          </a:p>
        </p:txBody>
      </p:sp>
      <p:sp>
        <p:nvSpPr>
          <p:cNvPr id="62" name="TextBox 15"/>
          <p:cNvSpPr txBox="1"/>
          <p:nvPr/>
        </p:nvSpPr>
        <p:spPr>
          <a:xfrm>
            <a:off x="2654523" y="2238391"/>
            <a:ext cx="1529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484849"/>
                </a:solidFill>
                <a:cs typeface="+mn-ea"/>
                <a:sym typeface="+mn-lt"/>
              </a:rPr>
              <a:t>宏观经济持续平稳，基本面较好。</a:t>
            </a:r>
            <a:endParaRPr lang="zh-CN" altLang="en-US" sz="1400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63" name="TextBox 17"/>
          <p:cNvSpPr txBox="1"/>
          <p:nvPr/>
        </p:nvSpPr>
        <p:spPr>
          <a:xfrm>
            <a:off x="4929723" y="2212142"/>
            <a:ext cx="15502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6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在上游行业整合重组的大趋势下，对本品需求扩大。</a:t>
            </a:r>
            <a:endParaRPr lang="zh-CN" altLang="en-US" sz="1400" dirty="0">
              <a:solidFill>
                <a:srgbClr val="484849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92208" y="3706199"/>
            <a:ext cx="18595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484849"/>
                </a:solidFill>
                <a:cs typeface="+mn-ea"/>
                <a:sym typeface="+mn-lt"/>
              </a:rPr>
              <a:t>消费理念日益提升，对高品质产品需求日趋旺盛</a:t>
            </a:r>
            <a:endParaRPr lang="zh-CN" altLang="en-US" sz="1400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64" name="TextBox 21"/>
          <p:cNvSpPr txBox="1"/>
          <p:nvPr/>
        </p:nvSpPr>
        <p:spPr>
          <a:xfrm>
            <a:off x="4929723" y="3694434"/>
            <a:ext cx="1647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484849"/>
                </a:solidFill>
                <a:cs typeface="+mn-ea"/>
                <a:sym typeface="+mn-lt"/>
              </a:rPr>
              <a:t>技术的发展使得本品普及进一步加速。</a:t>
            </a:r>
            <a:endParaRPr lang="zh-CN" altLang="en-US" sz="1400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+mn-lt"/>
              </a:rPr>
              <a:t>需求预测</a:t>
            </a:r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Freeform 42"/>
          <p:cNvSpPr/>
          <p:nvPr/>
        </p:nvSpPr>
        <p:spPr bwMode="auto">
          <a:xfrm>
            <a:off x="1823735" y="1942935"/>
            <a:ext cx="2203439" cy="502828"/>
          </a:xfrm>
          <a:custGeom>
            <a:avLst/>
            <a:gdLst>
              <a:gd name="T0" fmla="*/ 0 w 4673"/>
              <a:gd name="T1" fmla="*/ 739775 h 1547"/>
              <a:gd name="T2" fmla="*/ 0 w 4673"/>
              <a:gd name="T3" fmla="*/ 0 h 1547"/>
              <a:gd name="T4" fmla="*/ 3246437 w 4673"/>
              <a:gd name="T5" fmla="*/ 0 h 15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73" h="1547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9" cap="flat" cmpd="sng">
            <a:solidFill>
              <a:srgbClr val="7F7F7F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2077" tIns="31038" rIns="62077" bIns="31038"/>
          <a:lstStyle/>
          <a:p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Freeform 42"/>
          <p:cNvSpPr/>
          <p:nvPr/>
        </p:nvSpPr>
        <p:spPr bwMode="auto">
          <a:xfrm flipH="1">
            <a:off x="5072303" y="1942935"/>
            <a:ext cx="2203439" cy="502828"/>
          </a:xfrm>
          <a:custGeom>
            <a:avLst/>
            <a:gdLst>
              <a:gd name="T0" fmla="*/ 0 w 4673"/>
              <a:gd name="T1" fmla="*/ 739775 h 1547"/>
              <a:gd name="T2" fmla="*/ 0 w 4673"/>
              <a:gd name="T3" fmla="*/ 0 h 1547"/>
              <a:gd name="T4" fmla="*/ 3246438 w 4673"/>
              <a:gd name="T5" fmla="*/ 0 h 15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73" h="1547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9" cap="flat" cmpd="sng">
            <a:solidFill>
              <a:srgbClr val="7F7F7F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2077" tIns="31038" rIns="62077" bIns="31038"/>
          <a:lstStyle/>
          <a:p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Freeform 42"/>
          <p:cNvSpPr/>
          <p:nvPr/>
        </p:nvSpPr>
        <p:spPr bwMode="auto">
          <a:xfrm flipV="1">
            <a:off x="1823735" y="4207818"/>
            <a:ext cx="2203439" cy="501748"/>
          </a:xfrm>
          <a:custGeom>
            <a:avLst/>
            <a:gdLst>
              <a:gd name="T0" fmla="*/ 0 w 4673"/>
              <a:gd name="T1" fmla="*/ 738187 h 1547"/>
              <a:gd name="T2" fmla="*/ 0 w 4673"/>
              <a:gd name="T3" fmla="*/ 0 h 1547"/>
              <a:gd name="T4" fmla="*/ 3246437 w 4673"/>
              <a:gd name="T5" fmla="*/ 0 h 15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73" h="1547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9" cap="flat" cmpd="sng">
            <a:solidFill>
              <a:srgbClr val="7F7F7F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2077" tIns="31038" rIns="62077" bIns="31038"/>
          <a:lstStyle/>
          <a:p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Freeform 42"/>
          <p:cNvSpPr/>
          <p:nvPr/>
        </p:nvSpPr>
        <p:spPr bwMode="auto">
          <a:xfrm flipH="1" flipV="1">
            <a:off x="5072303" y="4207818"/>
            <a:ext cx="2203439" cy="501748"/>
          </a:xfrm>
          <a:custGeom>
            <a:avLst/>
            <a:gdLst>
              <a:gd name="T0" fmla="*/ 0 w 4673"/>
              <a:gd name="T1" fmla="*/ 738187 h 1547"/>
              <a:gd name="T2" fmla="*/ 0 w 4673"/>
              <a:gd name="T3" fmla="*/ 0 h 1547"/>
              <a:gd name="T4" fmla="*/ 3246438 w 4673"/>
              <a:gd name="T5" fmla="*/ 0 h 15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73" h="1547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9" cap="flat" cmpd="sng">
            <a:solidFill>
              <a:srgbClr val="7F7F7F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2077" tIns="31038" rIns="62077" bIns="31038"/>
          <a:lstStyle/>
          <a:p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3" name="组合 34"/>
          <p:cNvGrpSpPr/>
          <p:nvPr/>
        </p:nvGrpSpPr>
        <p:grpSpPr bwMode="auto">
          <a:xfrm>
            <a:off x="1443386" y="2397208"/>
            <a:ext cx="783325" cy="785533"/>
            <a:chOff x="0" y="0"/>
            <a:chExt cx="1154113" cy="1155699"/>
          </a:xfrm>
          <a:solidFill>
            <a:schemeClr val="bg1">
              <a:lumMod val="65000"/>
            </a:schemeClr>
          </a:solidFill>
        </p:grpSpPr>
        <p:sp>
          <p:nvSpPr>
            <p:cNvPr id="34" name="Oval 30"/>
            <p:cNvSpPr>
              <a:spLocks noChangeArrowheads="1"/>
            </p:cNvSpPr>
            <p:nvPr/>
          </p:nvSpPr>
          <p:spPr bwMode="auto">
            <a:xfrm>
              <a:off x="0" y="0"/>
              <a:ext cx="1154113" cy="1155699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bg1"/>
              </a:solidFill>
              <a:round/>
            </a:ln>
            <a:effectLst>
              <a:outerShdw blurRad="1016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66700" y="128587"/>
              <a:ext cx="638175" cy="868362"/>
            </a:xfrm>
            <a:custGeom>
              <a:avLst/>
              <a:gdLst>
                <a:gd name="T0" fmla="*/ 128715 w 709"/>
                <a:gd name="T1" fmla="*/ 322149 h 965"/>
                <a:gd name="T2" fmla="*/ 196223 w 709"/>
                <a:gd name="T3" fmla="*/ 480524 h 965"/>
                <a:gd name="T4" fmla="*/ 251130 w 709"/>
                <a:gd name="T5" fmla="*/ 607403 h 965"/>
                <a:gd name="T6" fmla="*/ 374444 w 709"/>
                <a:gd name="T7" fmla="*/ 611003 h 965"/>
                <a:gd name="T8" fmla="*/ 401447 w 709"/>
                <a:gd name="T9" fmla="*/ 560611 h 965"/>
                <a:gd name="T10" fmla="*/ 469855 w 709"/>
                <a:gd name="T11" fmla="*/ 432831 h 965"/>
                <a:gd name="T12" fmla="*/ 319538 w 709"/>
                <a:gd name="T13" fmla="*/ 132279 h 965"/>
                <a:gd name="T14" fmla="*/ 264631 w 709"/>
                <a:gd name="T15" fmla="*/ 650597 h 965"/>
                <a:gd name="T16" fmla="*/ 201624 w 709"/>
                <a:gd name="T17" fmla="*/ 578608 h 965"/>
                <a:gd name="T18" fmla="*/ 135916 w 709"/>
                <a:gd name="T19" fmla="*/ 455328 h 965"/>
                <a:gd name="T20" fmla="*/ 319538 w 709"/>
                <a:gd name="T21" fmla="*/ 91785 h 965"/>
                <a:gd name="T22" fmla="*/ 503159 w 709"/>
                <a:gd name="T23" fmla="*/ 455328 h 965"/>
                <a:gd name="T24" fmla="*/ 436551 w 709"/>
                <a:gd name="T25" fmla="*/ 578608 h 965"/>
                <a:gd name="T26" fmla="*/ 374444 w 709"/>
                <a:gd name="T27" fmla="*/ 650597 h 965"/>
                <a:gd name="T28" fmla="*/ 228627 w 709"/>
                <a:gd name="T29" fmla="*/ 778376 h 965"/>
                <a:gd name="T30" fmla="*/ 383445 w 709"/>
                <a:gd name="T31" fmla="*/ 807172 h 965"/>
                <a:gd name="T32" fmla="*/ 383445 w 709"/>
                <a:gd name="T33" fmla="*/ 748681 h 965"/>
                <a:gd name="T34" fmla="*/ 246629 w 709"/>
                <a:gd name="T35" fmla="*/ 796373 h 965"/>
                <a:gd name="T36" fmla="*/ 395146 w 709"/>
                <a:gd name="T37" fmla="*/ 796373 h 965"/>
                <a:gd name="T38" fmla="*/ 413149 w 709"/>
                <a:gd name="T39" fmla="*/ 778376 h 965"/>
                <a:gd name="T40" fmla="*/ 228627 w 709"/>
                <a:gd name="T41" fmla="*/ 685691 h 965"/>
                <a:gd name="T42" fmla="*/ 413149 w 709"/>
                <a:gd name="T43" fmla="*/ 778376 h 965"/>
                <a:gd name="T44" fmla="*/ 411348 w 709"/>
                <a:gd name="T45" fmla="*/ 362642 h 965"/>
                <a:gd name="T46" fmla="*/ 349241 w 709"/>
                <a:gd name="T47" fmla="*/ 424733 h 965"/>
                <a:gd name="T48" fmla="*/ 288934 w 709"/>
                <a:gd name="T49" fmla="*/ 424733 h 965"/>
                <a:gd name="T50" fmla="*/ 226827 w 709"/>
                <a:gd name="T51" fmla="*/ 362642 h 965"/>
                <a:gd name="T52" fmla="*/ 226827 w 709"/>
                <a:gd name="T53" fmla="*/ 302352 h 965"/>
                <a:gd name="T54" fmla="*/ 288934 w 709"/>
                <a:gd name="T55" fmla="*/ 239362 h 965"/>
                <a:gd name="T56" fmla="*/ 349241 w 709"/>
                <a:gd name="T57" fmla="*/ 239362 h 965"/>
                <a:gd name="T58" fmla="*/ 411348 w 709"/>
                <a:gd name="T59" fmla="*/ 302352 h 965"/>
                <a:gd name="T60" fmla="*/ 612972 w 709"/>
                <a:gd name="T61" fmla="*/ 293353 h 965"/>
                <a:gd name="T62" fmla="*/ 580568 w 709"/>
                <a:gd name="T63" fmla="*/ 322149 h 965"/>
                <a:gd name="T64" fmla="*/ 612972 w 709"/>
                <a:gd name="T65" fmla="*/ 341046 h 965"/>
                <a:gd name="T66" fmla="*/ 612972 w 709"/>
                <a:gd name="T67" fmla="*/ 293353 h 965"/>
                <a:gd name="T68" fmla="*/ 542764 w 709"/>
                <a:gd name="T69" fmla="*/ 127780 h 965"/>
                <a:gd name="T70" fmla="*/ 509460 w 709"/>
                <a:gd name="T71" fmla="*/ 94485 h 965"/>
                <a:gd name="T72" fmla="*/ 518461 w 709"/>
                <a:gd name="T73" fmla="*/ 152976 h 965"/>
                <a:gd name="T74" fmla="*/ 342040 w 709"/>
                <a:gd name="T75" fmla="*/ 61190 h 965"/>
                <a:gd name="T76" fmla="*/ 318637 w 709"/>
                <a:gd name="T77" fmla="*/ 0 h 965"/>
                <a:gd name="T78" fmla="*/ 294335 w 709"/>
                <a:gd name="T79" fmla="*/ 61190 h 965"/>
                <a:gd name="T80" fmla="*/ 117014 w 709"/>
                <a:gd name="T81" fmla="*/ 155675 h 965"/>
                <a:gd name="T82" fmla="*/ 127815 w 709"/>
                <a:gd name="T83" fmla="*/ 98084 h 965"/>
                <a:gd name="T84" fmla="*/ 93611 w 709"/>
                <a:gd name="T85" fmla="*/ 132279 h 965"/>
                <a:gd name="T86" fmla="*/ 57607 w 709"/>
                <a:gd name="T87" fmla="*/ 322149 h 965"/>
                <a:gd name="T88" fmla="*/ 25203 w 709"/>
                <a:gd name="T89" fmla="*/ 293353 h 965"/>
                <a:gd name="T90" fmla="*/ 25203 w 709"/>
                <a:gd name="T91" fmla="*/ 341046 h 965"/>
                <a:gd name="T92" fmla="*/ 57607 w 709"/>
                <a:gd name="T93" fmla="*/ 322149 h 96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09" h="965">
                  <a:moveTo>
                    <a:pt x="355" y="147"/>
                  </a:moveTo>
                  <a:cubicBezTo>
                    <a:pt x="238" y="147"/>
                    <a:pt x="143" y="241"/>
                    <a:pt x="143" y="358"/>
                  </a:cubicBezTo>
                  <a:cubicBezTo>
                    <a:pt x="143" y="414"/>
                    <a:pt x="187" y="481"/>
                    <a:pt x="188" y="481"/>
                  </a:cubicBezTo>
                  <a:cubicBezTo>
                    <a:pt x="197" y="496"/>
                    <a:pt x="210" y="519"/>
                    <a:pt x="218" y="534"/>
                  </a:cubicBezTo>
                  <a:lnTo>
                    <a:pt x="264" y="623"/>
                  </a:lnTo>
                  <a:cubicBezTo>
                    <a:pt x="272" y="639"/>
                    <a:pt x="279" y="662"/>
                    <a:pt x="279" y="675"/>
                  </a:cubicBezTo>
                  <a:cubicBezTo>
                    <a:pt x="279" y="675"/>
                    <a:pt x="284" y="679"/>
                    <a:pt x="294" y="679"/>
                  </a:cubicBezTo>
                  <a:lnTo>
                    <a:pt x="416" y="679"/>
                  </a:lnTo>
                  <a:cubicBezTo>
                    <a:pt x="425" y="679"/>
                    <a:pt x="430" y="675"/>
                    <a:pt x="431" y="674"/>
                  </a:cubicBezTo>
                  <a:cubicBezTo>
                    <a:pt x="430" y="662"/>
                    <a:pt x="437" y="639"/>
                    <a:pt x="446" y="623"/>
                  </a:cubicBezTo>
                  <a:lnTo>
                    <a:pt x="491" y="534"/>
                  </a:lnTo>
                  <a:cubicBezTo>
                    <a:pt x="499" y="519"/>
                    <a:pt x="513" y="495"/>
                    <a:pt x="522" y="481"/>
                  </a:cubicBezTo>
                  <a:cubicBezTo>
                    <a:pt x="537" y="458"/>
                    <a:pt x="566" y="402"/>
                    <a:pt x="566" y="358"/>
                  </a:cubicBezTo>
                  <a:cubicBezTo>
                    <a:pt x="566" y="241"/>
                    <a:pt x="471" y="147"/>
                    <a:pt x="355" y="147"/>
                  </a:cubicBezTo>
                  <a:close/>
                  <a:moveTo>
                    <a:pt x="416" y="723"/>
                  </a:moveTo>
                  <a:lnTo>
                    <a:pt x="294" y="723"/>
                  </a:lnTo>
                  <a:cubicBezTo>
                    <a:pt x="261" y="723"/>
                    <a:pt x="235" y="702"/>
                    <a:pt x="235" y="675"/>
                  </a:cubicBezTo>
                  <a:cubicBezTo>
                    <a:pt x="235" y="671"/>
                    <a:pt x="231" y="656"/>
                    <a:pt x="224" y="643"/>
                  </a:cubicBezTo>
                  <a:lnTo>
                    <a:pt x="179" y="554"/>
                  </a:lnTo>
                  <a:cubicBezTo>
                    <a:pt x="172" y="540"/>
                    <a:pt x="159" y="519"/>
                    <a:pt x="151" y="506"/>
                  </a:cubicBezTo>
                  <a:cubicBezTo>
                    <a:pt x="145" y="498"/>
                    <a:pt x="99" y="425"/>
                    <a:pt x="99" y="358"/>
                  </a:cubicBezTo>
                  <a:cubicBezTo>
                    <a:pt x="99" y="217"/>
                    <a:pt x="214" y="102"/>
                    <a:pt x="355" y="102"/>
                  </a:cubicBezTo>
                  <a:cubicBezTo>
                    <a:pt x="495" y="102"/>
                    <a:pt x="610" y="217"/>
                    <a:pt x="610" y="358"/>
                  </a:cubicBezTo>
                  <a:cubicBezTo>
                    <a:pt x="610" y="425"/>
                    <a:pt x="564" y="498"/>
                    <a:pt x="559" y="506"/>
                  </a:cubicBezTo>
                  <a:cubicBezTo>
                    <a:pt x="550" y="518"/>
                    <a:pt x="537" y="541"/>
                    <a:pt x="530" y="554"/>
                  </a:cubicBezTo>
                  <a:lnTo>
                    <a:pt x="485" y="643"/>
                  </a:lnTo>
                  <a:cubicBezTo>
                    <a:pt x="478" y="656"/>
                    <a:pt x="475" y="671"/>
                    <a:pt x="475" y="675"/>
                  </a:cubicBezTo>
                  <a:cubicBezTo>
                    <a:pt x="475" y="702"/>
                    <a:pt x="449" y="723"/>
                    <a:pt x="416" y="723"/>
                  </a:cubicBezTo>
                  <a:close/>
                  <a:moveTo>
                    <a:pt x="287" y="832"/>
                  </a:moveTo>
                  <a:cubicBezTo>
                    <a:pt x="269" y="832"/>
                    <a:pt x="254" y="846"/>
                    <a:pt x="254" y="865"/>
                  </a:cubicBezTo>
                  <a:cubicBezTo>
                    <a:pt x="254" y="883"/>
                    <a:pt x="269" y="897"/>
                    <a:pt x="287" y="897"/>
                  </a:cubicBezTo>
                  <a:lnTo>
                    <a:pt x="426" y="897"/>
                  </a:lnTo>
                  <a:cubicBezTo>
                    <a:pt x="444" y="897"/>
                    <a:pt x="459" y="883"/>
                    <a:pt x="459" y="865"/>
                  </a:cubicBezTo>
                  <a:cubicBezTo>
                    <a:pt x="459" y="846"/>
                    <a:pt x="444" y="832"/>
                    <a:pt x="426" y="832"/>
                  </a:cubicBezTo>
                  <a:lnTo>
                    <a:pt x="287" y="832"/>
                  </a:lnTo>
                  <a:close/>
                  <a:moveTo>
                    <a:pt x="274" y="885"/>
                  </a:moveTo>
                  <a:cubicBezTo>
                    <a:pt x="276" y="929"/>
                    <a:pt x="312" y="965"/>
                    <a:pt x="356" y="965"/>
                  </a:cubicBezTo>
                  <a:cubicBezTo>
                    <a:pt x="401" y="965"/>
                    <a:pt x="437" y="929"/>
                    <a:pt x="439" y="885"/>
                  </a:cubicBezTo>
                  <a:lnTo>
                    <a:pt x="274" y="885"/>
                  </a:lnTo>
                  <a:close/>
                  <a:moveTo>
                    <a:pt x="459" y="865"/>
                  </a:moveTo>
                  <a:lnTo>
                    <a:pt x="254" y="865"/>
                  </a:lnTo>
                  <a:lnTo>
                    <a:pt x="254" y="762"/>
                  </a:lnTo>
                  <a:lnTo>
                    <a:pt x="459" y="762"/>
                  </a:lnTo>
                  <a:lnTo>
                    <a:pt x="459" y="865"/>
                  </a:lnTo>
                  <a:close/>
                  <a:moveTo>
                    <a:pt x="491" y="369"/>
                  </a:moveTo>
                  <a:cubicBezTo>
                    <a:pt x="491" y="388"/>
                    <a:pt x="476" y="403"/>
                    <a:pt x="457" y="403"/>
                  </a:cubicBezTo>
                  <a:lnTo>
                    <a:pt x="388" y="403"/>
                  </a:lnTo>
                  <a:lnTo>
                    <a:pt x="388" y="472"/>
                  </a:lnTo>
                  <a:cubicBezTo>
                    <a:pt x="388" y="491"/>
                    <a:pt x="373" y="506"/>
                    <a:pt x="355" y="506"/>
                  </a:cubicBezTo>
                  <a:cubicBezTo>
                    <a:pt x="336" y="506"/>
                    <a:pt x="321" y="491"/>
                    <a:pt x="321" y="472"/>
                  </a:cubicBezTo>
                  <a:lnTo>
                    <a:pt x="321" y="403"/>
                  </a:lnTo>
                  <a:lnTo>
                    <a:pt x="252" y="403"/>
                  </a:lnTo>
                  <a:cubicBezTo>
                    <a:pt x="233" y="403"/>
                    <a:pt x="218" y="388"/>
                    <a:pt x="218" y="369"/>
                  </a:cubicBezTo>
                  <a:cubicBezTo>
                    <a:pt x="218" y="351"/>
                    <a:pt x="233" y="336"/>
                    <a:pt x="252" y="336"/>
                  </a:cubicBezTo>
                  <a:lnTo>
                    <a:pt x="321" y="336"/>
                  </a:lnTo>
                  <a:lnTo>
                    <a:pt x="321" y="266"/>
                  </a:lnTo>
                  <a:cubicBezTo>
                    <a:pt x="321" y="248"/>
                    <a:pt x="336" y="233"/>
                    <a:pt x="355" y="233"/>
                  </a:cubicBezTo>
                  <a:cubicBezTo>
                    <a:pt x="373" y="233"/>
                    <a:pt x="388" y="248"/>
                    <a:pt x="388" y="266"/>
                  </a:cubicBezTo>
                  <a:lnTo>
                    <a:pt x="388" y="336"/>
                  </a:lnTo>
                  <a:lnTo>
                    <a:pt x="457" y="336"/>
                  </a:lnTo>
                  <a:cubicBezTo>
                    <a:pt x="476" y="336"/>
                    <a:pt x="491" y="351"/>
                    <a:pt x="491" y="369"/>
                  </a:cubicBezTo>
                  <a:close/>
                  <a:moveTo>
                    <a:pt x="681" y="326"/>
                  </a:moveTo>
                  <a:lnTo>
                    <a:pt x="643" y="326"/>
                  </a:lnTo>
                  <a:cubicBezTo>
                    <a:pt x="644" y="336"/>
                    <a:pt x="645" y="347"/>
                    <a:pt x="645" y="358"/>
                  </a:cubicBezTo>
                  <a:cubicBezTo>
                    <a:pt x="645" y="365"/>
                    <a:pt x="644" y="372"/>
                    <a:pt x="643" y="379"/>
                  </a:cubicBezTo>
                  <a:lnTo>
                    <a:pt x="681" y="379"/>
                  </a:lnTo>
                  <a:cubicBezTo>
                    <a:pt x="696" y="379"/>
                    <a:pt x="709" y="367"/>
                    <a:pt x="709" y="352"/>
                  </a:cubicBezTo>
                  <a:cubicBezTo>
                    <a:pt x="709" y="338"/>
                    <a:pt x="696" y="326"/>
                    <a:pt x="681" y="326"/>
                  </a:cubicBezTo>
                  <a:close/>
                  <a:moveTo>
                    <a:pt x="576" y="170"/>
                  </a:moveTo>
                  <a:lnTo>
                    <a:pt x="603" y="142"/>
                  </a:lnTo>
                  <a:cubicBezTo>
                    <a:pt x="614" y="131"/>
                    <a:pt x="614" y="114"/>
                    <a:pt x="604" y="104"/>
                  </a:cubicBezTo>
                  <a:cubicBezTo>
                    <a:pt x="594" y="94"/>
                    <a:pt x="577" y="94"/>
                    <a:pt x="566" y="105"/>
                  </a:cubicBezTo>
                  <a:lnTo>
                    <a:pt x="538" y="132"/>
                  </a:lnTo>
                  <a:cubicBezTo>
                    <a:pt x="552" y="144"/>
                    <a:pt x="564" y="156"/>
                    <a:pt x="576" y="170"/>
                  </a:cubicBezTo>
                  <a:close/>
                  <a:moveTo>
                    <a:pt x="354" y="67"/>
                  </a:moveTo>
                  <a:cubicBezTo>
                    <a:pt x="363" y="67"/>
                    <a:pt x="372" y="68"/>
                    <a:pt x="380" y="68"/>
                  </a:cubicBezTo>
                  <a:lnTo>
                    <a:pt x="380" y="27"/>
                  </a:lnTo>
                  <a:cubicBezTo>
                    <a:pt x="380" y="12"/>
                    <a:pt x="368" y="0"/>
                    <a:pt x="354" y="0"/>
                  </a:cubicBezTo>
                  <a:cubicBezTo>
                    <a:pt x="339" y="0"/>
                    <a:pt x="327" y="12"/>
                    <a:pt x="327" y="27"/>
                  </a:cubicBezTo>
                  <a:lnTo>
                    <a:pt x="327" y="68"/>
                  </a:lnTo>
                  <a:cubicBezTo>
                    <a:pt x="336" y="68"/>
                    <a:pt x="345" y="67"/>
                    <a:pt x="354" y="67"/>
                  </a:cubicBezTo>
                  <a:close/>
                  <a:moveTo>
                    <a:pt x="130" y="173"/>
                  </a:moveTo>
                  <a:cubicBezTo>
                    <a:pt x="142" y="159"/>
                    <a:pt x="154" y="147"/>
                    <a:pt x="168" y="135"/>
                  </a:cubicBezTo>
                  <a:lnTo>
                    <a:pt x="142" y="109"/>
                  </a:lnTo>
                  <a:cubicBezTo>
                    <a:pt x="131" y="99"/>
                    <a:pt x="114" y="98"/>
                    <a:pt x="104" y="109"/>
                  </a:cubicBezTo>
                  <a:cubicBezTo>
                    <a:pt x="93" y="119"/>
                    <a:pt x="94" y="136"/>
                    <a:pt x="104" y="147"/>
                  </a:cubicBezTo>
                  <a:lnTo>
                    <a:pt x="130" y="173"/>
                  </a:lnTo>
                  <a:close/>
                  <a:moveTo>
                    <a:pt x="64" y="358"/>
                  </a:moveTo>
                  <a:cubicBezTo>
                    <a:pt x="64" y="347"/>
                    <a:pt x="64" y="336"/>
                    <a:pt x="66" y="326"/>
                  </a:cubicBezTo>
                  <a:lnTo>
                    <a:pt x="28" y="326"/>
                  </a:lnTo>
                  <a:cubicBezTo>
                    <a:pt x="13" y="326"/>
                    <a:pt x="0" y="338"/>
                    <a:pt x="0" y="352"/>
                  </a:cubicBezTo>
                  <a:cubicBezTo>
                    <a:pt x="0" y="367"/>
                    <a:pt x="13" y="379"/>
                    <a:pt x="28" y="379"/>
                  </a:cubicBezTo>
                  <a:lnTo>
                    <a:pt x="65" y="379"/>
                  </a:lnTo>
                  <a:cubicBezTo>
                    <a:pt x="64" y="372"/>
                    <a:pt x="64" y="365"/>
                    <a:pt x="64" y="3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7"/>
          <p:cNvGrpSpPr/>
          <p:nvPr/>
        </p:nvGrpSpPr>
        <p:grpSpPr bwMode="auto">
          <a:xfrm>
            <a:off x="1460626" y="3467605"/>
            <a:ext cx="783325" cy="785533"/>
            <a:chOff x="0" y="0"/>
            <a:chExt cx="1154113" cy="1155698"/>
          </a:xfrm>
          <a:solidFill>
            <a:schemeClr val="bg1">
              <a:lumMod val="65000"/>
            </a:schemeClr>
          </a:solidFill>
        </p:grpSpPr>
        <p:sp>
          <p:nvSpPr>
            <p:cNvPr id="37" name="Oval 31"/>
            <p:cNvSpPr>
              <a:spLocks noChangeArrowheads="1"/>
            </p:cNvSpPr>
            <p:nvPr/>
          </p:nvSpPr>
          <p:spPr bwMode="auto">
            <a:xfrm>
              <a:off x="0" y="0"/>
              <a:ext cx="1154113" cy="1155699"/>
            </a:xfrm>
            <a:prstGeom prst="ellipse">
              <a:avLst/>
            </a:prstGeom>
            <a:solidFill>
              <a:schemeClr val="accent2"/>
            </a:solidFill>
            <a:ln w="63500">
              <a:solidFill>
                <a:schemeClr val="bg1"/>
              </a:solidFill>
              <a:round/>
            </a:ln>
            <a:effectLst>
              <a:outerShdw blurRad="1016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269875" y="169862"/>
              <a:ext cx="563563" cy="766762"/>
            </a:xfrm>
            <a:custGeom>
              <a:avLst/>
              <a:gdLst>
                <a:gd name="T0" fmla="*/ 73939 w 625"/>
                <a:gd name="T1" fmla="*/ 124194 h 852"/>
                <a:gd name="T2" fmla="*/ 62217 w 625"/>
                <a:gd name="T3" fmla="*/ 766762 h 852"/>
                <a:gd name="T4" fmla="*/ 563563 w 625"/>
                <a:gd name="T5" fmla="*/ 188091 h 852"/>
                <a:gd name="T6" fmla="*/ 520281 w 625"/>
                <a:gd name="T7" fmla="*/ 201590 h 852"/>
                <a:gd name="T8" fmla="*/ 64021 w 625"/>
                <a:gd name="T9" fmla="*/ 722664 h 852"/>
                <a:gd name="T10" fmla="*/ 243459 w 625"/>
                <a:gd name="T11" fmla="*/ 81896 h 852"/>
                <a:gd name="T12" fmla="*/ 320104 w 625"/>
                <a:gd name="T13" fmla="*/ 81896 h 852"/>
                <a:gd name="T14" fmla="*/ 280429 w 625"/>
                <a:gd name="T15" fmla="*/ 122394 h 852"/>
                <a:gd name="T16" fmla="*/ 196571 w 625"/>
                <a:gd name="T17" fmla="*/ 83696 h 852"/>
                <a:gd name="T18" fmla="*/ 103696 w 625"/>
                <a:gd name="T19" fmla="*/ 194390 h 852"/>
                <a:gd name="T20" fmla="*/ 459867 w 625"/>
                <a:gd name="T21" fmla="*/ 194390 h 852"/>
                <a:gd name="T22" fmla="*/ 366992 w 625"/>
                <a:gd name="T23" fmla="*/ 83696 h 852"/>
                <a:gd name="T24" fmla="*/ 196571 w 625"/>
                <a:gd name="T25" fmla="*/ 83696 h 852"/>
                <a:gd name="T26" fmla="*/ 199276 w 625"/>
                <a:gd name="T27" fmla="*/ 582271 h 852"/>
                <a:gd name="T28" fmla="*/ 136157 w 625"/>
                <a:gd name="T29" fmla="*/ 600270 h 852"/>
                <a:gd name="T30" fmla="*/ 122631 w 625"/>
                <a:gd name="T31" fmla="*/ 613770 h 852"/>
                <a:gd name="T32" fmla="*/ 199276 w 625"/>
                <a:gd name="T33" fmla="*/ 619169 h 852"/>
                <a:gd name="T34" fmla="*/ 119025 w 625"/>
                <a:gd name="T35" fmla="*/ 658767 h 852"/>
                <a:gd name="T36" fmla="*/ 218212 w 625"/>
                <a:gd name="T37" fmla="*/ 610170 h 852"/>
                <a:gd name="T38" fmla="*/ 218212 w 625"/>
                <a:gd name="T39" fmla="*/ 578671 h 852"/>
                <a:gd name="T40" fmla="*/ 99187 w 625"/>
                <a:gd name="T41" fmla="*/ 584971 h 852"/>
                <a:gd name="T42" fmla="*/ 192964 w 625"/>
                <a:gd name="T43" fmla="*/ 683966 h 852"/>
                <a:gd name="T44" fmla="*/ 192964 w 625"/>
                <a:gd name="T45" fmla="*/ 301485 h 852"/>
                <a:gd name="T46" fmla="*/ 136157 w 625"/>
                <a:gd name="T47" fmla="*/ 318584 h 852"/>
                <a:gd name="T48" fmla="*/ 155994 w 625"/>
                <a:gd name="T49" fmla="*/ 368982 h 852"/>
                <a:gd name="T50" fmla="*/ 119025 w 625"/>
                <a:gd name="T51" fmla="*/ 382481 h 852"/>
                <a:gd name="T52" fmla="*/ 192964 w 625"/>
                <a:gd name="T53" fmla="*/ 281686 h 852"/>
                <a:gd name="T54" fmla="*/ 99187 w 625"/>
                <a:gd name="T55" fmla="*/ 380681 h 852"/>
                <a:gd name="T56" fmla="*/ 217310 w 625"/>
                <a:gd name="T57" fmla="*/ 323084 h 852"/>
                <a:gd name="T58" fmla="*/ 216408 w 625"/>
                <a:gd name="T59" fmla="*/ 296985 h 852"/>
                <a:gd name="T60" fmla="*/ 199276 w 625"/>
                <a:gd name="T61" fmla="*/ 452678 h 852"/>
                <a:gd name="T62" fmla="*/ 122631 w 625"/>
                <a:gd name="T63" fmla="*/ 471577 h 852"/>
                <a:gd name="T64" fmla="*/ 199276 w 625"/>
                <a:gd name="T65" fmla="*/ 522874 h 852"/>
                <a:gd name="T66" fmla="*/ 218212 w 625"/>
                <a:gd name="T67" fmla="*/ 438278 h 852"/>
                <a:gd name="T68" fmla="*/ 99187 w 625"/>
                <a:gd name="T69" fmla="*/ 442778 h 852"/>
                <a:gd name="T70" fmla="*/ 199276 w 625"/>
                <a:gd name="T71" fmla="*/ 541773 h 852"/>
                <a:gd name="T72" fmla="*/ 260592 w 625"/>
                <a:gd name="T73" fmla="*/ 418479 h 852"/>
                <a:gd name="T74" fmla="*/ 294856 w 625"/>
                <a:gd name="T75" fmla="*/ 650668 h 852"/>
                <a:gd name="T76" fmla="*/ 452654 w 625"/>
                <a:gd name="T77" fmla="*/ 602070 h 852"/>
                <a:gd name="T78" fmla="*/ 288544 w 625"/>
                <a:gd name="T79" fmla="*/ 644368 h 852"/>
                <a:gd name="T80" fmla="*/ 452654 w 625"/>
                <a:gd name="T81" fmla="*/ 456277 h 852"/>
                <a:gd name="T82" fmla="*/ 288544 w 625"/>
                <a:gd name="T83" fmla="*/ 368982 h 852"/>
                <a:gd name="T84" fmla="*/ 288544 w 625"/>
                <a:gd name="T85" fmla="*/ 316784 h 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25" h="852">
                  <a:moveTo>
                    <a:pt x="48" y="224"/>
                  </a:moveTo>
                  <a:cubicBezTo>
                    <a:pt x="48" y="200"/>
                    <a:pt x="59" y="188"/>
                    <a:pt x="82" y="188"/>
                  </a:cubicBezTo>
                  <a:lnTo>
                    <a:pt x="82" y="138"/>
                  </a:lnTo>
                  <a:cubicBezTo>
                    <a:pt x="39" y="139"/>
                    <a:pt x="0" y="167"/>
                    <a:pt x="0" y="209"/>
                  </a:cubicBezTo>
                  <a:lnTo>
                    <a:pt x="0" y="783"/>
                  </a:lnTo>
                  <a:cubicBezTo>
                    <a:pt x="0" y="818"/>
                    <a:pt x="34" y="852"/>
                    <a:pt x="69" y="852"/>
                  </a:cubicBezTo>
                  <a:lnTo>
                    <a:pt x="556" y="852"/>
                  </a:lnTo>
                  <a:cubicBezTo>
                    <a:pt x="591" y="852"/>
                    <a:pt x="625" y="818"/>
                    <a:pt x="625" y="783"/>
                  </a:cubicBezTo>
                  <a:lnTo>
                    <a:pt x="625" y="209"/>
                  </a:lnTo>
                  <a:cubicBezTo>
                    <a:pt x="625" y="167"/>
                    <a:pt x="586" y="139"/>
                    <a:pt x="543" y="138"/>
                  </a:cubicBezTo>
                  <a:lnTo>
                    <a:pt x="543" y="188"/>
                  </a:lnTo>
                  <a:cubicBezTo>
                    <a:pt x="566" y="188"/>
                    <a:pt x="577" y="200"/>
                    <a:pt x="577" y="224"/>
                  </a:cubicBezTo>
                  <a:lnTo>
                    <a:pt x="577" y="768"/>
                  </a:lnTo>
                  <a:cubicBezTo>
                    <a:pt x="577" y="785"/>
                    <a:pt x="570" y="803"/>
                    <a:pt x="554" y="803"/>
                  </a:cubicBezTo>
                  <a:lnTo>
                    <a:pt x="71" y="803"/>
                  </a:lnTo>
                  <a:cubicBezTo>
                    <a:pt x="53" y="803"/>
                    <a:pt x="48" y="783"/>
                    <a:pt x="48" y="764"/>
                  </a:cubicBezTo>
                  <a:lnTo>
                    <a:pt x="48" y="224"/>
                  </a:lnTo>
                  <a:close/>
                  <a:moveTo>
                    <a:pt x="270" y="91"/>
                  </a:moveTo>
                  <a:cubicBezTo>
                    <a:pt x="270" y="71"/>
                    <a:pt x="289" y="52"/>
                    <a:pt x="309" y="52"/>
                  </a:cubicBezTo>
                  <a:lnTo>
                    <a:pt x="316" y="52"/>
                  </a:lnTo>
                  <a:cubicBezTo>
                    <a:pt x="336" y="52"/>
                    <a:pt x="355" y="71"/>
                    <a:pt x="355" y="91"/>
                  </a:cubicBezTo>
                  <a:lnTo>
                    <a:pt x="355" y="95"/>
                  </a:lnTo>
                  <a:cubicBezTo>
                    <a:pt x="355" y="117"/>
                    <a:pt x="336" y="136"/>
                    <a:pt x="314" y="136"/>
                  </a:cubicBezTo>
                  <a:lnTo>
                    <a:pt x="311" y="136"/>
                  </a:lnTo>
                  <a:cubicBezTo>
                    <a:pt x="289" y="136"/>
                    <a:pt x="270" y="117"/>
                    <a:pt x="270" y="95"/>
                  </a:cubicBezTo>
                  <a:lnTo>
                    <a:pt x="270" y="91"/>
                  </a:lnTo>
                  <a:close/>
                  <a:moveTo>
                    <a:pt x="218" y="93"/>
                  </a:moveTo>
                  <a:lnTo>
                    <a:pt x="149" y="93"/>
                  </a:lnTo>
                  <a:cubicBezTo>
                    <a:pt x="126" y="93"/>
                    <a:pt x="115" y="104"/>
                    <a:pt x="115" y="127"/>
                  </a:cubicBezTo>
                  <a:lnTo>
                    <a:pt x="115" y="216"/>
                  </a:lnTo>
                  <a:cubicBezTo>
                    <a:pt x="115" y="231"/>
                    <a:pt x="124" y="246"/>
                    <a:pt x="138" y="246"/>
                  </a:cubicBezTo>
                  <a:lnTo>
                    <a:pt x="487" y="246"/>
                  </a:lnTo>
                  <a:cubicBezTo>
                    <a:pt x="501" y="246"/>
                    <a:pt x="510" y="231"/>
                    <a:pt x="510" y="216"/>
                  </a:cubicBezTo>
                  <a:lnTo>
                    <a:pt x="510" y="127"/>
                  </a:lnTo>
                  <a:cubicBezTo>
                    <a:pt x="510" y="104"/>
                    <a:pt x="499" y="93"/>
                    <a:pt x="476" y="93"/>
                  </a:cubicBezTo>
                  <a:lnTo>
                    <a:pt x="407" y="93"/>
                  </a:lnTo>
                  <a:cubicBezTo>
                    <a:pt x="407" y="45"/>
                    <a:pt x="366" y="0"/>
                    <a:pt x="320" y="0"/>
                  </a:cubicBezTo>
                  <a:lnTo>
                    <a:pt x="305" y="0"/>
                  </a:lnTo>
                  <a:cubicBezTo>
                    <a:pt x="259" y="0"/>
                    <a:pt x="218" y="45"/>
                    <a:pt x="218" y="93"/>
                  </a:cubicBezTo>
                  <a:close/>
                  <a:moveTo>
                    <a:pt x="132" y="654"/>
                  </a:moveTo>
                  <a:cubicBezTo>
                    <a:pt x="132" y="649"/>
                    <a:pt x="133" y="647"/>
                    <a:pt x="138" y="647"/>
                  </a:cubicBezTo>
                  <a:lnTo>
                    <a:pt x="221" y="647"/>
                  </a:lnTo>
                  <a:lnTo>
                    <a:pt x="221" y="654"/>
                  </a:lnTo>
                  <a:cubicBezTo>
                    <a:pt x="221" y="661"/>
                    <a:pt x="186" y="680"/>
                    <a:pt x="180" y="684"/>
                  </a:cubicBezTo>
                  <a:cubicBezTo>
                    <a:pt x="174" y="679"/>
                    <a:pt x="161" y="667"/>
                    <a:pt x="151" y="667"/>
                  </a:cubicBezTo>
                  <a:lnTo>
                    <a:pt x="149" y="667"/>
                  </a:lnTo>
                  <a:cubicBezTo>
                    <a:pt x="144" y="667"/>
                    <a:pt x="136" y="675"/>
                    <a:pt x="136" y="680"/>
                  </a:cubicBezTo>
                  <a:lnTo>
                    <a:pt x="136" y="682"/>
                  </a:lnTo>
                  <a:cubicBezTo>
                    <a:pt x="136" y="688"/>
                    <a:pt x="167" y="721"/>
                    <a:pt x="173" y="721"/>
                  </a:cubicBezTo>
                  <a:lnTo>
                    <a:pt x="175" y="721"/>
                  </a:lnTo>
                  <a:cubicBezTo>
                    <a:pt x="180" y="721"/>
                    <a:pt x="214" y="693"/>
                    <a:pt x="221" y="688"/>
                  </a:cubicBezTo>
                  <a:cubicBezTo>
                    <a:pt x="221" y="700"/>
                    <a:pt x="225" y="738"/>
                    <a:pt x="214" y="738"/>
                  </a:cubicBezTo>
                  <a:lnTo>
                    <a:pt x="138" y="738"/>
                  </a:lnTo>
                  <a:cubicBezTo>
                    <a:pt x="133" y="738"/>
                    <a:pt x="132" y="737"/>
                    <a:pt x="132" y="732"/>
                  </a:cubicBezTo>
                  <a:lnTo>
                    <a:pt x="132" y="654"/>
                  </a:lnTo>
                  <a:close/>
                  <a:moveTo>
                    <a:pt x="214" y="760"/>
                  </a:moveTo>
                  <a:cubicBezTo>
                    <a:pt x="255" y="760"/>
                    <a:pt x="240" y="715"/>
                    <a:pt x="242" y="678"/>
                  </a:cubicBezTo>
                  <a:cubicBezTo>
                    <a:pt x="243" y="658"/>
                    <a:pt x="292" y="642"/>
                    <a:pt x="296" y="624"/>
                  </a:cubicBezTo>
                  <a:lnTo>
                    <a:pt x="290" y="624"/>
                  </a:lnTo>
                  <a:cubicBezTo>
                    <a:pt x="275" y="624"/>
                    <a:pt x="253" y="637"/>
                    <a:pt x="242" y="643"/>
                  </a:cubicBezTo>
                  <a:cubicBezTo>
                    <a:pt x="237" y="635"/>
                    <a:pt x="232" y="626"/>
                    <a:pt x="218" y="626"/>
                  </a:cubicBezTo>
                  <a:lnTo>
                    <a:pt x="134" y="626"/>
                  </a:lnTo>
                  <a:cubicBezTo>
                    <a:pt x="122" y="626"/>
                    <a:pt x="110" y="637"/>
                    <a:pt x="110" y="650"/>
                  </a:cubicBezTo>
                  <a:lnTo>
                    <a:pt x="110" y="736"/>
                  </a:lnTo>
                  <a:cubicBezTo>
                    <a:pt x="110" y="750"/>
                    <a:pt x="123" y="760"/>
                    <a:pt x="138" y="760"/>
                  </a:cubicBezTo>
                  <a:lnTo>
                    <a:pt x="214" y="760"/>
                  </a:lnTo>
                  <a:close/>
                  <a:moveTo>
                    <a:pt x="132" y="341"/>
                  </a:moveTo>
                  <a:cubicBezTo>
                    <a:pt x="132" y="336"/>
                    <a:pt x="133" y="335"/>
                    <a:pt x="138" y="335"/>
                  </a:cubicBezTo>
                  <a:lnTo>
                    <a:pt x="214" y="335"/>
                  </a:lnTo>
                  <a:cubicBezTo>
                    <a:pt x="219" y="335"/>
                    <a:pt x="221" y="336"/>
                    <a:pt x="221" y="341"/>
                  </a:cubicBezTo>
                  <a:cubicBezTo>
                    <a:pt x="221" y="346"/>
                    <a:pt x="184" y="371"/>
                    <a:pt x="180" y="371"/>
                  </a:cubicBezTo>
                  <a:cubicBezTo>
                    <a:pt x="175" y="371"/>
                    <a:pt x="164" y="354"/>
                    <a:pt x="151" y="354"/>
                  </a:cubicBezTo>
                  <a:cubicBezTo>
                    <a:pt x="145" y="354"/>
                    <a:pt x="136" y="361"/>
                    <a:pt x="136" y="367"/>
                  </a:cubicBezTo>
                  <a:lnTo>
                    <a:pt x="136" y="369"/>
                  </a:lnTo>
                  <a:cubicBezTo>
                    <a:pt x="136" y="378"/>
                    <a:pt x="166" y="406"/>
                    <a:pt x="173" y="410"/>
                  </a:cubicBezTo>
                  <a:lnTo>
                    <a:pt x="221" y="376"/>
                  </a:lnTo>
                  <a:lnTo>
                    <a:pt x="221" y="425"/>
                  </a:lnTo>
                  <a:lnTo>
                    <a:pt x="132" y="425"/>
                  </a:lnTo>
                  <a:lnTo>
                    <a:pt x="132" y="341"/>
                  </a:lnTo>
                  <a:close/>
                  <a:moveTo>
                    <a:pt x="240" y="330"/>
                  </a:moveTo>
                  <a:cubicBezTo>
                    <a:pt x="237" y="319"/>
                    <a:pt x="228" y="313"/>
                    <a:pt x="214" y="313"/>
                  </a:cubicBezTo>
                  <a:lnTo>
                    <a:pt x="138" y="313"/>
                  </a:lnTo>
                  <a:cubicBezTo>
                    <a:pt x="123" y="313"/>
                    <a:pt x="110" y="322"/>
                    <a:pt x="110" y="337"/>
                  </a:cubicBezTo>
                  <a:lnTo>
                    <a:pt x="110" y="423"/>
                  </a:lnTo>
                  <a:cubicBezTo>
                    <a:pt x="110" y="436"/>
                    <a:pt x="122" y="447"/>
                    <a:pt x="134" y="447"/>
                  </a:cubicBezTo>
                  <a:lnTo>
                    <a:pt x="218" y="447"/>
                  </a:lnTo>
                  <a:cubicBezTo>
                    <a:pt x="252" y="447"/>
                    <a:pt x="242" y="393"/>
                    <a:pt x="241" y="359"/>
                  </a:cubicBezTo>
                  <a:lnTo>
                    <a:pt x="296" y="313"/>
                  </a:lnTo>
                  <a:cubicBezTo>
                    <a:pt x="296" y="313"/>
                    <a:pt x="292" y="311"/>
                    <a:pt x="292" y="311"/>
                  </a:cubicBezTo>
                  <a:cubicBezTo>
                    <a:pt x="271" y="311"/>
                    <a:pt x="253" y="329"/>
                    <a:pt x="240" y="330"/>
                  </a:cubicBezTo>
                  <a:close/>
                  <a:moveTo>
                    <a:pt x="132" y="492"/>
                  </a:moveTo>
                  <a:lnTo>
                    <a:pt x="221" y="492"/>
                  </a:lnTo>
                  <a:lnTo>
                    <a:pt x="221" y="503"/>
                  </a:lnTo>
                  <a:lnTo>
                    <a:pt x="180" y="529"/>
                  </a:lnTo>
                  <a:lnTo>
                    <a:pt x="152" y="508"/>
                  </a:lnTo>
                  <a:cubicBezTo>
                    <a:pt x="145" y="513"/>
                    <a:pt x="136" y="515"/>
                    <a:pt x="136" y="524"/>
                  </a:cubicBezTo>
                  <a:cubicBezTo>
                    <a:pt x="136" y="531"/>
                    <a:pt x="167" y="565"/>
                    <a:pt x="173" y="565"/>
                  </a:cubicBezTo>
                  <a:cubicBezTo>
                    <a:pt x="183" y="565"/>
                    <a:pt x="209" y="536"/>
                    <a:pt x="221" y="533"/>
                  </a:cubicBezTo>
                  <a:lnTo>
                    <a:pt x="221" y="581"/>
                  </a:lnTo>
                  <a:lnTo>
                    <a:pt x="132" y="581"/>
                  </a:lnTo>
                  <a:lnTo>
                    <a:pt x="132" y="492"/>
                  </a:lnTo>
                  <a:close/>
                  <a:moveTo>
                    <a:pt x="242" y="487"/>
                  </a:moveTo>
                  <a:cubicBezTo>
                    <a:pt x="238" y="480"/>
                    <a:pt x="233" y="470"/>
                    <a:pt x="221" y="470"/>
                  </a:cubicBezTo>
                  <a:lnTo>
                    <a:pt x="132" y="470"/>
                  </a:lnTo>
                  <a:cubicBezTo>
                    <a:pt x="121" y="470"/>
                    <a:pt x="110" y="481"/>
                    <a:pt x="110" y="492"/>
                  </a:cubicBezTo>
                  <a:lnTo>
                    <a:pt x="110" y="581"/>
                  </a:lnTo>
                  <a:cubicBezTo>
                    <a:pt x="110" y="591"/>
                    <a:pt x="121" y="602"/>
                    <a:pt x="132" y="602"/>
                  </a:cubicBezTo>
                  <a:lnTo>
                    <a:pt x="221" y="602"/>
                  </a:lnTo>
                  <a:cubicBezTo>
                    <a:pt x="252" y="602"/>
                    <a:pt x="242" y="547"/>
                    <a:pt x="242" y="515"/>
                  </a:cubicBezTo>
                  <a:lnTo>
                    <a:pt x="296" y="469"/>
                  </a:lnTo>
                  <a:lnTo>
                    <a:pt x="289" y="465"/>
                  </a:lnTo>
                  <a:lnTo>
                    <a:pt x="242" y="487"/>
                  </a:lnTo>
                  <a:close/>
                  <a:moveTo>
                    <a:pt x="320" y="716"/>
                  </a:moveTo>
                  <a:cubicBezTo>
                    <a:pt x="320" y="721"/>
                    <a:pt x="322" y="723"/>
                    <a:pt x="327" y="723"/>
                  </a:cubicBezTo>
                  <a:lnTo>
                    <a:pt x="495" y="723"/>
                  </a:lnTo>
                  <a:cubicBezTo>
                    <a:pt x="500" y="723"/>
                    <a:pt x="502" y="721"/>
                    <a:pt x="502" y="716"/>
                  </a:cubicBezTo>
                  <a:lnTo>
                    <a:pt x="502" y="669"/>
                  </a:lnTo>
                  <a:cubicBezTo>
                    <a:pt x="502" y="664"/>
                    <a:pt x="500" y="663"/>
                    <a:pt x="495" y="663"/>
                  </a:cubicBezTo>
                  <a:lnTo>
                    <a:pt x="320" y="663"/>
                  </a:lnTo>
                  <a:lnTo>
                    <a:pt x="320" y="716"/>
                  </a:lnTo>
                  <a:close/>
                  <a:moveTo>
                    <a:pt x="320" y="565"/>
                  </a:moveTo>
                  <a:lnTo>
                    <a:pt x="502" y="565"/>
                  </a:lnTo>
                  <a:lnTo>
                    <a:pt x="502" y="507"/>
                  </a:lnTo>
                  <a:lnTo>
                    <a:pt x="320" y="507"/>
                  </a:lnTo>
                  <a:lnTo>
                    <a:pt x="320" y="565"/>
                  </a:lnTo>
                  <a:close/>
                  <a:moveTo>
                    <a:pt x="320" y="410"/>
                  </a:moveTo>
                  <a:lnTo>
                    <a:pt x="452" y="410"/>
                  </a:lnTo>
                  <a:lnTo>
                    <a:pt x="452" y="352"/>
                  </a:lnTo>
                  <a:lnTo>
                    <a:pt x="320" y="352"/>
                  </a:lnTo>
                  <a:lnTo>
                    <a:pt x="320" y="4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3"/>
          <p:cNvGrpSpPr/>
          <p:nvPr/>
        </p:nvGrpSpPr>
        <p:grpSpPr bwMode="auto">
          <a:xfrm>
            <a:off x="6884618" y="3488107"/>
            <a:ext cx="783325" cy="785533"/>
            <a:chOff x="0" y="0"/>
            <a:chExt cx="1154113" cy="1155698"/>
          </a:xfrm>
          <a:solidFill>
            <a:schemeClr val="bg1">
              <a:lumMod val="65000"/>
            </a:schemeClr>
          </a:solidFill>
        </p:grpSpPr>
        <p:sp>
          <p:nvSpPr>
            <p:cNvPr id="47" name="Oval 32"/>
            <p:cNvSpPr>
              <a:spLocks noChangeArrowheads="1"/>
            </p:cNvSpPr>
            <p:nvPr/>
          </p:nvSpPr>
          <p:spPr bwMode="auto">
            <a:xfrm>
              <a:off x="0" y="0"/>
              <a:ext cx="1154113" cy="1155698"/>
            </a:xfrm>
            <a:prstGeom prst="ellipse">
              <a:avLst/>
            </a:prstGeom>
            <a:solidFill>
              <a:schemeClr val="accent4"/>
            </a:solidFill>
            <a:ln w="63500">
              <a:solidFill>
                <a:schemeClr val="bg1"/>
              </a:solidFill>
              <a:round/>
            </a:ln>
            <a:effectLst>
              <a:outerShdw blurRad="1016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37"/>
            <p:cNvSpPr>
              <a:spLocks noEditPoints="1"/>
            </p:cNvSpPr>
            <p:nvPr/>
          </p:nvSpPr>
          <p:spPr bwMode="auto">
            <a:xfrm>
              <a:off x="268287" y="254000"/>
              <a:ext cx="658813" cy="652462"/>
            </a:xfrm>
            <a:custGeom>
              <a:avLst/>
              <a:gdLst>
                <a:gd name="T0" fmla="*/ 594912 w 732"/>
                <a:gd name="T1" fmla="*/ 562343 h 724"/>
                <a:gd name="T2" fmla="*/ 526510 w 732"/>
                <a:gd name="T3" fmla="*/ 562343 h 724"/>
                <a:gd name="T4" fmla="*/ 431109 w 732"/>
                <a:gd name="T5" fmla="*/ 379401 h 724"/>
                <a:gd name="T6" fmla="*/ 421208 w 732"/>
                <a:gd name="T7" fmla="*/ 415449 h 724"/>
                <a:gd name="T8" fmla="*/ 369007 w 732"/>
                <a:gd name="T9" fmla="*/ 455101 h 724"/>
                <a:gd name="T10" fmla="*/ 540011 w 732"/>
                <a:gd name="T11" fmla="*/ 644351 h 724"/>
                <a:gd name="T12" fmla="*/ 649813 w 732"/>
                <a:gd name="T13" fmla="*/ 570454 h 724"/>
                <a:gd name="T14" fmla="*/ 568811 w 732"/>
                <a:gd name="T15" fmla="*/ 486643 h 724"/>
                <a:gd name="T16" fmla="*/ 449109 w 732"/>
                <a:gd name="T17" fmla="*/ 388413 h 724"/>
                <a:gd name="T18" fmla="*/ 237605 w 732"/>
                <a:gd name="T19" fmla="*/ 231606 h 724"/>
                <a:gd name="T20" fmla="*/ 273605 w 732"/>
                <a:gd name="T21" fmla="*/ 221693 h 724"/>
                <a:gd name="T22" fmla="*/ 283506 w 732"/>
                <a:gd name="T23" fmla="*/ 186546 h 724"/>
                <a:gd name="T24" fmla="*/ 292506 w 732"/>
                <a:gd name="T25" fmla="*/ 153202 h 724"/>
                <a:gd name="T26" fmla="*/ 126903 w 732"/>
                <a:gd name="T27" fmla="*/ 14419 h 724"/>
                <a:gd name="T28" fmla="*/ 104402 w 732"/>
                <a:gd name="T29" fmla="*/ 184744 h 724"/>
                <a:gd name="T30" fmla="*/ 900 w 732"/>
                <a:gd name="T31" fmla="*/ 141487 h 724"/>
                <a:gd name="T32" fmla="*/ 196204 w 732"/>
                <a:gd name="T33" fmla="*/ 281171 h 724"/>
                <a:gd name="T34" fmla="*/ 221404 w 732"/>
                <a:gd name="T35" fmla="*/ 248729 h 724"/>
                <a:gd name="T36" fmla="*/ 634513 w 732"/>
                <a:gd name="T37" fmla="*/ 63985 h 724"/>
                <a:gd name="T38" fmla="*/ 546311 w 732"/>
                <a:gd name="T39" fmla="*/ 0 h 724"/>
                <a:gd name="T40" fmla="*/ 309606 w 732"/>
                <a:gd name="T41" fmla="*/ 211780 h 724"/>
                <a:gd name="T42" fmla="*/ 275405 w 732"/>
                <a:gd name="T43" fmla="*/ 260444 h 724"/>
                <a:gd name="T44" fmla="*/ 246605 w 732"/>
                <a:gd name="T45" fmla="*/ 274863 h 724"/>
                <a:gd name="T46" fmla="*/ 250205 w 732"/>
                <a:gd name="T47" fmla="*/ 364982 h 724"/>
                <a:gd name="T48" fmla="*/ 58501 w 732"/>
                <a:gd name="T49" fmla="*/ 530801 h 724"/>
                <a:gd name="T50" fmla="*/ 37801 w 732"/>
                <a:gd name="T51" fmla="*/ 652462 h 724"/>
                <a:gd name="T52" fmla="*/ 136803 w 732"/>
                <a:gd name="T53" fmla="*/ 553331 h 724"/>
                <a:gd name="T54" fmla="*/ 291606 w 732"/>
                <a:gd name="T55" fmla="*/ 406437 h 724"/>
                <a:gd name="T56" fmla="*/ 378907 w 732"/>
                <a:gd name="T57" fmla="*/ 406437 h 724"/>
                <a:gd name="T58" fmla="*/ 404108 w 732"/>
                <a:gd name="T59" fmla="*/ 352366 h 724"/>
                <a:gd name="T60" fmla="*/ 441009 w 732"/>
                <a:gd name="T61" fmla="*/ 344255 h 724"/>
                <a:gd name="T62" fmla="*/ 634513 w 732"/>
                <a:gd name="T63" fmla="*/ 63985 h 7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32" h="724">
                  <a:moveTo>
                    <a:pt x="623" y="586"/>
                  </a:moveTo>
                  <a:cubicBezTo>
                    <a:pt x="644" y="586"/>
                    <a:pt x="661" y="603"/>
                    <a:pt x="661" y="624"/>
                  </a:cubicBezTo>
                  <a:cubicBezTo>
                    <a:pt x="661" y="645"/>
                    <a:pt x="644" y="662"/>
                    <a:pt x="623" y="662"/>
                  </a:cubicBezTo>
                  <a:cubicBezTo>
                    <a:pt x="602" y="662"/>
                    <a:pt x="585" y="645"/>
                    <a:pt x="585" y="624"/>
                  </a:cubicBezTo>
                  <a:cubicBezTo>
                    <a:pt x="585" y="603"/>
                    <a:pt x="602" y="586"/>
                    <a:pt x="623" y="586"/>
                  </a:cubicBezTo>
                  <a:close/>
                  <a:moveTo>
                    <a:pt x="479" y="421"/>
                  </a:moveTo>
                  <a:lnTo>
                    <a:pt x="489" y="441"/>
                  </a:lnTo>
                  <a:lnTo>
                    <a:pt x="468" y="461"/>
                  </a:lnTo>
                  <a:lnTo>
                    <a:pt x="449" y="480"/>
                  </a:lnTo>
                  <a:cubicBezTo>
                    <a:pt x="438" y="491"/>
                    <a:pt x="425" y="500"/>
                    <a:pt x="410" y="505"/>
                  </a:cubicBezTo>
                  <a:lnTo>
                    <a:pt x="539" y="633"/>
                  </a:lnTo>
                  <a:lnTo>
                    <a:pt x="600" y="715"/>
                  </a:lnTo>
                  <a:lnTo>
                    <a:pt x="632" y="724"/>
                  </a:lnTo>
                  <a:lnTo>
                    <a:pt x="722" y="633"/>
                  </a:lnTo>
                  <a:lnTo>
                    <a:pt x="713" y="600"/>
                  </a:lnTo>
                  <a:lnTo>
                    <a:pt x="632" y="540"/>
                  </a:lnTo>
                  <a:lnTo>
                    <a:pt x="511" y="419"/>
                  </a:lnTo>
                  <a:lnTo>
                    <a:pt x="499" y="431"/>
                  </a:lnTo>
                  <a:lnTo>
                    <a:pt x="479" y="421"/>
                  </a:lnTo>
                  <a:close/>
                  <a:moveTo>
                    <a:pt x="264" y="257"/>
                  </a:moveTo>
                  <a:lnTo>
                    <a:pt x="285" y="237"/>
                  </a:lnTo>
                  <a:lnTo>
                    <a:pt x="304" y="246"/>
                  </a:lnTo>
                  <a:lnTo>
                    <a:pt x="294" y="227"/>
                  </a:lnTo>
                  <a:lnTo>
                    <a:pt x="315" y="207"/>
                  </a:lnTo>
                  <a:lnTo>
                    <a:pt x="317" y="205"/>
                  </a:lnTo>
                  <a:cubicBezTo>
                    <a:pt x="322" y="193"/>
                    <a:pt x="325" y="181"/>
                    <a:pt x="325" y="170"/>
                  </a:cubicBezTo>
                  <a:cubicBezTo>
                    <a:pt x="325" y="84"/>
                    <a:pt x="242" y="0"/>
                    <a:pt x="156" y="1"/>
                  </a:cubicBezTo>
                  <a:cubicBezTo>
                    <a:pt x="156" y="1"/>
                    <a:pt x="146" y="11"/>
                    <a:pt x="141" y="16"/>
                  </a:cubicBezTo>
                  <a:cubicBezTo>
                    <a:pt x="210" y="85"/>
                    <a:pt x="204" y="74"/>
                    <a:pt x="204" y="116"/>
                  </a:cubicBezTo>
                  <a:cubicBezTo>
                    <a:pt x="204" y="151"/>
                    <a:pt x="149" y="205"/>
                    <a:pt x="116" y="205"/>
                  </a:cubicBezTo>
                  <a:cubicBezTo>
                    <a:pt x="72" y="205"/>
                    <a:pt x="86" y="212"/>
                    <a:pt x="16" y="142"/>
                  </a:cubicBezTo>
                  <a:cubicBezTo>
                    <a:pt x="10" y="147"/>
                    <a:pt x="1" y="157"/>
                    <a:pt x="1" y="157"/>
                  </a:cubicBezTo>
                  <a:cubicBezTo>
                    <a:pt x="2" y="243"/>
                    <a:pt x="83" y="325"/>
                    <a:pt x="169" y="325"/>
                  </a:cubicBezTo>
                  <a:cubicBezTo>
                    <a:pt x="185" y="325"/>
                    <a:pt x="201" y="320"/>
                    <a:pt x="218" y="312"/>
                  </a:cubicBezTo>
                  <a:lnTo>
                    <a:pt x="221" y="315"/>
                  </a:lnTo>
                  <a:cubicBezTo>
                    <a:pt x="226" y="301"/>
                    <a:pt x="234" y="288"/>
                    <a:pt x="246" y="276"/>
                  </a:cubicBezTo>
                  <a:lnTo>
                    <a:pt x="264" y="257"/>
                  </a:lnTo>
                  <a:close/>
                  <a:moveTo>
                    <a:pt x="705" y="71"/>
                  </a:moveTo>
                  <a:lnTo>
                    <a:pt x="655" y="20"/>
                  </a:lnTo>
                  <a:cubicBezTo>
                    <a:pt x="642" y="7"/>
                    <a:pt x="624" y="0"/>
                    <a:pt x="607" y="0"/>
                  </a:cubicBezTo>
                  <a:cubicBezTo>
                    <a:pt x="589" y="0"/>
                    <a:pt x="572" y="7"/>
                    <a:pt x="558" y="20"/>
                  </a:cubicBezTo>
                  <a:lnTo>
                    <a:pt x="344" y="235"/>
                  </a:lnTo>
                  <a:cubicBezTo>
                    <a:pt x="350" y="248"/>
                    <a:pt x="345" y="267"/>
                    <a:pt x="335" y="277"/>
                  </a:cubicBezTo>
                  <a:cubicBezTo>
                    <a:pt x="328" y="284"/>
                    <a:pt x="317" y="289"/>
                    <a:pt x="306" y="289"/>
                  </a:cubicBezTo>
                  <a:cubicBezTo>
                    <a:pt x="302" y="289"/>
                    <a:pt x="297" y="288"/>
                    <a:pt x="293" y="286"/>
                  </a:cubicBezTo>
                  <a:lnTo>
                    <a:pt x="274" y="305"/>
                  </a:lnTo>
                  <a:cubicBezTo>
                    <a:pt x="247" y="331"/>
                    <a:pt x="247" y="375"/>
                    <a:pt x="274" y="401"/>
                  </a:cubicBezTo>
                  <a:lnTo>
                    <a:pt x="278" y="405"/>
                  </a:lnTo>
                  <a:lnTo>
                    <a:pt x="110" y="572"/>
                  </a:lnTo>
                  <a:lnTo>
                    <a:pt x="65" y="589"/>
                  </a:lnTo>
                  <a:lnTo>
                    <a:pt x="0" y="682"/>
                  </a:lnTo>
                  <a:lnTo>
                    <a:pt x="42" y="724"/>
                  </a:lnTo>
                  <a:lnTo>
                    <a:pt x="135" y="659"/>
                  </a:lnTo>
                  <a:lnTo>
                    <a:pt x="152" y="614"/>
                  </a:lnTo>
                  <a:lnTo>
                    <a:pt x="319" y="447"/>
                  </a:lnTo>
                  <a:lnTo>
                    <a:pt x="324" y="451"/>
                  </a:lnTo>
                  <a:cubicBezTo>
                    <a:pt x="338" y="465"/>
                    <a:pt x="355" y="471"/>
                    <a:pt x="373" y="471"/>
                  </a:cubicBezTo>
                  <a:cubicBezTo>
                    <a:pt x="390" y="471"/>
                    <a:pt x="408" y="465"/>
                    <a:pt x="421" y="451"/>
                  </a:cubicBezTo>
                  <a:lnTo>
                    <a:pt x="440" y="433"/>
                  </a:lnTo>
                  <a:cubicBezTo>
                    <a:pt x="434" y="420"/>
                    <a:pt x="438" y="401"/>
                    <a:pt x="449" y="391"/>
                  </a:cubicBezTo>
                  <a:cubicBezTo>
                    <a:pt x="456" y="384"/>
                    <a:pt x="467" y="379"/>
                    <a:pt x="477" y="379"/>
                  </a:cubicBezTo>
                  <a:cubicBezTo>
                    <a:pt x="482" y="379"/>
                    <a:pt x="487" y="380"/>
                    <a:pt x="490" y="382"/>
                  </a:cubicBezTo>
                  <a:lnTo>
                    <a:pt x="705" y="167"/>
                  </a:lnTo>
                  <a:cubicBezTo>
                    <a:pt x="732" y="140"/>
                    <a:pt x="732" y="97"/>
                    <a:pt x="705" y="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852293" y="2418787"/>
            <a:ext cx="784403" cy="785533"/>
            <a:chOff x="6852293" y="2418787"/>
            <a:chExt cx="784403" cy="785533"/>
          </a:xfrm>
        </p:grpSpPr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6852293" y="2418787"/>
              <a:ext cx="784403" cy="785533"/>
            </a:xfrm>
            <a:prstGeom prst="ellipse">
              <a:avLst/>
            </a:prstGeom>
            <a:solidFill>
              <a:schemeClr val="accent3"/>
            </a:solidFill>
            <a:ln w="63500">
              <a:solidFill>
                <a:schemeClr val="bg1"/>
              </a:solidFill>
              <a:round/>
            </a:ln>
            <a:effectLst>
              <a:outerShdw blurRad="1016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52" name="Group 9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792" y="2558611"/>
              <a:ext cx="457200" cy="475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9.87654E-7 L -0.31302 -0.10864 " pathEditMode="relative" rAng="0" ptsTypes="AA">
                                      <p:cBhvr>
                                        <p:cTn id="21" dur="1000" spd="-99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60" y="-543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9.87654E-7 L -0.31302 -0.10864 " pathEditMode="relative" rAng="0" ptsTypes="AA">
                                      <p:cBhvr>
                                        <p:cTn id="23" dur="1000" spd="-999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60" y="-543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95062E-6 L 0.30834 0.12531 " pathEditMode="relative" rAng="0" ptsTypes="AA">
                                      <p:cBhvr>
                                        <p:cTn id="25" dur="1000" spd="-999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626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35802E-6 L 0.30625 -0.10401 " pathEditMode="relative" rAng="0" ptsTypes="AA">
                                      <p:cBhvr>
                                        <p:cTn id="27" dur="1000" spd="-999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13" y="-521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61" grpId="0"/>
      <p:bldP spid="62" grpId="0"/>
      <p:bldP spid="63" grpId="0"/>
      <p:bldP spid="7" grpId="0"/>
      <p:bldP spid="64" grpId="0"/>
      <p:bldP spid="28" grpId="0" bldLvl="0" animBg="1"/>
      <p:bldP spid="29" grpId="0" bldLvl="0" animBg="1"/>
      <p:bldP spid="30" grpId="0" bldLvl="0" animBg="1"/>
      <p:bldP spid="3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19"/>
          <p:cNvSpPr txBox="1"/>
          <p:nvPr/>
        </p:nvSpPr>
        <p:spPr>
          <a:xfrm>
            <a:off x="4027898" y="1009476"/>
            <a:ext cx="1161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484849"/>
                </a:solidFill>
                <a:cs typeface="+mn-ea"/>
                <a:sym typeface="+mn-lt"/>
              </a:rPr>
              <a:t>朝阳行业</a:t>
            </a:r>
            <a:endParaRPr lang="zh-CN" altLang="en-US" b="1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74" name="TextBox 20"/>
          <p:cNvSpPr txBox="1"/>
          <p:nvPr/>
        </p:nvSpPr>
        <p:spPr>
          <a:xfrm>
            <a:off x="3979364" y="1415164"/>
            <a:ext cx="3883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484849"/>
                </a:solidFill>
                <a:cs typeface="+mn-ea"/>
                <a:sym typeface="+mn-lt"/>
              </a:rPr>
              <a:t>处于行业发展期，前景看好，后期增长空间大</a:t>
            </a:r>
            <a:endParaRPr lang="zh-CN" altLang="en-US" sz="1400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75" name="TextBox 19"/>
          <p:cNvSpPr txBox="1"/>
          <p:nvPr/>
        </p:nvSpPr>
        <p:spPr>
          <a:xfrm>
            <a:off x="4056952" y="2687189"/>
            <a:ext cx="1707433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00" b="1" dirty="0">
                <a:solidFill>
                  <a:srgbClr val="484849"/>
                </a:solidFill>
                <a:cs typeface="+mn-ea"/>
                <a:sym typeface="+mn-lt"/>
              </a:rPr>
              <a:t>市场规模逐年增长</a:t>
            </a:r>
            <a:endParaRPr lang="zh-CN" altLang="en-US" sz="1500" b="1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76" name="TextBox 20"/>
          <p:cNvSpPr txBox="1"/>
          <p:nvPr/>
        </p:nvSpPr>
        <p:spPr>
          <a:xfrm>
            <a:off x="3997228" y="3040240"/>
            <a:ext cx="4559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484849"/>
                </a:solidFill>
                <a:cs typeface="+mn-ea"/>
                <a:sym typeface="+mn-lt"/>
              </a:rPr>
              <a:t>据某某协会统计，该行业市场规模每年以</a:t>
            </a:r>
            <a:r>
              <a:rPr lang="en-US" altLang="zh-CN" sz="1400" dirty="0">
                <a:solidFill>
                  <a:srgbClr val="484849"/>
                </a:solidFill>
                <a:cs typeface="+mn-ea"/>
                <a:sym typeface="+mn-lt"/>
              </a:rPr>
              <a:t>30%</a:t>
            </a:r>
            <a:r>
              <a:rPr lang="zh-CN" altLang="en-US" sz="1400" dirty="0">
                <a:solidFill>
                  <a:srgbClr val="484849"/>
                </a:solidFill>
                <a:cs typeface="+mn-ea"/>
                <a:sym typeface="+mn-lt"/>
              </a:rPr>
              <a:t>速度递增</a:t>
            </a:r>
            <a:endParaRPr lang="zh-CN" altLang="en-US" sz="1400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77" name="TextBox 19"/>
          <p:cNvSpPr txBox="1"/>
          <p:nvPr/>
        </p:nvSpPr>
        <p:spPr>
          <a:xfrm>
            <a:off x="3869447" y="1771750"/>
            <a:ext cx="1497425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00" b="1" dirty="0">
                <a:solidFill>
                  <a:srgbClr val="484849"/>
                </a:solidFill>
                <a:cs typeface="+mn-ea"/>
                <a:sym typeface="+mn-lt"/>
              </a:rPr>
              <a:t>政策不完善</a:t>
            </a:r>
            <a:endParaRPr lang="zh-CN" altLang="en-US" sz="1500" b="1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78" name="TextBox 20"/>
          <p:cNvSpPr txBox="1"/>
          <p:nvPr/>
        </p:nvSpPr>
        <p:spPr>
          <a:xfrm>
            <a:off x="4027898" y="2124221"/>
            <a:ext cx="3985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484849"/>
                </a:solidFill>
                <a:cs typeface="+mn-ea"/>
                <a:sym typeface="+mn-lt"/>
              </a:rPr>
              <a:t>处于发展阶段，政策法规、行业标准还有待完善</a:t>
            </a:r>
            <a:endParaRPr lang="zh-CN" altLang="en-US" sz="1400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79" name="TextBox 19"/>
          <p:cNvSpPr txBox="1"/>
          <p:nvPr/>
        </p:nvSpPr>
        <p:spPr>
          <a:xfrm>
            <a:off x="3979364" y="3540811"/>
            <a:ext cx="1497425" cy="3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00" b="1" dirty="0">
                <a:solidFill>
                  <a:srgbClr val="484849"/>
                </a:solidFill>
                <a:cs typeface="+mn-ea"/>
                <a:sym typeface="+mn-lt"/>
              </a:rPr>
              <a:t>盈利模式多样</a:t>
            </a:r>
            <a:endParaRPr lang="zh-CN" altLang="en-US" sz="1500" b="1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80" name="TextBox 20"/>
          <p:cNvSpPr txBox="1"/>
          <p:nvPr/>
        </p:nvSpPr>
        <p:spPr>
          <a:xfrm>
            <a:off x="4008327" y="3879315"/>
            <a:ext cx="3864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484849"/>
                </a:solidFill>
                <a:cs typeface="+mn-ea"/>
                <a:sym typeface="+mn-lt"/>
              </a:rPr>
              <a:t>行业里盈利模式相对较多，经营方式灵活多变</a:t>
            </a:r>
            <a:endParaRPr lang="zh-CN" altLang="en-US" sz="1400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+mn-lt"/>
              </a:rPr>
              <a:t>市场状况</a:t>
            </a:r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39449" y="1126027"/>
            <a:ext cx="3318356" cy="3021313"/>
            <a:chOff x="739449" y="1126027"/>
            <a:chExt cx="3318356" cy="3021313"/>
          </a:xfrm>
        </p:grpSpPr>
        <p:sp>
          <p:nvSpPr>
            <p:cNvPr id="92" name="椭圆 91"/>
            <p:cNvSpPr/>
            <p:nvPr/>
          </p:nvSpPr>
          <p:spPr bwMode="auto">
            <a:xfrm>
              <a:off x="739449" y="1401147"/>
              <a:ext cx="2605312" cy="260666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cs typeface="+mn-ea"/>
                <a:sym typeface="+mn-lt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1432204" y="2222487"/>
              <a:ext cx="56907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3322756" y="1827681"/>
              <a:ext cx="56907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accent4"/>
                  </a:solidFill>
                  <a:cs typeface="+mn-ea"/>
                  <a:sym typeface="+mn-lt"/>
                </a:rPr>
                <a:t>02</a:t>
              </a:r>
              <a:endParaRPr lang="zh-CN" altLang="en-US" sz="2400" b="1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3488727" y="2809408"/>
              <a:ext cx="56907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accent4"/>
                  </a:solidFill>
                  <a:cs typeface="+mn-ea"/>
                  <a:sym typeface="+mn-lt"/>
                </a:rPr>
                <a:t>03</a:t>
              </a:r>
              <a:endParaRPr lang="zh-CN" altLang="en-US" sz="2400" b="1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3038680" y="3685675"/>
              <a:ext cx="56907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accent4"/>
                  </a:solidFill>
                  <a:cs typeface="+mn-ea"/>
                  <a:sym typeface="+mn-lt"/>
                </a:rPr>
                <a:t>04</a:t>
              </a:r>
              <a:endParaRPr lang="zh-CN" altLang="en-US" sz="2400" b="1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  <p:sp>
          <p:nvSpPr>
            <p:cNvPr id="47" name="椭圆 46"/>
            <p:cNvSpPr/>
            <p:nvPr/>
          </p:nvSpPr>
          <p:spPr bwMode="auto">
            <a:xfrm>
              <a:off x="920367" y="1585297"/>
              <a:ext cx="2213093" cy="221424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cs typeface="+mn-ea"/>
                <a:sym typeface="+mn-lt"/>
              </a:endParaRPr>
            </a:p>
          </p:txBody>
        </p:sp>
        <p:sp>
          <p:nvSpPr>
            <p:cNvPr id="57" name="TextBox 34"/>
            <p:cNvSpPr txBox="1"/>
            <p:nvPr/>
          </p:nvSpPr>
          <p:spPr>
            <a:xfrm>
              <a:off x="1556577" y="2201281"/>
              <a:ext cx="9746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市场状况</a:t>
              </a:r>
              <a:endParaRPr lang="zh-CN" altLang="en-US" sz="28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椭圆 58"/>
            <p:cNvSpPr/>
            <p:nvPr/>
          </p:nvSpPr>
          <p:spPr bwMode="auto">
            <a:xfrm>
              <a:off x="2035539" y="1126027"/>
              <a:ext cx="647735" cy="64807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83" name="椭圆 82"/>
            <p:cNvSpPr/>
            <p:nvPr/>
          </p:nvSpPr>
          <p:spPr bwMode="auto">
            <a:xfrm>
              <a:off x="2710262" y="1752354"/>
              <a:ext cx="647735" cy="648072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cs typeface="+mn-ea"/>
                <a:sym typeface="+mn-lt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2850968" y="2694088"/>
              <a:ext cx="647735" cy="648072"/>
              <a:chOff x="3593471" y="3855820"/>
              <a:chExt cx="864096" cy="864096"/>
            </a:xfrm>
          </p:grpSpPr>
          <p:sp>
            <p:nvSpPr>
              <p:cNvPr id="86" name="椭圆 85"/>
              <p:cNvSpPr/>
              <p:nvPr/>
            </p:nvSpPr>
            <p:spPr bwMode="auto">
              <a:xfrm>
                <a:off x="3593471" y="3855820"/>
                <a:ext cx="864096" cy="864096"/>
              </a:xfrm>
              <a:prstGeom prst="ellipse">
                <a:avLst/>
              </a:prstGeom>
              <a:solidFill>
                <a:schemeClr val="accent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87" name="TextBox 37"/>
              <p:cNvSpPr txBox="1"/>
              <p:nvPr/>
            </p:nvSpPr>
            <p:spPr>
              <a:xfrm>
                <a:off x="3655533" y="3978804"/>
                <a:ext cx="246436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altLang="zh-CN" sz="2700" dirty="0">
                  <a:solidFill>
                    <a:srgbClr val="F8F8F8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9" name="椭圆 88"/>
            <p:cNvSpPr/>
            <p:nvPr/>
          </p:nvSpPr>
          <p:spPr bwMode="auto">
            <a:xfrm>
              <a:off x="2366574" y="3448827"/>
              <a:ext cx="647735" cy="648072"/>
            </a:xfrm>
            <a:prstGeom prst="ellipse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cs typeface="+mn-ea"/>
                <a:sym typeface="+mn-lt"/>
              </a:endParaRPr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2816166" y="1904266"/>
              <a:ext cx="464795" cy="323900"/>
              <a:chOff x="4297544" y="2142252"/>
              <a:chExt cx="619727" cy="431866"/>
            </a:xfrm>
            <a:solidFill>
              <a:schemeClr val="bg1"/>
            </a:solidFill>
          </p:grpSpPr>
          <p:sp>
            <p:nvSpPr>
              <p:cNvPr id="67" name="Freeform 22"/>
              <p:cNvSpPr>
                <a:spLocks noEditPoints="1"/>
              </p:cNvSpPr>
              <p:nvPr/>
            </p:nvSpPr>
            <p:spPr bwMode="auto">
              <a:xfrm>
                <a:off x="4297544" y="2142252"/>
                <a:ext cx="619727" cy="431866"/>
              </a:xfrm>
              <a:custGeom>
                <a:avLst/>
                <a:gdLst>
                  <a:gd name="T0" fmla="*/ 61 w 121"/>
                  <a:gd name="T1" fmla="*/ 73 h 84"/>
                  <a:gd name="T2" fmla="*/ 30 w 121"/>
                  <a:gd name="T3" fmla="*/ 42 h 84"/>
                  <a:gd name="T4" fmla="*/ 61 w 121"/>
                  <a:gd name="T5" fmla="*/ 12 h 84"/>
                  <a:gd name="T6" fmla="*/ 61 w 121"/>
                  <a:gd name="T7" fmla="*/ 12 h 84"/>
                  <a:gd name="T8" fmla="*/ 91 w 121"/>
                  <a:gd name="T9" fmla="*/ 42 h 84"/>
                  <a:gd name="T10" fmla="*/ 61 w 121"/>
                  <a:gd name="T11" fmla="*/ 73 h 84"/>
                  <a:gd name="T12" fmla="*/ 61 w 121"/>
                  <a:gd name="T13" fmla="*/ 0 h 84"/>
                  <a:gd name="T14" fmla="*/ 2 w 121"/>
                  <a:gd name="T15" fmla="*/ 39 h 84"/>
                  <a:gd name="T16" fmla="*/ 0 w 121"/>
                  <a:gd name="T17" fmla="*/ 42 h 84"/>
                  <a:gd name="T18" fmla="*/ 2 w 121"/>
                  <a:gd name="T19" fmla="*/ 45 h 84"/>
                  <a:gd name="T20" fmla="*/ 61 w 121"/>
                  <a:gd name="T21" fmla="*/ 84 h 84"/>
                  <a:gd name="T22" fmla="*/ 120 w 121"/>
                  <a:gd name="T23" fmla="*/ 45 h 84"/>
                  <a:gd name="T24" fmla="*/ 121 w 121"/>
                  <a:gd name="T25" fmla="*/ 42 h 84"/>
                  <a:gd name="T26" fmla="*/ 120 w 121"/>
                  <a:gd name="T27" fmla="*/ 39 h 84"/>
                  <a:gd name="T28" fmla="*/ 61 w 121"/>
                  <a:gd name="T2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1" h="84">
                    <a:moveTo>
                      <a:pt x="61" y="73"/>
                    </a:moveTo>
                    <a:cubicBezTo>
                      <a:pt x="44" y="73"/>
                      <a:pt x="30" y="59"/>
                      <a:pt x="30" y="42"/>
                    </a:cubicBezTo>
                    <a:cubicBezTo>
                      <a:pt x="30" y="26"/>
                      <a:pt x="44" y="12"/>
                      <a:pt x="61" y="12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77" y="12"/>
                      <a:pt x="91" y="26"/>
                      <a:pt x="91" y="42"/>
                    </a:cubicBezTo>
                    <a:cubicBezTo>
                      <a:pt x="91" y="59"/>
                      <a:pt x="77" y="73"/>
                      <a:pt x="61" y="73"/>
                    </a:cubicBezTo>
                    <a:moveTo>
                      <a:pt x="61" y="0"/>
                    </a:moveTo>
                    <a:cubicBezTo>
                      <a:pt x="28" y="0"/>
                      <a:pt x="3" y="38"/>
                      <a:pt x="2" y="39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3" y="47"/>
                      <a:pt x="28" y="84"/>
                      <a:pt x="61" y="84"/>
                    </a:cubicBezTo>
                    <a:cubicBezTo>
                      <a:pt x="93" y="84"/>
                      <a:pt x="119" y="47"/>
                      <a:pt x="120" y="45"/>
                    </a:cubicBezTo>
                    <a:cubicBezTo>
                      <a:pt x="121" y="42"/>
                      <a:pt x="121" y="42"/>
                      <a:pt x="121" y="42"/>
                    </a:cubicBezTo>
                    <a:cubicBezTo>
                      <a:pt x="120" y="39"/>
                      <a:pt x="120" y="39"/>
                      <a:pt x="120" y="39"/>
                    </a:cubicBezTo>
                    <a:cubicBezTo>
                      <a:pt x="119" y="38"/>
                      <a:pt x="93" y="0"/>
                      <a:pt x="61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68" name="Freeform 23"/>
              <p:cNvSpPr/>
              <p:nvPr/>
            </p:nvSpPr>
            <p:spPr bwMode="auto">
              <a:xfrm>
                <a:off x="4517796" y="2261015"/>
                <a:ext cx="190021" cy="190021"/>
              </a:xfrm>
              <a:custGeom>
                <a:avLst/>
                <a:gdLst>
                  <a:gd name="T0" fmla="*/ 18 w 37"/>
                  <a:gd name="T1" fmla="*/ 0 h 37"/>
                  <a:gd name="T2" fmla="*/ 17 w 37"/>
                  <a:gd name="T3" fmla="*/ 1 h 37"/>
                  <a:gd name="T4" fmla="*/ 19 w 37"/>
                  <a:gd name="T5" fmla="*/ 20 h 37"/>
                  <a:gd name="T6" fmla="*/ 1 w 37"/>
                  <a:gd name="T7" fmla="*/ 14 h 37"/>
                  <a:gd name="T8" fmla="*/ 0 w 37"/>
                  <a:gd name="T9" fmla="*/ 19 h 37"/>
                  <a:gd name="T10" fmla="*/ 18 w 37"/>
                  <a:gd name="T11" fmla="*/ 37 h 37"/>
                  <a:gd name="T12" fmla="*/ 37 w 37"/>
                  <a:gd name="T13" fmla="*/ 19 h 37"/>
                  <a:gd name="T14" fmla="*/ 18 w 37"/>
                  <a:gd name="T1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37">
                    <a:moveTo>
                      <a:pt x="18" y="0"/>
                    </a:moveTo>
                    <a:cubicBezTo>
                      <a:pt x="18" y="0"/>
                      <a:pt x="17" y="0"/>
                      <a:pt x="17" y="1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0" y="17"/>
                      <a:pt x="0" y="19"/>
                    </a:cubicBezTo>
                    <a:cubicBezTo>
                      <a:pt x="0" y="29"/>
                      <a:pt x="8" y="37"/>
                      <a:pt x="18" y="37"/>
                    </a:cubicBezTo>
                    <a:cubicBezTo>
                      <a:pt x="28" y="37"/>
                      <a:pt x="37" y="29"/>
                      <a:pt x="37" y="19"/>
                    </a:cubicBezTo>
                    <a:cubicBezTo>
                      <a:pt x="37" y="9"/>
                      <a:pt x="28" y="0"/>
                      <a:pt x="18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</p:grpSp>
        <p:sp>
          <p:nvSpPr>
            <p:cNvPr id="65" name="Freeform 21"/>
            <p:cNvSpPr>
              <a:spLocks noEditPoints="1"/>
            </p:cNvSpPr>
            <p:nvPr/>
          </p:nvSpPr>
          <p:spPr bwMode="auto">
            <a:xfrm>
              <a:off x="2948264" y="2831133"/>
              <a:ext cx="409733" cy="343334"/>
            </a:xfrm>
            <a:custGeom>
              <a:avLst/>
              <a:gdLst>
                <a:gd name="T0" fmla="*/ 34 w 107"/>
                <a:gd name="T1" fmla="*/ 82 h 89"/>
                <a:gd name="T2" fmla="*/ 34 w 107"/>
                <a:gd name="T3" fmla="*/ 74 h 89"/>
                <a:gd name="T4" fmla="*/ 40 w 107"/>
                <a:gd name="T5" fmla="*/ 75 h 89"/>
                <a:gd name="T6" fmla="*/ 34 w 107"/>
                <a:gd name="T7" fmla="*/ 82 h 89"/>
                <a:gd name="T8" fmla="*/ 32 w 107"/>
                <a:gd name="T9" fmla="*/ 68 h 89"/>
                <a:gd name="T10" fmla="*/ 6 w 107"/>
                <a:gd name="T11" fmla="*/ 41 h 89"/>
                <a:gd name="T12" fmla="*/ 97 w 107"/>
                <a:gd name="T13" fmla="*/ 7 h 89"/>
                <a:gd name="T14" fmla="*/ 32 w 107"/>
                <a:gd name="T15" fmla="*/ 68 h 89"/>
                <a:gd name="T16" fmla="*/ 105 w 107"/>
                <a:gd name="T17" fmla="*/ 0 h 89"/>
                <a:gd name="T18" fmla="*/ 105 w 107"/>
                <a:gd name="T19" fmla="*/ 0 h 89"/>
                <a:gd name="T20" fmla="*/ 105 w 107"/>
                <a:gd name="T21" fmla="*/ 0 h 89"/>
                <a:gd name="T22" fmla="*/ 1 w 107"/>
                <a:gd name="T23" fmla="*/ 38 h 89"/>
                <a:gd name="T24" fmla="*/ 0 w 107"/>
                <a:gd name="T25" fmla="*/ 39 h 89"/>
                <a:gd name="T26" fmla="*/ 1 w 107"/>
                <a:gd name="T27" fmla="*/ 41 h 89"/>
                <a:gd name="T28" fmla="*/ 30 w 107"/>
                <a:gd name="T29" fmla="*/ 72 h 89"/>
                <a:gd name="T30" fmla="*/ 30 w 107"/>
                <a:gd name="T31" fmla="*/ 87 h 89"/>
                <a:gd name="T32" fmla="*/ 31 w 107"/>
                <a:gd name="T33" fmla="*/ 89 h 89"/>
                <a:gd name="T34" fmla="*/ 32 w 107"/>
                <a:gd name="T35" fmla="*/ 89 h 89"/>
                <a:gd name="T36" fmla="*/ 33 w 107"/>
                <a:gd name="T37" fmla="*/ 89 h 89"/>
                <a:gd name="T38" fmla="*/ 44 w 107"/>
                <a:gd name="T39" fmla="*/ 76 h 89"/>
                <a:gd name="T40" fmla="*/ 87 w 107"/>
                <a:gd name="T41" fmla="*/ 86 h 89"/>
                <a:gd name="T42" fmla="*/ 87 w 107"/>
                <a:gd name="T43" fmla="*/ 86 h 89"/>
                <a:gd name="T44" fmla="*/ 88 w 107"/>
                <a:gd name="T45" fmla="*/ 86 h 89"/>
                <a:gd name="T46" fmla="*/ 89 w 107"/>
                <a:gd name="T47" fmla="*/ 84 h 89"/>
                <a:gd name="T48" fmla="*/ 107 w 107"/>
                <a:gd name="T49" fmla="*/ 2 h 89"/>
                <a:gd name="T50" fmla="*/ 107 w 107"/>
                <a:gd name="T51" fmla="*/ 2 h 89"/>
                <a:gd name="T52" fmla="*/ 107 w 107"/>
                <a:gd name="T53" fmla="*/ 2 h 89"/>
                <a:gd name="T54" fmla="*/ 107 w 107"/>
                <a:gd name="T55" fmla="*/ 1 h 89"/>
                <a:gd name="T56" fmla="*/ 107 w 107"/>
                <a:gd name="T57" fmla="*/ 1 h 89"/>
                <a:gd name="T58" fmla="*/ 107 w 107"/>
                <a:gd name="T59" fmla="*/ 1 h 89"/>
                <a:gd name="T60" fmla="*/ 107 w 107"/>
                <a:gd name="T61" fmla="*/ 1 h 89"/>
                <a:gd name="T62" fmla="*/ 107 w 107"/>
                <a:gd name="T63" fmla="*/ 1 h 89"/>
                <a:gd name="T64" fmla="*/ 107 w 107"/>
                <a:gd name="T65" fmla="*/ 0 h 89"/>
                <a:gd name="T66" fmla="*/ 107 w 107"/>
                <a:gd name="T67" fmla="*/ 0 h 89"/>
                <a:gd name="T68" fmla="*/ 106 w 107"/>
                <a:gd name="T69" fmla="*/ 0 h 89"/>
                <a:gd name="T70" fmla="*/ 106 w 107"/>
                <a:gd name="T71" fmla="*/ 0 h 89"/>
                <a:gd name="T72" fmla="*/ 106 w 107"/>
                <a:gd name="T73" fmla="*/ 0 h 89"/>
                <a:gd name="T74" fmla="*/ 106 w 107"/>
                <a:gd name="T75" fmla="*/ 0 h 89"/>
                <a:gd name="T76" fmla="*/ 105 w 107"/>
                <a:gd name="T7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7" h="89">
                  <a:moveTo>
                    <a:pt x="34" y="82"/>
                  </a:moveTo>
                  <a:cubicBezTo>
                    <a:pt x="34" y="74"/>
                    <a:pt x="34" y="74"/>
                    <a:pt x="34" y="74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34" y="82"/>
                    <a:pt x="34" y="82"/>
                    <a:pt x="34" y="82"/>
                  </a:cubicBezTo>
                  <a:moveTo>
                    <a:pt x="32" y="68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32" y="68"/>
                    <a:pt x="32" y="68"/>
                    <a:pt x="32" y="68"/>
                  </a:cubicBezTo>
                  <a:moveTo>
                    <a:pt x="105" y="0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0" y="39"/>
                    <a:pt x="0" y="39"/>
                  </a:cubicBezTo>
                  <a:cubicBezTo>
                    <a:pt x="0" y="40"/>
                    <a:pt x="0" y="41"/>
                    <a:pt x="1" y="41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8"/>
                    <a:pt x="30" y="89"/>
                    <a:pt x="31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3" y="89"/>
                    <a:pt x="33" y="89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8" y="86"/>
                    <a:pt x="88" y="86"/>
                    <a:pt x="88" y="86"/>
                  </a:cubicBezTo>
                  <a:cubicBezTo>
                    <a:pt x="89" y="85"/>
                    <a:pt x="89" y="85"/>
                    <a:pt x="89" y="84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5" y="0"/>
                    <a:pt x="105" y="0"/>
                    <a:pt x="10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2578615" y="3540811"/>
              <a:ext cx="290011" cy="416562"/>
              <a:chOff x="9410834" y="2025648"/>
              <a:chExt cx="475052" cy="682348"/>
            </a:xfrm>
            <a:solidFill>
              <a:schemeClr val="bg1"/>
            </a:solidFill>
          </p:grpSpPr>
          <p:sp>
            <p:nvSpPr>
              <p:cNvPr id="49" name="Freeform 9"/>
              <p:cNvSpPr/>
              <p:nvPr/>
            </p:nvSpPr>
            <p:spPr bwMode="auto">
              <a:xfrm>
                <a:off x="9503685" y="2081791"/>
                <a:ext cx="86373" cy="51824"/>
              </a:xfrm>
              <a:custGeom>
                <a:avLst/>
                <a:gdLst>
                  <a:gd name="T0" fmla="*/ 15 w 17"/>
                  <a:gd name="T1" fmla="*/ 0 h 10"/>
                  <a:gd name="T2" fmla="*/ 15 w 17"/>
                  <a:gd name="T3" fmla="*/ 0 h 10"/>
                  <a:gd name="T4" fmla="*/ 14 w 17"/>
                  <a:gd name="T5" fmla="*/ 0 h 10"/>
                  <a:gd name="T6" fmla="*/ 14 w 17"/>
                  <a:gd name="T7" fmla="*/ 0 h 10"/>
                  <a:gd name="T8" fmla="*/ 1 w 17"/>
                  <a:gd name="T9" fmla="*/ 6 h 10"/>
                  <a:gd name="T10" fmla="*/ 1 w 17"/>
                  <a:gd name="T11" fmla="*/ 6 h 10"/>
                  <a:gd name="T12" fmla="*/ 1 w 17"/>
                  <a:gd name="T13" fmla="*/ 7 h 10"/>
                  <a:gd name="T14" fmla="*/ 0 w 17"/>
                  <a:gd name="T15" fmla="*/ 8 h 10"/>
                  <a:gd name="T16" fmla="*/ 1 w 17"/>
                  <a:gd name="T17" fmla="*/ 9 h 10"/>
                  <a:gd name="T18" fmla="*/ 2 w 17"/>
                  <a:gd name="T19" fmla="*/ 10 h 10"/>
                  <a:gd name="T20" fmla="*/ 2 w 17"/>
                  <a:gd name="T21" fmla="*/ 10 h 10"/>
                  <a:gd name="T22" fmla="*/ 3 w 17"/>
                  <a:gd name="T23" fmla="*/ 10 h 10"/>
                  <a:gd name="T24" fmla="*/ 3 w 17"/>
                  <a:gd name="T25" fmla="*/ 10 h 10"/>
                  <a:gd name="T26" fmla="*/ 16 w 17"/>
                  <a:gd name="T27" fmla="*/ 4 h 10"/>
                  <a:gd name="T28" fmla="*/ 16 w 17"/>
                  <a:gd name="T29" fmla="*/ 4 h 10"/>
                  <a:gd name="T30" fmla="*/ 16 w 17"/>
                  <a:gd name="T31" fmla="*/ 3 h 10"/>
                  <a:gd name="T32" fmla="*/ 17 w 17"/>
                  <a:gd name="T33" fmla="*/ 2 h 10"/>
                  <a:gd name="T34" fmla="*/ 16 w 17"/>
                  <a:gd name="T35" fmla="*/ 1 h 10"/>
                  <a:gd name="T36" fmla="*/ 15 w 17"/>
                  <a:gd name="T3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" h="10"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3"/>
                      <a:pt x="17" y="2"/>
                      <a:pt x="17" y="2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0"/>
                      <a:pt x="16" y="0"/>
                      <a:pt x="15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50" name="Freeform 10"/>
              <p:cNvSpPr/>
              <p:nvPr/>
            </p:nvSpPr>
            <p:spPr bwMode="auto">
              <a:xfrm>
                <a:off x="9523119" y="2112021"/>
                <a:ext cx="77736" cy="51824"/>
              </a:xfrm>
              <a:custGeom>
                <a:avLst/>
                <a:gdLst>
                  <a:gd name="T0" fmla="*/ 13 w 15"/>
                  <a:gd name="T1" fmla="*/ 0 h 10"/>
                  <a:gd name="T2" fmla="*/ 0 w 15"/>
                  <a:gd name="T3" fmla="*/ 6 h 10"/>
                  <a:gd name="T4" fmla="*/ 0 w 15"/>
                  <a:gd name="T5" fmla="*/ 7 h 10"/>
                  <a:gd name="T6" fmla="*/ 1 w 15"/>
                  <a:gd name="T7" fmla="*/ 8 h 10"/>
                  <a:gd name="T8" fmla="*/ 1 w 15"/>
                  <a:gd name="T9" fmla="*/ 8 h 10"/>
                  <a:gd name="T10" fmla="*/ 1 w 15"/>
                  <a:gd name="T11" fmla="*/ 8 h 10"/>
                  <a:gd name="T12" fmla="*/ 2 w 15"/>
                  <a:gd name="T13" fmla="*/ 10 h 10"/>
                  <a:gd name="T14" fmla="*/ 15 w 15"/>
                  <a:gd name="T15" fmla="*/ 5 h 10"/>
                  <a:gd name="T16" fmla="*/ 13 w 15"/>
                  <a:gd name="T17" fmla="*/ 2 h 10"/>
                  <a:gd name="T18" fmla="*/ 13 w 15"/>
                  <a:gd name="T19" fmla="*/ 2 h 10"/>
                  <a:gd name="T20" fmla="*/ 13 w 15"/>
                  <a:gd name="T21" fmla="*/ 1 h 10"/>
                  <a:gd name="T22" fmla="*/ 13 w 15"/>
                  <a:gd name="T2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10">
                    <a:moveTo>
                      <a:pt x="13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1"/>
                      <a:pt x="13" y="1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51" name="Freeform 11"/>
              <p:cNvSpPr/>
              <p:nvPr/>
            </p:nvSpPr>
            <p:spPr bwMode="auto">
              <a:xfrm>
                <a:off x="9518801" y="2641057"/>
                <a:ext cx="328218" cy="30231"/>
              </a:xfrm>
              <a:custGeom>
                <a:avLst/>
                <a:gdLst>
                  <a:gd name="T0" fmla="*/ 63 w 64"/>
                  <a:gd name="T1" fmla="*/ 0 h 6"/>
                  <a:gd name="T2" fmla="*/ 1 w 64"/>
                  <a:gd name="T3" fmla="*/ 0 h 6"/>
                  <a:gd name="T4" fmla="*/ 0 w 64"/>
                  <a:gd name="T5" fmla="*/ 2 h 6"/>
                  <a:gd name="T6" fmla="*/ 0 w 64"/>
                  <a:gd name="T7" fmla="*/ 6 h 6"/>
                  <a:gd name="T8" fmla="*/ 64 w 64"/>
                  <a:gd name="T9" fmla="*/ 6 h 6"/>
                  <a:gd name="T10" fmla="*/ 64 w 64"/>
                  <a:gd name="T11" fmla="*/ 2 h 6"/>
                  <a:gd name="T12" fmla="*/ 63 w 64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6">
                    <a:moveTo>
                      <a:pt x="6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1"/>
                      <a:pt x="64" y="1"/>
                      <a:pt x="63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52" name="Freeform 12"/>
              <p:cNvSpPr/>
              <p:nvPr/>
            </p:nvSpPr>
            <p:spPr bwMode="auto">
              <a:xfrm>
                <a:off x="9484251" y="2025648"/>
                <a:ext cx="86373" cy="75576"/>
              </a:xfrm>
              <a:custGeom>
                <a:avLst/>
                <a:gdLst>
                  <a:gd name="T0" fmla="*/ 12 w 17"/>
                  <a:gd name="T1" fmla="*/ 0 h 15"/>
                  <a:gd name="T2" fmla="*/ 12 w 17"/>
                  <a:gd name="T3" fmla="*/ 0 h 15"/>
                  <a:gd name="T4" fmla="*/ 0 w 17"/>
                  <a:gd name="T5" fmla="*/ 5 h 15"/>
                  <a:gd name="T6" fmla="*/ 0 w 17"/>
                  <a:gd name="T7" fmla="*/ 6 h 15"/>
                  <a:gd name="T8" fmla="*/ 4 w 17"/>
                  <a:gd name="T9" fmla="*/ 15 h 15"/>
                  <a:gd name="T10" fmla="*/ 17 w 17"/>
                  <a:gd name="T11" fmla="*/ 9 h 15"/>
                  <a:gd name="T12" fmla="*/ 13 w 17"/>
                  <a:gd name="T13" fmla="*/ 0 h 15"/>
                  <a:gd name="T14" fmla="*/ 12 w 17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5">
                    <a:moveTo>
                      <a:pt x="1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2" y="0"/>
                      <a:pt x="12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53" name="Freeform 13"/>
              <p:cNvSpPr/>
              <p:nvPr/>
            </p:nvSpPr>
            <p:spPr bwMode="auto">
              <a:xfrm>
                <a:off x="9477773" y="2682084"/>
                <a:ext cx="408113" cy="25912"/>
              </a:xfrm>
              <a:custGeom>
                <a:avLst/>
                <a:gdLst>
                  <a:gd name="T0" fmla="*/ 185 w 189"/>
                  <a:gd name="T1" fmla="*/ 0 h 12"/>
                  <a:gd name="T2" fmla="*/ 5 w 189"/>
                  <a:gd name="T3" fmla="*/ 0 h 12"/>
                  <a:gd name="T4" fmla="*/ 5 w 189"/>
                  <a:gd name="T5" fmla="*/ 2 h 12"/>
                  <a:gd name="T6" fmla="*/ 0 w 189"/>
                  <a:gd name="T7" fmla="*/ 2 h 12"/>
                  <a:gd name="T8" fmla="*/ 0 w 189"/>
                  <a:gd name="T9" fmla="*/ 12 h 12"/>
                  <a:gd name="T10" fmla="*/ 189 w 189"/>
                  <a:gd name="T11" fmla="*/ 12 h 12"/>
                  <a:gd name="T12" fmla="*/ 189 w 189"/>
                  <a:gd name="T13" fmla="*/ 2 h 12"/>
                  <a:gd name="T14" fmla="*/ 185 w 189"/>
                  <a:gd name="T15" fmla="*/ 2 h 12"/>
                  <a:gd name="T16" fmla="*/ 185 w 189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9" h="12">
                    <a:moveTo>
                      <a:pt x="185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12"/>
                    </a:lnTo>
                    <a:lnTo>
                      <a:pt x="189" y="12"/>
                    </a:lnTo>
                    <a:lnTo>
                      <a:pt x="189" y="2"/>
                    </a:lnTo>
                    <a:lnTo>
                      <a:pt x="185" y="2"/>
                    </a:lnTo>
                    <a:lnTo>
                      <a:pt x="18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54" name="Freeform 14"/>
              <p:cNvSpPr/>
              <p:nvPr/>
            </p:nvSpPr>
            <p:spPr bwMode="auto">
              <a:xfrm>
                <a:off x="9477773" y="2682084"/>
                <a:ext cx="408113" cy="25912"/>
              </a:xfrm>
              <a:custGeom>
                <a:avLst/>
                <a:gdLst>
                  <a:gd name="T0" fmla="*/ 185 w 189"/>
                  <a:gd name="T1" fmla="*/ 0 h 12"/>
                  <a:gd name="T2" fmla="*/ 5 w 189"/>
                  <a:gd name="T3" fmla="*/ 0 h 12"/>
                  <a:gd name="T4" fmla="*/ 5 w 189"/>
                  <a:gd name="T5" fmla="*/ 2 h 12"/>
                  <a:gd name="T6" fmla="*/ 0 w 189"/>
                  <a:gd name="T7" fmla="*/ 2 h 12"/>
                  <a:gd name="T8" fmla="*/ 0 w 189"/>
                  <a:gd name="T9" fmla="*/ 12 h 12"/>
                  <a:gd name="T10" fmla="*/ 189 w 189"/>
                  <a:gd name="T11" fmla="*/ 12 h 12"/>
                  <a:gd name="T12" fmla="*/ 189 w 189"/>
                  <a:gd name="T13" fmla="*/ 2 h 12"/>
                  <a:gd name="T14" fmla="*/ 185 w 189"/>
                  <a:gd name="T15" fmla="*/ 2 h 12"/>
                  <a:gd name="T16" fmla="*/ 185 w 189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9" h="12">
                    <a:moveTo>
                      <a:pt x="185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12"/>
                    </a:lnTo>
                    <a:lnTo>
                      <a:pt x="189" y="12"/>
                    </a:lnTo>
                    <a:lnTo>
                      <a:pt x="189" y="2"/>
                    </a:lnTo>
                    <a:lnTo>
                      <a:pt x="185" y="2"/>
                    </a:lnTo>
                    <a:lnTo>
                      <a:pt x="185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55" name="Freeform 15"/>
              <p:cNvSpPr/>
              <p:nvPr/>
            </p:nvSpPr>
            <p:spPr bwMode="auto">
              <a:xfrm>
                <a:off x="9615970" y="2312839"/>
                <a:ext cx="71258" cy="41027"/>
              </a:xfrm>
              <a:custGeom>
                <a:avLst/>
                <a:gdLst>
                  <a:gd name="T0" fmla="*/ 12 w 14"/>
                  <a:gd name="T1" fmla="*/ 0 h 8"/>
                  <a:gd name="T2" fmla="*/ 0 w 14"/>
                  <a:gd name="T3" fmla="*/ 5 h 8"/>
                  <a:gd name="T4" fmla="*/ 1 w 14"/>
                  <a:gd name="T5" fmla="*/ 7 h 8"/>
                  <a:gd name="T6" fmla="*/ 2 w 14"/>
                  <a:gd name="T7" fmla="*/ 8 h 8"/>
                  <a:gd name="T8" fmla="*/ 3 w 14"/>
                  <a:gd name="T9" fmla="*/ 8 h 8"/>
                  <a:gd name="T10" fmla="*/ 4 w 14"/>
                  <a:gd name="T11" fmla="*/ 8 h 8"/>
                  <a:gd name="T12" fmla="*/ 4 w 14"/>
                  <a:gd name="T13" fmla="*/ 8 h 8"/>
                  <a:gd name="T14" fmla="*/ 12 w 14"/>
                  <a:gd name="T15" fmla="*/ 4 h 8"/>
                  <a:gd name="T16" fmla="*/ 12 w 14"/>
                  <a:gd name="T17" fmla="*/ 4 h 8"/>
                  <a:gd name="T18" fmla="*/ 13 w 14"/>
                  <a:gd name="T19" fmla="*/ 3 h 8"/>
                  <a:gd name="T20" fmla="*/ 13 w 14"/>
                  <a:gd name="T21" fmla="*/ 2 h 8"/>
                  <a:gd name="T22" fmla="*/ 12 w 14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8">
                    <a:moveTo>
                      <a:pt x="1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3"/>
                      <a:pt x="14" y="2"/>
                      <a:pt x="13" y="2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56" name="Freeform 16"/>
              <p:cNvSpPr/>
              <p:nvPr/>
            </p:nvSpPr>
            <p:spPr bwMode="auto">
              <a:xfrm>
                <a:off x="9641882" y="2343069"/>
                <a:ext cx="60461" cy="60461"/>
              </a:xfrm>
              <a:custGeom>
                <a:avLst/>
                <a:gdLst>
                  <a:gd name="T0" fmla="*/ 8 w 12"/>
                  <a:gd name="T1" fmla="*/ 0 h 12"/>
                  <a:gd name="T2" fmla="*/ 0 w 12"/>
                  <a:gd name="T3" fmla="*/ 4 h 12"/>
                  <a:gd name="T4" fmla="*/ 3 w 12"/>
                  <a:gd name="T5" fmla="*/ 11 h 12"/>
                  <a:gd name="T6" fmla="*/ 4 w 12"/>
                  <a:gd name="T7" fmla="*/ 12 h 12"/>
                  <a:gd name="T8" fmla="*/ 4 w 12"/>
                  <a:gd name="T9" fmla="*/ 12 h 12"/>
                  <a:gd name="T10" fmla="*/ 12 w 12"/>
                  <a:gd name="T11" fmla="*/ 9 h 12"/>
                  <a:gd name="T12" fmla="*/ 12 w 12"/>
                  <a:gd name="T13" fmla="*/ 7 h 12"/>
                  <a:gd name="T14" fmla="*/ 8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8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2" y="8"/>
                      <a:pt x="12" y="7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60" name="Freeform 17"/>
              <p:cNvSpPr>
                <a:spLocks noEditPoints="1"/>
              </p:cNvSpPr>
              <p:nvPr/>
            </p:nvSpPr>
            <p:spPr bwMode="auto">
              <a:xfrm>
                <a:off x="9410834" y="2142252"/>
                <a:ext cx="410272" cy="492327"/>
              </a:xfrm>
              <a:custGeom>
                <a:avLst/>
                <a:gdLst>
                  <a:gd name="T0" fmla="*/ 23 w 80"/>
                  <a:gd name="T1" fmla="*/ 25 h 96"/>
                  <a:gd name="T2" fmla="*/ 28 w 80"/>
                  <a:gd name="T3" fmla="*/ 18 h 96"/>
                  <a:gd name="T4" fmla="*/ 30 w 80"/>
                  <a:gd name="T5" fmla="*/ 27 h 96"/>
                  <a:gd name="T6" fmla="*/ 40 w 80"/>
                  <a:gd name="T7" fmla="*/ 0 h 96"/>
                  <a:gd name="T8" fmla="*/ 37 w 80"/>
                  <a:gd name="T9" fmla="*/ 1 h 96"/>
                  <a:gd name="T10" fmla="*/ 25 w 80"/>
                  <a:gd name="T11" fmla="*/ 6 h 96"/>
                  <a:gd name="T12" fmla="*/ 24 w 80"/>
                  <a:gd name="T13" fmla="*/ 7 h 96"/>
                  <a:gd name="T14" fmla="*/ 26 w 80"/>
                  <a:gd name="T15" fmla="*/ 15 h 96"/>
                  <a:gd name="T16" fmla="*/ 20 w 80"/>
                  <a:gd name="T17" fmla="*/ 23 h 96"/>
                  <a:gd name="T18" fmla="*/ 29 w 80"/>
                  <a:gd name="T19" fmla="*/ 88 h 96"/>
                  <a:gd name="T20" fmla="*/ 43 w 80"/>
                  <a:gd name="T21" fmla="*/ 96 h 96"/>
                  <a:gd name="T22" fmla="*/ 53 w 80"/>
                  <a:gd name="T23" fmla="*/ 88 h 96"/>
                  <a:gd name="T24" fmla="*/ 56 w 80"/>
                  <a:gd name="T25" fmla="*/ 78 h 96"/>
                  <a:gd name="T26" fmla="*/ 61 w 80"/>
                  <a:gd name="T27" fmla="*/ 77 h 96"/>
                  <a:gd name="T28" fmla="*/ 76 w 80"/>
                  <a:gd name="T29" fmla="*/ 70 h 96"/>
                  <a:gd name="T30" fmla="*/ 75 w 80"/>
                  <a:gd name="T31" fmla="*/ 66 h 96"/>
                  <a:gd name="T32" fmla="*/ 73 w 80"/>
                  <a:gd name="T33" fmla="*/ 64 h 96"/>
                  <a:gd name="T34" fmla="*/ 58 w 80"/>
                  <a:gd name="T35" fmla="*/ 73 h 96"/>
                  <a:gd name="T36" fmla="*/ 53 w 80"/>
                  <a:gd name="T37" fmla="*/ 71 h 96"/>
                  <a:gd name="T38" fmla="*/ 60 w 80"/>
                  <a:gd name="T39" fmla="*/ 65 h 96"/>
                  <a:gd name="T40" fmla="*/ 80 w 80"/>
                  <a:gd name="T41" fmla="*/ 55 h 96"/>
                  <a:gd name="T42" fmla="*/ 79 w 80"/>
                  <a:gd name="T43" fmla="*/ 52 h 96"/>
                  <a:gd name="T44" fmla="*/ 78 w 80"/>
                  <a:gd name="T45" fmla="*/ 51 h 96"/>
                  <a:gd name="T46" fmla="*/ 41 w 80"/>
                  <a:gd name="T47" fmla="*/ 70 h 96"/>
                  <a:gd name="T48" fmla="*/ 43 w 80"/>
                  <a:gd name="T49" fmla="*/ 72 h 96"/>
                  <a:gd name="T50" fmla="*/ 44 w 80"/>
                  <a:gd name="T51" fmla="*/ 71 h 96"/>
                  <a:gd name="T52" fmla="*/ 46 w 80"/>
                  <a:gd name="T53" fmla="*/ 74 h 96"/>
                  <a:gd name="T54" fmla="*/ 50 w 80"/>
                  <a:gd name="T55" fmla="*/ 72 h 96"/>
                  <a:gd name="T56" fmla="*/ 41 w 80"/>
                  <a:gd name="T57" fmla="*/ 81 h 96"/>
                  <a:gd name="T58" fmla="*/ 23 w 80"/>
                  <a:gd name="T59" fmla="*/ 33 h 96"/>
                  <a:gd name="T60" fmla="*/ 36 w 80"/>
                  <a:gd name="T61" fmla="*/ 37 h 96"/>
                  <a:gd name="T62" fmla="*/ 54 w 80"/>
                  <a:gd name="T63" fmla="*/ 29 h 96"/>
                  <a:gd name="T64" fmla="*/ 40 w 80"/>
                  <a:gd name="T6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0" h="96">
                    <a:moveTo>
                      <a:pt x="28" y="28"/>
                    </a:moveTo>
                    <a:cubicBezTo>
                      <a:pt x="26" y="28"/>
                      <a:pt x="24" y="27"/>
                      <a:pt x="23" y="25"/>
                    </a:cubicBezTo>
                    <a:cubicBezTo>
                      <a:pt x="22" y="22"/>
                      <a:pt x="23" y="19"/>
                      <a:pt x="26" y="18"/>
                    </a:cubicBezTo>
                    <a:cubicBezTo>
                      <a:pt x="27" y="18"/>
                      <a:pt x="27" y="18"/>
                      <a:pt x="28" y="18"/>
                    </a:cubicBezTo>
                    <a:cubicBezTo>
                      <a:pt x="30" y="18"/>
                      <a:pt x="32" y="19"/>
                      <a:pt x="33" y="21"/>
                    </a:cubicBezTo>
                    <a:cubicBezTo>
                      <a:pt x="34" y="23"/>
                      <a:pt x="33" y="26"/>
                      <a:pt x="30" y="27"/>
                    </a:cubicBezTo>
                    <a:cubicBezTo>
                      <a:pt x="30" y="28"/>
                      <a:pt x="29" y="28"/>
                      <a:pt x="28" y="28"/>
                    </a:cubicBezTo>
                    <a:moveTo>
                      <a:pt x="40" y="0"/>
                    </a:moveTo>
                    <a:cubicBezTo>
                      <a:pt x="40" y="0"/>
                      <a:pt x="39" y="0"/>
                      <a:pt x="39" y="0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3" y="7"/>
                      <a:pt x="23" y="8"/>
                      <a:pt x="23" y="9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2" y="17"/>
                      <a:pt x="20" y="20"/>
                      <a:pt x="20" y="23"/>
                    </a:cubicBezTo>
                    <a:cubicBezTo>
                      <a:pt x="6" y="32"/>
                      <a:pt x="0" y="51"/>
                      <a:pt x="8" y="69"/>
                    </a:cubicBezTo>
                    <a:cubicBezTo>
                      <a:pt x="13" y="78"/>
                      <a:pt x="21" y="85"/>
                      <a:pt x="29" y="88"/>
                    </a:cubicBezTo>
                    <a:cubicBezTo>
                      <a:pt x="26" y="96"/>
                      <a:pt x="26" y="96"/>
                      <a:pt x="26" y="96"/>
                    </a:cubicBezTo>
                    <a:cubicBezTo>
                      <a:pt x="43" y="96"/>
                      <a:pt x="43" y="96"/>
                      <a:pt x="43" y="96"/>
                    </a:cubicBezTo>
                    <a:cubicBezTo>
                      <a:pt x="42" y="90"/>
                      <a:pt x="42" y="90"/>
                      <a:pt x="42" y="90"/>
                    </a:cubicBezTo>
                    <a:cubicBezTo>
                      <a:pt x="46" y="90"/>
                      <a:pt x="49" y="89"/>
                      <a:pt x="53" y="88"/>
                    </a:cubicBezTo>
                    <a:cubicBezTo>
                      <a:pt x="55" y="87"/>
                      <a:pt x="57" y="85"/>
                      <a:pt x="59" y="84"/>
                    </a:cubicBezTo>
                    <a:cubicBezTo>
                      <a:pt x="56" y="78"/>
                      <a:pt x="56" y="78"/>
                      <a:pt x="56" y="78"/>
                    </a:cubicBezTo>
                    <a:cubicBezTo>
                      <a:pt x="60" y="76"/>
                      <a:pt x="60" y="76"/>
                      <a:pt x="60" y="76"/>
                    </a:cubicBezTo>
                    <a:cubicBezTo>
                      <a:pt x="60" y="76"/>
                      <a:pt x="61" y="77"/>
                      <a:pt x="61" y="77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76" y="70"/>
                      <a:pt x="76" y="70"/>
                      <a:pt x="76" y="70"/>
                    </a:cubicBezTo>
                    <a:cubicBezTo>
                      <a:pt x="76" y="70"/>
                      <a:pt x="76" y="68"/>
                      <a:pt x="76" y="67"/>
                    </a:cubicBezTo>
                    <a:cubicBezTo>
                      <a:pt x="75" y="66"/>
                      <a:pt x="75" y="66"/>
                      <a:pt x="75" y="66"/>
                    </a:cubicBezTo>
                    <a:cubicBezTo>
                      <a:pt x="74" y="65"/>
                      <a:pt x="74" y="64"/>
                      <a:pt x="73" y="64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8" y="71"/>
                      <a:pt x="58" y="72"/>
                      <a:pt x="58" y="73"/>
                    </a:cubicBezTo>
                    <a:cubicBezTo>
                      <a:pt x="54" y="75"/>
                      <a:pt x="54" y="75"/>
                      <a:pt x="54" y="75"/>
                    </a:cubicBezTo>
                    <a:cubicBezTo>
                      <a:pt x="53" y="71"/>
                      <a:pt x="53" y="71"/>
                      <a:pt x="53" y="71"/>
                    </a:cubicBezTo>
                    <a:cubicBezTo>
                      <a:pt x="60" y="67"/>
                      <a:pt x="60" y="67"/>
                      <a:pt x="60" y="67"/>
                    </a:cubicBezTo>
                    <a:cubicBezTo>
                      <a:pt x="61" y="67"/>
                      <a:pt x="61" y="66"/>
                      <a:pt x="60" y="65"/>
                    </a:cubicBezTo>
                    <a:cubicBezTo>
                      <a:pt x="60" y="64"/>
                      <a:pt x="60" y="64"/>
                      <a:pt x="60" y="64"/>
                    </a:cubicBezTo>
                    <a:cubicBezTo>
                      <a:pt x="80" y="55"/>
                      <a:pt x="80" y="55"/>
                      <a:pt x="80" y="55"/>
                    </a:cubicBezTo>
                    <a:cubicBezTo>
                      <a:pt x="80" y="54"/>
                      <a:pt x="80" y="54"/>
                      <a:pt x="80" y="53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1"/>
                      <a:pt x="79" y="51"/>
                      <a:pt x="78" y="51"/>
                    </a:cubicBezTo>
                    <a:cubicBezTo>
                      <a:pt x="78" y="51"/>
                      <a:pt x="78" y="51"/>
                      <a:pt x="78" y="51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0" y="69"/>
                      <a:pt x="41" y="70"/>
                    </a:cubicBezTo>
                    <a:cubicBezTo>
                      <a:pt x="41" y="71"/>
                      <a:pt x="41" y="71"/>
                      <a:pt x="41" y="71"/>
                    </a:cubicBezTo>
                    <a:cubicBezTo>
                      <a:pt x="42" y="71"/>
                      <a:pt x="42" y="72"/>
                      <a:pt x="43" y="72"/>
                    </a:cubicBezTo>
                    <a:cubicBezTo>
                      <a:pt x="43" y="72"/>
                      <a:pt x="43" y="72"/>
                      <a:pt x="43" y="72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45" y="73"/>
                      <a:pt x="45" y="74"/>
                      <a:pt x="46" y="74"/>
                    </a:cubicBezTo>
                    <a:cubicBezTo>
                      <a:pt x="46" y="74"/>
                      <a:pt x="46" y="74"/>
                      <a:pt x="46" y="74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49" y="76"/>
                      <a:pt x="47" y="79"/>
                      <a:pt x="45" y="80"/>
                    </a:cubicBezTo>
                    <a:cubicBezTo>
                      <a:pt x="44" y="81"/>
                      <a:pt x="42" y="81"/>
                      <a:pt x="41" y="81"/>
                    </a:cubicBezTo>
                    <a:cubicBezTo>
                      <a:pt x="34" y="81"/>
                      <a:pt x="26" y="74"/>
                      <a:pt x="21" y="63"/>
                    </a:cubicBezTo>
                    <a:cubicBezTo>
                      <a:pt x="15" y="50"/>
                      <a:pt x="16" y="37"/>
                      <a:pt x="23" y="33"/>
                    </a:cubicBezTo>
                    <a:cubicBezTo>
                      <a:pt x="24" y="33"/>
                      <a:pt x="25" y="33"/>
                      <a:pt x="26" y="33"/>
                    </a:cubicBezTo>
                    <a:cubicBezTo>
                      <a:pt x="29" y="33"/>
                      <a:pt x="33" y="34"/>
                      <a:pt x="36" y="37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0" y="0"/>
                      <a:pt x="40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61" name="Freeform 18"/>
              <p:cNvSpPr/>
              <p:nvPr/>
            </p:nvSpPr>
            <p:spPr bwMode="auto">
              <a:xfrm>
                <a:off x="9533916" y="2239422"/>
                <a:ext cx="41027" cy="36709"/>
              </a:xfrm>
              <a:custGeom>
                <a:avLst/>
                <a:gdLst>
                  <a:gd name="T0" fmla="*/ 4 w 8"/>
                  <a:gd name="T1" fmla="*/ 0 h 7"/>
                  <a:gd name="T2" fmla="*/ 3 w 8"/>
                  <a:gd name="T3" fmla="*/ 1 h 7"/>
                  <a:gd name="T4" fmla="*/ 1 w 8"/>
                  <a:gd name="T5" fmla="*/ 5 h 7"/>
                  <a:gd name="T6" fmla="*/ 4 w 8"/>
                  <a:gd name="T7" fmla="*/ 7 h 7"/>
                  <a:gd name="T8" fmla="*/ 5 w 8"/>
                  <a:gd name="T9" fmla="*/ 6 h 7"/>
                  <a:gd name="T10" fmla="*/ 7 w 8"/>
                  <a:gd name="T11" fmla="*/ 2 h 7"/>
                  <a:gd name="T12" fmla="*/ 4 w 8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7">
                    <a:moveTo>
                      <a:pt x="4" y="0"/>
                    </a:moveTo>
                    <a:cubicBezTo>
                      <a:pt x="4" y="0"/>
                      <a:pt x="3" y="0"/>
                      <a:pt x="3" y="1"/>
                    </a:cubicBezTo>
                    <a:cubicBezTo>
                      <a:pt x="1" y="1"/>
                      <a:pt x="0" y="3"/>
                      <a:pt x="1" y="5"/>
                    </a:cubicBezTo>
                    <a:cubicBezTo>
                      <a:pt x="2" y="6"/>
                      <a:pt x="3" y="7"/>
                      <a:pt x="4" y="7"/>
                    </a:cubicBezTo>
                    <a:cubicBezTo>
                      <a:pt x="4" y="7"/>
                      <a:pt x="5" y="7"/>
                      <a:pt x="5" y="6"/>
                    </a:cubicBezTo>
                    <a:cubicBezTo>
                      <a:pt x="7" y="6"/>
                      <a:pt x="8" y="4"/>
                      <a:pt x="7" y="2"/>
                    </a:cubicBezTo>
                    <a:cubicBezTo>
                      <a:pt x="6" y="1"/>
                      <a:pt x="5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2126775" y="1206966"/>
              <a:ext cx="451840" cy="455078"/>
              <a:chOff x="1816476" y="2075313"/>
              <a:chExt cx="602453" cy="606771"/>
            </a:xfrm>
            <a:solidFill>
              <a:schemeClr val="bg1"/>
            </a:solidFill>
          </p:grpSpPr>
          <p:sp>
            <p:nvSpPr>
              <p:cNvPr id="63" name="Oval 19"/>
              <p:cNvSpPr>
                <a:spLocks noChangeArrowheads="1"/>
              </p:cNvSpPr>
              <p:nvPr/>
            </p:nvSpPr>
            <p:spPr bwMode="auto">
              <a:xfrm>
                <a:off x="2060480" y="2321476"/>
                <a:ext cx="112285" cy="11876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64" name="Freeform 20"/>
              <p:cNvSpPr>
                <a:spLocks noEditPoints="1"/>
              </p:cNvSpPr>
              <p:nvPr/>
            </p:nvSpPr>
            <p:spPr bwMode="auto">
              <a:xfrm>
                <a:off x="1816476" y="2075313"/>
                <a:ext cx="602453" cy="606771"/>
              </a:xfrm>
              <a:custGeom>
                <a:avLst/>
                <a:gdLst>
                  <a:gd name="T0" fmla="*/ 59 w 118"/>
                  <a:gd name="T1" fmla="*/ 90 h 118"/>
                  <a:gd name="T2" fmla="*/ 29 w 118"/>
                  <a:gd name="T3" fmla="*/ 60 h 118"/>
                  <a:gd name="T4" fmla="*/ 59 w 118"/>
                  <a:gd name="T5" fmla="*/ 30 h 118"/>
                  <a:gd name="T6" fmla="*/ 89 w 118"/>
                  <a:gd name="T7" fmla="*/ 60 h 118"/>
                  <a:gd name="T8" fmla="*/ 59 w 118"/>
                  <a:gd name="T9" fmla="*/ 90 h 118"/>
                  <a:gd name="T10" fmla="*/ 64 w 118"/>
                  <a:gd name="T11" fmla="*/ 0 h 118"/>
                  <a:gd name="T12" fmla="*/ 54 w 118"/>
                  <a:gd name="T13" fmla="*/ 0 h 118"/>
                  <a:gd name="T14" fmla="*/ 47 w 118"/>
                  <a:gd name="T15" fmla="*/ 6 h 118"/>
                  <a:gd name="T16" fmla="*/ 44 w 118"/>
                  <a:gd name="T17" fmla="*/ 17 h 118"/>
                  <a:gd name="T18" fmla="*/ 40 w 118"/>
                  <a:gd name="T19" fmla="*/ 19 h 118"/>
                  <a:gd name="T20" fmla="*/ 30 w 118"/>
                  <a:gd name="T21" fmla="*/ 13 h 118"/>
                  <a:gd name="T22" fmla="*/ 26 w 118"/>
                  <a:gd name="T23" fmla="*/ 12 h 118"/>
                  <a:gd name="T24" fmla="*/ 21 w 118"/>
                  <a:gd name="T25" fmla="*/ 14 h 118"/>
                  <a:gd name="T26" fmla="*/ 14 w 118"/>
                  <a:gd name="T27" fmla="*/ 21 h 118"/>
                  <a:gd name="T28" fmla="*/ 13 w 118"/>
                  <a:gd name="T29" fmla="*/ 30 h 118"/>
                  <a:gd name="T30" fmla="*/ 19 w 118"/>
                  <a:gd name="T31" fmla="*/ 40 h 118"/>
                  <a:gd name="T32" fmla="*/ 17 w 118"/>
                  <a:gd name="T33" fmla="*/ 44 h 118"/>
                  <a:gd name="T34" fmla="*/ 6 w 118"/>
                  <a:gd name="T35" fmla="*/ 47 h 118"/>
                  <a:gd name="T36" fmla="*/ 0 w 118"/>
                  <a:gd name="T37" fmla="*/ 54 h 118"/>
                  <a:gd name="T38" fmla="*/ 0 w 118"/>
                  <a:gd name="T39" fmla="*/ 64 h 118"/>
                  <a:gd name="T40" fmla="*/ 6 w 118"/>
                  <a:gd name="T41" fmla="*/ 71 h 118"/>
                  <a:gd name="T42" fmla="*/ 17 w 118"/>
                  <a:gd name="T43" fmla="*/ 73 h 118"/>
                  <a:gd name="T44" fmla="*/ 19 w 118"/>
                  <a:gd name="T45" fmla="*/ 78 h 118"/>
                  <a:gd name="T46" fmla="*/ 13 w 118"/>
                  <a:gd name="T47" fmla="*/ 88 h 118"/>
                  <a:gd name="T48" fmla="*/ 14 w 118"/>
                  <a:gd name="T49" fmla="*/ 97 h 118"/>
                  <a:gd name="T50" fmla="*/ 21 w 118"/>
                  <a:gd name="T51" fmla="*/ 104 h 118"/>
                  <a:gd name="T52" fmla="*/ 26 w 118"/>
                  <a:gd name="T53" fmla="*/ 106 h 118"/>
                  <a:gd name="T54" fmla="*/ 30 w 118"/>
                  <a:gd name="T55" fmla="*/ 105 h 118"/>
                  <a:gd name="T56" fmla="*/ 40 w 118"/>
                  <a:gd name="T57" fmla="*/ 99 h 118"/>
                  <a:gd name="T58" fmla="*/ 44 w 118"/>
                  <a:gd name="T59" fmla="*/ 101 h 118"/>
                  <a:gd name="T60" fmla="*/ 47 w 118"/>
                  <a:gd name="T61" fmla="*/ 112 h 118"/>
                  <a:gd name="T62" fmla="*/ 54 w 118"/>
                  <a:gd name="T63" fmla="*/ 118 h 118"/>
                  <a:gd name="T64" fmla="*/ 64 w 118"/>
                  <a:gd name="T65" fmla="*/ 118 h 118"/>
                  <a:gd name="T66" fmla="*/ 71 w 118"/>
                  <a:gd name="T67" fmla="*/ 112 h 118"/>
                  <a:gd name="T68" fmla="*/ 73 w 118"/>
                  <a:gd name="T69" fmla="*/ 101 h 118"/>
                  <a:gd name="T70" fmla="*/ 78 w 118"/>
                  <a:gd name="T71" fmla="*/ 99 h 118"/>
                  <a:gd name="T72" fmla="*/ 88 w 118"/>
                  <a:gd name="T73" fmla="*/ 105 h 118"/>
                  <a:gd name="T74" fmla="*/ 92 w 118"/>
                  <a:gd name="T75" fmla="*/ 106 h 118"/>
                  <a:gd name="T76" fmla="*/ 97 w 118"/>
                  <a:gd name="T77" fmla="*/ 104 h 118"/>
                  <a:gd name="T78" fmla="*/ 104 w 118"/>
                  <a:gd name="T79" fmla="*/ 97 h 118"/>
                  <a:gd name="T80" fmla="*/ 105 w 118"/>
                  <a:gd name="T81" fmla="*/ 88 h 118"/>
                  <a:gd name="T82" fmla="*/ 99 w 118"/>
                  <a:gd name="T83" fmla="*/ 78 h 118"/>
                  <a:gd name="T84" fmla="*/ 101 w 118"/>
                  <a:gd name="T85" fmla="*/ 73 h 118"/>
                  <a:gd name="T86" fmla="*/ 112 w 118"/>
                  <a:gd name="T87" fmla="*/ 71 h 118"/>
                  <a:gd name="T88" fmla="*/ 118 w 118"/>
                  <a:gd name="T89" fmla="*/ 64 h 118"/>
                  <a:gd name="T90" fmla="*/ 118 w 118"/>
                  <a:gd name="T91" fmla="*/ 54 h 118"/>
                  <a:gd name="T92" fmla="*/ 112 w 118"/>
                  <a:gd name="T93" fmla="*/ 47 h 118"/>
                  <a:gd name="T94" fmla="*/ 101 w 118"/>
                  <a:gd name="T95" fmla="*/ 44 h 118"/>
                  <a:gd name="T96" fmla="*/ 99 w 118"/>
                  <a:gd name="T97" fmla="*/ 40 h 118"/>
                  <a:gd name="T98" fmla="*/ 105 w 118"/>
                  <a:gd name="T99" fmla="*/ 30 h 118"/>
                  <a:gd name="T100" fmla="*/ 104 w 118"/>
                  <a:gd name="T101" fmla="*/ 21 h 118"/>
                  <a:gd name="T102" fmla="*/ 97 w 118"/>
                  <a:gd name="T103" fmla="*/ 14 h 118"/>
                  <a:gd name="T104" fmla="*/ 92 w 118"/>
                  <a:gd name="T105" fmla="*/ 12 h 118"/>
                  <a:gd name="T106" fmla="*/ 88 w 118"/>
                  <a:gd name="T107" fmla="*/ 13 h 118"/>
                  <a:gd name="T108" fmla="*/ 78 w 118"/>
                  <a:gd name="T109" fmla="*/ 19 h 118"/>
                  <a:gd name="T110" fmla="*/ 73 w 118"/>
                  <a:gd name="T111" fmla="*/ 17 h 118"/>
                  <a:gd name="T112" fmla="*/ 71 w 118"/>
                  <a:gd name="T113" fmla="*/ 6 h 118"/>
                  <a:gd name="T114" fmla="*/ 64 w 118"/>
                  <a:gd name="T115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" h="118">
                    <a:moveTo>
                      <a:pt x="59" y="90"/>
                    </a:moveTo>
                    <a:cubicBezTo>
                      <a:pt x="42" y="90"/>
                      <a:pt x="29" y="76"/>
                      <a:pt x="29" y="60"/>
                    </a:cubicBezTo>
                    <a:cubicBezTo>
                      <a:pt x="29" y="43"/>
                      <a:pt x="42" y="30"/>
                      <a:pt x="59" y="30"/>
                    </a:cubicBezTo>
                    <a:cubicBezTo>
                      <a:pt x="75" y="30"/>
                      <a:pt x="89" y="43"/>
                      <a:pt x="89" y="60"/>
                    </a:cubicBezTo>
                    <a:cubicBezTo>
                      <a:pt x="89" y="76"/>
                      <a:pt x="75" y="90"/>
                      <a:pt x="59" y="90"/>
                    </a:cubicBezTo>
                    <a:moveTo>
                      <a:pt x="64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50" y="0"/>
                      <a:pt x="47" y="3"/>
                      <a:pt x="47" y="6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3" y="18"/>
                      <a:pt x="41" y="18"/>
                      <a:pt x="40" y="19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2"/>
                      <a:pt x="28" y="12"/>
                      <a:pt x="26" y="12"/>
                    </a:cubicBezTo>
                    <a:cubicBezTo>
                      <a:pt x="24" y="12"/>
                      <a:pt x="22" y="12"/>
                      <a:pt x="21" y="14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1" y="23"/>
                      <a:pt x="11" y="27"/>
                      <a:pt x="13" y="30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9" y="41"/>
                      <a:pt x="18" y="43"/>
                      <a:pt x="17" y="44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3" y="47"/>
                      <a:pt x="0" y="50"/>
                      <a:pt x="0" y="54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7"/>
                      <a:pt x="3" y="70"/>
                      <a:pt x="6" y="71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8" y="75"/>
                      <a:pt x="19" y="77"/>
                      <a:pt x="19" y="78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1" y="91"/>
                      <a:pt x="11" y="95"/>
                      <a:pt x="14" y="97"/>
                    </a:cubicBezTo>
                    <a:cubicBezTo>
                      <a:pt x="21" y="104"/>
                      <a:pt x="21" y="104"/>
                      <a:pt x="21" y="104"/>
                    </a:cubicBezTo>
                    <a:cubicBezTo>
                      <a:pt x="22" y="105"/>
                      <a:pt x="24" y="106"/>
                      <a:pt x="26" y="106"/>
                    </a:cubicBezTo>
                    <a:cubicBezTo>
                      <a:pt x="28" y="106"/>
                      <a:pt x="29" y="106"/>
                      <a:pt x="30" y="105"/>
                    </a:cubicBezTo>
                    <a:cubicBezTo>
                      <a:pt x="40" y="99"/>
                      <a:pt x="40" y="99"/>
                      <a:pt x="40" y="99"/>
                    </a:cubicBezTo>
                    <a:cubicBezTo>
                      <a:pt x="41" y="99"/>
                      <a:pt x="43" y="100"/>
                      <a:pt x="44" y="101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5"/>
                      <a:pt x="50" y="118"/>
                      <a:pt x="54" y="118"/>
                    </a:cubicBezTo>
                    <a:cubicBezTo>
                      <a:pt x="64" y="118"/>
                      <a:pt x="64" y="118"/>
                      <a:pt x="64" y="118"/>
                    </a:cubicBezTo>
                    <a:cubicBezTo>
                      <a:pt x="67" y="118"/>
                      <a:pt x="70" y="115"/>
                      <a:pt x="71" y="112"/>
                    </a:cubicBezTo>
                    <a:cubicBezTo>
                      <a:pt x="73" y="101"/>
                      <a:pt x="73" y="101"/>
                      <a:pt x="73" y="101"/>
                    </a:cubicBezTo>
                    <a:cubicBezTo>
                      <a:pt x="75" y="100"/>
                      <a:pt x="77" y="99"/>
                      <a:pt x="78" y="99"/>
                    </a:cubicBezTo>
                    <a:cubicBezTo>
                      <a:pt x="88" y="105"/>
                      <a:pt x="88" y="105"/>
                      <a:pt x="88" y="105"/>
                    </a:cubicBezTo>
                    <a:cubicBezTo>
                      <a:pt x="89" y="106"/>
                      <a:pt x="90" y="106"/>
                      <a:pt x="92" y="106"/>
                    </a:cubicBezTo>
                    <a:cubicBezTo>
                      <a:pt x="94" y="106"/>
                      <a:pt x="96" y="105"/>
                      <a:pt x="97" y="104"/>
                    </a:cubicBezTo>
                    <a:cubicBezTo>
                      <a:pt x="104" y="97"/>
                      <a:pt x="104" y="97"/>
                      <a:pt x="104" y="97"/>
                    </a:cubicBezTo>
                    <a:cubicBezTo>
                      <a:pt x="107" y="95"/>
                      <a:pt x="107" y="91"/>
                      <a:pt x="105" y="8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77"/>
                      <a:pt x="100" y="75"/>
                      <a:pt x="101" y="73"/>
                    </a:cubicBezTo>
                    <a:cubicBezTo>
                      <a:pt x="112" y="71"/>
                      <a:pt x="112" y="71"/>
                      <a:pt x="112" y="71"/>
                    </a:cubicBezTo>
                    <a:cubicBezTo>
                      <a:pt x="115" y="70"/>
                      <a:pt x="118" y="67"/>
                      <a:pt x="118" y="64"/>
                    </a:cubicBezTo>
                    <a:cubicBezTo>
                      <a:pt x="118" y="54"/>
                      <a:pt x="118" y="54"/>
                      <a:pt x="118" y="54"/>
                    </a:cubicBezTo>
                    <a:cubicBezTo>
                      <a:pt x="118" y="50"/>
                      <a:pt x="115" y="47"/>
                      <a:pt x="112" y="47"/>
                    </a:cubicBezTo>
                    <a:cubicBezTo>
                      <a:pt x="101" y="44"/>
                      <a:pt x="101" y="44"/>
                      <a:pt x="101" y="44"/>
                    </a:cubicBezTo>
                    <a:cubicBezTo>
                      <a:pt x="100" y="43"/>
                      <a:pt x="99" y="41"/>
                      <a:pt x="99" y="40"/>
                    </a:cubicBezTo>
                    <a:cubicBezTo>
                      <a:pt x="105" y="30"/>
                      <a:pt x="105" y="30"/>
                      <a:pt x="105" y="30"/>
                    </a:cubicBezTo>
                    <a:cubicBezTo>
                      <a:pt x="107" y="27"/>
                      <a:pt x="107" y="23"/>
                      <a:pt x="104" y="21"/>
                    </a:cubicBezTo>
                    <a:cubicBezTo>
                      <a:pt x="97" y="14"/>
                      <a:pt x="97" y="14"/>
                      <a:pt x="97" y="14"/>
                    </a:cubicBezTo>
                    <a:cubicBezTo>
                      <a:pt x="96" y="12"/>
                      <a:pt x="94" y="12"/>
                      <a:pt x="92" y="12"/>
                    </a:cubicBezTo>
                    <a:cubicBezTo>
                      <a:pt x="90" y="12"/>
                      <a:pt x="89" y="12"/>
                      <a:pt x="88" y="13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7" y="18"/>
                      <a:pt x="75" y="18"/>
                      <a:pt x="73" y="17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70" y="3"/>
                      <a:pt x="67" y="0"/>
                      <a:pt x="64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</p:grpSp>
        <p:sp>
          <p:nvSpPr>
            <p:cNvPr id="91" name="矩形 90"/>
            <p:cNvSpPr/>
            <p:nvPr/>
          </p:nvSpPr>
          <p:spPr>
            <a:xfrm>
              <a:off x="2710262" y="1224976"/>
              <a:ext cx="56907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accent4"/>
                  </a:solidFill>
                  <a:cs typeface="+mn-ea"/>
                  <a:sym typeface="+mn-lt"/>
                </a:rPr>
                <a:t>01</a:t>
              </a:r>
              <a:endParaRPr lang="zh-CN" altLang="en-US" sz="2400" b="1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02779" y="4883764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</a:rPr>
              <a:t>下载 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</a:rPr>
              <a:t>http://www.1ppt.com/xiazai/</a:t>
            </a:r>
            <a:endParaRPr lang="en-US" altLang="zh-CN" sz="100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4"/>
          <p:cNvSpPr txBox="1"/>
          <p:nvPr/>
        </p:nvSpPr>
        <p:spPr>
          <a:xfrm>
            <a:off x="2229734" y="850995"/>
            <a:ext cx="1385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rgbClr val="484849"/>
                </a:solidFill>
                <a:cs typeface="+mn-ea"/>
                <a:sym typeface="+mn-lt"/>
              </a:rPr>
              <a:t>■</a:t>
            </a:r>
            <a:r>
              <a:rPr lang="zh-CN" altLang="en-US" sz="1600" b="1" dirty="0">
                <a:solidFill>
                  <a:srgbClr val="484849"/>
                </a:solidFill>
                <a:cs typeface="+mn-ea"/>
                <a:sym typeface="+mn-lt"/>
              </a:rPr>
              <a:t>产品有特色</a:t>
            </a:r>
            <a:endParaRPr lang="zh-CN" altLang="en-US" sz="1600" b="1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12" name="TextBox 25"/>
          <p:cNvSpPr txBox="1"/>
          <p:nvPr/>
        </p:nvSpPr>
        <p:spPr>
          <a:xfrm>
            <a:off x="2229734" y="1193332"/>
            <a:ext cx="6037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生产基地全部位于无工业污染地区，施用有机肥，生物技术治理病虫害，保障了食材的原料绿色、无公害。</a:t>
            </a:r>
            <a:endParaRPr lang="zh-CN" altLang="en-US" sz="1400" dirty="0">
              <a:solidFill>
                <a:srgbClr val="484849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3" name="TextBox 26"/>
          <p:cNvSpPr txBox="1"/>
          <p:nvPr/>
        </p:nvSpPr>
        <p:spPr>
          <a:xfrm>
            <a:off x="2229734" y="1910006"/>
            <a:ext cx="1639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rgbClr val="484849"/>
                </a:solidFill>
                <a:cs typeface="+mn-ea"/>
                <a:sym typeface="+mn-lt"/>
              </a:rPr>
              <a:t>■</a:t>
            </a:r>
            <a:r>
              <a:rPr lang="zh-CN" altLang="en-US" sz="1600" b="1" dirty="0">
                <a:solidFill>
                  <a:srgbClr val="484849"/>
                </a:solidFill>
                <a:cs typeface="+mn-ea"/>
                <a:sym typeface="+mn-lt"/>
              </a:rPr>
              <a:t>外观有卖点</a:t>
            </a:r>
            <a:endParaRPr lang="zh-CN" altLang="en-US" sz="1600" b="1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14" name="TextBox 27"/>
          <p:cNvSpPr txBox="1"/>
          <p:nvPr/>
        </p:nvSpPr>
        <p:spPr>
          <a:xfrm>
            <a:off x="2229734" y="2141730"/>
            <a:ext cx="6037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油质丰富，晶莹剔透，芳香可口，风味极佳，是关注健康，爱护环境的现代人士至佳食品。</a:t>
            </a:r>
            <a:endParaRPr lang="zh-CN" altLang="en-US" sz="1400" dirty="0">
              <a:solidFill>
                <a:srgbClr val="484849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5" name="TextBox 28"/>
          <p:cNvSpPr txBox="1"/>
          <p:nvPr/>
        </p:nvSpPr>
        <p:spPr>
          <a:xfrm>
            <a:off x="2247420" y="2925991"/>
            <a:ext cx="1665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rgbClr val="484849"/>
                </a:solidFill>
                <a:cs typeface="+mn-ea"/>
                <a:sym typeface="+mn-lt"/>
              </a:rPr>
              <a:t>■</a:t>
            </a:r>
            <a:r>
              <a:rPr lang="zh-CN" altLang="en-US" sz="1600" b="1" dirty="0">
                <a:solidFill>
                  <a:srgbClr val="484849"/>
                </a:solidFill>
                <a:cs typeface="+mn-ea"/>
                <a:sym typeface="+mn-lt"/>
              </a:rPr>
              <a:t>品牌不响亮</a:t>
            </a:r>
            <a:endParaRPr lang="zh-CN" altLang="en-US" sz="1600" b="1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16" name="TextBox 29"/>
          <p:cNvSpPr txBox="1"/>
          <p:nvPr/>
        </p:nvSpPr>
        <p:spPr>
          <a:xfrm>
            <a:off x="2247421" y="3157715"/>
            <a:ext cx="6131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484849"/>
                </a:solidFill>
                <a:cs typeface="+mn-ea"/>
                <a:sym typeface="+mn-lt"/>
              </a:rPr>
              <a:t>初入市场，渠道拓展、广告投放等处于起步阶段，市场知名度很低。</a:t>
            </a:r>
            <a:endParaRPr lang="zh-CN" altLang="en-US" sz="1400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17" name="TextBox 30"/>
          <p:cNvSpPr txBox="1"/>
          <p:nvPr/>
        </p:nvSpPr>
        <p:spPr>
          <a:xfrm>
            <a:off x="2247420" y="3916612"/>
            <a:ext cx="1635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rgbClr val="484849"/>
                </a:solidFill>
                <a:cs typeface="+mn-ea"/>
                <a:sym typeface="+mn-lt"/>
              </a:rPr>
              <a:t>■</a:t>
            </a:r>
            <a:r>
              <a:rPr lang="zh-CN" altLang="en-US" sz="1600" b="1" dirty="0">
                <a:solidFill>
                  <a:srgbClr val="484849"/>
                </a:solidFill>
                <a:cs typeface="+mn-ea"/>
                <a:sym typeface="+mn-lt"/>
              </a:rPr>
              <a:t>营销待提升</a:t>
            </a:r>
            <a:endParaRPr lang="zh-CN" altLang="en-US" sz="1600" b="1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18" name="TextBox 31"/>
          <p:cNvSpPr txBox="1"/>
          <p:nvPr/>
        </p:nvSpPr>
        <p:spPr>
          <a:xfrm>
            <a:off x="2247421" y="4148336"/>
            <a:ext cx="6020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484849"/>
                </a:solidFill>
                <a:cs typeface="+mn-ea"/>
                <a:sym typeface="+mn-lt"/>
              </a:rPr>
              <a:t>在产品营销手段上比较传统，经过一段时间的运营效果并不明显，需要重新制度营销策略。</a:t>
            </a:r>
            <a:endParaRPr lang="zh-CN" altLang="en-US" sz="1400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1700213" y="188913"/>
            <a:ext cx="5773737" cy="566737"/>
          </a:xfrm>
        </p:spPr>
        <p:txBody>
          <a:bodyPr/>
          <a:lstStyle/>
          <a:p>
            <a:r>
              <a:rPr lang="zh-CN" altLang="en-US" dirty="0">
                <a:solidFill>
                  <a:schemeClr val="accent2"/>
                </a:solidFill>
                <a:cs typeface="+mn-ea"/>
                <a:sym typeface="+mn-lt"/>
              </a:rPr>
              <a:t>我们产品现状</a:t>
            </a:r>
            <a:endParaRPr lang="zh-CN" altLang="en-US" dirty="0">
              <a:solidFill>
                <a:schemeClr val="accent2"/>
              </a:solidFill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5" name="Freeform 5"/>
          <p:cNvSpPr/>
          <p:nvPr/>
        </p:nvSpPr>
        <p:spPr bwMode="auto">
          <a:xfrm>
            <a:off x="1096097" y="2806471"/>
            <a:ext cx="953822" cy="860089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 w="63500" cap="flat">
            <a:solidFill>
              <a:schemeClr val="bg1"/>
            </a:solidFill>
            <a:prstDash val="solid"/>
            <a:miter lim="800000"/>
          </a:ln>
          <a:effectLst>
            <a:outerShdw blurRad="127000" dist="63500" dir="66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 sz="13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Freeform 5"/>
          <p:cNvSpPr/>
          <p:nvPr/>
        </p:nvSpPr>
        <p:spPr bwMode="auto">
          <a:xfrm>
            <a:off x="1086678" y="3813794"/>
            <a:ext cx="1019506" cy="91931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4"/>
          </a:solidFill>
          <a:ln w="63500" cap="flat">
            <a:solidFill>
              <a:schemeClr val="bg1"/>
            </a:solidFill>
            <a:prstDash val="solid"/>
            <a:miter lim="800000"/>
          </a:ln>
          <a:effectLst>
            <a:outerShdw blurRad="127000" dist="63500" dir="66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1227914" y="4125196"/>
            <a:ext cx="69845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1800" b="1" dirty="0"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1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1227914" y="3102863"/>
            <a:ext cx="69845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1800" b="1" dirty="0"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1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Freeform 5"/>
          <p:cNvSpPr/>
          <p:nvPr/>
        </p:nvSpPr>
        <p:spPr bwMode="auto">
          <a:xfrm>
            <a:off x="1096097" y="778014"/>
            <a:ext cx="953822" cy="860089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 w="63500" cap="flat">
            <a:solidFill>
              <a:schemeClr val="bg1"/>
            </a:solidFill>
            <a:prstDash val="solid"/>
            <a:miter lim="800000"/>
          </a:ln>
          <a:effectLst>
            <a:outerShdw blurRad="127000" dist="63500" dir="66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 sz="13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Freeform 5"/>
          <p:cNvSpPr/>
          <p:nvPr/>
        </p:nvSpPr>
        <p:spPr bwMode="auto">
          <a:xfrm>
            <a:off x="1096097" y="1789557"/>
            <a:ext cx="953822" cy="860089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4"/>
          </a:solidFill>
          <a:ln w="63500" cap="flat">
            <a:solidFill>
              <a:schemeClr val="bg1"/>
            </a:solidFill>
            <a:prstDash val="solid"/>
            <a:miter lim="800000"/>
          </a:ln>
          <a:effectLst>
            <a:outerShdw blurRad="127000" dist="63500" dir="66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 sz="13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1251913" y="2107966"/>
            <a:ext cx="69845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1800" b="1" dirty="0"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1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TextBox 13"/>
          <p:cNvSpPr txBox="1"/>
          <p:nvPr/>
        </p:nvSpPr>
        <p:spPr>
          <a:xfrm>
            <a:off x="1275912" y="1113069"/>
            <a:ext cx="69845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1800" b="1" dirty="0"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1800" b="1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35" grpId="0" bldLvl="0" animBg="1"/>
      <p:bldP spid="36" grpId="0" bldLvl="0" animBg="1"/>
      <p:bldP spid="39" grpId="0"/>
      <p:bldP spid="40" grpId="0"/>
      <p:bldP spid="41" grpId="0" bldLvl="0" animBg="1"/>
      <p:bldP spid="42" grpId="0" bldLvl="0" animBg="1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597101" y="2236254"/>
            <a:ext cx="276456" cy="0"/>
          </a:xfrm>
          <a:prstGeom prst="line">
            <a:avLst/>
          </a:prstGeom>
          <a:noFill/>
          <a:ln w="15875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53" tIns="34277" rIns="68553" bIns="34277" numCol="1" anchor="t" anchorCtr="0" compatLnSpc="1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294A5A"/>
              </a:solidFill>
              <a:cs typeface="+mn-ea"/>
              <a:sym typeface="+mn-lt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3035481" y="1571922"/>
            <a:ext cx="276456" cy="0"/>
          </a:xfrm>
          <a:prstGeom prst="line">
            <a:avLst/>
          </a:prstGeom>
          <a:noFill/>
          <a:ln w="15875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53" tIns="34277" rIns="68553" bIns="34277" numCol="1" anchor="t" anchorCtr="0" compatLnSpc="1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294A5A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88594" y="1125379"/>
            <a:ext cx="3121592" cy="1960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solidFill>
                  <a:srgbClr val="484849"/>
                </a:solidFill>
                <a:cs typeface="+mn-ea"/>
                <a:sym typeface="+mn-lt"/>
              </a:rPr>
              <a:t>从市场调研的情况来看，我国某产品的年需求在1.3亿吨左右，知名品牌不到5%，</a:t>
            </a:r>
            <a:r>
              <a:rPr lang="en-US" altLang="zh-CN" sz="1350" dirty="0">
                <a:solidFill>
                  <a:srgbClr val="484849"/>
                </a:solidFill>
                <a:cs typeface="+mn-ea"/>
                <a:sym typeface="+mn-lt"/>
              </a:rPr>
              <a:t>A</a:t>
            </a:r>
            <a:r>
              <a:rPr lang="zh-CN" altLang="en-US" sz="1350" dirty="0">
                <a:solidFill>
                  <a:srgbClr val="484849"/>
                </a:solidFill>
                <a:cs typeface="+mn-ea"/>
                <a:sym typeface="+mn-lt"/>
              </a:rPr>
              <a:t>企业最大，还有</a:t>
            </a:r>
            <a:r>
              <a:rPr lang="en-US" altLang="zh-CN" sz="1350" dirty="0">
                <a:solidFill>
                  <a:srgbClr val="484849"/>
                </a:solidFill>
                <a:cs typeface="+mn-ea"/>
                <a:sym typeface="+mn-lt"/>
              </a:rPr>
              <a:t>B</a:t>
            </a:r>
            <a:r>
              <a:rPr lang="zh-CN" altLang="en-US" sz="1350" dirty="0">
                <a:solidFill>
                  <a:srgbClr val="484849"/>
                </a:solidFill>
                <a:cs typeface="+mn-ea"/>
                <a:sym typeface="+mn-lt"/>
              </a:rPr>
              <a:t>企业，</a:t>
            </a:r>
            <a:r>
              <a:rPr lang="en-US" altLang="zh-CN" sz="1350" dirty="0">
                <a:solidFill>
                  <a:srgbClr val="484849"/>
                </a:solidFill>
                <a:cs typeface="+mn-ea"/>
                <a:sym typeface="+mn-lt"/>
              </a:rPr>
              <a:t>C</a:t>
            </a:r>
            <a:r>
              <a:rPr lang="zh-CN" altLang="en-US" sz="1350" dirty="0">
                <a:solidFill>
                  <a:srgbClr val="484849"/>
                </a:solidFill>
                <a:cs typeface="+mn-ea"/>
                <a:sym typeface="+mn-lt"/>
              </a:rPr>
              <a:t>品牌、</a:t>
            </a:r>
            <a:r>
              <a:rPr lang="en-US" altLang="zh-CN" sz="1350" dirty="0">
                <a:solidFill>
                  <a:srgbClr val="484849"/>
                </a:solidFill>
                <a:cs typeface="+mn-ea"/>
                <a:sym typeface="+mn-lt"/>
              </a:rPr>
              <a:t>D</a:t>
            </a:r>
            <a:r>
              <a:rPr lang="zh-CN" altLang="en-US" sz="1350" dirty="0">
                <a:solidFill>
                  <a:srgbClr val="484849"/>
                </a:solidFill>
                <a:cs typeface="+mn-ea"/>
                <a:sym typeface="+mn-lt"/>
              </a:rPr>
              <a:t>品牌牌等占到了市场份额的40%，是成熟的品牌产品，知名度高，营销渠道成熟市场根基稳固。</a:t>
            </a:r>
            <a:endParaRPr lang="zh-CN" altLang="en-US" sz="1350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401307" y="3288483"/>
            <a:ext cx="3121591" cy="1338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>
                <a:solidFill>
                  <a:srgbClr val="484849"/>
                </a:solidFill>
                <a:cs typeface="+mn-ea"/>
                <a:sym typeface="+mn-lt"/>
              </a:rPr>
              <a:t>因为消费市场开阔，做品牌经营道路，走名牌市场化的大米发展道路。“XXX”要走的就是分清区域形成链条，以点成线，以线成面，以面成体，以体成链。</a:t>
            </a:r>
            <a:endParaRPr lang="zh-CN" altLang="en-US" sz="1350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14" name="Freeform 6"/>
          <p:cNvSpPr/>
          <p:nvPr/>
        </p:nvSpPr>
        <p:spPr bwMode="auto">
          <a:xfrm>
            <a:off x="2846543" y="1055243"/>
            <a:ext cx="223750" cy="86882"/>
          </a:xfrm>
          <a:custGeom>
            <a:avLst/>
            <a:gdLst>
              <a:gd name="T0" fmla="*/ 197 w 394"/>
              <a:gd name="T1" fmla="*/ 155 h 155"/>
              <a:gd name="T2" fmla="*/ 296 w 394"/>
              <a:gd name="T3" fmla="*/ 78 h 155"/>
              <a:gd name="T4" fmla="*/ 394 w 394"/>
              <a:gd name="T5" fmla="*/ 0 h 155"/>
              <a:gd name="T6" fmla="*/ 197 w 394"/>
              <a:gd name="T7" fmla="*/ 0 h 155"/>
              <a:gd name="T8" fmla="*/ 0 w 394"/>
              <a:gd name="T9" fmla="*/ 0 h 155"/>
              <a:gd name="T10" fmla="*/ 98 w 394"/>
              <a:gd name="T11" fmla="*/ 78 h 155"/>
              <a:gd name="T12" fmla="*/ 197 w 394"/>
              <a:gd name="T13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4" h="155">
                <a:moveTo>
                  <a:pt x="197" y="155"/>
                </a:moveTo>
                <a:lnTo>
                  <a:pt x="296" y="78"/>
                </a:lnTo>
                <a:lnTo>
                  <a:pt x="394" y="0"/>
                </a:lnTo>
                <a:lnTo>
                  <a:pt x="197" y="0"/>
                </a:lnTo>
                <a:lnTo>
                  <a:pt x="0" y="0"/>
                </a:lnTo>
                <a:lnTo>
                  <a:pt x="98" y="78"/>
                </a:lnTo>
                <a:lnTo>
                  <a:pt x="197" y="155"/>
                </a:lnTo>
                <a:close/>
              </a:path>
            </a:pathLst>
          </a:custGeom>
          <a:solidFill>
            <a:srgbClr val="545D7A"/>
          </a:solidFill>
          <a:ln>
            <a:noFill/>
          </a:ln>
        </p:spPr>
        <p:txBody>
          <a:bodyPr vert="horz" wrap="square" lIns="68553" tIns="34277" rIns="68553" bIns="34277" numCol="1" anchor="t" anchorCtr="0" compatLnSpc="1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294A5A"/>
              </a:solidFill>
              <a:cs typeface="+mn-ea"/>
              <a:sym typeface="+mn-lt"/>
            </a:endParaRP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2958418" y="1151645"/>
            <a:ext cx="0" cy="3989417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53" tIns="34277" rIns="68553" bIns="34277" numCol="1" anchor="t" anchorCtr="0" compatLnSpc="1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294A5A"/>
              </a:solidFill>
              <a:cs typeface="+mn-ea"/>
              <a:sym typeface="+mn-lt"/>
            </a:endParaRPr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2871536" y="1478941"/>
            <a:ext cx="173763" cy="173763"/>
          </a:xfrm>
          <a:prstGeom prst="ellipse">
            <a:avLst/>
          </a:prstGeom>
          <a:solidFill>
            <a:srgbClr val="01A8A2"/>
          </a:solidFill>
          <a:ln w="15875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68553" tIns="34277" rIns="68553" bIns="34277" numCol="1" anchor="t" anchorCtr="0" compatLnSpc="1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294A5A"/>
              </a:solidFill>
              <a:cs typeface="+mn-ea"/>
              <a:sym typeface="+mn-lt"/>
            </a:endParaRP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2871536" y="2147811"/>
            <a:ext cx="173763" cy="173763"/>
          </a:xfrm>
          <a:prstGeom prst="ellipse">
            <a:avLst/>
          </a:prstGeom>
          <a:solidFill>
            <a:srgbClr val="01A8A2"/>
          </a:solidFill>
          <a:ln w="15875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68553" tIns="34277" rIns="68553" bIns="34277" numCol="1" anchor="t" anchorCtr="0" compatLnSpc="1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294A5A"/>
              </a:solidFill>
              <a:cs typeface="+mn-ea"/>
              <a:sym typeface="+mn-lt"/>
            </a:endParaRPr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2871536" y="2916654"/>
            <a:ext cx="173763" cy="173763"/>
          </a:xfrm>
          <a:prstGeom prst="ellipse">
            <a:avLst/>
          </a:prstGeom>
          <a:solidFill>
            <a:srgbClr val="01A8A2"/>
          </a:solidFill>
          <a:ln w="15875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68553" tIns="34277" rIns="68553" bIns="34277" numCol="1" anchor="t" anchorCtr="0" compatLnSpc="1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294A5A"/>
              </a:solidFill>
              <a:cs typeface="+mn-ea"/>
              <a:sym typeface="+mn-lt"/>
            </a:endParaRPr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2871536" y="3675976"/>
            <a:ext cx="173763" cy="173763"/>
          </a:xfrm>
          <a:prstGeom prst="ellipse">
            <a:avLst/>
          </a:prstGeom>
          <a:solidFill>
            <a:srgbClr val="01A8A2"/>
          </a:solidFill>
          <a:ln w="15875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68553" tIns="34277" rIns="68553" bIns="34277" numCol="1" anchor="t" anchorCtr="0" compatLnSpc="1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294A5A"/>
              </a:solidFill>
              <a:cs typeface="+mn-ea"/>
              <a:sym typeface="+mn-lt"/>
            </a:endParaRPr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2871536" y="4444820"/>
            <a:ext cx="173763" cy="173763"/>
          </a:xfrm>
          <a:prstGeom prst="ellipse">
            <a:avLst/>
          </a:prstGeom>
          <a:solidFill>
            <a:srgbClr val="01A8A2"/>
          </a:solidFill>
          <a:ln w="15875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68553" tIns="34277" rIns="68553" bIns="34277" numCol="1" anchor="t" anchorCtr="0" compatLnSpc="1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294A5A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223108" y="1427376"/>
            <a:ext cx="660758" cy="299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50" b="1" dirty="0">
                <a:solidFill>
                  <a:srgbClr val="01A8A2"/>
                </a:solidFill>
                <a:cs typeface="+mn-ea"/>
                <a:sym typeface="+mn-lt"/>
              </a:rPr>
              <a:t>A</a:t>
            </a:r>
            <a:r>
              <a:rPr lang="zh-CN" altLang="en-US" sz="1350" b="1" dirty="0">
                <a:solidFill>
                  <a:srgbClr val="01A8A2"/>
                </a:solidFill>
                <a:cs typeface="+mn-ea"/>
                <a:sym typeface="+mn-lt"/>
              </a:rPr>
              <a:t>品牌</a:t>
            </a:r>
            <a:endParaRPr lang="zh-CN" altLang="en-US" sz="1350" b="1" dirty="0">
              <a:solidFill>
                <a:srgbClr val="01A8A2"/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922978" y="711286"/>
            <a:ext cx="2095872" cy="333245"/>
            <a:chOff x="6887200" y="902446"/>
            <a:chExt cx="2795587" cy="444500"/>
          </a:xfrm>
        </p:grpSpPr>
        <p:sp>
          <p:nvSpPr>
            <p:cNvPr id="23" name="Freeform 5"/>
            <p:cNvSpPr/>
            <p:nvPr/>
          </p:nvSpPr>
          <p:spPr bwMode="auto">
            <a:xfrm>
              <a:off x="6887200" y="902446"/>
              <a:ext cx="2795587" cy="444500"/>
            </a:xfrm>
            <a:custGeom>
              <a:avLst/>
              <a:gdLst>
                <a:gd name="T0" fmla="*/ 44 w 3704"/>
                <a:gd name="T1" fmla="*/ 0 h 592"/>
                <a:gd name="T2" fmla="*/ 3660 w 3704"/>
                <a:gd name="T3" fmla="*/ 0 h 592"/>
                <a:gd name="T4" fmla="*/ 3704 w 3704"/>
                <a:gd name="T5" fmla="*/ 44 h 592"/>
                <a:gd name="T6" fmla="*/ 3704 w 3704"/>
                <a:gd name="T7" fmla="*/ 548 h 592"/>
                <a:gd name="T8" fmla="*/ 3660 w 3704"/>
                <a:gd name="T9" fmla="*/ 592 h 592"/>
                <a:gd name="T10" fmla="*/ 44 w 3704"/>
                <a:gd name="T11" fmla="*/ 592 h 592"/>
                <a:gd name="T12" fmla="*/ 0 w 3704"/>
                <a:gd name="T13" fmla="*/ 548 h 592"/>
                <a:gd name="T14" fmla="*/ 0 w 3704"/>
                <a:gd name="T15" fmla="*/ 44 h 592"/>
                <a:gd name="T16" fmla="*/ 44 w 3704"/>
                <a:gd name="T17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04" h="592">
                  <a:moveTo>
                    <a:pt x="44" y="0"/>
                  </a:moveTo>
                  <a:lnTo>
                    <a:pt x="3660" y="0"/>
                  </a:lnTo>
                  <a:cubicBezTo>
                    <a:pt x="3684" y="0"/>
                    <a:pt x="3704" y="20"/>
                    <a:pt x="3704" y="44"/>
                  </a:cubicBezTo>
                  <a:lnTo>
                    <a:pt x="3704" y="548"/>
                  </a:lnTo>
                  <a:cubicBezTo>
                    <a:pt x="3704" y="572"/>
                    <a:pt x="3684" y="592"/>
                    <a:pt x="3660" y="592"/>
                  </a:cubicBezTo>
                  <a:lnTo>
                    <a:pt x="44" y="592"/>
                  </a:lnTo>
                  <a:cubicBezTo>
                    <a:pt x="20" y="592"/>
                    <a:pt x="0" y="572"/>
                    <a:pt x="0" y="548"/>
                  </a:cubicBezTo>
                  <a:lnTo>
                    <a:pt x="0" y="44"/>
                  </a:lnTo>
                  <a:cubicBezTo>
                    <a:pt x="0" y="20"/>
                    <a:pt x="20" y="0"/>
                    <a:pt x="44" y="0"/>
                  </a:cubicBezTo>
                  <a:close/>
                </a:path>
              </a:pathLst>
            </a:custGeom>
            <a:solidFill>
              <a:srgbClr val="545D7A"/>
            </a:solidFill>
            <a:ln>
              <a:noFill/>
            </a:ln>
          </p:spPr>
          <p:txBody>
            <a:bodyPr vert="horz" wrap="square" lIns="68553" tIns="34277" rIns="68553" bIns="34277" numCol="1" anchor="t" anchorCtr="0" compatLnSpc="1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294A5A"/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252661" y="924917"/>
              <a:ext cx="2093697" cy="4000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50" b="1" dirty="0">
                  <a:solidFill>
                    <a:srgbClr val="FFFFFF"/>
                  </a:solidFill>
                  <a:cs typeface="+mn-ea"/>
                  <a:sym typeface="+mn-lt"/>
                </a:rPr>
                <a:t>市场前五品牌概况</a:t>
              </a:r>
              <a:endParaRPr lang="zh-CN" altLang="en-US" sz="135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329642" y="1107629"/>
            <a:ext cx="1977821" cy="851095"/>
            <a:chOff x="8739868" y="1477322"/>
            <a:chExt cx="2638125" cy="1135237"/>
          </a:xfrm>
          <a:noFill/>
        </p:grpSpPr>
        <p:sp>
          <p:nvSpPr>
            <p:cNvPr id="26" name="Rectangle 8"/>
            <p:cNvSpPr>
              <a:spLocks noChangeArrowheads="1"/>
            </p:cNvSpPr>
            <p:nvPr/>
          </p:nvSpPr>
          <p:spPr bwMode="auto">
            <a:xfrm>
              <a:off x="8739868" y="1477322"/>
              <a:ext cx="2638125" cy="1073150"/>
            </a:xfrm>
            <a:prstGeom prst="rect">
              <a:avLst/>
            </a:prstGeom>
            <a:grpFill/>
            <a:ln w="15875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</a:ln>
          </p:spPr>
          <p:txBody>
            <a:bodyPr vert="horz" wrap="square" lIns="68553" tIns="34277" rIns="68553" bIns="34277" numCol="1" anchor="t" anchorCtr="0" compatLnSpc="1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757559" y="1504130"/>
              <a:ext cx="2545483" cy="11084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中国名牌产品，行业龙头企业，走的精品路线，品牌号召力强。市占率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5%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左右。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3099459" y="2105840"/>
            <a:ext cx="655949" cy="299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50" b="1" dirty="0">
                <a:solidFill>
                  <a:srgbClr val="01A8A2"/>
                </a:solidFill>
                <a:cs typeface="+mn-ea"/>
                <a:sym typeface="+mn-lt"/>
              </a:rPr>
              <a:t>B</a:t>
            </a:r>
            <a:r>
              <a:rPr lang="zh-CN" altLang="en-US" sz="1350" b="1" dirty="0">
                <a:solidFill>
                  <a:srgbClr val="01A8A2"/>
                </a:solidFill>
                <a:cs typeface="+mn-ea"/>
                <a:sym typeface="+mn-lt"/>
              </a:rPr>
              <a:t>品牌</a:t>
            </a:r>
            <a:endParaRPr lang="zh-CN" altLang="en-US" sz="1350" b="1" dirty="0">
              <a:solidFill>
                <a:srgbClr val="01A8A2"/>
              </a:solidFill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619280" y="1833981"/>
            <a:ext cx="1977821" cy="837504"/>
            <a:chOff x="5148256" y="2399955"/>
            <a:chExt cx="2638125" cy="1117108"/>
          </a:xfrm>
          <a:noFill/>
        </p:grpSpPr>
        <p:sp>
          <p:nvSpPr>
            <p:cNvPr id="30" name="Rectangle 8"/>
            <p:cNvSpPr>
              <a:spLocks noChangeArrowheads="1"/>
            </p:cNvSpPr>
            <p:nvPr/>
          </p:nvSpPr>
          <p:spPr bwMode="auto">
            <a:xfrm>
              <a:off x="5148256" y="2399955"/>
              <a:ext cx="2638125" cy="1073150"/>
            </a:xfrm>
            <a:prstGeom prst="rect">
              <a:avLst/>
            </a:prstGeom>
            <a:grpFill/>
            <a:ln w="15875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</a:ln>
          </p:spPr>
          <p:txBody>
            <a:bodyPr vert="horz" wrap="square" lIns="68553" tIns="34277" rIns="68553" bIns="34277" numCol="1" anchor="t" anchorCtr="0" compatLnSpc="1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294A5A"/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150684" y="2408634"/>
              <a:ext cx="2523041" cy="11084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484849"/>
                  </a:solidFill>
                  <a:cs typeface="+mn-ea"/>
                  <a:sym typeface="+mn-lt"/>
                </a:rPr>
                <a:t>中国名牌，主打生态特色，产品多元化，多年耕耘，知名度较高。市占率不足</a:t>
              </a:r>
              <a:r>
                <a:rPr lang="en-US" altLang="zh-CN" sz="1200" dirty="0">
                  <a:solidFill>
                    <a:srgbClr val="484849"/>
                  </a:solidFill>
                  <a:cs typeface="+mn-ea"/>
                  <a:sym typeface="+mn-lt"/>
                </a:rPr>
                <a:t>3%</a:t>
              </a:r>
              <a:r>
                <a:rPr lang="zh-CN" altLang="en-US" sz="1200" dirty="0">
                  <a:solidFill>
                    <a:srgbClr val="484849"/>
                  </a:solidFill>
                  <a:cs typeface="+mn-ea"/>
                  <a:sym typeface="+mn-lt"/>
                </a:rPr>
                <a:t>。</a:t>
              </a:r>
              <a:endParaRPr lang="zh-CN" altLang="en-US" sz="1200" dirty="0">
                <a:solidFill>
                  <a:srgbClr val="484849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Line 7"/>
          <p:cNvSpPr>
            <a:spLocks noChangeShapeType="1"/>
          </p:cNvSpPr>
          <p:nvPr/>
        </p:nvSpPr>
        <p:spPr bwMode="auto">
          <a:xfrm>
            <a:off x="3035481" y="2992459"/>
            <a:ext cx="276456" cy="0"/>
          </a:xfrm>
          <a:prstGeom prst="line">
            <a:avLst/>
          </a:prstGeom>
          <a:noFill/>
          <a:ln w="15875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53" tIns="34277" rIns="68553" bIns="34277" numCol="1" anchor="t" anchorCtr="0" compatLnSpc="1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294A5A"/>
              </a:solidFill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311937" y="2562811"/>
            <a:ext cx="1977821" cy="851095"/>
            <a:chOff x="8739868" y="3372110"/>
            <a:chExt cx="2638125" cy="1135237"/>
          </a:xfrm>
        </p:grpSpPr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8739868" y="3372110"/>
              <a:ext cx="2638125" cy="1073150"/>
            </a:xfrm>
            <a:prstGeom prst="rect">
              <a:avLst/>
            </a:prstGeom>
            <a:noFill/>
            <a:ln w="15875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</a:ln>
          </p:spPr>
          <p:txBody>
            <a:bodyPr vert="horz" wrap="square" lIns="68553" tIns="34277" rIns="68553" bIns="34277" numCol="1" anchor="t" anchorCtr="0" compatLnSpc="1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294A5A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757559" y="3398918"/>
              <a:ext cx="2545483" cy="1108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484849"/>
                  </a:solidFill>
                  <a:cs typeface="+mn-ea"/>
                  <a:sym typeface="+mn-lt"/>
                </a:rPr>
                <a:t>广东名牌产品，近年成长迅速，资本运作娴熟。产品以性价比见长，市占率</a:t>
              </a:r>
              <a:r>
                <a:rPr lang="en-US" altLang="zh-CN" sz="1200" dirty="0">
                  <a:solidFill>
                    <a:srgbClr val="484849"/>
                  </a:solidFill>
                  <a:cs typeface="+mn-ea"/>
                  <a:sym typeface="+mn-lt"/>
                </a:rPr>
                <a:t>6%</a:t>
              </a:r>
              <a:r>
                <a:rPr lang="zh-CN" altLang="en-US" sz="1200" dirty="0">
                  <a:solidFill>
                    <a:srgbClr val="484849"/>
                  </a:solidFill>
                  <a:cs typeface="+mn-ea"/>
                  <a:sym typeface="+mn-lt"/>
                </a:rPr>
                <a:t>左右。</a:t>
              </a:r>
              <a:endParaRPr lang="zh-CN" altLang="en-US" sz="1200" dirty="0">
                <a:solidFill>
                  <a:srgbClr val="484849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2223108" y="2876181"/>
            <a:ext cx="655949" cy="299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50" b="1" dirty="0">
                <a:solidFill>
                  <a:srgbClr val="01A8A2"/>
                </a:solidFill>
                <a:cs typeface="+mn-ea"/>
                <a:sym typeface="+mn-lt"/>
              </a:rPr>
              <a:t>C</a:t>
            </a:r>
            <a:r>
              <a:rPr lang="zh-CN" altLang="en-US" sz="1350" b="1" dirty="0">
                <a:solidFill>
                  <a:srgbClr val="01A8A2"/>
                </a:solidFill>
                <a:cs typeface="+mn-ea"/>
                <a:sym typeface="+mn-lt"/>
              </a:rPr>
              <a:t>品牌</a:t>
            </a:r>
            <a:endParaRPr lang="zh-CN" altLang="en-US" sz="1350" b="1" dirty="0">
              <a:solidFill>
                <a:srgbClr val="01A8A2"/>
              </a:solidFill>
              <a:cs typeface="+mn-ea"/>
              <a:sym typeface="+mn-lt"/>
            </a:endParaRPr>
          </a:p>
        </p:txBody>
      </p:sp>
      <p:sp>
        <p:nvSpPr>
          <p:cNvPr id="37" name="Line 7"/>
          <p:cNvSpPr>
            <a:spLocks noChangeShapeType="1"/>
          </p:cNvSpPr>
          <p:nvPr/>
        </p:nvSpPr>
        <p:spPr bwMode="auto">
          <a:xfrm>
            <a:off x="2597101" y="3762800"/>
            <a:ext cx="276456" cy="0"/>
          </a:xfrm>
          <a:prstGeom prst="line">
            <a:avLst/>
          </a:prstGeom>
          <a:noFill/>
          <a:ln w="15875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53" tIns="34277" rIns="68553" bIns="34277" numCol="1" anchor="t" anchorCtr="0" compatLnSpc="1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294A5A"/>
              </a:solidFill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619280" y="3360528"/>
            <a:ext cx="1977821" cy="837504"/>
            <a:chOff x="5148256" y="4436145"/>
            <a:chExt cx="2638125" cy="1117108"/>
          </a:xfrm>
          <a:noFill/>
        </p:grpSpPr>
        <p:sp>
          <p:nvSpPr>
            <p:cNvPr id="39" name="Rectangle 8"/>
            <p:cNvSpPr>
              <a:spLocks noChangeArrowheads="1"/>
            </p:cNvSpPr>
            <p:nvPr/>
          </p:nvSpPr>
          <p:spPr bwMode="auto">
            <a:xfrm>
              <a:off x="5148256" y="4436145"/>
              <a:ext cx="2638125" cy="1073150"/>
            </a:xfrm>
            <a:prstGeom prst="rect">
              <a:avLst/>
            </a:prstGeom>
            <a:grpFill/>
            <a:ln w="15875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</a:ln>
          </p:spPr>
          <p:txBody>
            <a:bodyPr vert="horz" wrap="square" lIns="68553" tIns="34277" rIns="68553" bIns="34277" numCol="1" anchor="t" anchorCtr="0" compatLnSpc="1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294A5A"/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150684" y="4444824"/>
              <a:ext cx="2523041" cy="11084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484849"/>
                  </a:solidFill>
                  <a:cs typeface="+mn-ea"/>
                  <a:sym typeface="+mn-lt"/>
                </a:rPr>
                <a:t>湖北名牌，主打电商市场，近两年成长迅速，拥有多个生态产业基地。线下布局不多，产品较有特色。</a:t>
              </a:r>
              <a:endParaRPr lang="zh-CN" altLang="en-US" sz="1200" dirty="0">
                <a:solidFill>
                  <a:srgbClr val="484849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3099458" y="3611184"/>
            <a:ext cx="667170" cy="299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50" b="1" dirty="0">
                <a:solidFill>
                  <a:srgbClr val="01A8A2"/>
                </a:solidFill>
                <a:cs typeface="+mn-ea"/>
                <a:sym typeface="+mn-lt"/>
              </a:rPr>
              <a:t>D</a:t>
            </a:r>
            <a:r>
              <a:rPr lang="zh-CN" altLang="en-US" sz="1350" b="1" dirty="0">
                <a:solidFill>
                  <a:srgbClr val="01A8A2"/>
                </a:solidFill>
                <a:cs typeface="+mn-ea"/>
                <a:sym typeface="+mn-lt"/>
              </a:rPr>
              <a:t>品牌</a:t>
            </a:r>
            <a:endParaRPr lang="zh-CN" altLang="en-US" sz="1350" b="1" dirty="0">
              <a:solidFill>
                <a:srgbClr val="01A8A2"/>
              </a:solidFill>
              <a:cs typeface="+mn-ea"/>
              <a:sym typeface="+mn-lt"/>
            </a:endParaRPr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3035481" y="4533139"/>
            <a:ext cx="276456" cy="0"/>
          </a:xfrm>
          <a:prstGeom prst="line">
            <a:avLst/>
          </a:prstGeom>
          <a:noFill/>
          <a:ln w="15875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53" tIns="34277" rIns="68553" bIns="34277" numCol="1" anchor="t" anchorCtr="0" compatLnSpc="1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294A5A"/>
              </a:solidFill>
              <a:cs typeface="+mn-ea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3311937" y="4103492"/>
            <a:ext cx="1977821" cy="851095"/>
            <a:chOff x="8739868" y="5427153"/>
            <a:chExt cx="2638125" cy="1135237"/>
          </a:xfrm>
          <a:noFill/>
        </p:grpSpPr>
        <p:sp>
          <p:nvSpPr>
            <p:cNvPr id="44" name="Rectangle 8"/>
            <p:cNvSpPr>
              <a:spLocks noChangeArrowheads="1"/>
            </p:cNvSpPr>
            <p:nvPr/>
          </p:nvSpPr>
          <p:spPr bwMode="auto">
            <a:xfrm>
              <a:off x="8739868" y="5427153"/>
              <a:ext cx="2638125" cy="1073150"/>
            </a:xfrm>
            <a:prstGeom prst="rect">
              <a:avLst/>
            </a:prstGeom>
            <a:grpFill/>
            <a:ln w="15875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</a:ln>
          </p:spPr>
          <p:txBody>
            <a:bodyPr vert="horz" wrap="square" lIns="68553" tIns="34277" rIns="68553" bIns="34277" numCol="1" anchor="t" anchorCtr="0" compatLnSpc="1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294A5A"/>
                </a:solidFill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8757559" y="5453961"/>
              <a:ext cx="2545483" cy="11084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484849"/>
                  </a:solidFill>
                  <a:cs typeface="+mn-ea"/>
                  <a:sym typeface="+mn-lt"/>
                </a:rPr>
                <a:t>山东名牌，产品设计、营销宣传都明显针对</a:t>
              </a:r>
              <a:r>
                <a:rPr lang="en-US" altLang="zh-CN" sz="1200" dirty="0">
                  <a:solidFill>
                    <a:srgbClr val="484849"/>
                  </a:solidFill>
                  <a:cs typeface="+mn-ea"/>
                  <a:sym typeface="+mn-lt"/>
                </a:rPr>
                <a:t>30</a:t>
              </a:r>
              <a:r>
                <a:rPr lang="zh-CN" altLang="en-US" sz="1200" dirty="0">
                  <a:solidFill>
                    <a:srgbClr val="484849"/>
                  </a:solidFill>
                  <a:cs typeface="+mn-ea"/>
                  <a:sym typeface="+mn-lt"/>
                </a:rPr>
                <a:t>岁以下年轻人，成长迅速，在年轻人中有号召力。</a:t>
              </a:r>
              <a:endParaRPr lang="zh-CN" altLang="en-US" sz="1200" dirty="0">
                <a:solidFill>
                  <a:srgbClr val="484849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2223109" y="4416862"/>
            <a:ext cx="646331" cy="299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50" b="1" dirty="0">
                <a:solidFill>
                  <a:srgbClr val="01A8A2"/>
                </a:solidFill>
                <a:cs typeface="+mn-ea"/>
                <a:sym typeface="+mn-lt"/>
              </a:rPr>
              <a:t>E</a:t>
            </a:r>
            <a:r>
              <a:rPr lang="zh-CN" altLang="en-US" sz="1350" b="1" dirty="0">
                <a:solidFill>
                  <a:srgbClr val="01A8A2"/>
                </a:solidFill>
                <a:cs typeface="+mn-ea"/>
                <a:sym typeface="+mn-lt"/>
              </a:rPr>
              <a:t>品牌</a:t>
            </a:r>
            <a:endParaRPr lang="zh-CN" altLang="en-US" sz="1350" b="1" dirty="0">
              <a:solidFill>
                <a:srgbClr val="01A8A2"/>
              </a:solidFill>
              <a:cs typeface="+mn-ea"/>
              <a:sym typeface="+mn-lt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/>
                </a:solidFill>
                <a:cs typeface="+mn-ea"/>
                <a:sym typeface="+mn-lt"/>
              </a:rPr>
              <a:t>竞争者状况</a:t>
            </a:r>
            <a:endParaRPr lang="zh-CN" altLang="en-US" dirty="0">
              <a:solidFill>
                <a:schemeClr val="accent2"/>
              </a:solidFill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4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8" grpId="0"/>
      <p:bldP spid="32" grpId="0" animBg="1"/>
      <p:bldP spid="36" grpId="0"/>
      <p:bldP spid="37" grpId="0" animBg="1"/>
      <p:bldP spid="41" grpId="0"/>
      <p:bldP spid="42" grpId="0" animBg="1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9"/>
          <p:cNvSpPr txBox="1"/>
          <p:nvPr/>
        </p:nvSpPr>
        <p:spPr>
          <a:xfrm>
            <a:off x="5861353" y="1241504"/>
            <a:ext cx="2148275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dirty="0">
                <a:solidFill>
                  <a:srgbClr val="484849"/>
                </a:solidFill>
                <a:cs typeface="+mn-ea"/>
                <a:sym typeface="+mn-lt"/>
              </a:rPr>
              <a:t>劣势</a:t>
            </a:r>
            <a:r>
              <a:rPr lang="en-US" altLang="zh-CN" sz="1800" dirty="0">
                <a:solidFill>
                  <a:srgbClr val="484849"/>
                </a:solidFill>
                <a:cs typeface="+mn-ea"/>
                <a:sym typeface="+mn-lt"/>
              </a:rPr>
              <a:t>(Weaknesses)</a:t>
            </a:r>
            <a:endParaRPr lang="zh-CN" altLang="en-US" sz="1800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5861353" y="1664812"/>
            <a:ext cx="2391228" cy="113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pPr marL="285750" indent="-285750" algn="just" defTabSz="685800" fontAlgn="base">
              <a:spcBef>
                <a:spcPct val="0"/>
              </a:spcBef>
              <a:spcAft>
                <a:spcPct val="0"/>
              </a:spcAft>
              <a:buClr>
                <a:srgbClr val="545D7A"/>
              </a:buClr>
              <a:buFont typeface="Wingdings" panose="05000000000000000000" pitchFamily="2" charset="2"/>
              <a:buChar char="l"/>
            </a:pPr>
            <a:r>
              <a:rPr lang="en-US" altLang="zh-CN" sz="1350" dirty="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1</a:t>
            </a:r>
            <a:r>
              <a:rPr lang="zh-CN" altLang="en-US" sz="1350" dirty="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、产品生产、加工的费用比较高，导致价格相对较高。</a:t>
            </a:r>
            <a:endParaRPr lang="en-US" altLang="zh-CN" sz="1350" dirty="0">
              <a:solidFill>
                <a:srgbClr val="484849"/>
              </a:solidFill>
              <a:latin typeface="+mn-lt"/>
              <a:cs typeface="+mn-ea"/>
              <a:sym typeface="+mn-lt"/>
            </a:endParaRPr>
          </a:p>
          <a:p>
            <a:pPr marL="285750" indent="-285750" algn="just" defTabSz="685800" fontAlgn="base">
              <a:spcBef>
                <a:spcPct val="0"/>
              </a:spcBef>
              <a:spcAft>
                <a:spcPct val="0"/>
              </a:spcAft>
              <a:buClr>
                <a:srgbClr val="545D7A"/>
              </a:buClr>
              <a:buFont typeface="Wingdings" panose="05000000000000000000" pitchFamily="2" charset="2"/>
              <a:buChar char="l"/>
            </a:pPr>
            <a:r>
              <a:rPr lang="en-US" altLang="zh-CN" sz="1350" dirty="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2</a:t>
            </a:r>
            <a:r>
              <a:rPr lang="zh-CN" altLang="en-US" sz="1350" dirty="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、产品相对高端，消费者认识过程会比较长。</a:t>
            </a:r>
            <a:endParaRPr lang="zh-CN" altLang="en-US" sz="1350" dirty="0">
              <a:solidFill>
                <a:srgbClr val="484849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514335" y="1316953"/>
            <a:ext cx="2179034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dirty="0">
                <a:solidFill>
                  <a:srgbClr val="484849"/>
                </a:solidFill>
                <a:cs typeface="+mn-ea"/>
                <a:sym typeface="+mn-lt"/>
              </a:rPr>
              <a:t>优势</a:t>
            </a:r>
            <a:r>
              <a:rPr lang="en-US" altLang="zh-CN" sz="1800" dirty="0">
                <a:solidFill>
                  <a:srgbClr val="484849"/>
                </a:solidFill>
                <a:cs typeface="+mn-ea"/>
                <a:sym typeface="+mn-lt"/>
              </a:rPr>
              <a:t>(Strengths)</a:t>
            </a:r>
            <a:endParaRPr lang="zh-CN" altLang="en-US" sz="1800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23" name="TextBox 12"/>
          <p:cNvSpPr txBox="1"/>
          <p:nvPr/>
        </p:nvSpPr>
        <p:spPr>
          <a:xfrm>
            <a:off x="621109" y="1759628"/>
            <a:ext cx="2663093" cy="113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pPr marL="285750" indent="-285750" algn="just" defTabSz="685800" fontAlgn="base">
              <a:spcBef>
                <a:spcPct val="0"/>
              </a:spcBef>
              <a:spcAft>
                <a:spcPct val="0"/>
              </a:spcAft>
              <a:buClr>
                <a:srgbClr val="01A8A2"/>
              </a:buClr>
              <a:buFont typeface="Wingdings" panose="05000000000000000000" pitchFamily="2" charset="2"/>
              <a:buChar char="l"/>
            </a:pPr>
            <a:r>
              <a:rPr lang="en-US" altLang="zh-CN" sz="1350" dirty="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1</a:t>
            </a:r>
            <a:r>
              <a:rPr lang="zh-CN" altLang="en-US" sz="1350" dirty="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、产地特别，生态种值、绿色健康是最大的特色。</a:t>
            </a:r>
            <a:endParaRPr lang="en-US" altLang="zh-CN" sz="1350" dirty="0">
              <a:solidFill>
                <a:srgbClr val="484849"/>
              </a:solidFill>
              <a:latin typeface="+mn-lt"/>
              <a:cs typeface="+mn-ea"/>
              <a:sym typeface="+mn-lt"/>
            </a:endParaRPr>
          </a:p>
          <a:p>
            <a:pPr marL="285750" indent="-285750" algn="just" defTabSz="685800" fontAlgn="base">
              <a:spcBef>
                <a:spcPct val="0"/>
              </a:spcBef>
              <a:spcAft>
                <a:spcPct val="0"/>
              </a:spcAft>
              <a:buClr>
                <a:srgbClr val="01A8A2"/>
              </a:buClr>
              <a:buFont typeface="Wingdings" panose="05000000000000000000" pitchFamily="2" charset="2"/>
              <a:buChar char="l"/>
            </a:pPr>
            <a:r>
              <a:rPr lang="en-US" altLang="zh-CN" sz="1350" dirty="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2</a:t>
            </a:r>
            <a:r>
              <a:rPr lang="zh-CN" altLang="en-US" sz="1350" dirty="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、产品对中老年有保健作用。</a:t>
            </a:r>
            <a:endParaRPr lang="en-US" altLang="zh-CN" sz="1350" dirty="0">
              <a:solidFill>
                <a:srgbClr val="484849"/>
              </a:solidFill>
              <a:latin typeface="+mn-lt"/>
              <a:cs typeface="+mn-ea"/>
              <a:sym typeface="+mn-lt"/>
            </a:endParaRPr>
          </a:p>
          <a:p>
            <a:pPr marL="285750" indent="-285750" algn="just" defTabSz="685800" fontAlgn="base">
              <a:spcBef>
                <a:spcPct val="0"/>
              </a:spcBef>
              <a:spcAft>
                <a:spcPct val="0"/>
              </a:spcAft>
              <a:buClr>
                <a:srgbClr val="01A8A2"/>
              </a:buClr>
              <a:buFont typeface="Wingdings" panose="05000000000000000000" pitchFamily="2" charset="2"/>
              <a:buChar char="l"/>
            </a:pPr>
            <a:r>
              <a:rPr lang="en-US" altLang="zh-CN" sz="1350" dirty="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3</a:t>
            </a:r>
            <a:r>
              <a:rPr lang="zh-CN" altLang="en-US" sz="1350" dirty="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、外观通透、油质丰富，口感极佳。</a:t>
            </a:r>
            <a:endParaRPr lang="zh-CN" altLang="en-US" sz="1350" dirty="0">
              <a:solidFill>
                <a:srgbClr val="484849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5861353" y="3586124"/>
            <a:ext cx="2391228" cy="113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pPr marL="285750" indent="-285750" algn="just" defTabSz="685800" fontAlgn="base">
              <a:spcBef>
                <a:spcPct val="0"/>
              </a:spcBef>
              <a:spcAft>
                <a:spcPct val="0"/>
              </a:spcAft>
              <a:buClr>
                <a:srgbClr val="01A8A2"/>
              </a:buClr>
              <a:buFont typeface="Wingdings" panose="05000000000000000000" pitchFamily="2" charset="2"/>
              <a:buChar char="l"/>
            </a:pPr>
            <a:r>
              <a:rPr lang="en-US" altLang="zh-CN" sz="1350" dirty="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1</a:t>
            </a:r>
            <a:r>
              <a:rPr lang="zh-CN" altLang="en-US" sz="1350" dirty="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、产量如果达不到一个量，盈利会成为问题。</a:t>
            </a:r>
            <a:endParaRPr lang="en-US" altLang="zh-CN" sz="1350" dirty="0">
              <a:solidFill>
                <a:srgbClr val="484849"/>
              </a:solidFill>
              <a:latin typeface="+mn-lt"/>
              <a:cs typeface="+mn-ea"/>
              <a:sym typeface="+mn-lt"/>
            </a:endParaRPr>
          </a:p>
          <a:p>
            <a:pPr marL="285750" indent="-285750" algn="just" defTabSz="685800" fontAlgn="base">
              <a:spcBef>
                <a:spcPct val="0"/>
              </a:spcBef>
              <a:spcAft>
                <a:spcPct val="0"/>
              </a:spcAft>
              <a:buClr>
                <a:srgbClr val="01A8A2"/>
              </a:buClr>
              <a:buFont typeface="Wingdings" panose="05000000000000000000" pitchFamily="2" charset="2"/>
              <a:buChar char="l"/>
            </a:pPr>
            <a:r>
              <a:rPr lang="en-US" altLang="zh-CN" sz="1350" dirty="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2</a:t>
            </a:r>
            <a:r>
              <a:rPr lang="zh-CN" altLang="en-US" sz="1350" dirty="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、如何与</a:t>
            </a:r>
            <a:r>
              <a:rPr lang="en-US" altLang="zh-CN" sz="1350" dirty="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A</a:t>
            </a:r>
            <a:r>
              <a:rPr lang="zh-CN" altLang="en-US" sz="1350" dirty="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品牌做出差异化，从高端市场打开缺口需要较长时间。</a:t>
            </a:r>
            <a:endParaRPr lang="zh-CN" altLang="en-US" sz="1350" dirty="0">
              <a:solidFill>
                <a:srgbClr val="484849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5" name="TextBox 14"/>
          <p:cNvSpPr txBox="1"/>
          <p:nvPr/>
        </p:nvSpPr>
        <p:spPr>
          <a:xfrm>
            <a:off x="650165" y="3622580"/>
            <a:ext cx="2391229" cy="113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pPr marL="285750" indent="-285750" algn="just" defTabSz="685800" fontAlgn="base">
              <a:spcBef>
                <a:spcPct val="0"/>
              </a:spcBef>
              <a:spcAft>
                <a:spcPct val="0"/>
              </a:spcAft>
              <a:buClr>
                <a:srgbClr val="545D7A"/>
              </a:buClr>
              <a:buFont typeface="Wingdings" panose="05000000000000000000" pitchFamily="2" charset="2"/>
              <a:buChar char="l"/>
            </a:pPr>
            <a:r>
              <a:rPr lang="en-US" altLang="zh-CN" sz="1350" dirty="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1</a:t>
            </a:r>
            <a:r>
              <a:rPr lang="zh-CN" altLang="en-US" sz="1350" dirty="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、在中高端产品有较大的机会。</a:t>
            </a:r>
            <a:endParaRPr lang="en-US" altLang="zh-CN" sz="1350" dirty="0">
              <a:solidFill>
                <a:srgbClr val="484849"/>
              </a:solidFill>
              <a:latin typeface="+mn-lt"/>
              <a:cs typeface="+mn-ea"/>
              <a:sym typeface="+mn-lt"/>
            </a:endParaRPr>
          </a:p>
          <a:p>
            <a:pPr marL="285750" indent="-285750" algn="just" defTabSz="685800" fontAlgn="base">
              <a:spcBef>
                <a:spcPct val="0"/>
              </a:spcBef>
              <a:spcAft>
                <a:spcPct val="0"/>
              </a:spcAft>
              <a:buClr>
                <a:srgbClr val="545D7A"/>
              </a:buClr>
              <a:buFont typeface="Wingdings" panose="05000000000000000000" pitchFamily="2" charset="2"/>
              <a:buChar char="l"/>
            </a:pPr>
            <a:r>
              <a:rPr lang="en-US" altLang="zh-CN" sz="1350" dirty="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2</a:t>
            </a:r>
            <a:r>
              <a:rPr lang="zh-CN" altLang="en-US" sz="1350" dirty="0">
                <a:solidFill>
                  <a:srgbClr val="484849"/>
                </a:solidFill>
                <a:latin typeface="+mn-lt"/>
                <a:cs typeface="+mn-ea"/>
                <a:sym typeface="+mn-lt"/>
              </a:rPr>
              <a:t>、公司经营模式比较独特，可以获得国家政策支持。</a:t>
            </a:r>
            <a:endParaRPr lang="en-US" altLang="zh-CN" sz="1350" dirty="0">
              <a:solidFill>
                <a:srgbClr val="484849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6" name="TextBox 21"/>
          <p:cNvSpPr txBox="1"/>
          <p:nvPr/>
        </p:nvSpPr>
        <p:spPr>
          <a:xfrm>
            <a:off x="5861353" y="3179905"/>
            <a:ext cx="2148275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dirty="0">
                <a:solidFill>
                  <a:srgbClr val="484849"/>
                </a:solidFill>
                <a:cs typeface="+mn-ea"/>
                <a:sym typeface="+mn-lt"/>
              </a:rPr>
              <a:t>风险</a:t>
            </a:r>
            <a:r>
              <a:rPr lang="en-US" altLang="zh-CN" sz="1800" dirty="0">
                <a:solidFill>
                  <a:srgbClr val="484849"/>
                </a:solidFill>
                <a:cs typeface="+mn-ea"/>
                <a:sym typeface="+mn-lt"/>
              </a:rPr>
              <a:t>(Threats)</a:t>
            </a:r>
            <a:endParaRPr lang="zh-CN" altLang="en-US" sz="1800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27" name="TextBox 22"/>
          <p:cNvSpPr txBox="1"/>
          <p:nvPr/>
        </p:nvSpPr>
        <p:spPr>
          <a:xfrm>
            <a:off x="621109" y="3179905"/>
            <a:ext cx="2449343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dirty="0">
                <a:solidFill>
                  <a:srgbClr val="484849"/>
                </a:solidFill>
                <a:cs typeface="+mn-ea"/>
                <a:sym typeface="+mn-lt"/>
              </a:rPr>
              <a:t>机遇</a:t>
            </a:r>
            <a:r>
              <a:rPr lang="en-US" altLang="zh-CN" sz="1800" dirty="0">
                <a:solidFill>
                  <a:srgbClr val="484849"/>
                </a:solidFill>
                <a:cs typeface="+mn-ea"/>
                <a:sym typeface="+mn-lt"/>
              </a:rPr>
              <a:t>(Opportunities)</a:t>
            </a:r>
            <a:endParaRPr lang="zh-CN" altLang="en-US" sz="1800" dirty="0">
              <a:solidFill>
                <a:srgbClr val="484849"/>
              </a:solidFill>
              <a:cs typeface="+mn-ea"/>
              <a:sym typeface="+mn-lt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accent2"/>
                </a:solidFill>
                <a:cs typeface="+mn-ea"/>
                <a:sym typeface="+mn-lt"/>
              </a:rPr>
              <a:t>SWOT</a:t>
            </a:r>
            <a:r>
              <a:rPr lang="zh-CN" altLang="en-US" dirty="0">
                <a:solidFill>
                  <a:schemeClr val="accent2"/>
                </a:solidFill>
                <a:cs typeface="+mn-ea"/>
                <a:sym typeface="+mn-lt"/>
              </a:rPr>
              <a:t>分析</a:t>
            </a:r>
            <a:endParaRPr lang="zh-CN" altLang="en-US" dirty="0">
              <a:solidFill>
                <a:schemeClr val="accent2"/>
              </a:solidFill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273567" y="1540223"/>
            <a:ext cx="2543165" cy="2545806"/>
            <a:chOff x="827030" y="2100075"/>
            <a:chExt cx="4162220" cy="4166542"/>
          </a:xfrm>
        </p:grpSpPr>
        <p:sp>
          <p:nvSpPr>
            <p:cNvPr id="29" name="任意多边形 9"/>
            <p:cNvSpPr/>
            <p:nvPr/>
          </p:nvSpPr>
          <p:spPr>
            <a:xfrm>
              <a:off x="837251" y="2100075"/>
              <a:ext cx="2083271" cy="2083271"/>
            </a:xfrm>
            <a:custGeom>
              <a:avLst/>
              <a:gdLst>
                <a:gd name="connsiteX0" fmla="*/ 2083271 w 2083271"/>
                <a:gd name="connsiteY0" fmla="*/ 0 h 2083271"/>
                <a:gd name="connsiteX1" fmla="*/ 2083271 w 2083271"/>
                <a:gd name="connsiteY1" fmla="*/ 969964 h 2083271"/>
                <a:gd name="connsiteX2" fmla="*/ 2083270 w 2083271"/>
                <a:gd name="connsiteY2" fmla="*/ 969964 h 2083271"/>
                <a:gd name="connsiteX3" fmla="*/ 969964 w 2083271"/>
                <a:gd name="connsiteY3" fmla="*/ 2083270 h 2083271"/>
                <a:gd name="connsiteX4" fmla="*/ 969964 w 2083271"/>
                <a:gd name="connsiteY4" fmla="*/ 2083271 h 2083271"/>
                <a:gd name="connsiteX5" fmla="*/ 0 w 2083271"/>
                <a:gd name="connsiteY5" fmla="*/ 2083271 h 2083271"/>
                <a:gd name="connsiteX6" fmla="*/ 251440 w 2083271"/>
                <a:gd name="connsiteY6" fmla="*/ 1090260 h 2083271"/>
                <a:gd name="connsiteX7" fmla="*/ 355611 w 2083271"/>
                <a:gd name="connsiteY7" fmla="*/ 918789 h 2083271"/>
                <a:gd name="connsiteX8" fmla="*/ 355611 w 2083271"/>
                <a:gd name="connsiteY8" fmla="*/ 447241 h 2083271"/>
                <a:gd name="connsiteX9" fmla="*/ 796199 w 2083271"/>
                <a:gd name="connsiteY9" fmla="*/ 447241 h 2083271"/>
                <a:gd name="connsiteX10" fmla="*/ 918494 w 2083271"/>
                <a:gd name="connsiteY10" fmla="*/ 355790 h 2083271"/>
                <a:gd name="connsiteX11" fmla="*/ 2083271 w 2083271"/>
                <a:gd name="connsiteY11" fmla="*/ 0 h 2083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83271" h="2083271">
                  <a:moveTo>
                    <a:pt x="2083271" y="0"/>
                  </a:moveTo>
                  <a:lnTo>
                    <a:pt x="2083271" y="969964"/>
                  </a:lnTo>
                  <a:lnTo>
                    <a:pt x="2083270" y="969964"/>
                  </a:lnTo>
                  <a:cubicBezTo>
                    <a:pt x="1468408" y="969964"/>
                    <a:pt x="969964" y="1468408"/>
                    <a:pt x="969964" y="2083270"/>
                  </a:cubicBezTo>
                  <a:lnTo>
                    <a:pt x="969964" y="2083271"/>
                  </a:lnTo>
                  <a:lnTo>
                    <a:pt x="0" y="2083271"/>
                  </a:lnTo>
                  <a:cubicBezTo>
                    <a:pt x="0" y="1723721"/>
                    <a:pt x="91085" y="1385446"/>
                    <a:pt x="251440" y="1090260"/>
                  </a:cubicBezTo>
                  <a:lnTo>
                    <a:pt x="355611" y="918789"/>
                  </a:lnTo>
                  <a:lnTo>
                    <a:pt x="355611" y="447241"/>
                  </a:lnTo>
                  <a:lnTo>
                    <a:pt x="796199" y="447241"/>
                  </a:lnTo>
                  <a:lnTo>
                    <a:pt x="918494" y="355790"/>
                  </a:lnTo>
                  <a:cubicBezTo>
                    <a:pt x="1250987" y="131163"/>
                    <a:pt x="1651812" y="0"/>
                    <a:pt x="2083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任意多边形 10"/>
            <p:cNvSpPr/>
            <p:nvPr/>
          </p:nvSpPr>
          <p:spPr>
            <a:xfrm flipH="1">
              <a:off x="2902345" y="2100075"/>
              <a:ext cx="2083271" cy="2083271"/>
            </a:xfrm>
            <a:custGeom>
              <a:avLst/>
              <a:gdLst>
                <a:gd name="connsiteX0" fmla="*/ 2083271 w 2083271"/>
                <a:gd name="connsiteY0" fmla="*/ 0 h 2083271"/>
                <a:gd name="connsiteX1" fmla="*/ 2083271 w 2083271"/>
                <a:gd name="connsiteY1" fmla="*/ 969964 h 2083271"/>
                <a:gd name="connsiteX2" fmla="*/ 2083270 w 2083271"/>
                <a:gd name="connsiteY2" fmla="*/ 969964 h 2083271"/>
                <a:gd name="connsiteX3" fmla="*/ 969964 w 2083271"/>
                <a:gd name="connsiteY3" fmla="*/ 2083270 h 2083271"/>
                <a:gd name="connsiteX4" fmla="*/ 969964 w 2083271"/>
                <a:gd name="connsiteY4" fmla="*/ 2083271 h 2083271"/>
                <a:gd name="connsiteX5" fmla="*/ 0 w 2083271"/>
                <a:gd name="connsiteY5" fmla="*/ 2083271 h 2083271"/>
                <a:gd name="connsiteX6" fmla="*/ 251440 w 2083271"/>
                <a:gd name="connsiteY6" fmla="*/ 1090260 h 2083271"/>
                <a:gd name="connsiteX7" fmla="*/ 355611 w 2083271"/>
                <a:gd name="connsiteY7" fmla="*/ 918789 h 2083271"/>
                <a:gd name="connsiteX8" fmla="*/ 355611 w 2083271"/>
                <a:gd name="connsiteY8" fmla="*/ 447241 h 2083271"/>
                <a:gd name="connsiteX9" fmla="*/ 796199 w 2083271"/>
                <a:gd name="connsiteY9" fmla="*/ 447241 h 2083271"/>
                <a:gd name="connsiteX10" fmla="*/ 918494 w 2083271"/>
                <a:gd name="connsiteY10" fmla="*/ 355790 h 2083271"/>
                <a:gd name="connsiteX11" fmla="*/ 2083271 w 2083271"/>
                <a:gd name="connsiteY11" fmla="*/ 0 h 2083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83271" h="2083271">
                  <a:moveTo>
                    <a:pt x="2083271" y="0"/>
                  </a:moveTo>
                  <a:lnTo>
                    <a:pt x="2083271" y="969964"/>
                  </a:lnTo>
                  <a:lnTo>
                    <a:pt x="2083270" y="969964"/>
                  </a:lnTo>
                  <a:cubicBezTo>
                    <a:pt x="1468408" y="969964"/>
                    <a:pt x="969964" y="1468408"/>
                    <a:pt x="969964" y="2083270"/>
                  </a:cubicBezTo>
                  <a:lnTo>
                    <a:pt x="969964" y="2083271"/>
                  </a:lnTo>
                  <a:lnTo>
                    <a:pt x="0" y="2083271"/>
                  </a:lnTo>
                  <a:cubicBezTo>
                    <a:pt x="0" y="1723721"/>
                    <a:pt x="91085" y="1385446"/>
                    <a:pt x="251440" y="1090260"/>
                  </a:cubicBezTo>
                  <a:lnTo>
                    <a:pt x="355611" y="918789"/>
                  </a:lnTo>
                  <a:lnTo>
                    <a:pt x="355611" y="447241"/>
                  </a:lnTo>
                  <a:lnTo>
                    <a:pt x="796199" y="447241"/>
                  </a:lnTo>
                  <a:lnTo>
                    <a:pt x="918494" y="355790"/>
                  </a:lnTo>
                  <a:cubicBezTo>
                    <a:pt x="1250987" y="131163"/>
                    <a:pt x="1651812" y="0"/>
                    <a:pt x="20832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任意多边形 11"/>
            <p:cNvSpPr/>
            <p:nvPr/>
          </p:nvSpPr>
          <p:spPr>
            <a:xfrm flipV="1">
              <a:off x="827030" y="4183346"/>
              <a:ext cx="2083271" cy="2083271"/>
            </a:xfrm>
            <a:custGeom>
              <a:avLst/>
              <a:gdLst>
                <a:gd name="connsiteX0" fmla="*/ 2083271 w 2083271"/>
                <a:gd name="connsiteY0" fmla="*/ 0 h 2083271"/>
                <a:gd name="connsiteX1" fmla="*/ 2083271 w 2083271"/>
                <a:gd name="connsiteY1" fmla="*/ 969964 h 2083271"/>
                <a:gd name="connsiteX2" fmla="*/ 2083270 w 2083271"/>
                <a:gd name="connsiteY2" fmla="*/ 969964 h 2083271"/>
                <a:gd name="connsiteX3" fmla="*/ 969964 w 2083271"/>
                <a:gd name="connsiteY3" fmla="*/ 2083270 h 2083271"/>
                <a:gd name="connsiteX4" fmla="*/ 969964 w 2083271"/>
                <a:gd name="connsiteY4" fmla="*/ 2083271 h 2083271"/>
                <a:gd name="connsiteX5" fmla="*/ 0 w 2083271"/>
                <a:gd name="connsiteY5" fmla="*/ 2083271 h 2083271"/>
                <a:gd name="connsiteX6" fmla="*/ 251440 w 2083271"/>
                <a:gd name="connsiteY6" fmla="*/ 1090260 h 2083271"/>
                <a:gd name="connsiteX7" fmla="*/ 355611 w 2083271"/>
                <a:gd name="connsiteY7" fmla="*/ 918789 h 2083271"/>
                <a:gd name="connsiteX8" fmla="*/ 355611 w 2083271"/>
                <a:gd name="connsiteY8" fmla="*/ 447241 h 2083271"/>
                <a:gd name="connsiteX9" fmla="*/ 796199 w 2083271"/>
                <a:gd name="connsiteY9" fmla="*/ 447241 h 2083271"/>
                <a:gd name="connsiteX10" fmla="*/ 918494 w 2083271"/>
                <a:gd name="connsiteY10" fmla="*/ 355790 h 2083271"/>
                <a:gd name="connsiteX11" fmla="*/ 2083271 w 2083271"/>
                <a:gd name="connsiteY11" fmla="*/ 0 h 2083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83271" h="2083271">
                  <a:moveTo>
                    <a:pt x="2083271" y="0"/>
                  </a:moveTo>
                  <a:lnTo>
                    <a:pt x="2083271" y="969964"/>
                  </a:lnTo>
                  <a:lnTo>
                    <a:pt x="2083270" y="969964"/>
                  </a:lnTo>
                  <a:cubicBezTo>
                    <a:pt x="1468408" y="969964"/>
                    <a:pt x="969964" y="1468408"/>
                    <a:pt x="969964" y="2083270"/>
                  </a:cubicBezTo>
                  <a:lnTo>
                    <a:pt x="969964" y="2083271"/>
                  </a:lnTo>
                  <a:lnTo>
                    <a:pt x="0" y="2083271"/>
                  </a:lnTo>
                  <a:cubicBezTo>
                    <a:pt x="0" y="1723721"/>
                    <a:pt x="91085" y="1385446"/>
                    <a:pt x="251440" y="1090260"/>
                  </a:cubicBezTo>
                  <a:lnTo>
                    <a:pt x="355611" y="918789"/>
                  </a:lnTo>
                  <a:lnTo>
                    <a:pt x="355611" y="447241"/>
                  </a:lnTo>
                  <a:lnTo>
                    <a:pt x="796199" y="447241"/>
                  </a:lnTo>
                  <a:lnTo>
                    <a:pt x="918494" y="355790"/>
                  </a:lnTo>
                  <a:cubicBezTo>
                    <a:pt x="1250987" y="131163"/>
                    <a:pt x="1651812" y="0"/>
                    <a:pt x="20832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任意多边形 12"/>
            <p:cNvSpPr/>
            <p:nvPr/>
          </p:nvSpPr>
          <p:spPr>
            <a:xfrm flipH="1" flipV="1">
              <a:off x="2905979" y="4183346"/>
              <a:ext cx="2083271" cy="2083271"/>
            </a:xfrm>
            <a:custGeom>
              <a:avLst/>
              <a:gdLst>
                <a:gd name="connsiteX0" fmla="*/ 2083271 w 2083271"/>
                <a:gd name="connsiteY0" fmla="*/ 0 h 2083271"/>
                <a:gd name="connsiteX1" fmla="*/ 2083271 w 2083271"/>
                <a:gd name="connsiteY1" fmla="*/ 969964 h 2083271"/>
                <a:gd name="connsiteX2" fmla="*/ 2083270 w 2083271"/>
                <a:gd name="connsiteY2" fmla="*/ 969964 h 2083271"/>
                <a:gd name="connsiteX3" fmla="*/ 969964 w 2083271"/>
                <a:gd name="connsiteY3" fmla="*/ 2083270 h 2083271"/>
                <a:gd name="connsiteX4" fmla="*/ 969964 w 2083271"/>
                <a:gd name="connsiteY4" fmla="*/ 2083271 h 2083271"/>
                <a:gd name="connsiteX5" fmla="*/ 0 w 2083271"/>
                <a:gd name="connsiteY5" fmla="*/ 2083271 h 2083271"/>
                <a:gd name="connsiteX6" fmla="*/ 251440 w 2083271"/>
                <a:gd name="connsiteY6" fmla="*/ 1090260 h 2083271"/>
                <a:gd name="connsiteX7" fmla="*/ 355611 w 2083271"/>
                <a:gd name="connsiteY7" fmla="*/ 918789 h 2083271"/>
                <a:gd name="connsiteX8" fmla="*/ 355611 w 2083271"/>
                <a:gd name="connsiteY8" fmla="*/ 447241 h 2083271"/>
                <a:gd name="connsiteX9" fmla="*/ 796199 w 2083271"/>
                <a:gd name="connsiteY9" fmla="*/ 447241 h 2083271"/>
                <a:gd name="connsiteX10" fmla="*/ 918494 w 2083271"/>
                <a:gd name="connsiteY10" fmla="*/ 355790 h 2083271"/>
                <a:gd name="connsiteX11" fmla="*/ 2083271 w 2083271"/>
                <a:gd name="connsiteY11" fmla="*/ 0 h 2083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83271" h="2083271">
                  <a:moveTo>
                    <a:pt x="2083271" y="0"/>
                  </a:moveTo>
                  <a:lnTo>
                    <a:pt x="2083271" y="969964"/>
                  </a:lnTo>
                  <a:lnTo>
                    <a:pt x="2083270" y="969964"/>
                  </a:lnTo>
                  <a:cubicBezTo>
                    <a:pt x="1468408" y="969964"/>
                    <a:pt x="969964" y="1468408"/>
                    <a:pt x="969964" y="2083270"/>
                  </a:cubicBezTo>
                  <a:lnTo>
                    <a:pt x="969964" y="2083271"/>
                  </a:lnTo>
                  <a:lnTo>
                    <a:pt x="0" y="2083271"/>
                  </a:lnTo>
                  <a:cubicBezTo>
                    <a:pt x="0" y="1723721"/>
                    <a:pt x="91085" y="1385446"/>
                    <a:pt x="251440" y="1090260"/>
                  </a:cubicBezTo>
                  <a:lnTo>
                    <a:pt x="355611" y="918789"/>
                  </a:lnTo>
                  <a:lnTo>
                    <a:pt x="355611" y="447241"/>
                  </a:lnTo>
                  <a:lnTo>
                    <a:pt x="796199" y="447241"/>
                  </a:lnTo>
                  <a:lnTo>
                    <a:pt x="918494" y="355790"/>
                  </a:lnTo>
                  <a:cubicBezTo>
                    <a:pt x="1250987" y="131163"/>
                    <a:pt x="1651812" y="0"/>
                    <a:pt x="2083271" y="0"/>
                  </a:cubicBezTo>
                  <a:close/>
                </a:path>
              </a:pathLst>
            </a:custGeom>
            <a:solidFill>
              <a:srgbClr val="2ABD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 rot="18900000">
              <a:off x="1167505" y="2386903"/>
              <a:ext cx="813996" cy="957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35"/>
            <p:cNvSpPr txBox="1"/>
            <p:nvPr/>
          </p:nvSpPr>
          <p:spPr>
            <a:xfrm rot="13500000" flipH="1" flipV="1">
              <a:off x="1139793" y="5029593"/>
              <a:ext cx="813994" cy="957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3557915" y="1853111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S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946793" y="1822732"/>
            <a:ext cx="668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W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529061" y="3128371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O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5062947" y="3055083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T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tags/tag1.xml><?xml version="1.0" encoding="utf-8"?>
<p:tagLst xmlns:p="http://schemas.openxmlformats.org/presentationml/2006/main">
  <p:tag name="ISPRING_PRESENTATION_TITLE" val="PowerPoint 演示文稿"/>
  <p:tag name="commondata" val="eyJoZGlkIjoiYTQ3YTc2YjBlNWRhYjQ0NTA0MDBkN2E0YWM4YTZjZGMifQ=="/>
</p:tagLst>
</file>

<file path=ppt/theme/theme1.xml><?xml version="1.0" encoding="utf-8"?>
<a:theme xmlns:a="http://schemas.openxmlformats.org/drawingml/2006/main" name="www.pptying.com">
  <a:themeElements>
    <a:clrScheme name="商务">
      <a:dk1>
        <a:srgbClr val="3F3F3F"/>
      </a:dk1>
      <a:lt1>
        <a:sysClr val="window" lastClr="FFFFFF"/>
      </a:lt1>
      <a:dk2>
        <a:srgbClr val="505046"/>
      </a:dk2>
      <a:lt2>
        <a:srgbClr val="EEECE1"/>
      </a:lt2>
      <a:accent1>
        <a:srgbClr val="2ABDC7"/>
      </a:accent1>
      <a:accent2>
        <a:srgbClr val="545D7A"/>
      </a:accent2>
      <a:accent3>
        <a:srgbClr val="2ABDC7"/>
      </a:accent3>
      <a:accent4>
        <a:srgbClr val="545D7A"/>
      </a:accent4>
      <a:accent5>
        <a:srgbClr val="2ABDC7"/>
      </a:accent5>
      <a:accent6>
        <a:srgbClr val="545D7A"/>
      </a:accent6>
      <a:hlink>
        <a:srgbClr val="CC9900"/>
      </a:hlink>
      <a:folHlink>
        <a:srgbClr val="666699"/>
      </a:folHlink>
    </a:clrScheme>
    <a:fontScheme name="xnlw33bo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5214</Words>
  <Application>WPS 演示</Application>
  <PresentationFormat>全屏显示(16:9)</PresentationFormat>
  <Paragraphs>893</Paragraphs>
  <Slides>35</Slides>
  <Notes>35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53" baseType="lpstr">
      <vt:lpstr>Arial</vt:lpstr>
      <vt:lpstr>宋体</vt:lpstr>
      <vt:lpstr>Wingdings</vt:lpstr>
      <vt:lpstr>微软雅黑</vt:lpstr>
      <vt:lpstr>仿宋_GB2312</vt:lpstr>
      <vt:lpstr>仿宋</vt:lpstr>
      <vt:lpstr>Agency FB</vt:lpstr>
      <vt:lpstr>Trebuchet MS</vt:lpstr>
      <vt:lpstr>Calibri</vt:lpstr>
      <vt:lpstr>Arial Unicode MS</vt:lpstr>
      <vt:lpstr>等线</vt:lpstr>
      <vt:lpstr>Verdana</vt:lpstr>
      <vt:lpstr>Meiryo</vt:lpstr>
      <vt:lpstr>Yu Gothic UI</vt:lpstr>
      <vt:lpstr>Arial Narrow</vt:lpstr>
      <vt:lpstr>Calibri Light</vt:lpstr>
      <vt:lpstr>www.pptying.com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creator>优品PPT</dc:creator>
  <dc:subject>https://www.ypppt.com/</dc:subject>
  <cp:lastModifiedBy>Years later</cp:lastModifiedBy>
  <cp:revision>258</cp:revision>
  <dcterms:created xsi:type="dcterms:W3CDTF">2018-03-05T07:03:00Z</dcterms:created>
  <dcterms:modified xsi:type="dcterms:W3CDTF">2024-04-19T18:45:52Z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B5B5A380EB904CC48638D6D1903F8000_13</vt:lpwstr>
  </property>
  <property fmtid="{D5CDD505-2E9C-101B-9397-08002B2CF9AE}" pid="3" name="KSOProductBuildVer">
    <vt:lpwstr>2052-12.1.0.16417</vt:lpwstr>
  </property>
</Properties>
</file>