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3"/>
    <p:sldId id="257" r:id="rId4"/>
    <p:sldId id="267" r:id="rId5"/>
    <p:sldId id="258" r:id="rId6"/>
    <p:sldId id="259" r:id="rId7"/>
    <p:sldId id="260" r:id="rId8"/>
    <p:sldId id="261" r:id="rId9"/>
    <p:sldId id="268" r:id="rId10"/>
    <p:sldId id="269" r:id="rId11"/>
    <p:sldId id="270" r:id="rId12"/>
    <p:sldId id="271" r:id="rId13"/>
    <p:sldId id="272" r:id="rId14"/>
    <p:sldId id="273" r:id="rId15"/>
    <p:sldId id="274" r:id="rId16"/>
    <p:sldId id="275" r:id="rId17"/>
    <p:sldId id="276" r:id="rId18"/>
    <p:sldId id="277" r:id="rId19"/>
    <p:sldId id="262" r:id="rId20"/>
    <p:sldId id="284" r:id="rId21"/>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3A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7" d="100"/>
          <a:sy n="87" d="100"/>
        </p:scale>
        <p:origin x="258" y="84"/>
      </p:cViewPr>
      <p:guideLst>
        <p:guide orient="horz" pos="2160"/>
        <p:guide pos="3840"/>
      </p:guideLst>
    </p:cSldViewPr>
  </p:slid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4AC24F-1702-430C-BD0C-FD46DA6C79D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D93B84-9FFA-431C-8CE9-C1B573D7E03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16D9EF5-0CBE-43BD-8F88-654FBD5A467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914F3C-9FCD-4476-8FD4-4926F44911A7}"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16D9EF5-0CBE-43BD-8F88-654FBD5A467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914F3C-9FCD-4476-8FD4-4926F44911A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16D9EF5-0CBE-43BD-8F88-654FBD5A467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7914F3C-9FCD-4476-8FD4-4926F44911A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D9EF5-0CBE-43BD-8F88-654FBD5A467D}" type="datetimeFigureOut">
              <a:rPr lang="zh-CN" altLang="en-US" smtClean="0"/>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14F3C-9FCD-4476-8FD4-4926F44911A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2.jpe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2.jpeg"/><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2.jpeg"/><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xml"/><Relationship Id="rId2" Type="http://schemas.openxmlformats.org/officeDocument/2006/relationships/hyperlink" Target="https://www.pptying.com" TargetMode="External"/><Relationship Id="rId1"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2.jpe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2.jpe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2.jpe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email">
            <a:extLst>
              <a:ext uri="{BEBA8EAE-BF5A-486C-A8C5-ECC9F3942E4B}">
                <a14:imgProps xmlns:a14="http://schemas.microsoft.com/office/drawing/2010/main">
                  <a14:imgLayer r:embed="rId2">
                    <a14:imgEffect>
                      <a14:saturation sat="0"/>
                    </a14:imgEffect>
                  </a14:imgLayer>
                </a14:imgProps>
              </a:ext>
            </a:extLst>
          </a:blip>
          <a:srcRect/>
          <a:stretch>
            <a:fillRect/>
          </a:stretch>
        </p:blipFill>
        <p:spPr>
          <a:xfrm>
            <a:off x="0" y="-76200"/>
            <a:ext cx="12192000" cy="6934200"/>
          </a:xfrm>
          <a:prstGeom prst="rect">
            <a:avLst/>
          </a:prstGeom>
        </p:spPr>
      </p:pic>
      <p:sp>
        <p:nvSpPr>
          <p:cNvPr id="6" name="等腰三角形 5"/>
          <p:cNvSpPr/>
          <p:nvPr/>
        </p:nvSpPr>
        <p:spPr>
          <a:xfrm rot="10800000">
            <a:off x="6076951" y="-76201"/>
            <a:ext cx="3314700" cy="4512449"/>
          </a:xfrm>
          <a:prstGeom prst="triangle">
            <a:avLst>
              <a:gd name="adj" fmla="val 100000"/>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0800000" flipH="1">
            <a:off x="2762251" y="-76201"/>
            <a:ext cx="3314700" cy="4512449"/>
          </a:xfrm>
          <a:prstGeom prst="triangle">
            <a:avLst>
              <a:gd name="adj" fmla="val 100000"/>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010025" y="628650"/>
            <a:ext cx="4133851" cy="1938992"/>
          </a:xfrm>
          <a:prstGeom prst="rect">
            <a:avLst/>
          </a:prstGeom>
          <a:noFill/>
        </p:spPr>
        <p:txBody>
          <a:bodyPr wrap="square" rtlCol="0">
            <a:spAutoFit/>
          </a:bodyPr>
          <a:lstStyle/>
          <a:p>
            <a:pPr algn="ctr"/>
            <a:r>
              <a:rPr lang="en-US" altLang="zh-CN" sz="6000" b="1" dirty="0" smtClean="0">
                <a:solidFill>
                  <a:schemeClr val="bg1"/>
                </a:solidFill>
                <a:latin typeface="Segoe UI" panose="020B0502040204020203" pitchFamily="34" charset="0"/>
                <a:cs typeface="Segoe UI" panose="020B0502040204020203" pitchFamily="34" charset="0"/>
              </a:rPr>
              <a:t>Different</a:t>
            </a:r>
            <a:endParaRPr lang="en-US" altLang="zh-CN" sz="6000" b="1" dirty="0" smtClean="0">
              <a:solidFill>
                <a:schemeClr val="bg1"/>
              </a:solidFill>
              <a:latin typeface="Segoe UI" panose="020B0502040204020203" pitchFamily="34" charset="0"/>
              <a:cs typeface="Segoe UI" panose="020B0502040204020203" pitchFamily="34" charset="0"/>
            </a:endParaRPr>
          </a:p>
          <a:p>
            <a:pPr algn="ctr"/>
            <a:r>
              <a:rPr lang="en-US" altLang="zh-CN" sz="6000" b="1" dirty="0">
                <a:solidFill>
                  <a:schemeClr val="bg1"/>
                </a:solidFill>
                <a:latin typeface="Segoe UI" panose="020B0502040204020203" pitchFamily="34" charset="0"/>
                <a:cs typeface="Segoe UI" panose="020B0502040204020203" pitchFamily="34" charset="0"/>
              </a:rPr>
              <a:t>Europe</a:t>
            </a:r>
            <a:endParaRPr lang="zh-CN" altLang="en-US" sz="6000" b="1" dirty="0">
              <a:solidFill>
                <a:schemeClr val="bg1"/>
              </a:solidFill>
              <a:latin typeface="Segoe UI" panose="020B0502040204020203" pitchFamily="34" charset="0"/>
              <a:cs typeface="Segoe UI" panose="020B0502040204020203" pitchFamily="34" charset="0"/>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nvSpPr>
        <p:spPr>
          <a:xfrm flipH="1">
            <a:off x="6062169" y="4453334"/>
            <a:ext cx="2053131" cy="2480866"/>
          </a:xfrm>
          <a:prstGeom prst="triangle">
            <a:avLst>
              <a:gd name="adj" fmla="val 100000"/>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flipH="1">
            <a:off x="6076951" y="3429000"/>
            <a:ext cx="2900855" cy="3505200"/>
          </a:xfrm>
          <a:prstGeom prst="triangle">
            <a:avLst>
              <a:gd name="adj" fmla="val 100000"/>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1" cstate="email"/>
          <a:srcRect b="14028"/>
          <a:stretch>
            <a:fillRect/>
          </a:stretch>
        </p:blipFill>
        <p:spPr>
          <a:xfrm>
            <a:off x="1" y="1"/>
            <a:ext cx="6076951" cy="3486150"/>
          </a:xfrm>
          <a:prstGeom prst="rect">
            <a:avLst/>
          </a:prstGeom>
        </p:spPr>
      </p:pic>
      <p:pic>
        <p:nvPicPr>
          <p:cNvPr id="5" name="图片 4"/>
          <p:cNvPicPr>
            <a:picLocks noChangeAspect="1"/>
          </p:cNvPicPr>
          <p:nvPr/>
        </p:nvPicPr>
        <p:blipFill rotWithShape="1">
          <a:blip r:embed="rId2" cstate="email"/>
          <a:srcRect b="21163"/>
          <a:stretch>
            <a:fillRect/>
          </a:stretch>
        </p:blipFill>
        <p:spPr>
          <a:xfrm>
            <a:off x="2" y="3795715"/>
            <a:ext cx="6076951" cy="3081337"/>
          </a:xfrm>
          <a:prstGeom prst="rect">
            <a:avLst/>
          </a:prstGeom>
        </p:spPr>
      </p:pic>
      <p:sp>
        <p:nvSpPr>
          <p:cNvPr id="6" name="等腰三角形 5"/>
          <p:cNvSpPr/>
          <p:nvPr/>
        </p:nvSpPr>
        <p:spPr>
          <a:xfrm rot="10800000">
            <a:off x="492579" y="343810"/>
            <a:ext cx="520700" cy="510465"/>
          </a:xfrm>
          <a:prstGeom prst="triangle">
            <a:avLst>
              <a:gd name="adj" fmla="val 10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60000"/>
                  <a:lumOff val="40000"/>
                </a:schemeClr>
              </a:solidFill>
            </a:endParaRPr>
          </a:p>
        </p:txBody>
      </p:sp>
      <p:sp>
        <p:nvSpPr>
          <p:cNvPr id="7" name="文本框 6"/>
          <p:cNvSpPr txBox="1"/>
          <p:nvPr/>
        </p:nvSpPr>
        <p:spPr>
          <a:xfrm>
            <a:off x="1013281" y="385732"/>
            <a:ext cx="1729921" cy="923330"/>
          </a:xfrm>
          <a:prstGeom prst="rect">
            <a:avLst/>
          </a:prstGeom>
          <a:noFill/>
        </p:spPr>
        <p:txBody>
          <a:bodyPr wrap="square" rtlCol="0">
            <a:spAutoFit/>
          </a:bodyPr>
          <a:lstStyle/>
          <a:p>
            <a:r>
              <a:rPr lang="zh-CN" altLang="en-US" sz="5400" dirty="0" smtClean="0">
                <a:latin typeface="+mj-lt"/>
              </a:rPr>
              <a:t>美食</a:t>
            </a:r>
            <a:endParaRPr lang="zh-CN" altLang="en-US" sz="5400" dirty="0">
              <a:latin typeface="+mj-lt"/>
            </a:endParaRPr>
          </a:p>
        </p:txBody>
      </p:sp>
      <p:sp>
        <p:nvSpPr>
          <p:cNvPr id="8" name="矩形 7"/>
          <p:cNvSpPr/>
          <p:nvPr/>
        </p:nvSpPr>
        <p:spPr>
          <a:xfrm>
            <a:off x="6400801" y="599042"/>
            <a:ext cx="5448300" cy="2323713"/>
          </a:xfrm>
          <a:prstGeom prst="rect">
            <a:avLst/>
          </a:prstGeom>
        </p:spPr>
        <p:txBody>
          <a:bodyPr wrap="square">
            <a:spAutoFit/>
          </a:bodyPr>
          <a:lstStyle/>
          <a:p>
            <a:r>
              <a:rPr lang="zh-CN" altLang="en-US" sz="2800" b="1" dirty="0">
                <a:solidFill>
                  <a:srgbClr val="333333"/>
                </a:solidFill>
                <a:latin typeface="Tahoma" panose="020B0604030504040204" pitchFamily="34" charset="0"/>
              </a:rPr>
              <a:t>英国下午茶</a:t>
            </a:r>
            <a:endParaRPr lang="zh-CN" altLang="en-US" sz="2800" b="1" dirty="0">
              <a:solidFill>
                <a:srgbClr val="333333"/>
              </a:solidFill>
              <a:latin typeface="Tahoma" panose="020B0604030504040204" pitchFamily="34" charset="0"/>
            </a:endParaRPr>
          </a:p>
          <a:p>
            <a:pPr>
              <a:lnSpc>
                <a:spcPct val="130000"/>
              </a:lnSpc>
            </a:pPr>
            <a:r>
              <a:rPr lang="zh-CN" altLang="en-US" dirty="0">
                <a:solidFill>
                  <a:srgbClr val="666666"/>
                </a:solidFill>
                <a:latin typeface="Tahoma" panose="020B0604030504040204" pitchFamily="34" charset="0"/>
              </a:rPr>
              <a:t>英国下午茶闻名遐迩，一般耗时至少一小时。伦敦人喝下午茶并非随意地吃些点心，通常是搭配成套，包括一壶茶及一份点心。点心有三明治、奶油松饼或是小蛋糕。在伦敦吃正宗英国下午茶的地方不少，其中</a:t>
            </a:r>
            <a:r>
              <a:rPr lang="en-US" altLang="zh-CN" dirty="0">
                <a:solidFill>
                  <a:srgbClr val="666666"/>
                </a:solidFill>
                <a:latin typeface="Tahoma" panose="020B0604030504040204" pitchFamily="34" charset="0"/>
              </a:rPr>
              <a:t>Savoy</a:t>
            </a:r>
            <a:r>
              <a:rPr lang="zh-CN" altLang="en-US" dirty="0">
                <a:solidFill>
                  <a:srgbClr val="666666"/>
                </a:solidFill>
                <a:latin typeface="Tahoma" panose="020B0604030504040204" pitchFamily="34" charset="0"/>
              </a:rPr>
              <a:t>酒店和里兹大酒店都是非常热门的下午茶地点。</a:t>
            </a:r>
            <a:endParaRPr lang="zh-CN" altLang="en-US" b="0" i="0" dirty="0">
              <a:solidFill>
                <a:srgbClr val="666666"/>
              </a:solidFill>
              <a:effectLst/>
              <a:latin typeface="Tahoma" panose="020B0604030504040204" pitchFamily="34" charset="0"/>
            </a:endParaRPr>
          </a:p>
        </p:txBody>
      </p:sp>
      <p:sp>
        <p:nvSpPr>
          <p:cNvPr id="9" name="矩形 8"/>
          <p:cNvSpPr/>
          <p:nvPr/>
        </p:nvSpPr>
        <p:spPr>
          <a:xfrm>
            <a:off x="6400801" y="3361425"/>
            <a:ext cx="5448300" cy="2683812"/>
          </a:xfrm>
          <a:prstGeom prst="rect">
            <a:avLst/>
          </a:prstGeom>
        </p:spPr>
        <p:txBody>
          <a:bodyPr wrap="square">
            <a:spAutoFit/>
          </a:bodyPr>
          <a:lstStyle/>
          <a:p>
            <a:r>
              <a:rPr lang="zh-CN" altLang="en-US" sz="2800" b="1" dirty="0">
                <a:solidFill>
                  <a:srgbClr val="333333"/>
                </a:solidFill>
                <a:latin typeface="Tahoma" panose="020B0604030504040204" pitchFamily="34" charset="0"/>
              </a:rPr>
              <a:t>爱尔兰炖牛肉</a:t>
            </a:r>
            <a:endParaRPr lang="zh-CN" altLang="en-US" sz="2800" b="1" dirty="0">
              <a:solidFill>
                <a:srgbClr val="333333"/>
              </a:solidFill>
              <a:latin typeface="Tahoma" panose="020B0604030504040204" pitchFamily="34" charset="0"/>
            </a:endParaRPr>
          </a:p>
          <a:p>
            <a:pPr>
              <a:lnSpc>
                <a:spcPct val="130000"/>
              </a:lnSpc>
            </a:pPr>
            <a:r>
              <a:rPr lang="zh-CN" altLang="en-US" dirty="0">
                <a:solidFill>
                  <a:srgbClr val="666666"/>
                </a:solidFill>
                <a:latin typeface="Tahoma" panose="020B0604030504040204" pitchFamily="34" charset="0"/>
              </a:rPr>
              <a:t>它是爱尔兰的一道传统菜。你如果喜欢可以在这道炖菜里加上各种时蔬，比如胡萝卜，白萝卜，蘑菇等等，有时候一点小小的创意，会给你的菜式带来意想不到的效果。这道爱尔兰炖牛肉的小秘密就是啤酒的使用，传统的做法是用爱尔兰的黑啤来炖煮牛肉，比如</a:t>
            </a:r>
            <a:r>
              <a:rPr lang="en-US" altLang="zh-CN" dirty="0">
                <a:solidFill>
                  <a:srgbClr val="666666"/>
                </a:solidFill>
                <a:latin typeface="Tahoma" panose="020B0604030504040204" pitchFamily="34" charset="0"/>
              </a:rPr>
              <a:t>Guinness</a:t>
            </a:r>
            <a:r>
              <a:rPr lang="zh-CN" altLang="en-US" dirty="0">
                <a:solidFill>
                  <a:srgbClr val="666666"/>
                </a:solidFill>
                <a:latin typeface="Tahoma" panose="020B0604030504040204" pitchFamily="34" charset="0"/>
              </a:rPr>
              <a:t>。</a:t>
            </a:r>
            <a:endParaRPr lang="zh-CN" altLang="en-US" b="0" i="0" dirty="0">
              <a:solidFill>
                <a:srgbClr val="666666"/>
              </a:solidFill>
              <a:effectLst/>
              <a:latin typeface="Tahoma" panose="020B0604030504040204" pitchFamily="34" charset="0"/>
            </a:endParaRPr>
          </a:p>
        </p:txBody>
      </p:sp>
      <p:sp>
        <p:nvSpPr>
          <p:cNvPr id="12" name="文本框 11"/>
          <p:cNvSpPr txBox="1"/>
          <p:nvPr/>
        </p:nvSpPr>
        <p:spPr>
          <a:xfrm>
            <a:off x="1013279" y="1095199"/>
            <a:ext cx="5251451" cy="769441"/>
          </a:xfrm>
          <a:prstGeom prst="rect">
            <a:avLst/>
          </a:prstGeom>
          <a:noFill/>
        </p:spPr>
        <p:txBody>
          <a:bodyPr wrap="square" rtlCol="0">
            <a:spAutoFit/>
          </a:bodyPr>
          <a:lstStyle/>
          <a:p>
            <a:r>
              <a:rPr lang="en-US" altLang="zh-CN" sz="4400" b="1" dirty="0" smtClean="0">
                <a:latin typeface="+mj-lt"/>
              </a:rPr>
              <a:t>CATE</a:t>
            </a:r>
            <a:endParaRPr lang="zh-CN" altLang="en-US" sz="4400" b="1"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email">
            <a:extLst>
              <a:ext uri="{BEBA8EAE-BF5A-486C-A8C5-ECC9F3942E4B}">
                <a14:imgProps xmlns:a14="http://schemas.microsoft.com/office/drawing/2010/main">
                  <a14:imgLayer r:embed="rId2">
                    <a14:imgEffect>
                      <a14:brightnessContrast bright="-40000"/>
                    </a14:imgEffect>
                  </a14:imgLayer>
                </a14:imgProps>
              </a:ext>
            </a:extLst>
          </a:blip>
          <a:srcRect/>
          <a:stretch>
            <a:fillRect/>
          </a:stretch>
        </p:blipFill>
        <p:spPr>
          <a:xfrm>
            <a:off x="0" y="-1"/>
            <a:ext cx="12192000" cy="7048501"/>
          </a:xfrm>
          <a:prstGeom prst="rect">
            <a:avLst/>
          </a:prstGeom>
        </p:spPr>
      </p:pic>
      <p:sp>
        <p:nvSpPr>
          <p:cNvPr id="5" name="等腰三角形 4"/>
          <p:cNvSpPr/>
          <p:nvPr/>
        </p:nvSpPr>
        <p:spPr>
          <a:xfrm rot="10800000">
            <a:off x="6096000" y="2"/>
            <a:ext cx="1390651" cy="2345425"/>
          </a:xfrm>
          <a:prstGeom prst="triangle">
            <a:avLst>
              <a:gd name="adj" fmla="val 100000"/>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6200000" flipH="1">
            <a:off x="1771650" y="2533650"/>
            <a:ext cx="2552700" cy="6096000"/>
          </a:xfrm>
          <a:prstGeom prst="triangle">
            <a:avLst>
              <a:gd name="adj" fmla="val 100000"/>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6200000" flipH="1">
            <a:off x="791714" y="1553712"/>
            <a:ext cx="4512575" cy="6096000"/>
          </a:xfrm>
          <a:prstGeom prst="triangle">
            <a:avLst>
              <a:gd name="adj" fmla="val 100000"/>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10800000">
            <a:off x="6531430" y="362860"/>
            <a:ext cx="520700" cy="510465"/>
          </a:xfrm>
          <a:prstGeom prst="triangle">
            <a:avLst>
              <a:gd name="adj" fmla="val 10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052130" y="404782"/>
            <a:ext cx="1729921" cy="923330"/>
          </a:xfrm>
          <a:prstGeom prst="rect">
            <a:avLst/>
          </a:prstGeom>
          <a:noFill/>
        </p:spPr>
        <p:txBody>
          <a:bodyPr wrap="square" rtlCol="0">
            <a:spAutoFit/>
          </a:bodyPr>
          <a:lstStyle/>
          <a:p>
            <a:r>
              <a:rPr lang="zh-CN" altLang="en-US" sz="5400" dirty="0">
                <a:solidFill>
                  <a:schemeClr val="bg1"/>
                </a:solidFill>
                <a:latin typeface="+mj-lt"/>
              </a:rPr>
              <a:t>人文</a:t>
            </a:r>
            <a:endParaRPr lang="zh-CN" altLang="en-US" sz="5400" dirty="0">
              <a:solidFill>
                <a:schemeClr val="bg1"/>
              </a:solidFill>
              <a:latin typeface="+mj-lt"/>
            </a:endParaRPr>
          </a:p>
        </p:txBody>
      </p:sp>
      <p:sp>
        <p:nvSpPr>
          <p:cNvPr id="10" name="矩形 9"/>
          <p:cNvSpPr/>
          <p:nvPr/>
        </p:nvSpPr>
        <p:spPr>
          <a:xfrm>
            <a:off x="6531429" y="1236180"/>
            <a:ext cx="5279571" cy="5493812"/>
          </a:xfrm>
          <a:prstGeom prst="rect">
            <a:avLst/>
          </a:prstGeom>
        </p:spPr>
        <p:txBody>
          <a:bodyPr wrap="square">
            <a:spAutoFit/>
          </a:bodyPr>
          <a:lstStyle/>
          <a:p>
            <a:pPr>
              <a:lnSpc>
                <a:spcPct val="130000"/>
              </a:lnSpc>
            </a:pPr>
            <a:r>
              <a:rPr lang="zh-CN" altLang="en-US" sz="3600" b="1" dirty="0">
                <a:solidFill>
                  <a:schemeClr val="bg1"/>
                </a:solidFill>
                <a:latin typeface="Arial" panose="020B0604020202020204" pitchFamily="34" charset="0"/>
              </a:rPr>
              <a:t>第二次世界大战</a:t>
            </a:r>
            <a:r>
              <a:rPr lang="zh-CN" altLang="en-US" dirty="0">
                <a:solidFill>
                  <a:schemeClr val="bg1"/>
                </a:solidFill>
                <a:latin typeface="Arial" panose="020B0604020202020204" pitchFamily="34" charset="0"/>
              </a:rPr>
              <a:t>后的</a:t>
            </a:r>
            <a:r>
              <a:rPr lang="en-US" altLang="zh-CN" dirty="0">
                <a:solidFill>
                  <a:schemeClr val="bg1"/>
                </a:solidFill>
                <a:latin typeface="Arial" panose="020B0604020202020204" pitchFamily="34" charset="0"/>
              </a:rPr>
              <a:t>1944</a:t>
            </a:r>
            <a:r>
              <a:rPr lang="zh-CN" altLang="en-US" dirty="0">
                <a:solidFill>
                  <a:schemeClr val="bg1"/>
                </a:solidFill>
                <a:latin typeface="Arial" panose="020B0604020202020204" pitchFamily="34" charset="0"/>
              </a:rPr>
              <a:t>年，由于伦敦人口的急剧膨胀，权威人士提议并计划在距离伦敦城</a:t>
            </a:r>
            <a:r>
              <a:rPr lang="en-US" altLang="zh-CN" dirty="0">
                <a:solidFill>
                  <a:schemeClr val="bg1"/>
                </a:solidFill>
                <a:latin typeface="Arial" panose="020B0604020202020204" pitchFamily="34" charset="0"/>
              </a:rPr>
              <a:t>20-30</a:t>
            </a:r>
            <a:r>
              <a:rPr lang="zh-CN" altLang="en-US" dirty="0">
                <a:solidFill>
                  <a:schemeClr val="bg1"/>
                </a:solidFill>
                <a:latin typeface="Arial" panose="020B0604020202020204" pitchFamily="34" charset="0"/>
              </a:rPr>
              <a:t>英里的周边地区地方建立卫星城并吸引熟练工人从伦敦来到卫星城工作，从而减轻伦敦城市人口过多的压力。</a:t>
            </a:r>
            <a:endParaRPr lang="zh-CN" altLang="en-US" dirty="0">
              <a:solidFill>
                <a:schemeClr val="bg1"/>
              </a:solidFill>
              <a:latin typeface="Arial" panose="020B0604020202020204" pitchFamily="34" charset="0"/>
            </a:endParaRPr>
          </a:p>
          <a:p>
            <a:pPr>
              <a:lnSpc>
                <a:spcPct val="130000"/>
              </a:lnSpc>
            </a:pPr>
            <a:r>
              <a:rPr lang="en-US" altLang="zh-CN" dirty="0">
                <a:solidFill>
                  <a:schemeClr val="bg1"/>
                </a:solidFill>
                <a:latin typeface="Arial" panose="020B0604020202020204" pitchFamily="34" charset="0"/>
              </a:rPr>
              <a:t>20</a:t>
            </a:r>
            <a:r>
              <a:rPr lang="zh-CN" altLang="en-US" dirty="0">
                <a:solidFill>
                  <a:schemeClr val="bg1"/>
                </a:solidFill>
                <a:latin typeface="Arial" panose="020B0604020202020204" pitchFamily="34" charset="0"/>
              </a:rPr>
              <a:t>世纪</a:t>
            </a:r>
            <a:r>
              <a:rPr lang="en-US" altLang="zh-CN" dirty="0">
                <a:solidFill>
                  <a:schemeClr val="bg1"/>
                </a:solidFill>
                <a:latin typeface="Arial" panose="020B0604020202020204" pitchFamily="34" charset="0"/>
              </a:rPr>
              <a:t>50</a:t>
            </a:r>
            <a:r>
              <a:rPr lang="zh-CN" altLang="en-US" dirty="0">
                <a:solidFill>
                  <a:schemeClr val="bg1"/>
                </a:solidFill>
                <a:latin typeface="Arial" panose="020B0604020202020204" pitchFamily="34" charset="0"/>
              </a:rPr>
              <a:t>年代开始，伦敦进入繁荣时代，汽车和飞机制造业发展的很快。码头也非常繁忙，从业人员已经达到</a:t>
            </a:r>
            <a:r>
              <a:rPr lang="en-US" altLang="zh-CN" dirty="0">
                <a:solidFill>
                  <a:schemeClr val="bg1"/>
                </a:solidFill>
                <a:latin typeface="Arial" panose="020B0604020202020204" pitchFamily="34" charset="0"/>
              </a:rPr>
              <a:t>30,000</a:t>
            </a:r>
            <a:r>
              <a:rPr lang="zh-CN" altLang="en-US" dirty="0">
                <a:solidFill>
                  <a:schemeClr val="bg1"/>
                </a:solidFill>
                <a:latin typeface="Arial" panose="020B0604020202020204" pitchFamily="34" charset="0"/>
              </a:rPr>
              <a:t>人。但从</a:t>
            </a:r>
            <a:r>
              <a:rPr lang="en-US" altLang="zh-CN" dirty="0">
                <a:solidFill>
                  <a:schemeClr val="bg1"/>
                </a:solidFill>
                <a:latin typeface="Arial" panose="020B0604020202020204" pitchFamily="34" charset="0"/>
              </a:rPr>
              <a:t>20</a:t>
            </a:r>
            <a:r>
              <a:rPr lang="zh-CN" altLang="en-US" dirty="0">
                <a:solidFill>
                  <a:schemeClr val="bg1"/>
                </a:solidFill>
                <a:latin typeface="Arial" panose="020B0604020202020204" pitchFamily="34" charset="0"/>
              </a:rPr>
              <a:t>世纪</a:t>
            </a:r>
            <a:r>
              <a:rPr lang="en-US" altLang="zh-CN" dirty="0">
                <a:solidFill>
                  <a:schemeClr val="bg1"/>
                </a:solidFill>
                <a:latin typeface="Arial" panose="020B0604020202020204" pitchFamily="34" charset="0"/>
              </a:rPr>
              <a:t>60</a:t>
            </a:r>
            <a:r>
              <a:rPr lang="zh-CN" altLang="en-US" dirty="0">
                <a:solidFill>
                  <a:schemeClr val="bg1"/>
                </a:solidFill>
                <a:latin typeface="Arial" panose="020B0604020202020204" pitchFamily="34" charset="0"/>
              </a:rPr>
              <a:t>年代开始，因大英帝国的逐渐瓦解而受到影响。</a:t>
            </a:r>
            <a:endParaRPr lang="zh-CN" altLang="en-US" dirty="0">
              <a:solidFill>
                <a:schemeClr val="bg1"/>
              </a:solidFill>
              <a:latin typeface="Arial" panose="020B0604020202020204" pitchFamily="34" charset="0"/>
            </a:endParaRPr>
          </a:p>
          <a:p>
            <a:pPr>
              <a:lnSpc>
                <a:spcPct val="130000"/>
              </a:lnSpc>
            </a:pPr>
            <a:r>
              <a:rPr lang="zh-CN" altLang="en-US" dirty="0">
                <a:solidFill>
                  <a:schemeClr val="bg1"/>
                </a:solidFill>
                <a:latin typeface="Arial" panose="020B0604020202020204" pitchFamily="34" charset="0"/>
              </a:rPr>
              <a:t>尽管从</a:t>
            </a:r>
            <a:r>
              <a:rPr lang="en-US" altLang="zh-CN" dirty="0">
                <a:solidFill>
                  <a:schemeClr val="bg1"/>
                </a:solidFill>
                <a:latin typeface="Arial" panose="020B0604020202020204" pitchFamily="34" charset="0"/>
              </a:rPr>
              <a:t>1945</a:t>
            </a:r>
            <a:r>
              <a:rPr lang="zh-CN" altLang="en-US" dirty="0">
                <a:solidFill>
                  <a:schemeClr val="bg1"/>
                </a:solidFill>
                <a:latin typeface="Arial" panose="020B0604020202020204" pitchFamily="34" charset="0"/>
              </a:rPr>
              <a:t>年以来移民到伦敦的外来人口已经明显的减少，但在</a:t>
            </a:r>
            <a:r>
              <a:rPr lang="en-US" altLang="zh-CN" dirty="0">
                <a:solidFill>
                  <a:schemeClr val="bg1"/>
                </a:solidFill>
                <a:latin typeface="Arial" panose="020B0604020202020204" pitchFamily="34" charset="0"/>
              </a:rPr>
              <a:t>20</a:t>
            </a:r>
            <a:r>
              <a:rPr lang="zh-CN" altLang="en-US" dirty="0">
                <a:solidFill>
                  <a:schemeClr val="bg1"/>
                </a:solidFill>
                <a:latin typeface="Arial" panose="020B0604020202020204" pitchFamily="34" charset="0"/>
              </a:rPr>
              <a:t>世纪后几年中人口又在迅速的增长。</a:t>
            </a:r>
            <a:endParaRPr lang="zh-CN" altLang="en-US" dirty="0">
              <a:solidFill>
                <a:schemeClr val="bg1"/>
              </a:solidFill>
              <a:latin typeface="Arial" panose="020B0604020202020204" pitchFamily="34" charset="0"/>
            </a:endParaRPr>
          </a:p>
          <a:p>
            <a:pPr>
              <a:lnSpc>
                <a:spcPct val="130000"/>
              </a:lnSpc>
            </a:pPr>
            <a:r>
              <a:rPr lang="zh-CN" altLang="en-US" dirty="0">
                <a:solidFill>
                  <a:schemeClr val="bg1"/>
                </a:solidFill>
                <a:latin typeface="Arial" panose="020B0604020202020204" pitchFamily="34" charset="0"/>
              </a:rPr>
              <a:t>泰晤士河穿过伦敦，将城市划分为南、北两部分。自罗马人定居于此后，河上逐渐建起了一座座的桥梁，而其中最著名的就是伦敦塔桥。</a:t>
            </a:r>
            <a:endParaRPr lang="zh-CN" altLang="en-US" b="0" i="0" dirty="0">
              <a:solidFill>
                <a:schemeClr val="bg1"/>
              </a:solidFill>
              <a:effectLst/>
              <a:latin typeface="Arial" panose="020B0604020202020204" pitchFamily="34" charset="0"/>
            </a:endParaRPr>
          </a:p>
        </p:txBody>
      </p:sp>
      <p:sp>
        <p:nvSpPr>
          <p:cNvPr id="11" name="文本框 10"/>
          <p:cNvSpPr txBox="1"/>
          <p:nvPr/>
        </p:nvSpPr>
        <p:spPr>
          <a:xfrm>
            <a:off x="366485" y="558673"/>
            <a:ext cx="5251451" cy="769441"/>
          </a:xfrm>
          <a:prstGeom prst="rect">
            <a:avLst/>
          </a:prstGeom>
          <a:noFill/>
        </p:spPr>
        <p:txBody>
          <a:bodyPr wrap="square" rtlCol="0">
            <a:spAutoFit/>
          </a:bodyPr>
          <a:lstStyle/>
          <a:p>
            <a:r>
              <a:rPr lang="en-US" altLang="zh-CN" sz="4400" b="1" dirty="0" smtClean="0">
                <a:solidFill>
                  <a:schemeClr val="bg1"/>
                </a:solidFill>
                <a:latin typeface="+mj-lt"/>
              </a:rPr>
              <a:t>HUMANITY</a:t>
            </a:r>
            <a:endParaRPr lang="zh-CN" altLang="en-US" sz="4400" b="1" dirty="0">
              <a:solidFill>
                <a:schemeClr val="bg1"/>
              </a:solidFill>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a14:imgEffect>
                    <a14:imgEffect>
                      <a14:saturation sat="0"/>
                    </a14:imgEffect>
                  </a14:imgLayer>
                </a14:imgProps>
              </a:ext>
            </a:extLst>
          </a:blip>
          <a:stretch>
            <a:fillRect/>
          </a:stretch>
        </p:blipFill>
        <p:spPr>
          <a:xfrm>
            <a:off x="0" y="0"/>
            <a:ext cx="12352048" cy="6858000"/>
          </a:xfrm>
          <a:prstGeom prst="rect">
            <a:avLst/>
          </a:prstGeom>
        </p:spPr>
      </p:pic>
      <p:grpSp>
        <p:nvGrpSpPr>
          <p:cNvPr id="7" name="组合 6"/>
          <p:cNvGrpSpPr/>
          <p:nvPr/>
        </p:nvGrpSpPr>
        <p:grpSpPr>
          <a:xfrm>
            <a:off x="-19050" y="0"/>
            <a:ext cx="6362700" cy="6858000"/>
            <a:chOff x="-19050" y="0"/>
            <a:chExt cx="6362700" cy="6858000"/>
          </a:xfrm>
        </p:grpSpPr>
        <p:sp>
          <p:nvSpPr>
            <p:cNvPr id="5" name="平行四边形 4"/>
            <p:cNvSpPr/>
            <p:nvPr/>
          </p:nvSpPr>
          <p:spPr>
            <a:xfrm>
              <a:off x="-19050" y="0"/>
              <a:ext cx="6362700" cy="3486150"/>
            </a:xfrm>
            <a:prstGeom prst="parallelogram">
              <a:avLst>
                <a:gd name="adj" fmla="val 84940"/>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flipH="1">
              <a:off x="-19050" y="3486150"/>
              <a:ext cx="6362700" cy="3371850"/>
            </a:xfrm>
            <a:prstGeom prst="parallelogram">
              <a:avLst>
                <a:gd name="adj" fmla="val 84940"/>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等腰三角形 7"/>
          <p:cNvSpPr/>
          <p:nvPr/>
        </p:nvSpPr>
        <p:spPr>
          <a:xfrm rot="10800000">
            <a:off x="6531430" y="362860"/>
            <a:ext cx="520700" cy="510465"/>
          </a:xfrm>
          <a:prstGeom prst="triangle">
            <a:avLst>
              <a:gd name="adj" fmla="val 10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052130" y="404782"/>
            <a:ext cx="1729921" cy="923330"/>
          </a:xfrm>
          <a:prstGeom prst="rect">
            <a:avLst/>
          </a:prstGeom>
          <a:noFill/>
        </p:spPr>
        <p:txBody>
          <a:bodyPr wrap="square" rtlCol="0">
            <a:spAutoFit/>
          </a:bodyPr>
          <a:lstStyle/>
          <a:p>
            <a:r>
              <a:rPr lang="zh-CN" altLang="en-US" sz="5400" dirty="0" smtClean="0">
                <a:solidFill>
                  <a:schemeClr val="bg1"/>
                </a:solidFill>
                <a:latin typeface="+mj-lt"/>
              </a:rPr>
              <a:t>购物</a:t>
            </a:r>
            <a:endParaRPr lang="zh-CN" altLang="en-US" sz="5400" dirty="0">
              <a:solidFill>
                <a:schemeClr val="bg1"/>
              </a:solidFill>
              <a:latin typeface="+mj-lt"/>
            </a:endParaRPr>
          </a:p>
        </p:txBody>
      </p:sp>
      <p:sp>
        <p:nvSpPr>
          <p:cNvPr id="10" name="文本框 9"/>
          <p:cNvSpPr txBox="1"/>
          <p:nvPr/>
        </p:nvSpPr>
        <p:spPr>
          <a:xfrm>
            <a:off x="7052129" y="1348175"/>
            <a:ext cx="5251451" cy="769441"/>
          </a:xfrm>
          <a:prstGeom prst="rect">
            <a:avLst/>
          </a:prstGeom>
          <a:noFill/>
        </p:spPr>
        <p:txBody>
          <a:bodyPr wrap="square" rtlCol="0">
            <a:spAutoFit/>
          </a:bodyPr>
          <a:lstStyle/>
          <a:p>
            <a:r>
              <a:rPr lang="en-US" altLang="zh-CN" sz="4400" b="1" dirty="0" smtClean="0">
                <a:solidFill>
                  <a:schemeClr val="bg1"/>
                </a:solidFill>
                <a:latin typeface="+mj-lt"/>
              </a:rPr>
              <a:t>SHOPPING</a:t>
            </a:r>
            <a:endParaRPr lang="zh-CN" altLang="en-US" sz="4400" b="1" dirty="0">
              <a:solidFill>
                <a:schemeClr val="bg1"/>
              </a:solidFill>
              <a:latin typeface="+mj-lt"/>
            </a:endParaRPr>
          </a:p>
        </p:txBody>
      </p:sp>
      <p:sp>
        <p:nvSpPr>
          <p:cNvPr id="11" name="矩形 10"/>
          <p:cNvSpPr/>
          <p:nvPr/>
        </p:nvSpPr>
        <p:spPr>
          <a:xfrm>
            <a:off x="6838951" y="2256886"/>
            <a:ext cx="5086349" cy="3693319"/>
          </a:xfrm>
          <a:prstGeom prst="rect">
            <a:avLst/>
          </a:prstGeom>
        </p:spPr>
        <p:txBody>
          <a:bodyPr wrap="square">
            <a:spAutoFit/>
          </a:bodyPr>
          <a:lstStyle/>
          <a:p>
            <a:pPr>
              <a:lnSpc>
                <a:spcPct val="130000"/>
              </a:lnSpc>
            </a:pPr>
            <a:r>
              <a:rPr lang="zh-CN" altLang="en-US" sz="3600" b="1" dirty="0">
                <a:solidFill>
                  <a:schemeClr val="bg1"/>
                </a:solidFill>
                <a:latin typeface="Arial" panose="020B0604020202020204" pitchFamily="34" charset="0"/>
              </a:rPr>
              <a:t>伦敦</a:t>
            </a:r>
            <a:r>
              <a:rPr lang="zh-CN" altLang="en-US" dirty="0">
                <a:solidFill>
                  <a:schemeClr val="bg1"/>
                </a:solidFill>
                <a:latin typeface="Arial" panose="020B0604020202020204" pitchFamily="34" charset="0"/>
              </a:rPr>
              <a:t>是一个购物天堂，既有为英国皇室提供服务的老店，又有街头露天小店，多数商店在</a:t>
            </a:r>
            <a:r>
              <a:rPr lang="en-US" altLang="zh-CN" dirty="0">
                <a:solidFill>
                  <a:schemeClr val="bg1"/>
                </a:solidFill>
                <a:latin typeface="Arial" panose="020B0604020202020204" pitchFamily="34" charset="0"/>
              </a:rPr>
              <a:t>10</a:t>
            </a:r>
            <a:r>
              <a:rPr lang="zh-CN" altLang="en-US" dirty="0">
                <a:solidFill>
                  <a:schemeClr val="bg1"/>
                </a:solidFill>
                <a:latin typeface="Arial" panose="020B0604020202020204" pitchFamily="34" charset="0"/>
              </a:rPr>
              <a:t>：</a:t>
            </a:r>
            <a:r>
              <a:rPr lang="en-US" altLang="zh-CN" dirty="0">
                <a:solidFill>
                  <a:schemeClr val="bg1"/>
                </a:solidFill>
                <a:latin typeface="Arial" panose="020B0604020202020204" pitchFamily="34" charset="0"/>
              </a:rPr>
              <a:t>00-18</a:t>
            </a:r>
            <a:r>
              <a:rPr lang="zh-CN" altLang="en-US" dirty="0">
                <a:solidFill>
                  <a:schemeClr val="bg1"/>
                </a:solidFill>
                <a:latin typeface="Arial" panose="020B0604020202020204" pitchFamily="34" charset="0"/>
              </a:rPr>
              <a:t>：</a:t>
            </a:r>
            <a:r>
              <a:rPr lang="en-US" altLang="zh-CN" dirty="0">
                <a:solidFill>
                  <a:schemeClr val="bg1"/>
                </a:solidFill>
                <a:latin typeface="Arial" panose="020B0604020202020204" pitchFamily="34" charset="0"/>
              </a:rPr>
              <a:t>00</a:t>
            </a:r>
            <a:r>
              <a:rPr lang="zh-CN" altLang="en-US" dirty="0">
                <a:solidFill>
                  <a:schemeClr val="bg1"/>
                </a:solidFill>
                <a:latin typeface="Arial" panose="020B0604020202020204" pitchFamily="34" charset="0"/>
              </a:rPr>
              <a:t>营业，周四为深夜购物日，不少商店营业到</a:t>
            </a:r>
            <a:r>
              <a:rPr lang="en-US" altLang="zh-CN" dirty="0">
                <a:solidFill>
                  <a:schemeClr val="bg1"/>
                </a:solidFill>
                <a:latin typeface="Arial" panose="020B0604020202020204" pitchFamily="34" charset="0"/>
              </a:rPr>
              <a:t>19:00</a:t>
            </a:r>
            <a:r>
              <a:rPr lang="zh-CN" altLang="en-US" dirty="0">
                <a:solidFill>
                  <a:schemeClr val="bg1"/>
                </a:solidFill>
                <a:latin typeface="Arial" panose="020B0604020202020204" pitchFamily="34" charset="0"/>
              </a:rPr>
              <a:t>或</a:t>
            </a:r>
            <a:r>
              <a:rPr lang="en-US" altLang="zh-CN" dirty="0">
                <a:solidFill>
                  <a:schemeClr val="bg1"/>
                </a:solidFill>
                <a:latin typeface="Arial" panose="020B0604020202020204" pitchFamily="34" charset="0"/>
              </a:rPr>
              <a:t>20:00</a:t>
            </a:r>
            <a:r>
              <a:rPr lang="zh-CN" altLang="en-US" dirty="0">
                <a:solidFill>
                  <a:schemeClr val="bg1"/>
                </a:solidFill>
                <a:latin typeface="Arial" panose="020B0604020202020204" pitchFamily="34" charset="0"/>
              </a:rPr>
              <a:t>。街头小商店周末也有许多依旧经营，吸引了众多女士前往。伦敦市内每年有两次大减价，夏季减价折扣约在</a:t>
            </a:r>
            <a:r>
              <a:rPr lang="en-US" altLang="zh-CN" dirty="0">
                <a:solidFill>
                  <a:schemeClr val="bg1"/>
                </a:solidFill>
                <a:latin typeface="Arial" panose="020B0604020202020204" pitchFamily="34" charset="0"/>
              </a:rPr>
              <a:t>30%-50%</a:t>
            </a:r>
            <a:r>
              <a:rPr lang="zh-CN" altLang="en-US" dirty="0">
                <a:solidFill>
                  <a:schemeClr val="bg1"/>
                </a:solidFill>
                <a:latin typeface="Arial" panose="020B0604020202020204" pitchFamily="34" charset="0"/>
              </a:rPr>
              <a:t>，时间是每年</a:t>
            </a:r>
            <a:r>
              <a:rPr lang="en-US" altLang="zh-CN" dirty="0">
                <a:solidFill>
                  <a:schemeClr val="bg1"/>
                </a:solidFill>
                <a:latin typeface="Arial" panose="020B0604020202020204" pitchFamily="34" charset="0"/>
              </a:rPr>
              <a:t>6</a:t>
            </a:r>
            <a:r>
              <a:rPr lang="zh-CN" altLang="en-US" dirty="0">
                <a:solidFill>
                  <a:schemeClr val="bg1"/>
                </a:solidFill>
                <a:latin typeface="Arial" panose="020B0604020202020204" pitchFamily="34" charset="0"/>
              </a:rPr>
              <a:t>月第四周到</a:t>
            </a:r>
            <a:r>
              <a:rPr lang="en-US" altLang="zh-CN" dirty="0">
                <a:solidFill>
                  <a:schemeClr val="bg1"/>
                </a:solidFill>
                <a:latin typeface="Arial" panose="020B0604020202020204" pitchFamily="34" charset="0"/>
              </a:rPr>
              <a:t>7</a:t>
            </a:r>
            <a:r>
              <a:rPr lang="zh-CN" altLang="en-US" dirty="0">
                <a:solidFill>
                  <a:schemeClr val="bg1"/>
                </a:solidFill>
                <a:latin typeface="Arial" panose="020B0604020202020204" pitchFamily="34" charset="0"/>
              </a:rPr>
              <a:t>月第二周的三周期内。冬季减价折扣约在</a:t>
            </a:r>
            <a:r>
              <a:rPr lang="en-US" altLang="zh-CN" dirty="0">
                <a:solidFill>
                  <a:schemeClr val="bg1"/>
                </a:solidFill>
                <a:latin typeface="Arial" panose="020B0604020202020204" pitchFamily="34" charset="0"/>
              </a:rPr>
              <a:t>40%-60%</a:t>
            </a:r>
            <a:r>
              <a:rPr lang="zh-CN" altLang="en-US" dirty="0">
                <a:solidFill>
                  <a:schemeClr val="bg1"/>
                </a:solidFill>
                <a:latin typeface="Arial" panose="020B0604020202020204" pitchFamily="34" charset="0"/>
              </a:rPr>
              <a:t>，时间是从圣诞节到</a:t>
            </a:r>
            <a:r>
              <a:rPr lang="en-US" altLang="zh-CN" dirty="0">
                <a:solidFill>
                  <a:schemeClr val="bg1"/>
                </a:solidFill>
                <a:latin typeface="Arial" panose="020B0604020202020204" pitchFamily="34" charset="0"/>
              </a:rPr>
              <a:t>1</a:t>
            </a:r>
            <a:r>
              <a:rPr lang="zh-CN" altLang="en-US" dirty="0">
                <a:solidFill>
                  <a:schemeClr val="bg1"/>
                </a:solidFill>
                <a:latin typeface="Arial" panose="020B0604020202020204" pitchFamily="34" charset="0"/>
              </a:rPr>
              <a:t>月末。</a:t>
            </a:r>
            <a:endParaRPr lang="zh-CN" altLang="en-US"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email">
            <a:extLst>
              <a:ext uri="{BEBA8EAE-BF5A-486C-A8C5-ECC9F3942E4B}">
                <a14:imgProps xmlns:a14="http://schemas.microsoft.com/office/drawing/2010/main">
                  <a14:imgLayer r:embed="rId2">
                    <a14:imgEffect>
                      <a14:saturation sat="0"/>
                    </a14:imgEffect>
                  </a14:imgLayer>
                </a14:imgProps>
              </a:ext>
            </a:extLst>
          </a:blip>
          <a:srcRect/>
          <a:stretch>
            <a:fillRect/>
          </a:stretch>
        </p:blipFill>
        <p:spPr>
          <a:xfrm>
            <a:off x="0" y="0"/>
            <a:ext cx="12192000" cy="6953250"/>
          </a:xfrm>
          <a:prstGeom prst="rect">
            <a:avLst/>
          </a:prstGeom>
        </p:spPr>
      </p:pic>
      <p:cxnSp>
        <p:nvCxnSpPr>
          <p:cNvPr id="5" name="直接连接符 4"/>
          <p:cNvCxnSpPr/>
          <p:nvPr/>
        </p:nvCxnSpPr>
        <p:spPr>
          <a:xfrm>
            <a:off x="2838449" y="1524000"/>
            <a:ext cx="2305051"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724835" y="1524000"/>
            <a:ext cx="2238113" cy="1938992"/>
          </a:xfrm>
          <a:prstGeom prst="rect">
            <a:avLst/>
          </a:prstGeom>
        </p:spPr>
        <p:txBody>
          <a:bodyPr wrap="none">
            <a:spAutoFit/>
          </a:bodyPr>
          <a:lstStyle/>
          <a:p>
            <a:r>
              <a:rPr lang="zh-CN" altLang="en-US" sz="6000" b="1" dirty="0" smtClean="0">
                <a:solidFill>
                  <a:schemeClr val="accent2">
                    <a:lumMod val="50000"/>
                  </a:schemeClr>
                </a:solidFill>
                <a:latin typeface="Arial" panose="020B0604020202020204" pitchFamily="34" charset="0"/>
              </a:rPr>
              <a:t>罗马</a:t>
            </a:r>
            <a:endParaRPr lang="en-US" altLang="zh-CN" sz="6000" b="1" dirty="0" smtClean="0">
              <a:solidFill>
                <a:schemeClr val="accent2">
                  <a:lumMod val="50000"/>
                </a:schemeClr>
              </a:solidFill>
              <a:latin typeface="Arial" panose="020B0604020202020204" pitchFamily="34" charset="0"/>
            </a:endParaRPr>
          </a:p>
          <a:p>
            <a:r>
              <a:rPr lang="en-US" altLang="zh-CN" sz="6000" dirty="0" smtClean="0">
                <a:solidFill>
                  <a:schemeClr val="accent2">
                    <a:lumMod val="50000"/>
                  </a:schemeClr>
                </a:solidFill>
                <a:latin typeface="Arial" panose="020B0604020202020204" pitchFamily="34" charset="0"/>
              </a:rPr>
              <a:t>Roma</a:t>
            </a:r>
            <a:endParaRPr lang="en-US" altLang="zh-CN" sz="6000" dirty="0">
              <a:solidFill>
                <a:schemeClr val="accent2">
                  <a:lumMod val="50000"/>
                </a:schemeClr>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email"/>
          <a:srcRect l="11575" r="8019"/>
          <a:stretch>
            <a:fillRect/>
          </a:stretch>
        </p:blipFill>
        <p:spPr>
          <a:xfrm>
            <a:off x="2419349" y="19051"/>
            <a:ext cx="7410451" cy="6858000"/>
          </a:xfrm>
          <a:prstGeom prst="rect">
            <a:avLst/>
          </a:prstGeom>
        </p:spPr>
      </p:pic>
      <p:sp>
        <p:nvSpPr>
          <p:cNvPr id="5" name="等腰三角形 4"/>
          <p:cNvSpPr/>
          <p:nvPr/>
        </p:nvSpPr>
        <p:spPr>
          <a:xfrm rot="10800000">
            <a:off x="397330" y="191410"/>
            <a:ext cx="520700" cy="510465"/>
          </a:xfrm>
          <a:prstGeom prst="triangle">
            <a:avLst>
              <a:gd name="adj" fmla="val 10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918030" y="233332"/>
            <a:ext cx="1729921" cy="923330"/>
          </a:xfrm>
          <a:prstGeom prst="rect">
            <a:avLst/>
          </a:prstGeom>
          <a:noFill/>
        </p:spPr>
        <p:txBody>
          <a:bodyPr wrap="square" rtlCol="0">
            <a:spAutoFit/>
          </a:bodyPr>
          <a:lstStyle/>
          <a:p>
            <a:r>
              <a:rPr lang="zh-CN" altLang="en-US" sz="5400" dirty="0">
                <a:latin typeface="+mj-lt"/>
              </a:rPr>
              <a:t>交通</a:t>
            </a:r>
            <a:endParaRPr lang="zh-CN" altLang="en-US" sz="5400" dirty="0">
              <a:latin typeface="+mj-lt"/>
            </a:endParaRPr>
          </a:p>
        </p:txBody>
      </p:sp>
      <p:sp>
        <p:nvSpPr>
          <p:cNvPr id="7" name="文本框 6"/>
          <p:cNvSpPr txBox="1"/>
          <p:nvPr/>
        </p:nvSpPr>
        <p:spPr>
          <a:xfrm>
            <a:off x="2647949" y="429146"/>
            <a:ext cx="5251451" cy="769441"/>
          </a:xfrm>
          <a:prstGeom prst="rect">
            <a:avLst/>
          </a:prstGeom>
          <a:noFill/>
        </p:spPr>
        <p:txBody>
          <a:bodyPr wrap="square" rtlCol="0">
            <a:spAutoFit/>
          </a:bodyPr>
          <a:lstStyle/>
          <a:p>
            <a:r>
              <a:rPr lang="en-US" altLang="zh-CN" sz="4400" b="1" dirty="0" smtClean="0">
                <a:solidFill>
                  <a:schemeClr val="bg1"/>
                </a:solidFill>
                <a:latin typeface="+mj-lt"/>
              </a:rPr>
              <a:t>TRANSPORTATION</a:t>
            </a:r>
            <a:endParaRPr lang="zh-CN" altLang="en-US" sz="4400" b="1" dirty="0">
              <a:solidFill>
                <a:schemeClr val="bg1"/>
              </a:solidFill>
              <a:latin typeface="+mj-lt"/>
            </a:endParaRPr>
          </a:p>
        </p:txBody>
      </p:sp>
      <p:sp>
        <p:nvSpPr>
          <p:cNvPr id="8" name="矩形 7"/>
          <p:cNvSpPr/>
          <p:nvPr/>
        </p:nvSpPr>
        <p:spPr>
          <a:xfrm>
            <a:off x="2647951" y="1232222"/>
            <a:ext cx="3124200" cy="2973122"/>
          </a:xfrm>
          <a:prstGeom prst="rect">
            <a:avLst/>
          </a:prstGeom>
        </p:spPr>
        <p:txBody>
          <a:bodyPr wrap="square">
            <a:spAutoFit/>
          </a:bodyPr>
          <a:lstStyle/>
          <a:p>
            <a:pPr>
              <a:lnSpc>
                <a:spcPct val="130000"/>
              </a:lnSpc>
            </a:pPr>
            <a:r>
              <a:rPr lang="zh-CN" altLang="en-US" sz="3600" b="1" dirty="0">
                <a:solidFill>
                  <a:schemeClr val="bg1"/>
                </a:solidFill>
                <a:latin typeface="Arial" panose="020B0604020202020204" pitchFamily="34" charset="0"/>
              </a:rPr>
              <a:t>罗马</a:t>
            </a:r>
            <a:r>
              <a:rPr lang="zh-CN" altLang="en-US" dirty="0">
                <a:solidFill>
                  <a:schemeClr val="bg1"/>
                </a:solidFill>
                <a:latin typeface="Arial" panose="020B0604020202020204" pitchFamily="34" charset="0"/>
              </a:rPr>
              <a:t>有“条条大道通罗马”之称，形象地表明了罗马作为意大利的交通枢纽。它有铁路、公路通往全国各地。罗马处于地中海地区的中央位置，也是国际空运的中心之一。</a:t>
            </a:r>
            <a:endParaRPr lang="zh-CN" altLang="en-US" dirty="0">
              <a:solidFill>
                <a:schemeClr val="bg1"/>
              </a:solidFill>
            </a:endParaRPr>
          </a:p>
        </p:txBody>
      </p:sp>
      <p:sp>
        <p:nvSpPr>
          <p:cNvPr id="10" name="矩形 9"/>
          <p:cNvSpPr/>
          <p:nvPr/>
        </p:nvSpPr>
        <p:spPr>
          <a:xfrm>
            <a:off x="6324600" y="1267389"/>
            <a:ext cx="3371851" cy="2585323"/>
          </a:xfrm>
          <a:prstGeom prst="rect">
            <a:avLst/>
          </a:prstGeom>
        </p:spPr>
        <p:txBody>
          <a:bodyPr wrap="square">
            <a:spAutoFit/>
          </a:bodyPr>
          <a:lstStyle/>
          <a:p>
            <a:r>
              <a:rPr lang="en-US" altLang="zh-CN" dirty="0">
                <a:solidFill>
                  <a:schemeClr val="bg1"/>
                </a:solidFill>
                <a:latin typeface="Arial" panose="020B0604020202020204" pitchFamily="34" charset="0"/>
              </a:rPr>
              <a:t>1</a:t>
            </a:r>
            <a:r>
              <a:rPr lang="zh-CN" altLang="en-US" dirty="0">
                <a:solidFill>
                  <a:schemeClr val="bg1"/>
                </a:solidFill>
                <a:latin typeface="Arial" panose="020B0604020202020204" pitchFamily="34" charset="0"/>
              </a:rPr>
              <a:t>、机场与特米尼车站之间有莱昂纳多机场特快</a:t>
            </a:r>
            <a:r>
              <a:rPr lang="en-US" altLang="zh-CN" dirty="0">
                <a:solidFill>
                  <a:schemeClr val="bg1"/>
                </a:solidFill>
                <a:latin typeface="Arial" panose="020B0604020202020204" pitchFamily="34" charset="0"/>
              </a:rPr>
              <a:t>Leonard Express</a:t>
            </a:r>
            <a:r>
              <a:rPr lang="zh-CN" altLang="en-US" dirty="0">
                <a:solidFill>
                  <a:schemeClr val="bg1"/>
                </a:solidFill>
                <a:latin typeface="Arial" panose="020B0604020202020204" pitchFamily="34" charset="0"/>
              </a:rPr>
              <a:t>，车程约</a:t>
            </a:r>
            <a:r>
              <a:rPr lang="en-US" altLang="zh-CN" dirty="0">
                <a:solidFill>
                  <a:schemeClr val="bg1"/>
                </a:solidFill>
                <a:latin typeface="Arial" panose="020B0604020202020204" pitchFamily="34" charset="0"/>
              </a:rPr>
              <a:t>30</a:t>
            </a:r>
            <a:r>
              <a:rPr lang="zh-CN" altLang="en-US" dirty="0">
                <a:solidFill>
                  <a:schemeClr val="bg1"/>
                </a:solidFill>
                <a:latin typeface="Arial" panose="020B0604020202020204" pitchFamily="34" charset="0"/>
              </a:rPr>
              <a:t>分钟，在售票处买票的话是</a:t>
            </a:r>
            <a:r>
              <a:rPr lang="en-US" altLang="zh-CN" dirty="0">
                <a:solidFill>
                  <a:schemeClr val="bg1"/>
                </a:solidFill>
                <a:latin typeface="Arial" panose="020B0604020202020204" pitchFamily="34" charset="0"/>
              </a:rPr>
              <a:t>9.5</a:t>
            </a:r>
            <a:r>
              <a:rPr lang="zh-CN" altLang="en-US" dirty="0">
                <a:solidFill>
                  <a:schemeClr val="bg1"/>
                </a:solidFill>
                <a:latin typeface="Arial" panose="020B0604020202020204" pitchFamily="34" charset="0"/>
              </a:rPr>
              <a:t>欧元，在车上购买就要</a:t>
            </a:r>
            <a:r>
              <a:rPr lang="en-US" altLang="zh-CN" dirty="0">
                <a:solidFill>
                  <a:schemeClr val="bg1"/>
                </a:solidFill>
                <a:latin typeface="Arial" panose="020B0604020202020204" pitchFamily="34" charset="0"/>
              </a:rPr>
              <a:t>14</a:t>
            </a:r>
            <a:r>
              <a:rPr lang="zh-CN" altLang="en-US" dirty="0">
                <a:solidFill>
                  <a:schemeClr val="bg1"/>
                </a:solidFill>
                <a:latin typeface="Arial" panose="020B0604020202020204" pitchFamily="34" charset="0"/>
              </a:rPr>
              <a:t>欧元。机场到特米尼车站的运营时间是</a:t>
            </a:r>
            <a:r>
              <a:rPr lang="en-US" altLang="zh-CN" dirty="0">
                <a:solidFill>
                  <a:schemeClr val="bg1"/>
                </a:solidFill>
                <a:latin typeface="Arial" panose="020B0604020202020204" pitchFamily="34" charset="0"/>
              </a:rPr>
              <a:t>6∶37</a:t>
            </a:r>
            <a:r>
              <a:rPr lang="zh-CN" altLang="en-US" dirty="0">
                <a:solidFill>
                  <a:schemeClr val="bg1"/>
                </a:solidFill>
                <a:latin typeface="Arial" panose="020B0604020202020204" pitchFamily="34" charset="0"/>
              </a:rPr>
              <a:t>～</a:t>
            </a:r>
            <a:r>
              <a:rPr lang="en-US" altLang="zh-CN" dirty="0">
                <a:solidFill>
                  <a:schemeClr val="bg1"/>
                </a:solidFill>
                <a:latin typeface="Arial" panose="020B0604020202020204" pitchFamily="34" charset="0"/>
              </a:rPr>
              <a:t>23∶37</a:t>
            </a:r>
            <a:r>
              <a:rPr lang="zh-CN" altLang="en-US" dirty="0">
                <a:solidFill>
                  <a:schemeClr val="bg1"/>
                </a:solidFill>
                <a:latin typeface="Arial" panose="020B0604020202020204" pitchFamily="34" charset="0"/>
              </a:rPr>
              <a:t>，每</a:t>
            </a:r>
            <a:r>
              <a:rPr lang="en-US" altLang="zh-CN" dirty="0">
                <a:solidFill>
                  <a:schemeClr val="bg1"/>
                </a:solidFill>
                <a:latin typeface="Arial" panose="020B0604020202020204" pitchFamily="34" charset="0"/>
              </a:rPr>
              <a:t>30</a:t>
            </a:r>
            <a:r>
              <a:rPr lang="zh-CN" altLang="en-US" dirty="0">
                <a:solidFill>
                  <a:schemeClr val="bg1"/>
                </a:solidFill>
                <a:latin typeface="Arial" panose="020B0604020202020204" pitchFamily="34" charset="0"/>
              </a:rPr>
              <a:t>～</a:t>
            </a:r>
            <a:r>
              <a:rPr lang="en-US" altLang="zh-CN" dirty="0">
                <a:solidFill>
                  <a:schemeClr val="bg1"/>
                </a:solidFill>
                <a:latin typeface="Arial" panose="020B0604020202020204" pitchFamily="34" charset="0"/>
              </a:rPr>
              <a:t>60</a:t>
            </a:r>
            <a:r>
              <a:rPr lang="zh-CN" altLang="en-US" dirty="0">
                <a:solidFill>
                  <a:schemeClr val="bg1"/>
                </a:solidFill>
                <a:latin typeface="Arial" panose="020B0604020202020204" pitchFamily="34" charset="0"/>
              </a:rPr>
              <a:t>分钟一班，车站到机场的运营时间是</a:t>
            </a:r>
            <a:r>
              <a:rPr lang="en-US" altLang="zh-CN" dirty="0">
                <a:solidFill>
                  <a:schemeClr val="bg1"/>
                </a:solidFill>
                <a:latin typeface="Arial" panose="020B0604020202020204" pitchFamily="34" charset="0"/>
              </a:rPr>
              <a:t>5∶52</a:t>
            </a:r>
            <a:r>
              <a:rPr lang="zh-CN" altLang="en-US" dirty="0">
                <a:solidFill>
                  <a:schemeClr val="bg1"/>
                </a:solidFill>
                <a:latin typeface="Arial" panose="020B0604020202020204" pitchFamily="34" charset="0"/>
              </a:rPr>
              <a:t>～</a:t>
            </a:r>
            <a:r>
              <a:rPr lang="en-US" altLang="zh-CN" dirty="0">
                <a:solidFill>
                  <a:schemeClr val="bg1"/>
                </a:solidFill>
                <a:latin typeface="Arial" panose="020B0604020202020204" pitchFamily="34" charset="0"/>
              </a:rPr>
              <a:t>22∶52</a:t>
            </a:r>
            <a:r>
              <a:rPr lang="zh-CN" altLang="en-US" dirty="0">
                <a:solidFill>
                  <a:schemeClr val="bg1"/>
                </a:solidFill>
                <a:latin typeface="Arial" panose="020B0604020202020204" pitchFamily="34" charset="0"/>
              </a:rPr>
              <a:t>。</a:t>
            </a:r>
            <a:endParaRPr lang="zh-CN" altLang="en-US" dirty="0">
              <a:solidFill>
                <a:schemeClr val="bg1"/>
              </a:solidFill>
              <a:latin typeface="Arial" panose="020B0604020202020204" pitchFamily="34" charset="0"/>
            </a:endParaRPr>
          </a:p>
        </p:txBody>
      </p:sp>
      <p:sp>
        <p:nvSpPr>
          <p:cNvPr id="11" name="矩形 10"/>
          <p:cNvSpPr/>
          <p:nvPr/>
        </p:nvSpPr>
        <p:spPr>
          <a:xfrm>
            <a:off x="6324600" y="4072220"/>
            <a:ext cx="3371851" cy="2585323"/>
          </a:xfrm>
          <a:prstGeom prst="rect">
            <a:avLst/>
          </a:prstGeom>
        </p:spPr>
        <p:txBody>
          <a:bodyPr wrap="square">
            <a:spAutoFit/>
          </a:bodyPr>
          <a:lstStyle/>
          <a:p>
            <a:r>
              <a:rPr lang="en-US" altLang="zh-CN" dirty="0">
                <a:solidFill>
                  <a:schemeClr val="bg1"/>
                </a:solidFill>
                <a:latin typeface="Arial" panose="020B0604020202020204" pitchFamily="34" charset="0"/>
              </a:rPr>
              <a:t>2</a:t>
            </a:r>
            <a:r>
              <a:rPr lang="zh-CN" altLang="en-US" dirty="0">
                <a:solidFill>
                  <a:schemeClr val="bg1"/>
                </a:solidFill>
                <a:latin typeface="Arial" panose="020B0604020202020204" pitchFamily="34" charset="0"/>
              </a:rPr>
              <a:t>、从机场到台伯提那</a:t>
            </a:r>
            <a:r>
              <a:rPr lang="en-US" altLang="zh-CN" dirty="0" err="1">
                <a:solidFill>
                  <a:schemeClr val="bg1"/>
                </a:solidFill>
                <a:latin typeface="Arial" panose="020B0604020202020204" pitchFamily="34" charset="0"/>
              </a:rPr>
              <a:t>Tibutina</a:t>
            </a:r>
            <a:r>
              <a:rPr lang="zh-CN" altLang="en-US" dirty="0">
                <a:solidFill>
                  <a:schemeClr val="bg1"/>
                </a:solidFill>
                <a:latin typeface="Arial" panose="020B0604020202020204" pitchFamily="34" charset="0"/>
              </a:rPr>
              <a:t>车站的列车，全程约</a:t>
            </a:r>
            <a:r>
              <a:rPr lang="en-US" altLang="zh-CN" dirty="0">
                <a:solidFill>
                  <a:schemeClr val="bg1"/>
                </a:solidFill>
                <a:latin typeface="Arial" panose="020B0604020202020204" pitchFamily="34" charset="0"/>
              </a:rPr>
              <a:t>40</a:t>
            </a:r>
            <a:r>
              <a:rPr lang="zh-CN" altLang="en-US" dirty="0">
                <a:solidFill>
                  <a:schemeClr val="bg1"/>
                </a:solidFill>
                <a:latin typeface="Arial" panose="020B0604020202020204" pitchFamily="34" charset="0"/>
              </a:rPr>
              <a:t>分钟，票价</a:t>
            </a:r>
            <a:r>
              <a:rPr lang="en-US" altLang="zh-CN" dirty="0">
                <a:solidFill>
                  <a:schemeClr val="bg1"/>
                </a:solidFill>
                <a:latin typeface="Arial" panose="020B0604020202020204" pitchFamily="34" charset="0"/>
              </a:rPr>
              <a:t>5</a:t>
            </a:r>
            <a:r>
              <a:rPr lang="zh-CN" altLang="en-US" dirty="0">
                <a:solidFill>
                  <a:schemeClr val="bg1"/>
                </a:solidFill>
                <a:latin typeface="Arial" panose="020B0604020202020204" pitchFamily="34" charset="0"/>
              </a:rPr>
              <a:t>欧元。机场出发运营时间是</a:t>
            </a:r>
            <a:r>
              <a:rPr lang="en-US" altLang="zh-CN" dirty="0">
                <a:solidFill>
                  <a:schemeClr val="bg1"/>
                </a:solidFill>
                <a:latin typeface="Arial" panose="020B0604020202020204" pitchFamily="34" charset="0"/>
              </a:rPr>
              <a:t>6∶27</a:t>
            </a:r>
            <a:r>
              <a:rPr lang="zh-CN" altLang="en-US" dirty="0">
                <a:solidFill>
                  <a:schemeClr val="bg1"/>
                </a:solidFill>
                <a:latin typeface="Arial" panose="020B0604020202020204" pitchFamily="34" charset="0"/>
              </a:rPr>
              <a:t>～</a:t>
            </a:r>
            <a:r>
              <a:rPr lang="en-US" altLang="zh-CN" dirty="0">
                <a:solidFill>
                  <a:schemeClr val="bg1"/>
                </a:solidFill>
                <a:latin typeface="Arial" panose="020B0604020202020204" pitchFamily="34" charset="0"/>
              </a:rPr>
              <a:t>21∶27</a:t>
            </a:r>
            <a:r>
              <a:rPr lang="zh-CN" altLang="en-US" dirty="0">
                <a:solidFill>
                  <a:schemeClr val="bg1"/>
                </a:solidFill>
                <a:latin typeface="Arial" panose="020B0604020202020204" pitchFamily="34" charset="0"/>
              </a:rPr>
              <a:t>，每</a:t>
            </a:r>
            <a:r>
              <a:rPr lang="en-US" altLang="zh-CN" dirty="0">
                <a:solidFill>
                  <a:schemeClr val="bg1"/>
                </a:solidFill>
                <a:latin typeface="Arial" panose="020B0604020202020204" pitchFamily="34" charset="0"/>
              </a:rPr>
              <a:t>30</a:t>
            </a:r>
            <a:r>
              <a:rPr lang="zh-CN" altLang="en-US" dirty="0">
                <a:solidFill>
                  <a:schemeClr val="bg1"/>
                </a:solidFill>
                <a:latin typeface="Arial" panose="020B0604020202020204" pitchFamily="34" charset="0"/>
              </a:rPr>
              <a:t>～</a:t>
            </a:r>
            <a:r>
              <a:rPr lang="en-US" altLang="zh-CN" dirty="0">
                <a:solidFill>
                  <a:schemeClr val="bg1"/>
                </a:solidFill>
                <a:latin typeface="Arial" panose="020B0604020202020204" pitchFamily="34" charset="0"/>
              </a:rPr>
              <a:t>60</a:t>
            </a:r>
            <a:r>
              <a:rPr lang="zh-CN" altLang="en-US" dirty="0">
                <a:solidFill>
                  <a:schemeClr val="bg1"/>
                </a:solidFill>
                <a:latin typeface="Arial" panose="020B0604020202020204" pitchFamily="34" charset="0"/>
              </a:rPr>
              <a:t>分钟一班， 台伯提那车站出发运营时间是</a:t>
            </a:r>
            <a:r>
              <a:rPr lang="en-US" altLang="zh-CN" dirty="0">
                <a:solidFill>
                  <a:schemeClr val="bg1"/>
                </a:solidFill>
                <a:latin typeface="Arial" panose="020B0604020202020204" pitchFamily="34" charset="0"/>
              </a:rPr>
              <a:t>5∶36</a:t>
            </a:r>
            <a:r>
              <a:rPr lang="zh-CN" altLang="en-US" dirty="0">
                <a:solidFill>
                  <a:schemeClr val="bg1"/>
                </a:solidFill>
                <a:latin typeface="Arial" panose="020B0604020202020204" pitchFamily="34" charset="0"/>
              </a:rPr>
              <a:t>～</a:t>
            </a:r>
            <a:r>
              <a:rPr lang="en-US" altLang="zh-CN" dirty="0">
                <a:solidFill>
                  <a:schemeClr val="bg1"/>
                </a:solidFill>
                <a:latin typeface="Arial" panose="020B0604020202020204" pitchFamily="34" charset="0"/>
              </a:rPr>
              <a:t>20∶36</a:t>
            </a:r>
            <a:r>
              <a:rPr lang="zh-CN" altLang="en-US" dirty="0">
                <a:solidFill>
                  <a:schemeClr val="bg1"/>
                </a:solidFill>
                <a:latin typeface="Arial" panose="020B0604020202020204" pitchFamily="34" charset="0"/>
              </a:rPr>
              <a:t>每</a:t>
            </a:r>
            <a:r>
              <a:rPr lang="en-US" altLang="zh-CN" dirty="0">
                <a:solidFill>
                  <a:schemeClr val="bg1"/>
                </a:solidFill>
                <a:latin typeface="Arial" panose="020B0604020202020204" pitchFamily="34" charset="0"/>
              </a:rPr>
              <a:t>15</a:t>
            </a:r>
            <a:r>
              <a:rPr lang="zh-CN" altLang="en-US" dirty="0">
                <a:solidFill>
                  <a:schemeClr val="bg1"/>
                </a:solidFill>
                <a:latin typeface="Arial" panose="020B0604020202020204" pitchFamily="34" charset="0"/>
              </a:rPr>
              <a:t>～</a:t>
            </a:r>
            <a:r>
              <a:rPr lang="en-US" altLang="zh-CN" dirty="0">
                <a:solidFill>
                  <a:schemeClr val="bg1"/>
                </a:solidFill>
                <a:latin typeface="Arial" panose="020B0604020202020204" pitchFamily="34" charset="0"/>
              </a:rPr>
              <a:t>60</a:t>
            </a:r>
            <a:r>
              <a:rPr lang="zh-CN" altLang="en-US" dirty="0">
                <a:solidFill>
                  <a:schemeClr val="bg1"/>
                </a:solidFill>
                <a:latin typeface="Arial" panose="020B0604020202020204" pitchFamily="34" charset="0"/>
              </a:rPr>
              <a:t>分钟一班，</a:t>
            </a:r>
            <a:r>
              <a:rPr lang="en-US" altLang="zh-CN" dirty="0">
                <a:solidFill>
                  <a:schemeClr val="bg1"/>
                </a:solidFill>
                <a:latin typeface="Arial" panose="020B0604020202020204" pitchFamily="34" charset="0"/>
              </a:rPr>
              <a:t>21∶36</a:t>
            </a:r>
            <a:r>
              <a:rPr lang="zh-CN" altLang="en-US" dirty="0">
                <a:solidFill>
                  <a:schemeClr val="bg1"/>
                </a:solidFill>
                <a:latin typeface="Arial" panose="020B0604020202020204" pitchFamily="34" charset="0"/>
              </a:rPr>
              <a:t>～</a:t>
            </a:r>
            <a:r>
              <a:rPr lang="en-US" altLang="zh-CN" dirty="0">
                <a:solidFill>
                  <a:schemeClr val="bg1"/>
                </a:solidFill>
                <a:latin typeface="Arial" panose="020B0604020202020204" pitchFamily="34" charset="0"/>
              </a:rPr>
              <a:t>22∶36</a:t>
            </a:r>
            <a:r>
              <a:rPr lang="zh-CN" altLang="en-US" dirty="0">
                <a:solidFill>
                  <a:schemeClr val="bg1"/>
                </a:solidFill>
                <a:latin typeface="Arial" panose="020B0604020202020204" pitchFamily="34" charset="0"/>
              </a:rPr>
              <a:t>每</a:t>
            </a:r>
            <a:r>
              <a:rPr lang="en-US" altLang="zh-CN" dirty="0">
                <a:solidFill>
                  <a:schemeClr val="bg1"/>
                </a:solidFill>
                <a:latin typeface="Arial" panose="020B0604020202020204" pitchFamily="34" charset="0"/>
              </a:rPr>
              <a:t>30</a:t>
            </a:r>
            <a:r>
              <a:rPr lang="zh-CN" altLang="en-US" dirty="0">
                <a:solidFill>
                  <a:schemeClr val="bg1"/>
                </a:solidFill>
                <a:latin typeface="Arial" panose="020B0604020202020204" pitchFamily="34" charset="0"/>
              </a:rPr>
              <a:t>分钟一班。在台伯提那车站可以转乘地铁</a:t>
            </a:r>
            <a:r>
              <a:rPr lang="en-US" altLang="zh-CN" dirty="0">
                <a:solidFill>
                  <a:schemeClr val="bg1"/>
                </a:solidFill>
                <a:latin typeface="Arial" panose="020B0604020202020204" pitchFamily="34" charset="0"/>
              </a:rPr>
              <a:t>B</a:t>
            </a:r>
            <a:r>
              <a:rPr lang="zh-CN" altLang="en-US" dirty="0">
                <a:solidFill>
                  <a:schemeClr val="bg1"/>
                </a:solidFill>
                <a:latin typeface="Arial" panose="020B0604020202020204" pitchFamily="34" charset="0"/>
              </a:rPr>
              <a:t>线。</a:t>
            </a:r>
            <a:endParaRPr lang="zh-CN" altLang="en-US" dirty="0">
              <a:solidFill>
                <a:schemeClr val="bg1"/>
              </a:solidFill>
              <a:latin typeface="Arial" panose="020B0604020202020204" pitchFamily="34" charset="0"/>
            </a:endParaRPr>
          </a:p>
        </p:txBody>
      </p:sp>
      <p:sp>
        <p:nvSpPr>
          <p:cNvPr id="12" name="等腰三角形 11"/>
          <p:cNvSpPr/>
          <p:nvPr/>
        </p:nvSpPr>
        <p:spPr>
          <a:xfrm rot="16200000" flipH="1">
            <a:off x="791714" y="1553712"/>
            <a:ext cx="4512575" cy="6096000"/>
          </a:xfrm>
          <a:prstGeom prst="triangle">
            <a:avLst>
              <a:gd name="adj" fmla="val 100000"/>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2230877" y="0"/>
            <a:ext cx="9961123" cy="6858000"/>
          </a:xfrm>
          <a:prstGeom prst="rect">
            <a:avLst/>
          </a:prstGeom>
        </p:spPr>
      </p:pic>
      <p:sp>
        <p:nvSpPr>
          <p:cNvPr id="5" name="等腰三角形 4"/>
          <p:cNvSpPr/>
          <p:nvPr/>
        </p:nvSpPr>
        <p:spPr>
          <a:xfrm rot="10800000">
            <a:off x="492579" y="343810"/>
            <a:ext cx="520700" cy="510465"/>
          </a:xfrm>
          <a:prstGeom prst="triangle">
            <a:avLst>
              <a:gd name="adj" fmla="val 10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60000"/>
                  <a:lumOff val="40000"/>
                </a:schemeClr>
              </a:solidFill>
            </a:endParaRPr>
          </a:p>
        </p:txBody>
      </p:sp>
      <p:sp>
        <p:nvSpPr>
          <p:cNvPr id="6" name="文本框 5"/>
          <p:cNvSpPr txBox="1"/>
          <p:nvPr/>
        </p:nvSpPr>
        <p:spPr>
          <a:xfrm>
            <a:off x="746581" y="385732"/>
            <a:ext cx="1729921" cy="923330"/>
          </a:xfrm>
          <a:prstGeom prst="rect">
            <a:avLst/>
          </a:prstGeom>
          <a:noFill/>
        </p:spPr>
        <p:txBody>
          <a:bodyPr wrap="square" rtlCol="0">
            <a:spAutoFit/>
          </a:bodyPr>
          <a:lstStyle/>
          <a:p>
            <a:r>
              <a:rPr lang="zh-CN" altLang="en-US" sz="5400" dirty="0" smtClean="0">
                <a:latin typeface="+mj-lt"/>
              </a:rPr>
              <a:t>美食</a:t>
            </a:r>
            <a:endParaRPr lang="zh-CN" altLang="en-US" sz="5400" dirty="0">
              <a:latin typeface="+mj-lt"/>
            </a:endParaRPr>
          </a:p>
        </p:txBody>
      </p:sp>
      <p:sp>
        <p:nvSpPr>
          <p:cNvPr id="7" name="文本框 6"/>
          <p:cNvSpPr txBox="1"/>
          <p:nvPr/>
        </p:nvSpPr>
        <p:spPr>
          <a:xfrm>
            <a:off x="746579" y="1095199"/>
            <a:ext cx="5251451" cy="769441"/>
          </a:xfrm>
          <a:prstGeom prst="rect">
            <a:avLst/>
          </a:prstGeom>
          <a:noFill/>
        </p:spPr>
        <p:txBody>
          <a:bodyPr wrap="square" rtlCol="0">
            <a:spAutoFit/>
          </a:bodyPr>
          <a:lstStyle/>
          <a:p>
            <a:r>
              <a:rPr lang="en-US" altLang="zh-CN" sz="4400" b="1" dirty="0" smtClean="0">
                <a:latin typeface="+mj-lt"/>
              </a:rPr>
              <a:t>CATE</a:t>
            </a:r>
            <a:endParaRPr lang="zh-CN" altLang="en-US" sz="4400" b="1" dirty="0">
              <a:latin typeface="+mj-lt"/>
            </a:endParaRPr>
          </a:p>
        </p:txBody>
      </p:sp>
      <p:sp>
        <p:nvSpPr>
          <p:cNvPr id="9" name="矩形 8"/>
          <p:cNvSpPr/>
          <p:nvPr/>
        </p:nvSpPr>
        <p:spPr>
          <a:xfrm>
            <a:off x="2571751" y="570399"/>
            <a:ext cx="3175000" cy="2462213"/>
          </a:xfrm>
          <a:prstGeom prst="rect">
            <a:avLst/>
          </a:prstGeom>
        </p:spPr>
        <p:txBody>
          <a:bodyPr wrap="square">
            <a:spAutoFit/>
          </a:bodyPr>
          <a:lstStyle/>
          <a:p>
            <a:r>
              <a:rPr lang="zh-CN" altLang="en-US" sz="2800" b="1" dirty="0">
                <a:solidFill>
                  <a:schemeClr val="bg1"/>
                </a:solidFill>
                <a:latin typeface="Tahoma" panose="020B0604030504040204" pitchFamily="34" charset="0"/>
              </a:rPr>
              <a:t>意大利比萨</a:t>
            </a:r>
            <a:endParaRPr lang="zh-CN" altLang="en-US" sz="2800" b="1" dirty="0">
              <a:solidFill>
                <a:schemeClr val="bg1"/>
              </a:solidFill>
              <a:latin typeface="Tahoma" panose="020B0604030504040204" pitchFamily="34" charset="0"/>
            </a:endParaRPr>
          </a:p>
          <a:p>
            <a:r>
              <a:rPr lang="zh-CN" altLang="en-US" dirty="0">
                <a:solidFill>
                  <a:schemeClr val="bg1"/>
                </a:solidFill>
                <a:latin typeface="Tahoma" panose="020B0604030504040204" pitchFamily="34" charset="0"/>
              </a:rPr>
              <a:t>据说古罗马时期，就已经有了最初形状的比萨，但是直到距今二百年前，才由意大利面包师那不勒斯制成了类似于现在的比萨，风靡一时，今天那不勒斯是最正宗意大利比萨的产地。</a:t>
            </a:r>
            <a:endParaRPr lang="zh-CN" altLang="en-US" b="0" i="0" dirty="0">
              <a:solidFill>
                <a:schemeClr val="bg1"/>
              </a:solidFill>
              <a:effectLst/>
              <a:latin typeface="Tahoma" panose="020B0604030504040204" pitchFamily="34" charset="0"/>
            </a:endParaRPr>
          </a:p>
        </p:txBody>
      </p:sp>
      <p:sp>
        <p:nvSpPr>
          <p:cNvPr id="10" name="等腰三角形 9"/>
          <p:cNvSpPr/>
          <p:nvPr/>
        </p:nvSpPr>
        <p:spPr>
          <a:xfrm rot="16200000" flipH="1">
            <a:off x="6879338" y="1553713"/>
            <a:ext cx="4512575" cy="6096000"/>
          </a:xfrm>
          <a:prstGeom prst="triangle">
            <a:avLst>
              <a:gd name="adj" fmla="val 100000"/>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5400000" flipH="1" flipV="1">
            <a:off x="6891902" y="-791713"/>
            <a:ext cx="4512575" cy="6096000"/>
          </a:xfrm>
          <a:prstGeom prst="triangle">
            <a:avLst>
              <a:gd name="adj" fmla="val 100000"/>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14531" y="2801779"/>
            <a:ext cx="86409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a:t>
            </a:r>
            <a:r>
              <a:rPr kumimoji="0" lang="en-US" altLang="zh-CN" sz="100" b="0" i="0" u="none" strike="noStrike" kern="0" cap="none" spc="0" normalizeH="0" baseline="0" noProof="0" dirty="0" smtClean="0">
                <a:ln>
                  <a:noFill/>
                </a:ln>
                <a:solidFill>
                  <a:sysClr val="window" lastClr="FFFFFF"/>
                </a:solidFill>
                <a:effectLst/>
                <a:uLnTx/>
                <a:uFillTx/>
              </a:rPr>
              <a:t>      PPT</a:t>
            </a:r>
            <a:r>
              <a:rPr kumimoji="0" lang="zh-CN" altLang="en-US" sz="100" b="0" i="0" u="none" strike="noStrike" kern="0" cap="none" spc="0" normalizeH="0" baseline="0" noProof="0" dirty="0" smtClean="0">
                <a:ln>
                  <a:noFill/>
                </a:ln>
                <a:solidFill>
                  <a:sysClr val="window" lastClr="FFFFFF"/>
                </a:solidFill>
                <a:effectLst/>
                <a:uLnTx/>
                <a:uFillTx/>
              </a:rPr>
              <a:t>论坛：</a:t>
            </a:r>
            <a:r>
              <a:rPr kumimoji="0" lang="en-US" altLang="zh-CN" sz="100" b="0" i="0" u="none" strike="noStrike" kern="0" cap="none" spc="0" normalizeH="0" baseline="0" noProof="0" dirty="0" smtClean="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0" y="393"/>
            <a:ext cx="12192000" cy="6857214"/>
          </a:xfrm>
          <a:prstGeom prst="rect">
            <a:avLst/>
          </a:prstGeom>
        </p:spPr>
      </p:pic>
      <p:sp>
        <p:nvSpPr>
          <p:cNvPr id="5" name="等腰三角形 4"/>
          <p:cNvSpPr/>
          <p:nvPr/>
        </p:nvSpPr>
        <p:spPr>
          <a:xfrm rot="10800000">
            <a:off x="473530" y="362860"/>
            <a:ext cx="520700" cy="510465"/>
          </a:xfrm>
          <a:prstGeom prst="triangle">
            <a:avLst>
              <a:gd name="adj" fmla="val 10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994230" y="404782"/>
            <a:ext cx="1729921" cy="923330"/>
          </a:xfrm>
          <a:prstGeom prst="rect">
            <a:avLst/>
          </a:prstGeom>
          <a:noFill/>
        </p:spPr>
        <p:txBody>
          <a:bodyPr wrap="square" rtlCol="0">
            <a:spAutoFit/>
          </a:bodyPr>
          <a:lstStyle/>
          <a:p>
            <a:r>
              <a:rPr lang="zh-CN" altLang="en-US" sz="5400" dirty="0">
                <a:solidFill>
                  <a:schemeClr val="bg1"/>
                </a:solidFill>
                <a:latin typeface="+mj-lt"/>
              </a:rPr>
              <a:t>人文</a:t>
            </a:r>
            <a:endParaRPr lang="zh-CN" altLang="en-US" sz="5400" dirty="0">
              <a:solidFill>
                <a:schemeClr val="bg1"/>
              </a:solidFill>
              <a:latin typeface="+mj-lt"/>
            </a:endParaRPr>
          </a:p>
        </p:txBody>
      </p:sp>
      <p:sp>
        <p:nvSpPr>
          <p:cNvPr id="7" name="文本框 6"/>
          <p:cNvSpPr txBox="1"/>
          <p:nvPr/>
        </p:nvSpPr>
        <p:spPr>
          <a:xfrm>
            <a:off x="366485" y="1568323"/>
            <a:ext cx="5251451" cy="769441"/>
          </a:xfrm>
          <a:prstGeom prst="rect">
            <a:avLst/>
          </a:prstGeom>
          <a:noFill/>
        </p:spPr>
        <p:txBody>
          <a:bodyPr wrap="square" rtlCol="0">
            <a:spAutoFit/>
          </a:bodyPr>
          <a:lstStyle/>
          <a:p>
            <a:r>
              <a:rPr lang="en-US" altLang="zh-CN" sz="4400" b="1" dirty="0" smtClean="0">
                <a:solidFill>
                  <a:schemeClr val="bg1"/>
                </a:solidFill>
                <a:latin typeface="+mj-lt"/>
              </a:rPr>
              <a:t>HUMANITY</a:t>
            </a:r>
            <a:endParaRPr lang="zh-CN" altLang="en-US" sz="4400" b="1" dirty="0">
              <a:solidFill>
                <a:schemeClr val="bg1"/>
              </a:solidFill>
              <a:latin typeface="+mj-lt"/>
            </a:endParaRPr>
          </a:p>
        </p:txBody>
      </p:sp>
      <p:sp>
        <p:nvSpPr>
          <p:cNvPr id="8" name="矩形 7"/>
          <p:cNvSpPr/>
          <p:nvPr/>
        </p:nvSpPr>
        <p:spPr>
          <a:xfrm>
            <a:off x="7090230" y="866447"/>
            <a:ext cx="4530271" cy="5133713"/>
          </a:xfrm>
          <a:prstGeom prst="rect">
            <a:avLst/>
          </a:prstGeom>
        </p:spPr>
        <p:txBody>
          <a:bodyPr wrap="square">
            <a:spAutoFit/>
          </a:bodyPr>
          <a:lstStyle/>
          <a:p>
            <a:pPr>
              <a:lnSpc>
                <a:spcPct val="130000"/>
              </a:lnSpc>
            </a:pPr>
            <a:r>
              <a:rPr lang="zh-CN" altLang="en-US" sz="3600" b="1" dirty="0" smtClean="0">
                <a:solidFill>
                  <a:schemeClr val="bg1"/>
                </a:solidFill>
                <a:latin typeface="Arial" panose="020B0604020202020204" pitchFamily="34" charset="0"/>
              </a:rPr>
              <a:t>罗马</a:t>
            </a:r>
            <a:r>
              <a:rPr lang="zh-CN" altLang="en-US" dirty="0" smtClean="0">
                <a:solidFill>
                  <a:schemeClr val="bg1"/>
                </a:solidFill>
                <a:latin typeface="Arial" panose="020B0604020202020204" pitchFamily="34" charset="0"/>
              </a:rPr>
              <a:t>为</a:t>
            </a:r>
            <a:r>
              <a:rPr lang="zh-CN" altLang="en-US" dirty="0">
                <a:solidFill>
                  <a:schemeClr val="bg1"/>
                </a:solidFill>
                <a:latin typeface="Arial" panose="020B0604020202020204" pitchFamily="34" charset="0"/>
              </a:rPr>
              <a:t>意大利首都，也是国家政治、经济、文化和交通中心，世界著名的历史文化名城，古罗马帝国的发祥地，因建城历史悠久而被昵称为“永恒之城”。其位于意大利半岛中西部，台伯河下游平原地的七座小山丘上，市中心面积有</a:t>
            </a:r>
            <a:r>
              <a:rPr lang="en-US" altLang="zh-CN" dirty="0">
                <a:solidFill>
                  <a:schemeClr val="bg1"/>
                </a:solidFill>
                <a:latin typeface="Arial" panose="020B0604020202020204" pitchFamily="34" charset="0"/>
              </a:rPr>
              <a:t>1200</a:t>
            </a:r>
            <a:r>
              <a:rPr lang="zh-CN" altLang="en-US" dirty="0">
                <a:solidFill>
                  <a:schemeClr val="bg1"/>
                </a:solidFill>
                <a:latin typeface="Arial" panose="020B0604020202020204" pitchFamily="34" charset="0"/>
              </a:rPr>
              <a:t>多平方公里。</a:t>
            </a:r>
            <a:endParaRPr lang="zh-CN" altLang="en-US" dirty="0">
              <a:solidFill>
                <a:schemeClr val="bg1"/>
              </a:solidFill>
              <a:latin typeface="Arial" panose="020B0604020202020204" pitchFamily="34" charset="0"/>
            </a:endParaRPr>
          </a:p>
          <a:p>
            <a:pPr>
              <a:lnSpc>
                <a:spcPct val="130000"/>
              </a:lnSpc>
            </a:pPr>
            <a:r>
              <a:rPr lang="zh-CN" altLang="en-US" dirty="0">
                <a:solidFill>
                  <a:schemeClr val="bg1"/>
                </a:solidFill>
                <a:latin typeface="Arial" panose="020B0604020202020204" pitchFamily="34" charset="0"/>
              </a:rPr>
              <a:t>罗马是全世界天主教会的中心，有</a:t>
            </a:r>
            <a:r>
              <a:rPr lang="en-US" altLang="zh-CN" dirty="0">
                <a:solidFill>
                  <a:schemeClr val="bg1"/>
                </a:solidFill>
                <a:latin typeface="Arial" panose="020B0604020202020204" pitchFamily="34" charset="0"/>
              </a:rPr>
              <a:t>700</a:t>
            </a:r>
            <a:r>
              <a:rPr lang="zh-CN" altLang="en-US" dirty="0">
                <a:solidFill>
                  <a:schemeClr val="bg1"/>
                </a:solidFill>
                <a:latin typeface="Arial" panose="020B0604020202020204" pitchFamily="34" charset="0"/>
              </a:rPr>
              <a:t>多座教堂与修道院，</a:t>
            </a:r>
            <a:r>
              <a:rPr lang="en-US" altLang="zh-CN" dirty="0">
                <a:solidFill>
                  <a:schemeClr val="bg1"/>
                </a:solidFill>
                <a:latin typeface="Arial" panose="020B0604020202020204" pitchFamily="34" charset="0"/>
              </a:rPr>
              <a:t>7</a:t>
            </a:r>
            <a:r>
              <a:rPr lang="zh-CN" altLang="en-US" dirty="0">
                <a:solidFill>
                  <a:schemeClr val="bg1"/>
                </a:solidFill>
                <a:latin typeface="Arial" panose="020B0604020202020204" pitchFamily="34" charset="0"/>
              </a:rPr>
              <a:t>所天主教大学，市内的梵蒂冈是天主教教皇和教廷的驻地。</a:t>
            </a:r>
            <a:endParaRPr lang="zh-CN" altLang="en-US" dirty="0">
              <a:solidFill>
                <a:schemeClr val="bg1"/>
              </a:solidFill>
              <a:latin typeface="Arial" panose="020B0604020202020204" pitchFamily="34" charset="0"/>
            </a:endParaRPr>
          </a:p>
          <a:p>
            <a:pPr>
              <a:lnSpc>
                <a:spcPct val="130000"/>
              </a:lnSpc>
            </a:pPr>
            <a:r>
              <a:rPr lang="zh-CN" altLang="en-US" dirty="0">
                <a:solidFill>
                  <a:schemeClr val="bg1"/>
                </a:solidFill>
                <a:latin typeface="Arial" panose="020B0604020202020204" pitchFamily="34" charset="0"/>
              </a:rPr>
              <a:t>罗马与佛罗伦萨同为意大利文艺复兴中心，现今仍保存有相当丰富的文艺复兴与巴洛克风貌。</a:t>
            </a:r>
            <a:r>
              <a:rPr lang="en-US" altLang="zh-CN" dirty="0">
                <a:solidFill>
                  <a:schemeClr val="bg1"/>
                </a:solidFill>
                <a:latin typeface="Arial" panose="020B0604020202020204" pitchFamily="34" charset="0"/>
              </a:rPr>
              <a:t>1980</a:t>
            </a:r>
            <a:r>
              <a:rPr lang="zh-CN" altLang="en-US" dirty="0">
                <a:solidFill>
                  <a:schemeClr val="bg1"/>
                </a:solidFill>
                <a:latin typeface="Arial" panose="020B0604020202020204" pitchFamily="34" charset="0"/>
              </a:rPr>
              <a:t>年，罗马的历史城区被列为世界文化遗产。</a:t>
            </a:r>
            <a:endParaRPr lang="zh-CN" altLang="en-US" b="0" i="0" dirty="0">
              <a:solidFill>
                <a:schemeClr val="bg1"/>
              </a:solidFill>
              <a:effectLst/>
              <a:latin typeface="Arial" panose="020B0604020202020204" pitchFamily="34" charset="0"/>
            </a:endParaRPr>
          </a:p>
        </p:txBody>
      </p:sp>
      <p:sp>
        <p:nvSpPr>
          <p:cNvPr id="9" name="等腰三角形 8"/>
          <p:cNvSpPr/>
          <p:nvPr/>
        </p:nvSpPr>
        <p:spPr>
          <a:xfrm rot="16200000" flipH="1">
            <a:off x="4276726" y="5038726"/>
            <a:ext cx="2000250" cy="1638300"/>
          </a:xfrm>
          <a:prstGeom prst="triangle">
            <a:avLst>
              <a:gd name="adj" fmla="val 100000"/>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5400000">
            <a:off x="5915026" y="5038726"/>
            <a:ext cx="2000250" cy="1638300"/>
          </a:xfrm>
          <a:prstGeom prst="triangle">
            <a:avLst>
              <a:gd name="adj" fmla="val 100000"/>
            </a:avLst>
          </a:prstGeom>
          <a:solidFill>
            <a:schemeClr val="accent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email"/>
          <a:srcRect t="23958"/>
          <a:stretch>
            <a:fillRect/>
          </a:stretch>
        </p:blipFill>
        <p:spPr>
          <a:xfrm>
            <a:off x="0" y="-95250"/>
            <a:ext cx="12192000" cy="6953250"/>
          </a:xfrm>
          <a:prstGeom prst="rect">
            <a:avLst/>
          </a:prstGeom>
        </p:spPr>
      </p:pic>
      <p:sp>
        <p:nvSpPr>
          <p:cNvPr id="5" name="等腰三角形 4"/>
          <p:cNvSpPr/>
          <p:nvPr/>
        </p:nvSpPr>
        <p:spPr>
          <a:xfrm rot="10800000">
            <a:off x="6531430" y="362860"/>
            <a:ext cx="520700" cy="510465"/>
          </a:xfrm>
          <a:prstGeom prst="triangle">
            <a:avLst>
              <a:gd name="adj" fmla="val 10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7052130" y="404782"/>
            <a:ext cx="1729921" cy="923330"/>
          </a:xfrm>
          <a:prstGeom prst="rect">
            <a:avLst/>
          </a:prstGeom>
          <a:noFill/>
        </p:spPr>
        <p:txBody>
          <a:bodyPr wrap="square" rtlCol="0">
            <a:spAutoFit/>
          </a:bodyPr>
          <a:lstStyle/>
          <a:p>
            <a:r>
              <a:rPr lang="zh-CN" altLang="en-US" sz="5400" dirty="0" smtClean="0">
                <a:solidFill>
                  <a:schemeClr val="bg1"/>
                </a:solidFill>
                <a:latin typeface="+mj-lt"/>
              </a:rPr>
              <a:t>购物</a:t>
            </a:r>
            <a:endParaRPr lang="zh-CN" altLang="en-US" sz="5400" dirty="0">
              <a:solidFill>
                <a:schemeClr val="bg1"/>
              </a:solidFill>
              <a:latin typeface="+mj-lt"/>
            </a:endParaRPr>
          </a:p>
        </p:txBody>
      </p:sp>
      <p:sp>
        <p:nvSpPr>
          <p:cNvPr id="7" name="文本框 6"/>
          <p:cNvSpPr txBox="1"/>
          <p:nvPr/>
        </p:nvSpPr>
        <p:spPr>
          <a:xfrm>
            <a:off x="7052129" y="1348175"/>
            <a:ext cx="5251451" cy="769441"/>
          </a:xfrm>
          <a:prstGeom prst="rect">
            <a:avLst/>
          </a:prstGeom>
          <a:noFill/>
        </p:spPr>
        <p:txBody>
          <a:bodyPr wrap="square" rtlCol="0">
            <a:spAutoFit/>
          </a:bodyPr>
          <a:lstStyle/>
          <a:p>
            <a:r>
              <a:rPr lang="en-US" altLang="zh-CN" sz="4400" b="1" dirty="0" smtClean="0">
                <a:solidFill>
                  <a:schemeClr val="bg1"/>
                </a:solidFill>
                <a:latin typeface="+mj-lt"/>
              </a:rPr>
              <a:t>SHOPPING</a:t>
            </a:r>
            <a:endParaRPr lang="zh-CN" altLang="en-US" sz="4400" b="1" dirty="0">
              <a:solidFill>
                <a:schemeClr val="bg1"/>
              </a:solidFill>
              <a:latin typeface="+mj-lt"/>
            </a:endParaRPr>
          </a:p>
        </p:txBody>
      </p:sp>
      <p:sp>
        <p:nvSpPr>
          <p:cNvPr id="8" name="矩形 7"/>
          <p:cNvSpPr/>
          <p:nvPr/>
        </p:nvSpPr>
        <p:spPr>
          <a:xfrm>
            <a:off x="416381" y="1378950"/>
            <a:ext cx="2669721" cy="2252924"/>
          </a:xfrm>
          <a:prstGeom prst="rect">
            <a:avLst/>
          </a:prstGeom>
        </p:spPr>
        <p:txBody>
          <a:bodyPr wrap="square">
            <a:spAutoFit/>
          </a:bodyPr>
          <a:lstStyle/>
          <a:p>
            <a:pPr>
              <a:lnSpc>
                <a:spcPct val="130000"/>
              </a:lnSpc>
            </a:pPr>
            <a:r>
              <a:rPr lang="zh-CN" altLang="en-US" sz="3600" b="1" dirty="0">
                <a:solidFill>
                  <a:schemeClr val="bg1"/>
                </a:solidFill>
                <a:latin typeface="Arial" panose="020B0604020202020204" pitchFamily="34" charset="0"/>
              </a:rPr>
              <a:t>欧洲</a:t>
            </a:r>
            <a:r>
              <a:rPr lang="zh-CN" altLang="en-US" dirty="0">
                <a:solidFill>
                  <a:schemeClr val="bg1"/>
                </a:solidFill>
                <a:latin typeface="Arial" panose="020B0604020202020204" pitchFamily="34" charset="0"/>
              </a:rPr>
              <a:t>处处购物天堂，但意大利可说是“天堂中的天堂”。在罗马，从特别高级的用品到时髦的小</a:t>
            </a:r>
            <a:r>
              <a:rPr lang="zh-CN" altLang="en-US" dirty="0" smtClean="0">
                <a:solidFill>
                  <a:schemeClr val="bg1"/>
                </a:solidFill>
                <a:latin typeface="Arial" panose="020B0604020202020204" pitchFamily="34" charset="0"/>
              </a:rPr>
              <a:t>东西</a:t>
            </a:r>
            <a:r>
              <a:rPr lang="zh-CN" altLang="en-US" dirty="0">
                <a:solidFill>
                  <a:schemeClr val="bg1"/>
                </a:solidFill>
                <a:latin typeface="Arial" panose="020B0604020202020204" pitchFamily="34" charset="0"/>
              </a:rPr>
              <a:t>样样</a:t>
            </a:r>
            <a:r>
              <a:rPr lang="zh-CN" altLang="en-US" dirty="0" smtClean="0">
                <a:solidFill>
                  <a:schemeClr val="bg1"/>
                </a:solidFill>
                <a:latin typeface="Arial" panose="020B0604020202020204" pitchFamily="34" charset="0"/>
              </a:rPr>
              <a:t>俱全。</a:t>
            </a:r>
            <a:endParaRPr lang="zh-CN" altLang="en-US" dirty="0">
              <a:solidFill>
                <a:schemeClr val="bg1"/>
              </a:solidFill>
            </a:endParaRPr>
          </a:p>
        </p:txBody>
      </p:sp>
      <p:sp>
        <p:nvSpPr>
          <p:cNvPr id="10" name="矩形 9"/>
          <p:cNvSpPr/>
          <p:nvPr/>
        </p:nvSpPr>
        <p:spPr>
          <a:xfrm>
            <a:off x="416380" y="3920138"/>
            <a:ext cx="5660571" cy="2252924"/>
          </a:xfrm>
          <a:prstGeom prst="rect">
            <a:avLst/>
          </a:prstGeom>
        </p:spPr>
        <p:txBody>
          <a:bodyPr wrap="square">
            <a:spAutoFit/>
          </a:bodyPr>
          <a:lstStyle/>
          <a:p>
            <a:pPr>
              <a:lnSpc>
                <a:spcPct val="130000"/>
              </a:lnSpc>
            </a:pPr>
            <a:r>
              <a:rPr lang="zh-CN" altLang="en-US" dirty="0">
                <a:solidFill>
                  <a:schemeClr val="bg1"/>
                </a:solidFill>
                <a:latin typeface="Arial" panose="020B0604020202020204" pitchFamily="34" charset="0"/>
              </a:rPr>
              <a:t>是欧洲最容易买到又好又便宜的东西的地方。除了时装首屈一指外，这里的皮具、文具、瓷器、玻璃制品，都是享誉世界的，宗教工艺品也是别具罗马地方风味的上佳纪念品。罗马的大型百货公司在欧洲并不出色，但有许多精致的小店，从鼎鼎大名的名牌到默默无闻（但商品品质往往非常高）都有</a:t>
            </a:r>
            <a:r>
              <a:rPr lang="zh-CN" altLang="en-US" dirty="0" smtClean="0">
                <a:solidFill>
                  <a:schemeClr val="bg1"/>
                </a:solidFill>
                <a:latin typeface="Arial" panose="020B0604020202020204" pitchFamily="34" charset="0"/>
              </a:rPr>
              <a:t>。</a:t>
            </a:r>
            <a:endParaRPr lang="zh-CN" altLang="en-US" dirty="0">
              <a:solidFill>
                <a:schemeClr val="bg1"/>
              </a:solidFill>
            </a:endParaRPr>
          </a:p>
        </p:txBody>
      </p:sp>
      <p:sp>
        <p:nvSpPr>
          <p:cNvPr id="11" name="矩形 10"/>
          <p:cNvSpPr/>
          <p:nvPr/>
        </p:nvSpPr>
        <p:spPr>
          <a:xfrm>
            <a:off x="7052130" y="2137676"/>
            <a:ext cx="4835071" cy="3333220"/>
          </a:xfrm>
          <a:prstGeom prst="rect">
            <a:avLst/>
          </a:prstGeom>
        </p:spPr>
        <p:txBody>
          <a:bodyPr wrap="square">
            <a:spAutoFit/>
          </a:bodyPr>
          <a:lstStyle/>
          <a:p>
            <a:pPr>
              <a:lnSpc>
                <a:spcPct val="130000"/>
              </a:lnSpc>
            </a:pPr>
            <a:r>
              <a:rPr lang="zh-CN" altLang="en-US" dirty="0">
                <a:solidFill>
                  <a:schemeClr val="bg1"/>
                </a:solidFill>
                <a:latin typeface="Arial" panose="020B0604020202020204" pitchFamily="34" charset="0"/>
              </a:rPr>
              <a:t>名店如</a:t>
            </a:r>
            <a:r>
              <a:rPr lang="en-US" altLang="zh-CN" dirty="0" err="1">
                <a:solidFill>
                  <a:schemeClr val="bg1"/>
                </a:solidFill>
                <a:latin typeface="Arial" panose="020B0604020202020204" pitchFamily="34" charset="0"/>
              </a:rPr>
              <a:t>Etro</a:t>
            </a:r>
            <a:r>
              <a:rPr lang="zh-CN" altLang="en-US" dirty="0">
                <a:solidFill>
                  <a:schemeClr val="bg1"/>
                </a:solidFill>
                <a:latin typeface="Arial" panose="020B0604020202020204" pitchFamily="34" charset="0"/>
              </a:rPr>
              <a:t>，</a:t>
            </a:r>
            <a:r>
              <a:rPr lang="en-US" altLang="zh-CN" dirty="0" err="1">
                <a:solidFill>
                  <a:schemeClr val="bg1"/>
                </a:solidFill>
                <a:latin typeface="Arial" panose="020B0604020202020204" pitchFamily="34" charset="0"/>
              </a:rPr>
              <a:t>ArmaNi</a:t>
            </a:r>
            <a:r>
              <a:rPr lang="zh-CN" altLang="en-US" dirty="0">
                <a:solidFill>
                  <a:schemeClr val="bg1"/>
                </a:solidFill>
                <a:latin typeface="Arial" panose="020B0604020202020204" pitchFamily="34" charset="0"/>
              </a:rPr>
              <a:t>，</a:t>
            </a:r>
            <a:r>
              <a:rPr lang="en-US" altLang="zh-CN" dirty="0">
                <a:solidFill>
                  <a:schemeClr val="bg1"/>
                </a:solidFill>
                <a:latin typeface="Arial" panose="020B0604020202020204" pitchFamily="34" charset="0"/>
              </a:rPr>
              <a:t>Prada</a:t>
            </a:r>
            <a:r>
              <a:rPr lang="zh-CN" altLang="en-US" dirty="0">
                <a:solidFill>
                  <a:schemeClr val="bg1"/>
                </a:solidFill>
                <a:latin typeface="Arial" panose="020B0604020202020204" pitchFamily="34" charset="0"/>
              </a:rPr>
              <a:t>和</a:t>
            </a:r>
            <a:r>
              <a:rPr lang="en-US" altLang="zh-CN" dirty="0">
                <a:solidFill>
                  <a:schemeClr val="bg1"/>
                </a:solidFill>
                <a:latin typeface="Arial" panose="020B0604020202020204" pitchFamily="34" charset="0"/>
              </a:rPr>
              <a:t>Gucci</a:t>
            </a:r>
            <a:r>
              <a:rPr lang="zh-CN" altLang="en-US" dirty="0">
                <a:solidFill>
                  <a:schemeClr val="bg1"/>
                </a:solidFill>
                <a:latin typeface="Arial" panose="020B0604020202020204" pitchFamily="34" charset="0"/>
              </a:rPr>
              <a:t>，在罗马都只是一间小店。因为是原产地，价格都较为便宜，而且正因为小，所以店员往往有更出色的产品知识，也能享受更好的服务。但如果只追逐名牌而忽视了其他小店就非常可惜，因为几乎每家小店都有自己的货源，甚至是自制自销的货色，常有意外的惊喜。这许多</a:t>
            </a:r>
            <a:r>
              <a:rPr lang="en-US" altLang="zh-CN" dirty="0" err="1">
                <a:solidFill>
                  <a:schemeClr val="bg1"/>
                </a:solidFill>
                <a:latin typeface="Arial" panose="020B0604020202020204" pitchFamily="34" charset="0"/>
              </a:rPr>
              <a:t>BoMtiqUe</a:t>
            </a:r>
            <a:r>
              <a:rPr lang="zh-CN" altLang="en-US" dirty="0">
                <a:solidFill>
                  <a:schemeClr val="bg1"/>
                </a:solidFill>
                <a:latin typeface="Arial" panose="020B0604020202020204" pitchFamily="34" charset="0"/>
              </a:rPr>
              <a:t>的各有个性，使人特别喜欢在意大利购物。</a:t>
            </a:r>
            <a:endParaRPr lang="zh-CN" altLang="en-US" dirty="0">
              <a:solidFill>
                <a:schemeClr val="bg1"/>
              </a:solidFill>
            </a:endParaRPr>
          </a:p>
        </p:txBody>
      </p:sp>
      <p:sp>
        <p:nvSpPr>
          <p:cNvPr id="13" name="等腰三角形 12"/>
          <p:cNvSpPr/>
          <p:nvPr/>
        </p:nvSpPr>
        <p:spPr>
          <a:xfrm rot="16200000" flipH="1">
            <a:off x="3065690" y="3827689"/>
            <a:ext cx="3467100" cy="2593523"/>
          </a:xfrm>
          <a:prstGeom prst="triangle">
            <a:avLst>
              <a:gd name="adj" fmla="val 100000"/>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10800000">
            <a:off x="6067424" y="-74518"/>
            <a:ext cx="2000251" cy="1638300"/>
          </a:xfrm>
          <a:prstGeom prst="triangle">
            <a:avLst>
              <a:gd name="adj" fmla="val 100000"/>
            </a:avLst>
          </a:prstGeom>
          <a:solidFill>
            <a:schemeClr val="accent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email"/>
          <a:srcRect l="29425"/>
          <a:stretch>
            <a:fillRect/>
          </a:stretch>
        </p:blipFill>
        <p:spPr>
          <a:xfrm>
            <a:off x="-176981" y="0"/>
            <a:ext cx="12368981" cy="7010400"/>
          </a:xfrm>
          <a:prstGeom prst="rect">
            <a:avLst/>
          </a:prstGeom>
        </p:spPr>
      </p:pic>
      <p:grpSp>
        <p:nvGrpSpPr>
          <p:cNvPr id="8" name="组合 7"/>
          <p:cNvGrpSpPr/>
          <p:nvPr/>
        </p:nvGrpSpPr>
        <p:grpSpPr>
          <a:xfrm rot="10800000">
            <a:off x="1493889" y="884905"/>
            <a:ext cx="8999187" cy="6125497"/>
            <a:chOff x="2762250" y="-76201"/>
            <a:chExt cx="6629400" cy="4512449"/>
          </a:xfrm>
        </p:grpSpPr>
        <p:sp>
          <p:nvSpPr>
            <p:cNvPr id="5" name="等腰三角形 4"/>
            <p:cNvSpPr/>
            <p:nvPr/>
          </p:nvSpPr>
          <p:spPr>
            <a:xfrm rot="10800000">
              <a:off x="6076950" y="-76201"/>
              <a:ext cx="3314700" cy="4512449"/>
            </a:xfrm>
            <a:prstGeom prst="triangle">
              <a:avLst>
                <a:gd name="adj" fmla="val 100000"/>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0800000" flipH="1">
              <a:off x="2762250" y="-76201"/>
              <a:ext cx="3314700" cy="4512449"/>
            </a:xfrm>
            <a:prstGeom prst="triangle">
              <a:avLst>
                <a:gd name="adj" fmla="val 100000"/>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010025" y="2535704"/>
            <a:ext cx="4133851" cy="1938992"/>
          </a:xfrm>
          <a:prstGeom prst="rect">
            <a:avLst/>
          </a:prstGeom>
          <a:noFill/>
        </p:spPr>
        <p:txBody>
          <a:bodyPr wrap="square" rtlCol="0">
            <a:spAutoFit/>
          </a:bodyPr>
          <a:lstStyle/>
          <a:p>
            <a:pPr algn="ctr"/>
            <a:r>
              <a:rPr lang="en-US" altLang="zh-CN" sz="6000" b="1" dirty="0" smtClean="0">
                <a:solidFill>
                  <a:schemeClr val="bg1"/>
                </a:solidFill>
                <a:latin typeface="Segoe UI" panose="020B0502040204020203" pitchFamily="34" charset="0"/>
                <a:cs typeface="Segoe UI" panose="020B0502040204020203" pitchFamily="34" charset="0"/>
              </a:rPr>
              <a:t>Different</a:t>
            </a:r>
            <a:endParaRPr lang="en-US" altLang="zh-CN" sz="6000" b="1" dirty="0" smtClean="0">
              <a:solidFill>
                <a:schemeClr val="bg1"/>
              </a:solidFill>
              <a:latin typeface="Segoe UI" panose="020B0502040204020203" pitchFamily="34" charset="0"/>
              <a:cs typeface="Segoe UI" panose="020B0502040204020203" pitchFamily="34" charset="0"/>
            </a:endParaRPr>
          </a:p>
          <a:p>
            <a:pPr algn="ctr"/>
            <a:r>
              <a:rPr lang="en-US" altLang="zh-CN" sz="6000" b="1" dirty="0">
                <a:solidFill>
                  <a:schemeClr val="bg1"/>
                </a:solidFill>
                <a:latin typeface="Segoe UI" panose="020B0502040204020203" pitchFamily="34" charset="0"/>
                <a:cs typeface="Segoe UI" panose="020B0502040204020203" pitchFamily="34" charset="0"/>
              </a:rPr>
              <a:t>Europe</a:t>
            </a:r>
            <a:endParaRPr lang="zh-CN" altLang="en-US" sz="6000" b="1" dirty="0">
              <a:solidFill>
                <a:schemeClr val="bg1"/>
              </a:solidFill>
              <a:latin typeface="Segoe UI" panose="020B0502040204020203" pitchFamily="34" charset="0"/>
              <a:cs typeface="Segoe UI" panose="020B0502040204020203" pitchFamily="34" charset="0"/>
            </a:endParaRPr>
          </a:p>
        </p:txBody>
      </p:sp>
      <p:sp>
        <p:nvSpPr>
          <p:cNvPr id="9" name="文本框 8"/>
          <p:cNvSpPr txBox="1"/>
          <p:nvPr/>
        </p:nvSpPr>
        <p:spPr>
          <a:xfrm>
            <a:off x="3530861" y="4764649"/>
            <a:ext cx="5192969" cy="646331"/>
          </a:xfrm>
          <a:prstGeom prst="rect">
            <a:avLst/>
          </a:prstGeom>
          <a:noFill/>
        </p:spPr>
        <p:txBody>
          <a:bodyPr wrap="square" rtlCol="0">
            <a:spAutoFit/>
          </a:bodyPr>
          <a:lstStyle/>
          <a:p>
            <a:pPr algn="ctr"/>
            <a:r>
              <a:rPr lang="en-US" altLang="zh-CN" sz="3600" dirty="0" smtClean="0">
                <a:solidFill>
                  <a:schemeClr val="bg1"/>
                </a:solidFill>
                <a:cs typeface="Segoe UI" panose="020B0502040204020203" pitchFamily="34" charset="0"/>
              </a:rPr>
              <a:t>Have fun!</a:t>
            </a:r>
            <a:endParaRPr lang="zh-CN" altLang="en-US" sz="3600" dirty="0">
              <a:solidFill>
                <a:schemeClr val="bg1"/>
              </a:solidFill>
              <a:cs typeface="Segoe UI" panose="020B0502040204020203" pitchFamily="34" charset="0"/>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rotWithShape="1">
          <a:blip r:embed="rId1" cstate="email">
            <a:extLst>
              <a:ext uri="{BEBA8EAE-BF5A-486C-A8C5-ECC9F3942E4B}">
                <a14:imgProps xmlns:a14="http://schemas.microsoft.com/office/drawing/2010/main">
                  <a14:imgLayer r:embed="rId2">
                    <a14:imgEffect>
                      <a14:saturation sat="0"/>
                    </a14:imgEffect>
                  </a14:imgLayer>
                </a14:imgProps>
              </a:ext>
            </a:extLst>
          </a:blip>
          <a:srcRect/>
          <a:stretch>
            <a:fillRect/>
          </a:stretch>
        </p:blipFill>
        <p:spPr>
          <a:xfrm>
            <a:off x="0" y="0"/>
            <a:ext cx="12192000" cy="6858000"/>
          </a:xfrm>
          <a:prstGeom prst="rect">
            <a:avLst/>
          </a:prstGeom>
        </p:spPr>
      </p:pic>
      <p:sp>
        <p:nvSpPr>
          <p:cNvPr id="5" name="等腰三角形 4"/>
          <p:cNvSpPr/>
          <p:nvPr/>
        </p:nvSpPr>
        <p:spPr>
          <a:xfrm rot="10800000">
            <a:off x="1" y="0"/>
            <a:ext cx="6134100" cy="6858000"/>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0800000" flipH="1">
            <a:off x="6057899" y="0"/>
            <a:ext cx="6134100" cy="6858000"/>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90500" y="-1"/>
            <a:ext cx="5353048" cy="1569660"/>
          </a:xfrm>
          <a:prstGeom prst="rect">
            <a:avLst/>
          </a:prstGeom>
          <a:noFill/>
        </p:spPr>
        <p:txBody>
          <a:bodyPr wrap="square" rtlCol="0">
            <a:spAutoFit/>
          </a:bodyPr>
          <a:lstStyle/>
          <a:p>
            <a:r>
              <a:rPr lang="en-US" altLang="zh-CN" sz="9600" b="1" dirty="0" smtClean="0">
                <a:latin typeface="+mj-lt"/>
              </a:rPr>
              <a:t>contents</a:t>
            </a:r>
            <a:endParaRPr lang="zh-CN" altLang="en-US" sz="9600" b="1" dirty="0">
              <a:latin typeface="+mj-lt"/>
            </a:endParaRPr>
          </a:p>
        </p:txBody>
      </p:sp>
      <p:sp>
        <p:nvSpPr>
          <p:cNvPr id="8" name="等腰三角形 7"/>
          <p:cNvSpPr/>
          <p:nvPr/>
        </p:nvSpPr>
        <p:spPr>
          <a:xfrm rot="10800000">
            <a:off x="1540330" y="1715409"/>
            <a:ext cx="520700" cy="510465"/>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2061030" y="1757332"/>
            <a:ext cx="1729921" cy="923330"/>
          </a:xfrm>
          <a:prstGeom prst="rect">
            <a:avLst/>
          </a:prstGeom>
          <a:noFill/>
        </p:spPr>
        <p:txBody>
          <a:bodyPr wrap="square" rtlCol="0">
            <a:spAutoFit/>
          </a:bodyPr>
          <a:lstStyle/>
          <a:p>
            <a:r>
              <a:rPr lang="zh-CN" altLang="en-US" sz="5400" dirty="0">
                <a:latin typeface="+mj-lt"/>
              </a:rPr>
              <a:t>交通</a:t>
            </a:r>
            <a:endParaRPr lang="zh-CN" altLang="en-US" sz="5400" dirty="0">
              <a:latin typeface="+mj-lt"/>
            </a:endParaRPr>
          </a:p>
        </p:txBody>
      </p:sp>
      <p:sp>
        <p:nvSpPr>
          <p:cNvPr id="10" name="等腰三角形 9"/>
          <p:cNvSpPr/>
          <p:nvPr/>
        </p:nvSpPr>
        <p:spPr>
          <a:xfrm rot="10800000">
            <a:off x="2673805" y="2920469"/>
            <a:ext cx="520700" cy="510465"/>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3194505" y="2962391"/>
            <a:ext cx="1729921" cy="923330"/>
          </a:xfrm>
          <a:prstGeom prst="rect">
            <a:avLst/>
          </a:prstGeom>
          <a:noFill/>
        </p:spPr>
        <p:txBody>
          <a:bodyPr wrap="square" rtlCol="0">
            <a:spAutoFit/>
          </a:bodyPr>
          <a:lstStyle/>
          <a:p>
            <a:r>
              <a:rPr lang="zh-CN" altLang="en-US" sz="5400" dirty="0">
                <a:latin typeface="+mj-lt"/>
              </a:rPr>
              <a:t>美食</a:t>
            </a:r>
            <a:endParaRPr lang="zh-CN" altLang="en-US" sz="5400" dirty="0">
              <a:latin typeface="+mj-lt"/>
            </a:endParaRPr>
          </a:p>
        </p:txBody>
      </p:sp>
      <p:sp>
        <p:nvSpPr>
          <p:cNvPr id="12" name="等腰三角形 11"/>
          <p:cNvSpPr/>
          <p:nvPr/>
        </p:nvSpPr>
        <p:spPr>
          <a:xfrm rot="10800000">
            <a:off x="7787821" y="2638740"/>
            <a:ext cx="520700" cy="510465"/>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8308521" y="2680662"/>
            <a:ext cx="1729921" cy="923330"/>
          </a:xfrm>
          <a:prstGeom prst="rect">
            <a:avLst/>
          </a:prstGeom>
          <a:noFill/>
        </p:spPr>
        <p:txBody>
          <a:bodyPr wrap="square" rtlCol="0">
            <a:spAutoFit/>
          </a:bodyPr>
          <a:lstStyle/>
          <a:p>
            <a:r>
              <a:rPr lang="zh-CN" altLang="en-US" sz="5400" dirty="0" smtClean="0">
                <a:latin typeface="+mj-lt"/>
              </a:rPr>
              <a:t>人文</a:t>
            </a:r>
            <a:endParaRPr lang="zh-CN" altLang="en-US" sz="5400" dirty="0">
              <a:latin typeface="+mj-lt"/>
            </a:endParaRPr>
          </a:p>
        </p:txBody>
      </p:sp>
      <p:sp>
        <p:nvSpPr>
          <p:cNvPr id="14" name="等腰三角形 13"/>
          <p:cNvSpPr/>
          <p:nvPr/>
        </p:nvSpPr>
        <p:spPr>
          <a:xfrm rot="10800000">
            <a:off x="9588499" y="1246869"/>
            <a:ext cx="520700" cy="510465"/>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0109201" y="1288791"/>
            <a:ext cx="1729921" cy="923330"/>
          </a:xfrm>
          <a:prstGeom prst="rect">
            <a:avLst/>
          </a:prstGeom>
          <a:noFill/>
        </p:spPr>
        <p:txBody>
          <a:bodyPr wrap="square" rtlCol="0">
            <a:spAutoFit/>
          </a:bodyPr>
          <a:lstStyle/>
          <a:p>
            <a:r>
              <a:rPr lang="zh-CN" altLang="en-US" sz="5400" dirty="0">
                <a:latin typeface="+mj-lt"/>
              </a:rPr>
              <a:t>购物</a:t>
            </a:r>
            <a:endParaRPr lang="zh-CN" altLang="en-US" sz="5400" dirty="0">
              <a:latin typeface="+mj-lt"/>
            </a:endParaRPr>
          </a:p>
        </p:txBody>
      </p:sp>
      <p:cxnSp>
        <p:nvCxnSpPr>
          <p:cNvPr id="3" name="直接连接符 2"/>
          <p:cNvCxnSpPr/>
          <p:nvPr/>
        </p:nvCxnSpPr>
        <p:spPr>
          <a:xfrm>
            <a:off x="2061030" y="5457371"/>
            <a:ext cx="7765143"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3097893" y="5326745"/>
            <a:ext cx="275771" cy="2757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708021" y="5326745"/>
            <a:ext cx="275771" cy="2757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345432" y="5326745"/>
            <a:ext cx="275771" cy="2757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2736851" y="4548791"/>
            <a:ext cx="1415597" cy="646331"/>
          </a:xfrm>
          <a:prstGeom prst="rect">
            <a:avLst/>
          </a:prstGeom>
          <a:noFill/>
        </p:spPr>
        <p:txBody>
          <a:bodyPr wrap="square" rtlCol="0">
            <a:spAutoFit/>
          </a:bodyPr>
          <a:lstStyle/>
          <a:p>
            <a:r>
              <a:rPr lang="zh-CN" altLang="en-US" sz="3600" dirty="0" smtClean="0">
                <a:solidFill>
                  <a:schemeClr val="accent1"/>
                </a:solidFill>
                <a:latin typeface="+mj-lt"/>
              </a:rPr>
              <a:t>巴黎</a:t>
            </a:r>
            <a:endParaRPr lang="zh-CN" altLang="en-US" sz="3600" dirty="0">
              <a:solidFill>
                <a:schemeClr val="accent1"/>
              </a:solidFill>
              <a:latin typeface="+mj-lt"/>
            </a:endParaRPr>
          </a:p>
        </p:txBody>
      </p:sp>
      <p:sp>
        <p:nvSpPr>
          <p:cNvPr id="22" name="文本框 21"/>
          <p:cNvSpPr txBox="1"/>
          <p:nvPr/>
        </p:nvSpPr>
        <p:spPr>
          <a:xfrm>
            <a:off x="5235686" y="4548791"/>
            <a:ext cx="1415597" cy="646331"/>
          </a:xfrm>
          <a:prstGeom prst="rect">
            <a:avLst/>
          </a:prstGeom>
          <a:noFill/>
        </p:spPr>
        <p:txBody>
          <a:bodyPr wrap="square" rtlCol="0">
            <a:spAutoFit/>
          </a:bodyPr>
          <a:lstStyle/>
          <a:p>
            <a:r>
              <a:rPr lang="zh-CN" altLang="en-US" sz="3600" dirty="0" smtClean="0">
                <a:solidFill>
                  <a:schemeClr val="accent1"/>
                </a:solidFill>
                <a:latin typeface="+mj-lt"/>
              </a:rPr>
              <a:t>伦敦</a:t>
            </a:r>
            <a:endParaRPr lang="zh-CN" altLang="en-US" sz="3600" dirty="0">
              <a:solidFill>
                <a:schemeClr val="accent1"/>
              </a:solidFill>
              <a:latin typeface="+mj-lt"/>
            </a:endParaRPr>
          </a:p>
        </p:txBody>
      </p:sp>
      <p:sp>
        <p:nvSpPr>
          <p:cNvPr id="24" name="文本框 23"/>
          <p:cNvSpPr txBox="1"/>
          <p:nvPr/>
        </p:nvSpPr>
        <p:spPr>
          <a:xfrm>
            <a:off x="7913404" y="4548791"/>
            <a:ext cx="1415597" cy="646331"/>
          </a:xfrm>
          <a:prstGeom prst="rect">
            <a:avLst/>
          </a:prstGeom>
          <a:noFill/>
        </p:spPr>
        <p:txBody>
          <a:bodyPr wrap="square" rtlCol="0">
            <a:spAutoFit/>
          </a:bodyPr>
          <a:lstStyle/>
          <a:p>
            <a:r>
              <a:rPr lang="zh-CN" altLang="en-US" sz="3600" dirty="0" smtClean="0">
                <a:solidFill>
                  <a:schemeClr val="accent1"/>
                </a:solidFill>
                <a:latin typeface="+mj-lt"/>
              </a:rPr>
              <a:t>罗马</a:t>
            </a:r>
            <a:endParaRPr lang="zh-CN" altLang="en-US" sz="3600" dirty="0">
              <a:solidFill>
                <a:schemeClr val="accent1"/>
              </a:solidFill>
              <a:latin typeface="+mj-lt"/>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email">
            <a:extLst>
              <a:ext uri="{BEBA8EAE-BF5A-486C-A8C5-ECC9F3942E4B}">
                <a14:imgProps xmlns:a14="http://schemas.microsoft.com/office/drawing/2010/main">
                  <a14:imgLayer r:embed="rId2">
                    <a14:imgEffect>
                      <a14:brightnessContrast bright="20000"/>
                    </a14:imgEffect>
                    <a14:imgEffect>
                      <a14:saturation sat="0"/>
                    </a14:imgEffect>
                  </a14:imgLayer>
                </a14:imgProps>
              </a:ext>
            </a:extLst>
          </a:blip>
          <a:srcRect/>
          <a:stretch>
            <a:fillRect/>
          </a:stretch>
        </p:blipFill>
        <p:spPr>
          <a:xfrm>
            <a:off x="2" y="0"/>
            <a:ext cx="12191999" cy="6858000"/>
          </a:xfrm>
          <a:prstGeom prst="rect">
            <a:avLst/>
          </a:prstGeom>
        </p:spPr>
      </p:pic>
      <p:cxnSp>
        <p:nvCxnSpPr>
          <p:cNvPr id="7" name="直接连接符 6"/>
          <p:cNvCxnSpPr/>
          <p:nvPr/>
        </p:nvCxnSpPr>
        <p:spPr>
          <a:xfrm>
            <a:off x="2838449" y="1524000"/>
            <a:ext cx="230505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2724835" y="1524000"/>
            <a:ext cx="1938351" cy="1938992"/>
          </a:xfrm>
          <a:prstGeom prst="rect">
            <a:avLst/>
          </a:prstGeom>
        </p:spPr>
        <p:txBody>
          <a:bodyPr wrap="none">
            <a:spAutoFit/>
          </a:bodyPr>
          <a:lstStyle/>
          <a:p>
            <a:r>
              <a:rPr lang="zh-CN" altLang="en-US" sz="6000" b="1" dirty="0" smtClean="0">
                <a:solidFill>
                  <a:schemeClr val="accent1"/>
                </a:solidFill>
                <a:latin typeface="Arial" panose="020B0604020202020204" pitchFamily="34" charset="0"/>
              </a:rPr>
              <a:t>巴黎</a:t>
            </a:r>
            <a:endParaRPr lang="en-US" altLang="zh-CN" sz="6000" b="1" dirty="0" smtClean="0">
              <a:solidFill>
                <a:schemeClr val="accent1"/>
              </a:solidFill>
              <a:latin typeface="Arial" panose="020B0604020202020204" pitchFamily="34" charset="0"/>
            </a:endParaRPr>
          </a:p>
          <a:p>
            <a:r>
              <a:rPr lang="en-US" altLang="zh-CN" sz="6000" dirty="0" smtClean="0">
                <a:solidFill>
                  <a:schemeClr val="accent1"/>
                </a:solidFill>
                <a:latin typeface="Arial" panose="020B0604020202020204" pitchFamily="34" charset="0"/>
              </a:rPr>
              <a:t>Paris</a:t>
            </a:r>
            <a:endParaRPr lang="en-US" altLang="zh-CN" sz="6000" b="1" dirty="0" smtClean="0">
              <a:solidFill>
                <a:schemeClr val="accent1"/>
              </a:solidFill>
              <a:latin typeface="Arial" panose="020B0604020202020204" pitchFamily="34" charset="0"/>
            </a:endParaRPr>
          </a:p>
        </p:txBody>
      </p:sp>
      <p:sp>
        <p:nvSpPr>
          <p:cNvPr id="9" name="文本框 8"/>
          <p:cNvSpPr txBox="1"/>
          <p:nvPr/>
        </p:nvSpPr>
        <p:spPr>
          <a:xfrm>
            <a:off x="485775" y="4414797"/>
            <a:ext cx="4038600" cy="584775"/>
          </a:xfrm>
          <a:prstGeom prst="rect">
            <a:avLst/>
          </a:prstGeom>
          <a:noFill/>
        </p:spPr>
        <p:txBody>
          <a:bodyPr wrap="square" rtlCol="0">
            <a:spAutoFit/>
          </a:bodyPr>
          <a:lstStyle/>
          <a:p>
            <a:r>
              <a:rPr lang="en-US" altLang="zh-CN" sz="3200" b="1" dirty="0" smtClean="0">
                <a:solidFill>
                  <a:schemeClr val="accent2">
                    <a:lumMod val="25000"/>
                  </a:schemeClr>
                </a:solidFill>
                <a:latin typeface="+mj-lt"/>
              </a:rPr>
              <a:t>YOU DON”T </a:t>
            </a:r>
            <a:r>
              <a:rPr lang="en-US" altLang="zh-CN" sz="3200" b="1" dirty="0" smtClean="0">
                <a:solidFill>
                  <a:schemeClr val="accent2">
                    <a:lumMod val="75000"/>
                  </a:schemeClr>
                </a:solidFill>
                <a:latin typeface="+mj-lt"/>
              </a:rPr>
              <a:t>KNOW</a:t>
            </a:r>
            <a:endParaRPr lang="zh-CN" altLang="en-US" sz="3200" b="1" dirty="0">
              <a:solidFill>
                <a:schemeClr val="accent2">
                  <a:lumMod val="75000"/>
                </a:schemeClr>
              </a:solidFill>
              <a:latin typeface="+mj-lt"/>
            </a:endParaRPr>
          </a:p>
        </p:txBody>
      </p:sp>
      <p:sp>
        <p:nvSpPr>
          <p:cNvPr id="10" name="矩形 9"/>
          <p:cNvSpPr/>
          <p:nvPr/>
        </p:nvSpPr>
        <p:spPr>
          <a:xfrm>
            <a:off x="485774" y="5046960"/>
            <a:ext cx="5343527" cy="1200329"/>
          </a:xfrm>
          <a:prstGeom prst="rect">
            <a:avLst/>
          </a:prstGeom>
        </p:spPr>
        <p:txBody>
          <a:bodyPr wrap="square">
            <a:spAutoFit/>
          </a:bodyPr>
          <a:lstStyle/>
          <a:p>
            <a:r>
              <a:rPr lang="zh-CN" altLang="en-US" b="0" i="0" dirty="0" smtClean="0">
                <a:solidFill>
                  <a:schemeClr val="accent2">
                    <a:lumMod val="50000"/>
                  </a:schemeClr>
                </a:solidFill>
                <a:effectLst/>
                <a:latin typeface="Arial" panose="020B0604020202020204" pitchFamily="34" charset="0"/>
              </a:rPr>
              <a:t>巴黎（</a:t>
            </a:r>
            <a:r>
              <a:rPr lang="en-US" altLang="zh-CN" b="0" i="0" dirty="0" smtClean="0">
                <a:solidFill>
                  <a:schemeClr val="accent2">
                    <a:lumMod val="50000"/>
                  </a:schemeClr>
                </a:solidFill>
                <a:effectLst/>
                <a:latin typeface="Arial" panose="020B0604020202020204" pitchFamily="34" charset="0"/>
              </a:rPr>
              <a:t>Paris</a:t>
            </a:r>
            <a:r>
              <a:rPr lang="zh-CN" altLang="en-US" b="0" i="0" dirty="0" smtClean="0">
                <a:solidFill>
                  <a:schemeClr val="accent2">
                    <a:lumMod val="50000"/>
                  </a:schemeClr>
                </a:solidFill>
                <a:effectLst/>
                <a:latin typeface="Arial" panose="020B0604020202020204" pitchFamily="34" charset="0"/>
              </a:rPr>
              <a:t>），是法国的首都、法国最大城市，是法国的政治、经济、文化、商业中心，也是欧洲第二大城市。巴黎是欧洲的公路、铁路交通的中心，也是世界航空运输的中心之一。</a:t>
            </a:r>
            <a:endParaRPr lang="zh-CN" altLang="en-US" dirty="0">
              <a:solidFill>
                <a:schemeClr val="accent2">
                  <a:lumMod val="50000"/>
                </a:schemeClr>
              </a:solidFill>
            </a:endParaRPr>
          </a:p>
        </p:txBody>
      </p:sp>
      <p:sp>
        <p:nvSpPr>
          <p:cNvPr id="11" name="文本框 10"/>
          <p:cNvSpPr txBox="1"/>
          <p:nvPr/>
        </p:nvSpPr>
        <p:spPr>
          <a:xfrm>
            <a:off x="8639175" y="4476431"/>
            <a:ext cx="4038600" cy="584775"/>
          </a:xfrm>
          <a:prstGeom prst="rect">
            <a:avLst/>
          </a:prstGeom>
          <a:noFill/>
        </p:spPr>
        <p:txBody>
          <a:bodyPr wrap="square" rtlCol="0">
            <a:spAutoFit/>
          </a:bodyPr>
          <a:lstStyle/>
          <a:p>
            <a:r>
              <a:rPr lang="en-US" altLang="zh-CN" sz="3200" b="1" dirty="0" smtClean="0">
                <a:solidFill>
                  <a:schemeClr val="accent4">
                    <a:lumMod val="75000"/>
                  </a:schemeClr>
                </a:solidFill>
                <a:latin typeface="+mj-lt"/>
              </a:rPr>
              <a:t>HOLIDAY</a:t>
            </a:r>
            <a:r>
              <a:rPr lang="en-US" altLang="zh-CN" sz="3200" b="1" dirty="0" smtClean="0">
                <a:solidFill>
                  <a:schemeClr val="accent2">
                    <a:lumMod val="75000"/>
                  </a:schemeClr>
                </a:solidFill>
                <a:latin typeface="+mj-lt"/>
              </a:rPr>
              <a:t> </a:t>
            </a:r>
            <a:r>
              <a:rPr lang="en-US" altLang="zh-CN" sz="3200" b="1" dirty="0" smtClean="0">
                <a:solidFill>
                  <a:schemeClr val="accent5">
                    <a:lumMod val="75000"/>
                  </a:schemeClr>
                </a:solidFill>
                <a:latin typeface="+mj-lt"/>
              </a:rPr>
              <a:t>TRAVE</a:t>
            </a:r>
            <a:endParaRPr lang="zh-CN" altLang="en-US" sz="3200" b="1" dirty="0">
              <a:solidFill>
                <a:schemeClr val="accent5">
                  <a:lumMod val="75000"/>
                </a:schemeClr>
              </a:solidFill>
              <a:latin typeface="+mj-lt"/>
            </a:endParaRPr>
          </a:p>
        </p:txBody>
      </p:sp>
      <p:sp>
        <p:nvSpPr>
          <p:cNvPr id="12" name="矩形 11"/>
          <p:cNvSpPr/>
          <p:nvPr/>
        </p:nvSpPr>
        <p:spPr>
          <a:xfrm>
            <a:off x="6572251" y="5046960"/>
            <a:ext cx="5457824" cy="1200329"/>
          </a:xfrm>
          <a:prstGeom prst="rect">
            <a:avLst/>
          </a:prstGeom>
        </p:spPr>
        <p:txBody>
          <a:bodyPr wrap="square">
            <a:spAutoFit/>
          </a:bodyPr>
          <a:lstStyle/>
          <a:p>
            <a:pPr algn="r"/>
            <a:r>
              <a:rPr lang="zh-CN" altLang="en-US" dirty="0">
                <a:solidFill>
                  <a:schemeClr val="accent4">
                    <a:lumMod val="60000"/>
                    <a:lumOff val="40000"/>
                  </a:schemeClr>
                </a:solidFill>
              </a:rPr>
              <a:t>巴黎是历史名城、会议之都、创意重镇和美食乐园。巴黎居民为这座梦想之城带来缤纷活力，形成花都独一无二的印记。巴黎是世界著名的时尚与浪漫之都，利尔克曾说过的，“巴黎是一座无与伦比的城市。”</a:t>
            </a:r>
            <a:endParaRPr lang="zh-CN" altLang="en-US" dirty="0">
              <a:solidFill>
                <a:schemeClr val="accent4">
                  <a:lumMod val="60000"/>
                  <a:lumOff val="4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email"/>
          <a:srcRect/>
          <a:stretch>
            <a:fillRect/>
          </a:stretch>
        </p:blipFill>
        <p:spPr>
          <a:xfrm>
            <a:off x="-38100" y="0"/>
            <a:ext cx="6419851" cy="6858000"/>
          </a:xfrm>
          <a:prstGeom prst="rect">
            <a:avLst/>
          </a:prstGeom>
        </p:spPr>
      </p:pic>
      <p:sp>
        <p:nvSpPr>
          <p:cNvPr id="5" name="平行四边形 4"/>
          <p:cNvSpPr/>
          <p:nvPr/>
        </p:nvSpPr>
        <p:spPr>
          <a:xfrm flipH="1">
            <a:off x="-19051" y="0"/>
            <a:ext cx="12211051" cy="6858000"/>
          </a:xfrm>
          <a:prstGeom prst="parallelogram">
            <a:avLst>
              <a:gd name="adj" fmla="val 8494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0800000">
            <a:off x="3883479" y="362860"/>
            <a:ext cx="520700" cy="510465"/>
          </a:xfrm>
          <a:prstGeom prst="triangle">
            <a:avLst>
              <a:gd name="adj" fmla="val 10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404181" y="404782"/>
            <a:ext cx="1729921" cy="923330"/>
          </a:xfrm>
          <a:prstGeom prst="rect">
            <a:avLst/>
          </a:prstGeom>
          <a:noFill/>
        </p:spPr>
        <p:txBody>
          <a:bodyPr wrap="square" rtlCol="0">
            <a:spAutoFit/>
          </a:bodyPr>
          <a:lstStyle/>
          <a:p>
            <a:r>
              <a:rPr lang="zh-CN" altLang="en-US" sz="5400" dirty="0">
                <a:solidFill>
                  <a:schemeClr val="bg1"/>
                </a:solidFill>
                <a:latin typeface="+mj-lt"/>
              </a:rPr>
              <a:t>交通</a:t>
            </a:r>
            <a:endParaRPr lang="zh-CN" altLang="en-US" sz="5400" dirty="0">
              <a:solidFill>
                <a:schemeClr val="bg1"/>
              </a:solidFill>
              <a:latin typeface="+mj-lt"/>
            </a:endParaRPr>
          </a:p>
        </p:txBody>
      </p:sp>
      <p:sp>
        <p:nvSpPr>
          <p:cNvPr id="8" name="矩形 7"/>
          <p:cNvSpPr/>
          <p:nvPr/>
        </p:nvSpPr>
        <p:spPr>
          <a:xfrm>
            <a:off x="6667501" y="1265574"/>
            <a:ext cx="5238751" cy="5493812"/>
          </a:xfrm>
          <a:prstGeom prst="rect">
            <a:avLst/>
          </a:prstGeom>
        </p:spPr>
        <p:txBody>
          <a:bodyPr wrap="square">
            <a:spAutoFit/>
          </a:bodyPr>
          <a:lstStyle/>
          <a:p>
            <a:pPr algn="just">
              <a:lnSpc>
                <a:spcPct val="130000"/>
              </a:lnSpc>
            </a:pPr>
            <a:r>
              <a:rPr lang="zh-CN" altLang="en-US" sz="5400" b="1" i="0" dirty="0" smtClean="0">
                <a:solidFill>
                  <a:schemeClr val="tx1">
                    <a:lumMod val="75000"/>
                    <a:lumOff val="25000"/>
                  </a:schemeClr>
                </a:solidFill>
                <a:effectLst/>
                <a:latin typeface="Arial" panose="020B0604020202020204" pitchFamily="34" charset="0"/>
              </a:rPr>
              <a:t>巴黎</a:t>
            </a:r>
            <a:r>
              <a:rPr lang="zh-CN" altLang="en-US" b="0" i="0" dirty="0" smtClean="0">
                <a:solidFill>
                  <a:schemeClr val="tx1">
                    <a:lumMod val="75000"/>
                    <a:lumOff val="25000"/>
                  </a:schemeClr>
                </a:solidFill>
                <a:effectLst/>
                <a:latin typeface="Arial" panose="020B0604020202020204" pitchFamily="34" charset="0"/>
              </a:rPr>
              <a:t>是全球最繁忙的交通枢纽之一，世界第</a:t>
            </a:r>
            <a:r>
              <a:rPr lang="en-US" altLang="zh-CN" b="0" i="0" dirty="0" smtClean="0">
                <a:solidFill>
                  <a:schemeClr val="tx1">
                    <a:lumMod val="75000"/>
                    <a:lumOff val="25000"/>
                  </a:schemeClr>
                </a:solidFill>
                <a:effectLst/>
                <a:latin typeface="Arial" panose="020B0604020202020204" pitchFamily="34" charset="0"/>
              </a:rPr>
              <a:t>7</a:t>
            </a:r>
            <a:r>
              <a:rPr lang="zh-CN" altLang="en-US" b="0" i="0" dirty="0" smtClean="0">
                <a:solidFill>
                  <a:schemeClr val="tx1">
                    <a:lumMod val="75000"/>
                    <a:lumOff val="25000"/>
                  </a:schemeClr>
                </a:solidFill>
                <a:effectLst/>
                <a:latin typeface="Arial" panose="020B0604020202020204" pitchFamily="34" charset="0"/>
              </a:rPr>
              <a:t>大航空港，</a:t>
            </a:r>
            <a:r>
              <a:rPr lang="zh-CN" altLang="en-US" b="0" i="0" u="none" strike="noStrike" dirty="0" smtClean="0">
                <a:solidFill>
                  <a:schemeClr val="tx1">
                    <a:lumMod val="75000"/>
                    <a:lumOff val="25000"/>
                  </a:schemeClr>
                </a:solidFill>
                <a:effectLst/>
                <a:latin typeface="Arial" panose="020B0604020202020204" pitchFamily="34" charset="0"/>
              </a:rPr>
              <a:t>巴黎地铁</a:t>
            </a:r>
            <a:r>
              <a:rPr lang="zh-CN" altLang="en-US" b="0" i="0" dirty="0" smtClean="0">
                <a:solidFill>
                  <a:schemeClr val="tx1">
                    <a:lumMod val="75000"/>
                    <a:lumOff val="25000"/>
                  </a:schemeClr>
                </a:solidFill>
                <a:effectLst/>
                <a:latin typeface="Arial" panose="020B0604020202020204" pitchFamily="34" charset="0"/>
              </a:rPr>
              <a:t>是巴黎市内交通的主力军，共有</a:t>
            </a:r>
            <a:r>
              <a:rPr lang="en-US" altLang="zh-CN" b="0" i="0" dirty="0" smtClean="0">
                <a:solidFill>
                  <a:schemeClr val="tx1">
                    <a:lumMod val="75000"/>
                    <a:lumOff val="25000"/>
                  </a:schemeClr>
                </a:solidFill>
                <a:effectLst/>
                <a:latin typeface="Arial" panose="020B0604020202020204" pitchFamily="34" charset="0"/>
              </a:rPr>
              <a:t>14</a:t>
            </a:r>
            <a:r>
              <a:rPr lang="zh-CN" altLang="en-US" b="0" i="0" dirty="0" smtClean="0">
                <a:solidFill>
                  <a:schemeClr val="tx1">
                    <a:lumMod val="75000"/>
                    <a:lumOff val="25000"/>
                  </a:schemeClr>
                </a:solidFill>
                <a:effectLst/>
                <a:latin typeface="Arial" panose="020B0604020202020204" pitchFamily="34" charset="0"/>
              </a:rPr>
              <a:t>条主线、</a:t>
            </a:r>
            <a:r>
              <a:rPr lang="en-US" altLang="zh-CN" b="0" i="0" dirty="0" smtClean="0">
                <a:solidFill>
                  <a:schemeClr val="tx1">
                    <a:lumMod val="75000"/>
                    <a:lumOff val="25000"/>
                  </a:schemeClr>
                </a:solidFill>
                <a:effectLst/>
                <a:latin typeface="Arial" panose="020B0604020202020204" pitchFamily="34" charset="0"/>
              </a:rPr>
              <a:t>2</a:t>
            </a:r>
            <a:r>
              <a:rPr lang="zh-CN" altLang="en-US" b="0" i="0" dirty="0" smtClean="0">
                <a:solidFill>
                  <a:schemeClr val="tx1">
                    <a:lumMod val="75000"/>
                    <a:lumOff val="25000"/>
                  </a:schemeClr>
                </a:solidFill>
                <a:effectLst/>
                <a:latin typeface="Arial" panose="020B0604020202020204" pitchFamily="34" charset="0"/>
              </a:rPr>
              <a:t>条支线，地铁站遍布市内，其中最新建成的</a:t>
            </a:r>
            <a:r>
              <a:rPr lang="en-US" altLang="zh-CN" b="0" i="0" dirty="0" smtClean="0">
                <a:solidFill>
                  <a:schemeClr val="tx1">
                    <a:lumMod val="75000"/>
                    <a:lumOff val="25000"/>
                  </a:schemeClr>
                </a:solidFill>
                <a:effectLst/>
                <a:latin typeface="Arial" panose="020B0604020202020204" pitchFamily="34" charset="0"/>
              </a:rPr>
              <a:t>14</a:t>
            </a:r>
            <a:r>
              <a:rPr lang="zh-CN" altLang="en-US" b="0" i="0" dirty="0" smtClean="0">
                <a:solidFill>
                  <a:schemeClr val="tx1">
                    <a:lumMod val="75000"/>
                    <a:lumOff val="25000"/>
                  </a:schemeClr>
                </a:solidFill>
                <a:effectLst/>
                <a:latin typeface="Arial" panose="020B0604020202020204" pitchFamily="34" charset="0"/>
              </a:rPr>
              <a:t>号线非常现代化，是一条全自动无人驾驶的线路。公交线路有五十余条。连接市区与法兰西岛其他地区的交通由大区快铁（</a:t>
            </a:r>
            <a:r>
              <a:rPr lang="en-US" altLang="zh-CN" b="0" i="0" dirty="0" err="1" smtClean="0">
                <a:solidFill>
                  <a:schemeClr val="tx1">
                    <a:lumMod val="75000"/>
                    <a:lumOff val="25000"/>
                  </a:schemeClr>
                </a:solidFill>
                <a:effectLst/>
                <a:latin typeface="Arial" panose="020B0604020202020204" pitchFamily="34" charset="0"/>
              </a:rPr>
              <a:t>Reseau</a:t>
            </a:r>
            <a:r>
              <a:rPr lang="en-US" altLang="zh-CN" b="0" i="0" dirty="0" smtClean="0">
                <a:solidFill>
                  <a:schemeClr val="tx1">
                    <a:lumMod val="75000"/>
                    <a:lumOff val="25000"/>
                  </a:schemeClr>
                </a:solidFill>
                <a:effectLst/>
                <a:latin typeface="Arial" panose="020B0604020202020204" pitchFamily="34" charset="0"/>
              </a:rPr>
              <a:t> Express Regional</a:t>
            </a:r>
            <a:r>
              <a:rPr lang="zh-CN" altLang="en-US" b="0" i="0" dirty="0" smtClean="0">
                <a:solidFill>
                  <a:schemeClr val="tx1">
                    <a:lumMod val="75000"/>
                    <a:lumOff val="25000"/>
                  </a:schemeClr>
                </a:solidFill>
                <a:effectLst/>
                <a:latin typeface="Arial" panose="020B0604020202020204" pitchFamily="34" charset="0"/>
              </a:rPr>
              <a:t>，</a:t>
            </a:r>
            <a:r>
              <a:rPr lang="en-US" altLang="zh-CN" b="0" i="0" dirty="0" smtClean="0">
                <a:solidFill>
                  <a:schemeClr val="tx1">
                    <a:lumMod val="75000"/>
                    <a:lumOff val="25000"/>
                  </a:schemeClr>
                </a:solidFill>
                <a:effectLst/>
                <a:latin typeface="Arial" panose="020B0604020202020204" pitchFamily="34" charset="0"/>
              </a:rPr>
              <a:t>RER</a:t>
            </a:r>
            <a:r>
              <a:rPr lang="zh-CN" altLang="en-US" b="0" i="0" dirty="0" smtClean="0">
                <a:solidFill>
                  <a:schemeClr val="tx1">
                    <a:lumMod val="75000"/>
                    <a:lumOff val="25000"/>
                  </a:schemeClr>
                </a:solidFill>
                <a:effectLst/>
                <a:latin typeface="Arial" panose="020B0604020202020204" pitchFamily="34" charset="0"/>
              </a:rPr>
              <a:t>）负责，共有</a:t>
            </a:r>
            <a:r>
              <a:rPr lang="en-US" altLang="zh-CN" b="0" i="0" dirty="0" smtClean="0">
                <a:solidFill>
                  <a:schemeClr val="tx1">
                    <a:lumMod val="75000"/>
                    <a:lumOff val="25000"/>
                  </a:schemeClr>
                </a:solidFill>
                <a:effectLst/>
                <a:latin typeface="Arial" panose="020B0604020202020204" pitchFamily="34" charset="0"/>
              </a:rPr>
              <a:t>5</a:t>
            </a:r>
            <a:r>
              <a:rPr lang="zh-CN" altLang="en-US" b="0" i="0" dirty="0" smtClean="0">
                <a:solidFill>
                  <a:schemeClr val="tx1">
                    <a:lumMod val="75000"/>
                    <a:lumOff val="25000"/>
                  </a:schemeClr>
                </a:solidFill>
                <a:effectLst/>
                <a:latin typeface="Arial" panose="020B0604020202020204" pitchFamily="34" charset="0"/>
              </a:rPr>
              <a:t>条线路（</a:t>
            </a:r>
            <a:r>
              <a:rPr lang="en-US" altLang="zh-CN" b="0" i="0" dirty="0" smtClean="0">
                <a:solidFill>
                  <a:schemeClr val="tx1">
                    <a:lumMod val="75000"/>
                    <a:lumOff val="25000"/>
                  </a:schemeClr>
                </a:solidFill>
                <a:effectLst/>
                <a:latin typeface="Arial" panose="020B0604020202020204" pitchFamily="34" charset="0"/>
              </a:rPr>
              <a:t>A-E</a:t>
            </a:r>
            <a:r>
              <a:rPr lang="zh-CN" altLang="en-US" b="0" i="0" dirty="0" smtClean="0">
                <a:solidFill>
                  <a:schemeClr val="tx1">
                    <a:lumMod val="75000"/>
                    <a:lumOff val="25000"/>
                  </a:schemeClr>
                </a:solidFill>
                <a:effectLst/>
                <a:latin typeface="Arial" panose="020B0604020202020204" pitchFamily="34" charset="0"/>
              </a:rPr>
              <a:t>），它们亦贯穿巴黎市内。巴黎市区的四周还围着</a:t>
            </a:r>
            <a:r>
              <a:rPr lang="en-US" altLang="zh-CN" b="0" i="0" dirty="0" smtClean="0">
                <a:solidFill>
                  <a:schemeClr val="tx1">
                    <a:lumMod val="75000"/>
                    <a:lumOff val="25000"/>
                  </a:schemeClr>
                </a:solidFill>
                <a:effectLst/>
                <a:latin typeface="Arial" panose="020B0604020202020204" pitchFamily="34" charset="0"/>
              </a:rPr>
              <a:t>4</a:t>
            </a:r>
            <a:r>
              <a:rPr lang="zh-CN" altLang="en-US" b="0" i="0" dirty="0" smtClean="0">
                <a:solidFill>
                  <a:schemeClr val="tx1">
                    <a:lumMod val="75000"/>
                    <a:lumOff val="25000"/>
                  </a:schemeClr>
                </a:solidFill>
                <a:effectLst/>
                <a:latin typeface="Arial" panose="020B0604020202020204" pitchFamily="34" charset="0"/>
              </a:rPr>
              <a:t>条</a:t>
            </a:r>
            <a:r>
              <a:rPr lang="zh-CN" altLang="en-US" b="0" i="0" u="none" strike="noStrike" dirty="0" smtClean="0">
                <a:solidFill>
                  <a:schemeClr val="tx1">
                    <a:lumMod val="75000"/>
                    <a:lumOff val="25000"/>
                  </a:schemeClr>
                </a:solidFill>
                <a:effectLst/>
                <a:latin typeface="Arial" panose="020B0604020202020204" pitchFamily="34" charset="0"/>
              </a:rPr>
              <a:t>有轨电车</a:t>
            </a:r>
            <a:r>
              <a:rPr lang="zh-CN" altLang="en-US" b="0" i="0" dirty="0" smtClean="0">
                <a:solidFill>
                  <a:schemeClr val="tx1">
                    <a:lumMod val="75000"/>
                    <a:lumOff val="25000"/>
                  </a:schemeClr>
                </a:solidFill>
                <a:effectLst/>
                <a:latin typeface="Arial" panose="020B0604020202020204" pitchFamily="34" charset="0"/>
              </a:rPr>
              <a:t>线路（</a:t>
            </a:r>
            <a:r>
              <a:rPr lang="en-US" altLang="zh-CN" b="0" i="0" dirty="0" smtClean="0">
                <a:solidFill>
                  <a:schemeClr val="tx1">
                    <a:lumMod val="75000"/>
                    <a:lumOff val="25000"/>
                  </a:schemeClr>
                </a:solidFill>
                <a:effectLst/>
                <a:latin typeface="Arial" panose="020B0604020202020204" pitchFamily="34" charset="0"/>
              </a:rPr>
              <a:t>Tramway</a:t>
            </a:r>
            <a:r>
              <a:rPr lang="zh-CN" altLang="en-US" b="0" i="0" dirty="0" smtClean="0">
                <a:solidFill>
                  <a:schemeClr val="tx1">
                    <a:lumMod val="75000"/>
                    <a:lumOff val="25000"/>
                  </a:schemeClr>
                </a:solidFill>
                <a:effectLst/>
                <a:latin typeface="Arial" panose="020B0604020202020204" pitchFamily="34" charset="0"/>
              </a:rPr>
              <a:t>）。巴黎是法国的中心。从巴黎前往法国各地极为方便，法国国家铁路公司</a:t>
            </a:r>
            <a:r>
              <a:rPr lang="en-US" altLang="zh-CN" b="0" i="0" dirty="0" smtClean="0">
                <a:solidFill>
                  <a:schemeClr val="tx1">
                    <a:lumMod val="75000"/>
                    <a:lumOff val="25000"/>
                  </a:schemeClr>
                </a:solidFill>
                <a:effectLst/>
                <a:latin typeface="Arial" panose="020B0604020202020204" pitchFamily="34" charset="0"/>
              </a:rPr>
              <a:t>(SNCF) </a:t>
            </a:r>
            <a:r>
              <a:rPr lang="zh-CN" altLang="en-US" b="0" i="0" dirty="0" smtClean="0">
                <a:solidFill>
                  <a:schemeClr val="tx1">
                    <a:lumMod val="75000"/>
                    <a:lumOff val="25000"/>
                  </a:schemeClr>
                </a:solidFill>
                <a:effectLst/>
                <a:latin typeface="Arial" panose="020B0604020202020204" pitchFamily="34" charset="0"/>
              </a:rPr>
              <a:t>已经建成多条高速轮轨列车（</a:t>
            </a:r>
            <a:r>
              <a:rPr lang="en-US" altLang="zh-CN" b="0" i="0" u="none" strike="noStrike" dirty="0" smtClean="0">
                <a:solidFill>
                  <a:schemeClr val="tx1">
                    <a:lumMod val="75000"/>
                    <a:lumOff val="25000"/>
                  </a:schemeClr>
                </a:solidFill>
                <a:effectLst/>
                <a:latin typeface="Arial" panose="020B0604020202020204" pitchFamily="34" charset="0"/>
              </a:rPr>
              <a:t>TGV</a:t>
            </a:r>
            <a:r>
              <a:rPr lang="zh-CN" altLang="en-US" b="0" i="0" dirty="0" smtClean="0">
                <a:solidFill>
                  <a:schemeClr val="tx1">
                    <a:lumMod val="75000"/>
                    <a:lumOff val="25000"/>
                  </a:schemeClr>
                </a:solidFill>
                <a:effectLst/>
                <a:latin typeface="Arial" panose="020B0604020202020204" pitchFamily="34" charset="0"/>
              </a:rPr>
              <a:t>），从巴黎前往</a:t>
            </a:r>
            <a:r>
              <a:rPr lang="zh-CN" altLang="en-US" b="0" i="0" u="none" strike="noStrike" dirty="0" smtClean="0">
                <a:solidFill>
                  <a:schemeClr val="tx1">
                    <a:lumMod val="75000"/>
                    <a:lumOff val="25000"/>
                  </a:schemeClr>
                </a:solidFill>
                <a:effectLst/>
                <a:latin typeface="Arial" panose="020B0604020202020204" pitchFamily="34" charset="0"/>
              </a:rPr>
              <a:t>里昂</a:t>
            </a:r>
            <a:r>
              <a:rPr lang="zh-CN" altLang="en-US" b="0" i="0" dirty="0" smtClean="0">
                <a:solidFill>
                  <a:schemeClr val="tx1">
                    <a:lumMod val="75000"/>
                    <a:lumOff val="25000"/>
                  </a:schemeClr>
                </a:solidFill>
                <a:effectLst/>
                <a:latin typeface="Arial" panose="020B0604020202020204" pitchFamily="34" charset="0"/>
              </a:rPr>
              <a:t>只需</a:t>
            </a:r>
            <a:r>
              <a:rPr lang="en-US" altLang="zh-CN" b="0" i="0" dirty="0" smtClean="0">
                <a:solidFill>
                  <a:schemeClr val="tx1">
                    <a:lumMod val="75000"/>
                    <a:lumOff val="25000"/>
                  </a:schemeClr>
                </a:solidFill>
                <a:effectLst/>
                <a:latin typeface="Arial" panose="020B0604020202020204" pitchFamily="34" charset="0"/>
              </a:rPr>
              <a:t>2</a:t>
            </a:r>
            <a:r>
              <a:rPr lang="zh-CN" altLang="en-US" b="0" i="0" dirty="0" smtClean="0">
                <a:solidFill>
                  <a:schemeClr val="tx1">
                    <a:lumMod val="75000"/>
                    <a:lumOff val="25000"/>
                  </a:schemeClr>
                </a:solidFill>
                <a:effectLst/>
                <a:latin typeface="Arial" panose="020B0604020202020204" pitchFamily="34" charset="0"/>
              </a:rPr>
              <a:t>小时，去</a:t>
            </a:r>
            <a:r>
              <a:rPr lang="zh-CN" altLang="en-US" b="0" i="0" u="none" strike="noStrike" dirty="0" smtClean="0">
                <a:solidFill>
                  <a:schemeClr val="tx1">
                    <a:lumMod val="75000"/>
                    <a:lumOff val="25000"/>
                  </a:schemeClr>
                </a:solidFill>
                <a:effectLst/>
                <a:latin typeface="Arial" panose="020B0604020202020204" pitchFamily="34" charset="0"/>
              </a:rPr>
              <a:t>马赛</a:t>
            </a:r>
            <a:r>
              <a:rPr lang="en-US" altLang="zh-CN" b="0" i="0" dirty="0" smtClean="0">
                <a:solidFill>
                  <a:schemeClr val="tx1">
                    <a:lumMod val="75000"/>
                    <a:lumOff val="25000"/>
                  </a:schemeClr>
                </a:solidFill>
                <a:effectLst/>
                <a:latin typeface="Arial" panose="020B0604020202020204" pitchFamily="34" charset="0"/>
              </a:rPr>
              <a:t>3</a:t>
            </a:r>
            <a:r>
              <a:rPr lang="zh-CN" altLang="en-US" b="0" i="0" dirty="0" smtClean="0">
                <a:solidFill>
                  <a:schemeClr val="tx1">
                    <a:lumMod val="75000"/>
                    <a:lumOff val="25000"/>
                  </a:schemeClr>
                </a:solidFill>
                <a:effectLst/>
                <a:latin typeface="Arial" panose="020B0604020202020204" pitchFamily="34" charset="0"/>
              </a:rPr>
              <a:t>小时。</a:t>
            </a:r>
            <a:endParaRPr lang="zh-CN" altLang="en-US" dirty="0">
              <a:solidFill>
                <a:schemeClr val="tx1">
                  <a:lumMod val="75000"/>
                  <a:lumOff val="25000"/>
                </a:schemeClr>
              </a:solidFill>
            </a:endParaRPr>
          </a:p>
        </p:txBody>
      </p:sp>
      <p:sp>
        <p:nvSpPr>
          <p:cNvPr id="9" name="文本框 8"/>
          <p:cNvSpPr txBox="1"/>
          <p:nvPr/>
        </p:nvSpPr>
        <p:spPr>
          <a:xfrm>
            <a:off x="6654800" y="558672"/>
            <a:ext cx="5251451" cy="769441"/>
          </a:xfrm>
          <a:prstGeom prst="rect">
            <a:avLst/>
          </a:prstGeom>
          <a:noFill/>
        </p:spPr>
        <p:txBody>
          <a:bodyPr wrap="square" rtlCol="0">
            <a:spAutoFit/>
          </a:bodyPr>
          <a:lstStyle/>
          <a:p>
            <a:r>
              <a:rPr lang="en-US" altLang="zh-CN" sz="4400" b="1" dirty="0" smtClean="0">
                <a:latin typeface="+mj-lt"/>
              </a:rPr>
              <a:t>TRANSPORTATION</a:t>
            </a:r>
            <a:endParaRPr lang="zh-CN" altLang="en-US" sz="4400" b="1" dirty="0">
              <a:latin typeface="+mj-lt"/>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email"/>
          <a:srcRect/>
          <a:stretch>
            <a:fillRect/>
          </a:stretch>
        </p:blipFill>
        <p:spPr>
          <a:xfrm>
            <a:off x="0" y="0"/>
            <a:ext cx="6248400" cy="6858000"/>
          </a:xfrm>
          <a:prstGeom prst="rect">
            <a:avLst/>
          </a:prstGeom>
        </p:spPr>
      </p:pic>
      <p:sp>
        <p:nvSpPr>
          <p:cNvPr id="5" name="等腰三角形 4"/>
          <p:cNvSpPr/>
          <p:nvPr/>
        </p:nvSpPr>
        <p:spPr>
          <a:xfrm rot="10800000">
            <a:off x="0" y="0"/>
            <a:ext cx="6248400" cy="6858000"/>
          </a:xfrm>
          <a:prstGeom prst="triangle">
            <a:avLst>
              <a:gd name="adj" fmla="val 10000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0800000">
            <a:off x="3883479" y="362860"/>
            <a:ext cx="520700" cy="510465"/>
          </a:xfrm>
          <a:prstGeom prst="triangle">
            <a:avLst>
              <a:gd name="adj" fmla="val 10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404181" y="404782"/>
            <a:ext cx="1729921" cy="923330"/>
          </a:xfrm>
          <a:prstGeom prst="rect">
            <a:avLst/>
          </a:prstGeom>
          <a:noFill/>
        </p:spPr>
        <p:txBody>
          <a:bodyPr wrap="square" rtlCol="0">
            <a:spAutoFit/>
          </a:bodyPr>
          <a:lstStyle/>
          <a:p>
            <a:r>
              <a:rPr lang="zh-CN" altLang="en-US" sz="5400" dirty="0" smtClean="0">
                <a:solidFill>
                  <a:schemeClr val="bg1"/>
                </a:solidFill>
                <a:latin typeface="+mj-lt"/>
              </a:rPr>
              <a:t>美食</a:t>
            </a:r>
            <a:endParaRPr lang="zh-CN" altLang="en-US" sz="5400" dirty="0">
              <a:solidFill>
                <a:schemeClr val="bg1"/>
              </a:solidFill>
              <a:latin typeface="+mj-lt"/>
            </a:endParaRPr>
          </a:p>
        </p:txBody>
      </p:sp>
      <p:sp>
        <p:nvSpPr>
          <p:cNvPr id="8" name="文本框 7"/>
          <p:cNvSpPr txBox="1"/>
          <p:nvPr/>
        </p:nvSpPr>
        <p:spPr>
          <a:xfrm>
            <a:off x="6654800" y="558673"/>
            <a:ext cx="5251451" cy="769441"/>
          </a:xfrm>
          <a:prstGeom prst="rect">
            <a:avLst/>
          </a:prstGeom>
          <a:noFill/>
        </p:spPr>
        <p:txBody>
          <a:bodyPr wrap="square" rtlCol="0">
            <a:spAutoFit/>
          </a:bodyPr>
          <a:lstStyle/>
          <a:p>
            <a:r>
              <a:rPr lang="en-US" altLang="zh-CN" sz="4400" b="1" dirty="0" smtClean="0">
                <a:latin typeface="+mj-lt"/>
              </a:rPr>
              <a:t>CATE</a:t>
            </a:r>
            <a:endParaRPr lang="zh-CN" altLang="en-US" sz="4400" b="1" dirty="0">
              <a:latin typeface="+mj-lt"/>
            </a:endParaRPr>
          </a:p>
        </p:txBody>
      </p:sp>
      <p:sp>
        <p:nvSpPr>
          <p:cNvPr id="9" name="矩形 8"/>
          <p:cNvSpPr/>
          <p:nvPr/>
        </p:nvSpPr>
        <p:spPr>
          <a:xfrm>
            <a:off x="6543675" y="1322726"/>
            <a:ext cx="5473700" cy="5133713"/>
          </a:xfrm>
          <a:prstGeom prst="rect">
            <a:avLst/>
          </a:prstGeom>
        </p:spPr>
        <p:txBody>
          <a:bodyPr wrap="square">
            <a:spAutoFit/>
          </a:bodyPr>
          <a:lstStyle/>
          <a:p>
            <a:pPr algn="just">
              <a:lnSpc>
                <a:spcPct val="130000"/>
              </a:lnSpc>
            </a:pPr>
            <a:r>
              <a:rPr lang="zh-CN" altLang="en-US" sz="3600" b="1" i="0" dirty="0" smtClean="0">
                <a:solidFill>
                  <a:srgbClr val="454545"/>
                </a:solidFill>
                <a:effectLst/>
                <a:latin typeface="Arial" panose="020B0604020202020204" pitchFamily="34" charset="0"/>
              </a:rPr>
              <a:t>法国蜗牛</a:t>
            </a:r>
            <a:r>
              <a:rPr lang="zh-CN" altLang="en-US" b="0" i="0" dirty="0" smtClean="0">
                <a:solidFill>
                  <a:srgbClr val="454545"/>
                </a:solidFill>
                <a:effectLst/>
                <a:latin typeface="Arial" panose="020B0604020202020204" pitchFamily="34" charset="0"/>
              </a:rPr>
              <a:t>有“肉中黄金”美名的蜗牛营养丰富，极具药用价值。在众多食用蜗牛的国家中，法国蜗牛最有名气。法国蜗牛高蛋白、低脂肪，法国人一直将食用蜗牛视为时髦和富裕的象征。每逢喜庆节日，家宴上的第一道冷菜就是蜗牛。据统计，法国人每年要吃掉</a:t>
            </a:r>
            <a:r>
              <a:rPr lang="en-US" altLang="zh-CN" b="0" i="0" dirty="0" smtClean="0">
                <a:solidFill>
                  <a:srgbClr val="454545"/>
                </a:solidFill>
                <a:effectLst/>
                <a:latin typeface="Arial" panose="020B0604020202020204" pitchFamily="34" charset="0"/>
              </a:rPr>
              <a:t>6</a:t>
            </a:r>
            <a:r>
              <a:rPr lang="zh-CN" altLang="en-US" b="0" i="0" dirty="0" smtClean="0">
                <a:solidFill>
                  <a:srgbClr val="454545"/>
                </a:solidFill>
                <a:effectLst/>
                <a:latin typeface="Arial" panose="020B0604020202020204" pitchFamily="34" charset="0"/>
              </a:rPr>
              <a:t>万吨蜗牛肉，折合</a:t>
            </a:r>
            <a:r>
              <a:rPr lang="en-US" altLang="zh-CN" b="0" i="0" dirty="0" smtClean="0">
                <a:solidFill>
                  <a:srgbClr val="454545"/>
                </a:solidFill>
                <a:effectLst/>
                <a:latin typeface="Arial" panose="020B0604020202020204" pitchFamily="34" charset="0"/>
              </a:rPr>
              <a:t>30</a:t>
            </a:r>
            <a:r>
              <a:rPr lang="zh-CN" altLang="en-US" b="0" i="0" dirty="0" smtClean="0">
                <a:solidFill>
                  <a:srgbClr val="454545"/>
                </a:solidFill>
                <a:effectLst/>
                <a:latin typeface="Arial" panose="020B0604020202020204" pitchFamily="34" charset="0"/>
              </a:rPr>
              <a:t>万吨鲜活蜗牛，其中</a:t>
            </a:r>
            <a:r>
              <a:rPr lang="en-US" altLang="zh-CN" b="0" i="0" dirty="0" smtClean="0">
                <a:solidFill>
                  <a:srgbClr val="454545"/>
                </a:solidFill>
                <a:effectLst/>
                <a:latin typeface="Arial" panose="020B0604020202020204" pitchFamily="34" charset="0"/>
              </a:rPr>
              <a:t>90%</a:t>
            </a:r>
            <a:r>
              <a:rPr lang="zh-CN" altLang="en-US" b="0" i="0" dirty="0" smtClean="0">
                <a:solidFill>
                  <a:srgbClr val="454545"/>
                </a:solidFill>
                <a:effectLst/>
                <a:latin typeface="Arial" panose="020B0604020202020204" pitchFamily="34" charset="0"/>
              </a:rPr>
              <a:t>以上依靠进口。巴黎专营蜗牛食品的商店有</a:t>
            </a:r>
            <a:r>
              <a:rPr lang="en-US" altLang="zh-CN" b="0" i="0" dirty="0" smtClean="0">
                <a:solidFill>
                  <a:srgbClr val="454545"/>
                </a:solidFill>
                <a:effectLst/>
                <a:latin typeface="Arial" panose="020B0604020202020204" pitchFamily="34" charset="0"/>
              </a:rPr>
              <a:t>500</a:t>
            </a:r>
            <a:r>
              <a:rPr lang="zh-CN" altLang="en-US" b="0" i="0" dirty="0" smtClean="0">
                <a:solidFill>
                  <a:srgbClr val="454545"/>
                </a:solidFill>
                <a:effectLst/>
                <a:latin typeface="Arial" panose="020B0604020202020204" pitchFamily="34" charset="0"/>
              </a:rPr>
              <a:t>多家。法国蜗牛的烹调别具特色，一般以烤为主：在蜗牛肉上涂一层奶油，再将蜗牛肉与葱、蒜等一起捣碎，拌上黄油和调料，塞进洗干净的完整的蜗牛壳中，然后将“改装”过的“蜗牛”放入底下有</a:t>
            </a:r>
            <a:r>
              <a:rPr lang="en-US" altLang="zh-CN" b="0" i="0" dirty="0" smtClean="0">
                <a:solidFill>
                  <a:srgbClr val="454545"/>
                </a:solidFill>
                <a:effectLst/>
                <a:latin typeface="Arial" panose="020B0604020202020204" pitchFamily="34" charset="0"/>
              </a:rPr>
              <a:t>6</a:t>
            </a:r>
            <a:r>
              <a:rPr lang="zh-CN" altLang="en-US" b="0" i="0" dirty="0" smtClean="0">
                <a:solidFill>
                  <a:srgbClr val="454545"/>
                </a:solidFill>
                <a:effectLst/>
                <a:latin typeface="Arial" panose="020B0604020202020204" pitchFamily="34" charset="0"/>
              </a:rPr>
              <a:t>个圆孔的圆形铁盘内，搁在炉火上烘烤。等奶油烤化了，就可以取出蜗牛食用了。</a:t>
            </a:r>
            <a:endParaRPr lang="zh-CN" altLang="en-US" dirty="0"/>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email"/>
          <a:srcRect l="33109" r="1230"/>
          <a:stretch>
            <a:fillRect/>
          </a:stretch>
        </p:blipFill>
        <p:spPr>
          <a:xfrm>
            <a:off x="6096000" y="0"/>
            <a:ext cx="6096000" cy="6858000"/>
          </a:xfrm>
          <a:prstGeom prst="rect">
            <a:avLst/>
          </a:prstGeom>
        </p:spPr>
      </p:pic>
      <p:sp>
        <p:nvSpPr>
          <p:cNvPr id="7" name="等腰三角形 6"/>
          <p:cNvSpPr/>
          <p:nvPr/>
        </p:nvSpPr>
        <p:spPr>
          <a:xfrm rot="10800000">
            <a:off x="6096001" y="0"/>
            <a:ext cx="2552700" cy="4305300"/>
          </a:xfrm>
          <a:prstGeom prst="triangle">
            <a:avLst>
              <a:gd name="adj" fmla="val 10000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10800000">
            <a:off x="6531430" y="362860"/>
            <a:ext cx="520700" cy="510465"/>
          </a:xfrm>
          <a:prstGeom prst="triangle">
            <a:avLst>
              <a:gd name="adj" fmla="val 10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7052130" y="404782"/>
            <a:ext cx="1729921" cy="923330"/>
          </a:xfrm>
          <a:prstGeom prst="rect">
            <a:avLst/>
          </a:prstGeom>
          <a:noFill/>
        </p:spPr>
        <p:txBody>
          <a:bodyPr wrap="square" rtlCol="0">
            <a:spAutoFit/>
          </a:bodyPr>
          <a:lstStyle/>
          <a:p>
            <a:r>
              <a:rPr lang="zh-CN" altLang="en-US" sz="5400" dirty="0">
                <a:solidFill>
                  <a:schemeClr val="bg1"/>
                </a:solidFill>
                <a:latin typeface="+mj-lt"/>
              </a:rPr>
              <a:t>人文</a:t>
            </a:r>
            <a:endParaRPr lang="zh-CN" altLang="en-US" sz="5400" dirty="0">
              <a:solidFill>
                <a:schemeClr val="bg1"/>
              </a:solidFill>
              <a:latin typeface="+mj-lt"/>
            </a:endParaRPr>
          </a:p>
        </p:txBody>
      </p:sp>
      <p:sp>
        <p:nvSpPr>
          <p:cNvPr id="8" name="等腰三角形 7"/>
          <p:cNvSpPr/>
          <p:nvPr/>
        </p:nvSpPr>
        <p:spPr>
          <a:xfrm rot="16200000" flipH="1">
            <a:off x="1771650" y="2533650"/>
            <a:ext cx="2552700" cy="6096000"/>
          </a:xfrm>
          <a:prstGeom prst="triangle">
            <a:avLst>
              <a:gd name="adj" fmla="val 10000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66485" y="558673"/>
            <a:ext cx="5251451" cy="769441"/>
          </a:xfrm>
          <a:prstGeom prst="rect">
            <a:avLst/>
          </a:prstGeom>
          <a:noFill/>
        </p:spPr>
        <p:txBody>
          <a:bodyPr wrap="square" rtlCol="0">
            <a:spAutoFit/>
          </a:bodyPr>
          <a:lstStyle/>
          <a:p>
            <a:r>
              <a:rPr lang="en-US" altLang="zh-CN" sz="4400" b="1" dirty="0" smtClean="0">
                <a:latin typeface="+mj-lt"/>
              </a:rPr>
              <a:t>HUMANITY</a:t>
            </a:r>
            <a:endParaRPr lang="zh-CN" altLang="en-US" sz="4400" b="1" dirty="0">
              <a:latin typeface="+mj-lt"/>
            </a:endParaRPr>
          </a:p>
        </p:txBody>
      </p:sp>
      <p:sp>
        <p:nvSpPr>
          <p:cNvPr id="11" name="矩形 10"/>
          <p:cNvSpPr/>
          <p:nvPr/>
        </p:nvSpPr>
        <p:spPr>
          <a:xfrm>
            <a:off x="366487" y="1328112"/>
            <a:ext cx="2548164" cy="4773614"/>
          </a:xfrm>
          <a:prstGeom prst="rect">
            <a:avLst/>
          </a:prstGeom>
        </p:spPr>
        <p:txBody>
          <a:bodyPr wrap="square">
            <a:spAutoFit/>
          </a:bodyPr>
          <a:lstStyle/>
          <a:p>
            <a:pPr algn="just">
              <a:lnSpc>
                <a:spcPct val="130000"/>
              </a:lnSpc>
            </a:pPr>
            <a:r>
              <a:rPr lang="zh-CN" altLang="en-US" b="0" i="0" dirty="0" smtClean="0">
                <a:solidFill>
                  <a:schemeClr val="tx1">
                    <a:lumMod val="75000"/>
                    <a:lumOff val="25000"/>
                  </a:schemeClr>
                </a:solidFill>
                <a:effectLst/>
                <a:latin typeface="Arial" panose="020B0604020202020204" pitchFamily="34" charset="0"/>
              </a:rPr>
              <a:t>      巴黎活在细节之中。巴黎人无论什么年龄，都像孩子一样，某一两天对一样新东西很着迷。虽不富足，却不乏安逸。这让我有兴趣跟随美国作家</a:t>
            </a:r>
            <a:r>
              <a:rPr lang="zh-CN" altLang="en-US" b="0" i="0" u="none" strike="noStrike" dirty="0" smtClean="0">
                <a:solidFill>
                  <a:schemeClr val="tx1">
                    <a:lumMod val="75000"/>
                    <a:lumOff val="25000"/>
                  </a:schemeClr>
                </a:solidFill>
                <a:effectLst/>
                <a:latin typeface="Arial" panose="020B0604020202020204" pitchFamily="34" charset="0"/>
              </a:rPr>
              <a:t>埃德蒙</a:t>
            </a:r>
            <a:r>
              <a:rPr lang="en-US" altLang="zh-CN" b="0" i="0" u="none" strike="noStrike" dirty="0" smtClean="0">
                <a:solidFill>
                  <a:schemeClr val="tx1">
                    <a:lumMod val="75000"/>
                    <a:lumOff val="25000"/>
                  </a:schemeClr>
                </a:solidFill>
                <a:effectLst/>
                <a:latin typeface="Arial" panose="020B0604020202020204" pitchFamily="34" charset="0"/>
              </a:rPr>
              <a:t>·</a:t>
            </a:r>
            <a:r>
              <a:rPr lang="zh-CN" altLang="en-US" b="0" i="0" u="none" strike="noStrike" dirty="0" smtClean="0">
                <a:solidFill>
                  <a:schemeClr val="tx1">
                    <a:lumMod val="75000"/>
                    <a:lumOff val="25000"/>
                  </a:schemeClr>
                </a:solidFill>
                <a:effectLst/>
                <a:latin typeface="Arial" panose="020B0604020202020204" pitchFamily="34" charset="0"/>
              </a:rPr>
              <a:t>怀特</a:t>
            </a:r>
            <a:r>
              <a:rPr lang="zh-CN" altLang="en-US" b="0" i="0" dirty="0" smtClean="0">
                <a:solidFill>
                  <a:schemeClr val="tx1">
                    <a:lumMod val="75000"/>
                    <a:lumOff val="25000"/>
                  </a:schemeClr>
                </a:solidFill>
                <a:effectLst/>
                <a:latin typeface="Arial" panose="020B0604020202020204" pitchFamily="34" charset="0"/>
              </a:rPr>
              <a:t>一起，走进了</a:t>
            </a:r>
            <a:r>
              <a:rPr lang="en-US" altLang="zh-CN" b="0" i="0" dirty="0" smtClean="0">
                <a:solidFill>
                  <a:schemeClr val="tx1">
                    <a:lumMod val="75000"/>
                    <a:lumOff val="25000"/>
                  </a:schemeClr>
                </a:solidFill>
                <a:effectLst/>
                <a:latin typeface="Arial" panose="020B0604020202020204" pitchFamily="34" charset="0"/>
              </a:rPr>
              <a:t>《</a:t>
            </a:r>
            <a:r>
              <a:rPr lang="zh-CN" altLang="en-US" b="0" i="0" dirty="0" smtClean="0">
                <a:solidFill>
                  <a:schemeClr val="tx1">
                    <a:lumMod val="75000"/>
                    <a:lumOff val="25000"/>
                  </a:schemeClr>
                </a:solidFill>
                <a:effectLst/>
                <a:latin typeface="Arial" panose="020B0604020202020204" pitchFamily="34" charset="0"/>
              </a:rPr>
              <a:t>巴黎，一个闲逛者的回忆</a:t>
            </a:r>
            <a:r>
              <a:rPr lang="en-US" altLang="zh-CN" b="0" i="0" dirty="0" smtClean="0">
                <a:solidFill>
                  <a:schemeClr val="tx1">
                    <a:lumMod val="75000"/>
                    <a:lumOff val="25000"/>
                  </a:schemeClr>
                </a:solidFill>
                <a:effectLst/>
                <a:latin typeface="Arial" panose="020B0604020202020204" pitchFamily="34" charset="0"/>
              </a:rPr>
              <a:t>》</a:t>
            </a:r>
            <a:r>
              <a:rPr lang="zh-CN" altLang="en-US" b="0" i="0" dirty="0" smtClean="0">
                <a:solidFill>
                  <a:schemeClr val="tx1">
                    <a:lumMod val="75000"/>
                    <a:lumOff val="25000"/>
                  </a:schemeClr>
                </a:solidFill>
                <a:effectLst/>
                <a:latin typeface="Arial" panose="020B0604020202020204" pitchFamily="34" charset="0"/>
              </a:rPr>
              <a:t>。</a:t>
            </a:r>
            <a:endParaRPr lang="en-US" altLang="zh-CN" b="0" i="0" dirty="0" smtClean="0">
              <a:solidFill>
                <a:schemeClr val="tx1">
                  <a:lumMod val="75000"/>
                  <a:lumOff val="25000"/>
                </a:schemeClr>
              </a:solidFill>
              <a:effectLst/>
              <a:latin typeface="Arial" panose="020B0604020202020204" pitchFamily="34" charset="0"/>
            </a:endParaRPr>
          </a:p>
          <a:p>
            <a:pPr algn="just">
              <a:lnSpc>
                <a:spcPct val="130000"/>
              </a:lnSpc>
            </a:pPr>
            <a:r>
              <a:rPr lang="zh-CN" altLang="en-US" dirty="0" smtClean="0">
                <a:solidFill>
                  <a:schemeClr val="tx1">
                    <a:lumMod val="75000"/>
                    <a:lumOff val="25000"/>
                  </a:schemeClr>
                </a:solidFill>
              </a:rPr>
              <a:t>      作家</a:t>
            </a:r>
            <a:r>
              <a:rPr lang="zh-CN" altLang="en-US" dirty="0">
                <a:solidFill>
                  <a:schemeClr val="tx1">
                    <a:lumMod val="75000"/>
                    <a:lumOff val="25000"/>
                  </a:schemeClr>
                </a:solidFill>
              </a:rPr>
              <a:t>从上个世纪</a:t>
            </a:r>
            <a:r>
              <a:rPr lang="en-US" altLang="zh-CN" dirty="0">
                <a:solidFill>
                  <a:schemeClr val="tx1">
                    <a:lumMod val="75000"/>
                    <a:lumOff val="25000"/>
                  </a:schemeClr>
                </a:solidFill>
              </a:rPr>
              <a:t>80</a:t>
            </a:r>
            <a:r>
              <a:rPr lang="zh-CN" altLang="en-US" dirty="0">
                <a:solidFill>
                  <a:schemeClr val="tx1">
                    <a:lumMod val="75000"/>
                    <a:lumOff val="25000"/>
                  </a:schemeClr>
                </a:solidFill>
              </a:rPr>
              <a:t>年代移居巴黎开始追述，进入到阿拉伯人、犹太人巴黎生活</a:t>
            </a:r>
            <a:r>
              <a:rPr lang="zh-CN" altLang="en-US" dirty="0" smtClean="0">
                <a:solidFill>
                  <a:schemeClr val="tx1">
                    <a:lumMod val="75000"/>
                    <a:lumOff val="25000"/>
                  </a:schemeClr>
                </a:solidFill>
              </a:rPr>
              <a:t>区域</a:t>
            </a:r>
            <a:r>
              <a:rPr lang="zh-CN" altLang="en-US" dirty="0">
                <a:solidFill>
                  <a:schemeClr val="tx1">
                    <a:lumMod val="75000"/>
                    <a:lumOff val="25000"/>
                  </a:schemeClr>
                </a:solidFill>
              </a:rPr>
              <a:t>。</a:t>
            </a:r>
            <a:endParaRPr lang="zh-CN" altLang="en-US" dirty="0">
              <a:solidFill>
                <a:schemeClr val="tx1">
                  <a:lumMod val="75000"/>
                  <a:lumOff val="25000"/>
                </a:schemeClr>
              </a:solidFill>
            </a:endParaRPr>
          </a:p>
        </p:txBody>
      </p:sp>
      <p:sp>
        <p:nvSpPr>
          <p:cNvPr id="12" name="矩形 11"/>
          <p:cNvSpPr/>
          <p:nvPr/>
        </p:nvSpPr>
        <p:spPr>
          <a:xfrm>
            <a:off x="3145973" y="1328112"/>
            <a:ext cx="2816679" cy="4413516"/>
          </a:xfrm>
          <a:prstGeom prst="rect">
            <a:avLst/>
          </a:prstGeom>
        </p:spPr>
        <p:txBody>
          <a:bodyPr wrap="square">
            <a:spAutoFit/>
          </a:bodyPr>
          <a:lstStyle/>
          <a:p>
            <a:pPr algn="just">
              <a:lnSpc>
                <a:spcPct val="130000"/>
              </a:lnSpc>
            </a:pPr>
            <a:r>
              <a:rPr lang="zh-CN" altLang="en-US" b="0" i="0" dirty="0" smtClean="0">
                <a:solidFill>
                  <a:schemeClr val="tx1">
                    <a:lumMod val="75000"/>
                    <a:lumOff val="25000"/>
                  </a:schemeClr>
                </a:solidFill>
                <a:effectLst/>
                <a:latin typeface="Arial" panose="020B0604020202020204" pitchFamily="34" charset="0"/>
              </a:rPr>
              <a:t>     </a:t>
            </a:r>
            <a:r>
              <a:rPr lang="zh-CN" altLang="en-US" sz="5400" b="0" i="0" dirty="0" smtClean="0">
                <a:solidFill>
                  <a:schemeClr val="tx1">
                    <a:lumMod val="75000"/>
                    <a:lumOff val="25000"/>
                  </a:schemeClr>
                </a:solidFill>
                <a:effectLst/>
                <a:latin typeface="Arial" panose="020B0604020202020204" pitchFamily="34" charset="0"/>
              </a:rPr>
              <a:t> </a:t>
            </a:r>
            <a:r>
              <a:rPr lang="zh-CN" altLang="en-US" sz="3600" b="1" i="0" dirty="0" smtClean="0">
                <a:solidFill>
                  <a:schemeClr val="tx1">
                    <a:lumMod val="75000"/>
                    <a:lumOff val="25000"/>
                  </a:schemeClr>
                </a:solidFill>
                <a:effectLst/>
                <a:latin typeface="Arial" panose="020B0604020202020204" pitchFamily="34" charset="0"/>
              </a:rPr>
              <a:t>文化人</a:t>
            </a:r>
            <a:r>
              <a:rPr lang="zh-CN" altLang="en-US" b="0" i="0" dirty="0" smtClean="0">
                <a:solidFill>
                  <a:schemeClr val="tx1">
                    <a:lumMod val="75000"/>
                    <a:lumOff val="25000"/>
                  </a:schemeClr>
                </a:solidFill>
                <a:effectLst/>
                <a:latin typeface="Arial" panose="020B0604020202020204" pitchFamily="34" charset="0"/>
              </a:rPr>
              <a:t>是巴黎社会生活灵魂。</a:t>
            </a:r>
            <a:r>
              <a:rPr lang="en-US" altLang="zh-CN" b="0" i="0" dirty="0" smtClean="0">
                <a:solidFill>
                  <a:schemeClr val="tx1">
                    <a:lumMod val="75000"/>
                    <a:lumOff val="25000"/>
                  </a:schemeClr>
                </a:solidFill>
                <a:effectLst/>
                <a:latin typeface="Arial" panose="020B0604020202020204" pitchFamily="34" charset="0"/>
              </a:rPr>
              <a:t>19</a:t>
            </a:r>
            <a:r>
              <a:rPr lang="zh-CN" altLang="en-US" b="0" i="0" dirty="0" smtClean="0">
                <a:solidFill>
                  <a:schemeClr val="tx1">
                    <a:lumMod val="75000"/>
                    <a:lumOff val="25000"/>
                  </a:schemeClr>
                </a:solidFill>
                <a:effectLst/>
                <a:latin typeface="Arial" panose="020B0604020202020204" pitchFamily="34" charset="0"/>
              </a:rPr>
              <a:t>世纪法国作家</a:t>
            </a:r>
            <a:r>
              <a:rPr lang="zh-CN" altLang="en-US" b="0" i="0" u="none" strike="noStrike" dirty="0" smtClean="0">
                <a:solidFill>
                  <a:schemeClr val="tx1">
                    <a:lumMod val="75000"/>
                    <a:lumOff val="25000"/>
                  </a:schemeClr>
                </a:solidFill>
                <a:effectLst/>
                <a:latin typeface="Arial" panose="020B0604020202020204" pitchFamily="34" charset="0"/>
              </a:rPr>
              <a:t>巴尔扎克</a:t>
            </a:r>
            <a:r>
              <a:rPr lang="zh-CN" altLang="en-US" b="0" i="0" dirty="0" smtClean="0">
                <a:solidFill>
                  <a:schemeClr val="tx1">
                    <a:lumMod val="75000"/>
                    <a:lumOff val="25000"/>
                  </a:schemeClr>
                </a:solidFill>
                <a:effectLst/>
                <a:latin typeface="Arial" panose="020B0604020202020204" pitchFamily="34" charset="0"/>
              </a:rPr>
              <a:t>、</a:t>
            </a:r>
            <a:r>
              <a:rPr lang="zh-CN" altLang="en-US" b="0" i="0" u="none" strike="noStrike" dirty="0" smtClean="0">
                <a:solidFill>
                  <a:schemeClr val="tx1">
                    <a:lumMod val="75000"/>
                    <a:lumOff val="25000"/>
                  </a:schemeClr>
                </a:solidFill>
                <a:effectLst/>
                <a:latin typeface="Arial" panose="020B0604020202020204" pitchFamily="34" charset="0"/>
              </a:rPr>
              <a:t>普鲁斯特</a:t>
            </a:r>
            <a:r>
              <a:rPr lang="zh-CN" altLang="en-US" b="0" i="0" dirty="0" smtClean="0">
                <a:solidFill>
                  <a:schemeClr val="tx1">
                    <a:lumMod val="75000"/>
                    <a:lumOff val="25000"/>
                  </a:schemeClr>
                </a:solidFill>
                <a:effectLst/>
                <a:latin typeface="Arial" panose="020B0604020202020204" pitchFamily="34" charset="0"/>
              </a:rPr>
              <a:t>、</a:t>
            </a:r>
            <a:r>
              <a:rPr lang="zh-CN" altLang="en-US" b="0" i="0" u="none" strike="noStrike" dirty="0" smtClean="0">
                <a:solidFill>
                  <a:schemeClr val="tx1">
                    <a:lumMod val="75000"/>
                    <a:lumOff val="25000"/>
                  </a:schemeClr>
                </a:solidFill>
                <a:effectLst/>
                <a:latin typeface="Arial" panose="020B0604020202020204" pitchFamily="34" charset="0"/>
              </a:rPr>
              <a:t>波德莱尔</a:t>
            </a:r>
            <a:r>
              <a:rPr lang="zh-CN" altLang="en-US" b="0" i="0" dirty="0" smtClean="0">
                <a:solidFill>
                  <a:schemeClr val="tx1">
                    <a:lumMod val="75000"/>
                    <a:lumOff val="25000"/>
                  </a:schemeClr>
                </a:solidFill>
                <a:effectLst/>
                <a:latin typeface="Arial" panose="020B0604020202020204" pitchFamily="34" charset="0"/>
              </a:rPr>
              <a:t>、</a:t>
            </a:r>
            <a:r>
              <a:rPr lang="zh-CN" altLang="en-US" b="0" i="0" u="none" strike="noStrike" dirty="0" smtClean="0">
                <a:solidFill>
                  <a:schemeClr val="tx1">
                    <a:lumMod val="75000"/>
                    <a:lumOff val="25000"/>
                  </a:schemeClr>
                </a:solidFill>
                <a:effectLst/>
                <a:latin typeface="Arial" panose="020B0604020202020204" pitchFamily="34" charset="0"/>
              </a:rPr>
              <a:t>兰波</a:t>
            </a:r>
            <a:r>
              <a:rPr lang="zh-CN" altLang="en-US" b="0" i="0" dirty="0" smtClean="0">
                <a:solidFill>
                  <a:schemeClr val="tx1">
                    <a:lumMod val="75000"/>
                    <a:lumOff val="25000"/>
                  </a:schemeClr>
                </a:solidFill>
                <a:effectLst/>
                <a:latin typeface="Arial" panose="020B0604020202020204" pitchFamily="34" charset="0"/>
              </a:rPr>
              <a:t>、</a:t>
            </a:r>
            <a:r>
              <a:rPr lang="zh-CN" altLang="en-US" b="0" i="0" u="none" strike="noStrike" dirty="0" smtClean="0">
                <a:solidFill>
                  <a:schemeClr val="tx1">
                    <a:lumMod val="75000"/>
                    <a:lumOff val="25000"/>
                  </a:schemeClr>
                </a:solidFill>
                <a:effectLst/>
                <a:latin typeface="Arial" panose="020B0604020202020204" pitchFamily="34" charset="0"/>
              </a:rPr>
              <a:t>乔治</a:t>
            </a:r>
            <a:r>
              <a:rPr lang="en-US" altLang="zh-CN" b="0" i="0" u="none" strike="noStrike" dirty="0" smtClean="0">
                <a:solidFill>
                  <a:schemeClr val="tx1">
                    <a:lumMod val="75000"/>
                    <a:lumOff val="25000"/>
                  </a:schemeClr>
                </a:solidFill>
                <a:effectLst/>
                <a:latin typeface="Arial" panose="020B0604020202020204" pitchFamily="34" charset="0"/>
              </a:rPr>
              <a:t>·</a:t>
            </a:r>
            <a:r>
              <a:rPr lang="zh-CN" altLang="en-US" b="0" i="0" u="none" strike="noStrike" dirty="0" smtClean="0">
                <a:solidFill>
                  <a:schemeClr val="tx1">
                    <a:lumMod val="75000"/>
                    <a:lumOff val="25000"/>
                  </a:schemeClr>
                </a:solidFill>
                <a:effectLst/>
                <a:latin typeface="Arial" panose="020B0604020202020204" pitchFamily="34" charset="0"/>
              </a:rPr>
              <a:t>桑</a:t>
            </a:r>
            <a:r>
              <a:rPr lang="zh-CN" altLang="en-US" b="0" i="0" dirty="0" smtClean="0">
                <a:solidFill>
                  <a:schemeClr val="tx1">
                    <a:lumMod val="75000"/>
                    <a:lumOff val="25000"/>
                  </a:schemeClr>
                </a:solidFill>
                <a:effectLst/>
                <a:latin typeface="Arial" panose="020B0604020202020204" pitchFamily="34" charset="0"/>
              </a:rPr>
              <a:t>、</a:t>
            </a:r>
            <a:r>
              <a:rPr lang="zh-CN" altLang="en-US" b="0" i="0" u="none" strike="noStrike" dirty="0" smtClean="0">
                <a:solidFill>
                  <a:schemeClr val="tx1">
                    <a:lumMod val="75000"/>
                    <a:lumOff val="25000"/>
                  </a:schemeClr>
                </a:solidFill>
                <a:effectLst/>
                <a:latin typeface="Arial" panose="020B0604020202020204" pitchFamily="34" charset="0"/>
              </a:rPr>
              <a:t>肖邦</a:t>
            </a:r>
            <a:r>
              <a:rPr lang="zh-CN" altLang="en-US" b="0" i="0" dirty="0" smtClean="0">
                <a:solidFill>
                  <a:schemeClr val="tx1">
                    <a:lumMod val="75000"/>
                    <a:lumOff val="25000"/>
                  </a:schemeClr>
                </a:solidFill>
                <a:effectLst/>
                <a:latin typeface="Arial" panose="020B0604020202020204" pitchFamily="34" charset="0"/>
              </a:rPr>
              <a:t>、</a:t>
            </a:r>
            <a:r>
              <a:rPr lang="zh-CN" altLang="en-US" b="0" i="0" u="none" strike="noStrike" dirty="0" smtClean="0">
                <a:solidFill>
                  <a:schemeClr val="tx1">
                    <a:lumMod val="75000"/>
                    <a:lumOff val="25000"/>
                  </a:schemeClr>
                </a:solidFill>
                <a:effectLst/>
                <a:latin typeface="Arial" panose="020B0604020202020204" pitchFamily="34" charset="0"/>
              </a:rPr>
              <a:t>王尔德</a:t>
            </a:r>
            <a:r>
              <a:rPr lang="zh-CN" altLang="en-US" b="0" i="0" dirty="0" smtClean="0">
                <a:solidFill>
                  <a:schemeClr val="tx1">
                    <a:lumMod val="75000"/>
                    <a:lumOff val="25000"/>
                  </a:schemeClr>
                </a:solidFill>
                <a:effectLst/>
                <a:latin typeface="Arial" panose="020B0604020202020204" pitchFamily="34" charset="0"/>
              </a:rPr>
              <a:t>、</a:t>
            </a:r>
            <a:r>
              <a:rPr lang="zh-CN" altLang="en-US" b="0" i="0" u="none" strike="noStrike" dirty="0" smtClean="0">
                <a:solidFill>
                  <a:schemeClr val="tx1">
                    <a:lumMod val="75000"/>
                    <a:lumOff val="25000"/>
                  </a:schemeClr>
                </a:solidFill>
                <a:effectLst/>
                <a:latin typeface="Arial" panose="020B0604020202020204" pitchFamily="34" charset="0"/>
              </a:rPr>
              <a:t>科莱特</a:t>
            </a:r>
            <a:r>
              <a:rPr lang="zh-CN" altLang="en-US" b="0" i="0" dirty="0" smtClean="0">
                <a:solidFill>
                  <a:schemeClr val="tx1">
                    <a:lumMod val="75000"/>
                    <a:lumOff val="25000"/>
                  </a:schemeClr>
                </a:solidFill>
                <a:effectLst/>
                <a:latin typeface="Arial" panose="020B0604020202020204" pitchFamily="34" charset="0"/>
              </a:rPr>
              <a:t>、</a:t>
            </a:r>
            <a:r>
              <a:rPr lang="zh-CN" altLang="en-US" b="0" i="0" u="none" strike="noStrike" dirty="0" smtClean="0">
                <a:solidFill>
                  <a:schemeClr val="tx1">
                    <a:lumMod val="75000"/>
                    <a:lumOff val="25000"/>
                  </a:schemeClr>
                </a:solidFill>
                <a:effectLst/>
                <a:latin typeface="Arial" panose="020B0604020202020204" pitchFamily="34" charset="0"/>
              </a:rPr>
              <a:t>热奈</a:t>
            </a:r>
            <a:r>
              <a:rPr lang="zh-CN" altLang="en-US" b="0" i="0" dirty="0" smtClean="0">
                <a:solidFill>
                  <a:schemeClr val="tx1">
                    <a:lumMod val="75000"/>
                    <a:lumOff val="25000"/>
                  </a:schemeClr>
                </a:solidFill>
                <a:effectLst/>
                <a:latin typeface="Arial" panose="020B0604020202020204" pitchFamily="34" charset="0"/>
              </a:rPr>
              <a:t>；</a:t>
            </a:r>
            <a:r>
              <a:rPr lang="en-US" altLang="zh-CN" b="0" i="0" dirty="0" smtClean="0">
                <a:solidFill>
                  <a:schemeClr val="tx1">
                    <a:lumMod val="75000"/>
                    <a:lumOff val="25000"/>
                  </a:schemeClr>
                </a:solidFill>
                <a:effectLst/>
                <a:latin typeface="Arial" panose="020B0604020202020204" pitchFamily="34" charset="0"/>
              </a:rPr>
              <a:t>20</a:t>
            </a:r>
            <a:r>
              <a:rPr lang="zh-CN" altLang="en-US" b="0" i="0" dirty="0" smtClean="0">
                <a:solidFill>
                  <a:schemeClr val="tx1">
                    <a:lumMod val="75000"/>
                    <a:lumOff val="25000"/>
                  </a:schemeClr>
                </a:solidFill>
                <a:effectLst/>
                <a:latin typeface="Arial" panose="020B0604020202020204" pitchFamily="34" charset="0"/>
              </a:rPr>
              <a:t>世纪</a:t>
            </a:r>
            <a:r>
              <a:rPr lang="zh-CN" altLang="en-US" b="0" i="0" u="none" strike="noStrike" dirty="0" smtClean="0">
                <a:solidFill>
                  <a:schemeClr val="tx1">
                    <a:lumMod val="75000"/>
                    <a:lumOff val="25000"/>
                  </a:schemeClr>
                </a:solidFill>
                <a:effectLst/>
                <a:latin typeface="Arial" panose="020B0604020202020204" pitchFamily="34" charset="0"/>
              </a:rPr>
              <a:t>毕加索</a:t>
            </a:r>
            <a:r>
              <a:rPr lang="zh-CN" altLang="en-US" b="0" i="0" dirty="0" smtClean="0">
                <a:solidFill>
                  <a:schemeClr val="tx1">
                    <a:lumMod val="75000"/>
                    <a:lumOff val="25000"/>
                  </a:schemeClr>
                </a:solidFill>
                <a:effectLst/>
                <a:latin typeface="Arial" panose="020B0604020202020204" pitchFamily="34" charset="0"/>
              </a:rPr>
              <a:t>、</a:t>
            </a:r>
            <a:r>
              <a:rPr lang="zh-CN" altLang="en-US" b="0" i="0" u="none" strike="noStrike" dirty="0" smtClean="0">
                <a:solidFill>
                  <a:schemeClr val="tx1">
                    <a:lumMod val="75000"/>
                    <a:lumOff val="25000"/>
                  </a:schemeClr>
                </a:solidFill>
                <a:effectLst/>
                <a:latin typeface="Arial" panose="020B0604020202020204" pitchFamily="34" charset="0"/>
              </a:rPr>
              <a:t>本雅明</a:t>
            </a:r>
            <a:r>
              <a:rPr lang="zh-CN" altLang="en-US" b="0" i="0" dirty="0" smtClean="0">
                <a:solidFill>
                  <a:schemeClr val="tx1">
                    <a:lumMod val="75000"/>
                    <a:lumOff val="25000"/>
                  </a:schemeClr>
                </a:solidFill>
                <a:effectLst/>
                <a:latin typeface="Arial" panose="020B0604020202020204" pitchFamily="34" charset="0"/>
              </a:rPr>
              <a:t>、</a:t>
            </a:r>
            <a:r>
              <a:rPr lang="zh-CN" altLang="en-US" b="0" i="0" u="none" strike="noStrike" dirty="0" smtClean="0">
                <a:solidFill>
                  <a:schemeClr val="tx1">
                    <a:lumMod val="75000"/>
                    <a:lumOff val="25000"/>
                  </a:schemeClr>
                </a:solidFill>
                <a:effectLst/>
                <a:latin typeface="Arial" panose="020B0604020202020204" pitchFamily="34" charset="0"/>
              </a:rPr>
              <a:t>纪德</a:t>
            </a:r>
            <a:r>
              <a:rPr lang="zh-CN" altLang="en-US" b="0" i="0" dirty="0" smtClean="0">
                <a:solidFill>
                  <a:schemeClr val="tx1">
                    <a:lumMod val="75000"/>
                    <a:lumOff val="25000"/>
                  </a:schemeClr>
                </a:solidFill>
                <a:effectLst/>
                <a:latin typeface="Arial" panose="020B0604020202020204" pitchFamily="34" charset="0"/>
              </a:rPr>
              <a:t>、</a:t>
            </a:r>
            <a:r>
              <a:rPr lang="zh-CN" altLang="en-US" b="0" i="0" u="none" strike="noStrike" dirty="0" smtClean="0">
                <a:solidFill>
                  <a:schemeClr val="tx1">
                    <a:lumMod val="75000"/>
                    <a:lumOff val="25000"/>
                  </a:schemeClr>
                </a:solidFill>
                <a:effectLst/>
                <a:latin typeface="Arial" panose="020B0604020202020204" pitchFamily="34" charset="0"/>
              </a:rPr>
              <a:t>萨特</a:t>
            </a:r>
            <a:r>
              <a:rPr lang="zh-CN" altLang="en-US" b="0" i="0" dirty="0" smtClean="0">
                <a:solidFill>
                  <a:schemeClr val="tx1">
                    <a:lumMod val="75000"/>
                    <a:lumOff val="25000"/>
                  </a:schemeClr>
                </a:solidFill>
                <a:effectLst/>
                <a:latin typeface="Arial" panose="020B0604020202020204" pitchFamily="34" charset="0"/>
              </a:rPr>
              <a:t>、波夫娃、</a:t>
            </a:r>
            <a:r>
              <a:rPr lang="zh-CN" altLang="en-US" b="0" i="0" u="none" strike="noStrike" dirty="0" smtClean="0">
                <a:solidFill>
                  <a:schemeClr val="tx1">
                    <a:lumMod val="75000"/>
                    <a:lumOff val="25000"/>
                  </a:schemeClr>
                </a:solidFill>
                <a:effectLst/>
                <a:latin typeface="Arial" panose="020B0604020202020204" pitchFamily="34" charset="0"/>
              </a:rPr>
              <a:t>加缪</a:t>
            </a:r>
            <a:r>
              <a:rPr lang="zh-CN" altLang="en-US" b="0" i="0" dirty="0" smtClean="0">
                <a:solidFill>
                  <a:schemeClr val="tx1">
                    <a:lumMod val="75000"/>
                    <a:lumOff val="25000"/>
                  </a:schemeClr>
                </a:solidFill>
                <a:effectLst/>
                <a:latin typeface="Arial" panose="020B0604020202020204" pitchFamily="34" charset="0"/>
              </a:rPr>
              <a:t>、</a:t>
            </a:r>
            <a:r>
              <a:rPr lang="zh-CN" altLang="en-US" b="0" i="0" u="none" strike="noStrike" dirty="0" smtClean="0">
                <a:solidFill>
                  <a:schemeClr val="tx1">
                    <a:lumMod val="75000"/>
                    <a:lumOff val="25000"/>
                  </a:schemeClr>
                </a:solidFill>
                <a:effectLst/>
                <a:latin typeface="Arial" panose="020B0604020202020204" pitchFamily="34" charset="0"/>
              </a:rPr>
              <a:t>罗兰</a:t>
            </a:r>
            <a:r>
              <a:rPr lang="en-US" altLang="zh-CN" b="0" i="0" u="none" strike="noStrike" dirty="0" smtClean="0">
                <a:solidFill>
                  <a:schemeClr val="tx1">
                    <a:lumMod val="75000"/>
                    <a:lumOff val="25000"/>
                  </a:schemeClr>
                </a:solidFill>
                <a:effectLst/>
                <a:latin typeface="Arial" panose="020B0604020202020204" pitchFamily="34" charset="0"/>
              </a:rPr>
              <a:t>·</a:t>
            </a:r>
            <a:r>
              <a:rPr lang="zh-CN" altLang="en-US" b="0" i="0" u="none" strike="noStrike" dirty="0" smtClean="0">
                <a:solidFill>
                  <a:schemeClr val="tx1">
                    <a:lumMod val="75000"/>
                    <a:lumOff val="25000"/>
                  </a:schemeClr>
                </a:solidFill>
                <a:effectLst/>
                <a:latin typeface="Arial" panose="020B0604020202020204" pitchFamily="34" charset="0"/>
              </a:rPr>
              <a:t>巴特</a:t>
            </a:r>
            <a:r>
              <a:rPr lang="zh-CN" altLang="en-US" b="0" i="0" dirty="0" smtClean="0">
                <a:solidFill>
                  <a:schemeClr val="tx1">
                    <a:lumMod val="75000"/>
                    <a:lumOff val="25000"/>
                  </a:schemeClr>
                </a:solidFill>
                <a:effectLst/>
                <a:latin typeface="Arial" panose="020B0604020202020204" pitchFamily="34" charset="0"/>
              </a:rPr>
              <a:t>、</a:t>
            </a:r>
            <a:r>
              <a:rPr lang="zh-CN" altLang="en-US" b="0" i="0" u="none" strike="noStrike" dirty="0" smtClean="0">
                <a:solidFill>
                  <a:schemeClr val="tx1">
                    <a:lumMod val="75000"/>
                    <a:lumOff val="25000"/>
                  </a:schemeClr>
                </a:solidFill>
                <a:effectLst/>
                <a:latin typeface="Arial" panose="020B0604020202020204" pitchFamily="34" charset="0"/>
              </a:rPr>
              <a:t>福科</a:t>
            </a:r>
            <a:r>
              <a:rPr lang="zh-CN" altLang="en-US" b="0" i="0" dirty="0" smtClean="0">
                <a:solidFill>
                  <a:schemeClr val="tx1">
                    <a:lumMod val="75000"/>
                    <a:lumOff val="25000"/>
                  </a:schemeClr>
                </a:solidFill>
                <a:effectLst/>
                <a:latin typeface="Arial" panose="020B0604020202020204" pitchFamily="34" charset="0"/>
              </a:rPr>
              <a:t>这一些文化名人，组成巴黎社会文化人群落。</a:t>
            </a:r>
            <a:endParaRPr lang="zh-CN" altLang="en-US" dirty="0">
              <a:solidFill>
                <a:schemeClr val="tx1">
                  <a:lumMod val="75000"/>
                  <a:lumOff val="25000"/>
                </a:schemeClr>
              </a:solidFill>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m2.quanjing.com/2m/fo004/fo-224891.jpg"/>
          <p:cNvPicPr>
            <a:picLocks noChangeAspect="1" noChangeArrowheads="1"/>
          </p:cNvPicPr>
          <p:nvPr/>
        </p:nvPicPr>
        <p:blipFill rotWithShape="1">
          <a:blip r:embed="rId1" cstate="email"/>
          <a:srcRect b="14730"/>
          <a:stretch>
            <a:fillRect/>
          </a:stretch>
        </p:blipFill>
        <p:spPr bwMode="auto">
          <a:xfrm>
            <a:off x="0" y="0"/>
            <a:ext cx="12192000" cy="6934200"/>
          </a:xfrm>
          <a:prstGeom prst="rect">
            <a:avLst/>
          </a:prstGeom>
          <a:noFill/>
          <a:extLst>
            <a:ext uri="{909E8E84-426E-40DD-AFC4-6F175D3DCCD1}">
              <a14:hiddenFill xmlns:a14="http://schemas.microsoft.com/office/drawing/2010/main">
                <a:solidFill>
                  <a:srgbClr val="FFFFFF"/>
                </a:solidFill>
              </a14:hiddenFill>
            </a:ext>
          </a:extLst>
        </p:spPr>
      </p:pic>
      <p:sp>
        <p:nvSpPr>
          <p:cNvPr id="5" name="等腰三角形 4"/>
          <p:cNvSpPr/>
          <p:nvPr/>
        </p:nvSpPr>
        <p:spPr>
          <a:xfrm rot="10800000">
            <a:off x="6096000" y="0"/>
            <a:ext cx="1809751" cy="3067050"/>
          </a:xfrm>
          <a:prstGeom prst="triangle">
            <a:avLst>
              <a:gd name="adj" fmla="val 100000"/>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2895600" y="3067050"/>
            <a:ext cx="3200400" cy="3867150"/>
          </a:xfrm>
          <a:prstGeom prst="triangle">
            <a:avLst>
              <a:gd name="adj" fmla="val 100000"/>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a:off x="2471246" y="3429000"/>
            <a:ext cx="2900855" cy="3505200"/>
          </a:xfrm>
          <a:prstGeom prst="triangle">
            <a:avLst>
              <a:gd name="adj" fmla="val 100000"/>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052130" y="2603651"/>
            <a:ext cx="3895725" cy="2973122"/>
          </a:xfrm>
          <a:prstGeom prst="rect">
            <a:avLst/>
          </a:prstGeom>
        </p:spPr>
        <p:txBody>
          <a:bodyPr wrap="square">
            <a:spAutoFit/>
          </a:bodyPr>
          <a:lstStyle/>
          <a:p>
            <a:pPr>
              <a:lnSpc>
                <a:spcPct val="130000"/>
              </a:lnSpc>
            </a:pPr>
            <a:r>
              <a:rPr lang="zh-CN" altLang="en-US" sz="3600" b="1" i="0" dirty="0" smtClean="0">
                <a:solidFill>
                  <a:schemeClr val="bg1"/>
                </a:solidFill>
                <a:effectLst/>
                <a:latin typeface="+mj-ea"/>
                <a:ea typeface="+mj-ea"/>
              </a:rPr>
              <a:t>法国</a:t>
            </a:r>
            <a:r>
              <a:rPr lang="zh-CN" altLang="en-US" i="0" dirty="0" smtClean="0">
                <a:solidFill>
                  <a:schemeClr val="bg1"/>
                </a:solidFill>
                <a:effectLst/>
                <a:latin typeface="+mj-ea"/>
                <a:ea typeface="+mj-ea"/>
              </a:rPr>
              <a:t>最出名的香水店要数</a:t>
            </a:r>
            <a:r>
              <a:rPr lang="en-US" altLang="zh-CN" i="0" u="none" strike="noStrike" dirty="0" err="1" smtClean="0">
                <a:solidFill>
                  <a:schemeClr val="bg1"/>
                </a:solidFill>
                <a:effectLst/>
                <a:latin typeface="+mj-ea"/>
                <a:ea typeface="+mj-ea"/>
              </a:rPr>
              <a:t>sephora</a:t>
            </a:r>
            <a:r>
              <a:rPr lang="zh-CN" altLang="en-US" i="0" dirty="0" smtClean="0">
                <a:solidFill>
                  <a:schemeClr val="bg1"/>
                </a:solidFill>
                <a:effectLst/>
                <a:latin typeface="+mj-ea"/>
                <a:ea typeface="+mj-ea"/>
              </a:rPr>
              <a:t>，几乎在每个城市都有他家的店铺，里面有好多国际品牌的香水，喜欢买香水的朋友一定要到这里转转。另外要说的是位于蔚蓝海岸的</a:t>
            </a:r>
            <a:r>
              <a:rPr lang="en-US" altLang="zh-CN" i="0" dirty="0" err="1" smtClean="0">
                <a:solidFill>
                  <a:schemeClr val="bg1"/>
                </a:solidFill>
                <a:effectLst/>
                <a:latin typeface="+mj-ea"/>
                <a:ea typeface="+mj-ea"/>
              </a:rPr>
              <a:t>grasse</a:t>
            </a:r>
            <a:r>
              <a:rPr lang="zh-CN" altLang="en-US" i="0" dirty="0" smtClean="0">
                <a:solidFill>
                  <a:schemeClr val="bg1"/>
                </a:solidFill>
                <a:effectLst/>
                <a:latin typeface="+mj-ea"/>
                <a:ea typeface="+mj-ea"/>
              </a:rPr>
              <a:t>是法国著名的香水城，这里同样是买香水的好地方。</a:t>
            </a:r>
            <a:endParaRPr lang="zh-CN" altLang="en-US" dirty="0">
              <a:solidFill>
                <a:schemeClr val="bg1"/>
              </a:solidFill>
              <a:latin typeface="+mj-ea"/>
              <a:ea typeface="+mj-ea"/>
            </a:endParaRPr>
          </a:p>
        </p:txBody>
      </p:sp>
      <p:sp>
        <p:nvSpPr>
          <p:cNvPr id="15" name="等腰三角形 14"/>
          <p:cNvSpPr/>
          <p:nvPr/>
        </p:nvSpPr>
        <p:spPr>
          <a:xfrm rot="10800000">
            <a:off x="6531430" y="362860"/>
            <a:ext cx="520700" cy="510465"/>
          </a:xfrm>
          <a:prstGeom prst="triangle">
            <a:avLst>
              <a:gd name="adj" fmla="val 10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052130" y="404782"/>
            <a:ext cx="1729921" cy="923330"/>
          </a:xfrm>
          <a:prstGeom prst="rect">
            <a:avLst/>
          </a:prstGeom>
          <a:noFill/>
        </p:spPr>
        <p:txBody>
          <a:bodyPr wrap="square" rtlCol="0">
            <a:spAutoFit/>
          </a:bodyPr>
          <a:lstStyle/>
          <a:p>
            <a:r>
              <a:rPr lang="zh-CN" altLang="en-US" sz="5400" dirty="0" smtClean="0">
                <a:solidFill>
                  <a:schemeClr val="bg1"/>
                </a:solidFill>
                <a:latin typeface="+mj-lt"/>
              </a:rPr>
              <a:t>购物</a:t>
            </a:r>
            <a:endParaRPr lang="zh-CN" altLang="en-US" sz="5400" dirty="0">
              <a:solidFill>
                <a:schemeClr val="bg1"/>
              </a:solidFill>
              <a:latin typeface="+mj-lt"/>
            </a:endParaRPr>
          </a:p>
        </p:txBody>
      </p:sp>
      <p:sp>
        <p:nvSpPr>
          <p:cNvPr id="17" name="文本框 16"/>
          <p:cNvSpPr txBox="1"/>
          <p:nvPr/>
        </p:nvSpPr>
        <p:spPr>
          <a:xfrm>
            <a:off x="7052129" y="1348175"/>
            <a:ext cx="5251451" cy="769441"/>
          </a:xfrm>
          <a:prstGeom prst="rect">
            <a:avLst/>
          </a:prstGeom>
          <a:noFill/>
        </p:spPr>
        <p:txBody>
          <a:bodyPr wrap="square" rtlCol="0">
            <a:spAutoFit/>
          </a:bodyPr>
          <a:lstStyle/>
          <a:p>
            <a:r>
              <a:rPr lang="en-US" altLang="zh-CN" sz="4400" b="1" dirty="0" smtClean="0">
                <a:solidFill>
                  <a:schemeClr val="bg1"/>
                </a:solidFill>
                <a:latin typeface="+mj-lt"/>
              </a:rPr>
              <a:t>SHOPPING</a:t>
            </a:r>
            <a:endParaRPr lang="zh-CN" altLang="en-US" sz="4400" b="1" dirty="0">
              <a:solidFill>
                <a:schemeClr val="bg1"/>
              </a:solidFill>
              <a:latin typeface="+mj-lt"/>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0" y="393"/>
            <a:ext cx="12192000" cy="6857214"/>
          </a:xfrm>
          <a:prstGeom prst="rect">
            <a:avLst/>
          </a:prstGeom>
        </p:spPr>
      </p:pic>
      <p:cxnSp>
        <p:nvCxnSpPr>
          <p:cNvPr id="5" name="直接连接符 4"/>
          <p:cNvCxnSpPr/>
          <p:nvPr/>
        </p:nvCxnSpPr>
        <p:spPr>
          <a:xfrm>
            <a:off x="2838449" y="1524000"/>
            <a:ext cx="2305051"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724835" y="1524000"/>
            <a:ext cx="2752677" cy="1938992"/>
          </a:xfrm>
          <a:prstGeom prst="rect">
            <a:avLst/>
          </a:prstGeom>
        </p:spPr>
        <p:txBody>
          <a:bodyPr wrap="none">
            <a:spAutoFit/>
          </a:bodyPr>
          <a:lstStyle/>
          <a:p>
            <a:r>
              <a:rPr lang="zh-CN" altLang="en-US" sz="6000" b="1" dirty="0">
                <a:solidFill>
                  <a:schemeClr val="accent6"/>
                </a:solidFill>
                <a:latin typeface="Arial" panose="020B0604020202020204" pitchFamily="34" charset="0"/>
              </a:rPr>
              <a:t>伦敦</a:t>
            </a:r>
            <a:endParaRPr lang="en-US" altLang="zh-CN" sz="6000" b="1" dirty="0" smtClean="0">
              <a:solidFill>
                <a:schemeClr val="accent6"/>
              </a:solidFill>
              <a:latin typeface="Arial" panose="020B0604020202020204" pitchFamily="34" charset="0"/>
            </a:endParaRPr>
          </a:p>
          <a:p>
            <a:r>
              <a:rPr lang="en-US" altLang="zh-CN" sz="6000" dirty="0">
                <a:solidFill>
                  <a:schemeClr val="accent6"/>
                </a:solidFill>
                <a:latin typeface="Arial" panose="020B0604020202020204" pitchFamily="34" charset="0"/>
              </a:rPr>
              <a:t>London</a:t>
            </a:r>
            <a:endParaRPr lang="en-US" altLang="zh-CN" sz="6000" dirty="0">
              <a:solidFill>
                <a:schemeClr val="accent6"/>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email">
            <a:extLst>
              <a:ext uri="{BEBA8EAE-BF5A-486C-A8C5-ECC9F3942E4B}">
                <a14:imgProps xmlns:a14="http://schemas.microsoft.com/office/drawing/2010/main">
                  <a14:imgLayer r:embed="rId2">
                    <a14:imgEffect>
                      <a14:brightnessContrast bright="-40000"/>
                    </a14:imgEffect>
                    <a14:imgEffect>
                      <a14:saturation sat="0"/>
                    </a14:imgEffect>
                  </a14:imgLayer>
                </a14:imgProps>
              </a:ext>
            </a:extLst>
          </a:blip>
          <a:srcRect/>
          <a:stretch>
            <a:fillRect/>
          </a:stretch>
        </p:blipFill>
        <p:spPr>
          <a:xfrm>
            <a:off x="0" y="-171450"/>
            <a:ext cx="12192000" cy="7143750"/>
          </a:xfrm>
          <a:prstGeom prst="rect">
            <a:avLst/>
          </a:prstGeom>
        </p:spPr>
      </p:pic>
      <p:sp>
        <p:nvSpPr>
          <p:cNvPr id="5" name="平行四边形 4"/>
          <p:cNvSpPr/>
          <p:nvPr/>
        </p:nvSpPr>
        <p:spPr>
          <a:xfrm>
            <a:off x="-19051" y="0"/>
            <a:ext cx="12211051" cy="6858000"/>
          </a:xfrm>
          <a:prstGeom prst="parallelogram">
            <a:avLst>
              <a:gd name="adj" fmla="val 84940"/>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10800000">
            <a:off x="397330" y="191410"/>
            <a:ext cx="520700" cy="510465"/>
          </a:xfrm>
          <a:prstGeom prst="triangle">
            <a:avLst>
              <a:gd name="adj" fmla="val 10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030" y="233332"/>
            <a:ext cx="1729921" cy="923330"/>
          </a:xfrm>
          <a:prstGeom prst="rect">
            <a:avLst/>
          </a:prstGeom>
          <a:noFill/>
        </p:spPr>
        <p:txBody>
          <a:bodyPr wrap="square" rtlCol="0">
            <a:spAutoFit/>
          </a:bodyPr>
          <a:lstStyle/>
          <a:p>
            <a:r>
              <a:rPr lang="zh-CN" altLang="en-US" sz="5400" dirty="0">
                <a:solidFill>
                  <a:schemeClr val="bg1"/>
                </a:solidFill>
                <a:latin typeface="+mj-lt"/>
              </a:rPr>
              <a:t>交通</a:t>
            </a:r>
            <a:endParaRPr lang="zh-CN" altLang="en-US" sz="5400" dirty="0">
              <a:solidFill>
                <a:schemeClr val="bg1"/>
              </a:solidFill>
              <a:latin typeface="+mj-lt"/>
            </a:endParaRPr>
          </a:p>
        </p:txBody>
      </p:sp>
      <p:sp>
        <p:nvSpPr>
          <p:cNvPr id="8" name="矩形 7"/>
          <p:cNvSpPr/>
          <p:nvPr/>
        </p:nvSpPr>
        <p:spPr>
          <a:xfrm>
            <a:off x="6561365" y="446641"/>
            <a:ext cx="5238751" cy="3333220"/>
          </a:xfrm>
          <a:prstGeom prst="rect">
            <a:avLst/>
          </a:prstGeom>
        </p:spPr>
        <p:txBody>
          <a:bodyPr wrap="square">
            <a:spAutoFit/>
          </a:bodyPr>
          <a:lstStyle/>
          <a:p>
            <a:pPr algn="just">
              <a:lnSpc>
                <a:spcPct val="130000"/>
              </a:lnSpc>
            </a:pPr>
            <a:r>
              <a:rPr lang="zh-CN" altLang="en-US" sz="5400" b="1" i="0" dirty="0" smtClean="0">
                <a:solidFill>
                  <a:schemeClr val="bg1"/>
                </a:solidFill>
                <a:effectLst/>
                <a:latin typeface="Arial" panose="020B0604020202020204" pitchFamily="34" charset="0"/>
              </a:rPr>
              <a:t>伦敦</a:t>
            </a:r>
            <a:r>
              <a:rPr lang="zh-CN" altLang="en-US" dirty="0" smtClean="0">
                <a:solidFill>
                  <a:schemeClr val="bg1"/>
                </a:solidFill>
                <a:latin typeface="+mj-ea"/>
                <a:ea typeface="+mj-ea"/>
              </a:rPr>
              <a:t>交通</a:t>
            </a:r>
            <a:r>
              <a:rPr lang="zh-CN" altLang="en-US" dirty="0">
                <a:solidFill>
                  <a:schemeClr val="bg1"/>
                </a:solidFill>
                <a:latin typeface="+mj-ea"/>
                <a:ea typeface="+mj-ea"/>
              </a:rPr>
              <a:t>是伦敦市长负责的四项政策范围之一，但市长在交通的财政管理权则受到限制，其行政机构为伦敦交通局（</a:t>
            </a:r>
            <a:r>
              <a:rPr lang="en-US" altLang="zh-CN" dirty="0">
                <a:solidFill>
                  <a:schemeClr val="bg1"/>
                </a:solidFill>
                <a:latin typeface="+mj-ea"/>
                <a:ea typeface="+mj-ea"/>
              </a:rPr>
              <a:t>Transport for London</a:t>
            </a:r>
            <a:r>
              <a:rPr lang="zh-CN" altLang="en-US" dirty="0">
                <a:solidFill>
                  <a:schemeClr val="bg1"/>
                </a:solidFill>
                <a:latin typeface="+mj-ea"/>
                <a:ea typeface="+mj-ea"/>
              </a:rPr>
              <a:t>，简称</a:t>
            </a:r>
            <a:r>
              <a:rPr lang="en-US" altLang="zh-CN" dirty="0" err="1">
                <a:solidFill>
                  <a:schemeClr val="bg1"/>
                </a:solidFill>
                <a:latin typeface="+mj-ea"/>
                <a:ea typeface="+mj-ea"/>
              </a:rPr>
              <a:t>TfL</a:t>
            </a:r>
            <a:r>
              <a:rPr lang="zh-CN" altLang="en-US" dirty="0">
                <a:solidFill>
                  <a:schemeClr val="bg1"/>
                </a:solidFill>
                <a:latin typeface="+mj-ea"/>
                <a:ea typeface="+mj-ea"/>
              </a:rPr>
              <a:t>）。伦敦的公共交通是世界上庞大的交通系统，但却有过度拥挤和信赖度不佳的问题，对此伦敦政府准备了多项大型的交通投资计划，包含为了奥运会所投入的</a:t>
            </a:r>
            <a:r>
              <a:rPr lang="en-US" altLang="zh-CN" dirty="0">
                <a:solidFill>
                  <a:schemeClr val="bg1"/>
                </a:solidFill>
                <a:latin typeface="+mj-ea"/>
                <a:ea typeface="+mj-ea"/>
              </a:rPr>
              <a:t>70</a:t>
            </a:r>
            <a:r>
              <a:rPr lang="zh-CN" altLang="en-US" dirty="0">
                <a:solidFill>
                  <a:schemeClr val="bg1"/>
                </a:solidFill>
                <a:latin typeface="+mj-ea"/>
                <a:ea typeface="+mj-ea"/>
              </a:rPr>
              <a:t>亿英镑改善计划。</a:t>
            </a:r>
            <a:endParaRPr lang="zh-CN" altLang="en-US" dirty="0">
              <a:solidFill>
                <a:schemeClr val="bg1"/>
              </a:solidFill>
              <a:latin typeface="+mj-ea"/>
              <a:ea typeface="+mj-ea"/>
            </a:endParaRPr>
          </a:p>
        </p:txBody>
      </p:sp>
      <p:sp>
        <p:nvSpPr>
          <p:cNvPr id="9" name="文本框 8"/>
          <p:cNvSpPr txBox="1"/>
          <p:nvPr/>
        </p:nvSpPr>
        <p:spPr>
          <a:xfrm>
            <a:off x="918029" y="1026558"/>
            <a:ext cx="5251451" cy="769441"/>
          </a:xfrm>
          <a:prstGeom prst="rect">
            <a:avLst/>
          </a:prstGeom>
          <a:noFill/>
        </p:spPr>
        <p:txBody>
          <a:bodyPr wrap="square" rtlCol="0">
            <a:spAutoFit/>
          </a:bodyPr>
          <a:lstStyle/>
          <a:p>
            <a:r>
              <a:rPr lang="en-US" altLang="zh-CN" sz="4400" b="1" dirty="0" smtClean="0">
                <a:solidFill>
                  <a:schemeClr val="bg1"/>
                </a:solidFill>
                <a:latin typeface="+mj-lt"/>
              </a:rPr>
              <a:t>TRANSPORTATION</a:t>
            </a:r>
            <a:endParaRPr lang="zh-CN" altLang="en-US" sz="4400" b="1" dirty="0">
              <a:solidFill>
                <a:schemeClr val="bg1"/>
              </a:solidFill>
              <a:latin typeface="+mj-lt"/>
            </a:endParaRPr>
          </a:p>
        </p:txBody>
      </p:sp>
      <p:sp>
        <p:nvSpPr>
          <p:cNvPr id="10" name="矩形 9"/>
          <p:cNvSpPr/>
          <p:nvPr/>
        </p:nvSpPr>
        <p:spPr>
          <a:xfrm>
            <a:off x="6561365" y="4039431"/>
            <a:ext cx="5238751" cy="2613023"/>
          </a:xfrm>
          <a:prstGeom prst="rect">
            <a:avLst/>
          </a:prstGeom>
        </p:spPr>
        <p:txBody>
          <a:bodyPr wrap="square">
            <a:spAutoFit/>
          </a:bodyPr>
          <a:lstStyle/>
          <a:p>
            <a:pPr>
              <a:lnSpc>
                <a:spcPct val="130000"/>
              </a:lnSpc>
            </a:pPr>
            <a:r>
              <a:rPr lang="zh-CN" altLang="en-US" dirty="0" smtClean="0">
                <a:solidFill>
                  <a:schemeClr val="bg1"/>
                </a:solidFill>
              </a:rPr>
              <a:t>伦敦</a:t>
            </a:r>
            <a:r>
              <a:rPr lang="zh-CN" altLang="en-US" dirty="0">
                <a:solidFill>
                  <a:schemeClr val="bg1"/>
                </a:solidFill>
              </a:rPr>
              <a:t>的地铁、公共汽车和出租车都是方便的交通工具，当你漫游伦敦时，它们会给您带来极大的便利。公共汽车交通工具中最令游客跃跃欲试的是红色双层巴士，在伦敦没有什么能比乘公共汽车更方便更令人惬意的了。乘坐一次伦敦的公共汽车，会使你终生难忘。乘巴士的方法，伦敦有两种巴士穿梭于大街小巷</a:t>
            </a:r>
            <a:endParaRPr lang="zh-CN" altLang="en-US" dirty="0">
              <a:solidFill>
                <a:schemeClr val="bg1"/>
              </a:solidFill>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自定义 34">
      <a:dk1>
        <a:sysClr val="windowText" lastClr="000000"/>
      </a:dk1>
      <a:lt1>
        <a:sysClr val="window" lastClr="FFFFFF"/>
      </a:lt1>
      <a:dk2>
        <a:srgbClr val="44546A"/>
      </a:dk2>
      <a:lt2>
        <a:srgbClr val="E7E6E6"/>
      </a:lt2>
      <a:accent1>
        <a:srgbClr val="BF2071"/>
      </a:accent1>
      <a:accent2>
        <a:srgbClr val="FEE0B9"/>
      </a:accent2>
      <a:accent3>
        <a:srgbClr val="28163D"/>
      </a:accent3>
      <a:accent4>
        <a:srgbClr val="3F1551"/>
      </a:accent4>
      <a:accent5>
        <a:srgbClr val="670E60"/>
      </a:accent5>
      <a:accent6>
        <a:srgbClr val="70AD47"/>
      </a:accent6>
      <a:hlink>
        <a:srgbClr val="0563C1"/>
      </a:hlink>
      <a:folHlink>
        <a:srgbClr val="954F72"/>
      </a:folHlink>
    </a:clrScheme>
    <a:fontScheme name="自定义 9">
      <a:majorFont>
        <a:latin typeface="Segoe UI"/>
        <a:ea typeface="微软雅黑"/>
        <a:cs typeface=""/>
      </a:majorFont>
      <a:minorFont>
        <a:latin typeface="Segoe UI Light"/>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3936</Words>
  <Application>WPS 演示</Application>
  <PresentationFormat>宽屏</PresentationFormat>
  <Paragraphs>151</Paragraphs>
  <Slides>19</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19</vt:i4>
      </vt:variant>
    </vt:vector>
  </HeadingPairs>
  <TitlesOfParts>
    <vt:vector size="33" baseType="lpstr">
      <vt:lpstr>Arial</vt:lpstr>
      <vt:lpstr>宋体</vt:lpstr>
      <vt:lpstr>Wingdings</vt:lpstr>
      <vt:lpstr>Segoe UI</vt:lpstr>
      <vt:lpstr>Tahoma</vt:lpstr>
      <vt:lpstr>微软雅黑</vt:lpstr>
      <vt:lpstr>Meiryo</vt:lpstr>
      <vt:lpstr>Yu Gothic UI</vt:lpstr>
      <vt:lpstr>Arial Narrow</vt:lpstr>
      <vt:lpstr>Calibri</vt:lpstr>
      <vt:lpstr>Segoe UI Light</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Years later</cp:lastModifiedBy>
  <cp:revision>39</cp:revision>
  <dcterms:created xsi:type="dcterms:W3CDTF">2015-08-26T02:09:00Z</dcterms:created>
  <dcterms:modified xsi:type="dcterms:W3CDTF">2024-04-19T18:51:53Z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FAD9FE0CD77A4014B28EA4EAD66C7FF2_13</vt:lpwstr>
  </property>
  <property fmtid="{D5CDD505-2E9C-101B-9397-08002B2CF9AE}" pid="3" name="KSOProductBuildVer">
    <vt:lpwstr>2052-12.1.0.16417</vt:lpwstr>
  </property>
</Properties>
</file>