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5" r:id="rId12"/>
    <p:sldId id="264" r:id="rId13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6" r:id="rId24"/>
    <p:sldId id="278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DD"/>
    <a:srgbClr val="389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4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54F46-E14B-4E9B-9FD2-6ECFF4B033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AE590-F188-4B87-B525-2DA0C34CA2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AE590-F188-4B87-B525-2DA0C34CA2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40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08C9C-B5CB-41D2-9692-772074A12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CF57-7857-4800-93FF-7CE37CA69A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318303"/>
            <a:ext cx="5320170" cy="622139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86949" y="1665876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世</a:t>
            </a:r>
            <a:endParaRPr lang="zh-CN" altLang="en-US" sz="13800" dirty="0">
              <a:ln w="9525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6558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界</a:t>
            </a:r>
            <a:endParaRPr lang="zh-CN" altLang="en-US" sz="11500" dirty="0">
              <a:ln w="9525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4926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环</a:t>
            </a:r>
            <a:endParaRPr lang="zh-CN" altLang="en-US" sz="11500" dirty="0">
              <a:ln w="9525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32942" y="1604320"/>
            <a:ext cx="205857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境</a:t>
            </a:r>
            <a:endParaRPr lang="zh-CN" altLang="en-US" sz="14600" dirty="0">
              <a:ln w="9525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14167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日</a:t>
            </a:r>
            <a:endParaRPr lang="zh-CN" altLang="en-US" sz="11500" dirty="0">
              <a:ln w="9525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84232" y="3839636"/>
            <a:ext cx="565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幼儿园世界环境日活动方案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6313" y="4521426"/>
            <a:ext cx="34474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prstClr val="black"/>
                </a:solidFill>
                <a:cs typeface="+mn-ea"/>
                <a:sym typeface="+mn-lt"/>
              </a:rPr>
              <a:t>：</a:t>
            </a:r>
            <a:r>
              <a:rPr lang="en-US" altLang="zh-CN" sz="2000" dirty="0" smtClean="0">
                <a:solidFill>
                  <a:prstClr val="black"/>
                </a:solidFill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prstClr val="black"/>
                </a:solidFill>
                <a:cs typeface="+mn-ea"/>
                <a:sym typeface="+mn-lt"/>
              </a:rPr>
              <a:t>营</a:t>
            </a:r>
            <a:r>
              <a:rPr lang="en-US" altLang="zh-CN" sz="2000" dirty="0" smtClean="0">
                <a:solidFill>
                  <a:prstClr val="black"/>
                </a:solidFill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20XX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2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7920743" y="2140645"/>
            <a:ext cx="2740211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spc="600" dirty="0">
                <a:solidFill>
                  <a:srgbClr val="0F876B"/>
                </a:solidFill>
                <a:cs typeface="+mn-ea"/>
                <a:sym typeface="+mn-lt"/>
              </a:rPr>
              <a:t>活动一</a:t>
            </a:r>
            <a:endParaRPr lang="en-US" sz="3600" b="1" spc="600" dirty="0">
              <a:solidFill>
                <a:srgbClr val="0F876B"/>
              </a:solidFill>
              <a:cs typeface="+mn-ea"/>
              <a:sym typeface="+mn-lt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962379" y="3475741"/>
            <a:ext cx="6121327" cy="22839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、在全园开展收集废旧电池活动，发动家长将自己家里的电池搜集到幼儿园的废旧电池回收箱。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199561" y="3474595"/>
            <a:ext cx="3926305" cy="2286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2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4399662" y="3852324"/>
            <a:ext cx="5948105" cy="15762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、幼儿园制定一份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低碳生活倡议书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，在幼儿园网页发布。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文本框 62"/>
          <p:cNvSpPr txBox="1"/>
          <p:nvPr/>
        </p:nvSpPr>
        <p:spPr>
          <a:xfrm>
            <a:off x="4399662" y="2978486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F876B"/>
                </a:solidFill>
                <a:cs typeface="+mn-ea"/>
                <a:sym typeface="+mn-lt"/>
              </a:rPr>
              <a:t>活动二</a:t>
            </a:r>
            <a:endParaRPr lang="zh-CN" altLang="en-US" sz="3600" b="1" dirty="0">
              <a:solidFill>
                <a:srgbClr val="0F876B"/>
              </a:solidFill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128717" y="2550192"/>
            <a:ext cx="9934567" cy="3308296"/>
          </a:xfrm>
          <a:prstGeom prst="roundRect">
            <a:avLst/>
          </a:prstGeom>
          <a:noFill/>
          <a:ln>
            <a:solidFill>
              <a:srgbClr val="0F8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04054" y="1317469"/>
            <a:ext cx="5561635" cy="556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2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5331" y="19677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3</a:t>
            </a:r>
            <a:r>
              <a:rPr lang="zh-CN" altLang="en-US" sz="2800" dirty="0">
                <a:cs typeface="+mn-ea"/>
                <a:sym typeface="+mn-lt"/>
              </a:rPr>
              <a:t>、孩子和家长一起收集有关“救救地球妈妈的图片”，布置主题墙，进行展出。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75768" y="4446103"/>
            <a:ext cx="5485902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4</a:t>
            </a:r>
            <a:r>
              <a:rPr lang="zh-CN" altLang="en-US" sz="2800" dirty="0">
                <a:cs typeface="+mn-ea"/>
                <a:sym typeface="+mn-lt"/>
              </a:rPr>
              <a:t>、幼儿在</a:t>
            </a:r>
            <a:r>
              <a:rPr lang="en-US" altLang="zh-CN" sz="2800" dirty="0">
                <a:cs typeface="+mn-ea"/>
                <a:sym typeface="+mn-lt"/>
              </a:rPr>
              <a:t>XX</a:t>
            </a:r>
            <a:r>
              <a:rPr lang="zh-CN" altLang="en-US" sz="2800" dirty="0">
                <a:cs typeface="+mn-ea"/>
                <a:sym typeface="+mn-lt"/>
              </a:rPr>
              <a:t>公园开展“你丢我捡”清扫垃圾活动。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8268" y="1550681"/>
            <a:ext cx="2811684" cy="28116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49101" y="3429000"/>
            <a:ext cx="4487119" cy="336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2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1851949" y="3124070"/>
            <a:ext cx="8495818" cy="22019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5</a:t>
            </a:r>
            <a:r>
              <a:rPr lang="zh-CN" altLang="en-US" sz="2400" dirty="0">
                <a:cs typeface="+mn-ea"/>
                <a:sym typeface="+mn-lt"/>
              </a:rPr>
              <a:t>、幼儿制作“环保卡片”，并在公园向过往的叔叔阿姨、爷爷奶奶发放卡片，同时向每个人宣传“节约用水、节约用电、节约粮食、不要乱扔垃圾</a:t>
            </a:r>
            <a:r>
              <a:rPr lang="en-US" altLang="zh-CN" sz="2400" dirty="0">
                <a:cs typeface="+mn-ea"/>
                <a:sym typeface="+mn-lt"/>
              </a:rPr>
              <a:t>……”</a:t>
            </a:r>
            <a:r>
              <a:rPr lang="zh-CN" altLang="en-US" sz="2400" dirty="0">
                <a:cs typeface="+mn-ea"/>
                <a:sym typeface="+mn-lt"/>
              </a:rPr>
              <a:t>环保口号，让大家都知道</a:t>
            </a:r>
            <a:r>
              <a:rPr lang="zh-CN" altLang="en-US" sz="2400" dirty="0" smtClean="0">
                <a:cs typeface="+mn-ea"/>
                <a:sym typeface="+mn-lt"/>
              </a:rPr>
              <a:t>“世界环境日”，</a:t>
            </a:r>
            <a:r>
              <a:rPr lang="zh-CN" altLang="en-US" sz="2400" dirty="0">
                <a:cs typeface="+mn-ea"/>
                <a:sym typeface="+mn-lt"/>
              </a:rPr>
              <a:t>知道保护地球。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文本框 62"/>
          <p:cNvSpPr txBox="1"/>
          <p:nvPr/>
        </p:nvSpPr>
        <p:spPr>
          <a:xfrm>
            <a:off x="1851949" y="2250233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F876B"/>
                </a:solidFill>
                <a:cs typeface="+mn-ea"/>
                <a:sym typeface="+mn-lt"/>
              </a:rPr>
              <a:t>活动五</a:t>
            </a:r>
            <a:endParaRPr lang="zh-CN" altLang="en-US" sz="3600" b="1" dirty="0">
              <a:solidFill>
                <a:srgbClr val="0F876B"/>
              </a:solidFill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128716" y="1863523"/>
            <a:ext cx="9934567" cy="3971815"/>
          </a:xfrm>
          <a:prstGeom prst="roundRect">
            <a:avLst/>
          </a:prstGeom>
          <a:noFill/>
          <a:ln>
            <a:solidFill>
              <a:srgbClr val="0F8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2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86398" y="3627259"/>
            <a:ext cx="549797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6</a:t>
            </a:r>
            <a:r>
              <a:rPr lang="zh-CN" altLang="en-US" sz="2400" dirty="0">
                <a:cs typeface="+mn-ea"/>
                <a:sym typeface="+mn-lt"/>
              </a:rPr>
              <a:t>、和家长一起收集有关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救救地球妈妈的图片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，布置主题墙，进行展出。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" name="对话气泡: 圆角矩形 1"/>
          <p:cNvSpPr/>
          <p:nvPr/>
        </p:nvSpPr>
        <p:spPr>
          <a:xfrm>
            <a:off x="5237543" y="2500132"/>
            <a:ext cx="5995686" cy="2639027"/>
          </a:xfrm>
          <a:prstGeom prst="wedgeRoundRectCallout">
            <a:avLst>
              <a:gd name="adj1" fmla="val -50811"/>
              <a:gd name="adj2" fmla="val 54924"/>
              <a:gd name="adj3" fmla="val 16667"/>
            </a:avLst>
          </a:prstGeom>
          <a:noFill/>
          <a:ln w="28575">
            <a:solidFill>
              <a:srgbClr val="389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6398" y="2829368"/>
            <a:ext cx="269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389173"/>
                </a:solidFill>
                <a:cs typeface="+mn-ea"/>
                <a:sym typeface="+mn-lt"/>
              </a:rPr>
              <a:t>活动六：</a:t>
            </a:r>
            <a:endParaRPr lang="zh-CN" altLang="en-US" sz="3600" b="1" dirty="0">
              <a:solidFill>
                <a:srgbClr val="389173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793000">
            <a:off x="530253" y="1196530"/>
            <a:ext cx="5246228" cy="5246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2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66900" y="1931811"/>
            <a:ext cx="8458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7</a:t>
            </a:r>
            <a:r>
              <a:rPr lang="zh-CN" altLang="en-US" sz="2400" dirty="0">
                <a:cs typeface="+mn-ea"/>
                <a:sym typeface="+mn-lt"/>
              </a:rPr>
              <a:t>、学念一首环保儿歌，开展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环保儿歌大家诵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活动。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45558" y="2651752"/>
            <a:ext cx="60940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你拍一，我拍一，环境保护</a:t>
            </a:r>
            <a:r>
              <a:rPr lang="zh-CN" altLang="en-US" dirty="0" smtClean="0">
                <a:cs typeface="+mn-ea"/>
                <a:sym typeface="+mn-lt"/>
              </a:rPr>
              <a:t>是优品</a:t>
            </a:r>
            <a:r>
              <a:rPr lang="en-US" altLang="zh-CN" dirty="0" smtClean="0">
                <a:cs typeface="+mn-ea"/>
                <a:sym typeface="+mn-lt"/>
              </a:rPr>
              <a:t>;</a:t>
            </a:r>
            <a:endParaRPr lang="en-US" altLang="zh-CN" dirty="0">
              <a:cs typeface="+mn-ea"/>
              <a:sym typeface="+mn-lt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你拍二，我拍二，爱护小草和花儿</a:t>
            </a:r>
            <a:r>
              <a:rPr lang="en-US" altLang="zh-CN" dirty="0">
                <a:cs typeface="+mn-ea"/>
                <a:sym typeface="+mn-lt"/>
              </a:rPr>
              <a:t>;</a:t>
            </a:r>
            <a:endParaRPr lang="en-US" altLang="zh-CN" dirty="0">
              <a:cs typeface="+mn-ea"/>
              <a:sym typeface="+mn-lt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你拍三，我拍三，别让垃圾堆成山</a:t>
            </a:r>
            <a:r>
              <a:rPr lang="en-US" altLang="zh-CN" dirty="0">
                <a:cs typeface="+mn-ea"/>
                <a:sym typeface="+mn-lt"/>
              </a:rPr>
              <a:t>;</a:t>
            </a:r>
            <a:endParaRPr lang="en-US" altLang="zh-CN" dirty="0">
              <a:cs typeface="+mn-ea"/>
              <a:sym typeface="+mn-lt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你拍四，我拍四，墙上不能乱写字</a:t>
            </a:r>
            <a:r>
              <a:rPr lang="en-US" altLang="zh-CN" dirty="0">
                <a:cs typeface="+mn-ea"/>
                <a:sym typeface="+mn-lt"/>
              </a:rPr>
              <a:t>;</a:t>
            </a:r>
            <a:endParaRPr lang="en-US" altLang="zh-CN" dirty="0">
              <a:cs typeface="+mn-ea"/>
              <a:sym typeface="+mn-lt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你拍五，我拍五，江湖河流要保护</a:t>
            </a:r>
            <a:r>
              <a:rPr lang="en-US" altLang="zh-CN" dirty="0">
                <a:cs typeface="+mn-ea"/>
                <a:sym typeface="+mn-lt"/>
              </a:rPr>
              <a:t>;</a:t>
            </a:r>
            <a:endParaRPr lang="en-US" altLang="zh-CN" dirty="0">
              <a:cs typeface="+mn-ea"/>
              <a:sym typeface="+mn-lt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地球妈妈我的家，争做环保小卫士。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816079" y="2222163"/>
            <a:ext cx="4206248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/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第四部分</a:t>
            </a:r>
            <a:endParaRPr lang="zh-CN" altLang="en-US" sz="4800" dirty="0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分段教育</a:t>
            </a:r>
            <a:endParaRPr lang="zh-CN" altLang="en-US" sz="9600" spc="600" dirty="0"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2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分段教育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80157" y="589982"/>
            <a:ext cx="9631687" cy="722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98394" y="1803494"/>
            <a:ext cx="7995211" cy="12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cs typeface="+mn-ea"/>
                <a:sym typeface="+mn-lt"/>
              </a:rPr>
              <a:t>小班：</a:t>
            </a:r>
            <a:r>
              <a:rPr lang="zh-CN" altLang="en-US" sz="2400" dirty="0">
                <a:cs typeface="+mn-ea"/>
                <a:sym typeface="+mn-lt"/>
              </a:rPr>
              <a:t>课程参考：语言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垃圾悄悄话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社会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小小环保桶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科学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小鱼要喝干净的水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2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分段教育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1516" y="1978376"/>
            <a:ext cx="9348968" cy="4535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cs typeface="+mn-ea"/>
                <a:sym typeface="+mn-lt"/>
              </a:rPr>
              <a:t>中班：</a:t>
            </a:r>
            <a:r>
              <a:rPr lang="zh-CN" altLang="en-US" sz="2400" dirty="0">
                <a:cs typeface="+mn-ea"/>
                <a:sym typeface="+mn-lt"/>
              </a:rPr>
              <a:t>课程参考：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认识地球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地球是个美丽的圆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时装表演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地球真美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：通过观看地球的美丽河山，让幼儿拥抱地球，表达保护地球的决心。</a:t>
            </a:r>
            <a:endParaRPr lang="zh-CN" altLang="en-US" sz="24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、请幼儿参与布置墙饰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地球妈妈我爱你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我为地球过生日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等活动。</a:t>
            </a:r>
            <a:endParaRPr lang="zh-CN" altLang="en-US" sz="24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3</a:t>
            </a:r>
            <a:r>
              <a:rPr lang="zh-CN" altLang="en-US" sz="2400" dirty="0">
                <a:cs typeface="+mn-ea"/>
                <a:sym typeface="+mn-lt"/>
              </a:rPr>
              <a:t>、幼儿利用废旧材料自制服装，开展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环保时装秀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2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分段教育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65790" y="1811895"/>
            <a:ext cx="8860420" cy="12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cs typeface="+mn-ea"/>
                <a:sym typeface="+mn-lt"/>
              </a:rPr>
              <a:t>大班：</a:t>
            </a:r>
            <a:r>
              <a:rPr lang="zh-CN" altLang="en-US" sz="2400" dirty="0">
                <a:cs typeface="+mn-ea"/>
                <a:sym typeface="+mn-lt"/>
              </a:rPr>
              <a:t>课程参考：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在地球上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让我们的地球变得更干净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变废为宝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环保教育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7294" y="3429000"/>
            <a:ext cx="61779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每班一张世界地图</a:t>
            </a:r>
            <a:r>
              <a:rPr lang="en-US" altLang="zh-CN" dirty="0">
                <a:cs typeface="+mn-ea"/>
                <a:sym typeface="+mn-lt"/>
              </a:rPr>
              <a:t>(</a:t>
            </a:r>
            <a:r>
              <a:rPr lang="zh-CN" altLang="en-US" dirty="0">
                <a:cs typeface="+mn-ea"/>
                <a:sym typeface="+mn-lt"/>
              </a:rPr>
              <a:t>或者自绘、打印地球图</a:t>
            </a:r>
            <a:r>
              <a:rPr lang="en-US" altLang="zh-CN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，开展打扮地球妈妈活动。如：搜集破坏地球的图片张贴在地图周围，提醒大家要爱护地球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给地球妈妈穿上绿裙子、戴上美丽的小花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按下一个个小小的手印，代表我们做环保小卫士的决心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画小动物将小动物送回家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为沙漠种树</a:t>
            </a:r>
            <a:r>
              <a:rPr lang="en-US" altLang="zh-CN" dirty="0">
                <a:cs typeface="+mn-ea"/>
                <a:sym typeface="+mn-lt"/>
              </a:rPr>
              <a:t>......</a:t>
            </a:r>
            <a:r>
              <a:rPr lang="zh-CN" altLang="en-US" dirty="0">
                <a:cs typeface="+mn-ea"/>
                <a:sym typeface="+mn-lt"/>
              </a:rPr>
              <a:t>通过擦、画、剪、贴等形式，围绕地图开展宣传教育。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713317" y="2243952"/>
            <a:ext cx="4744655" cy="4744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36452" y="978600"/>
            <a:ext cx="3386595" cy="3362087"/>
            <a:chOff x="2348636" y="351618"/>
            <a:chExt cx="4107151" cy="3362087"/>
          </a:xfrm>
        </p:grpSpPr>
        <p:sp>
          <p:nvSpPr>
            <p:cNvPr id="16" name="文本框 15"/>
            <p:cNvSpPr txBox="1"/>
            <p:nvPr/>
          </p:nvSpPr>
          <p:spPr>
            <a:xfrm>
              <a:off x="2348636" y="351618"/>
              <a:ext cx="2370212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3800" b="1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目</a:t>
              </a:r>
              <a:endParaRPr lang="zh-CN" altLang="en-US" sz="13800" b="1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85576" y="1497714"/>
              <a:ext cx="237021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3800" b="1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录</a:t>
              </a:r>
              <a:endParaRPr lang="zh-CN" altLang="en-US" sz="13800" b="1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37366" y="2020792"/>
            <a:ext cx="2995066" cy="646331"/>
            <a:chOff x="6621415" y="2158616"/>
            <a:chExt cx="2995066" cy="646331"/>
          </a:xfrm>
        </p:grpSpPr>
        <p:grpSp>
          <p:nvGrpSpPr>
            <p:cNvPr id="19" name="组合 18"/>
            <p:cNvGrpSpPr/>
            <p:nvPr/>
          </p:nvGrpSpPr>
          <p:grpSpPr>
            <a:xfrm>
              <a:off x="6621415" y="2231849"/>
              <a:ext cx="590250" cy="499863"/>
              <a:chOff x="1801765" y="3917774"/>
              <a:chExt cx="590250" cy="499863"/>
            </a:xfrm>
          </p:grpSpPr>
          <p:sp>
            <p:nvSpPr>
              <p:cNvPr id="21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13"/>
              <p:cNvSpPr txBox="1">
                <a:spLocks noChangeArrowheads="1"/>
              </p:cNvSpPr>
              <p:nvPr/>
            </p:nvSpPr>
            <p:spPr bwMode="auto">
              <a:xfrm>
                <a:off x="1801765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/>
                <a:r>
                  <a:rPr lang="en-US" altLang="zh-CN" sz="2400" spc="-150" dirty="0">
                    <a:solidFill>
                      <a:schemeClr val="bg1"/>
                    </a:solidFill>
                    <a:latin typeface="+mn-ea"/>
                    <a:ea typeface="+mn-ea"/>
                    <a:cs typeface="+mn-ea"/>
                    <a:sym typeface="+mn-lt"/>
                  </a:rPr>
                  <a:t>01</a:t>
                </a:r>
                <a:endParaRPr lang="en-US" altLang="zh-CN" sz="2400" spc="-150" dirty="0">
                  <a:solidFill>
                    <a:schemeClr val="bg1"/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活动目标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61098" y="3807750"/>
            <a:ext cx="3015808" cy="646331"/>
            <a:chOff x="6600673" y="2158616"/>
            <a:chExt cx="3015808" cy="646331"/>
          </a:xfrm>
        </p:grpSpPr>
        <p:grpSp>
          <p:nvGrpSpPr>
            <p:cNvPr id="24" name="组合 23"/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26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13"/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dist">
                  <a:defRPr sz="2400" spc="-150">
                    <a:solidFill>
                      <a:schemeClr val="bg1"/>
                    </a:solidFill>
                    <a:latin typeface="+mn-ea"/>
                    <a:cs typeface="+mn-ea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ym typeface="+mn-lt"/>
                  </a:rPr>
                  <a:t>02</a:t>
                </a:r>
                <a:endParaRPr lang="en-US" altLang="zh-CN" dirty="0"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活动说明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28044" y="2021982"/>
            <a:ext cx="3015808" cy="646331"/>
            <a:chOff x="6600673" y="2158616"/>
            <a:chExt cx="3015808" cy="646331"/>
          </a:xfrm>
        </p:grpSpPr>
        <p:grpSp>
          <p:nvGrpSpPr>
            <p:cNvPr id="29" name="组合 28"/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31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文本框 13"/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dist">
                  <a:defRPr sz="2400" spc="-150">
                    <a:solidFill>
                      <a:schemeClr val="bg1"/>
                    </a:solidFill>
                    <a:latin typeface="+mn-ea"/>
                    <a:cs typeface="+mn-ea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ym typeface="+mn-lt"/>
                  </a:rPr>
                  <a:t>03</a:t>
                </a:r>
                <a:endParaRPr lang="en-US" altLang="zh-CN" dirty="0">
                  <a:sym typeface="+mn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活动内容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528044" y="3808940"/>
            <a:ext cx="3015808" cy="646331"/>
            <a:chOff x="6600673" y="2158616"/>
            <a:chExt cx="3015808" cy="646331"/>
          </a:xfrm>
        </p:grpSpPr>
        <p:grpSp>
          <p:nvGrpSpPr>
            <p:cNvPr id="34" name="组合 33"/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36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13"/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dist">
                  <a:defRPr sz="2400" spc="-150">
                    <a:solidFill>
                      <a:schemeClr val="bg1"/>
                    </a:solidFill>
                    <a:latin typeface="+mn-ea"/>
                    <a:cs typeface="+mn-ea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ym typeface="+mn-lt"/>
                  </a:rPr>
                  <a:t>04</a:t>
                </a:r>
                <a:endParaRPr lang="en-US" altLang="zh-CN" dirty="0">
                  <a:sym typeface="+mn-lt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分段教育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93616" y="1109709"/>
            <a:ext cx="1651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AF2DD"/>
                </a:solidFill>
              </a:rPr>
              <a:t>https://www.ypppt.com/</a:t>
            </a:r>
            <a:endParaRPr lang="zh-CN" altLang="en-US" sz="900" dirty="0">
              <a:solidFill>
                <a:srgbClr val="FAF2D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318303"/>
            <a:ext cx="5320170" cy="622139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86949" y="1665876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世</a:t>
            </a:r>
            <a:endParaRPr lang="zh-CN" altLang="en-US" sz="13800" dirty="0">
              <a:ln w="9525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6558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界</a:t>
            </a:r>
            <a:endParaRPr lang="zh-CN" altLang="en-US" sz="11500" dirty="0">
              <a:ln w="9525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4926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环</a:t>
            </a:r>
            <a:endParaRPr lang="zh-CN" altLang="en-US" sz="11500" dirty="0">
              <a:ln w="9525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32942" y="1604320"/>
            <a:ext cx="205857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境</a:t>
            </a:r>
            <a:endParaRPr lang="zh-CN" altLang="en-US" sz="14600" dirty="0">
              <a:ln w="9525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14167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日</a:t>
            </a:r>
            <a:endParaRPr lang="zh-CN" altLang="en-US" sz="11500" dirty="0">
              <a:ln w="9525">
                <a:solidFill>
                  <a:schemeClr val="bg1"/>
                </a:solidFill>
                <a:prstDash val="solid"/>
              </a:ln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84232" y="3839636"/>
            <a:ext cx="565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幼儿园世界环境日活动方案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44413" y="4534126"/>
            <a:ext cx="34474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cs typeface="+mn-ea"/>
                <a:sym typeface="+mn-lt"/>
              </a:rPr>
              <a:t>：</a:t>
            </a:r>
            <a:r>
              <a:rPr lang="en-US" altLang="zh-CN" sz="2000" dirty="0" smtClean="0">
                <a:cs typeface="+mn-ea"/>
                <a:sym typeface="+mn-lt"/>
              </a:rPr>
              <a:t>PPT</a:t>
            </a:r>
            <a:r>
              <a:rPr lang="zh-CN" altLang="en-US" sz="2000" dirty="0" smtClean="0">
                <a:cs typeface="+mn-ea"/>
                <a:sym typeface="+mn-lt"/>
              </a:rPr>
              <a:t>营</a:t>
            </a:r>
            <a:r>
              <a:rPr lang="en-US" altLang="zh-CN" sz="2000" dirty="0" smtClean="0">
                <a:cs typeface="+mn-ea"/>
                <a:sym typeface="+mn-lt"/>
              </a:rPr>
              <a:t>  </a:t>
            </a:r>
            <a:r>
              <a:rPr lang="zh-CN" altLang="en-US" sz="2000" dirty="0" smtClean="0">
                <a:cs typeface="+mn-ea"/>
                <a:sym typeface="+mn-lt"/>
              </a:rPr>
              <a:t>时</a:t>
            </a:r>
            <a:r>
              <a:rPr lang="zh-CN" altLang="en-US" sz="2000" dirty="0">
                <a:cs typeface="+mn-ea"/>
                <a:sym typeface="+mn-lt"/>
              </a:rPr>
              <a:t>间：</a:t>
            </a:r>
            <a:r>
              <a:rPr lang="en-US" altLang="zh-CN" sz="2000" dirty="0">
                <a:cs typeface="+mn-ea"/>
                <a:sym typeface="+mn-lt"/>
              </a:rPr>
              <a:t>20XX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/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优品部分</a:t>
            </a:r>
            <a:endParaRPr lang="zh-CN" altLang="en-US" sz="4800" dirty="0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活动目标</a:t>
            </a:r>
            <a:endParaRPr lang="zh-CN" altLang="en-US" sz="9600" spc="600" dirty="0"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2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活动目标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2739" y="2738850"/>
            <a:ext cx="89665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今年</a:t>
            </a:r>
            <a:r>
              <a:rPr lang="zh-CN" altLang="en-US" dirty="0" smtClean="0">
                <a:cs typeface="+mn-ea"/>
                <a:sym typeface="+mn-lt"/>
              </a:rPr>
              <a:t>的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 smtClean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 smtClean="0">
                <a:cs typeface="+mn-ea"/>
                <a:sym typeface="+mn-lt"/>
              </a:rPr>
              <a:t>日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CN" altLang="en-US" dirty="0" smtClean="0">
                <a:cs typeface="+mn-ea"/>
                <a:sym typeface="+mn-lt"/>
              </a:rPr>
              <a:t>是世界环境日，</a:t>
            </a:r>
            <a:r>
              <a:rPr lang="zh-CN" altLang="en-US" dirty="0">
                <a:cs typeface="+mn-ea"/>
                <a:sym typeface="+mn-lt"/>
              </a:rPr>
              <a:t>在全球地震灾难不断的大背景下，通过地球日宣传活动，让大家牢记</a:t>
            </a:r>
            <a:r>
              <a:rPr lang="en-US" altLang="zh-CN" dirty="0">
                <a:cs typeface="+mn-ea"/>
                <a:sym typeface="+mn-lt"/>
              </a:rPr>
              <a:t>“</a:t>
            </a:r>
            <a:r>
              <a:rPr lang="zh-CN" altLang="en-US" dirty="0">
                <a:cs typeface="+mn-ea"/>
                <a:sym typeface="+mn-lt"/>
              </a:rPr>
              <a:t>我们只有一个地球</a:t>
            </a:r>
            <a:r>
              <a:rPr lang="en-US" altLang="zh-CN" dirty="0">
                <a:cs typeface="+mn-ea"/>
                <a:sym typeface="+mn-lt"/>
              </a:rPr>
              <a:t>”</a:t>
            </a:r>
            <a:r>
              <a:rPr lang="zh-CN" altLang="en-US" dirty="0">
                <a:cs typeface="+mn-ea"/>
                <a:sym typeface="+mn-lt"/>
              </a:rPr>
              <a:t>。在我们寄予厚望、无限憧憬、尽情享受的生活的同时，更应以感恩之心负起保护的责任，才会使其更加美好，更适合我们生存。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5645" y="1781076"/>
            <a:ext cx="2746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一、活动来源：</a:t>
            </a:r>
            <a:endParaRPr lang="zh-CN" altLang="en-US" sz="2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2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活动目标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5645" y="1781076"/>
            <a:ext cx="2746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二、活动目的：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63269">
            <a:off x="682904" y="2294731"/>
            <a:ext cx="4189071" cy="41890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79403" y="2992730"/>
            <a:ext cx="64971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、知</a:t>
            </a:r>
            <a:r>
              <a:rPr lang="zh-CN" altLang="en-US" dirty="0" smtClean="0">
                <a:cs typeface="+mn-ea"/>
                <a:sym typeface="+mn-lt"/>
              </a:rPr>
              <a:t>道世界环境日，</a:t>
            </a:r>
            <a:r>
              <a:rPr lang="zh-CN" altLang="en-US" dirty="0">
                <a:cs typeface="+mn-ea"/>
                <a:sym typeface="+mn-lt"/>
              </a:rPr>
              <a:t>了解和感受地球生态环境日益恶化的现象。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、知道地球是我们生活的地方，我们要和动物、植物做朋友，共同来保护地球。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、培养幼儿从生活中的小事做起，萌发保护环境、爱护环境做文明小朋友的意识。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/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第二部分</a:t>
            </a:r>
            <a:endParaRPr lang="zh-CN" altLang="en-US" sz="4800" dirty="0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活动说明</a:t>
            </a:r>
            <a:endParaRPr lang="zh-CN" altLang="en-US" sz="9600" spc="600" dirty="0"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7004" y="63855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2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说明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54333" y="2274029"/>
            <a:ext cx="2679700" cy="784225"/>
            <a:chOff x="4967786" y="1725304"/>
            <a:chExt cx="2679700" cy="784225"/>
          </a:xfrm>
        </p:grpSpPr>
        <p:grpSp>
          <p:nvGrpSpPr>
            <p:cNvPr id="11" name="组合 10"/>
            <p:cNvGrpSpPr/>
            <p:nvPr/>
          </p:nvGrpSpPr>
          <p:grpSpPr>
            <a:xfrm flipV="1">
              <a:off x="4967786" y="1725304"/>
              <a:ext cx="2679700" cy="784225"/>
              <a:chOff x="1060" y="4977"/>
              <a:chExt cx="4220" cy="1235"/>
            </a:xfrm>
          </p:grpSpPr>
          <p:sp>
            <p:nvSpPr>
              <p:cNvPr id="13" name="î$ľiďè"/>
              <p:cNvSpPr/>
              <p:nvPr/>
            </p:nvSpPr>
            <p:spPr>
              <a:xfrm>
                <a:off x="2974" y="4977"/>
                <a:ext cx="373" cy="276"/>
              </a:xfrm>
              <a:prstGeom prst="triangle">
                <a:avLst/>
              </a:prstGeom>
              <a:solidFill>
                <a:srgbClr val="0F8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íṡliḍê"/>
              <p:cNvSpPr/>
              <p:nvPr/>
            </p:nvSpPr>
            <p:spPr>
              <a:xfrm>
                <a:off x="1060" y="5253"/>
                <a:ext cx="4220" cy="95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F87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28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6"/>
            <p:cNvSpPr txBox="1"/>
            <p:nvPr/>
          </p:nvSpPr>
          <p:spPr>
            <a:xfrm>
              <a:off x="5445406" y="1798552"/>
              <a:ext cx="1949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rgbClr val="0F876B"/>
                  </a:solidFill>
                  <a:cs typeface="+mn-ea"/>
                  <a:sym typeface="+mn-lt"/>
                </a:rPr>
                <a:t>活动主题</a:t>
              </a:r>
              <a:endParaRPr lang="zh-CN" altLang="en-US" sz="2800" dirty="0">
                <a:solidFill>
                  <a:srgbClr val="0F876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754333" y="3399637"/>
            <a:ext cx="434166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dirty="0">
                <a:cs typeface="+mn-ea"/>
                <a:sym typeface="+mn-lt"/>
              </a:rPr>
              <a:t>世界主题：“通呼吸，共奋斗”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54333" y="4319831"/>
            <a:ext cx="2679700" cy="784225"/>
            <a:chOff x="4967786" y="1725304"/>
            <a:chExt cx="2679700" cy="784225"/>
          </a:xfrm>
        </p:grpSpPr>
        <p:grpSp>
          <p:nvGrpSpPr>
            <p:cNvPr id="17" name="组合 16"/>
            <p:cNvGrpSpPr/>
            <p:nvPr/>
          </p:nvGrpSpPr>
          <p:grpSpPr>
            <a:xfrm flipV="1">
              <a:off x="4967786" y="1725304"/>
              <a:ext cx="2679700" cy="784225"/>
              <a:chOff x="1060" y="4977"/>
              <a:chExt cx="4220" cy="1235"/>
            </a:xfrm>
          </p:grpSpPr>
          <p:sp>
            <p:nvSpPr>
              <p:cNvPr id="19" name="î$ľiďè"/>
              <p:cNvSpPr/>
              <p:nvPr/>
            </p:nvSpPr>
            <p:spPr>
              <a:xfrm>
                <a:off x="2974" y="4977"/>
                <a:ext cx="373" cy="276"/>
              </a:xfrm>
              <a:prstGeom prst="triangle">
                <a:avLst/>
              </a:prstGeom>
              <a:solidFill>
                <a:srgbClr val="0F8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íṡliḍê"/>
              <p:cNvSpPr/>
              <p:nvPr/>
            </p:nvSpPr>
            <p:spPr>
              <a:xfrm>
                <a:off x="1060" y="5253"/>
                <a:ext cx="4220" cy="95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F87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28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6"/>
            <p:cNvSpPr txBox="1"/>
            <p:nvPr/>
          </p:nvSpPr>
          <p:spPr>
            <a:xfrm>
              <a:off x="5445406" y="1798552"/>
              <a:ext cx="1949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rgbClr val="0F876B"/>
                  </a:solidFill>
                  <a:cs typeface="+mn-ea"/>
                  <a:sym typeface="+mn-lt"/>
                </a:rPr>
                <a:t>活动时间</a:t>
              </a:r>
              <a:endParaRPr lang="zh-CN" altLang="en-US" sz="2800" dirty="0">
                <a:solidFill>
                  <a:srgbClr val="0F876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754334" y="5341186"/>
            <a:ext cx="219263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2000" dirty="0" smtClean="0">
                <a:cs typeface="+mn-ea"/>
                <a:sym typeface="+mn-lt"/>
              </a:rPr>
              <a:t>20XX</a:t>
            </a:r>
            <a:r>
              <a:rPr lang="zh-CN" altLang="en-US" sz="2000" dirty="0" smtClean="0">
                <a:cs typeface="+mn-ea"/>
                <a:sym typeface="+mn-lt"/>
              </a:rPr>
              <a:t>年</a:t>
            </a:r>
            <a:r>
              <a:rPr lang="en-US" altLang="zh-CN" sz="2000" dirty="0">
                <a:cs typeface="+mn-ea"/>
                <a:sym typeface="+mn-lt"/>
              </a:rPr>
              <a:t>6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日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434032" y="1079505"/>
            <a:ext cx="7757967" cy="5818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-1300224" y="-943336"/>
            <a:ext cx="11127129" cy="8345347"/>
          </a:xfrm>
          <a:prstGeom prst="rect">
            <a:avLst/>
          </a:prstGeom>
        </p:spPr>
      </p:pic>
      <p:sp>
        <p:nvSpPr>
          <p:cNvPr id="7" name="PA-文本框 25"/>
          <p:cNvSpPr txBox="1"/>
          <p:nvPr>
            <p:custDataLst>
              <p:tags r:id="rId3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说明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27949" y="2305882"/>
            <a:ext cx="1877437" cy="328468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000" b="1" dirty="0">
                <a:cs typeface="+mn-ea"/>
                <a:sym typeface="+mn-lt"/>
              </a:rPr>
              <a:t>活动形式：</a:t>
            </a:r>
            <a:r>
              <a:rPr lang="zh-CN" altLang="en-US" sz="2000" dirty="0">
                <a:cs typeface="+mn-ea"/>
                <a:sym typeface="+mn-lt"/>
              </a:rPr>
              <a:t>观看课件、主题教学等。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/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第三部分</a:t>
            </a:r>
            <a:endParaRPr lang="zh-CN" altLang="en-US" sz="4800" dirty="0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活动内容</a:t>
            </a:r>
            <a:endParaRPr lang="zh-CN" altLang="en-US" sz="9600" spc="600" dirty="0">
              <a:solidFill>
                <a:srgbClr val="389173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PA" val="v5.2.9"/>
</p:tagLst>
</file>

<file path=ppt/tags/tag11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PA" val="v5.2.9"/>
</p:tagLst>
</file>

<file path=ppt/tags/tag13.xml><?xml version="1.0" encoding="utf-8"?>
<p:tagLst xmlns:p="http://schemas.openxmlformats.org/presentationml/2006/main">
  <p:tag name="PA" val="v5.2.9"/>
</p:tagLst>
</file>

<file path=ppt/tags/tag14.xml><?xml version="1.0" encoding="utf-8"?>
<p:tagLst xmlns:p="http://schemas.openxmlformats.org/presentationml/2006/main"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ags/tag4.xml><?xml version="1.0" encoding="utf-8"?>
<p:tagLst xmlns:p="http://schemas.openxmlformats.org/presentationml/2006/main">
  <p:tag name="PA" val="v5.2.9"/>
</p:tagLst>
</file>

<file path=ppt/tags/tag5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3lgwh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WPS 演示</Application>
  <PresentationFormat>宽屏</PresentationFormat>
  <Paragraphs>159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汉仪中圆简</vt:lpstr>
      <vt:lpstr>Calibri</vt:lpstr>
      <vt:lpstr>Arial</vt:lpstr>
      <vt:lpstr>微软雅黑</vt:lpstr>
      <vt:lpstr>Arial Unicode MS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68</cp:revision>
  <dcterms:created xsi:type="dcterms:W3CDTF">2021-05-17T09:46:00Z</dcterms:created>
  <dcterms:modified xsi:type="dcterms:W3CDTF">2024-04-20T18:00:10Z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7212A7D0CED342DBA320F29936BD0278_13</vt:lpwstr>
  </property>
  <property fmtid="{D5CDD505-2E9C-101B-9397-08002B2CF9AE}" pid="3" name="KSOProductBuildVer">
    <vt:lpwstr>2052-12.1.0.16417</vt:lpwstr>
  </property>
</Properties>
</file>