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9"/>
  </p:notesMasterIdLst>
  <p:sldIdLst>
    <p:sldId id="256" r:id="rId4"/>
    <p:sldId id="284" r:id="rId5"/>
    <p:sldId id="285" r:id="rId6"/>
    <p:sldId id="261" r:id="rId7"/>
    <p:sldId id="259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86" r:id="rId17"/>
    <p:sldId id="269" r:id="rId18"/>
    <p:sldId id="271" r:id="rId20"/>
    <p:sldId id="270" r:id="rId21"/>
    <p:sldId id="272" r:id="rId22"/>
    <p:sldId id="287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8" r:id="rId33"/>
    <p:sldId id="313" r:id="rId34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E8C2"/>
    <a:srgbClr val="0A6CC6"/>
    <a:srgbClr val="45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5EE2-7FFA-49E3-96FC-F58358E72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AF599-4F40-4611-86D2-F696712C5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F599-4F40-4611-86D2-F696712C5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 txBox="1"/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" name="日期占位符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568354" y="678988"/>
            <a:ext cx="11055293" cy="567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screen"/>
          <a:srcRect l="-95" t="-3281"/>
          <a:stretch>
            <a:fillRect/>
          </a:stretch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screen"/>
          <a:srcRect r="-4"/>
          <a:stretch>
            <a:fillRect/>
          </a:stretch>
        </p:blipFill>
        <p:spPr>
          <a:xfrm>
            <a:off x="9331125" y="8003"/>
            <a:ext cx="1481559" cy="8826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68353" y="58278"/>
            <a:ext cx="2157967" cy="882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9361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EF2B-53E4-4F41-86BC-CF1148CFF2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9BBD7-7635-4FFB-9F9F-902B172BC8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3984" y="4411864"/>
            <a:ext cx="1695672" cy="10400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001368" y="4333119"/>
            <a:ext cx="3402730" cy="10584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27558" y="4745705"/>
            <a:ext cx="3946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防溺水专题家长会</a:t>
            </a:r>
            <a:endParaRPr lang="zh-CN" altLang="en-US" sz="2800" b="1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 l="-95" t="-3281"/>
          <a:stretch>
            <a:fillRect/>
          </a:stretch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725961" y="967612"/>
            <a:ext cx="6740077" cy="35166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3600" y="3041469"/>
            <a:ext cx="4136571" cy="27135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案例五：贺兰县如意湖孩童溺亡市民伸出援手没能挽回</a:t>
            </a:r>
            <a:endParaRPr lang="en-US" altLang="zh-CN" sz="1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29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日下午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分，贺兰县如意湖发生一起悲剧。两名孩童在水池戏水时不慎落水，其中一名孩童因落水时间过长经抢救无效后离世。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2133600" y="2460220"/>
            <a:ext cx="7620000" cy="580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6" name="矩形: 圆角 5"/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85857" y="1773927"/>
            <a:ext cx="4256314" cy="42563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5812" y="2844312"/>
            <a:ext cx="4461559" cy="31290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案例六：阆中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岁小孩溺水身亡 警方介入调查</a:t>
            </a:r>
            <a:endParaRPr lang="en-US" altLang="zh-CN" sz="1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29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日，在阆中市河溪金银台水电站附近，一名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岁少年不幸溺亡。溺水少年是阆中扶农人，他将另一个落水的小孩救了起来，自己却因体力不支，再也没能回到岸边。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5" name="矩形: 圆角 4"/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265813" y="2382647"/>
            <a:ext cx="4317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83681" y="1481800"/>
            <a:ext cx="4741628" cy="47416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22294" y="2185101"/>
            <a:ext cx="6819418" cy="25853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zh-CN" altLang="en-US" sz="3600" b="1" dirty="0">
                <a:solidFill>
                  <a:srgbClr val="0A6CC6"/>
                </a:solidFill>
                <a:cs typeface="+mn-ea"/>
                <a:sym typeface="+mn-lt"/>
              </a:rPr>
              <a:t>    儿童溺水事件数量远远不止以上这些，伤亡人数也远远超过人们的想像</a:t>
            </a:r>
            <a:r>
              <a:rPr lang="en-US" altLang="zh-CN" sz="3600" b="1" dirty="0">
                <a:solidFill>
                  <a:srgbClr val="0A6CC6"/>
                </a:solidFill>
                <a:cs typeface="+mn-ea"/>
                <a:sym typeface="+mn-lt"/>
              </a:rPr>
              <a:t>……</a:t>
            </a:r>
            <a:endParaRPr lang="zh-CN" altLang="en-US" sz="3600" b="1" dirty="0">
              <a:solidFill>
                <a:srgbClr val="0A6CC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861006" y="2225882"/>
            <a:ext cx="69659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0A6CC6"/>
                </a:solidFill>
                <a:cs typeface="+mn-ea"/>
                <a:sym typeface="+mn-lt"/>
              </a:rPr>
              <a:t>      这一桩桩事例告诫我们：</a:t>
            </a:r>
            <a:endParaRPr lang="en-US" altLang="zh-CN" sz="4000" b="1" dirty="0">
              <a:solidFill>
                <a:srgbClr val="0A6CC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家长要告诫孩子不去水边玩耍，更不能去野外游泳，做好对儿童的监护。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3984" y="4411864"/>
            <a:ext cx="1695672" cy="10400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001368" y="4333119"/>
            <a:ext cx="3402730" cy="105843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715041" y="3136523"/>
            <a:ext cx="3946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血的教训</a:t>
            </a:r>
            <a:endParaRPr lang="zh-CN" altLang="en-US" sz="48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 l="-95" t="-3281"/>
          <a:stretch>
            <a:fillRect/>
          </a:stretch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5167185" y="1888012"/>
            <a:ext cx="928815" cy="928815"/>
          </a:xfrm>
          <a:prstGeom prst="ellipse">
            <a:avLst/>
          </a:prstGeom>
          <a:solidFill>
            <a:srgbClr val="0A6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2</a:t>
            </a:r>
            <a:endParaRPr lang="zh-CN" altLang="en-US" sz="4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97223" y="2448131"/>
            <a:ext cx="4102007" cy="3196352"/>
            <a:chOff x="2333517" y="1787785"/>
            <a:chExt cx="4530270" cy="3530061"/>
          </a:xfrm>
          <a:solidFill>
            <a:schemeClr val="bg1">
              <a:lumMod val="95000"/>
            </a:schemeClr>
          </a:solidFill>
        </p:grpSpPr>
        <p:pic>
          <p:nvPicPr>
            <p:cNvPr id="4" name="Picture 3" descr="20080726072955351"/>
            <p:cNvPicPr>
              <a:picLocks noChangeAspect="1" noChangeArrowheads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 bwMode="auto">
            <a:xfrm>
              <a:off x="2333517" y="2543053"/>
              <a:ext cx="4530270" cy="27747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2333517" y="1787785"/>
              <a:ext cx="4530270" cy="659753"/>
              <a:chOff x="1805651" y="1493134"/>
              <a:chExt cx="1481559" cy="4375231"/>
            </a:xfrm>
            <a:grpFill/>
          </p:grpSpPr>
          <p:sp>
            <p:nvSpPr>
              <p:cNvPr id="6" name="矩形 5"/>
              <p:cNvSpPr/>
              <p:nvPr/>
            </p:nvSpPr>
            <p:spPr>
              <a:xfrm>
                <a:off x="1805651" y="1493134"/>
                <a:ext cx="1481559" cy="43752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932717" y="2158678"/>
                <a:ext cx="1290143" cy="3363849"/>
              </a:xfrm>
              <a:prstGeom prst="rect">
                <a:avLst/>
              </a:prstGeom>
              <a:grpFill/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溺水身亡亲人悲痛欲绝欲哭无泪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251039" y="2369753"/>
            <a:ext cx="4102008" cy="3202853"/>
            <a:chOff x="6817510" y="2034087"/>
            <a:chExt cx="4102008" cy="3202853"/>
          </a:xfrm>
          <a:solidFill>
            <a:schemeClr val="bg1">
              <a:lumMod val="95000"/>
            </a:schemeClr>
          </a:solidFill>
        </p:grpSpPr>
        <p:pic>
          <p:nvPicPr>
            <p:cNvPr id="9" name="Picture 2" descr="_1185413853_r2007-7-cj2168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6817510" y="2034087"/>
              <a:ext cx="4102007" cy="24796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6817511" y="4639556"/>
              <a:ext cx="4102007" cy="5973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238769" y="4639556"/>
              <a:ext cx="3572032" cy="459293"/>
            </a:xfrm>
            <a:prstGeom prst="rect">
              <a:avLst/>
            </a:prstGeom>
            <a:grpFill/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抢救人员拉网打捞失水儿童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97223" y="1425750"/>
            <a:ext cx="2850198" cy="651297"/>
            <a:chOff x="1744951" y="1192026"/>
            <a:chExt cx="2850198" cy="651297"/>
          </a:xfrm>
        </p:grpSpPr>
        <p:sp>
          <p:nvSpPr>
            <p:cNvPr id="13" name="矩形: 圆角 12"/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60073" y="1294078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血的教训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97223" y="1425750"/>
            <a:ext cx="2850198" cy="651297"/>
            <a:chOff x="1744951" y="1192026"/>
            <a:chExt cx="2850198" cy="651297"/>
          </a:xfrm>
        </p:grpSpPr>
        <p:sp>
          <p:nvSpPr>
            <p:cNvPr id="7" name="矩形: 圆角 6"/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60073" y="1294078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血的教训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1797223" y="2448131"/>
            <a:ext cx="4102007" cy="3189788"/>
            <a:chOff x="1797223" y="2448130"/>
            <a:chExt cx="4102007" cy="3288819"/>
          </a:xfrm>
        </p:grpSpPr>
        <p:grpSp>
          <p:nvGrpSpPr>
            <p:cNvPr id="11" name="组合 10"/>
            <p:cNvGrpSpPr/>
            <p:nvPr/>
          </p:nvGrpSpPr>
          <p:grpSpPr>
            <a:xfrm>
              <a:off x="1797223" y="2448130"/>
              <a:ext cx="4102007" cy="597384"/>
              <a:chOff x="1797223" y="2448130"/>
              <a:chExt cx="4102007" cy="59738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797223" y="2448130"/>
                <a:ext cx="4102007" cy="5973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095715" y="2517305"/>
                <a:ext cx="3734195" cy="473552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打捞现场，谁最揪心？是爸爸妈妈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2" name="Picture 2" descr="10015443_067211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1797223" y="3182032"/>
              <a:ext cx="4032687" cy="2554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6251040" y="2448130"/>
            <a:ext cx="4102007" cy="3173423"/>
            <a:chOff x="6251040" y="2448130"/>
            <a:chExt cx="4102007" cy="3173423"/>
          </a:xfrm>
        </p:grpSpPr>
        <p:grpSp>
          <p:nvGrpSpPr>
            <p:cNvPr id="3" name="组合 2"/>
            <p:cNvGrpSpPr/>
            <p:nvPr/>
          </p:nvGrpSpPr>
          <p:grpSpPr>
            <a:xfrm>
              <a:off x="6251040" y="4975222"/>
              <a:ext cx="4102007" cy="646331"/>
              <a:chOff x="6817511" y="4639556"/>
              <a:chExt cx="4102007" cy="646331"/>
            </a:xfrm>
            <a:solidFill>
              <a:schemeClr val="bg1">
                <a:lumMod val="95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6817511" y="4639556"/>
                <a:ext cx="4102007" cy="59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7238769" y="4639556"/>
                <a:ext cx="3572032" cy="646331"/>
              </a:xfrm>
              <a:prstGeom prst="rect">
                <a:avLst/>
              </a:prstGeom>
              <a:grpFill/>
            </p:spPr>
            <p:txBody>
              <a:bodyPr vert="horz"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不听劝告，发生溺水事故，紧张的现场急救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5" name="Picture 4" descr="qjnszx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292772" y="2448130"/>
              <a:ext cx="3951558" cy="238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97223" y="1425750"/>
            <a:ext cx="2850198" cy="651297"/>
            <a:chOff x="1744951" y="1192026"/>
            <a:chExt cx="2850198" cy="651297"/>
          </a:xfrm>
        </p:grpSpPr>
        <p:sp>
          <p:nvSpPr>
            <p:cNvPr id="7" name="矩形: 圆角 6"/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60073" y="1294078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血的教训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797223" y="2448129"/>
            <a:ext cx="4102007" cy="3335258"/>
            <a:chOff x="1797223" y="2448129"/>
            <a:chExt cx="4102007" cy="3335258"/>
          </a:xfrm>
        </p:grpSpPr>
        <p:grpSp>
          <p:nvGrpSpPr>
            <p:cNvPr id="10" name="组合 9"/>
            <p:cNvGrpSpPr/>
            <p:nvPr/>
          </p:nvGrpSpPr>
          <p:grpSpPr>
            <a:xfrm>
              <a:off x="1797223" y="2448129"/>
              <a:ext cx="4102007" cy="579396"/>
              <a:chOff x="1797223" y="2448130"/>
              <a:chExt cx="4102007" cy="59738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797223" y="2448130"/>
                <a:ext cx="4102007" cy="5973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095715" y="2517305"/>
                <a:ext cx="3734195" cy="473552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溺水身亡瞬间生命消失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3" name="Picture 2" descr="200807250047_1881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7223" y="3171217"/>
              <a:ext cx="4102006" cy="261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6198060" y="2367107"/>
            <a:ext cx="4196717" cy="3205499"/>
            <a:chOff x="6198060" y="2367107"/>
            <a:chExt cx="4196717" cy="3205499"/>
          </a:xfrm>
        </p:grpSpPr>
        <p:grpSp>
          <p:nvGrpSpPr>
            <p:cNvPr id="3" name="组合 2"/>
            <p:cNvGrpSpPr/>
            <p:nvPr/>
          </p:nvGrpSpPr>
          <p:grpSpPr>
            <a:xfrm>
              <a:off x="6251040" y="4975222"/>
              <a:ext cx="4143737" cy="597384"/>
              <a:chOff x="6817511" y="4639556"/>
              <a:chExt cx="4143737" cy="597384"/>
            </a:xfrm>
            <a:solidFill>
              <a:schemeClr val="bg1">
                <a:lumMod val="95000"/>
              </a:schemeClr>
            </a:solidFill>
          </p:grpSpPr>
          <p:sp>
            <p:nvSpPr>
              <p:cNvPr id="4" name="矩形 3"/>
              <p:cNvSpPr/>
              <p:nvPr/>
            </p:nvSpPr>
            <p:spPr>
              <a:xfrm>
                <a:off x="6817511" y="4639556"/>
                <a:ext cx="4102007" cy="59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7135308" y="4753582"/>
                <a:ext cx="3825940" cy="369332"/>
              </a:xfrm>
              <a:prstGeom prst="rect">
                <a:avLst/>
              </a:prstGeom>
              <a:grpFill/>
            </p:spPr>
            <p:txBody>
              <a:bodyPr vert="horz"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可不听劝告，又有什么办法呢？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Picture 4" descr="xin_1407030515324844348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98060" y="2367107"/>
              <a:ext cx="4196717" cy="247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97223" y="1425750"/>
            <a:ext cx="2850198" cy="651297"/>
            <a:chOff x="1744951" y="1192026"/>
            <a:chExt cx="2850198" cy="651297"/>
          </a:xfrm>
        </p:grpSpPr>
        <p:sp>
          <p:nvSpPr>
            <p:cNvPr id="4" name="矩形: 圆角 3"/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60073" y="1294078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血的教训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797223" y="2448128"/>
            <a:ext cx="4102007" cy="3124478"/>
            <a:chOff x="1797223" y="2448128"/>
            <a:chExt cx="4102007" cy="3124478"/>
          </a:xfrm>
        </p:grpSpPr>
        <p:grpSp>
          <p:nvGrpSpPr>
            <p:cNvPr id="8" name="组合 7"/>
            <p:cNvGrpSpPr/>
            <p:nvPr/>
          </p:nvGrpSpPr>
          <p:grpSpPr>
            <a:xfrm>
              <a:off x="1797223" y="2448128"/>
              <a:ext cx="4102007" cy="579396"/>
              <a:chOff x="1797223" y="2448130"/>
              <a:chExt cx="4102007" cy="59738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797223" y="2448130"/>
                <a:ext cx="4102007" cy="5973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095715" y="2517305"/>
                <a:ext cx="3734195" cy="473552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只能成为永远的遗憾。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Picture 4" descr="200807170021_186967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 bwMode="auto">
            <a:xfrm>
              <a:off x="1797351" y="3100853"/>
              <a:ext cx="4032687" cy="247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6251040" y="2515221"/>
            <a:ext cx="4102007" cy="3081858"/>
            <a:chOff x="6251040" y="2515221"/>
            <a:chExt cx="4102007" cy="3081858"/>
          </a:xfrm>
        </p:grpSpPr>
        <p:grpSp>
          <p:nvGrpSpPr>
            <p:cNvPr id="13" name="组合 12"/>
            <p:cNvGrpSpPr/>
            <p:nvPr/>
          </p:nvGrpSpPr>
          <p:grpSpPr>
            <a:xfrm>
              <a:off x="6251040" y="4950748"/>
              <a:ext cx="4102007" cy="646331"/>
              <a:chOff x="6817511" y="4615082"/>
              <a:chExt cx="4102007" cy="646331"/>
            </a:xfrm>
            <a:solidFill>
              <a:schemeClr val="bg1">
                <a:lumMod val="95000"/>
              </a:schemeClr>
            </a:solidFill>
          </p:grpSpPr>
          <p:sp>
            <p:nvSpPr>
              <p:cNvPr id="15" name="矩形 14"/>
              <p:cNvSpPr/>
              <p:nvPr/>
            </p:nvSpPr>
            <p:spPr>
              <a:xfrm>
                <a:off x="6817511" y="4639556"/>
                <a:ext cx="4102007" cy="59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999406" y="4615082"/>
                <a:ext cx="3825940" cy="646331"/>
              </a:xfrm>
              <a:prstGeom prst="rect">
                <a:avLst/>
              </a:prstGeom>
              <a:grpFill/>
            </p:spPr>
            <p:txBody>
              <a:bodyPr vert="horz"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亲人除了伤心和无奈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还能有什么办法呢？人的生命只有一次！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Picture 3" descr="U43P4T8D945784F116DT20070529134207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 bwMode="auto">
            <a:xfrm>
              <a:off x="6258590" y="2515221"/>
              <a:ext cx="4000285" cy="227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3984" y="4411864"/>
            <a:ext cx="1695672" cy="10400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001368" y="4333119"/>
            <a:ext cx="3402730" cy="105843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239656" y="3153413"/>
            <a:ext cx="5093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防溺水安全知识</a:t>
            </a:r>
            <a:endParaRPr lang="zh-CN" altLang="en-US" sz="48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l="-95" t="-3281"/>
          <a:stretch>
            <a:fillRect/>
          </a:stretch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5167185" y="1888012"/>
            <a:ext cx="928815" cy="928815"/>
          </a:xfrm>
          <a:prstGeom prst="ellipse">
            <a:avLst/>
          </a:prstGeom>
          <a:solidFill>
            <a:srgbClr val="0A6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3</a:t>
            </a:r>
            <a:endParaRPr lang="zh-CN" altLang="en-US" sz="4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 l="-95" t="-3281"/>
          <a:stretch>
            <a:fillRect/>
          </a:stretch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101965" y="1690661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水能哺育生命！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50725" y="2496208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水， 也能夺走生命！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54917" y="3380397"/>
            <a:ext cx="4288353" cy="1483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珍爱生命！远离溺水！</a:t>
            </a:r>
            <a:br>
              <a:rPr lang="zh-CN" altLang="en-US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刻不容缓！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46930" y="1426681"/>
            <a:ext cx="3057246" cy="4004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12201" y="1750969"/>
            <a:ext cx="4996074" cy="166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A6CC6"/>
                </a:solidFill>
                <a:latin typeface="+mn-lt"/>
                <a:cs typeface="+mn-ea"/>
                <a:sym typeface="+mn-lt"/>
              </a:rPr>
              <a:t>      血的教训一次又一次提醒我们，需要对孩子进行溺水后如何自救和救人的防溺水安全知识教育，加强儿童安全知识的普及，让孩子学会如何自己规避风险。</a:t>
            </a:r>
            <a:endParaRPr lang="zh-CN" altLang="en-US" sz="2400" b="1" dirty="0">
              <a:solidFill>
                <a:srgbClr val="0A6CC6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27076" y="1638178"/>
            <a:ext cx="4070290" cy="4070290"/>
            <a:chOff x="6858000" y="1423850"/>
            <a:chExt cx="4310743" cy="431074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667705" y="2370908"/>
              <a:ext cx="2996365" cy="211618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858000" y="1423850"/>
              <a:ext cx="4310743" cy="431074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97223" y="1425750"/>
            <a:ext cx="2850198" cy="651297"/>
            <a:chOff x="1744951" y="1192026"/>
            <a:chExt cx="2850198" cy="651297"/>
          </a:xfrm>
        </p:grpSpPr>
        <p:sp>
          <p:nvSpPr>
            <p:cNvPr id="3" name="矩形: 圆角 2"/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406185" y="1294078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防溺水三不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474941" y="849086"/>
            <a:ext cx="3112896" cy="589134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36657" y="2857042"/>
            <a:ext cx="3762568" cy="459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、不在河道、池塘内游泳、戏水。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36657" y="3582208"/>
            <a:ext cx="3300904" cy="459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、不在无家长的带领下游泳。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36657" y="4321918"/>
            <a:ext cx="4916731" cy="459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、不到无安全设施、无救护人员的地方游泳。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97223" y="1425750"/>
            <a:ext cx="3862797" cy="651297"/>
            <a:chOff x="1744951" y="1192026"/>
            <a:chExt cx="3862797" cy="651297"/>
          </a:xfrm>
        </p:grpSpPr>
        <p:sp>
          <p:nvSpPr>
            <p:cNvPr id="4" name="矩形: 圆角 3"/>
            <p:cNvSpPr/>
            <p:nvPr/>
          </p:nvSpPr>
          <p:spPr>
            <a:xfrm>
              <a:off x="1744951" y="1206500"/>
              <a:ext cx="3862797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361067" y="1285716"/>
              <a:ext cx="29546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远离溺水安全小贴士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28991" y="1425750"/>
            <a:ext cx="4327226" cy="57696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04783" y="2571663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不私自下水游泳；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不私自到水边玩耍嬉戏；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不在无家长带领的情况下游泳；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不到无安全设施水域游泳；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不到不熟悉的水域游泳；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不盲目下水施救；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学会基本的应急自救、求助、报警方法。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434691">
            <a:off x="7311593" y="4260487"/>
            <a:ext cx="2526406" cy="2526406"/>
            <a:chOff x="6664234" y="2248988"/>
            <a:chExt cx="4269377" cy="42693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664234" y="2248988"/>
              <a:ext cx="4269377" cy="426937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7754652" y="3279596"/>
              <a:ext cx="2126700" cy="1196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kern="10" dirty="0">
                  <a:ln w="15875">
                    <a:noFill/>
                    <a:round/>
                  </a:ln>
                  <a:solidFill>
                    <a:srgbClr val="451600"/>
                  </a:solidFill>
                  <a:cs typeface="+mn-ea"/>
                  <a:sym typeface="+mn-lt"/>
                </a:rPr>
                <a:t>溺水安全小贴士</a:t>
              </a:r>
              <a:endParaRPr lang="zh-CN" altLang="en-US" sz="2000" dirty="0">
                <a:solidFill>
                  <a:srgbClr val="4516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97223" y="1425750"/>
            <a:ext cx="3003377" cy="651297"/>
            <a:chOff x="1744951" y="1192026"/>
            <a:chExt cx="3003377" cy="651297"/>
          </a:xfrm>
        </p:grpSpPr>
        <p:sp>
          <p:nvSpPr>
            <p:cNvPr id="4" name="矩形: 圆角 3"/>
            <p:cNvSpPr/>
            <p:nvPr/>
          </p:nvSpPr>
          <p:spPr>
            <a:xfrm>
              <a:off x="1744951" y="1206500"/>
              <a:ext cx="3003377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6836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学校要求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2204783" y="2551296"/>
            <a:ext cx="77048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每位学生一定要增强安全意识和对安全事故的防范意识。要自觉接受学校和家长的教育，自觉增强安全防范和自我保护意识，不做有危险的事。一定不能擅自下水游泳，不到无安全设施、无救护人员的水域游泳，不到不熟悉的水域游泳，也不要在无成人陪同下到江河湖塘旁边戏耍、游玩等，切实杜绝一切可能导致危险事故发生的因素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57669" y="2356929"/>
            <a:ext cx="1244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切记：</a:t>
            </a:r>
            <a:r>
              <a:rPr lang="zh-CN" altLang="en-US" sz="2000" b="1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       </a:t>
            </a:r>
            <a:endParaRPr lang="zh-CN" altLang="en-US" sz="2000" b="1" dirty="0">
              <a:solidFill>
                <a:srgbClr val="C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02147" y="2389551"/>
            <a:ext cx="4476982" cy="40011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严格遵守“四不去”</a:t>
            </a:r>
            <a:r>
              <a:rPr lang="zh-CN" altLang="en-US" sz="2000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，珍惜宝贵生命！</a:t>
            </a:r>
            <a:endParaRPr lang="zh-CN" altLang="en-US" sz="2000" b="1" dirty="0">
              <a:solidFill>
                <a:srgbClr val="C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57669" y="3244334"/>
            <a:ext cx="431745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、未经家长、老师同意不去； 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57669" y="3848893"/>
            <a:ext cx="431745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2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、如果没有会游泳的成年人陪同不去； 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57669" y="4453452"/>
            <a:ext cx="43018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3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、水深的地方不去； 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357670" y="5058012"/>
            <a:ext cx="4301823" cy="368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4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、水库、池塘不去。 </a:t>
            </a:r>
            <a:endParaRPr lang="zh-CN" altLang="en-US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97223" y="1425750"/>
            <a:ext cx="3003377" cy="651297"/>
            <a:chOff x="1744951" y="1192026"/>
            <a:chExt cx="3003377" cy="651297"/>
          </a:xfrm>
        </p:grpSpPr>
        <p:sp>
          <p:nvSpPr>
            <p:cNvPr id="10" name="矩形: 圆角 9"/>
            <p:cNvSpPr/>
            <p:nvPr/>
          </p:nvSpPr>
          <p:spPr>
            <a:xfrm>
              <a:off x="1744951" y="1206500"/>
              <a:ext cx="3003377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6836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学校要求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81733" y="2789661"/>
            <a:ext cx="3216302" cy="32163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97222" y="1425750"/>
            <a:ext cx="5284005" cy="651297"/>
            <a:chOff x="1744950" y="1192026"/>
            <a:chExt cx="5284005" cy="651297"/>
          </a:xfrm>
        </p:grpSpPr>
        <p:sp>
          <p:nvSpPr>
            <p:cNvPr id="4" name="矩形: 圆角 3"/>
            <p:cNvSpPr/>
            <p:nvPr/>
          </p:nvSpPr>
          <p:spPr>
            <a:xfrm>
              <a:off x="1744950" y="1206500"/>
              <a:ext cx="5252745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381529" y="1294078"/>
              <a:ext cx="46474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看到有人溺水时我们该怎么办？ 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380762" y="2319440"/>
            <a:ext cx="4406440" cy="30107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04783" y="2704011"/>
            <a:ext cx="36792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、原地大声呼救。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04783" y="3296538"/>
            <a:ext cx="36792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2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、跑去找大人。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04783" y="3889065"/>
            <a:ext cx="37240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3</a:t>
            </a:r>
            <a:r>
              <a:rPr lang="zh-CN" altLang="en-US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、拨打</a:t>
            </a:r>
            <a:r>
              <a:rPr lang="en-US" altLang="zh-CN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110</a:t>
            </a:r>
            <a:r>
              <a:rPr lang="zh-CN" altLang="en-US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（</a:t>
            </a:r>
            <a:r>
              <a:rPr lang="en-US" altLang="zh-CN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120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）急救电话。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04783" y="4481593"/>
            <a:ext cx="367921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、没有绝对把握，不要冒险救人，以免造成更大恶果！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3862" y="2410825"/>
            <a:ext cx="7598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A6CC6"/>
                </a:solidFill>
                <a:cs typeface="+mn-ea"/>
                <a:sym typeface="+mn-lt"/>
              </a:rPr>
              <a:t> 看了上面的图片，我想在坐的每一位家长心里都不会感到轻松。你是否感叹，是否惋惜，一个个年轻的生命就这样在世界上转瞬消失了</a:t>
            </a:r>
            <a:r>
              <a:rPr lang="en-US" altLang="zh-CN" sz="2400" b="1" dirty="0">
                <a:solidFill>
                  <a:srgbClr val="0A6CC6"/>
                </a:solidFill>
                <a:cs typeface="+mn-ea"/>
                <a:sym typeface="+mn-lt"/>
              </a:rPr>
              <a:t>?</a:t>
            </a:r>
            <a:r>
              <a:rPr lang="zh-CN" altLang="en-US" sz="2400" b="1" dirty="0">
                <a:solidFill>
                  <a:srgbClr val="0A6CC6"/>
                </a:solidFill>
                <a:cs typeface="+mn-ea"/>
                <a:sym typeface="+mn-lt"/>
              </a:rPr>
              <a:t>此刻，你在想什么</a:t>
            </a:r>
            <a:r>
              <a:rPr lang="en-US" altLang="zh-CN" sz="2400" b="1" dirty="0">
                <a:solidFill>
                  <a:srgbClr val="0A6CC6"/>
                </a:solidFill>
                <a:cs typeface="+mn-ea"/>
                <a:sym typeface="+mn-lt"/>
              </a:rPr>
              <a:t>?</a:t>
            </a:r>
            <a:r>
              <a:rPr lang="zh-CN" altLang="en-US" sz="2400" b="1" dirty="0">
                <a:solidFill>
                  <a:srgbClr val="0A6CC6"/>
                </a:solidFill>
                <a:cs typeface="+mn-ea"/>
                <a:sym typeface="+mn-lt"/>
              </a:rPr>
              <a:t>怎样才能防止溺水呢？结合刚才学的，大家谈一谈。 </a:t>
            </a:r>
            <a:endParaRPr lang="zh-CN" altLang="en-US" sz="2400" b="1" dirty="0">
              <a:solidFill>
                <a:srgbClr val="0A6CC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56115" y="2513717"/>
            <a:ext cx="7101840" cy="183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A6CC6"/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rgbClr val="0A6CC6"/>
                </a:solidFill>
                <a:cs typeface="+mn-ea"/>
                <a:sym typeface="+mn-lt"/>
              </a:rPr>
              <a:t>请各位家长把你的收获或者今后的防溺水打算告知你的孩子。</a:t>
            </a:r>
            <a:endParaRPr lang="zh-CN" altLang="en-US" sz="4000" dirty="0">
              <a:solidFill>
                <a:srgbClr val="0A6CC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19776" y="150697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A6CC6"/>
                </a:solidFill>
                <a:cs typeface="+mn-ea"/>
                <a:sym typeface="+mn-lt"/>
              </a:rPr>
              <a:t>防溺水儿歌：</a:t>
            </a:r>
            <a:endParaRPr lang="zh-CN" altLang="en-US" sz="3200" b="1" dirty="0">
              <a:solidFill>
                <a:srgbClr val="0A6CC6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02210" y="2329415"/>
            <a:ext cx="64443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我防溺水有高招，大人陪伴第一招。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我防溺水有高招，泳前热身第二招。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伸手踢脚弯弯腰，预备动作不可少。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我防溺水有高招，解除抽筋第三招。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赶紧上岸很重要，喝杯糖水解疲劳。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防溺措施要知道，不可逞能不骄傲。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“安全”二字需记牢，远离危险身 体 好！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807926" y="1909354"/>
            <a:ext cx="4034245" cy="40342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3984" y="4411864"/>
            <a:ext cx="1695672" cy="10400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001368" y="4333119"/>
            <a:ext cx="3402730" cy="10584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27558" y="4745705"/>
            <a:ext cx="3946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防溺水专题家长会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 l="-95" t="-3281"/>
          <a:stretch>
            <a:fillRect/>
          </a:stretch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725961" y="967612"/>
            <a:ext cx="6740077" cy="35166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 l="-95" t="-3281"/>
          <a:stretch>
            <a:fillRect/>
          </a:stretch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30438" y="3721096"/>
            <a:ext cx="3800377" cy="202218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730913" y="2378948"/>
            <a:ext cx="1620957" cy="1285923"/>
            <a:chOff x="3444130" y="1655180"/>
            <a:chExt cx="1620957" cy="1285923"/>
          </a:xfrm>
        </p:grpSpPr>
        <p:sp>
          <p:nvSpPr>
            <p:cNvPr id="24" name="矩形 23"/>
            <p:cNvSpPr/>
            <p:nvPr/>
          </p:nvSpPr>
          <p:spPr>
            <a:xfrm>
              <a:off x="3444130" y="24178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案例点击</a:t>
              </a:r>
              <a:endParaRPr lang="en-US" altLang="zh-CN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35392" y="1655180"/>
              <a:ext cx="625033" cy="625033"/>
            </a:xfrm>
            <a:prstGeom prst="ellipse">
              <a:avLst/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1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50774" y="3577400"/>
            <a:ext cx="1620957" cy="1299192"/>
            <a:chOff x="5065087" y="1943788"/>
            <a:chExt cx="1620957" cy="1299192"/>
          </a:xfrm>
        </p:grpSpPr>
        <p:sp>
          <p:nvSpPr>
            <p:cNvPr id="27" name="矩形 26"/>
            <p:cNvSpPr/>
            <p:nvPr/>
          </p:nvSpPr>
          <p:spPr>
            <a:xfrm>
              <a:off x="5065087" y="271976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血的教训</a:t>
              </a:r>
              <a:endParaRPr lang="en-US" altLang="zh-CN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551524" y="1943788"/>
              <a:ext cx="625033" cy="625033"/>
            </a:xfrm>
            <a:prstGeom prst="ellipse">
              <a:avLst/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2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86273" y="2524760"/>
            <a:ext cx="2698175" cy="1279117"/>
            <a:chOff x="5065087" y="2852924"/>
            <a:chExt cx="2698175" cy="1279117"/>
          </a:xfrm>
        </p:grpSpPr>
        <p:sp>
          <p:nvSpPr>
            <p:cNvPr id="30" name="矩形 29"/>
            <p:cNvSpPr/>
            <p:nvPr/>
          </p:nvSpPr>
          <p:spPr>
            <a:xfrm>
              <a:off x="5065087" y="3608821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防溺水安全知识</a:t>
              </a:r>
              <a:endParaRPr lang="zh-CN" altLang="en-US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000563" y="2852924"/>
              <a:ext cx="625033" cy="625033"/>
            </a:xfrm>
            <a:prstGeom prst="ellipse">
              <a:avLst/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3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157282" y="1237282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目录</a:t>
            </a:r>
            <a:endParaRPr lang="zh-CN" altLang="en-US" sz="66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3984" y="4411864"/>
            <a:ext cx="1695672" cy="10400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001368" y="4333119"/>
            <a:ext cx="3402730" cy="105843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715041" y="3136523"/>
            <a:ext cx="3946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案例点击</a:t>
            </a:r>
            <a:endParaRPr lang="zh-CN" altLang="en-US" sz="48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 l="-95" t="-3281"/>
          <a:stretch>
            <a:fillRect/>
          </a:stretch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5167185" y="1888012"/>
            <a:ext cx="928815" cy="928815"/>
          </a:xfrm>
          <a:prstGeom prst="ellipse">
            <a:avLst/>
          </a:prstGeom>
          <a:solidFill>
            <a:srgbClr val="0A6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1</a:t>
            </a:r>
            <a:endParaRPr lang="zh-CN" altLang="en-US" sz="4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210005" y="4968737"/>
            <a:ext cx="7432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中国溺水死亡率为</a:t>
            </a:r>
            <a:r>
              <a:rPr lang="en-US" altLang="zh-CN" sz="2400" b="1" dirty="0">
                <a:solidFill>
                  <a:srgbClr val="0A6CC6"/>
                </a:solidFill>
                <a:cs typeface="+mn-ea"/>
                <a:sym typeface="+mn-lt"/>
              </a:rPr>
              <a:t>8.77%</a:t>
            </a:r>
            <a:r>
              <a:rPr lang="zh-CN" altLang="en-US" sz="2400" b="1" dirty="0">
                <a:solidFill>
                  <a:srgbClr val="0A6CC6"/>
                </a:solidFill>
                <a:cs typeface="+mn-ea"/>
                <a:sym typeface="+mn-lt"/>
              </a:rPr>
              <a:t>，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其中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岁至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岁的</a:t>
            </a:r>
            <a:r>
              <a:rPr lang="zh-CN" altLang="en-US" sz="2000" b="1" dirty="0">
                <a:solidFill>
                  <a:srgbClr val="0A6CC6"/>
                </a:solidFill>
                <a:cs typeface="+mn-ea"/>
                <a:sym typeface="+mn-lt"/>
              </a:rPr>
              <a:t>占</a:t>
            </a:r>
            <a:r>
              <a:rPr lang="en-US" altLang="zh-CN" sz="2000" b="1" dirty="0">
                <a:solidFill>
                  <a:srgbClr val="0A6CC6"/>
                </a:solidFill>
                <a:cs typeface="+mn-ea"/>
                <a:sym typeface="+mn-lt"/>
              </a:rPr>
              <a:t>56.58%</a:t>
            </a:r>
            <a:r>
              <a:rPr lang="zh-CN" altLang="en-US" sz="2000" b="1" dirty="0">
                <a:solidFill>
                  <a:srgbClr val="0A6CC6"/>
                </a:solidFill>
                <a:cs typeface="+mn-ea"/>
                <a:sym typeface="+mn-lt"/>
              </a:rPr>
              <a:t>，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是这个年龄段的第一死因。 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034318" y="1504542"/>
            <a:ext cx="2375636" cy="651297"/>
            <a:chOff x="1744951" y="1192026"/>
            <a:chExt cx="2375636" cy="651297"/>
          </a:xfrm>
        </p:grpSpPr>
        <p:sp>
          <p:nvSpPr>
            <p:cNvPr id="13" name="矩形: 圆角 12"/>
            <p:cNvSpPr/>
            <p:nvPr/>
          </p:nvSpPr>
          <p:spPr>
            <a:xfrm>
              <a:off x="1744951" y="1206500"/>
              <a:ext cx="2375636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680661" y="1294078"/>
              <a:ext cx="9829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数  据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037903" y="2442294"/>
            <a:ext cx="5233885" cy="853450"/>
            <a:chOff x="3461508" y="2451454"/>
            <a:chExt cx="5233885" cy="853450"/>
          </a:xfrm>
        </p:grpSpPr>
        <p:grpSp>
          <p:nvGrpSpPr>
            <p:cNvPr id="18" name="组合 17"/>
            <p:cNvGrpSpPr/>
            <p:nvPr/>
          </p:nvGrpSpPr>
          <p:grpSpPr>
            <a:xfrm>
              <a:off x="3496606" y="2939144"/>
              <a:ext cx="5198787" cy="365760"/>
              <a:chOff x="3932149" y="2782389"/>
              <a:chExt cx="5198787" cy="36576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3932149" y="2782389"/>
                <a:ext cx="5198787" cy="3657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932150" y="2782389"/>
                <a:ext cx="1031736" cy="365760"/>
              </a:xfrm>
              <a:prstGeom prst="rect">
                <a:avLst/>
              </a:prstGeom>
              <a:solidFill>
                <a:srgbClr val="0A6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3461508" y="2451454"/>
              <a:ext cx="2358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溺水死亡率为</a:t>
              </a:r>
              <a:r>
                <a:rPr lang="en-US" altLang="zh-CN" sz="2000" b="1" dirty="0">
                  <a:solidFill>
                    <a:srgbClr val="0A6CC6"/>
                  </a:solidFill>
                  <a:cs typeface="+mn-ea"/>
                  <a:sym typeface="+mn-lt"/>
                </a:rPr>
                <a:t>8.77%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37903" y="3638934"/>
            <a:ext cx="5233885" cy="796658"/>
            <a:chOff x="3461508" y="2508246"/>
            <a:chExt cx="5233885" cy="796658"/>
          </a:xfrm>
        </p:grpSpPr>
        <p:grpSp>
          <p:nvGrpSpPr>
            <p:cNvPr id="22" name="组合 21"/>
            <p:cNvGrpSpPr/>
            <p:nvPr/>
          </p:nvGrpSpPr>
          <p:grpSpPr>
            <a:xfrm>
              <a:off x="3496606" y="2939144"/>
              <a:ext cx="5198787" cy="365760"/>
              <a:chOff x="3932149" y="2782389"/>
              <a:chExt cx="5198787" cy="36576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932149" y="2782389"/>
                <a:ext cx="5198787" cy="365760"/>
              </a:xfrm>
              <a:prstGeom prst="rect">
                <a:avLst/>
              </a:prstGeom>
              <a:solidFill>
                <a:srgbClr val="0A6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932150" y="2782389"/>
                <a:ext cx="2808000" cy="36576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3461508" y="2508246"/>
              <a:ext cx="2593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0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岁至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14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岁的</a:t>
              </a:r>
              <a:r>
                <a:rPr lang="zh-CN" altLang="en-US" b="1" dirty="0">
                  <a:solidFill>
                    <a:srgbClr val="0A6CC6"/>
                  </a:solidFill>
                  <a:cs typeface="+mn-ea"/>
                  <a:sym typeface="+mn-lt"/>
                </a:rPr>
                <a:t>占</a:t>
              </a:r>
              <a:r>
                <a:rPr lang="en-US" altLang="zh-CN" b="1" dirty="0">
                  <a:solidFill>
                    <a:srgbClr val="0A6CC6"/>
                  </a:solidFill>
                  <a:cs typeface="+mn-ea"/>
                  <a:sym typeface="+mn-lt"/>
                </a:rPr>
                <a:t>56.58%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35685" y="2354713"/>
            <a:ext cx="2599509" cy="259950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64784" y="1260629"/>
            <a:ext cx="1740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03609" y="3125107"/>
            <a:ext cx="5142053" cy="23533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200000"/>
              </a:lnSpc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案例一：四川一小学生溺水身亡同伴隐瞒实情</a:t>
            </a:r>
            <a:endParaRPr lang="en-US" altLang="zh-CN" sz="1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>
              <a:lnSpc>
                <a:spcPct val="20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2016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日下午，四川宜宾一名三年小学生不慎落水溺亡。而与其同行的学生因害怕被老师家长责骂，而故意隐瞒同伴落水溺亡的事实。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703609" y="2543625"/>
            <a:ext cx="514205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  <a:endParaRPr lang="zh-CN" altLang="en-US" sz="240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6" name="矩形: 圆角 5"/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407865" y="2353492"/>
            <a:ext cx="3250474" cy="325047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90762" y="3613666"/>
            <a:ext cx="4373028" cy="21698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21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日中午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在枣庄市台儿庄区涧头集镇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一对姓刘的双胞胎兄弟出门玩耍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一出去就没了踪迹。时隔一天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有人在村南边一个水塘边发现孩子的鞋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众人将水抽出后发现了两人的尸体。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967544" y="2472766"/>
            <a:ext cx="4396245" cy="580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6" name="矩形: 圆角 5"/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96676" y="2355201"/>
            <a:ext cx="3632112" cy="363211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67544" y="3244334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案例二：双胞胎兄弟出门玩耍一起落水殒命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626" y="659393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schemeClr val="accent4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29097" y="2950028"/>
            <a:ext cx="4319451" cy="27135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案例三：遂宁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岁小孩小区内下水道溺亡警方发布情况通报</a:t>
            </a:r>
            <a:endParaRPr lang="en-US" altLang="zh-CN" sz="1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28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日，一名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岁小孩在遂宁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微博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安居刘家坝小区不慎掉进下水道，经抢救无效身亡。随后，死者家属将遗体放置到安居区人民政府大门口，要求赔偿。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2029097" y="2368779"/>
            <a:ext cx="7620000" cy="580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6" name="矩形: 圆角 5"/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46410" y="1943465"/>
            <a:ext cx="4208069" cy="42080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33600" y="2819400"/>
            <a:ext cx="3836126" cy="31290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案例四：万宁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个孩子到水库游泳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人溺亡 最小的才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</a:t>
            </a:r>
            <a:endParaRPr lang="en-US" altLang="zh-CN" sz="1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29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日中午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时许，万宁的三名小孩结伴外出玩水，不慎溺水。其中一男一女两名小孩经抢救无效死亡，另一名女孩经抢救已恢复生命体征，正在接受进一步治疗。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265812" y="2238151"/>
            <a:ext cx="7620000" cy="580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5" name="矩形: 圆角 4"/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  <a:endParaRPr lang="zh-CN" altLang="en-US" sz="2400" b="1" kern="10" dirty="0">
                <a:ln w="15875">
                  <a:noFill/>
                  <a:round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22276" y="2819400"/>
            <a:ext cx="4802472" cy="28478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sj12xyp">
      <a:majorFont>
        <a:latin typeface="微软雅黑"/>
        <a:ea typeface="汉仪中圆简"/>
        <a:cs typeface=""/>
      </a:majorFont>
      <a:minorFont>
        <a:latin typeface="微软雅黑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1993</Words>
  <Application>WPS 演示</Application>
  <PresentationFormat>宽屏</PresentationFormat>
  <Paragraphs>189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思源黑体</vt:lpstr>
      <vt:lpstr>黑体</vt:lpstr>
      <vt:lpstr>汉仪中圆简</vt:lpstr>
      <vt:lpstr>Segoe Print</vt:lpstr>
      <vt:lpstr>Arial Unicode MS</vt:lpstr>
      <vt:lpstr>Calibri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21</cp:revision>
  <dcterms:created xsi:type="dcterms:W3CDTF">2021-05-26T00:53:00Z</dcterms:created>
  <dcterms:modified xsi:type="dcterms:W3CDTF">2024-04-21T10:05:20Z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9603D340D2204064ABCD0A7955A1F77E_13</vt:lpwstr>
  </property>
  <property fmtid="{D5CDD505-2E9C-101B-9397-08002B2CF9AE}" pid="3" name="KSOProductBuildVer">
    <vt:lpwstr>2052-12.1.0.16417</vt:lpwstr>
  </property>
</Properties>
</file>