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8" r:id="rId3"/>
    <p:sldId id="264" r:id="rId5"/>
    <p:sldId id="280" r:id="rId6"/>
    <p:sldId id="265" r:id="rId7"/>
    <p:sldId id="266" r:id="rId8"/>
    <p:sldId id="282" r:id="rId9"/>
    <p:sldId id="259" r:id="rId10"/>
    <p:sldId id="272" r:id="rId11"/>
    <p:sldId id="281" r:id="rId12"/>
    <p:sldId id="263" r:id="rId13"/>
    <p:sldId id="258" r:id="rId14"/>
    <p:sldId id="283" r:id="rId15"/>
    <p:sldId id="273" r:id="rId16"/>
    <p:sldId id="269" r:id="rId17"/>
    <p:sldId id="287" r:id="rId18"/>
    <p:sldId id="284" r:id="rId19"/>
    <p:sldId id="285" r:id="rId20"/>
    <p:sldId id="279" r:id="rId21"/>
    <p:sldId id="296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148"/>
    <a:srgbClr val="84AD9E"/>
    <a:srgbClr val="F9F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gs" Target="tags/tag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DF609-5DF0-42A0-A1DE-475D5FF461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771FD-FE26-42A2-9DAA-0349B1DD5F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83172-DBF5-4286-87DC-A0CF36AA1E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EA54B-0929-4825-B2FA-E8BB8E00F75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hyperlink" Target="https://baike.baidu.com/item/%E7%97%94%E7%96%AE" TargetMode="External"/><Relationship Id="rId3" Type="http://schemas.openxmlformats.org/officeDocument/2006/relationships/hyperlink" Target="https://baike.baidu.com/item/%E7%AB%8B%E6%98%A5%E8%8A%82" TargetMode="External"/><Relationship Id="rId2" Type="http://schemas.openxmlformats.org/officeDocument/2006/relationships/image" Target="../media/image16.jpe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jpeg"/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hyperlink" Target="https://baike.baidu.com/item/%E5%AE%A2%E5%AE%B6%E5%9C%B0%E5%8C%BA" TargetMode="External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23.jpeg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jpeg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图片 2" descr="图片包含 文字&#10;&#10;已生成高可信度的说明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43467" y="643466"/>
            <a:ext cx="10905066" cy="5571066"/>
          </a:xfrm>
          <a:prstGeom prst="rect">
            <a:avLst/>
          </a:prstGeom>
        </p:spPr>
      </p:pic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5272" y="643467"/>
            <a:ext cx="2377440" cy="5571066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3052692" y="1798904"/>
            <a:ext cx="6098488" cy="347472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791244" y="2535701"/>
            <a:ext cx="1846659" cy="22699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dirty="0">
                <a:latin typeface="文悦古体仿宋 (非商业用途)" pitchFamily="50" charset="-122"/>
                <a:ea typeface="文悦古体仿宋 (非商业用途)" pitchFamily="50" charset="-122"/>
              </a:rPr>
              <a:t>春 分</a:t>
            </a:r>
            <a:endParaRPr lang="zh-CN" altLang="en-US" sz="5400" dirty="0">
              <a:latin typeface="文悦古体仿宋 (非商业用途)" pitchFamily="50" charset="-122"/>
              <a:ea typeface="文悦古体仿宋 (非商业用途)" pitchFamily="5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93107" y="5753685"/>
            <a:ext cx="6771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春已归来，望丽人发髻，悠悠浮云，何来风雨，莫非残雪已尽。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080779" y="876508"/>
            <a:ext cx="216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二</a:t>
            </a:r>
            <a:r>
              <a:rPr lang="en-US" altLang="zh-CN" dirty="0"/>
              <a:t>/</a:t>
            </a:r>
            <a:r>
              <a:rPr lang="zh-CN" altLang="en-US" dirty="0"/>
              <a:t>十</a:t>
            </a:r>
            <a:r>
              <a:rPr lang="en-US" altLang="zh-CN" dirty="0"/>
              <a:t>/</a:t>
            </a:r>
            <a:r>
              <a:rPr lang="zh-CN" altLang="en-US" dirty="0"/>
              <a:t>四</a:t>
            </a:r>
            <a:r>
              <a:rPr lang="en-US" altLang="zh-CN" dirty="0"/>
              <a:t>/</a:t>
            </a:r>
            <a:r>
              <a:rPr lang="zh-CN" altLang="en-US" dirty="0"/>
              <a:t>节</a:t>
            </a:r>
            <a:r>
              <a:rPr lang="en-US" altLang="zh-CN" dirty="0"/>
              <a:t>/</a:t>
            </a:r>
            <a:r>
              <a:rPr lang="zh-CN" altLang="en-US" dirty="0"/>
              <a:t>气</a:t>
            </a:r>
            <a:r>
              <a:rPr lang="en-US" altLang="zh-CN" dirty="0"/>
              <a:t>/</a:t>
            </a:r>
            <a:r>
              <a:rPr lang="zh-CN" altLang="en-US" dirty="0"/>
              <a:t>之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  <a:ln>
            <a:noFill/>
          </a:ln>
        </p:spPr>
      </p:pic>
      <p:sp>
        <p:nvSpPr>
          <p:cNvPr id="13" name="矩形 12"/>
          <p:cNvSpPr/>
          <p:nvPr/>
        </p:nvSpPr>
        <p:spPr>
          <a:xfrm>
            <a:off x="1536768" y="819606"/>
            <a:ext cx="9377045" cy="5401310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email"/>
          <a:srcRect t="-12319" b="-8139"/>
          <a:stretch>
            <a:fillRect/>
          </a:stretch>
        </p:blipFill>
        <p:spPr>
          <a:xfrm>
            <a:off x="244033" y="1024970"/>
            <a:ext cx="2509023" cy="854053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10322563" y="5417621"/>
            <a:ext cx="1182500" cy="604330"/>
          </a:xfrm>
          <a:prstGeom prst="rect">
            <a:avLst/>
          </a:prstGeom>
          <a:solidFill>
            <a:srgbClr val="F9FBEB"/>
          </a:solidFill>
        </p:spPr>
      </p:pic>
      <p:grpSp>
        <p:nvGrpSpPr>
          <p:cNvPr id="7" name="组合 6"/>
          <p:cNvGrpSpPr/>
          <p:nvPr/>
        </p:nvGrpSpPr>
        <p:grpSpPr>
          <a:xfrm>
            <a:off x="2146070" y="1420939"/>
            <a:ext cx="4121587" cy="4535620"/>
            <a:chOff x="538480" y="526148"/>
            <a:chExt cx="5275732" cy="5805704"/>
          </a:xfrm>
          <a:blipFill dpi="0" rotWithShape="1">
            <a:blip r:embed="rId4"/>
            <a:srcRect/>
            <a:stretch>
              <a:fillRect/>
            </a:stretch>
          </a:blipFill>
        </p:grpSpPr>
        <p:sp>
          <p:nvSpPr>
            <p:cNvPr id="3" name="矩形 2"/>
            <p:cNvSpPr/>
            <p:nvPr/>
          </p:nvSpPr>
          <p:spPr>
            <a:xfrm>
              <a:off x="538480" y="526148"/>
              <a:ext cx="5275732" cy="1851292"/>
            </a:xfrm>
            <a:prstGeom prst="rect">
              <a:avLst/>
            </a:prstGeom>
            <a:blipFill dpi="0" rotWithShape="1">
              <a:blip r:embed="rId5" cstate="email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538480" y="2656840"/>
              <a:ext cx="5275732" cy="3675012"/>
            </a:xfrm>
            <a:prstGeom prst="rect">
              <a:avLst/>
            </a:prstGeom>
            <a:solidFill>
              <a:srgbClr val="5F61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391040" y="1422906"/>
            <a:ext cx="4025170" cy="4429517"/>
            <a:chOff x="6377788" y="526148"/>
            <a:chExt cx="5275732" cy="5805704"/>
          </a:xfrm>
        </p:grpSpPr>
        <p:sp>
          <p:nvSpPr>
            <p:cNvPr id="4" name="矩形 3"/>
            <p:cNvSpPr/>
            <p:nvPr/>
          </p:nvSpPr>
          <p:spPr>
            <a:xfrm>
              <a:off x="6377788" y="526148"/>
              <a:ext cx="5275732" cy="1851292"/>
            </a:xfrm>
            <a:prstGeom prst="rect">
              <a:avLst/>
            </a:prstGeom>
            <a:solidFill>
              <a:srgbClr val="5F61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6377788" y="2656840"/>
              <a:ext cx="5275732" cy="3675012"/>
            </a:xfrm>
            <a:prstGeom prst="rect">
              <a:avLst/>
            </a:prstGeom>
            <a:blipFill dpi="0" rotWithShape="1">
              <a:blip r:embed="rId6" cstate="email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7290548" y="1891956"/>
            <a:ext cx="184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阴阳平衡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0178030" y="1492421"/>
            <a:ext cx="1198953" cy="1053383"/>
            <a:chOff x="262877" y="5006331"/>
            <a:chExt cx="1544134" cy="1356654"/>
          </a:xfrm>
        </p:grpSpPr>
        <p:cxnSp>
          <p:nvCxnSpPr>
            <p:cNvPr id="22" name="直接连接符 21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椭圆 22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 flipV="1">
            <a:off x="1536768" y="5246315"/>
            <a:ext cx="1651627" cy="137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/>
        </p:nvGrpSpPr>
        <p:grpSpPr>
          <a:xfrm>
            <a:off x="675634" y="5309536"/>
            <a:ext cx="1544134" cy="1356654"/>
            <a:chOff x="262877" y="5006331"/>
            <a:chExt cx="1544134" cy="1356654"/>
          </a:xfrm>
        </p:grpSpPr>
        <p:cxnSp>
          <p:nvCxnSpPr>
            <p:cNvPr id="18" name="直接连接符 17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椭圆 18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2477235" y="3308843"/>
            <a:ext cx="36052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由于春分节气平分了昼夜、寒暑，人们在保健养生时应注意保持人体的阴阳平衡状态。是说人体应该根据不同时期的阴阳状况，使“内在运动”也就是脏腑、气血、精气的生理运动，与“外在运动”即脑力、体力和体育运动和谐一致，保持“供销”关系的平衡。避免不适当运动的出现而破坏人体内外环境的平衡，加速人体某些器官的损伤和生理功能的失调，进而引起疾病的发生，缩短人的生命。</a:t>
            </a:r>
            <a:endParaRPr lang="zh-CN" altLang="en-US" sz="1000" dirty="0">
              <a:solidFill>
                <a:schemeClr val="bg1"/>
              </a:solidFill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endParaRPr lang="zh-CN" altLang="en-US" sz="1000" dirty="0">
              <a:solidFill>
                <a:schemeClr val="bg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2"/>
            <a:ext cx="4849091" cy="6858000"/>
          </a:xfrm>
          <a:prstGeom prst="rect">
            <a:avLst/>
          </a:prstGeom>
        </p:spPr>
      </p:pic>
      <p:sp>
        <p:nvSpPr>
          <p:cNvPr id="14" name="任意多边形 67"/>
          <p:cNvSpPr/>
          <p:nvPr/>
        </p:nvSpPr>
        <p:spPr>
          <a:xfrm rot="16200000" flipH="1">
            <a:off x="6964468" y="1615918"/>
            <a:ext cx="2521583" cy="7962581"/>
          </a:xfrm>
          <a:custGeom>
            <a:avLst/>
            <a:gdLst>
              <a:gd name="connsiteX0" fmla="*/ 0 w 2841946"/>
              <a:gd name="connsiteY0" fmla="*/ 2908845 h 2908845"/>
              <a:gd name="connsiteX1" fmla="*/ 0 w 2841946"/>
              <a:gd name="connsiteY1" fmla="*/ 225317 h 2908845"/>
              <a:gd name="connsiteX2" fmla="*/ 1196001 w 2841946"/>
              <a:gd name="connsiteY2" fmla="*/ 225317 h 2908845"/>
              <a:gd name="connsiteX3" fmla="*/ 1420973 w 2841946"/>
              <a:gd name="connsiteY3" fmla="*/ 0 h 2908845"/>
              <a:gd name="connsiteX4" fmla="*/ 1645946 w 2841946"/>
              <a:gd name="connsiteY4" fmla="*/ 225317 h 2908845"/>
              <a:gd name="connsiteX5" fmla="*/ 2841946 w 2841946"/>
              <a:gd name="connsiteY5" fmla="*/ 225317 h 2908845"/>
              <a:gd name="connsiteX6" fmla="*/ 2841946 w 2841946"/>
              <a:gd name="connsiteY6" fmla="*/ 2908845 h 2908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1946" h="2908845">
                <a:moveTo>
                  <a:pt x="0" y="2908845"/>
                </a:moveTo>
                <a:lnTo>
                  <a:pt x="0" y="225317"/>
                </a:lnTo>
                <a:lnTo>
                  <a:pt x="1196001" y="225317"/>
                </a:lnTo>
                <a:lnTo>
                  <a:pt x="1420973" y="0"/>
                </a:lnTo>
                <a:lnTo>
                  <a:pt x="1645946" y="225317"/>
                </a:lnTo>
                <a:lnTo>
                  <a:pt x="2841946" y="225317"/>
                </a:lnTo>
                <a:lnTo>
                  <a:pt x="2841946" y="2908845"/>
                </a:lnTo>
                <a:close/>
              </a:path>
            </a:pathLst>
          </a:custGeom>
          <a:solidFill>
            <a:srgbClr val="5F61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矩形 15"/>
          <p:cNvSpPr/>
          <p:nvPr/>
        </p:nvSpPr>
        <p:spPr>
          <a:xfrm>
            <a:off x="5512406" y="512692"/>
            <a:ext cx="6133514" cy="596762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395461" y="4916666"/>
            <a:ext cx="4659873" cy="109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solidFill>
                  <a:schemeClr val="bg1"/>
                </a:solidFill>
              </a:rPr>
              <a:t>春分节气时人体血液也正处于旺盛时期，激素水平也处于相对高峰期，此时易发非感染性疾病有高血压、月经失调、痔疮及过敏性疾病等。膳食总的原则要禁忌大热、大寒的饮食，保持寒热均衡。这段时期也不适饮用过肥腻的汤品。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395461" y="1865427"/>
            <a:ext cx="5048227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000"/>
              </a:lnSpc>
            </a:pPr>
            <a:r>
              <a:rPr lang="zh-CN" altLang="en-US" sz="1000" dirty="0"/>
              <a:t>从</a:t>
            </a:r>
            <a:r>
              <a:rPr lang="zh-CN" altLang="en-US" sz="1000" dirty="0">
                <a:hlinkClick r:id="rId3"/>
              </a:rPr>
              <a:t>立春节</a:t>
            </a:r>
            <a:r>
              <a:rPr lang="zh-CN" altLang="en-US" sz="1000" dirty="0"/>
              <a:t>气到清明节气前后是草木生长萌芽期，人体血液也正处于旺盛时期，激素水平也处于相对高峰期，此时易发常见的非感染性疾病有高血压、月经失调、</a:t>
            </a:r>
            <a:r>
              <a:rPr lang="zh-CN" altLang="en-US" sz="1000" dirty="0">
                <a:hlinkClick r:id="rId4"/>
              </a:rPr>
              <a:t>痔疮</a:t>
            </a:r>
            <a:r>
              <a:rPr lang="zh-CN" altLang="en-US" sz="1000" dirty="0"/>
              <a:t>及过敏性疾病等。在此节气的饮食调养，应当根据自己的实际情况选择能够保持机体功能协调平衡的膳食，禁忌偏热、偏寒、偏升、偏降的饮食误区</a:t>
            </a:r>
            <a:r>
              <a:rPr lang="en-US" altLang="zh-CN" sz="1000" dirty="0"/>
              <a:t>.</a:t>
            </a:r>
            <a:endParaRPr lang="zh-CN" altLang="en-US" sz="1000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5" cstate="email"/>
          <a:srcRect t="-12319" b="-8139"/>
          <a:stretch>
            <a:fillRect/>
          </a:stretch>
        </p:blipFill>
        <p:spPr>
          <a:xfrm>
            <a:off x="4951778" y="762033"/>
            <a:ext cx="2509023" cy="854053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6" cstate="email"/>
          <a:srcRect/>
          <a:stretch>
            <a:fillRect/>
          </a:stretch>
        </p:blipFill>
        <p:spPr>
          <a:xfrm>
            <a:off x="11009500" y="5641778"/>
            <a:ext cx="1182500" cy="604330"/>
          </a:xfrm>
          <a:prstGeom prst="rect">
            <a:avLst/>
          </a:prstGeom>
          <a:solidFill>
            <a:srgbClr val="5F6148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bldLvl="0" animBg="1"/>
      <p:bldP spid="16" grpId="0" animBg="1"/>
      <p:bldP spid="19" grpId="0"/>
      <p:bldP spid="1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37322" y="358170"/>
            <a:ext cx="11264347" cy="6141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857" y="-970379"/>
            <a:ext cx="4114286" cy="548571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27849" y="595604"/>
            <a:ext cx="10683291" cy="5666791"/>
          </a:xfrm>
          <a:prstGeom prst="rect">
            <a:avLst/>
          </a:prstGeom>
          <a:noFill/>
          <a:ln>
            <a:solidFill>
              <a:srgbClr val="5F6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701893" y="3032739"/>
            <a:ext cx="738664" cy="2969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趣味民俗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6440557" y="5269370"/>
            <a:ext cx="2509023" cy="709005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4374130" y="2730574"/>
            <a:ext cx="1182500" cy="60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6035040" y="662940"/>
            <a:ext cx="5532120" cy="5532120"/>
          </a:xfrm>
          <a:prstGeom prst="rect">
            <a:avLst/>
          </a:prstGeom>
          <a:noFill/>
          <a:ln w="25400">
            <a:solidFill>
              <a:srgbClr val="5F6148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058707" y="4231248"/>
            <a:ext cx="124694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2400" b="1" dirty="0">
                <a:solidFill>
                  <a:srgbClr val="5F6148"/>
                </a:solidFill>
                <a:latin typeface="Poppins SemiBold" panose="02000000000000000000" charset="0"/>
                <a:ea typeface="华文细黑" panose="02010600040101010101" charset="-122"/>
                <a:sym typeface="+mn-ea"/>
              </a:rPr>
              <a:t>吃春菜</a:t>
            </a:r>
            <a:endParaRPr lang="zh-CN" altLang="en-US" sz="2400" b="1" dirty="0">
              <a:solidFill>
                <a:srgbClr val="5F6148"/>
              </a:solidFill>
              <a:latin typeface="Poppins SemiBold" panose="02000000000000000000" charset="0"/>
              <a:ea typeface="华文细黑" panose="0201060004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0763" y="1402240"/>
            <a:ext cx="4947285" cy="15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ts val="2000"/>
              </a:lnSpc>
              <a:defRPr/>
            </a:pPr>
            <a:r>
              <a:rPr lang="zh-CN" altLang="en-US" sz="1000" dirty="0"/>
              <a:t>在每年的春分那一天，世界各地都会有数以千万计的人在做“竖蛋”试验。这一被称之为“中国习俗”的玩艺儿，何以成为“世界游戏”，尚难考证。不过其玩法确简单易行且富有趣味：选择一个光滑匀称、刚生下四五天的新鲜鸡蛋，轻手轻脚地在桌子上把它竖起来。虽然失败者颇多，但成功者也不少。春分成了竖蛋游戏的最佳时光，故有“春分到，蛋儿俏”的说法。竖立起来的蛋儿好不风光</a:t>
            </a:r>
            <a:r>
              <a:rPr lang="zh-CN" altLang="en-US" sz="1000" dirty="0">
                <a:latin typeface="幼圆" panose="02010509060101010101" pitchFamily="49" charset="-122"/>
                <a:ea typeface="幼圆" panose="02010509060101010101" pitchFamily="49" charset="-122"/>
              </a:rPr>
              <a:t>。</a:t>
            </a:r>
            <a:br>
              <a:rPr lang="zh-CN" altLang="en-US" sz="1000" dirty="0">
                <a:latin typeface="幼圆" panose="02010509060101010101" pitchFamily="49" charset="-122"/>
                <a:ea typeface="幼圆" panose="02010509060101010101" pitchFamily="49" charset="-122"/>
              </a:rPr>
            </a:br>
            <a:endParaRPr lang="zh-CN" altLang="en-US" sz="10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email"/>
          <a:srcRect l="-3062" t="-12319" b="-8139"/>
          <a:stretch>
            <a:fillRect/>
          </a:stretch>
        </p:blipFill>
        <p:spPr>
          <a:xfrm>
            <a:off x="9526864" y="5539956"/>
            <a:ext cx="2584173" cy="854053"/>
          </a:xfrm>
          <a:prstGeom prst="rect">
            <a:avLst/>
          </a:prstGeom>
          <a:solidFill>
            <a:srgbClr val="F9FBEB"/>
          </a:solidFill>
        </p:spPr>
      </p:pic>
      <p:sp>
        <p:nvSpPr>
          <p:cNvPr id="13" name="文本框 12"/>
          <p:cNvSpPr txBox="1"/>
          <p:nvPr/>
        </p:nvSpPr>
        <p:spPr>
          <a:xfrm>
            <a:off x="9552964" y="1586838"/>
            <a:ext cx="87058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2400" b="1" dirty="0">
                <a:solidFill>
                  <a:srgbClr val="5F6148"/>
                </a:solidFill>
                <a:latin typeface="Poppins SemiBold" panose="02000000000000000000" charset="0"/>
                <a:ea typeface="华文细黑" panose="02010600040101010101" charset="-122"/>
                <a:sym typeface="+mn-ea"/>
              </a:rPr>
              <a:t>竖蛋</a:t>
            </a:r>
            <a:endParaRPr lang="zh-CN" altLang="en-US" sz="2400" b="1" dirty="0">
              <a:solidFill>
                <a:srgbClr val="5F6148"/>
              </a:solidFill>
              <a:latin typeface="Poppins SemiBold" panose="02000000000000000000" charset="0"/>
              <a:ea typeface="华文细黑" panose="02010600040101010101" charset="-122"/>
              <a:sym typeface="+mn-ea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225288" y="3261372"/>
            <a:ext cx="6329650" cy="0"/>
          </a:xfrm>
          <a:prstGeom prst="line">
            <a:avLst/>
          </a:prstGeom>
          <a:ln w="57150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60025" y="3834212"/>
            <a:ext cx="49472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5F6148"/>
                </a:solidFill>
              </a:rPr>
              <a:t>岭南风俗</a:t>
            </a:r>
            <a:endParaRPr lang="en-US" altLang="zh-CN" sz="1400" dirty="0">
              <a:solidFill>
                <a:srgbClr val="5F6148"/>
              </a:solidFill>
            </a:endParaRPr>
          </a:p>
          <a:p>
            <a:endParaRPr lang="zh-CN" altLang="en-US" sz="1400" dirty="0">
              <a:solidFill>
                <a:srgbClr val="5F6148"/>
              </a:solidFill>
            </a:endParaRPr>
          </a:p>
          <a:p>
            <a:pPr>
              <a:lnSpc>
                <a:spcPts val="2000"/>
              </a:lnSpc>
            </a:pPr>
            <a:r>
              <a:rPr lang="zh-CN" altLang="en-US" sz="1000" dirty="0"/>
              <a:t>昔日四邑</a:t>
            </a:r>
            <a:r>
              <a:rPr lang="en-US" altLang="zh-CN" sz="1000" dirty="0"/>
              <a:t>(</a:t>
            </a:r>
            <a:r>
              <a:rPr lang="zh-CN" altLang="en-US" sz="1000" dirty="0"/>
              <a:t>加上鹤山为五邑</a:t>
            </a:r>
            <a:r>
              <a:rPr lang="en-US" altLang="zh-CN" sz="1000" dirty="0"/>
              <a:t>)</a:t>
            </a:r>
            <a:r>
              <a:rPr lang="zh-CN" altLang="en-US" sz="1000" dirty="0"/>
              <a:t>的开平苍城镇的谢姓，有个不成节的习俗，叫做“春分吃春菜”。“春菜”是一种野苋菜，乡人称之为“春碧蒿”。逢春分那天，全村人都去采摘春菜。在田野中搜寻时，多见是嫩绿的，细细棵，约有巴掌那样长短。采回的春菜一般家里与鱼片“滚汤”，名曰“春汤”。有顺口溜道：“春汤灌脏，洗涤肝肠。阖家老少，平安健康。”一年自春，人们祈求的还是家宅安宁，身壮力健。</a:t>
            </a:r>
            <a:br>
              <a:rPr lang="zh-CN" altLang="en-US" sz="1000" dirty="0">
                <a:latin typeface="幼圆" panose="02010509060101010101" pitchFamily="49" charset="-122"/>
                <a:ea typeface="幼圆" panose="02010509060101010101" pitchFamily="49" charset="-122"/>
              </a:rPr>
            </a:br>
            <a:endParaRPr lang="zh-CN" altLang="en-US" sz="10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886365" y="777378"/>
            <a:ext cx="392600" cy="895128"/>
            <a:chOff x="766543" y="3633029"/>
            <a:chExt cx="703384" cy="1603717"/>
          </a:xfrm>
        </p:grpSpPr>
        <p:sp>
          <p:nvSpPr>
            <p:cNvPr id="17" name="矩形 16"/>
            <p:cNvSpPr/>
            <p:nvPr/>
          </p:nvSpPr>
          <p:spPr>
            <a:xfrm>
              <a:off x="766543" y="3633029"/>
              <a:ext cx="703384" cy="1603717"/>
            </a:xfrm>
            <a:prstGeom prst="rect">
              <a:avLst/>
            </a:prstGeom>
            <a:solidFill>
              <a:srgbClr val="F9F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66543" y="3896751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766543" y="4105422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766543" y="4316437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766543" y="4541520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766543" y="4752535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766543" y="4977618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图片包含 美食, 鸡蛋&#10;&#10;已生成高可信度的说明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6427641" y="879333"/>
            <a:ext cx="2852298" cy="2404533"/>
          </a:xfrm>
          <a:prstGeom prst="rect">
            <a:avLst/>
          </a:prstGeom>
        </p:spPr>
      </p:pic>
      <p:pic>
        <p:nvPicPr>
          <p:cNvPr id="25" name="图片 24" descr="图片包含 美食, 餐桌, 室内, 就坐&#10;&#10;已生成极高可信度的说明"/>
          <p:cNvPicPr>
            <a:picLocks noChangeAspect="1"/>
          </p:cNvPicPr>
          <p:nvPr/>
        </p:nvPicPr>
        <p:blipFill rotWithShape="1">
          <a:blip r:embed="rId4" cstate="email"/>
          <a:srcRect l="-159"/>
          <a:stretch>
            <a:fillRect/>
          </a:stretch>
        </p:blipFill>
        <p:spPr>
          <a:xfrm>
            <a:off x="8551648" y="3028982"/>
            <a:ext cx="2874439" cy="24045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5" grpId="1"/>
      <p:bldP spid="13" grpId="0"/>
      <p:bldP spid="15" grpId="0"/>
      <p:bldP spid="1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  <a:ln>
            <a:noFill/>
          </a:ln>
        </p:spPr>
      </p:pic>
      <p:pic>
        <p:nvPicPr>
          <p:cNvPr id="9" name="图片 8" descr="图片包含 植物&#10;&#10;已生成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86491" y="-7376"/>
            <a:ext cx="3859003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429334"/>
            <a:ext cx="2895600" cy="830740"/>
          </a:xfrm>
          <a:prstGeom prst="rect">
            <a:avLst/>
          </a:prstGeom>
          <a:solidFill>
            <a:srgbClr val="5F61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876937" y="2025120"/>
            <a:ext cx="66356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zh-CN" altLang="en-US" sz="1000" dirty="0"/>
              <a:t>春分期间还是孩子们放风筝的好时候。尤其是春分当天。甚至大人们也参与。风筝类别有王字风筝，鲢鱼风筝，眯蛾风筝，雷公虫风筝，月儿光风筝，其大者有两米高，小的也有二、三尺。市场上有卖风筝的，多比较小，适宜于小孩子们玩耍，而大多数还是自己糊的，较大，放时还要相互竞争看哪个的放得高。</a:t>
            </a:r>
            <a:endParaRPr lang="zh-CN" altLang="en-US" sz="1000" dirty="0"/>
          </a:p>
          <a:p>
            <a:pPr algn="l" fontAlgn="auto">
              <a:lnSpc>
                <a:spcPct val="200000"/>
              </a:lnSpc>
            </a:pPr>
            <a:endParaRPr lang="zh-CN" altLang="en-US" sz="1000" dirty="0">
              <a:solidFill>
                <a:schemeClr val="tx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76937" y="1480459"/>
            <a:ext cx="3677285" cy="42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2000" dirty="0">
                <a:latin typeface="华文细黑" panose="02010600040101010101" charset="-122"/>
                <a:ea typeface="华文细黑" panose="02010600040101010101" charset="-122"/>
                <a:sym typeface="+mn-ea"/>
              </a:rPr>
              <a:t>放</a:t>
            </a:r>
            <a:r>
              <a:rPr lang="zh-CN" altLang="en-US" sz="2000" dirty="0"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风筝</a:t>
            </a:r>
            <a:endParaRPr lang="zh-CN" altLang="en-US" sz="2000" dirty="0">
              <a:solidFill>
                <a:schemeClr val="tx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email"/>
          <a:srcRect l="-3062" t="-12319" b="-8139"/>
          <a:stretch>
            <a:fillRect/>
          </a:stretch>
        </p:blipFill>
        <p:spPr>
          <a:xfrm>
            <a:off x="98648" y="492490"/>
            <a:ext cx="2584173" cy="704427"/>
          </a:xfrm>
          <a:prstGeom prst="rect">
            <a:avLst/>
          </a:prstGeom>
          <a:solidFill>
            <a:srgbClr val="5F6148"/>
          </a:solidFill>
        </p:spPr>
      </p:pic>
      <p:sp>
        <p:nvSpPr>
          <p:cNvPr id="13" name="文本框 12"/>
          <p:cNvSpPr txBox="1"/>
          <p:nvPr/>
        </p:nvSpPr>
        <p:spPr>
          <a:xfrm>
            <a:off x="4876937" y="2980349"/>
            <a:ext cx="3677285" cy="42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送春牛</a:t>
            </a:r>
            <a:endParaRPr lang="zh-CN" altLang="en-US" sz="2000" dirty="0">
              <a:solidFill>
                <a:schemeClr val="tx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876937" y="3525010"/>
            <a:ext cx="6635654" cy="1122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zh-CN" altLang="en-US" sz="1000" dirty="0"/>
              <a:t>春分随之即到，其时便出现挨家送春牛图的。其图是把二开红纸或黄纸印上全年农历节气，还要印上农夫耕田图样，名曰“春牛图”。送图者都是些民间善言唱者，主要说些春耕和吉祥不违农时的话，每到一家更是即景生情，见啥说啥，说得主人乐而给钱为止。言词虽随口而出，却句句有韵动听。俗称“说春”，说春人便叫“春官”。</a:t>
            </a:r>
            <a:endParaRPr lang="zh-CN" altLang="en-US" sz="1000" dirty="0"/>
          </a:p>
          <a:p>
            <a:pPr algn="l" fontAlgn="auto">
              <a:lnSpc>
                <a:spcPct val="200000"/>
              </a:lnSpc>
            </a:pPr>
            <a:endParaRPr lang="zh-CN" altLang="en-US" sz="1000" dirty="0">
              <a:solidFill>
                <a:schemeClr val="tx1"/>
              </a:solidFill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 cstate="email"/>
          <a:srcRect l="-3062" t="-12319" b="-8139"/>
          <a:stretch>
            <a:fillRect/>
          </a:stretch>
        </p:blipFill>
        <p:spPr>
          <a:xfrm>
            <a:off x="9381796" y="5324116"/>
            <a:ext cx="2584173" cy="70442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7" grpId="1"/>
      <p:bldP spid="8" grpId="0"/>
      <p:bldP spid="13" grpId="0"/>
      <p:bldP spid="14" grpId="0"/>
      <p:bldP spid="1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矩形 8"/>
          <p:cNvSpPr/>
          <p:nvPr/>
        </p:nvSpPr>
        <p:spPr>
          <a:xfrm>
            <a:off x="1536768" y="819606"/>
            <a:ext cx="9377045" cy="5401310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email"/>
          <a:srcRect t="-12319" b="-8139"/>
          <a:stretch>
            <a:fillRect/>
          </a:stretch>
        </p:blipFill>
        <p:spPr>
          <a:xfrm>
            <a:off x="401742" y="993913"/>
            <a:ext cx="2509023" cy="854053"/>
          </a:xfrm>
          <a:prstGeom prst="rect">
            <a:avLst/>
          </a:prstGeom>
          <a:solidFill>
            <a:srgbClr val="F9FBEB"/>
          </a:solidFill>
        </p:spPr>
      </p:pic>
      <p:cxnSp>
        <p:nvCxnSpPr>
          <p:cNvPr id="13" name="直接连接符 12"/>
          <p:cNvCxnSpPr/>
          <p:nvPr/>
        </p:nvCxnSpPr>
        <p:spPr>
          <a:xfrm flipV="1">
            <a:off x="1536768" y="5246315"/>
            <a:ext cx="1651627" cy="137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675634" y="5309536"/>
            <a:ext cx="1544134" cy="1356654"/>
            <a:chOff x="262877" y="5006331"/>
            <a:chExt cx="1544134" cy="1356654"/>
          </a:xfrm>
        </p:grpSpPr>
        <p:cxnSp>
          <p:nvCxnSpPr>
            <p:cNvPr id="15" name="直接连接符 14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椭圆 15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10322563" y="5417621"/>
            <a:ext cx="1182500" cy="604330"/>
          </a:xfrm>
          <a:prstGeom prst="rect">
            <a:avLst/>
          </a:prstGeom>
          <a:solidFill>
            <a:srgbClr val="F9FBEB"/>
          </a:solidFill>
        </p:spPr>
      </p:pic>
      <p:grpSp>
        <p:nvGrpSpPr>
          <p:cNvPr id="28" name="组合 27"/>
          <p:cNvGrpSpPr/>
          <p:nvPr/>
        </p:nvGrpSpPr>
        <p:grpSpPr>
          <a:xfrm>
            <a:off x="10178030" y="1492421"/>
            <a:ext cx="1198953" cy="1053383"/>
            <a:chOff x="262877" y="5006331"/>
            <a:chExt cx="1544134" cy="1356654"/>
          </a:xfrm>
        </p:grpSpPr>
        <p:cxnSp>
          <p:nvCxnSpPr>
            <p:cNvPr id="29" name="直接连接符 28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3126549" y="4047328"/>
            <a:ext cx="6635654" cy="1350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zh-CN" altLang="en-US" sz="1000" dirty="0"/>
              <a:t>二月春分，开始扫墓祭祖，也叫春祭。扫墓前先要在祠堂举行隆重的祭祖仪式，杀猪、宰羊，请鼓手吹奏，由礼生念祭文，带引行三献礼。春分扫墓开始时，首先扫祭开基祖和远祖坟墓，全族和全村都要出动，规模很大，队伍往往达几百甚至上千人。开基祖和远祖墓扫完之后，然后分房扫祭各房祖先坟墓，最后各家扫祭家庭私墓。大部分</a:t>
            </a:r>
            <a:r>
              <a:rPr lang="zh-CN" altLang="en-US" sz="1000" dirty="0">
                <a:hlinkClick r:id="rId4"/>
              </a:rPr>
              <a:t>客家</a:t>
            </a:r>
            <a:r>
              <a:rPr lang="zh-CN" altLang="en-US" sz="1000" dirty="0"/>
              <a:t>地区春季祭祖扫墓，都从春分或更早一些时候开始，最迟清明要扫完。各地有一种说法，谓清明后墓门就关闭，祖先英灵就受用不到了。</a:t>
            </a:r>
            <a:endParaRPr lang="zh-CN" altLang="en-US" sz="1000" dirty="0"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18" name="Rectangle 57"/>
          <p:cNvSpPr/>
          <p:nvPr/>
        </p:nvSpPr>
        <p:spPr>
          <a:xfrm>
            <a:off x="5964609" y="3468969"/>
            <a:ext cx="765174" cy="399900"/>
          </a:xfrm>
          <a:prstGeom prst="rect">
            <a:avLst/>
          </a:prstGeom>
        </p:spPr>
        <p:txBody>
          <a:bodyPr wrap="none" lIns="121712" tIns="60856" rIns="121712" bIns="60856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春 祭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5964609" y="3895594"/>
            <a:ext cx="959535" cy="0"/>
          </a:xfrm>
          <a:prstGeom prst="line">
            <a:avLst/>
          </a:prstGeom>
          <a:ln w="57150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4795620" y="295293"/>
            <a:ext cx="3061252" cy="3061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3588" y="217473"/>
            <a:ext cx="3377778" cy="50920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37322" y="358170"/>
            <a:ext cx="11264347" cy="6141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857" y="-970379"/>
            <a:ext cx="4114286" cy="548571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27849" y="595604"/>
            <a:ext cx="10683291" cy="5666791"/>
          </a:xfrm>
          <a:prstGeom prst="rect">
            <a:avLst/>
          </a:prstGeom>
          <a:noFill/>
          <a:ln>
            <a:solidFill>
              <a:srgbClr val="5F6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701893" y="3032739"/>
            <a:ext cx="738664" cy="2969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诗词歌赋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6440557" y="5269370"/>
            <a:ext cx="2509023" cy="709005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4374130" y="2730574"/>
            <a:ext cx="1182500" cy="60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982818" y="-7376"/>
            <a:ext cx="2796208" cy="686537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536768" y="819606"/>
            <a:ext cx="9377045" cy="5401310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email"/>
          <a:srcRect t="-12319" b="-8139"/>
          <a:stretch>
            <a:fillRect/>
          </a:stretch>
        </p:blipFill>
        <p:spPr>
          <a:xfrm>
            <a:off x="401742" y="993913"/>
            <a:ext cx="2509023" cy="854053"/>
          </a:xfrm>
          <a:prstGeom prst="rect">
            <a:avLst/>
          </a:prstGeom>
          <a:solidFill>
            <a:srgbClr val="F9FBEB"/>
          </a:solidFill>
        </p:spPr>
      </p:pic>
      <p:cxnSp>
        <p:nvCxnSpPr>
          <p:cNvPr id="13" name="直接连接符 12"/>
          <p:cNvCxnSpPr/>
          <p:nvPr/>
        </p:nvCxnSpPr>
        <p:spPr>
          <a:xfrm flipV="1">
            <a:off x="1536768" y="5246315"/>
            <a:ext cx="1651627" cy="137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675634" y="5309536"/>
            <a:ext cx="1544134" cy="1356654"/>
            <a:chOff x="262877" y="5006331"/>
            <a:chExt cx="1544134" cy="1356654"/>
          </a:xfrm>
        </p:grpSpPr>
        <p:cxnSp>
          <p:nvCxnSpPr>
            <p:cNvPr id="15" name="直接连接符 14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椭圆 15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10322563" y="5417621"/>
            <a:ext cx="1182500" cy="604330"/>
          </a:xfrm>
          <a:prstGeom prst="rect">
            <a:avLst/>
          </a:prstGeom>
          <a:solidFill>
            <a:srgbClr val="F9FBEB"/>
          </a:solidFill>
        </p:spPr>
      </p:pic>
      <p:grpSp>
        <p:nvGrpSpPr>
          <p:cNvPr id="28" name="组合 27"/>
          <p:cNvGrpSpPr/>
          <p:nvPr/>
        </p:nvGrpSpPr>
        <p:grpSpPr>
          <a:xfrm>
            <a:off x="10131147" y="992918"/>
            <a:ext cx="1198953" cy="1053383"/>
            <a:chOff x="262877" y="5006331"/>
            <a:chExt cx="1544134" cy="1356654"/>
          </a:xfrm>
        </p:grpSpPr>
        <p:cxnSp>
          <p:nvCxnSpPr>
            <p:cNvPr id="29" name="直接连接符 28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TextBox 19"/>
          <p:cNvSpPr txBox="1"/>
          <p:nvPr/>
        </p:nvSpPr>
        <p:spPr>
          <a:xfrm>
            <a:off x="1810259" y="2756078"/>
            <a:ext cx="2756272" cy="1853153"/>
          </a:xfrm>
          <a:prstGeom prst="rect">
            <a:avLst/>
          </a:prstGeom>
          <a:noFill/>
        </p:spPr>
        <p:txBody>
          <a:bodyPr wrap="square" lIns="72000" tIns="0" rIns="72000" bIns="0" anchor="ctr" anchorCtr="0">
            <a:no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100" b="1" dirty="0"/>
              <a:t>踏莎行 欧阳修</a:t>
            </a:r>
            <a:br>
              <a:rPr lang="zh-CN" altLang="en-US" sz="1100" dirty="0"/>
            </a:br>
            <a:r>
              <a:rPr lang="zh-CN" altLang="en-US" sz="1100" dirty="0"/>
              <a:t>　　雨霁风光，春分天气。</a:t>
            </a:r>
            <a:br>
              <a:rPr lang="zh-CN" altLang="en-US" sz="1100" dirty="0"/>
            </a:br>
            <a:r>
              <a:rPr lang="zh-CN" altLang="en-US" sz="1100" dirty="0"/>
              <a:t>　　千花百卉争明媚。</a:t>
            </a:r>
            <a:br>
              <a:rPr lang="zh-CN" altLang="en-US" sz="1100" dirty="0"/>
            </a:br>
            <a:r>
              <a:rPr lang="zh-CN" altLang="en-US" sz="1100" dirty="0"/>
              <a:t>　　画梁新燕一双双，玉笼鹦鹉愁孤睡。</a:t>
            </a:r>
            <a:br>
              <a:rPr lang="zh-CN" altLang="en-US" sz="1100" dirty="0"/>
            </a:br>
            <a:r>
              <a:rPr lang="zh-CN" altLang="en-US" sz="1100" dirty="0"/>
              <a:t>　　薜荔依墙，莓苔满地。</a:t>
            </a:r>
            <a:br>
              <a:rPr lang="zh-CN" altLang="en-US" sz="1100" dirty="0"/>
            </a:br>
            <a:r>
              <a:rPr lang="zh-CN" altLang="en-US" sz="1100" dirty="0"/>
              <a:t>　　青楼几处歌声丽。</a:t>
            </a:r>
            <a:br>
              <a:rPr lang="zh-CN" altLang="en-US" sz="1100" dirty="0"/>
            </a:br>
            <a:r>
              <a:rPr lang="zh-CN" altLang="en-US" sz="1100" dirty="0"/>
              <a:t>　　蓦然旧事心上来，无言敛皱眉山翠。</a:t>
            </a:r>
            <a:br>
              <a:rPr lang="zh-CN" altLang="en-US" sz="1100" dirty="0">
                <a:latin typeface="幼圆" panose="02010509060101010101" pitchFamily="49" charset="-122"/>
                <a:ea typeface="幼圆" panose="02010509060101010101" pitchFamily="49" charset="-122"/>
              </a:rPr>
            </a:br>
            <a:endParaRPr lang="zh-CN" altLang="en-US" sz="11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7968283" y="1999817"/>
            <a:ext cx="2756272" cy="1853153"/>
          </a:xfrm>
          <a:prstGeom prst="rect">
            <a:avLst/>
          </a:prstGeom>
          <a:noFill/>
        </p:spPr>
        <p:txBody>
          <a:bodyPr wrap="square" lIns="72000" tIns="0" rIns="72000" bIns="0" anchor="ctr" anchorCtr="0">
            <a:no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en-US" altLang="zh-CN" sz="1100" b="1" dirty="0"/>
              <a:t>《</a:t>
            </a:r>
            <a:r>
              <a:rPr lang="zh-CN" altLang="en-US" sz="1100" b="1" dirty="0"/>
              <a:t>春分</a:t>
            </a:r>
            <a:r>
              <a:rPr lang="en-US" altLang="zh-CN" sz="1100" b="1" dirty="0"/>
              <a:t>》</a:t>
            </a:r>
            <a:r>
              <a:rPr lang="zh-CN" altLang="en-US" sz="1100" b="1" dirty="0"/>
              <a:t>长卿</a:t>
            </a:r>
            <a:br>
              <a:rPr lang="zh-CN" altLang="en-US" sz="1100" dirty="0"/>
            </a:br>
            <a:r>
              <a:rPr lang="zh-CN" altLang="en-US" sz="1100" dirty="0"/>
              <a:t>　　日月阳阴两均天，玄鸟不辞桃花寒。</a:t>
            </a:r>
            <a:br>
              <a:rPr lang="zh-CN" altLang="en-US" sz="1100" dirty="0"/>
            </a:br>
            <a:r>
              <a:rPr lang="zh-CN" altLang="en-US" sz="1100" dirty="0"/>
              <a:t>　　从来今日竖鸡子，川上良人放纸鸢。</a:t>
            </a:r>
            <a:br>
              <a:rPr lang="zh-CN" altLang="en-US" sz="1100" dirty="0">
                <a:latin typeface="幼圆" panose="02010509060101010101" pitchFamily="49" charset="-122"/>
                <a:ea typeface="幼圆" panose="02010509060101010101" pitchFamily="49" charset="-122"/>
              </a:rPr>
            </a:br>
            <a:endParaRPr lang="zh-CN" altLang="en-US" sz="11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3" name="TextBox 19"/>
          <p:cNvSpPr txBox="1"/>
          <p:nvPr/>
        </p:nvSpPr>
        <p:spPr>
          <a:xfrm>
            <a:off x="7779026" y="3984213"/>
            <a:ext cx="2756272" cy="1853153"/>
          </a:xfrm>
          <a:prstGeom prst="rect">
            <a:avLst/>
          </a:prstGeom>
          <a:noFill/>
        </p:spPr>
        <p:txBody>
          <a:bodyPr wrap="square" lIns="72000" tIns="0" rIns="72000" bIns="0" anchor="ctr" anchorCtr="0">
            <a:no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100" b="1" dirty="0"/>
              <a:t>画堂春 仲并</a:t>
            </a:r>
            <a:br>
              <a:rPr lang="zh-CN" altLang="en-US" sz="1100" dirty="0"/>
            </a:br>
            <a:r>
              <a:rPr lang="zh-CN" altLang="en-US" sz="1100" dirty="0"/>
              <a:t>　　溪边风物已春分。画堂烟雨黄昏。</a:t>
            </a:r>
            <a:br>
              <a:rPr lang="zh-CN" altLang="en-US" sz="1100" dirty="0"/>
            </a:br>
            <a:r>
              <a:rPr lang="zh-CN" altLang="en-US" sz="1100" dirty="0"/>
              <a:t>　　水沈一缕袅炉薰。尽醉芳尊。</a:t>
            </a:r>
            <a:br>
              <a:rPr lang="zh-CN" altLang="en-US" sz="1100" dirty="0"/>
            </a:br>
            <a:r>
              <a:rPr lang="zh-CN" altLang="en-US" sz="1100" dirty="0"/>
              <a:t>　　舞袖飘摇回雪，歌喉宛转留云。</a:t>
            </a:r>
            <a:br>
              <a:rPr lang="zh-CN" altLang="en-US" sz="1100" dirty="0"/>
            </a:br>
            <a:r>
              <a:rPr lang="zh-CN" altLang="en-US" sz="1100" dirty="0"/>
              <a:t>　　人间能得几回闻。丞相休嗔。</a:t>
            </a:r>
            <a:br>
              <a:rPr lang="zh-CN" altLang="en-US" sz="1100" dirty="0">
                <a:latin typeface="幼圆" panose="02010509060101010101" pitchFamily="49" charset="-122"/>
                <a:ea typeface="幼圆" panose="02010509060101010101" pitchFamily="49" charset="-122"/>
              </a:rPr>
            </a:br>
            <a:endParaRPr lang="zh-CN" altLang="en-US" sz="11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 descr="图片包含 文字&#10;&#10;已生成高可信度的说明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43467" y="643466"/>
            <a:ext cx="10905066" cy="557106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975272" y="643467"/>
            <a:ext cx="2377440" cy="5571066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3052692" y="1798904"/>
            <a:ext cx="6098488" cy="347472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825437" y="2535700"/>
            <a:ext cx="677108" cy="17865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/>
              <a:t>谢谢观看</a:t>
            </a:r>
            <a:endParaRPr lang="zh-CN" altLang="en-US" sz="3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893107" y="5753685"/>
            <a:ext cx="6771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春已归来，望丽人发髻，悠悠浮云，何来风雨，莫非残雪已尽。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080779" y="876508"/>
            <a:ext cx="216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二</a:t>
            </a:r>
            <a:r>
              <a:rPr lang="en-US" altLang="zh-CN" dirty="0"/>
              <a:t>/</a:t>
            </a:r>
            <a:r>
              <a:rPr lang="zh-CN" altLang="en-US" dirty="0"/>
              <a:t>十</a:t>
            </a:r>
            <a:r>
              <a:rPr lang="en-US" altLang="zh-CN" dirty="0"/>
              <a:t>/</a:t>
            </a:r>
            <a:r>
              <a:rPr lang="zh-CN" altLang="en-US" dirty="0"/>
              <a:t>四</a:t>
            </a:r>
            <a:r>
              <a:rPr lang="en-US" altLang="zh-CN" dirty="0"/>
              <a:t>/</a:t>
            </a:r>
            <a:r>
              <a:rPr lang="zh-CN" altLang="en-US" dirty="0"/>
              <a:t>节</a:t>
            </a:r>
            <a:r>
              <a:rPr lang="en-US" altLang="zh-CN" dirty="0"/>
              <a:t>/</a:t>
            </a:r>
            <a:r>
              <a:rPr lang="zh-CN" altLang="en-US" dirty="0"/>
              <a:t>气</a:t>
            </a:r>
            <a:r>
              <a:rPr lang="en-US" altLang="zh-CN" dirty="0"/>
              <a:t>/</a:t>
            </a:r>
            <a:r>
              <a:rPr lang="zh-CN" altLang="en-US" dirty="0"/>
              <a:t>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2031" y="450166"/>
            <a:ext cx="11324492" cy="60069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536768" y="819606"/>
            <a:ext cx="9377045" cy="5401310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728538" y="1610181"/>
            <a:ext cx="6826250" cy="3820160"/>
          </a:xfrm>
          <a:prstGeom prst="rect">
            <a:avLst/>
          </a:prstGeom>
          <a:solidFill>
            <a:srgbClr val="5F614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836780" y="2409573"/>
            <a:ext cx="1015663" cy="1692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dirty="0">
                <a:solidFill>
                  <a:schemeClr val="bg1"/>
                </a:solidFill>
                <a:latin typeface="文悦古体仿宋 (非商业用途)" pitchFamily="50" charset="-122"/>
                <a:ea typeface="文悦古体仿宋 (非商业用途)" pitchFamily="50" charset="-122"/>
                <a:sym typeface="+mn-ea"/>
              </a:rPr>
              <a:t>目录</a:t>
            </a:r>
            <a:endParaRPr lang="en-US" altLang="zh-CN" sz="5400" dirty="0">
              <a:solidFill>
                <a:schemeClr val="bg1"/>
              </a:solidFill>
              <a:latin typeface="文悦古体仿宋 (非商业用途)" pitchFamily="50" charset="-122"/>
              <a:ea typeface="文悦古体仿宋 (非商业用途)" pitchFamily="50" charset="-122"/>
              <a:sym typeface="+mn-ea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160650" y="3948479"/>
            <a:ext cx="598023" cy="1363493"/>
            <a:chOff x="766543" y="3633029"/>
            <a:chExt cx="703384" cy="1603717"/>
          </a:xfrm>
        </p:grpSpPr>
        <p:sp>
          <p:nvSpPr>
            <p:cNvPr id="20" name="矩形 19"/>
            <p:cNvSpPr/>
            <p:nvPr/>
          </p:nvSpPr>
          <p:spPr>
            <a:xfrm>
              <a:off x="766543" y="3633029"/>
              <a:ext cx="703384" cy="1603717"/>
            </a:xfrm>
            <a:prstGeom prst="rect">
              <a:avLst/>
            </a:prstGeom>
            <a:solidFill>
              <a:srgbClr val="F9F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766543" y="3896751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766543" y="4105422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766543" y="4316437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766543" y="4541520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766543" y="4752535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766543" y="4977618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/>
          <p:cNvCxnSpPr/>
          <p:nvPr/>
        </p:nvCxnSpPr>
        <p:spPr>
          <a:xfrm flipV="1">
            <a:off x="1290446" y="5365364"/>
            <a:ext cx="1651627" cy="137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组合 47"/>
          <p:cNvGrpSpPr/>
          <p:nvPr/>
        </p:nvGrpSpPr>
        <p:grpSpPr>
          <a:xfrm>
            <a:off x="429312" y="5428585"/>
            <a:ext cx="1544134" cy="1356654"/>
            <a:chOff x="262877" y="5006331"/>
            <a:chExt cx="1544134" cy="1356654"/>
          </a:xfrm>
        </p:grpSpPr>
        <p:cxnSp>
          <p:nvCxnSpPr>
            <p:cNvPr id="32" name="直接连接符 31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椭圆 34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68131" y="680125"/>
            <a:ext cx="602483" cy="1362149"/>
            <a:chOff x="429312" y="593262"/>
            <a:chExt cx="602483" cy="1362149"/>
          </a:xfrm>
        </p:grpSpPr>
        <p:sp>
          <p:nvSpPr>
            <p:cNvPr id="36" name="矩形 35"/>
            <p:cNvSpPr/>
            <p:nvPr/>
          </p:nvSpPr>
          <p:spPr>
            <a:xfrm>
              <a:off x="438649" y="593262"/>
              <a:ext cx="583809" cy="1362149"/>
            </a:xfrm>
            <a:prstGeom prst="rect">
              <a:avLst/>
            </a:prstGeom>
            <a:solidFill>
              <a:srgbClr val="F9F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8" name="直接连接符 37"/>
            <p:cNvCxnSpPr/>
            <p:nvPr/>
          </p:nvCxnSpPr>
          <p:spPr>
            <a:xfrm flipV="1">
              <a:off x="447986" y="739899"/>
              <a:ext cx="583809" cy="2197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V="1">
              <a:off x="429312" y="949750"/>
              <a:ext cx="583809" cy="2197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V="1">
              <a:off x="443587" y="1158420"/>
              <a:ext cx="583809" cy="2197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V="1">
              <a:off x="445340" y="1371449"/>
              <a:ext cx="583809" cy="2197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flipV="1">
              <a:off x="445340" y="1580944"/>
              <a:ext cx="583809" cy="2197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合 46"/>
          <p:cNvGrpSpPr/>
          <p:nvPr/>
        </p:nvGrpSpPr>
        <p:grpSpPr>
          <a:xfrm>
            <a:off x="969901" y="2222492"/>
            <a:ext cx="323557" cy="1460548"/>
            <a:chOff x="590844" y="2140780"/>
            <a:chExt cx="323557" cy="1460548"/>
          </a:xfrm>
        </p:grpSpPr>
        <p:cxnSp>
          <p:nvCxnSpPr>
            <p:cNvPr id="45" name="直接连接符 44"/>
            <p:cNvCxnSpPr/>
            <p:nvPr/>
          </p:nvCxnSpPr>
          <p:spPr>
            <a:xfrm>
              <a:off x="757902" y="2140780"/>
              <a:ext cx="0" cy="11369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椭圆 45"/>
            <p:cNvSpPr/>
            <p:nvPr/>
          </p:nvSpPr>
          <p:spPr>
            <a:xfrm rot="21407036">
              <a:off x="590844" y="3277771"/>
              <a:ext cx="323557" cy="323557"/>
            </a:xfrm>
            <a:prstGeom prst="ellipse">
              <a:avLst/>
            </a:prstGeom>
            <a:noFill/>
            <a:ln>
              <a:solidFill>
                <a:srgbClr val="5F61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0141746" y="2394277"/>
            <a:ext cx="1544134" cy="1356654"/>
            <a:chOff x="262877" y="5006331"/>
            <a:chExt cx="1544134" cy="1356654"/>
          </a:xfrm>
        </p:grpSpPr>
        <p:cxnSp>
          <p:nvCxnSpPr>
            <p:cNvPr id="50" name="直接连接符 49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椭圆 50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9825455" y="1160575"/>
            <a:ext cx="2509023" cy="709005"/>
          </a:xfrm>
          <a:prstGeom prst="rect">
            <a:avLst/>
          </a:prstGeom>
          <a:solidFill>
            <a:srgbClr val="F9FBEB"/>
          </a:solidFill>
        </p:spPr>
      </p:pic>
      <p:sp>
        <p:nvSpPr>
          <p:cNvPr id="55" name="文本框 54"/>
          <p:cNvSpPr txBox="1"/>
          <p:nvPr/>
        </p:nvSpPr>
        <p:spPr>
          <a:xfrm>
            <a:off x="4354036" y="2999723"/>
            <a:ext cx="492443" cy="3631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节气由来</a:t>
            </a:r>
            <a:endParaRPr lang="zh-CN" altLang="en-US" sz="20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235743" y="2997845"/>
            <a:ext cx="492443" cy="3631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古籍记载</a:t>
            </a:r>
            <a:endParaRPr lang="zh-CN" altLang="en-US" sz="20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6137026" y="2970493"/>
            <a:ext cx="492443" cy="3631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养生事宜</a:t>
            </a:r>
            <a:endParaRPr lang="zh-CN" altLang="en-US" sz="20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6991169" y="2970493"/>
            <a:ext cx="492443" cy="3631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趣味民俗</a:t>
            </a:r>
            <a:endParaRPr lang="zh-CN" altLang="en-US" sz="20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718100" y="2980805"/>
            <a:ext cx="492443" cy="36310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诗词歌赋</a:t>
            </a:r>
            <a:endParaRPr lang="zh-CN" altLang="en-US" sz="20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408820" y="2432507"/>
            <a:ext cx="4158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</a:rPr>
              <a:t>01        02         03        04      05 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7" grpId="0"/>
      <p:bldP spid="55" grpId="0"/>
      <p:bldP spid="56" grpId="0"/>
      <p:bldP spid="57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37322" y="358170"/>
            <a:ext cx="11264347" cy="6141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857" y="-970379"/>
            <a:ext cx="4114286" cy="548571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27849" y="595604"/>
            <a:ext cx="10683291" cy="5666791"/>
          </a:xfrm>
          <a:prstGeom prst="rect">
            <a:avLst/>
          </a:prstGeom>
          <a:noFill/>
          <a:ln>
            <a:solidFill>
              <a:srgbClr val="5F6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701893" y="3032739"/>
            <a:ext cx="738664" cy="2969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节气由来 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6440557" y="5269370"/>
            <a:ext cx="2509023" cy="709005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4374130" y="2730574"/>
            <a:ext cx="1182500" cy="60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</p:spPr>
      </p:pic>
      <p:pic>
        <p:nvPicPr>
          <p:cNvPr id="25" name="图片 24" descr="图片包含 小&#10;&#10;已生成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254440" y="1808210"/>
            <a:ext cx="3386759" cy="338675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87806" y="2545804"/>
            <a:ext cx="616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节气由来 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87806" y="3251946"/>
            <a:ext cx="4894020" cy="1165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1000" dirty="0"/>
              <a:t>春分，是春季九十天的中分点。二十四节气之一，每年公历大约为</a:t>
            </a:r>
            <a:r>
              <a:rPr lang="en-US" altLang="zh-CN" sz="1000" dirty="0"/>
              <a:t>3</a:t>
            </a:r>
            <a:r>
              <a:rPr lang="zh-CN" altLang="en-US" sz="1000" dirty="0"/>
              <a:t>月</a:t>
            </a:r>
            <a:r>
              <a:rPr lang="en-US" altLang="zh-CN" sz="1000" dirty="0"/>
              <a:t>20</a:t>
            </a:r>
            <a:r>
              <a:rPr lang="zh-CN" altLang="en-US" sz="1000" dirty="0"/>
              <a:t>日左右，太阳位于黄经</a:t>
            </a:r>
            <a:r>
              <a:rPr lang="en-US" altLang="zh-CN" sz="1000" dirty="0"/>
              <a:t>0°</a:t>
            </a:r>
            <a:r>
              <a:rPr lang="zh-CN" altLang="en-US" sz="1000" dirty="0"/>
              <a:t>（春分点）时。春分这一天太阳直射地球赤道，南北半球季节相反，北半球是春分，在南半球来说就是秋分。春分是伊朗、土耳其、阿富汗、乌兹别克斯坦等国的新年，有着</a:t>
            </a:r>
            <a:r>
              <a:rPr lang="en-US" altLang="zh-CN" sz="1000" dirty="0"/>
              <a:t>3000</a:t>
            </a:r>
            <a:r>
              <a:rPr lang="zh-CN" altLang="en-US" sz="1000" dirty="0"/>
              <a:t>年的历史。</a:t>
            </a:r>
            <a:endParaRPr lang="zh-CN" altLang="en-US" sz="1000" dirty="0">
              <a:solidFill>
                <a:schemeClr val="tx1"/>
              </a:solidFill>
              <a:latin typeface="Lora" panose="02000503000000020004" charset="0"/>
              <a:ea typeface="华文细黑" panose="02010600040101010101" charset="-122"/>
              <a:sym typeface="+mn-ea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201137" y="3117743"/>
            <a:ext cx="1252302" cy="0"/>
          </a:xfrm>
          <a:prstGeom prst="line">
            <a:avLst/>
          </a:prstGeom>
          <a:ln w="57150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536768" y="819606"/>
            <a:ext cx="9377045" cy="5401310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email"/>
          <a:srcRect t="-12319" b="-8139"/>
          <a:stretch>
            <a:fillRect/>
          </a:stretch>
        </p:blipFill>
        <p:spPr>
          <a:xfrm>
            <a:off x="401742" y="993913"/>
            <a:ext cx="2509023" cy="854053"/>
          </a:xfrm>
          <a:prstGeom prst="rect">
            <a:avLst/>
          </a:prstGeom>
          <a:solidFill>
            <a:srgbClr val="F9FBEB"/>
          </a:solidFill>
        </p:spPr>
      </p:pic>
      <p:cxnSp>
        <p:nvCxnSpPr>
          <p:cNvPr id="13" name="直接连接符 12"/>
          <p:cNvCxnSpPr/>
          <p:nvPr/>
        </p:nvCxnSpPr>
        <p:spPr>
          <a:xfrm flipV="1">
            <a:off x="1536768" y="5246315"/>
            <a:ext cx="1651627" cy="137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675634" y="5309536"/>
            <a:ext cx="1544134" cy="1356654"/>
            <a:chOff x="262877" y="5006331"/>
            <a:chExt cx="1544134" cy="1356654"/>
          </a:xfrm>
        </p:grpSpPr>
        <p:cxnSp>
          <p:nvCxnSpPr>
            <p:cNvPr id="15" name="直接连接符 14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椭圆 15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10322563" y="5417621"/>
            <a:ext cx="1182500" cy="604330"/>
          </a:xfrm>
          <a:prstGeom prst="rect">
            <a:avLst/>
          </a:prstGeom>
          <a:solidFill>
            <a:srgbClr val="F9FBEB"/>
          </a:solidFill>
        </p:spPr>
      </p:pic>
      <p:grpSp>
        <p:nvGrpSpPr>
          <p:cNvPr id="28" name="组合 27"/>
          <p:cNvGrpSpPr/>
          <p:nvPr/>
        </p:nvGrpSpPr>
        <p:grpSpPr>
          <a:xfrm>
            <a:off x="10178030" y="1492421"/>
            <a:ext cx="1198953" cy="1053383"/>
            <a:chOff x="262877" y="5006331"/>
            <a:chExt cx="1544134" cy="1356654"/>
          </a:xfrm>
        </p:grpSpPr>
        <p:cxnSp>
          <p:nvCxnSpPr>
            <p:cNvPr id="29" name="直接连接符 28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-14548" y="-48017"/>
            <a:ext cx="12206548" cy="6865376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4121426" y="819606"/>
            <a:ext cx="4903304" cy="2638474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980661" y="819606"/>
            <a:ext cx="10396321" cy="5401310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 cstate="email"/>
          <a:srcRect t="-10784" b="-12720"/>
          <a:stretch>
            <a:fillRect/>
          </a:stretch>
        </p:blipFill>
        <p:spPr>
          <a:xfrm>
            <a:off x="87175" y="1017073"/>
            <a:ext cx="2509023" cy="875657"/>
          </a:xfrm>
          <a:prstGeom prst="rect">
            <a:avLst/>
          </a:prstGeom>
          <a:solidFill>
            <a:srgbClr val="F9FBEB"/>
          </a:solidFill>
        </p:spPr>
      </p:pic>
      <p:cxnSp>
        <p:nvCxnSpPr>
          <p:cNvPr id="19" name="直接连接符 18"/>
          <p:cNvCxnSpPr/>
          <p:nvPr/>
        </p:nvCxnSpPr>
        <p:spPr>
          <a:xfrm flipV="1">
            <a:off x="688059" y="5165698"/>
            <a:ext cx="1651627" cy="137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23486" y="5340480"/>
            <a:ext cx="1544134" cy="1356654"/>
            <a:chOff x="262877" y="5006331"/>
            <a:chExt cx="1544134" cy="1356654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椭圆 21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10620088" y="5269086"/>
            <a:ext cx="1182500" cy="604330"/>
          </a:xfrm>
          <a:prstGeom prst="rect">
            <a:avLst/>
          </a:prstGeom>
          <a:solidFill>
            <a:srgbClr val="F9FBEB"/>
          </a:solidFill>
        </p:spPr>
      </p:pic>
      <p:grpSp>
        <p:nvGrpSpPr>
          <p:cNvPr id="25" name="组合 24"/>
          <p:cNvGrpSpPr/>
          <p:nvPr/>
        </p:nvGrpSpPr>
        <p:grpSpPr>
          <a:xfrm>
            <a:off x="10678229" y="1017073"/>
            <a:ext cx="1198953" cy="1053383"/>
            <a:chOff x="262877" y="5006331"/>
            <a:chExt cx="1544134" cy="1356654"/>
          </a:xfrm>
        </p:grpSpPr>
        <p:cxnSp>
          <p:nvCxnSpPr>
            <p:cNvPr id="26" name="直接连接符 25"/>
            <p:cNvCxnSpPr/>
            <p:nvPr/>
          </p:nvCxnSpPr>
          <p:spPr>
            <a:xfrm flipV="1">
              <a:off x="447986" y="5006331"/>
              <a:ext cx="1359025" cy="1127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椭圆 26"/>
            <p:cNvSpPr/>
            <p:nvPr/>
          </p:nvSpPr>
          <p:spPr>
            <a:xfrm>
              <a:off x="262877" y="5867960"/>
              <a:ext cx="495025" cy="4950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816038" y="4430467"/>
            <a:ext cx="777543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北半球各地从冬至开始白昼越来越长，但是从春分开始白昼才比黑夜长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；</a:t>
            </a:r>
            <a:r>
              <a:rPr lang="zh-CN" altLang="en-US" sz="1000" dirty="0">
                <a:latin typeface="华文仿宋" panose="02010600040101010101" pitchFamily="2" charset="-122"/>
                <a:ea typeface="华文仿宋" panose="02010600040101010101" pitchFamily="2" charset="-122"/>
              </a:rPr>
              <a:t>从夏至那天开始白昼越来越短，但是从秋分开始白昼才比黑夜短。</a:t>
            </a:r>
            <a:endParaRPr lang="zh-CN" altLang="en-US" sz="10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algn="l" fontAlgn="auto">
              <a:lnSpc>
                <a:spcPct val="180000"/>
              </a:lnSpc>
            </a:pPr>
            <a:endParaRPr lang="zh-CN" altLang="en-US" sz="1000" dirty="0">
              <a:solidFill>
                <a:schemeClr val="tx1"/>
              </a:solidFill>
              <a:latin typeface="Lora" panose="02000503000000020004" charset="0"/>
              <a:ea typeface="华文细黑" panose="0201060004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原因是</a:t>
            </a:r>
            <a:r>
              <a:rPr lang="zh-CN" altLang="en-US" sz="1000" dirty="0">
                <a:latin typeface="华文仿宋" panose="02010600040101010101" pitchFamily="2" charset="-122"/>
                <a:ea typeface="华文仿宋" panose="02010600040101010101" pitchFamily="2" charset="-122"/>
              </a:rPr>
              <a:t>：冬至日，太阳直射南回归线，北半球各地白昼最短，随后太阳直射点开始北移，北半球各地白昼越来越长。春分过后，太阳直射点移到北半球，北半球开始白昼长于黑夜。到了夏至日，太阳直射北回归线，北半球各地白昼最长，随后太阳直射点开始南移，北半球各地白昼越来越短。秋分过后，太阳直射点移到南半球，北半球开始白昼短于黑夜。</a:t>
            </a:r>
            <a:endParaRPr lang="zh-CN" altLang="en-US" sz="10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7" name="图片 6" descr="图片包含 墙壁, 树, 室内&#10;&#10;已生成高可信度的说明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4267914" y="811776"/>
            <a:ext cx="4594870" cy="251736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009213" y="3945804"/>
            <a:ext cx="149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5F6148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天文现象 </a:t>
            </a:r>
            <a:endParaRPr lang="zh-CN" altLang="en-US" sz="1600" b="1" dirty="0">
              <a:solidFill>
                <a:srgbClr val="5F6148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37322" y="358170"/>
            <a:ext cx="11264347" cy="6141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857" y="-970379"/>
            <a:ext cx="4114286" cy="548571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27849" y="595604"/>
            <a:ext cx="10683291" cy="5666791"/>
          </a:xfrm>
          <a:prstGeom prst="rect">
            <a:avLst/>
          </a:prstGeom>
          <a:noFill/>
          <a:ln>
            <a:solidFill>
              <a:srgbClr val="5F6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701893" y="3032739"/>
            <a:ext cx="738664" cy="2969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古籍记载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6440557" y="5269370"/>
            <a:ext cx="2509023" cy="709005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4374130" y="2730574"/>
            <a:ext cx="1182500" cy="60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</p:spPr>
      </p:pic>
      <p:pic>
        <p:nvPicPr>
          <p:cNvPr id="6" name="图片 5" descr="图片包含 植物&#10;&#10;已生成高可信度的说明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2769"/>
            <a:ext cx="6797955" cy="490834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480313" y="2426960"/>
            <a:ext cx="4121426" cy="2239616"/>
          </a:xfrm>
          <a:prstGeom prst="rect">
            <a:avLst/>
          </a:prstGeom>
          <a:solidFill>
            <a:srgbClr val="5F61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902903" y="2859400"/>
            <a:ext cx="3384708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春分，古时又称为“日中”、“日夜分”、“仲春之月”。</a:t>
            </a:r>
            <a:r>
              <a:rPr lang="en-US" altLang="zh-CN" sz="1000" dirty="0">
                <a:solidFill>
                  <a:schemeClr val="bg1"/>
                </a:solidFill>
              </a:rPr>
              <a:t>《</a:t>
            </a:r>
            <a:r>
              <a:rPr lang="zh-CN" altLang="en-US" sz="1000" dirty="0">
                <a:solidFill>
                  <a:schemeClr val="bg1"/>
                </a:solidFill>
              </a:rPr>
              <a:t>明史</a:t>
            </a:r>
            <a:r>
              <a:rPr lang="en-US" altLang="zh-CN" sz="1000" dirty="0">
                <a:solidFill>
                  <a:schemeClr val="bg1"/>
                </a:solidFill>
              </a:rPr>
              <a:t>·</a:t>
            </a:r>
            <a:r>
              <a:rPr lang="zh-CN" altLang="en-US" sz="1000" dirty="0">
                <a:solidFill>
                  <a:schemeClr val="bg1"/>
                </a:solidFill>
              </a:rPr>
              <a:t>历一</a:t>
            </a:r>
            <a:r>
              <a:rPr lang="en-US" altLang="zh-CN" sz="1000" dirty="0">
                <a:solidFill>
                  <a:schemeClr val="bg1"/>
                </a:solidFill>
              </a:rPr>
              <a:t>》</a:t>
            </a:r>
            <a:r>
              <a:rPr lang="zh-CN" altLang="en-US" sz="1000" dirty="0">
                <a:solidFill>
                  <a:schemeClr val="bg1"/>
                </a:solidFill>
              </a:rPr>
              <a:t>说：“分者，黄赤相交之点，太阳行至此，乃昼夜平分。”所以，春分的意义，一是指一天时间白天黑夜平分，各为</a:t>
            </a:r>
            <a:r>
              <a:rPr lang="en-US" altLang="zh-CN" sz="1000" dirty="0">
                <a:solidFill>
                  <a:schemeClr val="bg1"/>
                </a:solidFill>
              </a:rPr>
              <a:t>12</a:t>
            </a:r>
            <a:r>
              <a:rPr lang="zh-CN" altLang="en-US" sz="1000" dirty="0">
                <a:solidFill>
                  <a:schemeClr val="bg1"/>
                </a:solidFill>
              </a:rPr>
              <a:t>小时；二是古时以立春至立夏为春季，春分正当春季三个月之中，平分了春季。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215051" y="5284102"/>
            <a:ext cx="6034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Sometimes when we touch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93913" y="357809"/>
            <a:ext cx="10310192" cy="6135756"/>
          </a:xfrm>
          <a:prstGeom prst="rect">
            <a:avLst/>
          </a:prstGeom>
          <a:noFill/>
          <a:ln w="28575" cmpd="sng">
            <a:solidFill>
              <a:srgbClr val="5F614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10816647" y="5608945"/>
            <a:ext cx="1182500" cy="604330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4" cstate="email"/>
          <a:srcRect t="-26682" b="-18599"/>
          <a:stretch>
            <a:fillRect/>
          </a:stretch>
        </p:blipFill>
        <p:spPr>
          <a:xfrm>
            <a:off x="9198920" y="599971"/>
            <a:ext cx="2509023" cy="1030046"/>
          </a:xfrm>
          <a:prstGeom prst="rect">
            <a:avLst/>
          </a:prstGeom>
          <a:solidFill>
            <a:srgbClr val="F9FBEB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0" y="-7376"/>
            <a:ext cx="12206548" cy="6865376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658303" y="3232489"/>
            <a:ext cx="5283835" cy="319722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276861" y="4288012"/>
            <a:ext cx="423857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1000" dirty="0"/>
              <a:t>“至於仲春之月，阳在正东，阴在正西，谓之春分。春分者，阴阳相半也，故昼夜均而寒暑平”</a:t>
            </a:r>
            <a:endParaRPr lang="en-US" altLang="zh-CN" sz="1000" dirty="0"/>
          </a:p>
          <a:p>
            <a:pPr>
              <a:lnSpc>
                <a:spcPct val="180000"/>
              </a:lnSpc>
            </a:pPr>
            <a:endParaRPr lang="zh-CN" altLang="en-US" sz="1000" dirty="0"/>
          </a:p>
          <a:p>
            <a:r>
              <a:rPr lang="zh-CN" altLang="en-US" sz="1000" dirty="0"/>
              <a:t>“雪入春分省见稀，半开桃杏不胜威”</a:t>
            </a:r>
            <a:endParaRPr lang="en-US" altLang="zh-CN" sz="1000" dirty="0"/>
          </a:p>
          <a:p>
            <a:endParaRPr lang="en-US" altLang="zh-CN" sz="1000" dirty="0"/>
          </a:p>
          <a:p>
            <a:endParaRPr lang="zh-CN" altLang="en-US" sz="1000" dirty="0"/>
          </a:p>
          <a:p>
            <a:r>
              <a:rPr lang="zh-CN" altLang="en-US" sz="1000" dirty="0"/>
              <a:t>“春三月中气：惊蛰，春分，清明”</a:t>
            </a:r>
            <a:endParaRPr lang="zh-CN" altLang="en-US" sz="1000" dirty="0"/>
          </a:p>
        </p:txBody>
      </p:sp>
      <p:sp>
        <p:nvSpPr>
          <p:cNvPr id="7" name="文本框 6"/>
          <p:cNvSpPr txBox="1"/>
          <p:nvPr/>
        </p:nvSpPr>
        <p:spPr>
          <a:xfrm>
            <a:off x="1482301" y="4050240"/>
            <a:ext cx="2621971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Poppins SemiBold" panose="02000000000000000000" charset="0"/>
                <a:ea typeface="华文细黑" panose="02010600040101010101" charset="-122"/>
                <a:sym typeface="+mn-ea"/>
              </a:rPr>
              <a:t>二十四节气</a:t>
            </a:r>
            <a:endParaRPr lang="en-US" altLang="zh-CN" sz="3200" b="1" dirty="0">
              <a:solidFill>
                <a:schemeClr val="accent2"/>
              </a:solidFill>
              <a:latin typeface="Poppins SemiBold" panose="02000000000000000000" charset="0"/>
              <a:ea typeface="华文细黑" panose="02010600040101010101" charset="-122"/>
              <a:sym typeface="+mn-ea"/>
            </a:endParaRPr>
          </a:p>
          <a:p>
            <a:pPr algn="ctr">
              <a:lnSpc>
                <a:spcPct val="12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Poppins SemiBold" panose="02000000000000000000" charset="0"/>
                <a:ea typeface="华文细黑" panose="02010600040101010101" charset="-122"/>
                <a:sym typeface="+mn-ea"/>
              </a:rPr>
              <a:t>之</a:t>
            </a:r>
            <a:endParaRPr lang="en-US" altLang="zh-CN" sz="3200" b="1" dirty="0">
              <a:solidFill>
                <a:schemeClr val="accent2"/>
              </a:solidFill>
              <a:latin typeface="Poppins SemiBold" panose="02000000000000000000" charset="0"/>
              <a:ea typeface="华文细黑" panose="02010600040101010101" charset="-122"/>
              <a:sym typeface="+mn-ea"/>
            </a:endParaRPr>
          </a:p>
          <a:p>
            <a:pPr algn="ctr">
              <a:lnSpc>
                <a:spcPct val="12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Poppins SemiBold" panose="02000000000000000000" charset="0"/>
                <a:ea typeface="华文细黑" panose="02010600040101010101" charset="-122"/>
                <a:sym typeface="+mn-ea"/>
              </a:rPr>
              <a:t>春分</a:t>
            </a:r>
            <a:endParaRPr lang="en-US" altLang="zh-CN" sz="3200" b="1" dirty="0">
              <a:solidFill>
                <a:schemeClr val="accent2"/>
              </a:solidFill>
              <a:latin typeface="Poppins SemiBold" panose="02000000000000000000" charset="0"/>
              <a:ea typeface="华文细黑" panose="0201060004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78432" y="1843142"/>
            <a:ext cx="4796155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1000" dirty="0"/>
              <a:t>中国古代将春分分为三候：“一候元鸟至；二候雷乃发声；三候始电。”便是说春分日后，燕子便从南方飞来了，下雨时天空便要打雷并发出闪电。春分在中国古历中的记载为：“春分前三日，太阳入赤道内”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Lora" panose="02000503000000020004" charset="0"/>
              <a:ea typeface="华文细黑" panose="02010600040101010101" charset="-122"/>
              <a:sym typeface="+mn-ea"/>
            </a:endParaRPr>
          </a:p>
        </p:txBody>
      </p:sp>
      <p:pic>
        <p:nvPicPr>
          <p:cNvPr id="5" name="图片 4" descr="图片包含 植物, 鲜花&#10;&#10;已生成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32709" y="-12162"/>
            <a:ext cx="4423453" cy="368410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8780601" y="3391617"/>
            <a:ext cx="1874147" cy="529600"/>
          </a:xfrm>
          <a:prstGeom prst="rect">
            <a:avLst/>
          </a:prstGeom>
          <a:solidFill>
            <a:srgbClr val="F9FBEB"/>
          </a:solidFill>
        </p:spPr>
      </p:pic>
      <p:grpSp>
        <p:nvGrpSpPr>
          <p:cNvPr id="12" name="组合 11"/>
          <p:cNvGrpSpPr/>
          <p:nvPr/>
        </p:nvGrpSpPr>
        <p:grpSpPr>
          <a:xfrm>
            <a:off x="4457563" y="5226515"/>
            <a:ext cx="392600" cy="895128"/>
            <a:chOff x="766543" y="3633029"/>
            <a:chExt cx="703384" cy="1603717"/>
          </a:xfrm>
        </p:grpSpPr>
        <p:sp>
          <p:nvSpPr>
            <p:cNvPr id="13" name="矩形 12"/>
            <p:cNvSpPr/>
            <p:nvPr/>
          </p:nvSpPr>
          <p:spPr>
            <a:xfrm>
              <a:off x="766543" y="3633029"/>
              <a:ext cx="703384" cy="1603717"/>
            </a:xfrm>
            <a:prstGeom prst="rect">
              <a:avLst/>
            </a:prstGeom>
            <a:solidFill>
              <a:srgbClr val="F9F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766543" y="3896751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766543" y="4105422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766543" y="4316437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766543" y="4541520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766543" y="4752535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766543" y="4977618"/>
              <a:ext cx="703384" cy="0"/>
            </a:xfrm>
            <a:prstGeom prst="line">
              <a:avLst/>
            </a:prstGeom>
            <a:ln w="25400">
              <a:solidFill>
                <a:srgbClr val="5F61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4" grpId="1"/>
      <p:bldP spid="7" grpId="0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1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37322" y="358170"/>
            <a:ext cx="11264347" cy="6141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857" y="-970379"/>
            <a:ext cx="4114286" cy="548571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27849" y="595604"/>
            <a:ext cx="10683291" cy="5666791"/>
          </a:xfrm>
          <a:prstGeom prst="rect">
            <a:avLst/>
          </a:prstGeom>
          <a:noFill/>
          <a:ln>
            <a:solidFill>
              <a:srgbClr val="5F61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701893" y="3032739"/>
            <a:ext cx="738664" cy="2969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养生事宜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6440557" y="5269370"/>
            <a:ext cx="2509023" cy="709005"/>
          </a:xfrm>
          <a:prstGeom prst="rect">
            <a:avLst/>
          </a:prstGeom>
          <a:solidFill>
            <a:srgbClr val="F9FBEB"/>
          </a:solidFill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4374130" y="2730574"/>
            <a:ext cx="1182500" cy="60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p="http://schemas.openxmlformats.org/presentationml/2006/main">
  <p:tag name="ISPRING_PRESENTATION_TITLE" val="简约日式和风春分节日PPT模板"/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133A44"/>
      </a:accent1>
      <a:accent2>
        <a:srgbClr val="84AD9E"/>
      </a:accent2>
      <a:accent3>
        <a:srgbClr val="FFB755"/>
      </a:accent3>
      <a:accent4>
        <a:srgbClr val="EE5935"/>
      </a:accent4>
      <a:accent5>
        <a:srgbClr val="333333"/>
      </a:accent5>
      <a:accent6>
        <a:srgbClr val="AA8F76"/>
      </a:accent6>
      <a:hlink>
        <a:srgbClr val="133A44"/>
      </a:hlink>
      <a:folHlink>
        <a:srgbClr val="BFBFBF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2391</Words>
  <Application>WPS 演示</Application>
  <PresentationFormat>宽屏</PresentationFormat>
  <Paragraphs>108</Paragraphs>
  <Slides>19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7" baseType="lpstr">
      <vt:lpstr>Arial</vt:lpstr>
      <vt:lpstr>宋体</vt:lpstr>
      <vt:lpstr>Wingdings</vt:lpstr>
      <vt:lpstr>文悦古体仿宋 (非商业用途)</vt:lpstr>
      <vt:lpstr>仿宋</vt:lpstr>
      <vt:lpstr>幼圆</vt:lpstr>
      <vt:lpstr>华文仿宋</vt:lpstr>
      <vt:lpstr>Lora</vt:lpstr>
      <vt:lpstr>NumberOnly</vt:lpstr>
      <vt:lpstr>华文细黑</vt:lpstr>
      <vt:lpstr>Poppins SemiBold</vt:lpstr>
      <vt:lpstr>Verdana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简约日式和风春分节日PPT模板</dc:title>
  <dc:creator/>
  <cp:lastModifiedBy>Years later</cp:lastModifiedBy>
  <cp:revision>2</cp:revision>
  <dcterms:created xsi:type="dcterms:W3CDTF">2018-02-23T13:30:00Z</dcterms:created>
  <dcterms:modified xsi:type="dcterms:W3CDTF">2024-04-22T06:45:37Z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97CDD16D2B6E49C9B81EB8ADE3D97B71_13</vt:lpwstr>
  </property>
  <property fmtid="{D5CDD505-2E9C-101B-9397-08002B2CF9AE}" pid="3" name="KSOProductBuildVer">
    <vt:lpwstr>2052-12.1.0.16417</vt:lpwstr>
  </property>
</Properties>
</file>