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olors1.xml" ContentType="application/vnd.ms-office.chartcolorstyle+xml"/>
  <Override PartName="/ppt/charts/colors10.xml" ContentType="application/vnd.ms-office.chartcolorstyle+xml"/>
  <Override PartName="/ppt/charts/colors11.xml" ContentType="application/vnd.ms-office.chartcolorstyle+xml"/>
  <Override PartName="/ppt/charts/colors12.xml" ContentType="application/vnd.ms-office.chartcolorstyle+xml"/>
  <Override PartName="/ppt/charts/colors13.xml" ContentType="application/vnd.ms-office.chartcolorstyle+xml"/>
  <Override PartName="/ppt/charts/colors14.xml" ContentType="application/vnd.ms-office.chartcolorstyle+xml"/>
  <Override PartName="/ppt/charts/colors15.xml" ContentType="application/vnd.ms-office.chartcolorstyle+xml"/>
  <Override PartName="/ppt/charts/colors16.xml" ContentType="application/vnd.ms-office.chartcolorstyle+xml"/>
  <Override PartName="/ppt/charts/colors17.xml" ContentType="application/vnd.ms-office.chartcolorstyle+xml"/>
  <Override PartName="/ppt/charts/colors2.xml" ContentType="application/vnd.ms-office.chartcolorstyle+xml"/>
  <Override PartName="/ppt/charts/colors3.xml" ContentType="application/vnd.ms-office.chartcolorstyle+xml"/>
  <Override PartName="/ppt/charts/colors4.xml" ContentType="application/vnd.ms-office.chartcolorstyle+xml"/>
  <Override PartName="/ppt/charts/colors5.xml" ContentType="application/vnd.ms-office.chartcolorstyle+xml"/>
  <Override PartName="/ppt/charts/colors6.xml" ContentType="application/vnd.ms-office.chartcolorstyle+xml"/>
  <Override PartName="/ppt/charts/colors7.xml" ContentType="application/vnd.ms-office.chartcolorstyle+xml"/>
  <Override PartName="/ppt/charts/colors8.xml" ContentType="application/vnd.ms-office.chartcolorstyle+xml"/>
  <Override PartName="/ppt/charts/colors9.xml" ContentType="application/vnd.ms-office.chartcolorstyle+xml"/>
  <Override PartName="/ppt/charts/style1.xml" ContentType="application/vnd.ms-office.chartstyle+xml"/>
  <Override PartName="/ppt/charts/style10.xml" ContentType="application/vnd.ms-office.chartstyle+xml"/>
  <Override PartName="/ppt/charts/style11.xml" ContentType="application/vnd.ms-office.chartstyle+xml"/>
  <Override PartName="/ppt/charts/style12.xml" ContentType="application/vnd.ms-office.chartstyle+xml"/>
  <Override PartName="/ppt/charts/style13.xml" ContentType="application/vnd.ms-office.chartstyle+xml"/>
  <Override PartName="/ppt/charts/style14.xml" ContentType="application/vnd.ms-office.chartstyle+xml"/>
  <Override PartName="/ppt/charts/style15.xml" ContentType="application/vnd.ms-office.chartstyle+xml"/>
  <Override PartName="/ppt/charts/style16.xml" ContentType="application/vnd.ms-office.chartstyle+xml"/>
  <Override PartName="/ppt/charts/style17.xml" ContentType="application/vnd.ms-office.chartstyle+xml"/>
  <Override PartName="/ppt/charts/style2.xml" ContentType="application/vnd.ms-office.chartstyle+xml"/>
  <Override PartName="/ppt/charts/style3.xml" ContentType="application/vnd.ms-office.chartstyle+xml"/>
  <Override PartName="/ppt/charts/style4.xml" ContentType="application/vnd.ms-office.chartstyle+xml"/>
  <Override PartName="/ppt/charts/style5.xml" ContentType="application/vnd.ms-office.chartstyle+xml"/>
  <Override PartName="/ppt/charts/style6.xml" ContentType="application/vnd.ms-office.chartstyle+xml"/>
  <Override PartName="/ppt/charts/style7.xml" ContentType="application/vnd.ms-office.chartstyle+xml"/>
  <Override PartName="/ppt/charts/style8.xml" ContentType="application/vnd.ms-office.chartstyle+xml"/>
  <Override PartName="/ppt/charts/style9.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3"/>
    <p:sldId id="295" r:id="rId4"/>
    <p:sldId id="290" r:id="rId5"/>
    <p:sldId id="291" r:id="rId6"/>
    <p:sldId id="303" r:id="rId7"/>
    <p:sldId id="304" r:id="rId8"/>
    <p:sldId id="306" r:id="rId9"/>
    <p:sldId id="310" r:id="rId10"/>
    <p:sldId id="312" r:id="rId11"/>
    <p:sldId id="308" r:id="rId12"/>
    <p:sldId id="309" r:id="rId13"/>
    <p:sldId id="307" r:id="rId14"/>
    <p:sldId id="313" r:id="rId15"/>
    <p:sldId id="321" r:id="rId16"/>
    <p:sldId id="318" r:id="rId17"/>
    <p:sldId id="326" r:id="rId18"/>
    <p:sldId id="332" r:id="rId19"/>
    <p:sldId id="338" r:id="rId20"/>
    <p:sldId id="333" r:id="rId21"/>
    <p:sldId id="341" r:id="rId22"/>
  </p:sldIdLst>
  <p:sldSz cx="10160000" cy="5715000"/>
  <p:notesSz cx="6858000" cy="9144000"/>
  <p:custDataLst>
    <p:tags r:id="rId27"/>
  </p:custDataLst>
  <p:defaultTextStyle>
    <a:defPPr>
      <a:defRPr lang="zh-CN"/>
    </a:defPPr>
    <a:lvl1pPr marL="0" algn="l" defTabSz="713105" rtl="0" eaLnBrk="1" latinLnBrk="0" hangingPunct="1">
      <a:defRPr sz="1405" kern="1200">
        <a:solidFill>
          <a:schemeClr val="tx1"/>
        </a:solidFill>
        <a:latin typeface="+mn-lt"/>
        <a:ea typeface="+mn-ea"/>
        <a:cs typeface="+mn-cs"/>
      </a:defRPr>
    </a:lvl1pPr>
    <a:lvl2pPr marL="356870" algn="l" defTabSz="713105" rtl="0" eaLnBrk="1" latinLnBrk="0" hangingPunct="1">
      <a:defRPr sz="1405" kern="1200">
        <a:solidFill>
          <a:schemeClr val="tx1"/>
        </a:solidFill>
        <a:latin typeface="+mn-lt"/>
        <a:ea typeface="+mn-ea"/>
        <a:cs typeface="+mn-cs"/>
      </a:defRPr>
    </a:lvl2pPr>
    <a:lvl3pPr marL="713105" algn="l" defTabSz="713105" rtl="0" eaLnBrk="1" latinLnBrk="0" hangingPunct="1">
      <a:defRPr sz="1405" kern="1200">
        <a:solidFill>
          <a:schemeClr val="tx1"/>
        </a:solidFill>
        <a:latin typeface="+mn-lt"/>
        <a:ea typeface="+mn-ea"/>
        <a:cs typeface="+mn-cs"/>
      </a:defRPr>
    </a:lvl3pPr>
    <a:lvl4pPr marL="1069975" algn="l" defTabSz="713105" rtl="0" eaLnBrk="1" latinLnBrk="0" hangingPunct="1">
      <a:defRPr sz="1405" kern="1200">
        <a:solidFill>
          <a:schemeClr val="tx1"/>
        </a:solidFill>
        <a:latin typeface="+mn-lt"/>
        <a:ea typeface="+mn-ea"/>
        <a:cs typeface="+mn-cs"/>
      </a:defRPr>
    </a:lvl4pPr>
    <a:lvl5pPr marL="1426210" algn="l" defTabSz="713105" rtl="0" eaLnBrk="1" latinLnBrk="0" hangingPunct="1">
      <a:defRPr sz="1405" kern="1200">
        <a:solidFill>
          <a:schemeClr val="tx1"/>
        </a:solidFill>
        <a:latin typeface="+mn-lt"/>
        <a:ea typeface="+mn-ea"/>
        <a:cs typeface="+mn-cs"/>
      </a:defRPr>
    </a:lvl5pPr>
    <a:lvl6pPr marL="1783080" algn="l" defTabSz="713105" rtl="0" eaLnBrk="1" latinLnBrk="0" hangingPunct="1">
      <a:defRPr sz="1405" kern="1200">
        <a:solidFill>
          <a:schemeClr val="tx1"/>
        </a:solidFill>
        <a:latin typeface="+mn-lt"/>
        <a:ea typeface="+mn-ea"/>
        <a:cs typeface="+mn-cs"/>
      </a:defRPr>
    </a:lvl6pPr>
    <a:lvl7pPr marL="2139950" algn="l" defTabSz="713105" rtl="0" eaLnBrk="1" latinLnBrk="0" hangingPunct="1">
      <a:defRPr sz="1405" kern="1200">
        <a:solidFill>
          <a:schemeClr val="tx1"/>
        </a:solidFill>
        <a:latin typeface="+mn-lt"/>
        <a:ea typeface="+mn-ea"/>
        <a:cs typeface="+mn-cs"/>
      </a:defRPr>
    </a:lvl7pPr>
    <a:lvl8pPr marL="2496185" algn="l" defTabSz="713105" rtl="0" eaLnBrk="1" latinLnBrk="0" hangingPunct="1">
      <a:defRPr sz="1405" kern="1200">
        <a:solidFill>
          <a:schemeClr val="tx1"/>
        </a:solidFill>
        <a:latin typeface="+mn-lt"/>
        <a:ea typeface="+mn-ea"/>
        <a:cs typeface="+mn-cs"/>
      </a:defRPr>
    </a:lvl8pPr>
    <a:lvl9pPr marL="2853055" algn="l" defTabSz="713105" rtl="0" eaLnBrk="1" latinLnBrk="0" hangingPunct="1">
      <a:defRPr sz="14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3" userDrawn="1">
          <p15:clr>
            <a:srgbClr val="A4A3A4"/>
          </p15:clr>
        </p15:guide>
        <p15:guide id="2" pos="3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5D5D"/>
    <a:srgbClr val="009ADD"/>
    <a:srgbClr val="00B0F0"/>
    <a:srgbClr val="DDDDDD"/>
    <a:srgbClr val="7FD7F7"/>
    <a:srgbClr val="A6A6A6"/>
    <a:srgbClr val="7F7F7F"/>
    <a:srgbClr val="3980F6"/>
    <a:srgbClr val="DBF4FD"/>
    <a:srgbClr val="CCEF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63" autoAdjust="0"/>
    <p:restoredTop sz="95488" autoAdjust="0"/>
  </p:normalViewPr>
  <p:slideViewPr>
    <p:cSldViewPr snapToGrid="0" showGuides="1">
      <p:cViewPr varScale="1">
        <p:scale>
          <a:sx n="106" d="100"/>
          <a:sy n="106" d="100"/>
        </p:scale>
        <p:origin x="390" y="96"/>
      </p:cViewPr>
      <p:guideLst>
        <p:guide orient="horz" pos="553"/>
        <p:guide pos="3200"/>
      </p:guideLst>
    </p:cSldViewPr>
  </p:slideViewPr>
  <p:notesTextViewPr>
    <p:cViewPr>
      <p:scale>
        <a:sx n="1" d="1"/>
        <a:sy n="1" d="1"/>
      </p:scale>
      <p:origin x="0" y="0"/>
    </p:cViewPr>
  </p:notesTextViewPr>
  <p:notesViewPr>
    <p:cSldViewPr snapToGrid="0">
      <p:cViewPr varScale="1">
        <p:scale>
          <a:sx n="60" d="100"/>
          <a:sy n="60" d="100"/>
        </p:scale>
        <p:origin x="2508" y="7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gs" Target="tags/tag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10.xml.rels><?xml version="1.0" encoding="UTF-8" standalone="yes"?>
<Relationships xmlns="http://schemas.openxmlformats.org/package/2006/relationships"><Relationship Id="rId3" Type="http://schemas.microsoft.com/office/2011/relationships/chartColorStyle" Target="colors10.xml"/><Relationship Id="rId2" Type="http://schemas.microsoft.com/office/2011/relationships/chartStyle" Target="style10.xml"/><Relationship Id="rId1" Type="http://schemas.openxmlformats.org/officeDocument/2006/relationships/package" Target="../embeddings/Workbook10.xlsx"/></Relationships>
</file>

<file path=ppt/charts/_rels/chart11.xml.rels><?xml version="1.0" encoding="UTF-8" standalone="yes"?>
<Relationships xmlns="http://schemas.openxmlformats.org/package/2006/relationships"><Relationship Id="rId3" Type="http://schemas.microsoft.com/office/2011/relationships/chartColorStyle" Target="colors11.xml"/><Relationship Id="rId2" Type="http://schemas.microsoft.com/office/2011/relationships/chartStyle" Target="style11.xml"/><Relationship Id="rId1" Type="http://schemas.openxmlformats.org/officeDocument/2006/relationships/package" Target="../embeddings/Workbook11.xlsx"/></Relationships>
</file>

<file path=ppt/charts/_rels/chart12.xml.rels><?xml version="1.0" encoding="UTF-8" standalone="yes"?>
<Relationships xmlns="http://schemas.openxmlformats.org/package/2006/relationships"><Relationship Id="rId3" Type="http://schemas.microsoft.com/office/2011/relationships/chartColorStyle" Target="colors12.xml"/><Relationship Id="rId2" Type="http://schemas.microsoft.com/office/2011/relationships/chartStyle" Target="style12.xml"/><Relationship Id="rId1" Type="http://schemas.openxmlformats.org/officeDocument/2006/relationships/package" Target="../embeddings/Workbook12.xlsx"/></Relationships>
</file>

<file path=ppt/charts/_rels/chart13.xml.rels><?xml version="1.0" encoding="UTF-8" standalone="yes"?>
<Relationships xmlns="http://schemas.openxmlformats.org/package/2006/relationships"><Relationship Id="rId3" Type="http://schemas.microsoft.com/office/2011/relationships/chartColorStyle" Target="colors13.xml"/><Relationship Id="rId2" Type="http://schemas.microsoft.com/office/2011/relationships/chartStyle" Target="style13.xml"/><Relationship Id="rId1" Type="http://schemas.openxmlformats.org/officeDocument/2006/relationships/package" Target="../embeddings/Workbook13.xlsx"/></Relationships>
</file>

<file path=ppt/charts/_rels/chart14.xml.rels><?xml version="1.0" encoding="UTF-8" standalone="yes"?>
<Relationships xmlns="http://schemas.openxmlformats.org/package/2006/relationships"><Relationship Id="rId3" Type="http://schemas.microsoft.com/office/2011/relationships/chartColorStyle" Target="colors14.xml"/><Relationship Id="rId2" Type="http://schemas.microsoft.com/office/2011/relationships/chartStyle" Target="style14.xml"/><Relationship Id="rId1" Type="http://schemas.openxmlformats.org/officeDocument/2006/relationships/package" Target="../embeddings/Workbook14.xlsx"/></Relationships>
</file>

<file path=ppt/charts/_rels/chart15.xml.rels><?xml version="1.0" encoding="UTF-8" standalone="yes"?>
<Relationships xmlns="http://schemas.openxmlformats.org/package/2006/relationships"><Relationship Id="rId3" Type="http://schemas.microsoft.com/office/2011/relationships/chartColorStyle" Target="colors15.xml"/><Relationship Id="rId2" Type="http://schemas.microsoft.com/office/2011/relationships/chartStyle" Target="style15.xml"/><Relationship Id="rId1" Type="http://schemas.openxmlformats.org/officeDocument/2006/relationships/package" Target="../embeddings/Workbook15.xlsx"/></Relationships>
</file>

<file path=ppt/charts/_rels/chart16.xml.rels><?xml version="1.0" encoding="UTF-8" standalone="yes"?>
<Relationships xmlns="http://schemas.openxmlformats.org/package/2006/relationships"><Relationship Id="rId3" Type="http://schemas.microsoft.com/office/2011/relationships/chartColorStyle" Target="colors16.xml"/><Relationship Id="rId2" Type="http://schemas.microsoft.com/office/2011/relationships/chartStyle" Target="style16.xml"/><Relationship Id="rId1" Type="http://schemas.openxmlformats.org/officeDocument/2006/relationships/package" Target="../embeddings/Workbook16.xlsx"/></Relationships>
</file>

<file path=ppt/charts/_rels/chart17.xml.rels><?xml version="1.0" encoding="UTF-8" standalone="yes"?>
<Relationships xmlns="http://schemas.openxmlformats.org/package/2006/relationships"><Relationship Id="rId3" Type="http://schemas.microsoft.com/office/2011/relationships/chartColorStyle" Target="colors17.xml"/><Relationship Id="rId2" Type="http://schemas.microsoft.com/office/2011/relationships/chartStyle" Target="style17.xml"/><Relationship Id="rId1" Type="http://schemas.openxmlformats.org/officeDocument/2006/relationships/package" Target="../embeddings/Workbook17.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package" Target="../embeddings/Workbook4.xlsx"/></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package" Target="../embeddings/Workbook5.xlsx"/></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package" Target="../embeddings/Workbook6.xlsx"/></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package" Target="../embeddings/Workbook7.xlsx"/></Relationships>
</file>

<file path=ppt/charts/_rels/chart8.xml.rels><?xml version="1.0" encoding="UTF-8" standalone="yes"?>
<Relationships xmlns="http://schemas.openxmlformats.org/package/2006/relationships"><Relationship Id="rId3" Type="http://schemas.microsoft.com/office/2011/relationships/chartColorStyle" Target="colors8.xml"/><Relationship Id="rId2" Type="http://schemas.microsoft.com/office/2011/relationships/chartStyle" Target="style8.xml"/><Relationship Id="rId1" Type="http://schemas.openxmlformats.org/officeDocument/2006/relationships/package" Target="../embeddings/Workbook8.xlsx"/></Relationships>
</file>

<file path=ppt/charts/_rels/chart9.xml.rels><?xml version="1.0" encoding="UTF-8" standalone="yes"?>
<Relationships xmlns="http://schemas.openxmlformats.org/package/2006/relationships"><Relationship Id="rId3" Type="http://schemas.microsoft.com/office/2011/relationships/chartColorStyle" Target="colors9.xml"/><Relationship Id="rId2" Type="http://schemas.microsoft.com/office/2011/relationships/chartStyle" Target="style9.xml"/><Relationship Id="rId1" Type="http://schemas.openxmlformats.org/officeDocument/2006/relationships/package" Target="../embeddings/Workbook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0183369476936474"/>
          <c:y val="0.0364791233020556"/>
          <c:w val="0.998166290111059"/>
          <c:h val="0.325246809516282"/>
        </c:manualLayout>
      </c:layout>
      <c:lineChart>
        <c:grouping val="standard"/>
        <c:varyColors val="0"/>
        <c:ser>
          <c:idx val="0"/>
          <c:order val="0"/>
          <c:tx>
            <c:strRef>
              <c:f>Sheet1!$B$1</c:f>
              <c:strCache>
                <c:ptCount val="1"/>
                <c:pt idx="0">
                  <c:v>增长率</c:v>
                </c:pt>
              </c:strCache>
            </c:strRef>
          </c:tx>
          <c:spPr>
            <a:ln w="19050" cap="rnd">
              <a:solidFill>
                <a:srgbClr val="7F7F7F"/>
              </a:solidFill>
              <a:round/>
            </a:ln>
            <a:effectLst/>
          </c:spPr>
          <c:marker>
            <c:symbol val="circle"/>
            <c:size val="5"/>
            <c:spPr>
              <a:solidFill>
                <a:srgbClr val="FA5D5D"/>
              </a:solidFill>
              <a:ln w="31750">
                <a:noFill/>
              </a:ln>
              <a:effectLst/>
            </c:spPr>
          </c:marker>
          <c:dLbls>
            <c:dLbl>
              <c:idx val="0"/>
              <c:layout>
                <c:manualLayout>
                  <c:x val="-0.0343954759710607"/>
                  <c:y val="-0.0499143829943518"/>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0379776966257863"/>
                  <c:y val="-0.0392184715913127"/>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379776966257864"/>
                  <c:y val="-0.0534797339881536"/>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398765814570756"/>
                  <c:y val="-0.0499144183889434"/>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0455732359509436"/>
                  <c:y val="-0.0392184715913126"/>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0.017826577996051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0.0189888483128933"/>
                  <c:y val="-0.032087840392892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0.0379776966257863"/>
                  <c:y val="-0.0427837871905229"/>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0.0246855028067612"/>
                  <c:y val="-0.046349102789733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spPr>
                    <a:ln w="9525" cap="flat" cmpd="sng" algn="ctr">
                      <a:solidFill>
                        <a:schemeClr val="tx1">
                          <a:lumMod val="35000"/>
                          <a:lumOff val="65000"/>
                        </a:schemeClr>
                      </a:solidFill>
                      <a:round/>
                    </a:ln>
                    <a:effectLst/>
                  </c:spPr>
                </c15:leaderLines>
              </c:ext>
            </c:extLst>
          </c:dLbls>
          <c:cat>
            <c:numRef>
              <c:f>Sheet1!$A$2:$A$10</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Sheet1!$B$2:$B$10</c:f>
              <c:numCache>
                <c:formatCode>0.0%</c:formatCode>
                <c:ptCount val="9"/>
                <c:pt idx="0">
                  <c:v>0.12</c:v>
                </c:pt>
                <c:pt idx="1">
                  <c:v>0.198</c:v>
                </c:pt>
                <c:pt idx="2">
                  <c:v>0.167</c:v>
                </c:pt>
                <c:pt idx="3">
                  <c:v>0.21</c:v>
                </c:pt>
                <c:pt idx="4">
                  <c:v>0.246</c:v>
                </c:pt>
                <c:pt idx="5">
                  <c:v>0.331</c:v>
                </c:pt>
                <c:pt idx="6">
                  <c:v>0.185</c:v>
                </c:pt>
                <c:pt idx="7">
                  <c:v>0.167</c:v>
                </c:pt>
                <c:pt idx="8">
                  <c:v>0.152</c:v>
                </c:pt>
              </c:numCache>
            </c:numRef>
          </c:val>
          <c:smooth val="0"/>
        </c:ser>
        <c:dLbls>
          <c:showLegendKey val="0"/>
          <c:showVal val="0"/>
          <c:showCatName val="0"/>
          <c:showSerName val="0"/>
          <c:showPercent val="0"/>
          <c:showBubbleSize val="0"/>
        </c:dLbls>
        <c:marker val="1"/>
        <c:smooth val="0"/>
        <c:axId val="689927600"/>
        <c:axId val="689939360"/>
      </c:lineChart>
      <c:catAx>
        <c:axId val="689927600"/>
        <c:scaling>
          <c:orientation val="minMax"/>
        </c:scaling>
        <c:delete val="1"/>
        <c:axPos val="b"/>
        <c:numFmt formatCode="General"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89939360"/>
        <c:crosses val="autoZero"/>
        <c:auto val="1"/>
        <c:lblAlgn val="ctr"/>
        <c:lblOffset val="100"/>
        <c:noMultiLvlLbl val="0"/>
      </c:catAx>
      <c:valAx>
        <c:axId val="689939360"/>
        <c:scaling>
          <c:orientation val="minMax"/>
          <c:max val="0.4"/>
        </c:scaling>
        <c:delete val="1"/>
        <c:axPos val="l"/>
        <c:numFmt formatCode="0.0%"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89927600"/>
        <c:crosses val="autoZero"/>
        <c:crossBetween val="between"/>
        <c:majorUnit val="0.1"/>
      </c:valAx>
      <c:spPr>
        <a:noFill/>
        <a:ln w="25400">
          <a:noFill/>
        </a:ln>
        <a:effectLst/>
      </c:spPr>
    </c:plotArea>
    <c:legend>
      <c:legendPos val="b"/>
      <c:layout>
        <c:manualLayout>
          <c:xMode val="edge"/>
          <c:yMode val="edge"/>
          <c:x val="0.504365042816115"/>
          <c:y val="0.932886162280252"/>
          <c:w val="0.154347410789696"/>
          <c:h val="0.0671138050664089"/>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0183376298452671"/>
          <c:y val="0"/>
          <c:w val="0.998166290111059"/>
          <c:h val="0.324230489519704"/>
        </c:manualLayout>
      </c:layout>
      <c:lineChart>
        <c:grouping val="standard"/>
        <c:varyColors val="0"/>
        <c:ser>
          <c:idx val="0"/>
          <c:order val="0"/>
          <c:tx>
            <c:strRef>
              <c:f>Sheet1!$B$1</c:f>
              <c:strCache>
                <c:ptCount val="1"/>
                <c:pt idx="0">
                  <c:v>增长率</c:v>
                </c:pt>
              </c:strCache>
            </c:strRef>
          </c:tx>
          <c:spPr>
            <a:ln w="19050" cap="rnd">
              <a:solidFill>
                <a:srgbClr val="7F7F7F"/>
              </a:solidFill>
              <a:round/>
            </a:ln>
            <a:effectLst/>
          </c:spPr>
          <c:marker>
            <c:symbol val="circle"/>
            <c:size val="5"/>
            <c:spPr>
              <a:solidFill>
                <a:srgbClr val="FA5D5D"/>
              </a:solidFill>
              <a:ln w="31750">
                <a:noFill/>
              </a:ln>
              <a:effectLst/>
            </c:spPr>
          </c:marker>
          <c:dLbls>
            <c:dLbl>
              <c:idx val="0"/>
              <c:layout>
                <c:manualLayout>
                  <c:x val="-0.0845571934324245"/>
                  <c:y val="-0.039218480459264"/>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0930378106262662"/>
                  <c:y val="-0.0602064138262755"/>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768555720025375"/>
                  <c:y val="-0.050987651290828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769616436674193"/>
                  <c:y val="-0.0427836303497855"/>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0585585585585586"/>
                  <c:y val="-0.033074873104473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0336943624939123"/>
                  <c:y val="-0.0796013344710545"/>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2010</c:v>
                </c:pt>
                <c:pt idx="1">
                  <c:v>2011</c:v>
                </c:pt>
                <c:pt idx="2">
                  <c:v>2012</c:v>
                </c:pt>
                <c:pt idx="3">
                  <c:v>2013</c:v>
                </c:pt>
                <c:pt idx="4">
                  <c:v>2014</c:v>
                </c:pt>
                <c:pt idx="5">
                  <c:v>2015.7</c:v>
                </c:pt>
              </c:numCache>
            </c:numRef>
          </c:cat>
          <c:val>
            <c:numRef>
              <c:f>Sheet1!$B$2:$B$7</c:f>
              <c:numCache>
                <c:formatCode>0.0%</c:formatCode>
                <c:ptCount val="6"/>
                <c:pt idx="0">
                  <c:v>1.143</c:v>
                </c:pt>
                <c:pt idx="1">
                  <c:v>1.667</c:v>
                </c:pt>
                <c:pt idx="2">
                  <c:v>3</c:v>
                </c:pt>
                <c:pt idx="3">
                  <c:v>1.663</c:v>
                </c:pt>
                <c:pt idx="4">
                  <c:v>1.372</c:v>
                </c:pt>
                <c:pt idx="5">
                  <c:v>0.589</c:v>
                </c:pt>
              </c:numCache>
            </c:numRef>
          </c:val>
          <c:smooth val="0"/>
        </c:ser>
        <c:dLbls>
          <c:showLegendKey val="0"/>
          <c:showVal val="0"/>
          <c:showCatName val="0"/>
          <c:showSerName val="0"/>
          <c:showPercent val="0"/>
          <c:showBubbleSize val="0"/>
        </c:dLbls>
        <c:marker val="1"/>
        <c:smooth val="0"/>
        <c:axId val="841616896"/>
        <c:axId val="841617456"/>
      </c:lineChart>
      <c:catAx>
        <c:axId val="841616896"/>
        <c:scaling>
          <c:orientation val="minMax"/>
        </c:scaling>
        <c:delete val="1"/>
        <c:axPos val="b"/>
        <c:numFmt formatCode="General"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841617456"/>
        <c:crosses val="autoZero"/>
        <c:auto val="1"/>
        <c:lblAlgn val="ctr"/>
        <c:lblOffset val="100"/>
        <c:noMultiLvlLbl val="0"/>
      </c:catAx>
      <c:valAx>
        <c:axId val="841617456"/>
        <c:scaling>
          <c:orientation val="minMax"/>
          <c:max val="9"/>
        </c:scaling>
        <c:delete val="1"/>
        <c:axPos val="l"/>
        <c:numFmt formatCode="0.0%" sourceLinked="1"/>
        <c:majorTickMark val="out"/>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841616896"/>
        <c:crosses val="autoZero"/>
        <c:crossBetween val="between"/>
        <c:majorUnit val="2"/>
      </c:valAx>
      <c:spPr>
        <a:noFill/>
        <a:ln w="25400">
          <a:noFill/>
        </a:ln>
        <a:effectLst/>
      </c:spPr>
    </c:plotArea>
    <c:legend>
      <c:legendPos val="b"/>
      <c:layout>
        <c:manualLayout>
          <c:xMode val="edge"/>
          <c:yMode val="edge"/>
          <c:x val="0.597163717564258"/>
          <c:y val="0.932886016677663"/>
          <c:w val="0.339944992956059"/>
          <c:h val="0.0671138050664089"/>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中国医药电商B2C市场规模（亿元）</c:v>
                </c:pt>
              </c:strCache>
            </c:strRef>
          </c:tx>
          <c:spPr>
            <a:pattFill prst="dkDnDiag">
              <a:fgClr>
                <a:srgbClr val="3980F6"/>
              </a:fgClr>
              <a:bgClr>
                <a:srgbClr val="00B0F0"/>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2009</c:v>
                </c:pt>
                <c:pt idx="1">
                  <c:v>2010</c:v>
                </c:pt>
                <c:pt idx="2">
                  <c:v>2011</c:v>
                </c:pt>
                <c:pt idx="3">
                  <c:v>2012</c:v>
                </c:pt>
                <c:pt idx="4">
                  <c:v>2013</c:v>
                </c:pt>
                <c:pt idx="5">
                  <c:v>2014</c:v>
                </c:pt>
                <c:pt idx="6">
                  <c:v>2015e</c:v>
                </c:pt>
              </c:strCache>
            </c:strRef>
          </c:cat>
          <c:val>
            <c:numRef>
              <c:f>Sheet1!$B$2:$B$8</c:f>
              <c:numCache>
                <c:formatCode>General</c:formatCode>
                <c:ptCount val="7"/>
                <c:pt idx="0">
                  <c:v>0.7</c:v>
                </c:pt>
                <c:pt idx="1">
                  <c:v>1.5</c:v>
                </c:pt>
                <c:pt idx="2">
                  <c:v>4</c:v>
                </c:pt>
                <c:pt idx="3">
                  <c:v>16</c:v>
                </c:pt>
                <c:pt idx="4">
                  <c:v>42.6</c:v>
                </c:pt>
                <c:pt idx="5">
                  <c:v>101.1</c:v>
                </c:pt>
                <c:pt idx="6">
                  <c:v>160.6</c:v>
                </c:pt>
              </c:numCache>
            </c:numRef>
          </c:val>
        </c:ser>
        <c:dLbls>
          <c:showLegendKey val="0"/>
          <c:showVal val="0"/>
          <c:showCatName val="0"/>
          <c:showSerName val="0"/>
          <c:showPercent val="0"/>
          <c:showBubbleSize val="0"/>
        </c:dLbls>
        <c:gapWidth val="80"/>
        <c:axId val="841619696"/>
        <c:axId val="841620256"/>
      </c:barChart>
      <c:catAx>
        <c:axId val="841619696"/>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crossAx val="841620256"/>
        <c:crosses val="autoZero"/>
        <c:auto val="1"/>
        <c:lblAlgn val="ctr"/>
        <c:lblOffset val="100"/>
        <c:noMultiLvlLbl val="0"/>
      </c:catAx>
      <c:valAx>
        <c:axId val="841620256"/>
        <c:scaling>
          <c:orientation val="minMax"/>
        </c:scaling>
        <c:delete val="0"/>
        <c:axPos val="l"/>
        <c:numFmt formatCode="General"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lang="zh-CN" sz="1050" b="0" i="0" u="none" strike="noStrike" kern="1200" baseline="0">
                <a:solidFill>
                  <a:schemeClr val="tx1">
                    <a:lumMod val="65000"/>
                    <a:lumOff val="35000"/>
                  </a:schemeClr>
                </a:solidFill>
                <a:latin typeface="+mn-lt"/>
                <a:ea typeface="+mn-ea"/>
                <a:cs typeface="+mn-cs"/>
              </a:defRPr>
            </a:pPr>
          </a:p>
        </c:txPr>
        <c:crossAx val="841619696"/>
        <c:crosses val="autoZero"/>
        <c:crossBetween val="between"/>
        <c:majorUnit val="100"/>
      </c:valAx>
      <c:spPr>
        <a:noFill/>
        <a:ln>
          <a:noFill/>
        </a:ln>
        <a:effectLst/>
      </c:spPr>
    </c:plotArea>
    <c:legend>
      <c:legendPos val="b"/>
      <c:layout>
        <c:manualLayout>
          <c:xMode val="edge"/>
          <c:yMode val="edge"/>
          <c:x val="0.0652416140927064"/>
          <c:y val="0.856696493037528"/>
          <c:w val="0.608835960146976"/>
          <c:h val="0.0950028314553681"/>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mn-lt"/>
                <a:ea typeface="+mn-ea"/>
                <a:cs typeface="+mn-cs"/>
              </a:defRPr>
            </a:pPr>
            <a:r>
              <a:rPr lang="zh-CN" altLang="en-US" sz="1150" dirty="0" smtClean="0">
                <a:latin typeface="微软雅黑" panose="020B0503020204020204" pitchFamily="34" charset="-122"/>
                <a:ea typeface="微软雅黑" panose="020B0503020204020204" pitchFamily="34" charset="-122"/>
              </a:rPr>
              <a:t>中国医药电商</a:t>
            </a:r>
            <a:r>
              <a:rPr lang="en-US" altLang="zh-CN" sz="1150" dirty="0" smtClean="0">
                <a:latin typeface="微软雅黑" panose="020B0503020204020204" pitchFamily="34" charset="-122"/>
                <a:ea typeface="微软雅黑" panose="020B0503020204020204" pitchFamily="34" charset="-122"/>
              </a:rPr>
              <a:t>B2C</a:t>
            </a:r>
            <a:r>
              <a:rPr lang="zh-CN" altLang="en-US" sz="1150" dirty="0" smtClean="0">
                <a:latin typeface="微软雅黑" panose="020B0503020204020204" pitchFamily="34" charset="-122"/>
                <a:ea typeface="微软雅黑" panose="020B0503020204020204" pitchFamily="34" charset="-122"/>
              </a:rPr>
              <a:t>市场交易规模结构</a:t>
            </a:r>
            <a:endParaRPr lang="zh-CN" altLang="en-US" sz="1150" dirty="0">
              <a:latin typeface="微软雅黑" panose="020B0503020204020204" pitchFamily="34" charset="-122"/>
              <a:ea typeface="微软雅黑" panose="020B0503020204020204" pitchFamily="34" charset="-122"/>
            </a:endParaRPr>
          </a:p>
        </c:rich>
      </c:tx>
      <c:layout>
        <c:manualLayout>
          <c:xMode val="edge"/>
          <c:yMode val="edge"/>
          <c:x val="0.234465439601195"/>
          <c:y val="0.0392871881076754"/>
        </c:manualLayout>
      </c:layout>
      <c:overlay val="0"/>
      <c:spPr>
        <a:noFill/>
        <a:ln>
          <a:noFill/>
        </a:ln>
        <a:effectLst/>
      </c:spPr>
    </c:title>
    <c:autoTitleDeleted val="0"/>
    <c:plotArea>
      <c:layout>
        <c:manualLayout>
          <c:layoutTarget val="inner"/>
          <c:xMode val="edge"/>
          <c:yMode val="edge"/>
          <c:x val="0.196995939755604"/>
          <c:y val="0.188716162749188"/>
          <c:w val="0.728689223357493"/>
          <c:h val="0.594533636329327"/>
        </c:manualLayout>
      </c:layout>
      <c:barChart>
        <c:barDir val="col"/>
        <c:grouping val="stacked"/>
        <c:varyColors val="0"/>
        <c:ser>
          <c:idx val="0"/>
          <c:order val="0"/>
          <c:tx>
            <c:strRef>
              <c:f>Sheet1!$B$1</c:f>
              <c:strCache>
                <c:ptCount val="1"/>
                <c:pt idx="0">
                  <c:v>综合B2C平台</c:v>
                </c:pt>
              </c:strCache>
            </c:strRef>
          </c:tx>
          <c:spPr>
            <a:pattFill prst="dkDnDiag">
              <a:fgClr>
                <a:srgbClr val="3980F6"/>
              </a:fgClr>
              <a:bgClr>
                <a:srgbClr val="00B0F0"/>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bg1"/>
                    </a:solidFill>
                    <a:latin typeface="+mn-lt"/>
                    <a:ea typeface="+mn-ea"/>
                    <a:cs typeface="+mn-cs"/>
                  </a:defRPr>
                </a:pP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2012</c:v>
                </c:pt>
                <c:pt idx="1">
                  <c:v>2013</c:v>
                </c:pt>
                <c:pt idx="2">
                  <c:v>2014</c:v>
                </c:pt>
                <c:pt idx="3">
                  <c:v>2015</c:v>
                </c:pt>
              </c:numCache>
            </c:numRef>
          </c:cat>
          <c:val>
            <c:numRef>
              <c:f>Sheet1!$B$2:$B$5</c:f>
              <c:numCache>
                <c:formatCode>0.0%</c:formatCode>
                <c:ptCount val="4"/>
                <c:pt idx="0">
                  <c:v>0.518</c:v>
                </c:pt>
                <c:pt idx="1">
                  <c:v>0.561</c:v>
                </c:pt>
                <c:pt idx="2">
                  <c:v>0.568</c:v>
                </c:pt>
                <c:pt idx="3">
                  <c:v>0.552</c:v>
                </c:pt>
              </c:numCache>
            </c:numRef>
          </c:val>
        </c:ser>
        <c:ser>
          <c:idx val="1"/>
          <c:order val="1"/>
          <c:tx>
            <c:strRef>
              <c:f>Sheet1!$C$1</c:f>
              <c:strCache>
                <c:ptCount val="1"/>
                <c:pt idx="0">
                  <c:v>垂直B2C官网</c:v>
                </c:pt>
              </c:strCache>
            </c:strRef>
          </c:tx>
          <c:spPr>
            <a:pattFill prst="dkDnDiag">
              <a:fgClr>
                <a:schemeClr val="bg1">
                  <a:lumMod val="75000"/>
                </a:schemeClr>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2012</c:v>
                </c:pt>
                <c:pt idx="1">
                  <c:v>2013</c:v>
                </c:pt>
                <c:pt idx="2">
                  <c:v>2014</c:v>
                </c:pt>
                <c:pt idx="3">
                  <c:v>2015</c:v>
                </c:pt>
              </c:numCache>
            </c:numRef>
          </c:cat>
          <c:val>
            <c:numRef>
              <c:f>Sheet1!$C$2:$C$5</c:f>
              <c:numCache>
                <c:formatCode>0.0%</c:formatCode>
                <c:ptCount val="4"/>
                <c:pt idx="0">
                  <c:v>0.483</c:v>
                </c:pt>
                <c:pt idx="1">
                  <c:v>0.439</c:v>
                </c:pt>
                <c:pt idx="2">
                  <c:v>0.432</c:v>
                </c:pt>
                <c:pt idx="3">
                  <c:v>0.448</c:v>
                </c:pt>
              </c:numCache>
            </c:numRef>
          </c:val>
        </c:ser>
        <c:dLbls>
          <c:showLegendKey val="0"/>
          <c:showVal val="0"/>
          <c:showCatName val="0"/>
          <c:showSerName val="0"/>
          <c:showPercent val="0"/>
          <c:showBubbleSize val="0"/>
        </c:dLbls>
        <c:gapWidth val="56"/>
        <c:overlap val="100"/>
        <c:axId val="841623056"/>
        <c:axId val="841623616"/>
      </c:barChart>
      <c:catAx>
        <c:axId val="841623056"/>
        <c:scaling>
          <c:orientation val="minMax"/>
        </c:scaling>
        <c:delete val="0"/>
        <c:axPos val="b"/>
        <c:numFmt formatCode="General" sourceLinked="1"/>
        <c:majorTickMark val="none"/>
        <c:minorTickMark val="none"/>
        <c:tickLblPos val="nextTo"/>
        <c:spPr>
          <a:noFill/>
          <a:ln w="9525" cap="flat" cmpd="sng" algn="ctr">
            <a:solidFill>
              <a:srgbClr val="A6A6A6"/>
            </a:solidFill>
            <a:round/>
          </a:ln>
          <a:effectLst/>
        </c:spPr>
        <c:txPr>
          <a:bodyPr rot="-60000000" spcFirstLastPara="1" vertOverflow="ellipsis" vert="horz" wrap="square" anchor="ctr" anchorCtr="1"/>
          <a:lstStyle/>
          <a:p>
            <a:pPr>
              <a:defRPr lang="zh-CN" sz="1100" b="0" i="0" u="none" strike="noStrike" kern="1200" baseline="0">
                <a:solidFill>
                  <a:schemeClr val="tx1">
                    <a:lumMod val="65000"/>
                    <a:lumOff val="35000"/>
                  </a:schemeClr>
                </a:solidFill>
                <a:latin typeface="+mn-lt"/>
                <a:ea typeface="+mn-ea"/>
                <a:cs typeface="+mn-cs"/>
              </a:defRPr>
            </a:pPr>
          </a:p>
        </c:txPr>
        <c:crossAx val="841623616"/>
        <c:crossesAt val="0"/>
        <c:auto val="1"/>
        <c:lblAlgn val="ctr"/>
        <c:lblOffset val="100"/>
        <c:noMultiLvlLbl val="0"/>
      </c:catAx>
      <c:valAx>
        <c:axId val="841623616"/>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solidFill>
              <a:srgbClr val="A6A6A6"/>
            </a:solidFill>
          </a:ln>
          <a:effectLst/>
        </c:spPr>
        <c:txPr>
          <a:bodyPr rot="-60000000" spcFirstLastPara="1" vertOverflow="ellipsis" vert="horz" wrap="square" anchor="ctr" anchorCtr="1"/>
          <a:lstStyle/>
          <a:p>
            <a:pPr>
              <a:defRPr lang="zh-CN" sz="1100" b="0" i="0" u="none" strike="noStrike" kern="1200" baseline="0">
                <a:solidFill>
                  <a:schemeClr val="tx1">
                    <a:lumMod val="65000"/>
                    <a:lumOff val="35000"/>
                  </a:schemeClr>
                </a:solidFill>
                <a:latin typeface="+mn-lt"/>
                <a:ea typeface="+mn-ea"/>
                <a:cs typeface="+mn-cs"/>
              </a:defRPr>
            </a:pPr>
          </a:p>
        </c:txPr>
        <c:crossAx val="841623056"/>
        <c:crosses val="autoZero"/>
        <c:crossBetween val="between"/>
        <c:majorUnit val="0.5"/>
      </c:valAx>
      <c:spPr>
        <a:noFill/>
        <a:ln>
          <a:noFill/>
        </a:ln>
        <a:effectLst/>
      </c:spPr>
    </c:plotArea>
    <c:legend>
      <c:legendPos val="b"/>
      <c:layout>
        <c:manualLayout>
          <c:xMode val="edge"/>
          <c:yMode val="edge"/>
          <c:x val="0.198082709646222"/>
          <c:y val="0.892101914059431"/>
          <c:w val="0.610191759070474"/>
          <c:h val="0.0803970542651966"/>
        </c:manualLayout>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pattFill prst="dkDnDiag">
      <a:fgClr>
        <a:schemeClr val="bg1">
          <a:lumMod val="95000"/>
        </a:schemeClr>
      </a:fgClr>
      <a:bgClr>
        <a:schemeClr val="bg1"/>
      </a:bgClr>
    </a:pattFill>
    <a:ln>
      <a:noFill/>
    </a:ln>
    <a:effectLst/>
  </c:spPr>
  <c:txPr>
    <a:bodyPr/>
    <a:lstStyle/>
    <a:p>
      <a:pPr>
        <a:defRPr lang="zh-CN"/>
      </a:pP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453713872537"/>
          <c:y val="0.109207628270247"/>
          <c:w val="0.863888566770578"/>
          <c:h val="0.237827176903353"/>
        </c:manualLayout>
      </c:layout>
      <c:lineChart>
        <c:grouping val="standard"/>
        <c:varyColors val="0"/>
        <c:ser>
          <c:idx val="0"/>
          <c:order val="0"/>
          <c:tx>
            <c:strRef>
              <c:f>Sheet1!$B$1</c:f>
              <c:strCache>
                <c:ptCount val="1"/>
                <c:pt idx="0">
                  <c:v>增长率</c:v>
                </c:pt>
              </c:strCache>
            </c:strRef>
          </c:tx>
          <c:spPr>
            <a:ln w="19050" cap="rnd">
              <a:solidFill>
                <a:srgbClr val="7F7F7F"/>
              </a:solidFill>
              <a:round/>
            </a:ln>
            <a:effectLst/>
          </c:spPr>
          <c:marker>
            <c:symbol val="circle"/>
            <c:size val="5"/>
            <c:spPr>
              <a:solidFill>
                <a:srgbClr val="FA5D5D"/>
              </a:solidFill>
              <a:ln w="31750">
                <a:noFill/>
              </a:ln>
              <a:effectLst/>
            </c:spPr>
          </c:marker>
          <c:dLbls>
            <c:dLbl>
              <c:idx val="0"/>
              <c:layout>
                <c:manualLayout>
                  <c:x val="-0.0682985559246652"/>
                  <c:y val="-0.0518788692158926"/>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0845479846383672"/>
                  <c:y val="-0.0512651299791565"/>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640151024222539"/>
                  <c:y val="-0.0796013344710546"/>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spPr>
                    <a:ln w="9525" cap="flat" cmpd="sng" algn="ctr">
                      <a:solidFill>
                        <a:schemeClr val="tx1">
                          <a:lumMod val="35000"/>
                          <a:lumOff val="65000"/>
                        </a:schemeClr>
                      </a:solidFill>
                      <a:round/>
                    </a:ln>
                    <a:effectLst/>
                  </c:spPr>
                </c15:leaderLines>
              </c:ext>
            </c:extLst>
          </c:dLbls>
          <c:cat>
            <c:strRef>
              <c:f>Sheet1!$A$2:$A$4</c:f>
              <c:strCache>
                <c:ptCount val="3"/>
                <c:pt idx="0">
                  <c:v>2013</c:v>
                </c:pt>
                <c:pt idx="1">
                  <c:v>2014</c:v>
                </c:pt>
                <c:pt idx="2">
                  <c:v>2015e</c:v>
                </c:pt>
              </c:strCache>
            </c:strRef>
          </c:cat>
          <c:val>
            <c:numRef>
              <c:f>Sheet1!$B$2:$B$4</c:f>
              <c:numCache>
                <c:formatCode>0%</c:formatCode>
                <c:ptCount val="3"/>
                <c:pt idx="0">
                  <c:v>1.72</c:v>
                </c:pt>
                <c:pt idx="1" c:formatCode="0.0%">
                  <c:v>1.324</c:v>
                </c:pt>
                <c:pt idx="2">
                  <c:v>0.6</c:v>
                </c:pt>
              </c:numCache>
            </c:numRef>
          </c:val>
          <c:smooth val="0"/>
        </c:ser>
        <c:dLbls>
          <c:showLegendKey val="0"/>
          <c:showVal val="0"/>
          <c:showCatName val="0"/>
          <c:showSerName val="0"/>
          <c:showPercent val="0"/>
          <c:showBubbleSize val="0"/>
        </c:dLbls>
        <c:marker val="1"/>
        <c:smooth val="0"/>
        <c:axId val="841626416"/>
        <c:axId val="841625296"/>
      </c:lineChart>
      <c:catAx>
        <c:axId val="841626416"/>
        <c:scaling>
          <c:orientation val="minMax"/>
        </c:scaling>
        <c:delete val="1"/>
        <c:axPos val="b"/>
        <c:numFmt formatCode="General"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841625296"/>
        <c:crosses val="autoZero"/>
        <c:auto val="1"/>
        <c:lblAlgn val="ctr"/>
        <c:lblOffset val="100"/>
        <c:noMultiLvlLbl val="0"/>
      </c:catAx>
      <c:valAx>
        <c:axId val="841625296"/>
        <c:scaling>
          <c:orientation val="minMax"/>
          <c:max val="2"/>
          <c:min val="0"/>
        </c:scaling>
        <c:delete val="1"/>
        <c:axPos val="l"/>
        <c:numFmt formatCode="0%" sourceLinked="1"/>
        <c:majorTickMark val="out"/>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841626416"/>
        <c:crosses val="autoZero"/>
        <c:crossBetween val="between"/>
        <c:majorUnit val="0.2"/>
      </c:valAx>
      <c:spPr>
        <a:noFill/>
        <a:ln w="25400">
          <a:noFill/>
        </a:ln>
        <a:effectLst/>
      </c:spPr>
    </c:plotArea>
    <c:legend>
      <c:legendPos val="b"/>
      <c:layout>
        <c:manualLayout>
          <c:xMode val="edge"/>
          <c:yMode val="edge"/>
          <c:x val="0.597163717564258"/>
          <c:y val="0.932886016677663"/>
          <c:w val="0.339944992956059"/>
          <c:h val="0.0671138050664089"/>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942669886472"/>
          <c:y val="0.109264338412088"/>
          <c:w val="0.861747443817794"/>
          <c:h val="0.589956954504309"/>
        </c:manualLayout>
      </c:layout>
      <c:barChart>
        <c:barDir val="col"/>
        <c:grouping val="clustered"/>
        <c:varyColors val="0"/>
        <c:ser>
          <c:idx val="0"/>
          <c:order val="0"/>
          <c:tx>
            <c:strRef>
              <c:f>Sheet1!$B$1</c:f>
              <c:strCache>
                <c:ptCount val="1"/>
                <c:pt idx="0">
                  <c:v>天猫医药馆交易规模（亿元）</c:v>
                </c:pt>
              </c:strCache>
            </c:strRef>
          </c:tx>
          <c:spPr>
            <a:pattFill prst="dkDnDiag">
              <a:fgClr>
                <a:srgbClr val="3980F6"/>
              </a:fgClr>
              <a:bgClr>
                <a:srgbClr val="00B0F0"/>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2012</c:v>
                </c:pt>
                <c:pt idx="1">
                  <c:v>2013</c:v>
                </c:pt>
                <c:pt idx="2">
                  <c:v>2014</c:v>
                </c:pt>
                <c:pt idx="3">
                  <c:v>2015e</c:v>
                </c:pt>
              </c:strCache>
            </c:strRef>
          </c:cat>
          <c:val>
            <c:numRef>
              <c:f>Sheet1!$B$2:$B$5</c:f>
              <c:numCache>
                <c:formatCode>General</c:formatCode>
                <c:ptCount val="4"/>
                <c:pt idx="0">
                  <c:v>7.5</c:v>
                </c:pt>
                <c:pt idx="1">
                  <c:v>20.4</c:v>
                </c:pt>
                <c:pt idx="2">
                  <c:v>47.4</c:v>
                </c:pt>
                <c:pt idx="3">
                  <c:v>75.8</c:v>
                </c:pt>
              </c:numCache>
            </c:numRef>
          </c:val>
        </c:ser>
        <c:dLbls>
          <c:showLegendKey val="0"/>
          <c:showVal val="0"/>
          <c:showCatName val="0"/>
          <c:showSerName val="0"/>
          <c:showPercent val="0"/>
          <c:showBubbleSize val="0"/>
        </c:dLbls>
        <c:gapWidth val="80"/>
        <c:axId val="842997472"/>
        <c:axId val="842998032"/>
      </c:barChart>
      <c:catAx>
        <c:axId val="842997472"/>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crossAx val="842998032"/>
        <c:crosses val="autoZero"/>
        <c:auto val="1"/>
        <c:lblAlgn val="ctr"/>
        <c:lblOffset val="100"/>
        <c:noMultiLvlLbl val="0"/>
      </c:catAx>
      <c:valAx>
        <c:axId val="842998032"/>
        <c:scaling>
          <c:orientation val="minMax"/>
        </c:scaling>
        <c:delete val="0"/>
        <c:axPos val="l"/>
        <c:numFmt formatCode="General"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lang="zh-CN" sz="1050" b="0" i="0" u="none" strike="noStrike" kern="1200" baseline="0">
                <a:solidFill>
                  <a:schemeClr val="tx1">
                    <a:lumMod val="65000"/>
                    <a:lumOff val="35000"/>
                  </a:schemeClr>
                </a:solidFill>
                <a:latin typeface="+mn-lt"/>
                <a:ea typeface="+mn-ea"/>
                <a:cs typeface="+mn-cs"/>
              </a:defRPr>
            </a:pPr>
          </a:p>
        </c:txPr>
        <c:crossAx val="842997472"/>
        <c:crosses val="autoZero"/>
        <c:crossBetween val="between"/>
        <c:majorUnit val="20"/>
      </c:valAx>
      <c:spPr>
        <a:noFill/>
        <a:ln>
          <a:noFill/>
        </a:ln>
        <a:effectLst/>
      </c:spPr>
    </c:plotArea>
    <c:legend>
      <c:legendPos val="b"/>
      <c:layout>
        <c:manualLayout>
          <c:xMode val="edge"/>
          <c:yMode val="edge"/>
          <c:x val="0.0652416140927064"/>
          <c:y val="0.856696493037528"/>
          <c:w val="0.608835960146976"/>
          <c:h val="0.0950028314553681"/>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1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r>
              <a:rPr lang="en-US" altLang="zh-CN" sz="1150" dirty="0" smtClean="0"/>
              <a:t>2015</a:t>
            </a:r>
            <a:r>
              <a:rPr lang="zh-CN" altLang="en-US" sz="1150" dirty="0" smtClean="0"/>
              <a:t>年</a:t>
            </a:r>
            <a:r>
              <a:rPr lang="en-US" altLang="zh-CN" sz="1150" dirty="0" smtClean="0"/>
              <a:t>8</a:t>
            </a:r>
            <a:r>
              <a:rPr lang="zh-CN" altLang="en-US" sz="1150" dirty="0" smtClean="0"/>
              <a:t>月天猫医药馆旗舰店</a:t>
            </a:r>
            <a:r>
              <a:rPr lang="en-US" sz="1150" dirty="0" smtClean="0"/>
              <a:t>Top8</a:t>
            </a:r>
            <a:r>
              <a:rPr lang="zh-CN" altLang="en-US" sz="1150" dirty="0" smtClean="0"/>
              <a:t>销售额（万元）</a:t>
            </a:r>
            <a:endParaRPr lang="zh-CN" sz="1150" dirty="0"/>
          </a:p>
        </c:rich>
      </c:tx>
      <c:layout>
        <c:manualLayout>
          <c:xMode val="edge"/>
          <c:yMode val="edge"/>
          <c:x val="0.141606904886943"/>
          <c:y val="0.0330666994117192"/>
        </c:manualLayout>
      </c:layout>
      <c:overlay val="0"/>
      <c:spPr>
        <a:noFill/>
        <a:ln>
          <a:noFill/>
        </a:ln>
        <a:effectLst/>
      </c:spPr>
    </c:title>
    <c:autoTitleDeleted val="0"/>
    <c:plotArea>
      <c:layout>
        <c:manualLayout>
          <c:layoutTarget val="inner"/>
          <c:xMode val="edge"/>
          <c:yMode val="edge"/>
          <c:x val="0.261111094246607"/>
          <c:y val="0.175485990646278"/>
          <c:w val="0.656572249053648"/>
          <c:h val="0.782338870362887"/>
        </c:manualLayout>
      </c:layout>
      <c:barChart>
        <c:barDir val="bar"/>
        <c:grouping val="clustered"/>
        <c:varyColors val="0"/>
        <c:ser>
          <c:idx val="0"/>
          <c:order val="0"/>
          <c:tx>
            <c:strRef>
              <c:f>Sheet1!$B$1</c:f>
              <c:strCache>
                <c:ptCount val="1"/>
                <c:pt idx="0">
                  <c:v>销售额（万元）</c:v>
                </c:pt>
              </c:strCache>
            </c:strRef>
          </c:tx>
          <c:spPr>
            <a:pattFill prst="dkDnDiag">
              <a:fgClr>
                <a:srgbClr val="3980F6"/>
              </a:fgClr>
              <a:bgClr>
                <a:srgbClr val="00B0F0"/>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0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华佗大药房旗舰店</c:v>
                </c:pt>
                <c:pt idx="1">
                  <c:v>壹号大药房旗舰店</c:v>
                </c:pt>
                <c:pt idx="2">
                  <c:v>德开大药房旗舰店</c:v>
                </c:pt>
                <c:pt idx="3">
                  <c:v>健客大药房旗舰店</c:v>
                </c:pt>
                <c:pt idx="4">
                  <c:v>七乐康大药房旗舰店</c:v>
                </c:pt>
                <c:pt idx="5">
                  <c:v>健一网大药房旗舰店</c:v>
                </c:pt>
                <c:pt idx="6">
                  <c:v>百秀大药房旗舰店</c:v>
                </c:pt>
                <c:pt idx="7">
                  <c:v>康爱多大药房旗舰店</c:v>
                </c:pt>
              </c:strCache>
            </c:strRef>
          </c:cat>
          <c:val>
            <c:numRef>
              <c:f>Sheet1!$B$2:$B$9</c:f>
              <c:numCache>
                <c:formatCode>General</c:formatCode>
                <c:ptCount val="8"/>
                <c:pt idx="0">
                  <c:v>1118</c:v>
                </c:pt>
                <c:pt idx="1">
                  <c:v>1527</c:v>
                </c:pt>
                <c:pt idx="2">
                  <c:v>1572</c:v>
                </c:pt>
                <c:pt idx="3">
                  <c:v>1748</c:v>
                </c:pt>
                <c:pt idx="4">
                  <c:v>2123</c:v>
                </c:pt>
                <c:pt idx="5">
                  <c:v>2274</c:v>
                </c:pt>
                <c:pt idx="6">
                  <c:v>2301</c:v>
                </c:pt>
                <c:pt idx="7">
                  <c:v>4235</c:v>
                </c:pt>
              </c:numCache>
            </c:numRef>
          </c:val>
        </c:ser>
        <c:dLbls>
          <c:showLegendKey val="0"/>
          <c:showVal val="0"/>
          <c:showCatName val="0"/>
          <c:showSerName val="0"/>
          <c:showPercent val="0"/>
          <c:showBubbleSize val="0"/>
        </c:dLbls>
        <c:gapWidth val="30"/>
        <c:axId val="843001392"/>
        <c:axId val="843003072"/>
      </c:barChart>
      <c:catAx>
        <c:axId val="8430013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0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p>
        </c:txPr>
        <c:crossAx val="843003072"/>
        <c:crosses val="autoZero"/>
        <c:auto val="1"/>
        <c:lblAlgn val="ctr"/>
        <c:lblOffset val="100"/>
        <c:noMultiLvlLbl val="0"/>
      </c:catAx>
      <c:valAx>
        <c:axId val="843003072"/>
        <c:scaling>
          <c:orientation val="minMax"/>
          <c:max val="4500"/>
        </c:scaling>
        <c:delete val="1"/>
        <c:axPos val="b"/>
        <c:numFmt formatCode="General" sourceLinked="1"/>
        <c:majorTickMark val="out"/>
        <c:minorTickMark val="none"/>
        <c:tickLblPos val="nextTo"/>
        <c:txPr>
          <a:bodyPr rot="-60000000" spcFirstLastPara="0" vertOverflow="ellipsis" vert="horz" wrap="square" anchor="ctr" anchorCtr="1"/>
          <a:lstStyle/>
          <a:p>
            <a:pPr>
              <a:defRPr lang="zh-CN"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p>
        </c:txPr>
        <c:crossAx val="843001392"/>
        <c:crosses val="autoZero"/>
        <c:crossBetween val="between"/>
      </c:valAx>
      <c:spPr>
        <a:noFill/>
        <a:ln>
          <a:noFill/>
        </a:ln>
        <a:effectLst/>
      </c:spPr>
    </c:plotArea>
    <c:plotVisOnly val="1"/>
    <c:dispBlanksAs val="gap"/>
    <c:showDLblsOverMax val="0"/>
  </c:chart>
  <c:spPr>
    <a:pattFill prst="dkDnDiag">
      <a:fgClr>
        <a:schemeClr val="bg1"/>
      </a:fgClr>
      <a:bgClr>
        <a:schemeClr val="bg1">
          <a:lumMod val="95000"/>
        </a:schemeClr>
      </a:bgClr>
    </a:pattFill>
    <a:ln>
      <a:noFill/>
    </a:ln>
    <a:effectLst/>
  </c:spPr>
  <c:txPr>
    <a:bodyPr/>
    <a:lstStyle/>
    <a:p>
      <a:pPr>
        <a:defRPr lang="zh-CN" sz="1050">
          <a:solidFill>
            <a:schemeClr val="tx1">
              <a:lumMod val="75000"/>
              <a:lumOff val="25000"/>
            </a:schemeClr>
          </a:solidFill>
          <a:latin typeface="微软雅黑" panose="020B0503020204020204" pitchFamily="34" charset="-122"/>
          <a:ea typeface="微软雅黑" panose="020B0503020204020204" pitchFamily="34" charset="-122"/>
        </a:defRPr>
      </a:pP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1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r>
              <a:rPr lang="en-US" altLang="zh-CN" sz="1150" dirty="0" smtClean="0">
                <a:solidFill>
                  <a:schemeClr val="tx1">
                    <a:lumMod val="75000"/>
                    <a:lumOff val="25000"/>
                  </a:schemeClr>
                </a:solidFill>
                <a:latin typeface="微软雅黑" panose="020B0503020204020204" pitchFamily="34" charset="-122"/>
                <a:ea typeface="微软雅黑" panose="020B0503020204020204" pitchFamily="34" charset="-122"/>
              </a:rPr>
              <a:t>2015</a:t>
            </a:r>
            <a:r>
              <a:rPr lang="zh-CN" altLang="en-US" sz="1150" dirty="0" smtClean="0">
                <a:solidFill>
                  <a:schemeClr val="tx1">
                    <a:lumMod val="75000"/>
                    <a:lumOff val="25000"/>
                  </a:schemeClr>
                </a:solidFill>
                <a:latin typeface="微软雅黑" panose="020B0503020204020204" pitchFamily="34" charset="-122"/>
                <a:ea typeface="微软雅黑" panose="020B0503020204020204" pitchFamily="34" charset="-122"/>
              </a:rPr>
              <a:t>年</a:t>
            </a:r>
            <a:r>
              <a:rPr lang="en-US" altLang="zh-CN" sz="1150" dirty="0" smtClean="0">
                <a:solidFill>
                  <a:schemeClr val="tx1">
                    <a:lumMod val="75000"/>
                    <a:lumOff val="25000"/>
                  </a:schemeClr>
                </a:solidFill>
                <a:latin typeface="微软雅黑" panose="020B0503020204020204" pitchFamily="34" charset="-122"/>
                <a:ea typeface="微软雅黑" panose="020B0503020204020204" pitchFamily="34" charset="-122"/>
              </a:rPr>
              <a:t>8</a:t>
            </a:r>
            <a:r>
              <a:rPr lang="zh-CN" altLang="en-US" sz="1150" dirty="0" smtClean="0">
                <a:solidFill>
                  <a:schemeClr val="tx1">
                    <a:lumMod val="75000"/>
                    <a:lumOff val="25000"/>
                  </a:schemeClr>
                </a:solidFill>
                <a:latin typeface="微软雅黑" panose="020B0503020204020204" pitchFamily="34" charset="-122"/>
                <a:ea typeface="微软雅黑" panose="020B0503020204020204" pitchFamily="34" charset="-122"/>
              </a:rPr>
              <a:t>月天猫医药馆旗舰店</a:t>
            </a:r>
            <a:endParaRPr lang="zh-CN" altLang="en-US" sz="115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defRPr lang="zh-CN" sz="11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r>
              <a:rPr lang="en-US" altLang="zh-CN" sz="1150" dirty="0" smtClean="0">
                <a:solidFill>
                  <a:schemeClr val="tx1">
                    <a:lumMod val="75000"/>
                    <a:lumOff val="25000"/>
                  </a:schemeClr>
                </a:solidFill>
                <a:latin typeface="微软雅黑" panose="020B0503020204020204" pitchFamily="34" charset="-122"/>
                <a:ea typeface="微软雅黑" panose="020B0503020204020204" pitchFamily="34" charset="-122"/>
              </a:rPr>
              <a:t>Top8</a:t>
            </a:r>
            <a:r>
              <a:rPr lang="zh-CN" altLang="en-US" sz="1150" dirty="0" smtClean="0">
                <a:solidFill>
                  <a:schemeClr val="tx1">
                    <a:lumMod val="75000"/>
                    <a:lumOff val="25000"/>
                  </a:schemeClr>
                </a:solidFill>
                <a:latin typeface="微软雅黑" panose="020B0503020204020204" pitchFamily="34" charset="-122"/>
                <a:ea typeface="微软雅黑" panose="020B0503020204020204" pitchFamily="34" charset="-122"/>
              </a:rPr>
              <a:t>销售额占比</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endParaRPr>
          </a:p>
        </c:rich>
      </c:tx>
      <c:layout>
        <c:manualLayout>
          <c:xMode val="edge"/>
          <c:yMode val="edge"/>
          <c:x val="0.165748576322896"/>
          <c:y val="0.0443536135495368"/>
        </c:manualLayout>
      </c:layout>
      <c:overlay val="0"/>
      <c:spPr>
        <a:noFill/>
        <a:ln>
          <a:noFill/>
        </a:ln>
        <a:effectLst/>
      </c:spPr>
    </c:title>
    <c:autoTitleDeleted val="0"/>
    <c:plotArea>
      <c:layout/>
      <c:pieChart>
        <c:varyColors val="1"/>
        <c:ser>
          <c:idx val="0"/>
          <c:order val="0"/>
          <c:tx>
            <c:strRef>
              <c:f>Sheet1!$B$1</c:f>
              <c:strCache>
                <c:ptCount val="1"/>
                <c:pt idx="0">
                  <c:v>销售额占比</c:v>
                </c:pt>
              </c:strCache>
            </c:strRef>
          </c:tx>
          <c:spPr/>
          <c:explosion val="0"/>
          <c:dPt>
            <c:idx val="0"/>
            <c:bubble3D val="0"/>
            <c:spPr>
              <a:pattFill prst="dkDnDiag">
                <a:fgClr>
                  <a:srgbClr val="00B0F0"/>
                </a:fgClr>
                <a:bgClr>
                  <a:srgbClr val="7FD7F7"/>
                </a:bgClr>
              </a:pattFill>
              <a:ln w="19050">
                <a:solidFill>
                  <a:schemeClr val="lt1"/>
                </a:solidFill>
              </a:ln>
              <a:effectLst/>
            </c:spPr>
          </c:dPt>
          <c:dPt>
            <c:idx val="1"/>
            <c:bubble3D val="0"/>
            <c:spPr>
              <a:pattFill prst="dkDnDiag">
                <a:fgClr>
                  <a:schemeClr val="bg1">
                    <a:lumMod val="65000"/>
                  </a:schemeClr>
                </a:fgClr>
                <a:bgClr>
                  <a:schemeClr val="bg1"/>
                </a:bgClr>
              </a:pattFill>
              <a:ln w="19050">
                <a:solidFill>
                  <a:schemeClr val="lt1"/>
                </a:solidFill>
              </a:ln>
              <a:effectLst/>
            </c:spPr>
          </c:dPt>
          <c:dLbls>
            <c:dLbl>
              <c:idx val="0"/>
              <c:layout>
                <c:manualLayout>
                  <c:x val="-0.252347784231073"/>
                  <c:y val="0.106843314907164"/>
                </c:manualLayout>
              </c:layout>
              <c:tx>
                <c:rich>
                  <a:bodyPr rot="0" spcFirstLastPara="1" vertOverflow="ellipsis" vert="horz" wrap="square" lIns="38100" tIns="19050" rIns="38100" bIns="19050" anchor="ctr" anchorCtr="1"/>
                  <a:lstStyle/>
                  <a:p>
                    <a:fld id="{a2eb25ab-cd10-4d99-a090-09b237b2c271}" type="VALUE">
                      <a:t>[VALUE]</a:t>
                    </a:fld>
                    <a:endParaRPr lang="en-US" altLang="zh-CN" b="0" i="0" u="none" strike="noStrike" baseline="0" smtClean="0">
                      <a:latin typeface="Arial" panose="020B0604020202020204" pitchFamily="34" charset="0"/>
                      <a:ea typeface="Arial" panose="020B0604020202020204" pitchFamily="34" charset="0"/>
                      <a:cs typeface="+mn-ea"/>
                    </a:endParaRPr>
                  </a:p>
                </c:rich>
              </c:tx>
              <c:dLblPos val="bestFi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262531720835413"/>
                  <c:y val="-0.158452570049024"/>
                </c:manualLayout>
              </c:layout>
              <c:tx>
                <c:rich>
                  <a:bodyPr rot="0" spcFirstLastPara="1" vertOverflow="ellipsis" vert="horz" wrap="square" lIns="38100" tIns="19050" rIns="38100" bIns="19050" anchor="ctr" anchorCtr="1"/>
                  <a:lstStyle/>
                  <a:p>
                    <a:fld id="{8c1319a4-7996-48a1-8478-97691d1eb5c0}" type="VALUE">
                      <a:t>[VALUE]</a:t>
                    </a:fld>
                    <a:endParaRPr lang="zh-CN" altLang="en-US" b="0" i="0" u="none" strike="noStrike" baseline="0" dirty="0" smtClean="0">
                      <a:latin typeface="微软雅黑" panose="020B0503020204020204" pitchFamily="34" charset="-122"/>
                      <a:ea typeface="微软雅黑" panose="020B0503020204020204" pitchFamily="34" charset="-122"/>
                      <a:cs typeface="+mn-ea"/>
                    </a:endParaRPr>
                  </a:p>
                </c:rich>
              </c:tx>
              <c:dLblPos val="bestFi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250" b="0" i="0" u="none" strike="noStrike" kern="1200" baseline="0">
                    <a:solidFill>
                      <a:schemeClr val="tx1">
                        <a:lumMod val="75000"/>
                        <a:lumOff val="25000"/>
                      </a:schemeClr>
                    </a:solidFill>
                    <a:latin typeface="+mn-lt"/>
                    <a:ea typeface="+mn-ea"/>
                    <a:cs typeface="+mn-cs"/>
                  </a:defRPr>
                </a:pPr>
              </a:p>
            </c:txPr>
            <c:dLblPos val="bestFit"/>
            <c:showLegendKey val="0"/>
            <c:showVal val="1"/>
            <c:showCatName val="0"/>
            <c:showSerName val="0"/>
            <c:showPercent val="0"/>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TOP8</c:v>
                </c:pt>
                <c:pt idx="1">
                  <c:v>其余</c:v>
                </c:pt>
              </c:strCache>
            </c:strRef>
          </c:cat>
          <c:val>
            <c:numRef>
              <c:f>Sheet1!$B$2:$B$3</c:f>
              <c:numCache>
                <c:formatCode>0.00%</c:formatCode>
                <c:ptCount val="2"/>
                <c:pt idx="0">
                  <c:v>0.317</c:v>
                </c:pt>
                <c:pt idx="1">
                  <c:v>0.683</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35425941012734"/>
          <c:y val="0.084454261288538"/>
        </c:manualLayout>
      </c:layout>
      <c:overlay val="0"/>
      <c:spPr>
        <a:noFill/>
        <a:ln>
          <a:noFill/>
        </a:ln>
        <a:effectLst/>
      </c:spPr>
      <c:txPr>
        <a:bodyPr rot="0" spcFirstLastPara="1" vertOverflow="ellipsis" vert="horz" wrap="square" anchor="ctr" anchorCtr="1"/>
        <a:lstStyle/>
        <a:p>
          <a:pPr>
            <a:defRPr lang="zh-CN" sz="11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p>
      </c:txPr>
    </c:title>
    <c:autoTitleDeleted val="0"/>
    <c:plotArea>
      <c:layout>
        <c:manualLayout>
          <c:layoutTarget val="inner"/>
          <c:xMode val="edge"/>
          <c:yMode val="edge"/>
          <c:x val="0.261710730923539"/>
          <c:y val="0.146614596817489"/>
          <c:w val="0.465907300139767"/>
          <c:h val="0.801415539828461"/>
        </c:manualLayout>
      </c:layout>
      <c:pieChart>
        <c:varyColors val="1"/>
        <c:ser>
          <c:idx val="0"/>
          <c:order val="0"/>
          <c:tx>
            <c:strRef>
              <c:f>Sheet1!$B$1</c:f>
              <c:strCache>
                <c:ptCount val="1"/>
                <c:pt idx="0">
                  <c:v>2015年天猫医药馆品类平均占比预测</c:v>
                </c:pt>
              </c:strCache>
            </c:strRef>
          </c:tx>
          <c:spPr>
            <a:ln w="12700">
              <a:solidFill>
                <a:schemeClr val="bg1"/>
              </a:solidFill>
            </a:ln>
          </c:spPr>
          <c:explosion val="0"/>
          <c:dPt>
            <c:idx val="0"/>
            <c:bubble3D val="0"/>
            <c:spPr>
              <a:pattFill prst="dkDnDiag">
                <a:fgClr>
                  <a:srgbClr val="3980F6"/>
                </a:fgClr>
                <a:bgClr>
                  <a:srgbClr val="00B0F0"/>
                </a:bgClr>
              </a:pattFill>
              <a:ln w="12700">
                <a:solidFill>
                  <a:schemeClr val="bg1"/>
                </a:solidFill>
              </a:ln>
              <a:effectLst/>
            </c:spPr>
          </c:dPt>
          <c:dPt>
            <c:idx val="1"/>
            <c:bubble3D val="0"/>
            <c:spPr>
              <a:pattFill prst="dkDnDiag">
                <a:fgClr>
                  <a:srgbClr val="00B0F0"/>
                </a:fgClr>
                <a:bgClr>
                  <a:srgbClr val="7FD7F7"/>
                </a:bgClr>
              </a:pattFill>
              <a:ln w="12700">
                <a:solidFill>
                  <a:schemeClr val="bg1"/>
                </a:solidFill>
              </a:ln>
              <a:effectLst/>
            </c:spPr>
          </c:dPt>
          <c:dPt>
            <c:idx val="2"/>
            <c:bubble3D val="0"/>
            <c:spPr>
              <a:pattFill prst="dkDnDiag">
                <a:fgClr>
                  <a:srgbClr val="7FD7F7"/>
                </a:fgClr>
                <a:bgClr>
                  <a:srgbClr val="CCEFFC"/>
                </a:bgClr>
              </a:pattFill>
              <a:ln w="12700">
                <a:solidFill>
                  <a:schemeClr val="bg1"/>
                </a:solidFill>
              </a:ln>
              <a:effectLst/>
            </c:spPr>
          </c:dPt>
          <c:dPt>
            <c:idx val="3"/>
            <c:bubble3D val="0"/>
            <c:spPr>
              <a:pattFill prst="dkDnDiag">
                <a:fgClr>
                  <a:srgbClr val="DBF4FD"/>
                </a:fgClr>
                <a:bgClr>
                  <a:schemeClr val="accent1">
                    <a:lumMod val="20000"/>
                    <a:lumOff val="80000"/>
                  </a:schemeClr>
                </a:bgClr>
              </a:pattFill>
              <a:ln w="12700">
                <a:solidFill>
                  <a:schemeClr val="bg1"/>
                </a:solidFill>
              </a:ln>
              <a:effectLst/>
            </c:spPr>
          </c:dPt>
          <c:dPt>
            <c:idx val="4"/>
            <c:bubble3D val="0"/>
            <c:spPr>
              <a:pattFill prst="dkDnDiag">
                <a:fgClr>
                  <a:schemeClr val="bg2"/>
                </a:fgClr>
                <a:bgClr>
                  <a:schemeClr val="bg1">
                    <a:lumMod val="95000"/>
                  </a:schemeClr>
                </a:bgClr>
              </a:pattFill>
              <a:ln w="12700">
                <a:solidFill>
                  <a:schemeClr val="bg1"/>
                </a:solidFill>
              </a:ln>
              <a:effectLst/>
            </c:spPr>
          </c:dPt>
          <c:dLbls>
            <c:dLbl>
              <c:idx val="0"/>
              <c:layout/>
              <c:numFmt formatCode="General" sourceLinked="1"/>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bg1"/>
                      </a:solidFill>
                      <a:latin typeface="+mn-lt"/>
                      <a:ea typeface="+mn-ea"/>
                      <a:cs typeface="+mn-cs"/>
                    </a:defRPr>
                  </a:pPr>
                </a:p>
              </c:txPr>
              <c:dLblPos val="bestFit"/>
              <c:showLegendKey val="0"/>
              <c:showVal val="1"/>
              <c:showCatName val="0"/>
              <c:showSerName val="0"/>
              <c:showPercent val="0"/>
              <c:showBubbleSize val="0"/>
              <c:extLst>
                <c:ext xmlns:c15="http://schemas.microsoft.com/office/drawing/2012/chart" uri="{CE6537A1-D6FC-4f65-9D91-7224C49458BB}"/>
              </c:extLst>
            </c:dLbl>
            <c:dLbl>
              <c:idx val="1"/>
              <c:layout>
                <c:manualLayout>
                  <c:x val="-0.0264001978975464"/>
                  <c:y val="0.0120814652248817"/>
                </c:manualLayout>
              </c:layout>
              <c:dLblPos val="bestFi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363002721091264"/>
                  <c:y val="-0.0322172405996846"/>
                </c:manualLayout>
              </c:layout>
              <c:dLblPos val="bestFi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165001236859665"/>
                  <c:y val="-0.0845702565741722"/>
                </c:manualLayout>
              </c:layout>
              <c:dLblPos val="bestFi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0.0040271550749605"/>
                </c:manualLayout>
              </c:layout>
              <c:dLblPos val="bestFi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p>
            </c:txPr>
            <c:dLblPos val="bestFit"/>
            <c:showLegendKey val="0"/>
            <c:showVal val="1"/>
            <c:showCatName val="0"/>
            <c:showSerName val="0"/>
            <c:showPercent val="0"/>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器械</c:v>
                </c:pt>
                <c:pt idx="1">
                  <c:v>医药</c:v>
                </c:pt>
                <c:pt idx="2">
                  <c:v>成人用品</c:v>
                </c:pt>
                <c:pt idx="3">
                  <c:v>保健食品</c:v>
                </c:pt>
                <c:pt idx="4">
                  <c:v>其他</c:v>
                </c:pt>
              </c:strCache>
            </c:strRef>
          </c:cat>
          <c:val>
            <c:numRef>
              <c:f>Sheet1!$B$2:$B$6</c:f>
              <c:numCache>
                <c:formatCode>0.0%</c:formatCode>
                <c:ptCount val="5"/>
                <c:pt idx="0">
                  <c:v>0.633</c:v>
                </c:pt>
                <c:pt idx="1">
                  <c:v>0.208</c:v>
                </c:pt>
                <c:pt idx="2">
                  <c:v>0.102</c:v>
                </c:pt>
                <c:pt idx="3">
                  <c:v>0.025</c:v>
                </c:pt>
                <c:pt idx="4" c:formatCode="0%">
                  <c:v>0.03</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0305988762482987"/>
          <c:y val="0.90299746160229"/>
          <c:w val="0.909714948225306"/>
          <c:h val="0.0952574096386111"/>
        </c:manualLayout>
      </c:layout>
      <c:overlay val="0"/>
      <c:spPr>
        <a:noFill/>
        <a:ln>
          <a:noFill/>
        </a:ln>
        <a:effectLst/>
      </c:spPr>
      <c:txPr>
        <a:bodyPr rot="0" spcFirstLastPara="1" vertOverflow="ellipsis" vert="horz" wrap="square" anchor="ctr" anchorCtr="1"/>
        <a:lstStyle/>
        <a:p>
          <a:pPr>
            <a:defRPr lang="zh-CN" sz="11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销售总额（亿元）</c:v>
                </c:pt>
              </c:strCache>
            </c:strRef>
          </c:tx>
          <c:spPr>
            <a:pattFill prst="dkDnDiag">
              <a:fgClr>
                <a:srgbClr val="3980F6"/>
              </a:fgClr>
              <a:bgClr>
                <a:srgbClr val="00B0F0"/>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2005</c:v>
                </c:pt>
                <c:pt idx="1">
                  <c:v>2006</c:v>
                </c:pt>
                <c:pt idx="2">
                  <c:v>2007</c:v>
                </c:pt>
                <c:pt idx="3">
                  <c:v>2008</c:v>
                </c:pt>
                <c:pt idx="4">
                  <c:v>2009</c:v>
                </c:pt>
                <c:pt idx="5">
                  <c:v>2010</c:v>
                </c:pt>
                <c:pt idx="6">
                  <c:v>2011</c:v>
                </c:pt>
                <c:pt idx="7">
                  <c:v>2012</c:v>
                </c:pt>
                <c:pt idx="8">
                  <c:v>2013</c:v>
                </c:pt>
                <c:pt idx="9">
                  <c:v>2014</c:v>
                </c:pt>
                <c:pt idx="10">
                  <c:v>2015H1</c:v>
                </c:pt>
              </c:strCache>
            </c:strRef>
          </c:cat>
          <c:val>
            <c:numRef>
              <c:f>Sheet1!$B$2:$B$12</c:f>
              <c:numCache>
                <c:formatCode>General</c:formatCode>
                <c:ptCount val="11"/>
                <c:pt idx="0">
                  <c:v>3000</c:v>
                </c:pt>
                <c:pt idx="1">
                  <c:v>3360</c:v>
                </c:pt>
                <c:pt idx="2">
                  <c:v>4026</c:v>
                </c:pt>
                <c:pt idx="3">
                  <c:v>4699</c:v>
                </c:pt>
                <c:pt idx="4">
                  <c:v>5684</c:v>
                </c:pt>
                <c:pt idx="5">
                  <c:v>7084</c:v>
                </c:pt>
                <c:pt idx="6">
                  <c:v>9426</c:v>
                </c:pt>
                <c:pt idx="7">
                  <c:v>11174</c:v>
                </c:pt>
                <c:pt idx="8">
                  <c:v>13036</c:v>
                </c:pt>
                <c:pt idx="9">
                  <c:v>15021</c:v>
                </c:pt>
                <c:pt idx="10">
                  <c:v>8410</c:v>
                </c:pt>
              </c:numCache>
            </c:numRef>
          </c:val>
        </c:ser>
        <c:dLbls>
          <c:showLegendKey val="0"/>
          <c:showVal val="0"/>
          <c:showCatName val="0"/>
          <c:showSerName val="0"/>
          <c:showPercent val="0"/>
          <c:showBubbleSize val="0"/>
        </c:dLbls>
        <c:gapWidth val="130"/>
        <c:axId val="596620288"/>
        <c:axId val="687251824"/>
      </c:barChart>
      <c:catAx>
        <c:axId val="59662028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crossAx val="687251824"/>
        <c:crosses val="autoZero"/>
        <c:auto val="1"/>
        <c:lblAlgn val="ctr"/>
        <c:lblOffset val="100"/>
        <c:noMultiLvlLbl val="0"/>
      </c:catAx>
      <c:valAx>
        <c:axId val="687251824"/>
        <c:scaling>
          <c:orientation val="minMax"/>
        </c:scaling>
        <c:delete val="0"/>
        <c:axPos val="l"/>
        <c:numFmt formatCode="General"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lang="zh-CN" sz="1050" b="0" i="0" u="none" strike="noStrike" kern="1200" baseline="0">
                <a:solidFill>
                  <a:schemeClr val="tx1">
                    <a:lumMod val="65000"/>
                    <a:lumOff val="35000"/>
                  </a:schemeClr>
                </a:solidFill>
                <a:latin typeface="+mn-lt"/>
                <a:ea typeface="+mn-ea"/>
                <a:cs typeface="+mn-cs"/>
              </a:defRPr>
            </a:pPr>
          </a:p>
        </c:txPr>
        <c:crossAx val="596620288"/>
        <c:crosses val="autoZero"/>
        <c:crossBetween val="between"/>
        <c:majorUnit val="5000"/>
      </c:valAx>
      <c:spPr>
        <a:noFill/>
        <a:ln>
          <a:noFill/>
        </a:ln>
        <a:effectLst/>
      </c:spPr>
    </c:plotArea>
    <c:legend>
      <c:legendPos val="b"/>
      <c:layout>
        <c:manualLayout>
          <c:xMode val="edge"/>
          <c:yMode val="edge"/>
          <c:x val="0.299605342300962"/>
          <c:y val="0.87893404833298"/>
          <c:w val="0.212594816272966"/>
          <c:h val="0.0950028314553681"/>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0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r>
              <a:rPr lang="en-US" sz="1050" dirty="0"/>
              <a:t>2014</a:t>
            </a:r>
            <a:r>
              <a:rPr lang="zh-CN" sz="1050" dirty="0"/>
              <a:t>年中国医药流通行业前</a:t>
            </a:r>
            <a:r>
              <a:rPr lang="en-US" sz="1050" dirty="0"/>
              <a:t>4</a:t>
            </a:r>
            <a:r>
              <a:rPr lang="zh-CN" sz="1050" dirty="0"/>
              <a:t>强主营业务收入（亿元）</a:t>
            </a:r>
            <a:endParaRPr lang="zh-CN" sz="1050" dirty="0"/>
          </a:p>
        </c:rich>
      </c:tx>
      <c:layout>
        <c:manualLayout>
          <c:xMode val="edge"/>
          <c:yMode val="edge"/>
          <c:x val="0.14327468905385"/>
          <c:y val="0.0408255237328833"/>
        </c:manualLayout>
      </c:layout>
      <c:overlay val="0"/>
      <c:spPr>
        <a:noFill/>
        <a:ln>
          <a:noFill/>
        </a:ln>
        <a:effectLst/>
      </c:spPr>
    </c:title>
    <c:autoTitleDeleted val="0"/>
    <c:plotArea>
      <c:layout>
        <c:manualLayout>
          <c:layoutTarget val="inner"/>
          <c:xMode val="edge"/>
          <c:yMode val="edge"/>
          <c:x val="0.307972851783509"/>
          <c:y val="0.20264126790003"/>
          <c:w val="0.63917597902537"/>
          <c:h val="0.755183562992126"/>
        </c:manualLayout>
      </c:layout>
      <c:barChart>
        <c:barDir val="bar"/>
        <c:grouping val="clustered"/>
        <c:varyColors val="0"/>
        <c:ser>
          <c:idx val="0"/>
          <c:order val="0"/>
          <c:tx>
            <c:strRef>
              <c:f>Sheet1!$B$1</c:f>
              <c:strCache>
                <c:ptCount val="1"/>
                <c:pt idx="0">
                  <c:v>主营业务收入（亿元）</c:v>
                </c:pt>
              </c:strCache>
            </c:strRef>
          </c:tx>
          <c:spPr>
            <a:pattFill prst="dkDnDiag">
              <a:fgClr>
                <a:srgbClr val="3980F6"/>
              </a:fgClr>
              <a:bgClr>
                <a:srgbClr val="00B0F0"/>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0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九州通医药集团</c:v>
                </c:pt>
                <c:pt idx="1">
                  <c:v>上海医药集团</c:v>
                </c:pt>
                <c:pt idx="2">
                  <c:v>华润医药商业集团</c:v>
                </c:pt>
                <c:pt idx="3">
                  <c:v>中国医药集团</c:v>
                </c:pt>
              </c:strCache>
            </c:strRef>
          </c:cat>
          <c:val>
            <c:numRef>
              <c:f>Sheet1!$B$2:$B$5</c:f>
              <c:numCache>
                <c:formatCode>General</c:formatCode>
                <c:ptCount val="4"/>
                <c:pt idx="0">
                  <c:v>409.9875</c:v>
                </c:pt>
                <c:pt idx="1">
                  <c:v>853.76</c:v>
                </c:pt>
                <c:pt idx="2">
                  <c:v>884.4615</c:v>
                </c:pt>
                <c:pt idx="3">
                  <c:v>2233.6047</c:v>
                </c:pt>
              </c:numCache>
            </c:numRef>
          </c:val>
        </c:ser>
        <c:dLbls>
          <c:showLegendKey val="0"/>
          <c:showVal val="0"/>
          <c:showCatName val="0"/>
          <c:showSerName val="0"/>
          <c:showPercent val="0"/>
          <c:showBubbleSize val="0"/>
        </c:dLbls>
        <c:gapWidth val="130"/>
        <c:axId val="687189376"/>
        <c:axId val="687189936"/>
      </c:barChart>
      <c:catAx>
        <c:axId val="6871893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0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p>
        </c:txPr>
        <c:crossAx val="687189936"/>
        <c:crosses val="autoZero"/>
        <c:auto val="1"/>
        <c:lblAlgn val="ctr"/>
        <c:lblOffset val="100"/>
        <c:noMultiLvlLbl val="0"/>
      </c:catAx>
      <c:valAx>
        <c:axId val="687189936"/>
        <c:scaling>
          <c:orientation val="minMax"/>
        </c:scaling>
        <c:delete val="1"/>
        <c:axPos val="b"/>
        <c:numFmt formatCode="General" sourceLinked="1"/>
        <c:majorTickMark val="none"/>
        <c:minorTickMark val="none"/>
        <c:tickLblPos val="nextTo"/>
        <c:txPr>
          <a:bodyPr rot="-60000000" spcFirstLastPara="0" vertOverflow="ellipsis" vert="horz" wrap="square" anchor="ctr" anchorCtr="1"/>
          <a:lstStyle/>
          <a:p>
            <a:pPr>
              <a:defRPr lang="zh-CN"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p>
        </c:txPr>
        <c:crossAx val="687189376"/>
        <c:crosses val="autoZero"/>
        <c:crossBetween val="between"/>
      </c:valAx>
      <c:spPr>
        <a:noFill/>
        <a:ln>
          <a:noFill/>
        </a:ln>
        <a:effectLst/>
      </c:spPr>
    </c:plotArea>
    <c:plotVisOnly val="1"/>
    <c:dispBlanksAs val="gap"/>
    <c:showDLblsOverMax val="0"/>
  </c:chart>
  <c:spPr>
    <a:pattFill prst="dkDnDiag">
      <a:fgClr>
        <a:schemeClr val="bg1"/>
      </a:fgClr>
      <a:bgClr>
        <a:schemeClr val="bg1">
          <a:lumMod val="95000"/>
        </a:schemeClr>
      </a:bgClr>
    </a:pattFill>
    <a:ln>
      <a:noFill/>
    </a:ln>
    <a:effectLst/>
  </c:spPr>
  <c:txPr>
    <a:bodyPr/>
    <a:lstStyle/>
    <a:p>
      <a:pPr>
        <a:defRPr lang="zh-CN" sz="1050">
          <a:solidFill>
            <a:schemeClr val="tx1">
              <a:lumMod val="75000"/>
              <a:lumOff val="25000"/>
            </a:schemeClr>
          </a:solidFill>
          <a:latin typeface="微软雅黑" panose="020B0503020204020204" pitchFamily="34" charset="-122"/>
          <a:ea typeface="微软雅黑" panose="020B0503020204020204" pitchFamily="34" charset="-122"/>
        </a:defRPr>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1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r>
              <a:rPr lang="en-US" altLang="zh-CN" sz="1150" dirty="0" smtClean="0">
                <a:solidFill>
                  <a:schemeClr val="tx1">
                    <a:lumMod val="75000"/>
                    <a:lumOff val="25000"/>
                  </a:schemeClr>
                </a:solidFill>
                <a:latin typeface="微软雅黑" panose="020B0503020204020204" pitchFamily="34" charset="-122"/>
                <a:ea typeface="微软雅黑" panose="020B0503020204020204" pitchFamily="34" charset="-122"/>
              </a:rPr>
              <a:t>2008-2014</a:t>
            </a:r>
            <a:r>
              <a:rPr lang="zh-CN" altLang="en-US" sz="1150" dirty="0" smtClean="0">
                <a:solidFill>
                  <a:schemeClr val="tx1">
                    <a:lumMod val="75000"/>
                    <a:lumOff val="25000"/>
                  </a:schemeClr>
                </a:solidFill>
                <a:latin typeface="微软雅黑" panose="020B0503020204020204" pitchFamily="34" charset="-122"/>
                <a:ea typeface="微软雅黑" panose="020B0503020204020204" pitchFamily="34" charset="-122"/>
              </a:rPr>
              <a:t>年中国网民年龄结构对比</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endParaRPr>
          </a:p>
        </c:rich>
      </c:tx>
      <c:layout>
        <c:manualLayout>
          <c:xMode val="edge"/>
          <c:yMode val="edge"/>
          <c:x val="0.324195659772782"/>
          <c:y val="0.0369796416883243"/>
        </c:manualLayout>
      </c:layout>
      <c:overlay val="0"/>
      <c:spPr>
        <a:noFill/>
        <a:ln>
          <a:noFill/>
        </a:ln>
        <a:effectLst/>
      </c:spPr>
    </c:title>
    <c:autoTitleDeleted val="0"/>
    <c:plotArea>
      <c:layout>
        <c:manualLayout>
          <c:layoutTarget val="inner"/>
          <c:xMode val="edge"/>
          <c:yMode val="edge"/>
          <c:x val="0.102724105349617"/>
          <c:y val="0.184817968382967"/>
          <c:w val="0.853215190781573"/>
          <c:h val="0.62701113131745"/>
        </c:manualLayout>
      </c:layout>
      <c:barChart>
        <c:barDir val="col"/>
        <c:grouping val="clustered"/>
        <c:varyColors val="0"/>
        <c:ser>
          <c:idx val="0"/>
          <c:order val="0"/>
          <c:tx>
            <c:strRef>
              <c:f>Sheet1!$B$1</c:f>
              <c:strCache>
                <c:ptCount val="1"/>
                <c:pt idx="0">
                  <c:v>2008年（%）</c:v>
                </c:pt>
              </c:strCache>
            </c:strRef>
          </c:tx>
          <c:spPr>
            <a:pattFill prst="dkDnDiag">
              <a:fgClr>
                <a:schemeClr val="bg1">
                  <a:lumMod val="65000"/>
                </a:schemeClr>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10岁以下</c:v>
                </c:pt>
                <c:pt idx="1">
                  <c:v>10-19岁</c:v>
                </c:pt>
                <c:pt idx="2">
                  <c:v>20-29岁</c:v>
                </c:pt>
                <c:pt idx="3">
                  <c:v>30-39岁</c:v>
                </c:pt>
                <c:pt idx="4">
                  <c:v>40-49岁</c:v>
                </c:pt>
                <c:pt idx="5">
                  <c:v>50-59岁</c:v>
                </c:pt>
                <c:pt idx="6">
                  <c:v>60岁以上</c:v>
                </c:pt>
              </c:strCache>
            </c:strRef>
          </c:cat>
          <c:val>
            <c:numRef>
              <c:f>Sheet1!$B$2:$B$8</c:f>
              <c:numCache>
                <c:formatCode>0.0%</c:formatCode>
                <c:ptCount val="7"/>
                <c:pt idx="0">
                  <c:v>0.004</c:v>
                </c:pt>
                <c:pt idx="1">
                  <c:v>0.352</c:v>
                </c:pt>
                <c:pt idx="2">
                  <c:v>0.315</c:v>
                </c:pt>
                <c:pt idx="3">
                  <c:v>0.176</c:v>
                </c:pt>
                <c:pt idx="4">
                  <c:v>0.096</c:v>
                </c:pt>
                <c:pt idx="5">
                  <c:v>0.042</c:v>
                </c:pt>
                <c:pt idx="6">
                  <c:v>0.015</c:v>
                </c:pt>
              </c:numCache>
            </c:numRef>
          </c:val>
        </c:ser>
        <c:ser>
          <c:idx val="1"/>
          <c:order val="1"/>
          <c:tx>
            <c:strRef>
              <c:f>Sheet1!$C$1</c:f>
              <c:strCache>
                <c:ptCount val="1"/>
                <c:pt idx="0">
                  <c:v>2014年（%）</c:v>
                </c:pt>
              </c:strCache>
            </c:strRef>
          </c:tx>
          <c:spPr>
            <a:pattFill prst="dkDnDiag">
              <a:fgClr>
                <a:srgbClr val="3980F6"/>
              </a:fgClr>
              <a:bgClr>
                <a:srgbClr val="4CC1E9"/>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10岁以下</c:v>
                </c:pt>
                <c:pt idx="1">
                  <c:v>10-19岁</c:v>
                </c:pt>
                <c:pt idx="2">
                  <c:v>20-29岁</c:v>
                </c:pt>
                <c:pt idx="3">
                  <c:v>30-39岁</c:v>
                </c:pt>
                <c:pt idx="4">
                  <c:v>40-49岁</c:v>
                </c:pt>
                <c:pt idx="5">
                  <c:v>50-59岁</c:v>
                </c:pt>
                <c:pt idx="6">
                  <c:v>60岁以上</c:v>
                </c:pt>
              </c:strCache>
            </c:strRef>
          </c:cat>
          <c:val>
            <c:numRef>
              <c:f>Sheet1!$C$2:$C$8</c:f>
              <c:numCache>
                <c:formatCode>0.0%</c:formatCode>
                <c:ptCount val="7"/>
                <c:pt idx="0">
                  <c:v>0.017</c:v>
                </c:pt>
                <c:pt idx="1">
                  <c:v>0.228</c:v>
                </c:pt>
                <c:pt idx="2">
                  <c:v>0.315</c:v>
                </c:pt>
                <c:pt idx="3">
                  <c:v>0.238</c:v>
                </c:pt>
                <c:pt idx="4">
                  <c:v>0.123</c:v>
                </c:pt>
                <c:pt idx="5">
                  <c:v>0.055</c:v>
                </c:pt>
                <c:pt idx="6">
                  <c:v>0.024</c:v>
                </c:pt>
              </c:numCache>
            </c:numRef>
          </c:val>
        </c:ser>
        <c:dLbls>
          <c:showLegendKey val="0"/>
          <c:showVal val="0"/>
          <c:showCatName val="0"/>
          <c:showSerName val="0"/>
          <c:showPercent val="0"/>
          <c:showBubbleSize val="0"/>
        </c:dLbls>
        <c:gapWidth val="80"/>
        <c:axId val="687200576"/>
        <c:axId val="687201136"/>
      </c:barChart>
      <c:catAx>
        <c:axId val="687200576"/>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crossAx val="687201136"/>
        <c:crosses val="autoZero"/>
        <c:auto val="1"/>
        <c:lblAlgn val="ctr"/>
        <c:lblOffset val="100"/>
        <c:noMultiLvlLbl val="0"/>
      </c:catAx>
      <c:valAx>
        <c:axId val="687201136"/>
        <c:scaling>
          <c:orientation val="minMax"/>
          <c:max val="0.4"/>
        </c:scaling>
        <c:delete val="0"/>
        <c:axPos val="l"/>
        <c:numFmt formatCode="0.0%"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lang="zh-CN" sz="1050" b="0" i="0" u="none" strike="noStrike" kern="1200" baseline="0">
                <a:solidFill>
                  <a:schemeClr val="tx1">
                    <a:lumMod val="65000"/>
                    <a:lumOff val="35000"/>
                  </a:schemeClr>
                </a:solidFill>
                <a:latin typeface="+mn-lt"/>
                <a:ea typeface="+mn-ea"/>
                <a:cs typeface="+mn-cs"/>
              </a:defRPr>
            </a:pPr>
          </a:p>
        </c:txPr>
        <c:crossAx val="687200576"/>
        <c:crosses val="autoZero"/>
        <c:crossBetween val="between"/>
        <c:majorUnit val="0.1"/>
      </c:valAx>
      <c:spPr>
        <a:noFill/>
        <a:ln>
          <a:noFill/>
        </a:ln>
        <a:effectLst/>
      </c:spPr>
    </c:plotArea>
    <c:legend>
      <c:legendPos val="b"/>
      <c:layout>
        <c:manualLayout>
          <c:xMode val="edge"/>
          <c:yMode val="edge"/>
          <c:x val="0.316966453412073"/>
          <c:y val="0.925666406451336"/>
          <c:w val="0.299732779971409"/>
          <c:h val="0.0727014745182687"/>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pattFill prst="dkDnDiag">
      <a:fgClr>
        <a:srgbClr val="F2F2F2"/>
      </a:fgClr>
      <a:bgClr>
        <a:schemeClr val="bg1"/>
      </a:bgClr>
    </a:pattFill>
    <a:ln>
      <a:noFill/>
    </a:ln>
    <a:effectLst/>
  </c:spPr>
  <c:txPr>
    <a:bodyPr/>
    <a:lstStyle/>
    <a:p>
      <a:pPr>
        <a:defRPr lang="zh-CN"/>
      </a:pP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1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r>
              <a:rPr lang="zh-CN" altLang="en-US" sz="1150" dirty="0" smtClean="0">
                <a:solidFill>
                  <a:schemeClr val="tx1">
                    <a:lumMod val="75000"/>
                    <a:lumOff val="25000"/>
                  </a:schemeClr>
                </a:solidFill>
                <a:latin typeface="微软雅黑" panose="020B0503020204020204" pitchFamily="34" charset="-122"/>
                <a:ea typeface="微软雅黑" panose="020B0503020204020204" pitchFamily="34" charset="-122"/>
              </a:rPr>
              <a:t>中国医药电商投融资案例数量</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endParaRPr>
          </a:p>
        </c:rich>
      </c:tx>
      <c:layout>
        <c:manualLayout>
          <c:xMode val="edge"/>
          <c:yMode val="edge"/>
          <c:x val="0.23507927696808"/>
          <c:y val="0.0477758576997617"/>
        </c:manualLayout>
      </c:layout>
      <c:overlay val="0"/>
      <c:spPr>
        <a:noFill/>
        <a:ln>
          <a:noFill/>
        </a:ln>
        <a:effectLst/>
      </c:spPr>
    </c:title>
    <c:autoTitleDeleted val="0"/>
    <c:plotArea>
      <c:layout>
        <c:manualLayout>
          <c:layoutTarget val="inner"/>
          <c:xMode val="edge"/>
          <c:yMode val="edge"/>
          <c:x val="0.125673921973015"/>
          <c:y val="0.213427786124208"/>
          <c:w val="0.826623335333915"/>
          <c:h val="0.566462989441775"/>
        </c:manualLayout>
      </c:layout>
      <c:barChart>
        <c:barDir val="col"/>
        <c:grouping val="clustered"/>
        <c:varyColors val="0"/>
        <c:ser>
          <c:idx val="0"/>
          <c:order val="0"/>
          <c:tx>
            <c:strRef>
              <c:f>Sheet1!$B$1</c:f>
              <c:strCache>
                <c:ptCount val="1"/>
                <c:pt idx="0">
                  <c:v>投融资数量（件）</c:v>
                </c:pt>
              </c:strCache>
            </c:strRef>
          </c:tx>
          <c:spPr>
            <a:pattFill prst="dkDnDiag">
              <a:fgClr>
                <a:srgbClr val="3980F6"/>
              </a:fgClr>
              <a:bgClr>
                <a:srgbClr val="00B0F0"/>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2010</c:v>
                </c:pt>
                <c:pt idx="1">
                  <c:v>2011</c:v>
                </c:pt>
                <c:pt idx="2">
                  <c:v>2012</c:v>
                </c:pt>
                <c:pt idx="3">
                  <c:v>2013</c:v>
                </c:pt>
                <c:pt idx="4">
                  <c:v>2014</c:v>
                </c:pt>
                <c:pt idx="5">
                  <c:v>2015.7</c:v>
                </c:pt>
              </c:numCache>
            </c:numRef>
          </c:cat>
          <c:val>
            <c:numRef>
              <c:f>Sheet1!$B$2:$B$7</c:f>
              <c:numCache>
                <c:formatCode>General</c:formatCode>
                <c:ptCount val="6"/>
                <c:pt idx="0">
                  <c:v>1</c:v>
                </c:pt>
                <c:pt idx="1">
                  <c:v>0</c:v>
                </c:pt>
                <c:pt idx="2">
                  <c:v>0</c:v>
                </c:pt>
                <c:pt idx="3">
                  <c:v>2</c:v>
                </c:pt>
                <c:pt idx="4">
                  <c:v>6</c:v>
                </c:pt>
                <c:pt idx="5">
                  <c:v>8</c:v>
                </c:pt>
              </c:numCache>
            </c:numRef>
          </c:val>
        </c:ser>
        <c:dLbls>
          <c:showLegendKey val="0"/>
          <c:showVal val="0"/>
          <c:showCatName val="0"/>
          <c:showSerName val="0"/>
          <c:showPercent val="0"/>
          <c:showBubbleSize val="0"/>
        </c:dLbls>
        <c:gapWidth val="80"/>
        <c:axId val="687209536"/>
        <c:axId val="687194976"/>
      </c:barChart>
      <c:catAx>
        <c:axId val="687209536"/>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crossAx val="687194976"/>
        <c:crosses val="autoZero"/>
        <c:auto val="1"/>
        <c:lblAlgn val="ctr"/>
        <c:lblOffset val="100"/>
        <c:noMultiLvlLbl val="0"/>
      </c:catAx>
      <c:valAx>
        <c:axId val="687194976"/>
        <c:scaling>
          <c:orientation val="minMax"/>
          <c:max val="10"/>
        </c:scaling>
        <c:delete val="0"/>
        <c:axPos val="l"/>
        <c:numFmt formatCode="General"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lang="zh-CN" sz="1050" b="0" i="0" u="none" strike="noStrike" kern="1200" baseline="0">
                <a:solidFill>
                  <a:schemeClr val="tx1">
                    <a:lumMod val="65000"/>
                    <a:lumOff val="35000"/>
                  </a:schemeClr>
                </a:solidFill>
                <a:latin typeface="+mn-lt"/>
                <a:ea typeface="+mn-ea"/>
                <a:cs typeface="+mn-cs"/>
              </a:defRPr>
            </a:pPr>
          </a:p>
        </c:txPr>
        <c:crossAx val="687209536"/>
        <c:crosses val="autoZero"/>
        <c:crossBetween val="between"/>
        <c:majorUnit val="2"/>
      </c:valAx>
      <c:spPr>
        <a:noFill/>
        <a:ln>
          <a:noFill/>
        </a:ln>
        <a:effectLst/>
      </c:spPr>
    </c:plotArea>
    <c:legend>
      <c:legendPos val="b"/>
      <c:layout>
        <c:manualLayout>
          <c:xMode val="edge"/>
          <c:yMode val="edge"/>
          <c:x val="0.227411423277597"/>
          <c:y val="0.890686306864642"/>
          <c:w val="0.562623377588769"/>
          <c:h val="0.0950028314553681"/>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pattFill prst="dkDnDiag">
      <a:fgClr>
        <a:schemeClr val="bg1">
          <a:lumMod val="95000"/>
        </a:schemeClr>
      </a:fgClr>
      <a:bgClr>
        <a:schemeClr val="bg1"/>
      </a:bgClr>
    </a:pattFill>
    <a:ln>
      <a:noFill/>
    </a:ln>
    <a:effectLst/>
  </c:spPr>
  <c:txPr>
    <a:bodyPr/>
    <a:lstStyle/>
    <a:p>
      <a:pPr>
        <a:defRPr lang="zh-CN"/>
      </a:pP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0183356430766714"/>
          <c:y val="0.122325817040992"/>
          <c:w val="0.998166290111059"/>
          <c:h val="0.160309023617103"/>
        </c:manualLayout>
      </c:layout>
      <c:lineChart>
        <c:grouping val="standard"/>
        <c:varyColors val="0"/>
        <c:ser>
          <c:idx val="0"/>
          <c:order val="0"/>
          <c:tx>
            <c:strRef>
              <c:f>Sheet1!$B$1</c:f>
              <c:strCache>
                <c:ptCount val="1"/>
                <c:pt idx="0">
                  <c:v>增长率</c:v>
                </c:pt>
              </c:strCache>
            </c:strRef>
          </c:tx>
          <c:spPr>
            <a:ln w="19050" cap="rnd">
              <a:solidFill>
                <a:srgbClr val="7F7F7F"/>
              </a:solidFill>
              <a:round/>
            </a:ln>
            <a:effectLst/>
          </c:spPr>
          <c:marker>
            <c:symbol val="circle"/>
            <c:size val="5"/>
            <c:spPr>
              <a:solidFill>
                <a:srgbClr val="FA5D5D"/>
              </a:solidFill>
              <a:ln w="31750">
                <a:noFill/>
              </a:ln>
              <a:effectLst/>
            </c:spPr>
          </c:marker>
          <c:dLbls>
            <c:dLbl>
              <c:idx val="0"/>
              <c:layout>
                <c:manualLayout>
                  <c:x val="-0.0455732359509436"/>
                  <c:y val="-0.0392184715913126"/>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0540540540540541"/>
                  <c:y val="-0.050901448411569"/>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595293324820885"/>
                  <c:y val="-0.050987763041043"/>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379776966257863"/>
                  <c:y val="-0.0427837871905229"/>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0585585585585586"/>
                  <c:y val="-0.033074873104473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033694403064482"/>
                  <c:y val="-0.08414895077499"/>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2010</c:v>
                </c:pt>
                <c:pt idx="1">
                  <c:v>2011</c:v>
                </c:pt>
                <c:pt idx="2">
                  <c:v>2012</c:v>
                </c:pt>
                <c:pt idx="3">
                  <c:v>2013</c:v>
                </c:pt>
                <c:pt idx="4">
                  <c:v>2014</c:v>
                </c:pt>
                <c:pt idx="5">
                  <c:v>2015.7</c:v>
                </c:pt>
              </c:numCache>
            </c:numRef>
          </c:cat>
          <c:val>
            <c:numRef>
              <c:f>Sheet1!$B$2:$B$7</c:f>
              <c:numCache>
                <c:formatCode>0%</c:formatCode>
                <c:ptCount val="6"/>
                <c:pt idx="0">
                  <c:v>9</c:v>
                </c:pt>
                <c:pt idx="1">
                  <c:v>2.3</c:v>
                </c:pt>
                <c:pt idx="2">
                  <c:v>0.45</c:v>
                </c:pt>
                <c:pt idx="3">
                  <c:v>1.79</c:v>
                </c:pt>
                <c:pt idx="4">
                  <c:v>0.99</c:v>
                </c:pt>
                <c:pt idx="5">
                  <c:v>0.24</c:v>
                </c:pt>
              </c:numCache>
            </c:numRef>
          </c:val>
          <c:smooth val="0"/>
        </c:ser>
        <c:dLbls>
          <c:showLegendKey val="0"/>
          <c:showVal val="0"/>
          <c:showCatName val="0"/>
          <c:showSerName val="0"/>
          <c:showPercent val="0"/>
          <c:showBubbleSize val="0"/>
        </c:dLbls>
        <c:marker val="1"/>
        <c:smooth val="0"/>
        <c:axId val="687210656"/>
        <c:axId val="687211216"/>
      </c:lineChart>
      <c:catAx>
        <c:axId val="687210656"/>
        <c:scaling>
          <c:orientation val="minMax"/>
        </c:scaling>
        <c:delete val="1"/>
        <c:axPos val="b"/>
        <c:numFmt formatCode="General"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87211216"/>
        <c:crosses val="autoZero"/>
        <c:auto val="1"/>
        <c:lblAlgn val="ctr"/>
        <c:lblOffset val="100"/>
        <c:noMultiLvlLbl val="0"/>
      </c:catAx>
      <c:valAx>
        <c:axId val="687211216"/>
        <c:scaling>
          <c:orientation val="minMax"/>
          <c:max val="9"/>
        </c:scaling>
        <c:delete val="1"/>
        <c:axPos val="l"/>
        <c:numFmt formatCode="0%" sourceLinked="1"/>
        <c:majorTickMark val="out"/>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87210656"/>
        <c:crosses val="autoZero"/>
        <c:crossBetween val="between"/>
        <c:majorUnit val="2"/>
      </c:valAx>
      <c:spPr>
        <a:noFill/>
        <a:ln w="25400">
          <a:noFill/>
        </a:ln>
        <a:effectLst/>
      </c:spPr>
    </c:plotArea>
    <c:legend>
      <c:legendPos val="b"/>
      <c:layout>
        <c:manualLayout>
          <c:xMode val="edge"/>
          <c:yMode val="edge"/>
          <c:x val="0.504365042816115"/>
          <c:y val="0.932886162280252"/>
          <c:w val="0.339944992956059"/>
          <c:h val="0.0671138050664089"/>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中国网上药店总数（家）</c:v>
                </c:pt>
              </c:strCache>
            </c:strRef>
          </c:tx>
          <c:spPr>
            <a:pattFill prst="dkDnDiag">
              <a:fgClr>
                <a:srgbClr val="3980F6"/>
              </a:fgClr>
              <a:bgClr>
                <a:srgbClr val="00B0F0"/>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2009</c:v>
                </c:pt>
                <c:pt idx="1">
                  <c:v>2010</c:v>
                </c:pt>
                <c:pt idx="2">
                  <c:v>2011</c:v>
                </c:pt>
                <c:pt idx="3">
                  <c:v>2012</c:v>
                </c:pt>
                <c:pt idx="4">
                  <c:v>2013</c:v>
                </c:pt>
                <c:pt idx="5">
                  <c:v>2014</c:v>
                </c:pt>
                <c:pt idx="6">
                  <c:v>2015.7</c:v>
                </c:pt>
              </c:numCache>
            </c:numRef>
          </c:cat>
          <c:val>
            <c:numRef>
              <c:f>Sheet1!$B$2:$B$8</c:f>
              <c:numCache>
                <c:formatCode>General</c:formatCode>
                <c:ptCount val="7"/>
                <c:pt idx="0">
                  <c:v>1</c:v>
                </c:pt>
                <c:pt idx="1">
                  <c:v>10</c:v>
                </c:pt>
                <c:pt idx="2">
                  <c:v>33</c:v>
                </c:pt>
                <c:pt idx="3">
                  <c:v>48</c:v>
                </c:pt>
                <c:pt idx="4">
                  <c:v>134</c:v>
                </c:pt>
                <c:pt idx="5">
                  <c:v>266</c:v>
                </c:pt>
                <c:pt idx="6">
                  <c:v>329</c:v>
                </c:pt>
              </c:numCache>
            </c:numRef>
          </c:val>
        </c:ser>
        <c:dLbls>
          <c:showLegendKey val="0"/>
          <c:showVal val="0"/>
          <c:showCatName val="0"/>
          <c:showSerName val="0"/>
          <c:showPercent val="0"/>
          <c:showBubbleSize val="0"/>
        </c:dLbls>
        <c:gapWidth val="80"/>
        <c:axId val="687213456"/>
        <c:axId val="687214016"/>
      </c:barChart>
      <c:catAx>
        <c:axId val="687213456"/>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crossAx val="687214016"/>
        <c:crosses val="autoZero"/>
        <c:auto val="1"/>
        <c:lblAlgn val="ctr"/>
        <c:lblOffset val="100"/>
        <c:noMultiLvlLbl val="0"/>
      </c:catAx>
      <c:valAx>
        <c:axId val="687214016"/>
        <c:scaling>
          <c:orientation val="minMax"/>
        </c:scaling>
        <c:delete val="0"/>
        <c:axPos val="l"/>
        <c:numFmt formatCode="General"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lang="zh-CN" sz="1050" b="0" i="0" u="none" strike="noStrike" kern="1200" baseline="0">
                <a:solidFill>
                  <a:schemeClr val="tx1">
                    <a:lumMod val="65000"/>
                    <a:lumOff val="35000"/>
                  </a:schemeClr>
                </a:solidFill>
                <a:latin typeface="+mn-lt"/>
                <a:ea typeface="+mn-ea"/>
                <a:cs typeface="+mn-cs"/>
              </a:defRPr>
            </a:pPr>
          </a:p>
        </c:txPr>
        <c:crossAx val="687213456"/>
        <c:crosses val="autoZero"/>
        <c:crossBetween val="between"/>
        <c:majorUnit val="100"/>
      </c:valAx>
      <c:spPr>
        <a:noFill/>
        <a:ln>
          <a:noFill/>
        </a:ln>
        <a:effectLst/>
      </c:spPr>
    </c:plotArea>
    <c:legend>
      <c:legendPos val="b"/>
      <c:layout>
        <c:manualLayout>
          <c:xMode val="edge"/>
          <c:yMode val="edge"/>
          <c:x val="0.0619407153385488"/>
          <c:y val="0.874501493767797"/>
          <c:w val="0.562623377588769"/>
          <c:h val="0.0950028314553681"/>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0183356430766714"/>
          <c:y val="0.0875055928370977"/>
          <c:w val="0.998166290111059"/>
          <c:h val="0.188061078324435"/>
        </c:manualLayout>
      </c:layout>
      <c:lineChart>
        <c:grouping val="standard"/>
        <c:varyColors val="0"/>
        <c:ser>
          <c:idx val="0"/>
          <c:order val="0"/>
          <c:tx>
            <c:strRef>
              <c:f>Sheet1!$B$1</c:f>
              <c:strCache>
                <c:ptCount val="1"/>
                <c:pt idx="0">
                  <c:v>环比增长</c:v>
                </c:pt>
              </c:strCache>
            </c:strRef>
          </c:tx>
          <c:spPr>
            <a:ln w="19050" cap="rnd">
              <a:solidFill>
                <a:srgbClr val="7F7F7F"/>
              </a:solidFill>
              <a:round/>
            </a:ln>
            <a:effectLst/>
          </c:spPr>
          <c:marker>
            <c:symbol val="circle"/>
            <c:size val="5"/>
            <c:spPr>
              <a:solidFill>
                <a:srgbClr val="FA5D5D"/>
              </a:solidFill>
              <a:ln w="31750">
                <a:noFill/>
              </a:ln>
              <a:effectLst/>
            </c:spPr>
          </c:marker>
          <c:dLbls>
            <c:dLbl>
              <c:idx val="0"/>
              <c:layout>
                <c:manualLayout>
                  <c:x val="-0.082022136943684"/>
                  <c:y val="-0.043834394594239"/>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0722785238354391"/>
                  <c:y val="-0.050901269115145"/>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549732068576955"/>
                  <c:y val="-0.0509877740853644"/>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1154316804468"/>
                  <c:y val="-0.0427836136324564"/>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0995635105276583"/>
                  <c:y val="-0.0423067458974654"/>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0610310364212384"/>
                  <c:y val="-0.0656848958323868"/>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0.0865660472393036"/>
                  <c:y val="-0.046160215201104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0.0683416162415557"/>
                  <c:y val="-0.0415441936809937"/>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0"/>
                  <c:y val="-0.0415441936809937"/>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spPr>
                    <a:ln w="9525" cap="flat" cmpd="sng" algn="ctr">
                      <a:solidFill>
                        <a:schemeClr val="tx1">
                          <a:lumMod val="35000"/>
                          <a:lumOff val="65000"/>
                        </a:schemeClr>
                      </a:solidFill>
                      <a:round/>
                    </a:ln>
                    <a:effectLst/>
                  </c:spPr>
                </c15:leaderLines>
              </c:ext>
            </c:extLst>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2015.7</c:v>
                </c:pt>
              </c:numCache>
            </c:numRef>
          </c:cat>
          <c:val>
            <c:numRef>
              <c:f>Sheet1!$B$2:$B$10</c:f>
              <c:numCache>
                <c:formatCode>0%</c:formatCode>
                <c:ptCount val="9"/>
                <c:pt idx="0">
                  <c:v>1</c:v>
                </c:pt>
                <c:pt idx="1">
                  <c:v>0.5</c:v>
                </c:pt>
                <c:pt idx="2">
                  <c:v>0.67</c:v>
                </c:pt>
                <c:pt idx="3">
                  <c:v>1.3</c:v>
                </c:pt>
                <c:pt idx="4">
                  <c:v>1.7</c:v>
                </c:pt>
                <c:pt idx="5">
                  <c:v>0.42</c:v>
                </c:pt>
                <c:pt idx="6">
                  <c:v>1.2</c:v>
                </c:pt>
                <c:pt idx="7">
                  <c:v>0.86</c:v>
                </c:pt>
                <c:pt idx="8">
                  <c:v>0.23</c:v>
                </c:pt>
              </c:numCache>
            </c:numRef>
          </c:val>
          <c:smooth val="0"/>
        </c:ser>
        <c:dLbls>
          <c:showLegendKey val="0"/>
          <c:showVal val="0"/>
          <c:showCatName val="0"/>
          <c:showSerName val="0"/>
          <c:showPercent val="0"/>
          <c:showBubbleSize val="0"/>
        </c:dLbls>
        <c:marker val="1"/>
        <c:smooth val="0"/>
        <c:axId val="687216256"/>
        <c:axId val="687216816"/>
      </c:lineChart>
      <c:catAx>
        <c:axId val="687216256"/>
        <c:scaling>
          <c:orientation val="minMax"/>
        </c:scaling>
        <c:delete val="1"/>
        <c:axPos val="b"/>
        <c:numFmt formatCode="General"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87216816"/>
        <c:crosses val="autoZero"/>
        <c:auto val="1"/>
        <c:lblAlgn val="ctr"/>
        <c:lblOffset val="100"/>
        <c:noMultiLvlLbl val="0"/>
      </c:catAx>
      <c:valAx>
        <c:axId val="687216816"/>
        <c:scaling>
          <c:orientation val="minMax"/>
          <c:max val="2"/>
        </c:scaling>
        <c:delete val="1"/>
        <c:axPos val="l"/>
        <c:numFmt formatCode="0%" sourceLinked="1"/>
        <c:majorTickMark val="out"/>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87216256"/>
        <c:crosses val="autoZero"/>
        <c:crossBetween val="between"/>
        <c:majorUnit val="2"/>
      </c:valAx>
      <c:spPr>
        <a:noFill/>
        <a:ln w="25400">
          <a:noFill/>
        </a:ln>
        <a:effectLst/>
      </c:spPr>
    </c:plotArea>
    <c:legend>
      <c:legendPos val="b"/>
      <c:layout>
        <c:manualLayout>
          <c:xMode val="edge"/>
          <c:yMode val="edge"/>
          <c:x val="0.504365042816115"/>
          <c:y val="0.932886162280252"/>
          <c:w val="0.339944992956059"/>
          <c:h val="0.0671138050664089"/>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获得资格证书的企业总数（家）</c:v>
                </c:pt>
              </c:strCache>
            </c:strRef>
          </c:tx>
          <c:spPr>
            <a:pattFill prst="dkDnDiag">
              <a:fgClr>
                <a:srgbClr val="3980F6"/>
              </a:fgClr>
              <a:bgClr>
                <a:srgbClr val="00B0F0"/>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05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Sheet1!$A$2:$A$11</c:f>
              <c:numCache>
                <c:formatCode>General</c:formatCode>
                <c:ptCount val="10"/>
                <c:pt idx="0">
                  <c:v>2006</c:v>
                </c:pt>
                <c:pt idx="2">
                  <c:v>2008</c:v>
                </c:pt>
                <c:pt idx="4">
                  <c:v>2010</c:v>
                </c:pt>
                <c:pt idx="6">
                  <c:v>2012</c:v>
                </c:pt>
                <c:pt idx="8">
                  <c:v>2014</c:v>
                </c:pt>
                <c:pt idx="9">
                  <c:v>2015.7</c:v>
                </c:pt>
              </c:numCache>
            </c:numRef>
          </c:cat>
          <c:val>
            <c:numRef>
              <c:f>Sheet1!$B$2:$B$11</c:f>
              <c:numCache>
                <c:formatCode>General</c:formatCode>
                <c:ptCount val="10"/>
                <c:pt idx="0">
                  <c:v>2</c:v>
                </c:pt>
                <c:pt idx="1">
                  <c:v>4</c:v>
                </c:pt>
                <c:pt idx="2">
                  <c:v>6</c:v>
                </c:pt>
                <c:pt idx="3">
                  <c:v>10</c:v>
                </c:pt>
                <c:pt idx="4">
                  <c:v>23</c:v>
                </c:pt>
                <c:pt idx="5">
                  <c:v>62</c:v>
                </c:pt>
                <c:pt idx="6">
                  <c:v>88</c:v>
                </c:pt>
                <c:pt idx="7">
                  <c:v>194</c:v>
                </c:pt>
                <c:pt idx="8">
                  <c:v>360</c:v>
                </c:pt>
                <c:pt idx="9">
                  <c:v>442</c:v>
                </c:pt>
              </c:numCache>
            </c:numRef>
          </c:val>
        </c:ser>
        <c:dLbls>
          <c:showLegendKey val="0"/>
          <c:showVal val="0"/>
          <c:showCatName val="0"/>
          <c:showSerName val="0"/>
          <c:showPercent val="0"/>
          <c:showBubbleSize val="0"/>
        </c:dLbls>
        <c:gapWidth val="80"/>
        <c:axId val="687219056"/>
        <c:axId val="687219616"/>
      </c:barChart>
      <c:catAx>
        <c:axId val="687219056"/>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crossAx val="687219616"/>
        <c:crosses val="autoZero"/>
        <c:auto val="1"/>
        <c:lblAlgn val="ctr"/>
        <c:lblOffset val="100"/>
        <c:noMultiLvlLbl val="0"/>
      </c:catAx>
      <c:valAx>
        <c:axId val="687219616"/>
        <c:scaling>
          <c:orientation val="minMax"/>
        </c:scaling>
        <c:delete val="0"/>
        <c:axPos val="l"/>
        <c:numFmt formatCode="General"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lang="zh-CN" sz="1050" b="0" i="0" u="none" strike="noStrike" kern="1200" baseline="0">
                <a:solidFill>
                  <a:schemeClr val="tx1">
                    <a:lumMod val="65000"/>
                    <a:lumOff val="35000"/>
                  </a:schemeClr>
                </a:solidFill>
                <a:latin typeface="+mn-lt"/>
                <a:ea typeface="+mn-ea"/>
                <a:cs typeface="+mn-cs"/>
              </a:defRPr>
            </a:pPr>
          </a:p>
        </c:txPr>
        <c:crossAx val="687219056"/>
        <c:crosses val="autoZero"/>
        <c:crossBetween val="between"/>
        <c:majorUnit val="100"/>
      </c:valAx>
      <c:spPr>
        <a:noFill/>
        <a:ln>
          <a:noFill/>
        </a:ln>
        <a:effectLst/>
      </c:spPr>
    </c:plotArea>
    <c:legend>
      <c:legendPos val="b"/>
      <c:layout>
        <c:manualLayout>
          <c:xMode val="edge"/>
          <c:yMode val="edge"/>
          <c:x val="0"/>
          <c:y val="0.874501724149778"/>
          <c:w val="0.562623377588769"/>
          <c:h val="0.0950028314553681"/>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2A16E1-E2BA-4D1C-91A6-AE61E682185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5EA112-7D7D-4812-9A92-B827F61F625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270000" y="935302"/>
            <a:ext cx="7620000" cy="1989667"/>
          </a:xfrm>
        </p:spPr>
        <p:txBody>
          <a:bodyPr anchor="b"/>
          <a:lstStyle>
            <a:lvl1pPr algn="ctr">
              <a:defRPr sz="5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270000" y="3001698"/>
            <a:ext cx="7620000" cy="1379802"/>
          </a:xfrm>
        </p:spPr>
        <p:txBody>
          <a:bodyPr/>
          <a:lstStyle>
            <a:lvl1pPr marL="0" indent="0" algn="ctr">
              <a:buNone/>
              <a:defRPr sz="2000"/>
            </a:lvl1pPr>
            <a:lvl2pPr marL="381000" indent="0" algn="ctr">
              <a:buNone/>
              <a:defRPr sz="1665"/>
            </a:lvl2pPr>
            <a:lvl3pPr marL="762000" indent="0" algn="ctr">
              <a:buNone/>
              <a:defRPr sz="1500"/>
            </a:lvl3pPr>
            <a:lvl4pPr marL="1143000" indent="0" algn="ctr">
              <a:buNone/>
              <a:defRPr sz="1335"/>
            </a:lvl4pPr>
            <a:lvl5pPr marL="1524000" indent="0" algn="ctr">
              <a:buNone/>
              <a:defRPr sz="1335"/>
            </a:lvl5pPr>
            <a:lvl6pPr marL="1905000" indent="0" algn="ctr">
              <a:buNone/>
              <a:defRPr sz="1335"/>
            </a:lvl6pPr>
            <a:lvl7pPr marL="2286000" indent="0" algn="ctr">
              <a:buNone/>
              <a:defRPr sz="1335"/>
            </a:lvl7pPr>
            <a:lvl8pPr marL="2667000" indent="0" algn="ctr">
              <a:buNone/>
              <a:defRPr sz="1335"/>
            </a:lvl8pPr>
            <a:lvl9pPr marL="3048000" indent="0" algn="ctr">
              <a:buNone/>
              <a:defRPr sz="1335"/>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DA6DE1BA-F112-4D38-AFBC-256FC240F178}" type="datetime1">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74D8B9-E116-425F-B33E-AD807879AD2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E16AE460-8A96-41EF-AE4F-B35DD7C8D795}" type="datetime1">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74D8B9-E116-425F-B33E-AD807879AD2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0750" y="304271"/>
            <a:ext cx="2190750" cy="484319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98500" y="304271"/>
            <a:ext cx="6445250" cy="484319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66ADEF8-0F73-45B8-B8C6-91E40D30E06A}" type="datetime1">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74D8B9-E116-425F-B33E-AD807879AD2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C2CD75E-ABCA-4AAB-8363-4109646B354D}" type="datetime1">
              <a:rPr lang="zh-CN" altLang="en-US" smtClean="0"/>
            </a:fld>
            <a:endParaRPr lang="zh-CN" altLang="en-US" dirty="0"/>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74D8B9-E116-425F-B33E-AD807879AD22}" type="slidenum">
              <a:rPr lang="zh-CN" altLang="en-US" smtClean="0"/>
            </a:fld>
            <a:endParaRPr lang="zh-CN" altLang="en-US"/>
          </a:p>
        </p:txBody>
      </p:sp>
      <p:grpSp>
        <p:nvGrpSpPr>
          <p:cNvPr id="7" name="组合 6"/>
          <p:cNvGrpSpPr/>
          <p:nvPr userDrawn="1"/>
        </p:nvGrpSpPr>
        <p:grpSpPr>
          <a:xfrm>
            <a:off x="533116" y="5296958"/>
            <a:ext cx="474230" cy="241199"/>
            <a:chOff x="2631812" y="2701600"/>
            <a:chExt cx="3648621" cy="2061925"/>
          </a:xfrm>
          <a:solidFill>
            <a:srgbClr val="009ADD"/>
          </a:solidFill>
        </p:grpSpPr>
        <p:grpSp>
          <p:nvGrpSpPr>
            <p:cNvPr id="8" name="组合 7"/>
            <p:cNvGrpSpPr/>
            <p:nvPr/>
          </p:nvGrpSpPr>
          <p:grpSpPr>
            <a:xfrm>
              <a:off x="2631812" y="2701600"/>
              <a:ext cx="3648621" cy="2061925"/>
              <a:chOff x="1004888" y="-2263775"/>
              <a:chExt cx="14138275" cy="7989888"/>
            </a:xfrm>
            <a:grpFill/>
          </p:grpSpPr>
          <p:sp>
            <p:nvSpPr>
              <p:cNvPr id="13" name="Freeform 5"/>
              <p:cNvSpPr/>
              <p:nvPr/>
            </p:nvSpPr>
            <p:spPr bwMode="auto">
              <a:xfrm>
                <a:off x="1004888" y="5365750"/>
                <a:ext cx="14138275" cy="360363"/>
              </a:xfrm>
              <a:custGeom>
                <a:avLst/>
                <a:gdLst>
                  <a:gd name="T0" fmla="*/ 3743 w 3767"/>
                  <a:gd name="T1" fmla="*/ 96 h 96"/>
                  <a:gd name="T2" fmla="*/ 24 w 3767"/>
                  <a:gd name="T3" fmla="*/ 96 h 96"/>
                  <a:gd name="T4" fmla="*/ 0 w 3767"/>
                  <a:gd name="T5" fmla="*/ 72 h 96"/>
                  <a:gd name="T6" fmla="*/ 0 w 3767"/>
                  <a:gd name="T7" fmla="*/ 24 h 96"/>
                  <a:gd name="T8" fmla="*/ 24 w 3767"/>
                  <a:gd name="T9" fmla="*/ 0 h 96"/>
                  <a:gd name="T10" fmla="*/ 3743 w 3767"/>
                  <a:gd name="T11" fmla="*/ 0 h 96"/>
                  <a:gd name="T12" fmla="*/ 3767 w 3767"/>
                  <a:gd name="T13" fmla="*/ 24 h 96"/>
                  <a:gd name="T14" fmla="*/ 3767 w 3767"/>
                  <a:gd name="T15" fmla="*/ 72 h 96"/>
                  <a:gd name="T16" fmla="*/ 3743 w 3767"/>
                  <a:gd name="T17"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67" h="96">
                    <a:moveTo>
                      <a:pt x="3743" y="96"/>
                    </a:moveTo>
                    <a:cubicBezTo>
                      <a:pt x="24" y="96"/>
                      <a:pt x="24" y="96"/>
                      <a:pt x="24" y="96"/>
                    </a:cubicBezTo>
                    <a:cubicBezTo>
                      <a:pt x="11" y="96"/>
                      <a:pt x="0" y="85"/>
                      <a:pt x="0" y="72"/>
                    </a:cubicBezTo>
                    <a:cubicBezTo>
                      <a:pt x="0" y="24"/>
                      <a:pt x="0" y="24"/>
                      <a:pt x="0" y="24"/>
                    </a:cubicBezTo>
                    <a:cubicBezTo>
                      <a:pt x="0" y="11"/>
                      <a:pt x="11" y="0"/>
                      <a:pt x="24" y="0"/>
                    </a:cubicBezTo>
                    <a:cubicBezTo>
                      <a:pt x="3743" y="0"/>
                      <a:pt x="3743" y="0"/>
                      <a:pt x="3743" y="0"/>
                    </a:cubicBezTo>
                    <a:cubicBezTo>
                      <a:pt x="3757" y="0"/>
                      <a:pt x="3767" y="11"/>
                      <a:pt x="3767" y="24"/>
                    </a:cubicBezTo>
                    <a:cubicBezTo>
                      <a:pt x="3767" y="72"/>
                      <a:pt x="3767" y="72"/>
                      <a:pt x="3767" y="72"/>
                    </a:cubicBezTo>
                    <a:cubicBezTo>
                      <a:pt x="3767" y="85"/>
                      <a:pt x="3757" y="96"/>
                      <a:pt x="3743" y="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5"/>
              </a:p>
            </p:txBody>
          </p:sp>
          <p:sp>
            <p:nvSpPr>
              <p:cNvPr id="14" name="Freeform 6"/>
              <p:cNvSpPr>
                <a:spLocks noEditPoints="1"/>
              </p:cNvSpPr>
              <p:nvPr/>
            </p:nvSpPr>
            <p:spPr bwMode="auto">
              <a:xfrm>
                <a:off x="2295526" y="-2263775"/>
                <a:ext cx="11590338" cy="7356475"/>
              </a:xfrm>
              <a:custGeom>
                <a:avLst/>
                <a:gdLst>
                  <a:gd name="T0" fmla="*/ 3088 w 3088"/>
                  <a:gd name="T1" fmla="*/ 1812 h 1959"/>
                  <a:gd name="T2" fmla="*/ 3088 w 3088"/>
                  <a:gd name="T3" fmla="*/ 63 h 1959"/>
                  <a:gd name="T4" fmla="*/ 3025 w 3088"/>
                  <a:gd name="T5" fmla="*/ 0 h 1959"/>
                  <a:gd name="T6" fmla="*/ 63 w 3088"/>
                  <a:gd name="T7" fmla="*/ 0 h 1959"/>
                  <a:gd name="T8" fmla="*/ 0 w 3088"/>
                  <a:gd name="T9" fmla="*/ 63 h 1959"/>
                  <a:gd name="T10" fmla="*/ 0 w 3088"/>
                  <a:gd name="T11" fmla="*/ 1812 h 1959"/>
                  <a:gd name="T12" fmla="*/ 0 w 3088"/>
                  <a:gd name="T13" fmla="*/ 1877 h 1959"/>
                  <a:gd name="T14" fmla="*/ 0 w 3088"/>
                  <a:gd name="T15" fmla="*/ 1959 h 1959"/>
                  <a:gd name="T16" fmla="*/ 3088 w 3088"/>
                  <a:gd name="T17" fmla="*/ 1959 h 1959"/>
                  <a:gd name="T18" fmla="*/ 3088 w 3088"/>
                  <a:gd name="T19" fmla="*/ 1812 h 1959"/>
                  <a:gd name="T20" fmla="*/ 3008 w 3088"/>
                  <a:gd name="T21" fmla="*/ 1879 h 1959"/>
                  <a:gd name="T22" fmla="*/ 80 w 3088"/>
                  <a:gd name="T23" fmla="*/ 1879 h 1959"/>
                  <a:gd name="T24" fmla="*/ 80 w 3088"/>
                  <a:gd name="T25" fmla="*/ 87 h 1959"/>
                  <a:gd name="T26" fmla="*/ 3008 w 3088"/>
                  <a:gd name="T27" fmla="*/ 87 h 1959"/>
                  <a:gd name="T28" fmla="*/ 3008 w 3088"/>
                  <a:gd name="T29" fmla="*/ 1879 h 1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88" h="1959">
                    <a:moveTo>
                      <a:pt x="3088" y="1812"/>
                    </a:moveTo>
                    <a:cubicBezTo>
                      <a:pt x="3088" y="63"/>
                      <a:pt x="3088" y="63"/>
                      <a:pt x="3088" y="63"/>
                    </a:cubicBezTo>
                    <a:cubicBezTo>
                      <a:pt x="3088" y="28"/>
                      <a:pt x="3060" y="0"/>
                      <a:pt x="3025" y="0"/>
                    </a:cubicBezTo>
                    <a:cubicBezTo>
                      <a:pt x="63" y="0"/>
                      <a:pt x="63" y="0"/>
                      <a:pt x="63" y="0"/>
                    </a:cubicBezTo>
                    <a:cubicBezTo>
                      <a:pt x="28" y="0"/>
                      <a:pt x="0" y="28"/>
                      <a:pt x="0" y="63"/>
                    </a:cubicBezTo>
                    <a:cubicBezTo>
                      <a:pt x="0" y="1812"/>
                      <a:pt x="0" y="1812"/>
                      <a:pt x="0" y="1812"/>
                    </a:cubicBezTo>
                    <a:cubicBezTo>
                      <a:pt x="0" y="1877"/>
                      <a:pt x="0" y="1877"/>
                      <a:pt x="0" y="1877"/>
                    </a:cubicBezTo>
                    <a:cubicBezTo>
                      <a:pt x="0" y="1959"/>
                      <a:pt x="0" y="1959"/>
                      <a:pt x="0" y="1959"/>
                    </a:cubicBezTo>
                    <a:cubicBezTo>
                      <a:pt x="3088" y="1959"/>
                      <a:pt x="3088" y="1959"/>
                      <a:pt x="3088" y="1959"/>
                    </a:cubicBezTo>
                    <a:cubicBezTo>
                      <a:pt x="3088" y="1812"/>
                      <a:pt x="3088" y="1812"/>
                      <a:pt x="3088" y="1812"/>
                    </a:cubicBezTo>
                    <a:close/>
                    <a:moveTo>
                      <a:pt x="3008" y="1879"/>
                    </a:moveTo>
                    <a:cubicBezTo>
                      <a:pt x="80" y="1879"/>
                      <a:pt x="80" y="1879"/>
                      <a:pt x="80" y="1879"/>
                    </a:cubicBezTo>
                    <a:cubicBezTo>
                      <a:pt x="80" y="87"/>
                      <a:pt x="80" y="87"/>
                      <a:pt x="80" y="87"/>
                    </a:cubicBezTo>
                    <a:cubicBezTo>
                      <a:pt x="3008" y="87"/>
                      <a:pt x="3008" y="87"/>
                      <a:pt x="3008" y="87"/>
                    </a:cubicBezTo>
                    <a:lnTo>
                      <a:pt x="3008" y="187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5"/>
              </a:p>
            </p:txBody>
          </p:sp>
        </p:grpSp>
        <p:grpSp>
          <p:nvGrpSpPr>
            <p:cNvPr id="9" name="组合 8"/>
            <p:cNvGrpSpPr/>
            <p:nvPr/>
          </p:nvGrpSpPr>
          <p:grpSpPr>
            <a:xfrm>
              <a:off x="3886812" y="3154443"/>
              <a:ext cx="1325007" cy="1149531"/>
              <a:chOff x="756151" y="782638"/>
              <a:chExt cx="2259841" cy="1960562"/>
            </a:xfrm>
            <a:grpFill/>
          </p:grpSpPr>
          <p:sp>
            <p:nvSpPr>
              <p:cNvPr id="10" name="Freeform 6"/>
              <p:cNvSpPr/>
              <p:nvPr/>
            </p:nvSpPr>
            <p:spPr bwMode="auto">
              <a:xfrm>
                <a:off x="1238042" y="782638"/>
                <a:ext cx="983583" cy="1194821"/>
              </a:xfrm>
              <a:custGeom>
                <a:avLst/>
                <a:gdLst>
                  <a:gd name="T0" fmla="*/ 31 w 62"/>
                  <a:gd name="T1" fmla="*/ 75 h 75"/>
                  <a:gd name="T2" fmla="*/ 62 w 62"/>
                  <a:gd name="T3" fmla="*/ 31 h 75"/>
                  <a:gd name="T4" fmla="*/ 31 w 62"/>
                  <a:gd name="T5" fmla="*/ 0 h 75"/>
                  <a:gd name="T6" fmla="*/ 0 w 62"/>
                  <a:gd name="T7" fmla="*/ 31 h 75"/>
                  <a:gd name="T8" fmla="*/ 31 w 62"/>
                  <a:gd name="T9" fmla="*/ 75 h 75"/>
                </a:gdLst>
                <a:ahLst/>
                <a:cxnLst>
                  <a:cxn ang="0">
                    <a:pos x="T0" y="T1"/>
                  </a:cxn>
                  <a:cxn ang="0">
                    <a:pos x="T2" y="T3"/>
                  </a:cxn>
                  <a:cxn ang="0">
                    <a:pos x="T4" y="T5"/>
                  </a:cxn>
                  <a:cxn ang="0">
                    <a:pos x="T6" y="T7"/>
                  </a:cxn>
                  <a:cxn ang="0">
                    <a:pos x="T8" y="T9"/>
                  </a:cxn>
                </a:cxnLst>
                <a:rect l="0" t="0" r="r" b="b"/>
                <a:pathLst>
                  <a:path w="62" h="75">
                    <a:moveTo>
                      <a:pt x="31" y="75"/>
                    </a:moveTo>
                    <a:cubicBezTo>
                      <a:pt x="46" y="75"/>
                      <a:pt x="62" y="58"/>
                      <a:pt x="62" y="31"/>
                    </a:cubicBezTo>
                    <a:cubicBezTo>
                      <a:pt x="60" y="13"/>
                      <a:pt x="51" y="0"/>
                      <a:pt x="31" y="0"/>
                    </a:cubicBezTo>
                    <a:cubicBezTo>
                      <a:pt x="11" y="0"/>
                      <a:pt x="2" y="13"/>
                      <a:pt x="0" y="31"/>
                    </a:cubicBezTo>
                    <a:cubicBezTo>
                      <a:pt x="0" y="58"/>
                      <a:pt x="16" y="75"/>
                      <a:pt x="31" y="7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5"/>
              </a:p>
            </p:txBody>
          </p:sp>
          <p:sp>
            <p:nvSpPr>
              <p:cNvPr id="11" name="Freeform 7"/>
              <p:cNvSpPr/>
              <p:nvPr/>
            </p:nvSpPr>
            <p:spPr bwMode="auto">
              <a:xfrm>
                <a:off x="756151" y="2023666"/>
                <a:ext cx="1927554" cy="719534"/>
              </a:xfrm>
              <a:custGeom>
                <a:avLst/>
                <a:gdLst>
                  <a:gd name="T0" fmla="*/ 92 w 121"/>
                  <a:gd name="T1" fmla="*/ 40 h 45"/>
                  <a:gd name="T2" fmla="*/ 87 w 121"/>
                  <a:gd name="T3" fmla="*/ 16 h 45"/>
                  <a:gd name="T4" fmla="*/ 94 w 121"/>
                  <a:gd name="T5" fmla="*/ 5 h 45"/>
                  <a:gd name="T6" fmla="*/ 83 w 121"/>
                  <a:gd name="T7" fmla="*/ 0 h 45"/>
                  <a:gd name="T8" fmla="*/ 65 w 121"/>
                  <a:gd name="T9" fmla="*/ 28 h 45"/>
                  <a:gd name="T10" fmla="*/ 65 w 121"/>
                  <a:gd name="T11" fmla="*/ 16 h 45"/>
                  <a:gd name="T12" fmla="*/ 68 w 121"/>
                  <a:gd name="T13" fmla="*/ 11 h 45"/>
                  <a:gd name="T14" fmla="*/ 61 w 121"/>
                  <a:gd name="T15" fmla="*/ 4 h 45"/>
                  <a:gd name="T16" fmla="*/ 53 w 121"/>
                  <a:gd name="T17" fmla="*/ 11 h 45"/>
                  <a:gd name="T18" fmla="*/ 56 w 121"/>
                  <a:gd name="T19" fmla="*/ 16 h 45"/>
                  <a:gd name="T20" fmla="*/ 56 w 121"/>
                  <a:gd name="T21" fmla="*/ 28 h 45"/>
                  <a:gd name="T22" fmla="*/ 38 w 121"/>
                  <a:gd name="T23" fmla="*/ 0 h 45"/>
                  <a:gd name="T24" fmla="*/ 0 w 121"/>
                  <a:gd name="T25" fmla="*/ 42 h 45"/>
                  <a:gd name="T26" fmla="*/ 61 w 121"/>
                  <a:gd name="T27" fmla="*/ 42 h 45"/>
                  <a:gd name="T28" fmla="*/ 121 w 121"/>
                  <a:gd name="T29" fmla="*/ 42 h 45"/>
                  <a:gd name="T30" fmla="*/ 118 w 121"/>
                  <a:gd name="T31" fmla="*/ 31 h 45"/>
                  <a:gd name="T32" fmla="*/ 116 w 121"/>
                  <a:gd name="T33" fmla="*/ 35 h 45"/>
                  <a:gd name="T34" fmla="*/ 92 w 121"/>
                  <a:gd name="T35" fmla="*/ 4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1" h="45">
                    <a:moveTo>
                      <a:pt x="92" y="40"/>
                    </a:moveTo>
                    <a:cubicBezTo>
                      <a:pt x="84" y="35"/>
                      <a:pt x="82" y="24"/>
                      <a:pt x="87" y="16"/>
                    </a:cubicBezTo>
                    <a:cubicBezTo>
                      <a:pt x="94" y="5"/>
                      <a:pt x="94" y="5"/>
                      <a:pt x="94" y="5"/>
                    </a:cubicBezTo>
                    <a:cubicBezTo>
                      <a:pt x="91" y="3"/>
                      <a:pt x="87" y="1"/>
                      <a:pt x="83" y="0"/>
                    </a:cubicBezTo>
                    <a:cubicBezTo>
                      <a:pt x="76" y="11"/>
                      <a:pt x="72" y="21"/>
                      <a:pt x="65" y="28"/>
                    </a:cubicBezTo>
                    <a:cubicBezTo>
                      <a:pt x="65" y="16"/>
                      <a:pt x="65" y="16"/>
                      <a:pt x="65" y="16"/>
                    </a:cubicBezTo>
                    <a:cubicBezTo>
                      <a:pt x="68" y="11"/>
                      <a:pt x="68" y="11"/>
                      <a:pt x="68" y="11"/>
                    </a:cubicBezTo>
                    <a:cubicBezTo>
                      <a:pt x="61" y="4"/>
                      <a:pt x="61" y="4"/>
                      <a:pt x="61" y="4"/>
                    </a:cubicBezTo>
                    <a:cubicBezTo>
                      <a:pt x="53" y="11"/>
                      <a:pt x="53" y="11"/>
                      <a:pt x="53" y="11"/>
                    </a:cubicBezTo>
                    <a:cubicBezTo>
                      <a:pt x="56" y="16"/>
                      <a:pt x="56" y="16"/>
                      <a:pt x="56" y="16"/>
                    </a:cubicBezTo>
                    <a:cubicBezTo>
                      <a:pt x="56" y="28"/>
                      <a:pt x="56" y="28"/>
                      <a:pt x="56" y="28"/>
                    </a:cubicBezTo>
                    <a:cubicBezTo>
                      <a:pt x="49" y="21"/>
                      <a:pt x="45" y="11"/>
                      <a:pt x="38" y="0"/>
                    </a:cubicBezTo>
                    <a:cubicBezTo>
                      <a:pt x="16" y="7"/>
                      <a:pt x="3" y="22"/>
                      <a:pt x="0" y="42"/>
                    </a:cubicBezTo>
                    <a:cubicBezTo>
                      <a:pt x="61" y="42"/>
                      <a:pt x="61" y="42"/>
                      <a:pt x="61" y="42"/>
                    </a:cubicBezTo>
                    <a:cubicBezTo>
                      <a:pt x="121" y="42"/>
                      <a:pt x="121" y="42"/>
                      <a:pt x="121" y="42"/>
                    </a:cubicBezTo>
                    <a:cubicBezTo>
                      <a:pt x="121" y="38"/>
                      <a:pt x="120" y="35"/>
                      <a:pt x="118" y="31"/>
                    </a:cubicBezTo>
                    <a:cubicBezTo>
                      <a:pt x="116" y="35"/>
                      <a:pt x="116" y="35"/>
                      <a:pt x="116" y="35"/>
                    </a:cubicBezTo>
                    <a:cubicBezTo>
                      <a:pt x="111" y="43"/>
                      <a:pt x="100" y="45"/>
                      <a:pt x="92"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5"/>
              </a:p>
            </p:txBody>
          </p:sp>
          <p:sp>
            <p:nvSpPr>
              <p:cNvPr id="12" name="Freeform 13"/>
              <p:cNvSpPr>
                <a:spLocks noEditPoints="1"/>
              </p:cNvSpPr>
              <p:nvPr/>
            </p:nvSpPr>
            <p:spPr bwMode="auto">
              <a:xfrm rot="182081">
                <a:off x="2102540" y="1622952"/>
                <a:ext cx="913452" cy="1087139"/>
              </a:xfrm>
              <a:custGeom>
                <a:avLst/>
                <a:gdLst>
                  <a:gd name="T0" fmla="*/ 48 w 57"/>
                  <a:gd name="T1" fmla="*/ 3 h 68"/>
                  <a:gd name="T2" fmla="*/ 48 w 57"/>
                  <a:gd name="T3" fmla="*/ 3 h 68"/>
                  <a:gd name="T4" fmla="*/ 35 w 57"/>
                  <a:gd name="T5" fmla="*/ 2 h 68"/>
                  <a:gd name="T6" fmla="*/ 35 w 57"/>
                  <a:gd name="T7" fmla="*/ 2 h 68"/>
                  <a:gd name="T8" fmla="*/ 35 w 57"/>
                  <a:gd name="T9" fmla="*/ 2 h 68"/>
                  <a:gd name="T10" fmla="*/ 27 w 57"/>
                  <a:gd name="T11" fmla="*/ 8 h 68"/>
                  <a:gd name="T12" fmla="*/ 5 w 57"/>
                  <a:gd name="T13" fmla="*/ 42 h 68"/>
                  <a:gd name="T14" fmla="*/ 9 w 57"/>
                  <a:gd name="T15" fmla="*/ 64 h 68"/>
                  <a:gd name="T16" fmla="*/ 31 w 57"/>
                  <a:gd name="T17" fmla="*/ 59 h 68"/>
                  <a:gd name="T18" fmla="*/ 53 w 57"/>
                  <a:gd name="T19" fmla="*/ 25 h 68"/>
                  <a:gd name="T20" fmla="*/ 48 w 57"/>
                  <a:gd name="T21" fmla="*/ 3 h 68"/>
                  <a:gd name="T22" fmla="*/ 40 w 57"/>
                  <a:gd name="T23" fmla="*/ 41 h 68"/>
                  <a:gd name="T24" fmla="*/ 29 w 57"/>
                  <a:gd name="T25" fmla="*/ 58 h 68"/>
                  <a:gd name="T26" fmla="*/ 11 w 57"/>
                  <a:gd name="T27" fmla="*/ 62 h 68"/>
                  <a:gd name="T28" fmla="*/ 7 w 57"/>
                  <a:gd name="T29" fmla="*/ 44 h 68"/>
                  <a:gd name="T30" fmla="*/ 17 w 57"/>
                  <a:gd name="T31" fmla="*/ 27 h 68"/>
                  <a:gd name="T32" fmla="*/ 40 w 57"/>
                  <a:gd name="T33" fmla="*/ 4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68">
                    <a:moveTo>
                      <a:pt x="48" y="3"/>
                    </a:moveTo>
                    <a:cubicBezTo>
                      <a:pt x="48" y="3"/>
                      <a:pt x="48" y="3"/>
                      <a:pt x="48" y="3"/>
                    </a:cubicBezTo>
                    <a:cubicBezTo>
                      <a:pt x="44" y="1"/>
                      <a:pt x="39" y="0"/>
                      <a:pt x="35" y="2"/>
                    </a:cubicBezTo>
                    <a:cubicBezTo>
                      <a:pt x="35" y="2"/>
                      <a:pt x="35" y="2"/>
                      <a:pt x="35" y="2"/>
                    </a:cubicBezTo>
                    <a:cubicBezTo>
                      <a:pt x="35" y="2"/>
                      <a:pt x="35" y="2"/>
                      <a:pt x="35" y="2"/>
                    </a:cubicBezTo>
                    <a:cubicBezTo>
                      <a:pt x="32" y="3"/>
                      <a:pt x="29" y="5"/>
                      <a:pt x="27" y="8"/>
                    </a:cubicBezTo>
                    <a:cubicBezTo>
                      <a:pt x="5" y="42"/>
                      <a:pt x="5" y="42"/>
                      <a:pt x="5" y="42"/>
                    </a:cubicBezTo>
                    <a:cubicBezTo>
                      <a:pt x="0" y="50"/>
                      <a:pt x="2" y="59"/>
                      <a:pt x="9" y="64"/>
                    </a:cubicBezTo>
                    <a:cubicBezTo>
                      <a:pt x="17" y="68"/>
                      <a:pt x="26" y="66"/>
                      <a:pt x="31" y="59"/>
                    </a:cubicBezTo>
                    <a:cubicBezTo>
                      <a:pt x="53" y="25"/>
                      <a:pt x="53" y="25"/>
                      <a:pt x="53" y="25"/>
                    </a:cubicBezTo>
                    <a:cubicBezTo>
                      <a:pt x="57" y="18"/>
                      <a:pt x="55" y="8"/>
                      <a:pt x="48" y="3"/>
                    </a:cubicBezTo>
                    <a:close/>
                    <a:moveTo>
                      <a:pt x="40" y="41"/>
                    </a:moveTo>
                    <a:cubicBezTo>
                      <a:pt x="29" y="58"/>
                      <a:pt x="29" y="58"/>
                      <a:pt x="29" y="58"/>
                    </a:cubicBezTo>
                    <a:cubicBezTo>
                      <a:pt x="25" y="64"/>
                      <a:pt x="17" y="66"/>
                      <a:pt x="11" y="62"/>
                    </a:cubicBezTo>
                    <a:cubicBezTo>
                      <a:pt x="5" y="58"/>
                      <a:pt x="3" y="50"/>
                      <a:pt x="7" y="44"/>
                    </a:cubicBezTo>
                    <a:cubicBezTo>
                      <a:pt x="17" y="27"/>
                      <a:pt x="17" y="27"/>
                      <a:pt x="17" y="27"/>
                    </a:cubicBezTo>
                    <a:cubicBezTo>
                      <a:pt x="40" y="41"/>
                      <a:pt x="40" y="41"/>
                      <a:pt x="40"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5"/>
              </a:p>
            </p:txBody>
          </p:sp>
        </p:grpSp>
      </p:gr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93208" y="1424782"/>
            <a:ext cx="8763000" cy="2377281"/>
          </a:xfrm>
        </p:spPr>
        <p:txBody>
          <a:bodyPr anchor="b"/>
          <a:lstStyle>
            <a:lvl1pPr>
              <a:defRPr sz="5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93208" y="3824553"/>
            <a:ext cx="8763000" cy="1250156"/>
          </a:xfrm>
        </p:spPr>
        <p:txBody>
          <a:bodyPr/>
          <a:lstStyle>
            <a:lvl1pPr marL="0" indent="0">
              <a:buNone/>
              <a:defRPr sz="2000">
                <a:solidFill>
                  <a:schemeClr val="tx1">
                    <a:tint val="75000"/>
                  </a:schemeClr>
                </a:solidFill>
              </a:defRPr>
            </a:lvl1pPr>
            <a:lvl2pPr marL="381000" indent="0">
              <a:buNone/>
              <a:defRPr sz="1665">
                <a:solidFill>
                  <a:schemeClr val="tx1">
                    <a:tint val="75000"/>
                  </a:schemeClr>
                </a:solidFill>
              </a:defRPr>
            </a:lvl2pPr>
            <a:lvl3pPr marL="762000" indent="0">
              <a:buNone/>
              <a:defRPr sz="1500">
                <a:solidFill>
                  <a:schemeClr val="tx1">
                    <a:tint val="75000"/>
                  </a:schemeClr>
                </a:solidFill>
              </a:defRPr>
            </a:lvl3pPr>
            <a:lvl4pPr marL="1143000" indent="0">
              <a:buNone/>
              <a:defRPr sz="1335">
                <a:solidFill>
                  <a:schemeClr val="tx1">
                    <a:tint val="75000"/>
                  </a:schemeClr>
                </a:solidFill>
              </a:defRPr>
            </a:lvl4pPr>
            <a:lvl5pPr marL="1524000" indent="0">
              <a:buNone/>
              <a:defRPr sz="1335">
                <a:solidFill>
                  <a:schemeClr val="tx1">
                    <a:tint val="75000"/>
                  </a:schemeClr>
                </a:solidFill>
              </a:defRPr>
            </a:lvl5pPr>
            <a:lvl6pPr marL="1905000" indent="0">
              <a:buNone/>
              <a:defRPr sz="1335">
                <a:solidFill>
                  <a:schemeClr val="tx1">
                    <a:tint val="75000"/>
                  </a:schemeClr>
                </a:solidFill>
              </a:defRPr>
            </a:lvl6pPr>
            <a:lvl7pPr marL="2286000" indent="0">
              <a:buNone/>
              <a:defRPr sz="1335">
                <a:solidFill>
                  <a:schemeClr val="tx1">
                    <a:tint val="75000"/>
                  </a:schemeClr>
                </a:solidFill>
              </a:defRPr>
            </a:lvl7pPr>
            <a:lvl8pPr marL="2667000" indent="0">
              <a:buNone/>
              <a:defRPr sz="1335">
                <a:solidFill>
                  <a:schemeClr val="tx1">
                    <a:tint val="75000"/>
                  </a:schemeClr>
                </a:solidFill>
              </a:defRPr>
            </a:lvl8pPr>
            <a:lvl9pPr marL="3048000" indent="0">
              <a:buNone/>
              <a:defRPr sz="1335">
                <a:solidFill>
                  <a:schemeClr val="tx1">
                    <a:tint val="75000"/>
                  </a:schemeClr>
                </a:solidFill>
              </a:defRPr>
            </a:lvl9pPr>
          </a:lstStyle>
          <a:p>
            <a:pPr lvl="0"/>
            <a:r>
              <a:rPr lang="zh-CN" altLang="en-US" smtClean="0"/>
              <a:t>单击此处编辑母版文本样式</a:t>
            </a:r>
            <a:endParaRPr lang="zh-CN" altLang="en-US" smtClean="0"/>
          </a:p>
        </p:txBody>
      </p:sp>
      <p:sp>
        <p:nvSpPr>
          <p:cNvPr id="4" name="Date Placeholder 3"/>
          <p:cNvSpPr>
            <a:spLocks noGrp="1"/>
          </p:cNvSpPr>
          <p:nvPr>
            <p:ph type="dt" sz="half" idx="10"/>
          </p:nvPr>
        </p:nvSpPr>
        <p:spPr/>
        <p:txBody>
          <a:bodyPr/>
          <a:lstStyle/>
          <a:p>
            <a:fld id="{36734297-13CA-4E5E-9860-3D471BD51CD7}" type="datetime1">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74D8B9-E116-425F-B33E-AD807879AD22}" type="slidenum">
              <a:rPr lang="zh-CN" altLang="en-US" smtClean="0"/>
            </a:fld>
            <a:endParaRPr lang="zh-CN" altLang="en-US"/>
          </a:p>
        </p:txBody>
      </p:sp>
      <p:grpSp>
        <p:nvGrpSpPr>
          <p:cNvPr id="7" name="组合 6"/>
          <p:cNvGrpSpPr/>
          <p:nvPr userDrawn="1"/>
        </p:nvGrpSpPr>
        <p:grpSpPr>
          <a:xfrm>
            <a:off x="484022" y="5293360"/>
            <a:ext cx="2145138" cy="210044"/>
            <a:chOff x="1149193" y="1773652"/>
            <a:chExt cx="7453635" cy="810927"/>
          </a:xfrm>
        </p:grpSpPr>
        <p:sp>
          <p:nvSpPr>
            <p:cNvPr id="8" name="Freeform 5"/>
            <p:cNvSpPr>
              <a:spLocks noEditPoints="1"/>
            </p:cNvSpPr>
            <p:nvPr/>
          </p:nvSpPr>
          <p:spPr bwMode="auto">
            <a:xfrm>
              <a:off x="2270689" y="2295100"/>
              <a:ext cx="203211" cy="220464"/>
            </a:xfrm>
            <a:custGeom>
              <a:avLst/>
              <a:gdLst>
                <a:gd name="T0" fmla="*/ 0 w 45"/>
                <a:gd name="T1" fmla="*/ 48 h 48"/>
                <a:gd name="T2" fmla="*/ 19 w 45"/>
                <a:gd name="T3" fmla="*/ 0 h 48"/>
                <a:gd name="T4" fmla="*/ 26 w 45"/>
                <a:gd name="T5" fmla="*/ 0 h 48"/>
                <a:gd name="T6" fmla="*/ 45 w 45"/>
                <a:gd name="T7" fmla="*/ 48 h 48"/>
                <a:gd name="T8" fmla="*/ 38 w 45"/>
                <a:gd name="T9" fmla="*/ 48 h 48"/>
                <a:gd name="T10" fmla="*/ 32 w 45"/>
                <a:gd name="T11" fmla="*/ 34 h 48"/>
                <a:gd name="T12" fmla="*/ 12 w 45"/>
                <a:gd name="T13" fmla="*/ 34 h 48"/>
                <a:gd name="T14" fmla="*/ 7 w 45"/>
                <a:gd name="T15" fmla="*/ 48 h 48"/>
                <a:gd name="T16" fmla="*/ 0 w 45"/>
                <a:gd name="T17" fmla="*/ 48 h 48"/>
                <a:gd name="T18" fmla="*/ 14 w 45"/>
                <a:gd name="T19" fmla="*/ 28 h 48"/>
                <a:gd name="T20" fmla="*/ 30 w 45"/>
                <a:gd name="T21" fmla="*/ 28 h 48"/>
                <a:gd name="T22" fmla="*/ 25 w 45"/>
                <a:gd name="T23" fmla="*/ 15 h 48"/>
                <a:gd name="T24" fmla="*/ 22 w 45"/>
                <a:gd name="T25" fmla="*/ 5 h 48"/>
                <a:gd name="T26" fmla="*/ 19 w 45"/>
                <a:gd name="T27" fmla="*/ 14 h 48"/>
                <a:gd name="T28" fmla="*/ 14 w 45"/>
                <a:gd name="T29" fmla="*/ 2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5" h="48">
                  <a:moveTo>
                    <a:pt x="0" y="48"/>
                  </a:moveTo>
                  <a:cubicBezTo>
                    <a:pt x="19" y="0"/>
                    <a:pt x="19" y="0"/>
                    <a:pt x="19" y="0"/>
                  </a:cubicBezTo>
                  <a:cubicBezTo>
                    <a:pt x="26" y="0"/>
                    <a:pt x="26" y="0"/>
                    <a:pt x="26" y="0"/>
                  </a:cubicBezTo>
                  <a:cubicBezTo>
                    <a:pt x="45" y="48"/>
                    <a:pt x="45" y="48"/>
                    <a:pt x="45" y="48"/>
                  </a:cubicBezTo>
                  <a:cubicBezTo>
                    <a:pt x="38" y="48"/>
                    <a:pt x="38" y="48"/>
                    <a:pt x="38" y="48"/>
                  </a:cubicBezTo>
                  <a:cubicBezTo>
                    <a:pt x="32" y="34"/>
                    <a:pt x="32" y="34"/>
                    <a:pt x="32" y="34"/>
                  </a:cubicBezTo>
                  <a:cubicBezTo>
                    <a:pt x="12" y="34"/>
                    <a:pt x="12" y="34"/>
                    <a:pt x="12" y="34"/>
                  </a:cubicBezTo>
                  <a:cubicBezTo>
                    <a:pt x="7" y="48"/>
                    <a:pt x="7" y="48"/>
                    <a:pt x="7" y="48"/>
                  </a:cubicBezTo>
                  <a:lnTo>
                    <a:pt x="0" y="48"/>
                  </a:lnTo>
                  <a:close/>
                  <a:moveTo>
                    <a:pt x="14" y="28"/>
                  </a:moveTo>
                  <a:cubicBezTo>
                    <a:pt x="30" y="28"/>
                    <a:pt x="30" y="28"/>
                    <a:pt x="30" y="28"/>
                  </a:cubicBezTo>
                  <a:cubicBezTo>
                    <a:pt x="25" y="15"/>
                    <a:pt x="25" y="15"/>
                    <a:pt x="25" y="15"/>
                  </a:cubicBezTo>
                  <a:cubicBezTo>
                    <a:pt x="24" y="11"/>
                    <a:pt x="23" y="7"/>
                    <a:pt x="22" y="5"/>
                  </a:cubicBezTo>
                  <a:cubicBezTo>
                    <a:pt x="21" y="8"/>
                    <a:pt x="20" y="11"/>
                    <a:pt x="19" y="14"/>
                  </a:cubicBezTo>
                  <a:lnTo>
                    <a:pt x="14" y="28"/>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9" name="Freeform 6"/>
            <p:cNvSpPr/>
            <p:nvPr/>
          </p:nvSpPr>
          <p:spPr bwMode="auto">
            <a:xfrm>
              <a:off x="2496906" y="2350694"/>
              <a:ext cx="126528" cy="164869"/>
            </a:xfrm>
            <a:custGeom>
              <a:avLst/>
              <a:gdLst>
                <a:gd name="T0" fmla="*/ 0 w 28"/>
                <a:gd name="T1" fmla="*/ 36 h 36"/>
                <a:gd name="T2" fmla="*/ 0 w 28"/>
                <a:gd name="T3" fmla="*/ 1 h 36"/>
                <a:gd name="T4" fmla="*/ 5 w 28"/>
                <a:gd name="T5" fmla="*/ 1 h 36"/>
                <a:gd name="T6" fmla="*/ 5 w 28"/>
                <a:gd name="T7" fmla="*/ 6 h 36"/>
                <a:gd name="T8" fmla="*/ 16 w 28"/>
                <a:gd name="T9" fmla="*/ 0 h 36"/>
                <a:gd name="T10" fmla="*/ 22 w 28"/>
                <a:gd name="T11" fmla="*/ 1 h 36"/>
                <a:gd name="T12" fmla="*/ 26 w 28"/>
                <a:gd name="T13" fmla="*/ 4 h 36"/>
                <a:gd name="T14" fmla="*/ 28 w 28"/>
                <a:gd name="T15" fmla="*/ 9 h 36"/>
                <a:gd name="T16" fmla="*/ 28 w 28"/>
                <a:gd name="T17" fmla="*/ 15 h 36"/>
                <a:gd name="T18" fmla="*/ 28 w 28"/>
                <a:gd name="T19" fmla="*/ 36 h 36"/>
                <a:gd name="T20" fmla="*/ 23 w 28"/>
                <a:gd name="T21" fmla="*/ 36 h 36"/>
                <a:gd name="T22" fmla="*/ 23 w 28"/>
                <a:gd name="T23" fmla="*/ 15 h 36"/>
                <a:gd name="T24" fmla="*/ 22 w 28"/>
                <a:gd name="T25" fmla="*/ 9 h 36"/>
                <a:gd name="T26" fmla="*/ 19 w 28"/>
                <a:gd name="T27" fmla="*/ 6 h 36"/>
                <a:gd name="T28" fmla="*/ 15 w 28"/>
                <a:gd name="T29" fmla="*/ 5 h 36"/>
                <a:gd name="T30" fmla="*/ 9 w 28"/>
                <a:gd name="T31" fmla="*/ 8 h 36"/>
                <a:gd name="T32" fmla="*/ 6 w 28"/>
                <a:gd name="T33" fmla="*/ 17 h 36"/>
                <a:gd name="T34" fmla="*/ 6 w 28"/>
                <a:gd name="T35" fmla="*/ 36 h 36"/>
                <a:gd name="T36" fmla="*/ 0 w 28"/>
                <a:gd name="T3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 h="36">
                  <a:moveTo>
                    <a:pt x="0" y="36"/>
                  </a:moveTo>
                  <a:cubicBezTo>
                    <a:pt x="0" y="1"/>
                    <a:pt x="0" y="1"/>
                    <a:pt x="0" y="1"/>
                  </a:cubicBezTo>
                  <a:cubicBezTo>
                    <a:pt x="5" y="1"/>
                    <a:pt x="5" y="1"/>
                    <a:pt x="5" y="1"/>
                  </a:cubicBezTo>
                  <a:cubicBezTo>
                    <a:pt x="5" y="6"/>
                    <a:pt x="5" y="6"/>
                    <a:pt x="5" y="6"/>
                  </a:cubicBezTo>
                  <a:cubicBezTo>
                    <a:pt x="8" y="2"/>
                    <a:pt x="12" y="0"/>
                    <a:pt x="16" y="0"/>
                  </a:cubicBezTo>
                  <a:cubicBezTo>
                    <a:pt x="19" y="0"/>
                    <a:pt x="21" y="1"/>
                    <a:pt x="22" y="1"/>
                  </a:cubicBezTo>
                  <a:cubicBezTo>
                    <a:pt x="24" y="2"/>
                    <a:pt x="25" y="3"/>
                    <a:pt x="26" y="4"/>
                  </a:cubicBezTo>
                  <a:cubicBezTo>
                    <a:pt x="27" y="6"/>
                    <a:pt x="28" y="7"/>
                    <a:pt x="28" y="9"/>
                  </a:cubicBezTo>
                  <a:cubicBezTo>
                    <a:pt x="28" y="10"/>
                    <a:pt x="28" y="12"/>
                    <a:pt x="28" y="15"/>
                  </a:cubicBezTo>
                  <a:cubicBezTo>
                    <a:pt x="28" y="36"/>
                    <a:pt x="28" y="36"/>
                    <a:pt x="28" y="36"/>
                  </a:cubicBezTo>
                  <a:cubicBezTo>
                    <a:pt x="23" y="36"/>
                    <a:pt x="23" y="36"/>
                    <a:pt x="23" y="36"/>
                  </a:cubicBezTo>
                  <a:cubicBezTo>
                    <a:pt x="23" y="15"/>
                    <a:pt x="23" y="15"/>
                    <a:pt x="23" y="15"/>
                  </a:cubicBezTo>
                  <a:cubicBezTo>
                    <a:pt x="23" y="12"/>
                    <a:pt x="22" y="11"/>
                    <a:pt x="22" y="9"/>
                  </a:cubicBezTo>
                  <a:cubicBezTo>
                    <a:pt x="21" y="8"/>
                    <a:pt x="21" y="7"/>
                    <a:pt x="19" y="6"/>
                  </a:cubicBezTo>
                  <a:cubicBezTo>
                    <a:pt x="18" y="6"/>
                    <a:pt x="17" y="5"/>
                    <a:pt x="15" y="5"/>
                  </a:cubicBezTo>
                  <a:cubicBezTo>
                    <a:pt x="13" y="5"/>
                    <a:pt x="10" y="6"/>
                    <a:pt x="9" y="8"/>
                  </a:cubicBezTo>
                  <a:cubicBezTo>
                    <a:pt x="7" y="9"/>
                    <a:pt x="6" y="12"/>
                    <a:pt x="6" y="17"/>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10" name="Freeform 7"/>
            <p:cNvSpPr/>
            <p:nvPr/>
          </p:nvSpPr>
          <p:spPr bwMode="auto">
            <a:xfrm>
              <a:off x="2669444" y="2295100"/>
              <a:ext cx="126528" cy="220464"/>
            </a:xfrm>
            <a:custGeom>
              <a:avLst/>
              <a:gdLst>
                <a:gd name="T0" fmla="*/ 0 w 28"/>
                <a:gd name="T1" fmla="*/ 48 h 48"/>
                <a:gd name="T2" fmla="*/ 0 w 28"/>
                <a:gd name="T3" fmla="*/ 0 h 48"/>
                <a:gd name="T4" fmla="*/ 6 w 28"/>
                <a:gd name="T5" fmla="*/ 0 h 48"/>
                <a:gd name="T6" fmla="*/ 6 w 28"/>
                <a:gd name="T7" fmla="*/ 17 h 48"/>
                <a:gd name="T8" fmla="*/ 16 w 28"/>
                <a:gd name="T9" fmla="*/ 12 h 48"/>
                <a:gd name="T10" fmla="*/ 23 w 28"/>
                <a:gd name="T11" fmla="*/ 14 h 48"/>
                <a:gd name="T12" fmla="*/ 27 w 28"/>
                <a:gd name="T13" fmla="*/ 18 h 48"/>
                <a:gd name="T14" fmla="*/ 28 w 28"/>
                <a:gd name="T15" fmla="*/ 26 h 48"/>
                <a:gd name="T16" fmla="*/ 28 w 28"/>
                <a:gd name="T17" fmla="*/ 48 h 48"/>
                <a:gd name="T18" fmla="*/ 22 w 28"/>
                <a:gd name="T19" fmla="*/ 48 h 48"/>
                <a:gd name="T20" fmla="*/ 22 w 28"/>
                <a:gd name="T21" fmla="*/ 26 h 48"/>
                <a:gd name="T22" fmla="*/ 20 w 28"/>
                <a:gd name="T23" fmla="*/ 19 h 48"/>
                <a:gd name="T24" fmla="*/ 15 w 28"/>
                <a:gd name="T25" fmla="*/ 17 h 48"/>
                <a:gd name="T26" fmla="*/ 10 w 28"/>
                <a:gd name="T27" fmla="*/ 19 h 48"/>
                <a:gd name="T28" fmla="*/ 7 w 28"/>
                <a:gd name="T29" fmla="*/ 22 h 48"/>
                <a:gd name="T30" fmla="*/ 6 w 28"/>
                <a:gd name="T31" fmla="*/ 29 h 48"/>
                <a:gd name="T32" fmla="*/ 6 w 28"/>
                <a:gd name="T33" fmla="*/ 48 h 48"/>
                <a:gd name="T34" fmla="*/ 0 w 28"/>
                <a:gd name="T35"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 h="48">
                  <a:moveTo>
                    <a:pt x="0" y="48"/>
                  </a:moveTo>
                  <a:cubicBezTo>
                    <a:pt x="0" y="0"/>
                    <a:pt x="0" y="0"/>
                    <a:pt x="0" y="0"/>
                  </a:cubicBezTo>
                  <a:cubicBezTo>
                    <a:pt x="6" y="0"/>
                    <a:pt x="6" y="0"/>
                    <a:pt x="6" y="0"/>
                  </a:cubicBezTo>
                  <a:cubicBezTo>
                    <a:pt x="6" y="17"/>
                    <a:pt x="6" y="17"/>
                    <a:pt x="6" y="17"/>
                  </a:cubicBezTo>
                  <a:cubicBezTo>
                    <a:pt x="8" y="14"/>
                    <a:pt x="12" y="12"/>
                    <a:pt x="16" y="12"/>
                  </a:cubicBezTo>
                  <a:cubicBezTo>
                    <a:pt x="19" y="12"/>
                    <a:pt x="21" y="13"/>
                    <a:pt x="23" y="14"/>
                  </a:cubicBezTo>
                  <a:cubicBezTo>
                    <a:pt x="25" y="15"/>
                    <a:pt x="26" y="16"/>
                    <a:pt x="27" y="18"/>
                  </a:cubicBezTo>
                  <a:cubicBezTo>
                    <a:pt x="28" y="20"/>
                    <a:pt x="28" y="22"/>
                    <a:pt x="28" y="26"/>
                  </a:cubicBezTo>
                  <a:cubicBezTo>
                    <a:pt x="28" y="48"/>
                    <a:pt x="28" y="48"/>
                    <a:pt x="28" y="48"/>
                  </a:cubicBezTo>
                  <a:cubicBezTo>
                    <a:pt x="22" y="48"/>
                    <a:pt x="22" y="48"/>
                    <a:pt x="22" y="48"/>
                  </a:cubicBezTo>
                  <a:cubicBezTo>
                    <a:pt x="22" y="26"/>
                    <a:pt x="22" y="26"/>
                    <a:pt x="22" y="26"/>
                  </a:cubicBezTo>
                  <a:cubicBezTo>
                    <a:pt x="22" y="23"/>
                    <a:pt x="22" y="21"/>
                    <a:pt x="20" y="19"/>
                  </a:cubicBezTo>
                  <a:cubicBezTo>
                    <a:pt x="19" y="18"/>
                    <a:pt x="17" y="17"/>
                    <a:pt x="15" y="17"/>
                  </a:cubicBezTo>
                  <a:cubicBezTo>
                    <a:pt x="13" y="17"/>
                    <a:pt x="12" y="18"/>
                    <a:pt x="10" y="19"/>
                  </a:cubicBezTo>
                  <a:cubicBezTo>
                    <a:pt x="8" y="20"/>
                    <a:pt x="7" y="21"/>
                    <a:pt x="7" y="22"/>
                  </a:cubicBezTo>
                  <a:cubicBezTo>
                    <a:pt x="6" y="24"/>
                    <a:pt x="6" y="26"/>
                    <a:pt x="6" y="29"/>
                  </a:cubicBezTo>
                  <a:cubicBezTo>
                    <a:pt x="6" y="48"/>
                    <a:pt x="6" y="48"/>
                    <a:pt x="6" y="48"/>
                  </a:cubicBezTo>
                  <a:lnTo>
                    <a:pt x="0" y="48"/>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11" name="Freeform 8"/>
            <p:cNvSpPr/>
            <p:nvPr/>
          </p:nvSpPr>
          <p:spPr bwMode="auto">
            <a:xfrm>
              <a:off x="2836231" y="2354529"/>
              <a:ext cx="132280" cy="164869"/>
            </a:xfrm>
            <a:custGeom>
              <a:avLst/>
              <a:gdLst>
                <a:gd name="T0" fmla="*/ 24 w 29"/>
                <a:gd name="T1" fmla="*/ 35 h 36"/>
                <a:gd name="T2" fmla="*/ 24 w 29"/>
                <a:gd name="T3" fmla="*/ 30 h 36"/>
                <a:gd name="T4" fmla="*/ 12 w 29"/>
                <a:gd name="T5" fmla="*/ 36 h 36"/>
                <a:gd name="T6" fmla="*/ 7 w 29"/>
                <a:gd name="T7" fmla="*/ 35 h 36"/>
                <a:gd name="T8" fmla="*/ 3 w 29"/>
                <a:gd name="T9" fmla="*/ 32 h 36"/>
                <a:gd name="T10" fmla="*/ 1 w 29"/>
                <a:gd name="T11" fmla="*/ 27 h 36"/>
                <a:gd name="T12" fmla="*/ 0 w 29"/>
                <a:gd name="T13" fmla="*/ 22 h 36"/>
                <a:gd name="T14" fmla="*/ 0 w 29"/>
                <a:gd name="T15" fmla="*/ 0 h 36"/>
                <a:gd name="T16" fmla="*/ 6 w 29"/>
                <a:gd name="T17" fmla="*/ 0 h 36"/>
                <a:gd name="T18" fmla="*/ 6 w 29"/>
                <a:gd name="T19" fmla="*/ 20 h 36"/>
                <a:gd name="T20" fmla="*/ 7 w 29"/>
                <a:gd name="T21" fmla="*/ 26 h 36"/>
                <a:gd name="T22" fmla="*/ 9 w 29"/>
                <a:gd name="T23" fmla="*/ 30 h 36"/>
                <a:gd name="T24" fmla="*/ 14 w 29"/>
                <a:gd name="T25" fmla="*/ 31 h 36"/>
                <a:gd name="T26" fmla="*/ 19 w 29"/>
                <a:gd name="T27" fmla="*/ 30 h 36"/>
                <a:gd name="T28" fmla="*/ 22 w 29"/>
                <a:gd name="T29" fmla="*/ 26 h 36"/>
                <a:gd name="T30" fmla="*/ 23 w 29"/>
                <a:gd name="T31" fmla="*/ 19 h 36"/>
                <a:gd name="T32" fmla="*/ 23 w 29"/>
                <a:gd name="T33" fmla="*/ 0 h 36"/>
                <a:gd name="T34" fmla="*/ 29 w 29"/>
                <a:gd name="T35" fmla="*/ 0 h 36"/>
                <a:gd name="T36" fmla="*/ 29 w 29"/>
                <a:gd name="T37" fmla="*/ 35 h 36"/>
                <a:gd name="T38" fmla="*/ 24 w 29"/>
                <a:gd name="T39" fmla="*/ 35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9" h="36">
                  <a:moveTo>
                    <a:pt x="24" y="35"/>
                  </a:moveTo>
                  <a:cubicBezTo>
                    <a:pt x="24" y="30"/>
                    <a:pt x="24" y="30"/>
                    <a:pt x="24" y="30"/>
                  </a:cubicBezTo>
                  <a:cubicBezTo>
                    <a:pt x="21" y="34"/>
                    <a:pt x="17" y="36"/>
                    <a:pt x="12" y="36"/>
                  </a:cubicBezTo>
                  <a:cubicBezTo>
                    <a:pt x="10" y="36"/>
                    <a:pt x="8" y="36"/>
                    <a:pt x="7" y="35"/>
                  </a:cubicBezTo>
                  <a:cubicBezTo>
                    <a:pt x="5" y="34"/>
                    <a:pt x="3" y="33"/>
                    <a:pt x="3" y="32"/>
                  </a:cubicBezTo>
                  <a:cubicBezTo>
                    <a:pt x="2" y="31"/>
                    <a:pt x="1" y="29"/>
                    <a:pt x="1" y="27"/>
                  </a:cubicBezTo>
                  <a:cubicBezTo>
                    <a:pt x="0" y="26"/>
                    <a:pt x="0" y="24"/>
                    <a:pt x="0" y="22"/>
                  </a:cubicBezTo>
                  <a:cubicBezTo>
                    <a:pt x="0" y="0"/>
                    <a:pt x="0" y="0"/>
                    <a:pt x="0" y="0"/>
                  </a:cubicBezTo>
                  <a:cubicBezTo>
                    <a:pt x="6" y="0"/>
                    <a:pt x="6" y="0"/>
                    <a:pt x="6" y="0"/>
                  </a:cubicBezTo>
                  <a:cubicBezTo>
                    <a:pt x="6" y="20"/>
                    <a:pt x="6" y="20"/>
                    <a:pt x="6" y="20"/>
                  </a:cubicBezTo>
                  <a:cubicBezTo>
                    <a:pt x="6" y="23"/>
                    <a:pt x="6" y="25"/>
                    <a:pt x="7" y="26"/>
                  </a:cubicBezTo>
                  <a:cubicBezTo>
                    <a:pt x="7" y="27"/>
                    <a:pt x="8" y="29"/>
                    <a:pt x="9" y="30"/>
                  </a:cubicBezTo>
                  <a:cubicBezTo>
                    <a:pt x="10" y="30"/>
                    <a:pt x="12" y="31"/>
                    <a:pt x="14" y="31"/>
                  </a:cubicBezTo>
                  <a:cubicBezTo>
                    <a:pt x="15" y="31"/>
                    <a:pt x="17" y="30"/>
                    <a:pt x="19" y="30"/>
                  </a:cubicBezTo>
                  <a:cubicBezTo>
                    <a:pt x="20" y="29"/>
                    <a:pt x="21" y="27"/>
                    <a:pt x="22" y="26"/>
                  </a:cubicBezTo>
                  <a:cubicBezTo>
                    <a:pt x="23" y="24"/>
                    <a:pt x="23" y="22"/>
                    <a:pt x="23" y="19"/>
                  </a:cubicBezTo>
                  <a:cubicBezTo>
                    <a:pt x="23" y="0"/>
                    <a:pt x="23" y="0"/>
                    <a:pt x="23" y="0"/>
                  </a:cubicBezTo>
                  <a:cubicBezTo>
                    <a:pt x="29" y="0"/>
                    <a:pt x="29" y="0"/>
                    <a:pt x="29" y="0"/>
                  </a:cubicBezTo>
                  <a:cubicBezTo>
                    <a:pt x="29" y="35"/>
                    <a:pt x="29" y="35"/>
                    <a:pt x="29" y="35"/>
                  </a:cubicBezTo>
                  <a:lnTo>
                    <a:pt x="24" y="35"/>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12" name="Freeform 9"/>
            <p:cNvSpPr>
              <a:spLocks noEditPoints="1"/>
            </p:cNvSpPr>
            <p:nvPr/>
          </p:nvSpPr>
          <p:spPr bwMode="auto">
            <a:xfrm>
              <a:off x="3008768" y="2295100"/>
              <a:ext cx="28757" cy="220464"/>
            </a:xfrm>
            <a:custGeom>
              <a:avLst/>
              <a:gdLst>
                <a:gd name="T0" fmla="*/ 0 w 15"/>
                <a:gd name="T1" fmla="*/ 14 h 115"/>
                <a:gd name="T2" fmla="*/ 0 w 15"/>
                <a:gd name="T3" fmla="*/ 0 h 115"/>
                <a:gd name="T4" fmla="*/ 15 w 15"/>
                <a:gd name="T5" fmla="*/ 0 h 115"/>
                <a:gd name="T6" fmla="*/ 15 w 15"/>
                <a:gd name="T7" fmla="*/ 14 h 115"/>
                <a:gd name="T8" fmla="*/ 0 w 15"/>
                <a:gd name="T9" fmla="*/ 14 h 115"/>
                <a:gd name="T10" fmla="*/ 0 w 15"/>
                <a:gd name="T11" fmla="*/ 115 h 115"/>
                <a:gd name="T12" fmla="*/ 0 w 15"/>
                <a:gd name="T13" fmla="*/ 31 h 115"/>
                <a:gd name="T14" fmla="*/ 15 w 15"/>
                <a:gd name="T15" fmla="*/ 31 h 115"/>
                <a:gd name="T16" fmla="*/ 15 w 15"/>
                <a:gd name="T17" fmla="*/ 115 h 115"/>
                <a:gd name="T18" fmla="*/ 0 w 15"/>
                <a:gd name="T19" fmla="*/ 11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 h="115">
                  <a:moveTo>
                    <a:pt x="0" y="14"/>
                  </a:moveTo>
                  <a:lnTo>
                    <a:pt x="0" y="0"/>
                  </a:lnTo>
                  <a:lnTo>
                    <a:pt x="15" y="0"/>
                  </a:lnTo>
                  <a:lnTo>
                    <a:pt x="15" y="14"/>
                  </a:lnTo>
                  <a:lnTo>
                    <a:pt x="0" y="14"/>
                  </a:lnTo>
                  <a:close/>
                  <a:moveTo>
                    <a:pt x="0" y="115"/>
                  </a:moveTo>
                  <a:lnTo>
                    <a:pt x="0" y="31"/>
                  </a:lnTo>
                  <a:lnTo>
                    <a:pt x="15" y="31"/>
                  </a:lnTo>
                  <a:lnTo>
                    <a:pt x="15" y="115"/>
                  </a:lnTo>
                  <a:lnTo>
                    <a:pt x="0" y="115"/>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13" name="Freeform 10"/>
            <p:cNvSpPr/>
            <p:nvPr/>
          </p:nvSpPr>
          <p:spPr bwMode="auto">
            <a:xfrm>
              <a:off x="3150633" y="2295100"/>
              <a:ext cx="176372" cy="220464"/>
            </a:xfrm>
            <a:custGeom>
              <a:avLst/>
              <a:gdLst>
                <a:gd name="T0" fmla="*/ 0 w 39"/>
                <a:gd name="T1" fmla="*/ 48 h 48"/>
                <a:gd name="T2" fmla="*/ 0 w 39"/>
                <a:gd name="T3" fmla="*/ 42 h 48"/>
                <a:gd name="T4" fmla="*/ 25 w 39"/>
                <a:gd name="T5" fmla="*/ 11 h 48"/>
                <a:gd name="T6" fmla="*/ 30 w 39"/>
                <a:gd name="T7" fmla="*/ 5 h 48"/>
                <a:gd name="T8" fmla="*/ 3 w 39"/>
                <a:gd name="T9" fmla="*/ 5 h 48"/>
                <a:gd name="T10" fmla="*/ 3 w 39"/>
                <a:gd name="T11" fmla="*/ 0 h 48"/>
                <a:gd name="T12" fmla="*/ 38 w 39"/>
                <a:gd name="T13" fmla="*/ 0 h 48"/>
                <a:gd name="T14" fmla="*/ 38 w 39"/>
                <a:gd name="T15" fmla="*/ 5 h 48"/>
                <a:gd name="T16" fmla="*/ 11 w 39"/>
                <a:gd name="T17" fmla="*/ 39 h 48"/>
                <a:gd name="T18" fmla="*/ 8 w 39"/>
                <a:gd name="T19" fmla="*/ 43 h 48"/>
                <a:gd name="T20" fmla="*/ 39 w 39"/>
                <a:gd name="T21" fmla="*/ 43 h 48"/>
                <a:gd name="T22" fmla="*/ 39 w 39"/>
                <a:gd name="T23" fmla="*/ 48 h 48"/>
                <a:gd name="T24" fmla="*/ 0 w 39"/>
                <a:gd name="T25"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 h="48">
                  <a:moveTo>
                    <a:pt x="0" y="48"/>
                  </a:moveTo>
                  <a:cubicBezTo>
                    <a:pt x="0" y="42"/>
                    <a:pt x="0" y="42"/>
                    <a:pt x="0" y="42"/>
                  </a:cubicBezTo>
                  <a:cubicBezTo>
                    <a:pt x="25" y="11"/>
                    <a:pt x="25" y="11"/>
                    <a:pt x="25" y="11"/>
                  </a:cubicBezTo>
                  <a:cubicBezTo>
                    <a:pt x="27" y="9"/>
                    <a:pt x="29" y="7"/>
                    <a:pt x="30" y="5"/>
                  </a:cubicBezTo>
                  <a:cubicBezTo>
                    <a:pt x="3" y="5"/>
                    <a:pt x="3" y="5"/>
                    <a:pt x="3" y="5"/>
                  </a:cubicBezTo>
                  <a:cubicBezTo>
                    <a:pt x="3" y="0"/>
                    <a:pt x="3" y="0"/>
                    <a:pt x="3" y="0"/>
                  </a:cubicBezTo>
                  <a:cubicBezTo>
                    <a:pt x="38" y="0"/>
                    <a:pt x="38" y="0"/>
                    <a:pt x="38" y="0"/>
                  </a:cubicBezTo>
                  <a:cubicBezTo>
                    <a:pt x="38" y="5"/>
                    <a:pt x="38" y="5"/>
                    <a:pt x="38" y="5"/>
                  </a:cubicBezTo>
                  <a:cubicBezTo>
                    <a:pt x="11" y="39"/>
                    <a:pt x="11" y="39"/>
                    <a:pt x="11" y="39"/>
                  </a:cubicBezTo>
                  <a:cubicBezTo>
                    <a:pt x="8" y="43"/>
                    <a:pt x="8" y="43"/>
                    <a:pt x="8" y="43"/>
                  </a:cubicBezTo>
                  <a:cubicBezTo>
                    <a:pt x="39" y="43"/>
                    <a:pt x="39" y="43"/>
                    <a:pt x="39" y="43"/>
                  </a:cubicBezTo>
                  <a:cubicBezTo>
                    <a:pt x="39" y="48"/>
                    <a:pt x="39" y="48"/>
                    <a:pt x="39" y="48"/>
                  </a:cubicBezTo>
                  <a:lnTo>
                    <a:pt x="0" y="48"/>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14" name="Freeform 11"/>
            <p:cNvSpPr/>
            <p:nvPr/>
          </p:nvSpPr>
          <p:spPr bwMode="auto">
            <a:xfrm>
              <a:off x="3353844" y="2295100"/>
              <a:ext cx="132280" cy="220464"/>
            </a:xfrm>
            <a:custGeom>
              <a:avLst/>
              <a:gdLst>
                <a:gd name="T0" fmla="*/ 0 w 29"/>
                <a:gd name="T1" fmla="*/ 48 h 48"/>
                <a:gd name="T2" fmla="*/ 0 w 29"/>
                <a:gd name="T3" fmla="*/ 0 h 48"/>
                <a:gd name="T4" fmla="*/ 6 w 29"/>
                <a:gd name="T5" fmla="*/ 0 h 48"/>
                <a:gd name="T6" fmla="*/ 6 w 29"/>
                <a:gd name="T7" fmla="*/ 17 h 48"/>
                <a:gd name="T8" fmla="*/ 16 w 29"/>
                <a:gd name="T9" fmla="*/ 12 h 48"/>
                <a:gd name="T10" fmla="*/ 23 w 29"/>
                <a:gd name="T11" fmla="*/ 14 h 48"/>
                <a:gd name="T12" fmla="*/ 27 w 29"/>
                <a:gd name="T13" fmla="*/ 18 h 48"/>
                <a:gd name="T14" fmla="*/ 29 w 29"/>
                <a:gd name="T15" fmla="*/ 26 h 48"/>
                <a:gd name="T16" fmla="*/ 29 w 29"/>
                <a:gd name="T17" fmla="*/ 48 h 48"/>
                <a:gd name="T18" fmla="*/ 23 w 29"/>
                <a:gd name="T19" fmla="*/ 48 h 48"/>
                <a:gd name="T20" fmla="*/ 23 w 29"/>
                <a:gd name="T21" fmla="*/ 26 h 48"/>
                <a:gd name="T22" fmla="*/ 21 w 29"/>
                <a:gd name="T23" fmla="*/ 19 h 48"/>
                <a:gd name="T24" fmla="*/ 15 w 29"/>
                <a:gd name="T25" fmla="*/ 17 h 48"/>
                <a:gd name="T26" fmla="*/ 10 w 29"/>
                <a:gd name="T27" fmla="*/ 19 h 48"/>
                <a:gd name="T28" fmla="*/ 7 w 29"/>
                <a:gd name="T29" fmla="*/ 22 h 48"/>
                <a:gd name="T30" fmla="*/ 6 w 29"/>
                <a:gd name="T31" fmla="*/ 29 h 48"/>
                <a:gd name="T32" fmla="*/ 6 w 29"/>
                <a:gd name="T33" fmla="*/ 48 h 48"/>
                <a:gd name="T34" fmla="*/ 0 w 29"/>
                <a:gd name="T35"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 h="48">
                  <a:moveTo>
                    <a:pt x="0" y="48"/>
                  </a:moveTo>
                  <a:cubicBezTo>
                    <a:pt x="0" y="0"/>
                    <a:pt x="0" y="0"/>
                    <a:pt x="0" y="0"/>
                  </a:cubicBezTo>
                  <a:cubicBezTo>
                    <a:pt x="6" y="0"/>
                    <a:pt x="6" y="0"/>
                    <a:pt x="6" y="0"/>
                  </a:cubicBezTo>
                  <a:cubicBezTo>
                    <a:pt x="6" y="17"/>
                    <a:pt x="6" y="17"/>
                    <a:pt x="6" y="17"/>
                  </a:cubicBezTo>
                  <a:cubicBezTo>
                    <a:pt x="9" y="14"/>
                    <a:pt x="12" y="12"/>
                    <a:pt x="16" y="12"/>
                  </a:cubicBezTo>
                  <a:cubicBezTo>
                    <a:pt x="19" y="12"/>
                    <a:pt x="21" y="13"/>
                    <a:pt x="23" y="14"/>
                  </a:cubicBezTo>
                  <a:cubicBezTo>
                    <a:pt x="25" y="15"/>
                    <a:pt x="26" y="16"/>
                    <a:pt x="27" y="18"/>
                  </a:cubicBezTo>
                  <a:cubicBezTo>
                    <a:pt x="28" y="20"/>
                    <a:pt x="29" y="22"/>
                    <a:pt x="29" y="26"/>
                  </a:cubicBezTo>
                  <a:cubicBezTo>
                    <a:pt x="29" y="48"/>
                    <a:pt x="29" y="48"/>
                    <a:pt x="29" y="48"/>
                  </a:cubicBezTo>
                  <a:cubicBezTo>
                    <a:pt x="23" y="48"/>
                    <a:pt x="23" y="48"/>
                    <a:pt x="23" y="48"/>
                  </a:cubicBezTo>
                  <a:cubicBezTo>
                    <a:pt x="23" y="26"/>
                    <a:pt x="23" y="26"/>
                    <a:pt x="23" y="26"/>
                  </a:cubicBezTo>
                  <a:cubicBezTo>
                    <a:pt x="23" y="23"/>
                    <a:pt x="22" y="21"/>
                    <a:pt x="21" y="19"/>
                  </a:cubicBezTo>
                  <a:cubicBezTo>
                    <a:pt x="19" y="18"/>
                    <a:pt x="18" y="17"/>
                    <a:pt x="15" y="17"/>
                  </a:cubicBezTo>
                  <a:cubicBezTo>
                    <a:pt x="13" y="17"/>
                    <a:pt x="12" y="18"/>
                    <a:pt x="10" y="19"/>
                  </a:cubicBezTo>
                  <a:cubicBezTo>
                    <a:pt x="9" y="20"/>
                    <a:pt x="7" y="21"/>
                    <a:pt x="7" y="22"/>
                  </a:cubicBezTo>
                  <a:cubicBezTo>
                    <a:pt x="6" y="24"/>
                    <a:pt x="6" y="26"/>
                    <a:pt x="6" y="29"/>
                  </a:cubicBezTo>
                  <a:cubicBezTo>
                    <a:pt x="6" y="48"/>
                    <a:pt x="6" y="48"/>
                    <a:pt x="6" y="48"/>
                  </a:cubicBezTo>
                  <a:lnTo>
                    <a:pt x="0" y="48"/>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15" name="Freeform 12"/>
            <p:cNvSpPr>
              <a:spLocks noEditPoints="1"/>
            </p:cNvSpPr>
            <p:nvPr/>
          </p:nvSpPr>
          <p:spPr bwMode="auto">
            <a:xfrm>
              <a:off x="3512962" y="2350694"/>
              <a:ext cx="149533" cy="168704"/>
            </a:xfrm>
            <a:custGeom>
              <a:avLst/>
              <a:gdLst>
                <a:gd name="T0" fmla="*/ 0 w 33"/>
                <a:gd name="T1" fmla="*/ 19 h 37"/>
                <a:gd name="T2" fmla="*/ 6 w 33"/>
                <a:gd name="T3" fmla="*/ 4 h 37"/>
                <a:gd name="T4" fmla="*/ 17 w 33"/>
                <a:gd name="T5" fmla="*/ 0 h 37"/>
                <a:gd name="T6" fmla="*/ 29 w 33"/>
                <a:gd name="T7" fmla="*/ 5 h 37"/>
                <a:gd name="T8" fmla="*/ 33 w 33"/>
                <a:gd name="T9" fmla="*/ 18 h 37"/>
                <a:gd name="T10" fmla="*/ 31 w 33"/>
                <a:gd name="T11" fmla="*/ 29 h 37"/>
                <a:gd name="T12" fmla="*/ 25 w 33"/>
                <a:gd name="T13" fmla="*/ 35 h 37"/>
                <a:gd name="T14" fmla="*/ 17 w 33"/>
                <a:gd name="T15" fmla="*/ 37 h 37"/>
                <a:gd name="T16" fmla="*/ 5 w 33"/>
                <a:gd name="T17" fmla="*/ 32 h 37"/>
                <a:gd name="T18" fmla="*/ 0 w 33"/>
                <a:gd name="T19" fmla="*/ 19 h 37"/>
                <a:gd name="T20" fmla="*/ 7 w 33"/>
                <a:gd name="T21" fmla="*/ 19 h 37"/>
                <a:gd name="T22" fmla="*/ 10 w 33"/>
                <a:gd name="T23" fmla="*/ 29 h 37"/>
                <a:gd name="T24" fmla="*/ 17 w 33"/>
                <a:gd name="T25" fmla="*/ 32 h 37"/>
                <a:gd name="T26" fmla="*/ 24 w 33"/>
                <a:gd name="T27" fmla="*/ 29 h 37"/>
                <a:gd name="T28" fmla="*/ 27 w 33"/>
                <a:gd name="T29" fmla="*/ 18 h 37"/>
                <a:gd name="T30" fmla="*/ 24 w 33"/>
                <a:gd name="T31" fmla="*/ 9 h 37"/>
                <a:gd name="T32" fmla="*/ 17 w 33"/>
                <a:gd name="T33" fmla="*/ 5 h 37"/>
                <a:gd name="T34" fmla="*/ 10 w 33"/>
                <a:gd name="T35" fmla="*/ 9 h 37"/>
                <a:gd name="T36" fmla="*/ 7 w 33"/>
                <a:gd name="T37"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37">
                  <a:moveTo>
                    <a:pt x="0" y="19"/>
                  </a:moveTo>
                  <a:cubicBezTo>
                    <a:pt x="0" y="12"/>
                    <a:pt x="2" y="7"/>
                    <a:pt x="6" y="4"/>
                  </a:cubicBezTo>
                  <a:cubicBezTo>
                    <a:pt x="9" y="2"/>
                    <a:pt x="13" y="0"/>
                    <a:pt x="17" y="0"/>
                  </a:cubicBezTo>
                  <a:cubicBezTo>
                    <a:pt x="22" y="0"/>
                    <a:pt x="26" y="2"/>
                    <a:pt x="29" y="5"/>
                  </a:cubicBezTo>
                  <a:cubicBezTo>
                    <a:pt x="32" y="8"/>
                    <a:pt x="33" y="13"/>
                    <a:pt x="33" y="18"/>
                  </a:cubicBezTo>
                  <a:cubicBezTo>
                    <a:pt x="33" y="23"/>
                    <a:pt x="33" y="26"/>
                    <a:pt x="31" y="29"/>
                  </a:cubicBezTo>
                  <a:cubicBezTo>
                    <a:pt x="30" y="31"/>
                    <a:pt x="28" y="33"/>
                    <a:pt x="25" y="35"/>
                  </a:cubicBezTo>
                  <a:cubicBezTo>
                    <a:pt x="23" y="36"/>
                    <a:pt x="20" y="37"/>
                    <a:pt x="17" y="37"/>
                  </a:cubicBezTo>
                  <a:cubicBezTo>
                    <a:pt x="12" y="37"/>
                    <a:pt x="8" y="35"/>
                    <a:pt x="5" y="32"/>
                  </a:cubicBezTo>
                  <a:cubicBezTo>
                    <a:pt x="2" y="29"/>
                    <a:pt x="0" y="25"/>
                    <a:pt x="0" y="19"/>
                  </a:cubicBezTo>
                  <a:close/>
                  <a:moveTo>
                    <a:pt x="7" y="19"/>
                  </a:moveTo>
                  <a:cubicBezTo>
                    <a:pt x="7" y="23"/>
                    <a:pt x="8" y="27"/>
                    <a:pt x="10" y="29"/>
                  </a:cubicBezTo>
                  <a:cubicBezTo>
                    <a:pt x="11" y="31"/>
                    <a:pt x="14" y="32"/>
                    <a:pt x="17" y="32"/>
                  </a:cubicBezTo>
                  <a:cubicBezTo>
                    <a:pt x="20" y="32"/>
                    <a:pt x="22" y="31"/>
                    <a:pt x="24" y="29"/>
                  </a:cubicBezTo>
                  <a:cubicBezTo>
                    <a:pt x="26" y="26"/>
                    <a:pt x="27" y="23"/>
                    <a:pt x="27" y="18"/>
                  </a:cubicBezTo>
                  <a:cubicBezTo>
                    <a:pt x="27" y="14"/>
                    <a:pt x="26" y="11"/>
                    <a:pt x="24" y="9"/>
                  </a:cubicBezTo>
                  <a:cubicBezTo>
                    <a:pt x="22" y="6"/>
                    <a:pt x="20" y="5"/>
                    <a:pt x="17" y="5"/>
                  </a:cubicBezTo>
                  <a:cubicBezTo>
                    <a:pt x="14" y="5"/>
                    <a:pt x="11" y="6"/>
                    <a:pt x="10" y="9"/>
                  </a:cubicBezTo>
                  <a:cubicBezTo>
                    <a:pt x="8" y="11"/>
                    <a:pt x="7" y="14"/>
                    <a:pt x="7" y="1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16" name="Freeform 13"/>
            <p:cNvSpPr/>
            <p:nvPr/>
          </p:nvSpPr>
          <p:spPr bwMode="auto">
            <a:xfrm>
              <a:off x="3695086" y="2350694"/>
              <a:ext cx="130362" cy="164869"/>
            </a:xfrm>
            <a:custGeom>
              <a:avLst/>
              <a:gdLst>
                <a:gd name="T0" fmla="*/ 0 w 29"/>
                <a:gd name="T1" fmla="*/ 36 h 36"/>
                <a:gd name="T2" fmla="*/ 0 w 29"/>
                <a:gd name="T3" fmla="*/ 1 h 36"/>
                <a:gd name="T4" fmla="*/ 6 w 29"/>
                <a:gd name="T5" fmla="*/ 1 h 36"/>
                <a:gd name="T6" fmla="*/ 6 w 29"/>
                <a:gd name="T7" fmla="*/ 6 h 36"/>
                <a:gd name="T8" fmla="*/ 17 w 29"/>
                <a:gd name="T9" fmla="*/ 0 h 36"/>
                <a:gd name="T10" fmla="*/ 23 w 29"/>
                <a:gd name="T11" fmla="*/ 1 h 36"/>
                <a:gd name="T12" fmla="*/ 27 w 29"/>
                <a:gd name="T13" fmla="*/ 4 h 36"/>
                <a:gd name="T14" fmla="*/ 29 w 29"/>
                <a:gd name="T15" fmla="*/ 9 h 36"/>
                <a:gd name="T16" fmla="*/ 29 w 29"/>
                <a:gd name="T17" fmla="*/ 15 h 36"/>
                <a:gd name="T18" fmla="*/ 29 w 29"/>
                <a:gd name="T19" fmla="*/ 36 h 36"/>
                <a:gd name="T20" fmla="*/ 23 w 29"/>
                <a:gd name="T21" fmla="*/ 36 h 36"/>
                <a:gd name="T22" fmla="*/ 23 w 29"/>
                <a:gd name="T23" fmla="*/ 15 h 36"/>
                <a:gd name="T24" fmla="*/ 22 w 29"/>
                <a:gd name="T25" fmla="*/ 9 h 36"/>
                <a:gd name="T26" fmla="*/ 20 w 29"/>
                <a:gd name="T27" fmla="*/ 6 h 36"/>
                <a:gd name="T28" fmla="*/ 16 w 29"/>
                <a:gd name="T29" fmla="*/ 5 h 36"/>
                <a:gd name="T30" fmla="*/ 9 w 29"/>
                <a:gd name="T31" fmla="*/ 8 h 36"/>
                <a:gd name="T32" fmla="*/ 6 w 29"/>
                <a:gd name="T33" fmla="*/ 17 h 36"/>
                <a:gd name="T34" fmla="*/ 6 w 29"/>
                <a:gd name="T35" fmla="*/ 36 h 36"/>
                <a:gd name="T36" fmla="*/ 0 w 29"/>
                <a:gd name="T3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36">
                  <a:moveTo>
                    <a:pt x="0" y="36"/>
                  </a:moveTo>
                  <a:cubicBezTo>
                    <a:pt x="0" y="1"/>
                    <a:pt x="0" y="1"/>
                    <a:pt x="0" y="1"/>
                  </a:cubicBezTo>
                  <a:cubicBezTo>
                    <a:pt x="6" y="1"/>
                    <a:pt x="6" y="1"/>
                    <a:pt x="6" y="1"/>
                  </a:cubicBezTo>
                  <a:cubicBezTo>
                    <a:pt x="6" y="6"/>
                    <a:pt x="6" y="6"/>
                    <a:pt x="6" y="6"/>
                  </a:cubicBezTo>
                  <a:cubicBezTo>
                    <a:pt x="8" y="2"/>
                    <a:pt x="12" y="0"/>
                    <a:pt x="17" y="0"/>
                  </a:cubicBezTo>
                  <a:cubicBezTo>
                    <a:pt x="19" y="0"/>
                    <a:pt x="21" y="1"/>
                    <a:pt x="23" y="1"/>
                  </a:cubicBezTo>
                  <a:cubicBezTo>
                    <a:pt x="25" y="2"/>
                    <a:pt x="26" y="3"/>
                    <a:pt x="27" y="4"/>
                  </a:cubicBezTo>
                  <a:cubicBezTo>
                    <a:pt x="28" y="6"/>
                    <a:pt x="28" y="7"/>
                    <a:pt x="29" y="9"/>
                  </a:cubicBezTo>
                  <a:cubicBezTo>
                    <a:pt x="29" y="10"/>
                    <a:pt x="29" y="12"/>
                    <a:pt x="29" y="15"/>
                  </a:cubicBezTo>
                  <a:cubicBezTo>
                    <a:pt x="29" y="36"/>
                    <a:pt x="29" y="36"/>
                    <a:pt x="29" y="36"/>
                  </a:cubicBezTo>
                  <a:cubicBezTo>
                    <a:pt x="23" y="36"/>
                    <a:pt x="23" y="36"/>
                    <a:pt x="23" y="36"/>
                  </a:cubicBezTo>
                  <a:cubicBezTo>
                    <a:pt x="23" y="15"/>
                    <a:pt x="23" y="15"/>
                    <a:pt x="23" y="15"/>
                  </a:cubicBezTo>
                  <a:cubicBezTo>
                    <a:pt x="23" y="12"/>
                    <a:pt x="23" y="11"/>
                    <a:pt x="22" y="9"/>
                  </a:cubicBezTo>
                  <a:cubicBezTo>
                    <a:pt x="22" y="8"/>
                    <a:pt x="21" y="7"/>
                    <a:pt x="20" y="6"/>
                  </a:cubicBezTo>
                  <a:cubicBezTo>
                    <a:pt x="19" y="6"/>
                    <a:pt x="17" y="5"/>
                    <a:pt x="16" y="5"/>
                  </a:cubicBezTo>
                  <a:cubicBezTo>
                    <a:pt x="13" y="5"/>
                    <a:pt x="11" y="6"/>
                    <a:pt x="9" y="8"/>
                  </a:cubicBezTo>
                  <a:cubicBezTo>
                    <a:pt x="7" y="9"/>
                    <a:pt x="6" y="12"/>
                    <a:pt x="6" y="17"/>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17" name="Freeform 14"/>
            <p:cNvSpPr>
              <a:spLocks noEditPoints="1"/>
            </p:cNvSpPr>
            <p:nvPr/>
          </p:nvSpPr>
          <p:spPr bwMode="auto">
            <a:xfrm>
              <a:off x="3858037" y="2350694"/>
              <a:ext cx="139948" cy="233885"/>
            </a:xfrm>
            <a:custGeom>
              <a:avLst/>
              <a:gdLst>
                <a:gd name="T0" fmla="*/ 1 w 31"/>
                <a:gd name="T1" fmla="*/ 39 h 51"/>
                <a:gd name="T2" fmla="*/ 7 w 31"/>
                <a:gd name="T3" fmla="*/ 40 h 51"/>
                <a:gd name="T4" fmla="*/ 9 w 31"/>
                <a:gd name="T5" fmla="*/ 44 h 51"/>
                <a:gd name="T6" fmla="*/ 15 w 31"/>
                <a:gd name="T7" fmla="*/ 46 h 51"/>
                <a:gd name="T8" fmla="*/ 22 w 31"/>
                <a:gd name="T9" fmla="*/ 44 h 51"/>
                <a:gd name="T10" fmla="*/ 25 w 31"/>
                <a:gd name="T11" fmla="*/ 39 h 51"/>
                <a:gd name="T12" fmla="*/ 25 w 31"/>
                <a:gd name="T13" fmla="*/ 32 h 51"/>
                <a:gd name="T14" fmla="*/ 15 w 31"/>
                <a:gd name="T15" fmla="*/ 36 h 51"/>
                <a:gd name="T16" fmla="*/ 4 w 31"/>
                <a:gd name="T17" fmla="*/ 31 h 51"/>
                <a:gd name="T18" fmla="*/ 0 w 31"/>
                <a:gd name="T19" fmla="*/ 18 h 51"/>
                <a:gd name="T20" fmla="*/ 2 w 31"/>
                <a:gd name="T21" fmla="*/ 9 h 51"/>
                <a:gd name="T22" fmla="*/ 7 w 31"/>
                <a:gd name="T23" fmla="*/ 3 h 51"/>
                <a:gd name="T24" fmla="*/ 15 w 31"/>
                <a:gd name="T25" fmla="*/ 0 h 51"/>
                <a:gd name="T26" fmla="*/ 26 w 31"/>
                <a:gd name="T27" fmla="*/ 5 h 51"/>
                <a:gd name="T28" fmla="*/ 26 w 31"/>
                <a:gd name="T29" fmla="*/ 1 h 51"/>
                <a:gd name="T30" fmla="*/ 31 w 31"/>
                <a:gd name="T31" fmla="*/ 1 h 51"/>
                <a:gd name="T32" fmla="*/ 31 w 31"/>
                <a:gd name="T33" fmla="*/ 31 h 51"/>
                <a:gd name="T34" fmla="*/ 29 w 31"/>
                <a:gd name="T35" fmla="*/ 43 h 51"/>
                <a:gd name="T36" fmla="*/ 24 w 31"/>
                <a:gd name="T37" fmla="*/ 49 h 51"/>
                <a:gd name="T38" fmla="*/ 15 w 31"/>
                <a:gd name="T39" fmla="*/ 51 h 51"/>
                <a:gd name="T40" fmla="*/ 5 w 31"/>
                <a:gd name="T41" fmla="*/ 48 h 51"/>
                <a:gd name="T42" fmla="*/ 1 w 31"/>
                <a:gd name="T43" fmla="*/ 39 h 51"/>
                <a:gd name="T44" fmla="*/ 6 w 31"/>
                <a:gd name="T45" fmla="*/ 18 h 51"/>
                <a:gd name="T46" fmla="*/ 9 w 31"/>
                <a:gd name="T47" fmla="*/ 28 h 51"/>
                <a:gd name="T48" fmla="*/ 16 w 31"/>
                <a:gd name="T49" fmla="*/ 31 h 51"/>
                <a:gd name="T50" fmla="*/ 23 w 31"/>
                <a:gd name="T51" fmla="*/ 28 h 51"/>
                <a:gd name="T52" fmla="*/ 25 w 31"/>
                <a:gd name="T53" fmla="*/ 18 h 51"/>
                <a:gd name="T54" fmla="*/ 23 w 31"/>
                <a:gd name="T55" fmla="*/ 8 h 51"/>
                <a:gd name="T56" fmla="*/ 16 w 31"/>
                <a:gd name="T57" fmla="*/ 5 h 51"/>
                <a:gd name="T58" fmla="*/ 9 w 31"/>
                <a:gd name="T59" fmla="*/ 8 h 51"/>
                <a:gd name="T60" fmla="*/ 6 w 31"/>
                <a:gd name="T61"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1" h="51">
                  <a:moveTo>
                    <a:pt x="1" y="39"/>
                  </a:moveTo>
                  <a:cubicBezTo>
                    <a:pt x="7" y="40"/>
                    <a:pt x="7" y="40"/>
                    <a:pt x="7" y="40"/>
                  </a:cubicBezTo>
                  <a:cubicBezTo>
                    <a:pt x="7" y="42"/>
                    <a:pt x="8" y="43"/>
                    <a:pt x="9" y="44"/>
                  </a:cubicBezTo>
                  <a:cubicBezTo>
                    <a:pt x="11" y="45"/>
                    <a:pt x="13" y="46"/>
                    <a:pt x="15" y="46"/>
                  </a:cubicBezTo>
                  <a:cubicBezTo>
                    <a:pt x="18" y="46"/>
                    <a:pt x="20" y="45"/>
                    <a:pt x="22" y="44"/>
                  </a:cubicBezTo>
                  <a:cubicBezTo>
                    <a:pt x="23" y="43"/>
                    <a:pt x="24" y="41"/>
                    <a:pt x="25" y="39"/>
                  </a:cubicBezTo>
                  <a:cubicBezTo>
                    <a:pt x="25" y="38"/>
                    <a:pt x="25" y="36"/>
                    <a:pt x="25" y="32"/>
                  </a:cubicBezTo>
                  <a:cubicBezTo>
                    <a:pt x="22" y="35"/>
                    <a:pt x="19" y="36"/>
                    <a:pt x="15" y="36"/>
                  </a:cubicBezTo>
                  <a:cubicBezTo>
                    <a:pt x="10" y="36"/>
                    <a:pt x="7" y="35"/>
                    <a:pt x="4" y="31"/>
                  </a:cubicBezTo>
                  <a:cubicBezTo>
                    <a:pt x="1" y="28"/>
                    <a:pt x="0" y="23"/>
                    <a:pt x="0" y="18"/>
                  </a:cubicBezTo>
                  <a:cubicBezTo>
                    <a:pt x="0" y="15"/>
                    <a:pt x="1" y="12"/>
                    <a:pt x="2" y="9"/>
                  </a:cubicBezTo>
                  <a:cubicBezTo>
                    <a:pt x="3" y="6"/>
                    <a:pt x="5" y="4"/>
                    <a:pt x="7" y="3"/>
                  </a:cubicBezTo>
                  <a:cubicBezTo>
                    <a:pt x="9" y="1"/>
                    <a:pt x="12" y="0"/>
                    <a:pt x="15" y="0"/>
                  </a:cubicBezTo>
                  <a:cubicBezTo>
                    <a:pt x="19" y="0"/>
                    <a:pt x="23" y="2"/>
                    <a:pt x="26" y="5"/>
                  </a:cubicBezTo>
                  <a:cubicBezTo>
                    <a:pt x="26" y="1"/>
                    <a:pt x="26" y="1"/>
                    <a:pt x="26" y="1"/>
                  </a:cubicBezTo>
                  <a:cubicBezTo>
                    <a:pt x="31" y="1"/>
                    <a:pt x="31" y="1"/>
                    <a:pt x="31" y="1"/>
                  </a:cubicBezTo>
                  <a:cubicBezTo>
                    <a:pt x="31" y="31"/>
                    <a:pt x="31" y="31"/>
                    <a:pt x="31" y="31"/>
                  </a:cubicBezTo>
                  <a:cubicBezTo>
                    <a:pt x="31" y="37"/>
                    <a:pt x="31" y="41"/>
                    <a:pt x="29" y="43"/>
                  </a:cubicBezTo>
                  <a:cubicBezTo>
                    <a:pt x="28" y="45"/>
                    <a:pt x="27" y="47"/>
                    <a:pt x="24" y="49"/>
                  </a:cubicBezTo>
                  <a:cubicBezTo>
                    <a:pt x="22" y="50"/>
                    <a:pt x="19" y="51"/>
                    <a:pt x="15" y="51"/>
                  </a:cubicBezTo>
                  <a:cubicBezTo>
                    <a:pt x="11" y="51"/>
                    <a:pt x="8" y="50"/>
                    <a:pt x="5" y="48"/>
                  </a:cubicBezTo>
                  <a:cubicBezTo>
                    <a:pt x="2" y="46"/>
                    <a:pt x="1" y="43"/>
                    <a:pt x="1" y="39"/>
                  </a:cubicBezTo>
                  <a:close/>
                  <a:moveTo>
                    <a:pt x="6" y="18"/>
                  </a:moveTo>
                  <a:cubicBezTo>
                    <a:pt x="6" y="23"/>
                    <a:pt x="7" y="26"/>
                    <a:pt x="9" y="28"/>
                  </a:cubicBezTo>
                  <a:cubicBezTo>
                    <a:pt x="11" y="30"/>
                    <a:pt x="13" y="31"/>
                    <a:pt x="16" y="31"/>
                  </a:cubicBezTo>
                  <a:cubicBezTo>
                    <a:pt x="19" y="31"/>
                    <a:pt x="21" y="30"/>
                    <a:pt x="23" y="28"/>
                  </a:cubicBezTo>
                  <a:cubicBezTo>
                    <a:pt x="25" y="26"/>
                    <a:pt x="25" y="23"/>
                    <a:pt x="25" y="18"/>
                  </a:cubicBezTo>
                  <a:cubicBezTo>
                    <a:pt x="25" y="14"/>
                    <a:pt x="25" y="11"/>
                    <a:pt x="23" y="8"/>
                  </a:cubicBezTo>
                  <a:cubicBezTo>
                    <a:pt x="21" y="6"/>
                    <a:pt x="18" y="5"/>
                    <a:pt x="16" y="5"/>
                  </a:cubicBezTo>
                  <a:cubicBezTo>
                    <a:pt x="13" y="5"/>
                    <a:pt x="11" y="6"/>
                    <a:pt x="9" y="8"/>
                  </a:cubicBezTo>
                  <a:cubicBezTo>
                    <a:pt x="7" y="11"/>
                    <a:pt x="6" y="14"/>
                    <a:pt x="6" y="18"/>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18" name="Freeform 15"/>
            <p:cNvSpPr>
              <a:spLocks noEditPoints="1"/>
            </p:cNvSpPr>
            <p:nvPr/>
          </p:nvSpPr>
          <p:spPr bwMode="auto">
            <a:xfrm>
              <a:off x="4030575" y="2350694"/>
              <a:ext cx="149533" cy="168704"/>
            </a:xfrm>
            <a:custGeom>
              <a:avLst/>
              <a:gdLst>
                <a:gd name="T0" fmla="*/ 25 w 33"/>
                <a:gd name="T1" fmla="*/ 32 h 37"/>
                <a:gd name="T2" fmla="*/ 19 w 33"/>
                <a:gd name="T3" fmla="*/ 36 h 37"/>
                <a:gd name="T4" fmla="*/ 12 w 33"/>
                <a:gd name="T5" fmla="*/ 37 h 37"/>
                <a:gd name="T6" fmla="*/ 3 w 33"/>
                <a:gd name="T7" fmla="*/ 34 h 37"/>
                <a:gd name="T8" fmla="*/ 0 w 33"/>
                <a:gd name="T9" fmla="*/ 27 h 37"/>
                <a:gd name="T10" fmla="*/ 1 w 33"/>
                <a:gd name="T11" fmla="*/ 22 h 37"/>
                <a:gd name="T12" fmla="*/ 4 w 33"/>
                <a:gd name="T13" fmla="*/ 19 h 37"/>
                <a:gd name="T14" fmla="*/ 9 w 33"/>
                <a:gd name="T15" fmla="*/ 17 h 37"/>
                <a:gd name="T16" fmla="*/ 14 w 33"/>
                <a:gd name="T17" fmla="*/ 16 h 37"/>
                <a:gd name="T18" fmla="*/ 25 w 33"/>
                <a:gd name="T19" fmla="*/ 14 h 37"/>
                <a:gd name="T20" fmla="*/ 25 w 33"/>
                <a:gd name="T21" fmla="*/ 12 h 37"/>
                <a:gd name="T22" fmla="*/ 23 w 33"/>
                <a:gd name="T23" fmla="*/ 7 h 37"/>
                <a:gd name="T24" fmla="*/ 16 w 33"/>
                <a:gd name="T25" fmla="*/ 5 h 37"/>
                <a:gd name="T26" fmla="*/ 10 w 33"/>
                <a:gd name="T27" fmla="*/ 7 h 37"/>
                <a:gd name="T28" fmla="*/ 7 w 33"/>
                <a:gd name="T29" fmla="*/ 12 h 37"/>
                <a:gd name="T30" fmla="*/ 1 w 33"/>
                <a:gd name="T31" fmla="*/ 11 h 37"/>
                <a:gd name="T32" fmla="*/ 4 w 33"/>
                <a:gd name="T33" fmla="*/ 5 h 37"/>
                <a:gd name="T34" fmla="*/ 9 w 33"/>
                <a:gd name="T35" fmla="*/ 1 h 37"/>
                <a:gd name="T36" fmla="*/ 17 w 33"/>
                <a:gd name="T37" fmla="*/ 0 h 37"/>
                <a:gd name="T38" fmla="*/ 24 w 33"/>
                <a:gd name="T39" fmla="*/ 1 h 37"/>
                <a:gd name="T40" fmla="*/ 29 w 33"/>
                <a:gd name="T41" fmla="*/ 4 h 37"/>
                <a:gd name="T42" fmla="*/ 30 w 33"/>
                <a:gd name="T43" fmla="*/ 8 h 37"/>
                <a:gd name="T44" fmla="*/ 31 w 33"/>
                <a:gd name="T45" fmla="*/ 14 h 37"/>
                <a:gd name="T46" fmla="*/ 31 w 33"/>
                <a:gd name="T47" fmla="*/ 21 h 37"/>
                <a:gd name="T48" fmla="*/ 31 w 33"/>
                <a:gd name="T49" fmla="*/ 32 h 37"/>
                <a:gd name="T50" fmla="*/ 33 w 33"/>
                <a:gd name="T51" fmla="*/ 36 h 37"/>
                <a:gd name="T52" fmla="*/ 26 w 33"/>
                <a:gd name="T53" fmla="*/ 36 h 37"/>
                <a:gd name="T54" fmla="*/ 25 w 33"/>
                <a:gd name="T55" fmla="*/ 32 h 37"/>
                <a:gd name="T56" fmla="*/ 25 w 33"/>
                <a:gd name="T57" fmla="*/ 19 h 37"/>
                <a:gd name="T58" fmla="*/ 15 w 33"/>
                <a:gd name="T59" fmla="*/ 21 h 37"/>
                <a:gd name="T60" fmla="*/ 10 w 33"/>
                <a:gd name="T61" fmla="*/ 22 h 37"/>
                <a:gd name="T62" fmla="*/ 7 w 33"/>
                <a:gd name="T63" fmla="*/ 24 h 37"/>
                <a:gd name="T64" fmla="*/ 6 w 33"/>
                <a:gd name="T65" fmla="*/ 27 h 37"/>
                <a:gd name="T66" fmla="*/ 8 w 33"/>
                <a:gd name="T67" fmla="*/ 31 h 37"/>
                <a:gd name="T68" fmla="*/ 14 w 33"/>
                <a:gd name="T69" fmla="*/ 32 h 37"/>
                <a:gd name="T70" fmla="*/ 20 w 33"/>
                <a:gd name="T71" fmla="*/ 31 h 37"/>
                <a:gd name="T72" fmla="*/ 24 w 33"/>
                <a:gd name="T73" fmla="*/ 27 h 37"/>
                <a:gd name="T74" fmla="*/ 25 w 33"/>
                <a:gd name="T75" fmla="*/ 21 h 37"/>
                <a:gd name="T76" fmla="*/ 25 w 33"/>
                <a:gd name="T77"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3" h="37">
                  <a:moveTo>
                    <a:pt x="25" y="32"/>
                  </a:moveTo>
                  <a:cubicBezTo>
                    <a:pt x="23" y="34"/>
                    <a:pt x="21" y="35"/>
                    <a:pt x="19" y="36"/>
                  </a:cubicBezTo>
                  <a:cubicBezTo>
                    <a:pt x="17" y="37"/>
                    <a:pt x="14" y="37"/>
                    <a:pt x="12" y="37"/>
                  </a:cubicBezTo>
                  <a:cubicBezTo>
                    <a:pt x="8" y="37"/>
                    <a:pt x="5" y="36"/>
                    <a:pt x="3" y="34"/>
                  </a:cubicBezTo>
                  <a:cubicBezTo>
                    <a:pt x="1" y="32"/>
                    <a:pt x="0" y="30"/>
                    <a:pt x="0" y="27"/>
                  </a:cubicBezTo>
                  <a:cubicBezTo>
                    <a:pt x="0" y="25"/>
                    <a:pt x="0" y="24"/>
                    <a:pt x="1" y="22"/>
                  </a:cubicBezTo>
                  <a:cubicBezTo>
                    <a:pt x="2" y="21"/>
                    <a:pt x="3" y="20"/>
                    <a:pt x="4" y="19"/>
                  </a:cubicBezTo>
                  <a:cubicBezTo>
                    <a:pt x="6" y="18"/>
                    <a:pt x="7" y="17"/>
                    <a:pt x="9" y="17"/>
                  </a:cubicBezTo>
                  <a:cubicBezTo>
                    <a:pt x="10" y="17"/>
                    <a:pt x="12" y="16"/>
                    <a:pt x="14" y="16"/>
                  </a:cubicBezTo>
                  <a:cubicBezTo>
                    <a:pt x="19" y="15"/>
                    <a:pt x="22" y="15"/>
                    <a:pt x="25" y="14"/>
                  </a:cubicBezTo>
                  <a:cubicBezTo>
                    <a:pt x="25" y="13"/>
                    <a:pt x="25" y="13"/>
                    <a:pt x="25" y="12"/>
                  </a:cubicBezTo>
                  <a:cubicBezTo>
                    <a:pt x="25" y="10"/>
                    <a:pt x="24" y="8"/>
                    <a:pt x="23" y="7"/>
                  </a:cubicBezTo>
                  <a:cubicBezTo>
                    <a:pt x="21" y="6"/>
                    <a:pt x="19" y="5"/>
                    <a:pt x="16" y="5"/>
                  </a:cubicBezTo>
                  <a:cubicBezTo>
                    <a:pt x="13" y="5"/>
                    <a:pt x="11" y="6"/>
                    <a:pt x="10" y="7"/>
                  </a:cubicBezTo>
                  <a:cubicBezTo>
                    <a:pt x="9" y="8"/>
                    <a:pt x="8" y="9"/>
                    <a:pt x="7" y="12"/>
                  </a:cubicBezTo>
                  <a:cubicBezTo>
                    <a:pt x="1" y="11"/>
                    <a:pt x="1" y="11"/>
                    <a:pt x="1" y="11"/>
                  </a:cubicBezTo>
                  <a:cubicBezTo>
                    <a:pt x="2" y="9"/>
                    <a:pt x="3" y="7"/>
                    <a:pt x="4" y="5"/>
                  </a:cubicBezTo>
                  <a:cubicBezTo>
                    <a:pt x="5" y="3"/>
                    <a:pt x="7" y="2"/>
                    <a:pt x="9" y="1"/>
                  </a:cubicBezTo>
                  <a:cubicBezTo>
                    <a:pt x="11" y="1"/>
                    <a:pt x="14" y="0"/>
                    <a:pt x="17" y="0"/>
                  </a:cubicBezTo>
                  <a:cubicBezTo>
                    <a:pt x="20" y="0"/>
                    <a:pt x="22" y="1"/>
                    <a:pt x="24" y="1"/>
                  </a:cubicBezTo>
                  <a:cubicBezTo>
                    <a:pt x="26" y="2"/>
                    <a:pt x="28" y="3"/>
                    <a:pt x="29" y="4"/>
                  </a:cubicBezTo>
                  <a:cubicBezTo>
                    <a:pt x="29" y="5"/>
                    <a:pt x="30" y="6"/>
                    <a:pt x="30" y="8"/>
                  </a:cubicBezTo>
                  <a:cubicBezTo>
                    <a:pt x="31" y="9"/>
                    <a:pt x="31" y="11"/>
                    <a:pt x="31" y="14"/>
                  </a:cubicBezTo>
                  <a:cubicBezTo>
                    <a:pt x="31" y="21"/>
                    <a:pt x="31" y="21"/>
                    <a:pt x="31" y="21"/>
                  </a:cubicBezTo>
                  <a:cubicBezTo>
                    <a:pt x="31" y="27"/>
                    <a:pt x="31" y="31"/>
                    <a:pt x="31" y="32"/>
                  </a:cubicBezTo>
                  <a:cubicBezTo>
                    <a:pt x="31" y="33"/>
                    <a:pt x="32" y="35"/>
                    <a:pt x="33" y="36"/>
                  </a:cubicBezTo>
                  <a:cubicBezTo>
                    <a:pt x="26" y="36"/>
                    <a:pt x="26" y="36"/>
                    <a:pt x="26" y="36"/>
                  </a:cubicBezTo>
                  <a:cubicBezTo>
                    <a:pt x="26" y="35"/>
                    <a:pt x="25" y="34"/>
                    <a:pt x="25" y="32"/>
                  </a:cubicBezTo>
                  <a:close/>
                  <a:moveTo>
                    <a:pt x="25" y="19"/>
                  </a:moveTo>
                  <a:cubicBezTo>
                    <a:pt x="22" y="19"/>
                    <a:pt x="19" y="20"/>
                    <a:pt x="15" y="21"/>
                  </a:cubicBezTo>
                  <a:cubicBezTo>
                    <a:pt x="12" y="21"/>
                    <a:pt x="11" y="22"/>
                    <a:pt x="10" y="22"/>
                  </a:cubicBezTo>
                  <a:cubicBezTo>
                    <a:pt x="9" y="22"/>
                    <a:pt x="8" y="23"/>
                    <a:pt x="7" y="24"/>
                  </a:cubicBezTo>
                  <a:cubicBezTo>
                    <a:pt x="7" y="25"/>
                    <a:pt x="6" y="26"/>
                    <a:pt x="6" y="27"/>
                  </a:cubicBezTo>
                  <a:cubicBezTo>
                    <a:pt x="6" y="28"/>
                    <a:pt x="7" y="30"/>
                    <a:pt x="8" y="31"/>
                  </a:cubicBezTo>
                  <a:cubicBezTo>
                    <a:pt x="9" y="32"/>
                    <a:pt x="11" y="32"/>
                    <a:pt x="14" y="32"/>
                  </a:cubicBezTo>
                  <a:cubicBezTo>
                    <a:pt x="16" y="32"/>
                    <a:pt x="18" y="32"/>
                    <a:pt x="20" y="31"/>
                  </a:cubicBezTo>
                  <a:cubicBezTo>
                    <a:pt x="21" y="30"/>
                    <a:pt x="23" y="28"/>
                    <a:pt x="24" y="27"/>
                  </a:cubicBezTo>
                  <a:cubicBezTo>
                    <a:pt x="24" y="25"/>
                    <a:pt x="25" y="23"/>
                    <a:pt x="25" y="21"/>
                  </a:cubicBezTo>
                  <a:lnTo>
                    <a:pt x="25" y="19"/>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19" name="Freeform 16"/>
            <p:cNvSpPr/>
            <p:nvPr/>
          </p:nvSpPr>
          <p:spPr bwMode="auto">
            <a:xfrm>
              <a:off x="4210781" y="2350694"/>
              <a:ext cx="132280" cy="164869"/>
            </a:xfrm>
            <a:custGeom>
              <a:avLst/>
              <a:gdLst>
                <a:gd name="T0" fmla="*/ 0 w 29"/>
                <a:gd name="T1" fmla="*/ 36 h 36"/>
                <a:gd name="T2" fmla="*/ 0 w 29"/>
                <a:gd name="T3" fmla="*/ 1 h 36"/>
                <a:gd name="T4" fmla="*/ 5 w 29"/>
                <a:gd name="T5" fmla="*/ 1 h 36"/>
                <a:gd name="T6" fmla="*/ 5 w 29"/>
                <a:gd name="T7" fmla="*/ 6 h 36"/>
                <a:gd name="T8" fmla="*/ 17 w 29"/>
                <a:gd name="T9" fmla="*/ 0 h 36"/>
                <a:gd name="T10" fmla="*/ 22 w 29"/>
                <a:gd name="T11" fmla="*/ 1 h 36"/>
                <a:gd name="T12" fmla="*/ 26 w 29"/>
                <a:gd name="T13" fmla="*/ 4 h 36"/>
                <a:gd name="T14" fmla="*/ 28 w 29"/>
                <a:gd name="T15" fmla="*/ 9 h 36"/>
                <a:gd name="T16" fmla="*/ 29 w 29"/>
                <a:gd name="T17" fmla="*/ 15 h 36"/>
                <a:gd name="T18" fmla="*/ 29 w 29"/>
                <a:gd name="T19" fmla="*/ 36 h 36"/>
                <a:gd name="T20" fmla="*/ 23 w 29"/>
                <a:gd name="T21" fmla="*/ 36 h 36"/>
                <a:gd name="T22" fmla="*/ 23 w 29"/>
                <a:gd name="T23" fmla="*/ 15 h 36"/>
                <a:gd name="T24" fmla="*/ 22 w 29"/>
                <a:gd name="T25" fmla="*/ 9 h 36"/>
                <a:gd name="T26" fmla="*/ 19 w 29"/>
                <a:gd name="T27" fmla="*/ 6 h 36"/>
                <a:gd name="T28" fmla="*/ 15 w 29"/>
                <a:gd name="T29" fmla="*/ 5 h 36"/>
                <a:gd name="T30" fmla="*/ 9 w 29"/>
                <a:gd name="T31" fmla="*/ 8 h 36"/>
                <a:gd name="T32" fmla="*/ 6 w 29"/>
                <a:gd name="T33" fmla="*/ 17 h 36"/>
                <a:gd name="T34" fmla="*/ 6 w 29"/>
                <a:gd name="T35" fmla="*/ 36 h 36"/>
                <a:gd name="T36" fmla="*/ 0 w 29"/>
                <a:gd name="T3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36">
                  <a:moveTo>
                    <a:pt x="0" y="36"/>
                  </a:moveTo>
                  <a:cubicBezTo>
                    <a:pt x="0" y="1"/>
                    <a:pt x="0" y="1"/>
                    <a:pt x="0" y="1"/>
                  </a:cubicBezTo>
                  <a:cubicBezTo>
                    <a:pt x="5" y="1"/>
                    <a:pt x="5" y="1"/>
                    <a:pt x="5" y="1"/>
                  </a:cubicBezTo>
                  <a:cubicBezTo>
                    <a:pt x="5" y="6"/>
                    <a:pt x="5" y="6"/>
                    <a:pt x="5" y="6"/>
                  </a:cubicBezTo>
                  <a:cubicBezTo>
                    <a:pt x="8" y="2"/>
                    <a:pt x="12" y="0"/>
                    <a:pt x="17" y="0"/>
                  </a:cubicBezTo>
                  <a:cubicBezTo>
                    <a:pt x="19" y="0"/>
                    <a:pt x="21" y="1"/>
                    <a:pt x="22" y="1"/>
                  </a:cubicBezTo>
                  <a:cubicBezTo>
                    <a:pt x="24" y="2"/>
                    <a:pt x="26" y="3"/>
                    <a:pt x="26" y="4"/>
                  </a:cubicBezTo>
                  <a:cubicBezTo>
                    <a:pt x="27" y="6"/>
                    <a:pt x="28" y="7"/>
                    <a:pt x="28" y="9"/>
                  </a:cubicBezTo>
                  <a:cubicBezTo>
                    <a:pt x="28" y="10"/>
                    <a:pt x="29" y="12"/>
                    <a:pt x="29" y="15"/>
                  </a:cubicBezTo>
                  <a:cubicBezTo>
                    <a:pt x="29" y="36"/>
                    <a:pt x="29" y="36"/>
                    <a:pt x="29" y="36"/>
                  </a:cubicBezTo>
                  <a:cubicBezTo>
                    <a:pt x="23" y="36"/>
                    <a:pt x="23" y="36"/>
                    <a:pt x="23" y="36"/>
                  </a:cubicBezTo>
                  <a:cubicBezTo>
                    <a:pt x="23" y="15"/>
                    <a:pt x="23" y="15"/>
                    <a:pt x="23" y="15"/>
                  </a:cubicBezTo>
                  <a:cubicBezTo>
                    <a:pt x="23" y="12"/>
                    <a:pt x="22" y="11"/>
                    <a:pt x="22" y="9"/>
                  </a:cubicBezTo>
                  <a:cubicBezTo>
                    <a:pt x="21" y="8"/>
                    <a:pt x="21" y="7"/>
                    <a:pt x="19" y="6"/>
                  </a:cubicBezTo>
                  <a:cubicBezTo>
                    <a:pt x="18" y="6"/>
                    <a:pt x="17" y="5"/>
                    <a:pt x="15" y="5"/>
                  </a:cubicBezTo>
                  <a:cubicBezTo>
                    <a:pt x="13" y="5"/>
                    <a:pt x="11" y="6"/>
                    <a:pt x="9" y="8"/>
                  </a:cubicBezTo>
                  <a:cubicBezTo>
                    <a:pt x="7" y="9"/>
                    <a:pt x="6" y="12"/>
                    <a:pt x="6" y="17"/>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20" name="Freeform 17"/>
            <p:cNvSpPr/>
            <p:nvPr/>
          </p:nvSpPr>
          <p:spPr bwMode="auto">
            <a:xfrm>
              <a:off x="4465755" y="2289348"/>
              <a:ext cx="195543" cy="230050"/>
            </a:xfrm>
            <a:custGeom>
              <a:avLst/>
              <a:gdLst>
                <a:gd name="T0" fmla="*/ 36 w 43"/>
                <a:gd name="T1" fmla="*/ 32 h 50"/>
                <a:gd name="T2" fmla="*/ 43 w 43"/>
                <a:gd name="T3" fmla="*/ 34 h 50"/>
                <a:gd name="T4" fmla="*/ 35 w 43"/>
                <a:gd name="T5" fmla="*/ 46 h 50"/>
                <a:gd name="T6" fmla="*/ 22 w 43"/>
                <a:gd name="T7" fmla="*/ 50 h 50"/>
                <a:gd name="T8" fmla="*/ 10 w 43"/>
                <a:gd name="T9" fmla="*/ 47 h 50"/>
                <a:gd name="T10" fmla="*/ 2 w 43"/>
                <a:gd name="T11" fmla="*/ 38 h 50"/>
                <a:gd name="T12" fmla="*/ 0 w 43"/>
                <a:gd name="T13" fmla="*/ 25 h 50"/>
                <a:gd name="T14" fmla="*/ 2 w 43"/>
                <a:gd name="T15" fmla="*/ 11 h 50"/>
                <a:gd name="T16" fmla="*/ 11 w 43"/>
                <a:gd name="T17" fmla="*/ 3 h 50"/>
                <a:gd name="T18" fmla="*/ 23 w 43"/>
                <a:gd name="T19" fmla="*/ 0 h 50"/>
                <a:gd name="T20" fmla="*/ 35 w 43"/>
                <a:gd name="T21" fmla="*/ 3 h 50"/>
                <a:gd name="T22" fmla="*/ 42 w 43"/>
                <a:gd name="T23" fmla="*/ 14 h 50"/>
                <a:gd name="T24" fmla="*/ 35 w 43"/>
                <a:gd name="T25" fmla="*/ 15 h 50"/>
                <a:gd name="T26" fmla="*/ 30 w 43"/>
                <a:gd name="T27" fmla="*/ 8 h 50"/>
                <a:gd name="T28" fmla="*/ 22 w 43"/>
                <a:gd name="T29" fmla="*/ 5 h 50"/>
                <a:gd name="T30" fmla="*/ 13 w 43"/>
                <a:gd name="T31" fmla="*/ 8 h 50"/>
                <a:gd name="T32" fmla="*/ 8 w 43"/>
                <a:gd name="T33" fmla="*/ 15 h 50"/>
                <a:gd name="T34" fmla="*/ 6 w 43"/>
                <a:gd name="T35" fmla="*/ 25 h 50"/>
                <a:gd name="T36" fmla="*/ 8 w 43"/>
                <a:gd name="T37" fmla="*/ 35 h 50"/>
                <a:gd name="T38" fmla="*/ 14 w 43"/>
                <a:gd name="T39" fmla="*/ 42 h 50"/>
                <a:gd name="T40" fmla="*/ 22 w 43"/>
                <a:gd name="T41" fmla="*/ 45 h 50"/>
                <a:gd name="T42" fmla="*/ 31 w 43"/>
                <a:gd name="T43" fmla="*/ 41 h 50"/>
                <a:gd name="T44" fmla="*/ 36 w 43"/>
                <a:gd name="T45" fmla="*/ 3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3" h="50">
                  <a:moveTo>
                    <a:pt x="36" y="32"/>
                  </a:moveTo>
                  <a:cubicBezTo>
                    <a:pt x="43" y="34"/>
                    <a:pt x="43" y="34"/>
                    <a:pt x="43" y="34"/>
                  </a:cubicBezTo>
                  <a:cubicBezTo>
                    <a:pt x="41" y="39"/>
                    <a:pt x="39" y="43"/>
                    <a:pt x="35" y="46"/>
                  </a:cubicBezTo>
                  <a:cubicBezTo>
                    <a:pt x="32" y="49"/>
                    <a:pt x="27" y="50"/>
                    <a:pt x="22" y="50"/>
                  </a:cubicBezTo>
                  <a:cubicBezTo>
                    <a:pt x="17" y="50"/>
                    <a:pt x="13" y="49"/>
                    <a:pt x="10" y="47"/>
                  </a:cubicBezTo>
                  <a:cubicBezTo>
                    <a:pt x="6" y="45"/>
                    <a:pt x="4" y="42"/>
                    <a:pt x="2" y="38"/>
                  </a:cubicBezTo>
                  <a:cubicBezTo>
                    <a:pt x="0" y="34"/>
                    <a:pt x="0" y="29"/>
                    <a:pt x="0" y="25"/>
                  </a:cubicBezTo>
                  <a:cubicBezTo>
                    <a:pt x="0" y="19"/>
                    <a:pt x="1" y="15"/>
                    <a:pt x="2" y="11"/>
                  </a:cubicBezTo>
                  <a:cubicBezTo>
                    <a:pt x="4" y="8"/>
                    <a:pt x="7" y="5"/>
                    <a:pt x="11" y="3"/>
                  </a:cubicBezTo>
                  <a:cubicBezTo>
                    <a:pt x="14" y="1"/>
                    <a:pt x="18" y="0"/>
                    <a:pt x="23" y="0"/>
                  </a:cubicBezTo>
                  <a:cubicBezTo>
                    <a:pt x="27" y="0"/>
                    <a:pt x="31" y="1"/>
                    <a:pt x="35" y="3"/>
                  </a:cubicBezTo>
                  <a:cubicBezTo>
                    <a:pt x="38" y="6"/>
                    <a:pt x="40" y="9"/>
                    <a:pt x="42" y="14"/>
                  </a:cubicBezTo>
                  <a:cubicBezTo>
                    <a:pt x="35" y="15"/>
                    <a:pt x="35" y="15"/>
                    <a:pt x="35" y="15"/>
                  </a:cubicBezTo>
                  <a:cubicBezTo>
                    <a:pt x="34" y="12"/>
                    <a:pt x="33" y="9"/>
                    <a:pt x="30" y="8"/>
                  </a:cubicBezTo>
                  <a:cubicBezTo>
                    <a:pt x="28" y="6"/>
                    <a:pt x="26" y="5"/>
                    <a:pt x="22" y="5"/>
                  </a:cubicBezTo>
                  <a:cubicBezTo>
                    <a:pt x="19" y="5"/>
                    <a:pt x="16" y="6"/>
                    <a:pt x="13" y="8"/>
                  </a:cubicBezTo>
                  <a:cubicBezTo>
                    <a:pt x="10" y="10"/>
                    <a:pt x="9" y="12"/>
                    <a:pt x="8" y="15"/>
                  </a:cubicBezTo>
                  <a:cubicBezTo>
                    <a:pt x="7" y="18"/>
                    <a:pt x="6" y="21"/>
                    <a:pt x="6" y="25"/>
                  </a:cubicBezTo>
                  <a:cubicBezTo>
                    <a:pt x="6" y="29"/>
                    <a:pt x="7" y="32"/>
                    <a:pt x="8" y="35"/>
                  </a:cubicBezTo>
                  <a:cubicBezTo>
                    <a:pt x="9" y="38"/>
                    <a:pt x="11" y="41"/>
                    <a:pt x="14" y="42"/>
                  </a:cubicBezTo>
                  <a:cubicBezTo>
                    <a:pt x="16" y="44"/>
                    <a:pt x="19" y="45"/>
                    <a:pt x="22" y="45"/>
                  </a:cubicBezTo>
                  <a:cubicBezTo>
                    <a:pt x="25" y="45"/>
                    <a:pt x="29" y="44"/>
                    <a:pt x="31" y="41"/>
                  </a:cubicBezTo>
                  <a:cubicBezTo>
                    <a:pt x="34" y="39"/>
                    <a:pt x="35" y="36"/>
                    <a:pt x="36" y="3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21" name="Freeform 18"/>
            <p:cNvSpPr>
              <a:spLocks noEditPoints="1"/>
            </p:cNvSpPr>
            <p:nvPr/>
          </p:nvSpPr>
          <p:spPr bwMode="auto">
            <a:xfrm>
              <a:off x="4682385" y="2350694"/>
              <a:ext cx="151450" cy="168704"/>
            </a:xfrm>
            <a:custGeom>
              <a:avLst/>
              <a:gdLst>
                <a:gd name="T0" fmla="*/ 0 w 33"/>
                <a:gd name="T1" fmla="*/ 19 h 37"/>
                <a:gd name="T2" fmla="*/ 5 w 33"/>
                <a:gd name="T3" fmla="*/ 4 h 37"/>
                <a:gd name="T4" fmla="*/ 16 w 33"/>
                <a:gd name="T5" fmla="*/ 0 h 37"/>
                <a:gd name="T6" fmla="*/ 28 w 33"/>
                <a:gd name="T7" fmla="*/ 5 h 37"/>
                <a:gd name="T8" fmla="*/ 33 w 33"/>
                <a:gd name="T9" fmla="*/ 18 h 37"/>
                <a:gd name="T10" fmla="*/ 31 w 33"/>
                <a:gd name="T11" fmla="*/ 29 h 37"/>
                <a:gd name="T12" fmla="*/ 25 w 33"/>
                <a:gd name="T13" fmla="*/ 35 h 37"/>
                <a:gd name="T14" fmla="*/ 16 w 33"/>
                <a:gd name="T15" fmla="*/ 37 h 37"/>
                <a:gd name="T16" fmla="*/ 4 w 33"/>
                <a:gd name="T17" fmla="*/ 32 h 37"/>
                <a:gd name="T18" fmla="*/ 0 w 33"/>
                <a:gd name="T19" fmla="*/ 19 h 37"/>
                <a:gd name="T20" fmla="*/ 6 w 33"/>
                <a:gd name="T21" fmla="*/ 19 h 37"/>
                <a:gd name="T22" fmla="*/ 9 w 33"/>
                <a:gd name="T23" fmla="*/ 29 h 37"/>
                <a:gd name="T24" fmla="*/ 16 w 33"/>
                <a:gd name="T25" fmla="*/ 32 h 37"/>
                <a:gd name="T26" fmla="*/ 23 w 33"/>
                <a:gd name="T27" fmla="*/ 29 h 37"/>
                <a:gd name="T28" fmla="*/ 26 w 33"/>
                <a:gd name="T29" fmla="*/ 18 h 37"/>
                <a:gd name="T30" fmla="*/ 23 w 33"/>
                <a:gd name="T31" fmla="*/ 9 h 37"/>
                <a:gd name="T32" fmla="*/ 16 w 33"/>
                <a:gd name="T33" fmla="*/ 5 h 37"/>
                <a:gd name="T34" fmla="*/ 9 w 33"/>
                <a:gd name="T35" fmla="*/ 9 h 37"/>
                <a:gd name="T36" fmla="*/ 6 w 33"/>
                <a:gd name="T37"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37">
                  <a:moveTo>
                    <a:pt x="0" y="19"/>
                  </a:moveTo>
                  <a:cubicBezTo>
                    <a:pt x="0" y="12"/>
                    <a:pt x="1" y="7"/>
                    <a:pt x="5" y="4"/>
                  </a:cubicBezTo>
                  <a:cubicBezTo>
                    <a:pt x="8" y="2"/>
                    <a:pt x="12" y="0"/>
                    <a:pt x="16" y="0"/>
                  </a:cubicBezTo>
                  <a:cubicBezTo>
                    <a:pt x="21" y="0"/>
                    <a:pt x="25" y="2"/>
                    <a:pt x="28" y="5"/>
                  </a:cubicBezTo>
                  <a:cubicBezTo>
                    <a:pt x="31" y="8"/>
                    <a:pt x="33" y="13"/>
                    <a:pt x="33" y="18"/>
                  </a:cubicBezTo>
                  <a:cubicBezTo>
                    <a:pt x="33" y="23"/>
                    <a:pt x="32" y="26"/>
                    <a:pt x="31" y="29"/>
                  </a:cubicBezTo>
                  <a:cubicBezTo>
                    <a:pt x="29" y="31"/>
                    <a:pt x="27" y="33"/>
                    <a:pt x="25" y="35"/>
                  </a:cubicBezTo>
                  <a:cubicBezTo>
                    <a:pt x="22" y="36"/>
                    <a:pt x="19" y="37"/>
                    <a:pt x="16" y="37"/>
                  </a:cubicBezTo>
                  <a:cubicBezTo>
                    <a:pt x="11" y="37"/>
                    <a:pt x="7" y="35"/>
                    <a:pt x="4" y="32"/>
                  </a:cubicBezTo>
                  <a:cubicBezTo>
                    <a:pt x="1" y="29"/>
                    <a:pt x="0" y="25"/>
                    <a:pt x="0" y="19"/>
                  </a:cubicBezTo>
                  <a:close/>
                  <a:moveTo>
                    <a:pt x="6" y="19"/>
                  </a:moveTo>
                  <a:cubicBezTo>
                    <a:pt x="6" y="23"/>
                    <a:pt x="7" y="27"/>
                    <a:pt x="9" y="29"/>
                  </a:cubicBezTo>
                  <a:cubicBezTo>
                    <a:pt x="11" y="31"/>
                    <a:pt x="13" y="32"/>
                    <a:pt x="16" y="32"/>
                  </a:cubicBezTo>
                  <a:cubicBezTo>
                    <a:pt x="19" y="32"/>
                    <a:pt x="21" y="31"/>
                    <a:pt x="23" y="29"/>
                  </a:cubicBezTo>
                  <a:cubicBezTo>
                    <a:pt x="25" y="26"/>
                    <a:pt x="26" y="23"/>
                    <a:pt x="26" y="18"/>
                  </a:cubicBezTo>
                  <a:cubicBezTo>
                    <a:pt x="26" y="14"/>
                    <a:pt x="25" y="11"/>
                    <a:pt x="23" y="9"/>
                  </a:cubicBezTo>
                  <a:cubicBezTo>
                    <a:pt x="21" y="6"/>
                    <a:pt x="19" y="5"/>
                    <a:pt x="16" y="5"/>
                  </a:cubicBezTo>
                  <a:cubicBezTo>
                    <a:pt x="13" y="5"/>
                    <a:pt x="11" y="6"/>
                    <a:pt x="9" y="9"/>
                  </a:cubicBezTo>
                  <a:cubicBezTo>
                    <a:pt x="7" y="11"/>
                    <a:pt x="6" y="14"/>
                    <a:pt x="6" y="1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22" name="Freeform 19"/>
            <p:cNvSpPr/>
            <p:nvPr/>
          </p:nvSpPr>
          <p:spPr bwMode="auto">
            <a:xfrm>
              <a:off x="4864509" y="2350694"/>
              <a:ext cx="212797" cy="164869"/>
            </a:xfrm>
            <a:custGeom>
              <a:avLst/>
              <a:gdLst>
                <a:gd name="T0" fmla="*/ 0 w 47"/>
                <a:gd name="T1" fmla="*/ 36 h 36"/>
                <a:gd name="T2" fmla="*/ 0 w 47"/>
                <a:gd name="T3" fmla="*/ 1 h 36"/>
                <a:gd name="T4" fmla="*/ 5 w 47"/>
                <a:gd name="T5" fmla="*/ 1 h 36"/>
                <a:gd name="T6" fmla="*/ 5 w 47"/>
                <a:gd name="T7" fmla="*/ 6 h 36"/>
                <a:gd name="T8" fmla="*/ 9 w 47"/>
                <a:gd name="T9" fmla="*/ 2 h 36"/>
                <a:gd name="T10" fmla="*/ 16 w 47"/>
                <a:gd name="T11" fmla="*/ 0 h 36"/>
                <a:gd name="T12" fmla="*/ 22 w 47"/>
                <a:gd name="T13" fmla="*/ 2 h 36"/>
                <a:gd name="T14" fmla="*/ 26 w 47"/>
                <a:gd name="T15" fmla="*/ 6 h 36"/>
                <a:gd name="T16" fmla="*/ 36 w 47"/>
                <a:gd name="T17" fmla="*/ 0 h 36"/>
                <a:gd name="T18" fmla="*/ 45 w 47"/>
                <a:gd name="T19" fmla="*/ 3 h 36"/>
                <a:gd name="T20" fmla="*/ 47 w 47"/>
                <a:gd name="T21" fmla="*/ 12 h 36"/>
                <a:gd name="T22" fmla="*/ 47 w 47"/>
                <a:gd name="T23" fmla="*/ 36 h 36"/>
                <a:gd name="T24" fmla="*/ 41 w 47"/>
                <a:gd name="T25" fmla="*/ 36 h 36"/>
                <a:gd name="T26" fmla="*/ 41 w 47"/>
                <a:gd name="T27" fmla="*/ 14 h 36"/>
                <a:gd name="T28" fmla="*/ 41 w 47"/>
                <a:gd name="T29" fmla="*/ 9 h 36"/>
                <a:gd name="T30" fmla="*/ 39 w 47"/>
                <a:gd name="T31" fmla="*/ 6 h 36"/>
                <a:gd name="T32" fmla="*/ 35 w 47"/>
                <a:gd name="T33" fmla="*/ 5 h 36"/>
                <a:gd name="T34" fmla="*/ 29 w 47"/>
                <a:gd name="T35" fmla="*/ 8 h 36"/>
                <a:gd name="T36" fmla="*/ 26 w 47"/>
                <a:gd name="T37" fmla="*/ 16 h 36"/>
                <a:gd name="T38" fmla="*/ 26 w 47"/>
                <a:gd name="T39" fmla="*/ 36 h 36"/>
                <a:gd name="T40" fmla="*/ 21 w 47"/>
                <a:gd name="T41" fmla="*/ 36 h 36"/>
                <a:gd name="T42" fmla="*/ 21 w 47"/>
                <a:gd name="T43" fmla="*/ 13 h 36"/>
                <a:gd name="T44" fmla="*/ 19 w 47"/>
                <a:gd name="T45" fmla="*/ 7 h 36"/>
                <a:gd name="T46" fmla="*/ 14 w 47"/>
                <a:gd name="T47" fmla="*/ 5 h 36"/>
                <a:gd name="T48" fmla="*/ 10 w 47"/>
                <a:gd name="T49" fmla="*/ 7 h 36"/>
                <a:gd name="T50" fmla="*/ 7 w 47"/>
                <a:gd name="T51" fmla="*/ 11 h 36"/>
                <a:gd name="T52" fmla="*/ 6 w 47"/>
                <a:gd name="T53" fmla="*/ 18 h 36"/>
                <a:gd name="T54" fmla="*/ 6 w 47"/>
                <a:gd name="T55" fmla="*/ 36 h 36"/>
                <a:gd name="T56" fmla="*/ 0 w 47"/>
                <a:gd name="T5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7" h="36">
                  <a:moveTo>
                    <a:pt x="0" y="36"/>
                  </a:moveTo>
                  <a:cubicBezTo>
                    <a:pt x="0" y="1"/>
                    <a:pt x="0" y="1"/>
                    <a:pt x="0" y="1"/>
                  </a:cubicBezTo>
                  <a:cubicBezTo>
                    <a:pt x="5" y="1"/>
                    <a:pt x="5" y="1"/>
                    <a:pt x="5" y="1"/>
                  </a:cubicBezTo>
                  <a:cubicBezTo>
                    <a:pt x="5" y="6"/>
                    <a:pt x="5" y="6"/>
                    <a:pt x="5" y="6"/>
                  </a:cubicBezTo>
                  <a:cubicBezTo>
                    <a:pt x="6" y="4"/>
                    <a:pt x="7" y="3"/>
                    <a:pt x="9" y="2"/>
                  </a:cubicBezTo>
                  <a:cubicBezTo>
                    <a:pt x="11" y="1"/>
                    <a:pt x="13" y="0"/>
                    <a:pt x="16" y="0"/>
                  </a:cubicBezTo>
                  <a:cubicBezTo>
                    <a:pt x="18" y="0"/>
                    <a:pt x="20" y="1"/>
                    <a:pt x="22" y="2"/>
                  </a:cubicBezTo>
                  <a:cubicBezTo>
                    <a:pt x="24" y="3"/>
                    <a:pt x="25" y="4"/>
                    <a:pt x="26" y="6"/>
                  </a:cubicBezTo>
                  <a:cubicBezTo>
                    <a:pt x="28" y="2"/>
                    <a:pt x="32" y="0"/>
                    <a:pt x="36" y="0"/>
                  </a:cubicBezTo>
                  <a:cubicBezTo>
                    <a:pt x="40" y="0"/>
                    <a:pt x="43" y="1"/>
                    <a:pt x="45" y="3"/>
                  </a:cubicBezTo>
                  <a:cubicBezTo>
                    <a:pt x="46" y="5"/>
                    <a:pt x="47" y="8"/>
                    <a:pt x="47" y="12"/>
                  </a:cubicBezTo>
                  <a:cubicBezTo>
                    <a:pt x="47" y="36"/>
                    <a:pt x="47" y="36"/>
                    <a:pt x="47" y="36"/>
                  </a:cubicBezTo>
                  <a:cubicBezTo>
                    <a:pt x="41" y="36"/>
                    <a:pt x="41" y="36"/>
                    <a:pt x="41" y="36"/>
                  </a:cubicBezTo>
                  <a:cubicBezTo>
                    <a:pt x="41" y="14"/>
                    <a:pt x="41" y="14"/>
                    <a:pt x="41" y="14"/>
                  </a:cubicBezTo>
                  <a:cubicBezTo>
                    <a:pt x="41" y="12"/>
                    <a:pt x="41" y="10"/>
                    <a:pt x="41" y="9"/>
                  </a:cubicBezTo>
                  <a:cubicBezTo>
                    <a:pt x="40" y="8"/>
                    <a:pt x="40" y="7"/>
                    <a:pt x="39" y="6"/>
                  </a:cubicBezTo>
                  <a:cubicBezTo>
                    <a:pt x="38" y="6"/>
                    <a:pt x="36" y="5"/>
                    <a:pt x="35" y="5"/>
                  </a:cubicBezTo>
                  <a:cubicBezTo>
                    <a:pt x="33" y="5"/>
                    <a:pt x="31" y="6"/>
                    <a:pt x="29" y="8"/>
                  </a:cubicBezTo>
                  <a:cubicBezTo>
                    <a:pt x="27" y="10"/>
                    <a:pt x="26" y="12"/>
                    <a:pt x="26" y="16"/>
                  </a:cubicBezTo>
                  <a:cubicBezTo>
                    <a:pt x="26" y="36"/>
                    <a:pt x="26" y="36"/>
                    <a:pt x="26" y="36"/>
                  </a:cubicBezTo>
                  <a:cubicBezTo>
                    <a:pt x="21" y="36"/>
                    <a:pt x="21" y="36"/>
                    <a:pt x="21" y="36"/>
                  </a:cubicBezTo>
                  <a:cubicBezTo>
                    <a:pt x="21" y="13"/>
                    <a:pt x="21" y="13"/>
                    <a:pt x="21" y="13"/>
                  </a:cubicBezTo>
                  <a:cubicBezTo>
                    <a:pt x="21" y="11"/>
                    <a:pt x="20" y="9"/>
                    <a:pt x="19" y="7"/>
                  </a:cubicBezTo>
                  <a:cubicBezTo>
                    <a:pt x="18" y="6"/>
                    <a:pt x="16" y="5"/>
                    <a:pt x="14" y="5"/>
                  </a:cubicBezTo>
                  <a:cubicBezTo>
                    <a:pt x="13" y="5"/>
                    <a:pt x="11" y="6"/>
                    <a:pt x="10" y="7"/>
                  </a:cubicBezTo>
                  <a:cubicBezTo>
                    <a:pt x="8" y="8"/>
                    <a:pt x="7" y="9"/>
                    <a:pt x="7" y="11"/>
                  </a:cubicBezTo>
                  <a:cubicBezTo>
                    <a:pt x="6" y="12"/>
                    <a:pt x="6" y="15"/>
                    <a:pt x="6" y="18"/>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23" name="Freeform 20"/>
            <p:cNvSpPr/>
            <p:nvPr/>
          </p:nvSpPr>
          <p:spPr bwMode="auto">
            <a:xfrm>
              <a:off x="5119481" y="2350694"/>
              <a:ext cx="216631" cy="164869"/>
            </a:xfrm>
            <a:custGeom>
              <a:avLst/>
              <a:gdLst>
                <a:gd name="T0" fmla="*/ 0 w 48"/>
                <a:gd name="T1" fmla="*/ 36 h 36"/>
                <a:gd name="T2" fmla="*/ 0 w 48"/>
                <a:gd name="T3" fmla="*/ 1 h 36"/>
                <a:gd name="T4" fmla="*/ 6 w 48"/>
                <a:gd name="T5" fmla="*/ 1 h 36"/>
                <a:gd name="T6" fmla="*/ 6 w 48"/>
                <a:gd name="T7" fmla="*/ 6 h 36"/>
                <a:gd name="T8" fmla="*/ 10 w 48"/>
                <a:gd name="T9" fmla="*/ 2 h 36"/>
                <a:gd name="T10" fmla="*/ 16 w 48"/>
                <a:gd name="T11" fmla="*/ 0 h 36"/>
                <a:gd name="T12" fmla="*/ 23 w 48"/>
                <a:gd name="T13" fmla="*/ 2 h 36"/>
                <a:gd name="T14" fmla="*/ 26 w 48"/>
                <a:gd name="T15" fmla="*/ 6 h 36"/>
                <a:gd name="T16" fmla="*/ 37 w 48"/>
                <a:gd name="T17" fmla="*/ 0 h 36"/>
                <a:gd name="T18" fmla="*/ 45 w 48"/>
                <a:gd name="T19" fmla="*/ 3 h 36"/>
                <a:gd name="T20" fmla="*/ 48 w 48"/>
                <a:gd name="T21" fmla="*/ 12 h 36"/>
                <a:gd name="T22" fmla="*/ 48 w 48"/>
                <a:gd name="T23" fmla="*/ 36 h 36"/>
                <a:gd name="T24" fmla="*/ 42 w 48"/>
                <a:gd name="T25" fmla="*/ 36 h 36"/>
                <a:gd name="T26" fmla="*/ 42 w 48"/>
                <a:gd name="T27" fmla="*/ 14 h 36"/>
                <a:gd name="T28" fmla="*/ 41 w 48"/>
                <a:gd name="T29" fmla="*/ 9 h 36"/>
                <a:gd name="T30" fmla="*/ 39 w 48"/>
                <a:gd name="T31" fmla="*/ 6 h 36"/>
                <a:gd name="T32" fmla="*/ 36 w 48"/>
                <a:gd name="T33" fmla="*/ 5 h 36"/>
                <a:gd name="T34" fmla="*/ 30 w 48"/>
                <a:gd name="T35" fmla="*/ 8 h 36"/>
                <a:gd name="T36" fmla="*/ 27 w 48"/>
                <a:gd name="T37" fmla="*/ 16 h 36"/>
                <a:gd name="T38" fmla="*/ 27 w 48"/>
                <a:gd name="T39" fmla="*/ 36 h 36"/>
                <a:gd name="T40" fmla="*/ 21 w 48"/>
                <a:gd name="T41" fmla="*/ 36 h 36"/>
                <a:gd name="T42" fmla="*/ 21 w 48"/>
                <a:gd name="T43" fmla="*/ 13 h 36"/>
                <a:gd name="T44" fmla="*/ 20 w 48"/>
                <a:gd name="T45" fmla="*/ 7 h 36"/>
                <a:gd name="T46" fmla="*/ 15 w 48"/>
                <a:gd name="T47" fmla="*/ 5 h 36"/>
                <a:gd name="T48" fmla="*/ 10 w 48"/>
                <a:gd name="T49" fmla="*/ 7 h 36"/>
                <a:gd name="T50" fmla="*/ 7 w 48"/>
                <a:gd name="T51" fmla="*/ 11 h 36"/>
                <a:gd name="T52" fmla="*/ 6 w 48"/>
                <a:gd name="T53" fmla="*/ 18 h 36"/>
                <a:gd name="T54" fmla="*/ 6 w 48"/>
                <a:gd name="T55" fmla="*/ 36 h 36"/>
                <a:gd name="T56" fmla="*/ 0 w 48"/>
                <a:gd name="T5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 h="36">
                  <a:moveTo>
                    <a:pt x="0" y="36"/>
                  </a:moveTo>
                  <a:cubicBezTo>
                    <a:pt x="0" y="1"/>
                    <a:pt x="0" y="1"/>
                    <a:pt x="0" y="1"/>
                  </a:cubicBezTo>
                  <a:cubicBezTo>
                    <a:pt x="6" y="1"/>
                    <a:pt x="6" y="1"/>
                    <a:pt x="6" y="1"/>
                  </a:cubicBezTo>
                  <a:cubicBezTo>
                    <a:pt x="6" y="6"/>
                    <a:pt x="6" y="6"/>
                    <a:pt x="6" y="6"/>
                  </a:cubicBezTo>
                  <a:cubicBezTo>
                    <a:pt x="7" y="4"/>
                    <a:pt x="8" y="3"/>
                    <a:pt x="10" y="2"/>
                  </a:cubicBezTo>
                  <a:cubicBezTo>
                    <a:pt x="12" y="1"/>
                    <a:pt x="14" y="0"/>
                    <a:pt x="16" y="0"/>
                  </a:cubicBezTo>
                  <a:cubicBezTo>
                    <a:pt x="19" y="0"/>
                    <a:pt x="21" y="1"/>
                    <a:pt x="23" y="2"/>
                  </a:cubicBezTo>
                  <a:cubicBezTo>
                    <a:pt x="24" y="3"/>
                    <a:pt x="26" y="4"/>
                    <a:pt x="26" y="6"/>
                  </a:cubicBezTo>
                  <a:cubicBezTo>
                    <a:pt x="29" y="2"/>
                    <a:pt x="33" y="0"/>
                    <a:pt x="37" y="0"/>
                  </a:cubicBezTo>
                  <a:cubicBezTo>
                    <a:pt x="41" y="0"/>
                    <a:pt x="43" y="1"/>
                    <a:pt x="45" y="3"/>
                  </a:cubicBezTo>
                  <a:cubicBezTo>
                    <a:pt x="47" y="5"/>
                    <a:pt x="48" y="8"/>
                    <a:pt x="48" y="12"/>
                  </a:cubicBezTo>
                  <a:cubicBezTo>
                    <a:pt x="48" y="36"/>
                    <a:pt x="48" y="36"/>
                    <a:pt x="48" y="36"/>
                  </a:cubicBezTo>
                  <a:cubicBezTo>
                    <a:pt x="42" y="36"/>
                    <a:pt x="42" y="36"/>
                    <a:pt x="42" y="36"/>
                  </a:cubicBezTo>
                  <a:cubicBezTo>
                    <a:pt x="42" y="14"/>
                    <a:pt x="42" y="14"/>
                    <a:pt x="42" y="14"/>
                  </a:cubicBezTo>
                  <a:cubicBezTo>
                    <a:pt x="42" y="12"/>
                    <a:pt x="42" y="10"/>
                    <a:pt x="41" y="9"/>
                  </a:cubicBezTo>
                  <a:cubicBezTo>
                    <a:pt x="41" y="8"/>
                    <a:pt x="40" y="7"/>
                    <a:pt x="39" y="6"/>
                  </a:cubicBezTo>
                  <a:cubicBezTo>
                    <a:pt x="38" y="6"/>
                    <a:pt x="37" y="5"/>
                    <a:pt x="36" y="5"/>
                  </a:cubicBezTo>
                  <a:cubicBezTo>
                    <a:pt x="33" y="5"/>
                    <a:pt x="31" y="6"/>
                    <a:pt x="30" y="8"/>
                  </a:cubicBezTo>
                  <a:cubicBezTo>
                    <a:pt x="28" y="10"/>
                    <a:pt x="27" y="12"/>
                    <a:pt x="27" y="16"/>
                  </a:cubicBezTo>
                  <a:cubicBezTo>
                    <a:pt x="27" y="36"/>
                    <a:pt x="27" y="36"/>
                    <a:pt x="27" y="36"/>
                  </a:cubicBezTo>
                  <a:cubicBezTo>
                    <a:pt x="21" y="36"/>
                    <a:pt x="21" y="36"/>
                    <a:pt x="21" y="36"/>
                  </a:cubicBezTo>
                  <a:cubicBezTo>
                    <a:pt x="21" y="13"/>
                    <a:pt x="21" y="13"/>
                    <a:pt x="21" y="13"/>
                  </a:cubicBezTo>
                  <a:cubicBezTo>
                    <a:pt x="21" y="11"/>
                    <a:pt x="21" y="9"/>
                    <a:pt x="20" y="7"/>
                  </a:cubicBezTo>
                  <a:cubicBezTo>
                    <a:pt x="19" y="6"/>
                    <a:pt x="17" y="5"/>
                    <a:pt x="15" y="5"/>
                  </a:cubicBezTo>
                  <a:cubicBezTo>
                    <a:pt x="13" y="5"/>
                    <a:pt x="12" y="6"/>
                    <a:pt x="10" y="7"/>
                  </a:cubicBezTo>
                  <a:cubicBezTo>
                    <a:pt x="9" y="8"/>
                    <a:pt x="8" y="9"/>
                    <a:pt x="7" y="11"/>
                  </a:cubicBezTo>
                  <a:cubicBezTo>
                    <a:pt x="7" y="12"/>
                    <a:pt x="6" y="15"/>
                    <a:pt x="6" y="18"/>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24" name="Freeform 21"/>
            <p:cNvSpPr>
              <a:spLocks noEditPoints="1"/>
            </p:cNvSpPr>
            <p:nvPr/>
          </p:nvSpPr>
          <p:spPr bwMode="auto">
            <a:xfrm>
              <a:off x="5368702" y="2350694"/>
              <a:ext cx="145699" cy="168704"/>
            </a:xfrm>
            <a:custGeom>
              <a:avLst/>
              <a:gdLst>
                <a:gd name="T0" fmla="*/ 26 w 32"/>
                <a:gd name="T1" fmla="*/ 25 h 37"/>
                <a:gd name="T2" fmla="*/ 32 w 32"/>
                <a:gd name="T3" fmla="*/ 26 h 37"/>
                <a:gd name="T4" fmla="*/ 27 w 32"/>
                <a:gd name="T5" fmla="*/ 34 h 37"/>
                <a:gd name="T6" fmla="*/ 17 w 32"/>
                <a:gd name="T7" fmla="*/ 37 h 37"/>
                <a:gd name="T8" fmla="*/ 4 w 32"/>
                <a:gd name="T9" fmla="*/ 32 h 37"/>
                <a:gd name="T10" fmla="*/ 0 w 32"/>
                <a:gd name="T11" fmla="*/ 19 h 37"/>
                <a:gd name="T12" fmla="*/ 4 w 32"/>
                <a:gd name="T13" fmla="*/ 5 h 37"/>
                <a:gd name="T14" fmla="*/ 16 w 32"/>
                <a:gd name="T15" fmla="*/ 0 h 37"/>
                <a:gd name="T16" fmla="*/ 28 w 32"/>
                <a:gd name="T17" fmla="*/ 5 h 37"/>
                <a:gd name="T18" fmla="*/ 32 w 32"/>
                <a:gd name="T19" fmla="*/ 19 h 37"/>
                <a:gd name="T20" fmla="*/ 32 w 32"/>
                <a:gd name="T21" fmla="*/ 20 h 37"/>
                <a:gd name="T22" fmla="*/ 6 w 32"/>
                <a:gd name="T23" fmla="*/ 20 h 37"/>
                <a:gd name="T24" fmla="*/ 9 w 32"/>
                <a:gd name="T25" fmla="*/ 29 h 37"/>
                <a:gd name="T26" fmla="*/ 17 w 32"/>
                <a:gd name="T27" fmla="*/ 32 h 37"/>
                <a:gd name="T28" fmla="*/ 22 w 32"/>
                <a:gd name="T29" fmla="*/ 30 h 37"/>
                <a:gd name="T30" fmla="*/ 26 w 32"/>
                <a:gd name="T31" fmla="*/ 25 h 37"/>
                <a:gd name="T32" fmla="*/ 6 w 32"/>
                <a:gd name="T33" fmla="*/ 15 h 37"/>
                <a:gd name="T34" fmla="*/ 26 w 32"/>
                <a:gd name="T35" fmla="*/ 15 h 37"/>
                <a:gd name="T36" fmla="*/ 24 w 32"/>
                <a:gd name="T37" fmla="*/ 9 h 37"/>
                <a:gd name="T38" fmla="*/ 16 w 32"/>
                <a:gd name="T39" fmla="*/ 5 h 37"/>
                <a:gd name="T40" fmla="*/ 9 w 32"/>
                <a:gd name="T41" fmla="*/ 8 h 37"/>
                <a:gd name="T42" fmla="*/ 6 w 32"/>
                <a:gd name="T43" fmla="*/ 1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 h="37">
                  <a:moveTo>
                    <a:pt x="26" y="25"/>
                  </a:moveTo>
                  <a:cubicBezTo>
                    <a:pt x="32" y="26"/>
                    <a:pt x="32" y="26"/>
                    <a:pt x="32" y="26"/>
                  </a:cubicBezTo>
                  <a:cubicBezTo>
                    <a:pt x="31" y="29"/>
                    <a:pt x="29" y="32"/>
                    <a:pt x="27" y="34"/>
                  </a:cubicBezTo>
                  <a:cubicBezTo>
                    <a:pt x="24" y="36"/>
                    <a:pt x="21" y="37"/>
                    <a:pt x="17" y="37"/>
                  </a:cubicBezTo>
                  <a:cubicBezTo>
                    <a:pt x="12" y="37"/>
                    <a:pt x="7" y="35"/>
                    <a:pt x="4" y="32"/>
                  </a:cubicBezTo>
                  <a:cubicBezTo>
                    <a:pt x="1" y="29"/>
                    <a:pt x="0" y="25"/>
                    <a:pt x="0" y="19"/>
                  </a:cubicBezTo>
                  <a:cubicBezTo>
                    <a:pt x="0" y="13"/>
                    <a:pt x="1" y="8"/>
                    <a:pt x="4" y="5"/>
                  </a:cubicBezTo>
                  <a:cubicBezTo>
                    <a:pt x="7" y="2"/>
                    <a:pt x="11" y="0"/>
                    <a:pt x="16" y="0"/>
                  </a:cubicBezTo>
                  <a:cubicBezTo>
                    <a:pt x="21" y="0"/>
                    <a:pt x="25" y="2"/>
                    <a:pt x="28" y="5"/>
                  </a:cubicBezTo>
                  <a:cubicBezTo>
                    <a:pt x="31" y="8"/>
                    <a:pt x="32" y="13"/>
                    <a:pt x="32" y="19"/>
                  </a:cubicBezTo>
                  <a:cubicBezTo>
                    <a:pt x="32" y="19"/>
                    <a:pt x="32" y="19"/>
                    <a:pt x="32" y="20"/>
                  </a:cubicBezTo>
                  <a:cubicBezTo>
                    <a:pt x="6" y="20"/>
                    <a:pt x="6" y="20"/>
                    <a:pt x="6" y="20"/>
                  </a:cubicBezTo>
                  <a:cubicBezTo>
                    <a:pt x="6" y="24"/>
                    <a:pt x="7" y="27"/>
                    <a:pt x="9" y="29"/>
                  </a:cubicBezTo>
                  <a:cubicBezTo>
                    <a:pt x="11" y="31"/>
                    <a:pt x="14" y="32"/>
                    <a:pt x="17" y="32"/>
                  </a:cubicBezTo>
                  <a:cubicBezTo>
                    <a:pt x="19" y="32"/>
                    <a:pt x="21" y="32"/>
                    <a:pt x="22" y="30"/>
                  </a:cubicBezTo>
                  <a:cubicBezTo>
                    <a:pt x="24" y="29"/>
                    <a:pt x="25" y="27"/>
                    <a:pt x="26" y="25"/>
                  </a:cubicBezTo>
                  <a:close/>
                  <a:moveTo>
                    <a:pt x="6" y="15"/>
                  </a:moveTo>
                  <a:cubicBezTo>
                    <a:pt x="26" y="15"/>
                    <a:pt x="26" y="15"/>
                    <a:pt x="26" y="15"/>
                  </a:cubicBezTo>
                  <a:cubicBezTo>
                    <a:pt x="26" y="12"/>
                    <a:pt x="25" y="10"/>
                    <a:pt x="24" y="9"/>
                  </a:cubicBezTo>
                  <a:cubicBezTo>
                    <a:pt x="22" y="6"/>
                    <a:pt x="19" y="5"/>
                    <a:pt x="16" y="5"/>
                  </a:cubicBezTo>
                  <a:cubicBezTo>
                    <a:pt x="14" y="5"/>
                    <a:pt x="11" y="6"/>
                    <a:pt x="9" y="8"/>
                  </a:cubicBezTo>
                  <a:cubicBezTo>
                    <a:pt x="8" y="10"/>
                    <a:pt x="7" y="12"/>
                    <a:pt x="6" y="15"/>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25" name="Freeform 22"/>
            <p:cNvSpPr/>
            <p:nvPr/>
          </p:nvSpPr>
          <p:spPr bwMode="auto">
            <a:xfrm>
              <a:off x="5548908" y="2350694"/>
              <a:ext cx="86270" cy="164869"/>
            </a:xfrm>
            <a:custGeom>
              <a:avLst/>
              <a:gdLst>
                <a:gd name="T0" fmla="*/ 0 w 19"/>
                <a:gd name="T1" fmla="*/ 36 h 36"/>
                <a:gd name="T2" fmla="*/ 0 w 19"/>
                <a:gd name="T3" fmla="*/ 1 h 36"/>
                <a:gd name="T4" fmla="*/ 5 w 19"/>
                <a:gd name="T5" fmla="*/ 1 h 36"/>
                <a:gd name="T6" fmla="*/ 5 w 19"/>
                <a:gd name="T7" fmla="*/ 6 h 36"/>
                <a:gd name="T8" fmla="*/ 9 w 19"/>
                <a:gd name="T9" fmla="*/ 1 h 36"/>
                <a:gd name="T10" fmla="*/ 13 w 19"/>
                <a:gd name="T11" fmla="*/ 0 h 36"/>
                <a:gd name="T12" fmla="*/ 19 w 19"/>
                <a:gd name="T13" fmla="*/ 2 h 36"/>
                <a:gd name="T14" fmla="*/ 17 w 19"/>
                <a:gd name="T15" fmla="*/ 8 h 36"/>
                <a:gd name="T16" fmla="*/ 12 w 19"/>
                <a:gd name="T17" fmla="*/ 6 h 36"/>
                <a:gd name="T18" fmla="*/ 9 w 19"/>
                <a:gd name="T19" fmla="*/ 8 h 36"/>
                <a:gd name="T20" fmla="*/ 7 w 19"/>
                <a:gd name="T21" fmla="*/ 11 h 36"/>
                <a:gd name="T22" fmla="*/ 6 w 19"/>
                <a:gd name="T23" fmla="*/ 18 h 36"/>
                <a:gd name="T24" fmla="*/ 6 w 19"/>
                <a:gd name="T25" fmla="*/ 36 h 36"/>
                <a:gd name="T26" fmla="*/ 0 w 19"/>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36">
                  <a:moveTo>
                    <a:pt x="0" y="36"/>
                  </a:moveTo>
                  <a:cubicBezTo>
                    <a:pt x="0" y="1"/>
                    <a:pt x="0" y="1"/>
                    <a:pt x="0" y="1"/>
                  </a:cubicBezTo>
                  <a:cubicBezTo>
                    <a:pt x="5" y="1"/>
                    <a:pt x="5" y="1"/>
                    <a:pt x="5" y="1"/>
                  </a:cubicBezTo>
                  <a:cubicBezTo>
                    <a:pt x="5" y="6"/>
                    <a:pt x="5" y="6"/>
                    <a:pt x="5" y="6"/>
                  </a:cubicBezTo>
                  <a:cubicBezTo>
                    <a:pt x="6" y="4"/>
                    <a:pt x="8" y="2"/>
                    <a:pt x="9" y="1"/>
                  </a:cubicBezTo>
                  <a:cubicBezTo>
                    <a:pt x="10" y="1"/>
                    <a:pt x="11" y="0"/>
                    <a:pt x="13" y="0"/>
                  </a:cubicBezTo>
                  <a:cubicBezTo>
                    <a:pt x="15" y="0"/>
                    <a:pt x="17" y="1"/>
                    <a:pt x="19" y="2"/>
                  </a:cubicBezTo>
                  <a:cubicBezTo>
                    <a:pt x="17" y="8"/>
                    <a:pt x="17" y="8"/>
                    <a:pt x="17" y="8"/>
                  </a:cubicBezTo>
                  <a:cubicBezTo>
                    <a:pt x="15" y="7"/>
                    <a:pt x="14" y="6"/>
                    <a:pt x="12" y="6"/>
                  </a:cubicBezTo>
                  <a:cubicBezTo>
                    <a:pt x="11" y="6"/>
                    <a:pt x="10" y="7"/>
                    <a:pt x="9" y="8"/>
                  </a:cubicBezTo>
                  <a:cubicBezTo>
                    <a:pt x="8" y="8"/>
                    <a:pt x="7" y="9"/>
                    <a:pt x="7" y="11"/>
                  </a:cubicBezTo>
                  <a:cubicBezTo>
                    <a:pt x="6" y="13"/>
                    <a:pt x="6" y="15"/>
                    <a:pt x="6" y="18"/>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26" name="Freeform 23"/>
            <p:cNvSpPr/>
            <p:nvPr/>
          </p:nvSpPr>
          <p:spPr bwMode="auto">
            <a:xfrm>
              <a:off x="5640928" y="2350694"/>
              <a:ext cx="139948" cy="168704"/>
            </a:xfrm>
            <a:custGeom>
              <a:avLst/>
              <a:gdLst>
                <a:gd name="T0" fmla="*/ 25 w 31"/>
                <a:gd name="T1" fmla="*/ 23 h 37"/>
                <a:gd name="T2" fmla="*/ 31 w 31"/>
                <a:gd name="T3" fmla="*/ 24 h 37"/>
                <a:gd name="T4" fmla="*/ 26 w 31"/>
                <a:gd name="T5" fmla="*/ 34 h 37"/>
                <a:gd name="T6" fmla="*/ 17 w 31"/>
                <a:gd name="T7" fmla="*/ 37 h 37"/>
                <a:gd name="T8" fmla="*/ 5 w 31"/>
                <a:gd name="T9" fmla="*/ 32 h 37"/>
                <a:gd name="T10" fmla="*/ 0 w 31"/>
                <a:gd name="T11" fmla="*/ 19 h 37"/>
                <a:gd name="T12" fmla="*/ 2 w 31"/>
                <a:gd name="T13" fmla="*/ 9 h 37"/>
                <a:gd name="T14" fmla="*/ 8 w 31"/>
                <a:gd name="T15" fmla="*/ 2 h 37"/>
                <a:gd name="T16" fmla="*/ 17 w 31"/>
                <a:gd name="T17" fmla="*/ 0 h 37"/>
                <a:gd name="T18" fmla="*/ 26 w 31"/>
                <a:gd name="T19" fmla="*/ 3 h 37"/>
                <a:gd name="T20" fmla="*/ 31 w 31"/>
                <a:gd name="T21" fmla="*/ 11 h 37"/>
                <a:gd name="T22" fmla="*/ 25 w 31"/>
                <a:gd name="T23" fmla="*/ 12 h 37"/>
                <a:gd name="T24" fmla="*/ 22 w 31"/>
                <a:gd name="T25" fmla="*/ 7 h 37"/>
                <a:gd name="T26" fmla="*/ 17 w 31"/>
                <a:gd name="T27" fmla="*/ 5 h 37"/>
                <a:gd name="T28" fmla="*/ 9 w 31"/>
                <a:gd name="T29" fmla="*/ 8 h 37"/>
                <a:gd name="T30" fmla="*/ 7 w 31"/>
                <a:gd name="T31" fmla="*/ 19 h 37"/>
                <a:gd name="T32" fmla="*/ 9 w 31"/>
                <a:gd name="T33" fmla="*/ 29 h 37"/>
                <a:gd name="T34" fmla="*/ 16 w 31"/>
                <a:gd name="T35" fmla="*/ 32 h 37"/>
                <a:gd name="T36" fmla="*/ 22 w 31"/>
                <a:gd name="T37" fmla="*/ 30 h 37"/>
                <a:gd name="T38" fmla="*/ 25 w 31"/>
                <a:gd name="T39" fmla="*/ 23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 h="37">
                  <a:moveTo>
                    <a:pt x="25" y="23"/>
                  </a:moveTo>
                  <a:cubicBezTo>
                    <a:pt x="31" y="24"/>
                    <a:pt x="31" y="24"/>
                    <a:pt x="31" y="24"/>
                  </a:cubicBezTo>
                  <a:cubicBezTo>
                    <a:pt x="31" y="28"/>
                    <a:pt x="29" y="31"/>
                    <a:pt x="26" y="34"/>
                  </a:cubicBezTo>
                  <a:cubicBezTo>
                    <a:pt x="24" y="36"/>
                    <a:pt x="20" y="37"/>
                    <a:pt x="17" y="37"/>
                  </a:cubicBezTo>
                  <a:cubicBezTo>
                    <a:pt x="12" y="37"/>
                    <a:pt x="8" y="35"/>
                    <a:pt x="5" y="32"/>
                  </a:cubicBezTo>
                  <a:cubicBezTo>
                    <a:pt x="2" y="29"/>
                    <a:pt x="0" y="25"/>
                    <a:pt x="0" y="19"/>
                  </a:cubicBezTo>
                  <a:cubicBezTo>
                    <a:pt x="0" y="15"/>
                    <a:pt x="1" y="12"/>
                    <a:pt x="2" y="9"/>
                  </a:cubicBezTo>
                  <a:cubicBezTo>
                    <a:pt x="4" y="6"/>
                    <a:pt x="6" y="4"/>
                    <a:pt x="8" y="2"/>
                  </a:cubicBezTo>
                  <a:cubicBezTo>
                    <a:pt x="11" y="1"/>
                    <a:pt x="14" y="0"/>
                    <a:pt x="17" y="0"/>
                  </a:cubicBezTo>
                  <a:cubicBezTo>
                    <a:pt x="20" y="0"/>
                    <a:pt x="24" y="1"/>
                    <a:pt x="26" y="3"/>
                  </a:cubicBezTo>
                  <a:cubicBezTo>
                    <a:pt x="28" y="5"/>
                    <a:pt x="30" y="8"/>
                    <a:pt x="31" y="11"/>
                  </a:cubicBezTo>
                  <a:cubicBezTo>
                    <a:pt x="25" y="12"/>
                    <a:pt x="25" y="12"/>
                    <a:pt x="25" y="12"/>
                  </a:cubicBezTo>
                  <a:cubicBezTo>
                    <a:pt x="24" y="10"/>
                    <a:pt x="23" y="8"/>
                    <a:pt x="22" y="7"/>
                  </a:cubicBezTo>
                  <a:cubicBezTo>
                    <a:pt x="20" y="6"/>
                    <a:pt x="19" y="5"/>
                    <a:pt x="17" y="5"/>
                  </a:cubicBezTo>
                  <a:cubicBezTo>
                    <a:pt x="14" y="5"/>
                    <a:pt x="11" y="6"/>
                    <a:pt x="9" y="8"/>
                  </a:cubicBezTo>
                  <a:cubicBezTo>
                    <a:pt x="8" y="11"/>
                    <a:pt x="7" y="14"/>
                    <a:pt x="7" y="19"/>
                  </a:cubicBezTo>
                  <a:cubicBezTo>
                    <a:pt x="7" y="23"/>
                    <a:pt x="8" y="27"/>
                    <a:pt x="9" y="29"/>
                  </a:cubicBezTo>
                  <a:cubicBezTo>
                    <a:pt x="11" y="31"/>
                    <a:pt x="14" y="32"/>
                    <a:pt x="16" y="32"/>
                  </a:cubicBezTo>
                  <a:cubicBezTo>
                    <a:pt x="19" y="32"/>
                    <a:pt x="21" y="31"/>
                    <a:pt x="22" y="30"/>
                  </a:cubicBezTo>
                  <a:cubicBezTo>
                    <a:pt x="24" y="29"/>
                    <a:pt x="25" y="26"/>
                    <a:pt x="25" y="2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27" name="Freeform 24"/>
            <p:cNvSpPr>
              <a:spLocks noEditPoints="1"/>
            </p:cNvSpPr>
            <p:nvPr/>
          </p:nvSpPr>
          <p:spPr bwMode="auto">
            <a:xfrm>
              <a:off x="5803881" y="2295100"/>
              <a:ext cx="26839" cy="220464"/>
            </a:xfrm>
            <a:custGeom>
              <a:avLst/>
              <a:gdLst>
                <a:gd name="T0" fmla="*/ 0 w 14"/>
                <a:gd name="T1" fmla="*/ 14 h 115"/>
                <a:gd name="T2" fmla="*/ 0 w 14"/>
                <a:gd name="T3" fmla="*/ 0 h 115"/>
                <a:gd name="T4" fmla="*/ 14 w 14"/>
                <a:gd name="T5" fmla="*/ 0 h 115"/>
                <a:gd name="T6" fmla="*/ 14 w 14"/>
                <a:gd name="T7" fmla="*/ 14 h 115"/>
                <a:gd name="T8" fmla="*/ 0 w 14"/>
                <a:gd name="T9" fmla="*/ 14 h 115"/>
                <a:gd name="T10" fmla="*/ 0 w 14"/>
                <a:gd name="T11" fmla="*/ 115 h 115"/>
                <a:gd name="T12" fmla="*/ 0 w 14"/>
                <a:gd name="T13" fmla="*/ 31 h 115"/>
                <a:gd name="T14" fmla="*/ 14 w 14"/>
                <a:gd name="T15" fmla="*/ 31 h 115"/>
                <a:gd name="T16" fmla="*/ 14 w 14"/>
                <a:gd name="T17" fmla="*/ 115 h 115"/>
                <a:gd name="T18" fmla="*/ 0 w 14"/>
                <a:gd name="T19" fmla="*/ 11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15">
                  <a:moveTo>
                    <a:pt x="0" y="14"/>
                  </a:moveTo>
                  <a:lnTo>
                    <a:pt x="0" y="0"/>
                  </a:lnTo>
                  <a:lnTo>
                    <a:pt x="14" y="0"/>
                  </a:lnTo>
                  <a:lnTo>
                    <a:pt x="14" y="14"/>
                  </a:lnTo>
                  <a:lnTo>
                    <a:pt x="0" y="14"/>
                  </a:lnTo>
                  <a:close/>
                  <a:moveTo>
                    <a:pt x="0" y="115"/>
                  </a:moveTo>
                  <a:lnTo>
                    <a:pt x="0" y="31"/>
                  </a:lnTo>
                  <a:lnTo>
                    <a:pt x="14" y="31"/>
                  </a:lnTo>
                  <a:lnTo>
                    <a:pt x="14" y="115"/>
                  </a:lnTo>
                  <a:lnTo>
                    <a:pt x="0" y="115"/>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28" name="Freeform 25"/>
            <p:cNvSpPr>
              <a:spLocks noEditPoints="1"/>
            </p:cNvSpPr>
            <p:nvPr/>
          </p:nvSpPr>
          <p:spPr bwMode="auto">
            <a:xfrm>
              <a:off x="5863310" y="2350694"/>
              <a:ext cx="149533" cy="168704"/>
            </a:xfrm>
            <a:custGeom>
              <a:avLst/>
              <a:gdLst>
                <a:gd name="T0" fmla="*/ 25 w 33"/>
                <a:gd name="T1" fmla="*/ 32 h 37"/>
                <a:gd name="T2" fmla="*/ 19 w 33"/>
                <a:gd name="T3" fmla="*/ 36 h 37"/>
                <a:gd name="T4" fmla="*/ 12 w 33"/>
                <a:gd name="T5" fmla="*/ 37 h 37"/>
                <a:gd name="T6" fmla="*/ 4 w 33"/>
                <a:gd name="T7" fmla="*/ 34 h 37"/>
                <a:gd name="T8" fmla="*/ 0 w 33"/>
                <a:gd name="T9" fmla="*/ 27 h 37"/>
                <a:gd name="T10" fmla="*/ 2 w 33"/>
                <a:gd name="T11" fmla="*/ 22 h 37"/>
                <a:gd name="T12" fmla="*/ 5 w 33"/>
                <a:gd name="T13" fmla="*/ 19 h 37"/>
                <a:gd name="T14" fmla="*/ 9 w 33"/>
                <a:gd name="T15" fmla="*/ 17 h 37"/>
                <a:gd name="T16" fmla="*/ 14 w 33"/>
                <a:gd name="T17" fmla="*/ 16 h 37"/>
                <a:gd name="T18" fmla="*/ 25 w 33"/>
                <a:gd name="T19" fmla="*/ 14 h 37"/>
                <a:gd name="T20" fmla="*/ 25 w 33"/>
                <a:gd name="T21" fmla="*/ 12 h 37"/>
                <a:gd name="T22" fmla="*/ 23 w 33"/>
                <a:gd name="T23" fmla="*/ 7 h 37"/>
                <a:gd name="T24" fmla="*/ 16 w 33"/>
                <a:gd name="T25" fmla="*/ 5 h 37"/>
                <a:gd name="T26" fmla="*/ 10 w 33"/>
                <a:gd name="T27" fmla="*/ 7 h 37"/>
                <a:gd name="T28" fmla="*/ 7 w 33"/>
                <a:gd name="T29" fmla="*/ 12 h 37"/>
                <a:gd name="T30" fmla="*/ 1 w 33"/>
                <a:gd name="T31" fmla="*/ 11 h 37"/>
                <a:gd name="T32" fmla="*/ 4 w 33"/>
                <a:gd name="T33" fmla="*/ 5 h 37"/>
                <a:gd name="T34" fmla="*/ 9 w 33"/>
                <a:gd name="T35" fmla="*/ 1 h 37"/>
                <a:gd name="T36" fmla="*/ 17 w 33"/>
                <a:gd name="T37" fmla="*/ 0 h 37"/>
                <a:gd name="T38" fmla="*/ 25 w 33"/>
                <a:gd name="T39" fmla="*/ 1 h 37"/>
                <a:gd name="T40" fmla="*/ 29 w 33"/>
                <a:gd name="T41" fmla="*/ 4 h 37"/>
                <a:gd name="T42" fmla="*/ 31 w 33"/>
                <a:gd name="T43" fmla="*/ 8 h 37"/>
                <a:gd name="T44" fmla="*/ 31 w 33"/>
                <a:gd name="T45" fmla="*/ 14 h 37"/>
                <a:gd name="T46" fmla="*/ 31 w 33"/>
                <a:gd name="T47" fmla="*/ 21 h 37"/>
                <a:gd name="T48" fmla="*/ 31 w 33"/>
                <a:gd name="T49" fmla="*/ 32 h 37"/>
                <a:gd name="T50" fmla="*/ 33 w 33"/>
                <a:gd name="T51" fmla="*/ 36 h 37"/>
                <a:gd name="T52" fmla="*/ 27 w 33"/>
                <a:gd name="T53" fmla="*/ 36 h 37"/>
                <a:gd name="T54" fmla="*/ 25 w 33"/>
                <a:gd name="T55" fmla="*/ 32 h 37"/>
                <a:gd name="T56" fmla="*/ 25 w 33"/>
                <a:gd name="T57" fmla="*/ 19 h 37"/>
                <a:gd name="T58" fmla="*/ 15 w 33"/>
                <a:gd name="T59" fmla="*/ 21 h 37"/>
                <a:gd name="T60" fmla="*/ 10 w 33"/>
                <a:gd name="T61" fmla="*/ 22 h 37"/>
                <a:gd name="T62" fmla="*/ 8 w 33"/>
                <a:gd name="T63" fmla="*/ 24 h 37"/>
                <a:gd name="T64" fmla="*/ 7 w 33"/>
                <a:gd name="T65" fmla="*/ 27 h 37"/>
                <a:gd name="T66" fmla="*/ 9 w 33"/>
                <a:gd name="T67" fmla="*/ 31 h 37"/>
                <a:gd name="T68" fmla="*/ 14 w 33"/>
                <a:gd name="T69" fmla="*/ 32 h 37"/>
                <a:gd name="T70" fmla="*/ 20 w 33"/>
                <a:gd name="T71" fmla="*/ 31 h 37"/>
                <a:gd name="T72" fmla="*/ 24 w 33"/>
                <a:gd name="T73" fmla="*/ 27 h 37"/>
                <a:gd name="T74" fmla="*/ 25 w 33"/>
                <a:gd name="T75" fmla="*/ 21 h 37"/>
                <a:gd name="T76" fmla="*/ 25 w 33"/>
                <a:gd name="T77"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3" h="37">
                  <a:moveTo>
                    <a:pt x="25" y="32"/>
                  </a:moveTo>
                  <a:cubicBezTo>
                    <a:pt x="23" y="34"/>
                    <a:pt x="21" y="35"/>
                    <a:pt x="19" y="36"/>
                  </a:cubicBezTo>
                  <a:cubicBezTo>
                    <a:pt x="17" y="37"/>
                    <a:pt x="15" y="37"/>
                    <a:pt x="12" y="37"/>
                  </a:cubicBezTo>
                  <a:cubicBezTo>
                    <a:pt x="9" y="37"/>
                    <a:pt x="6" y="36"/>
                    <a:pt x="4" y="34"/>
                  </a:cubicBezTo>
                  <a:cubicBezTo>
                    <a:pt x="1" y="32"/>
                    <a:pt x="0" y="30"/>
                    <a:pt x="0" y="27"/>
                  </a:cubicBezTo>
                  <a:cubicBezTo>
                    <a:pt x="0" y="25"/>
                    <a:pt x="1" y="24"/>
                    <a:pt x="2" y="22"/>
                  </a:cubicBezTo>
                  <a:cubicBezTo>
                    <a:pt x="2" y="21"/>
                    <a:pt x="3" y="20"/>
                    <a:pt x="5" y="19"/>
                  </a:cubicBezTo>
                  <a:cubicBezTo>
                    <a:pt x="6" y="18"/>
                    <a:pt x="7" y="17"/>
                    <a:pt x="9" y="17"/>
                  </a:cubicBezTo>
                  <a:cubicBezTo>
                    <a:pt x="10" y="17"/>
                    <a:pt x="12" y="16"/>
                    <a:pt x="14" y="16"/>
                  </a:cubicBezTo>
                  <a:cubicBezTo>
                    <a:pt x="19" y="15"/>
                    <a:pt x="23" y="15"/>
                    <a:pt x="25" y="14"/>
                  </a:cubicBezTo>
                  <a:cubicBezTo>
                    <a:pt x="25" y="13"/>
                    <a:pt x="25" y="13"/>
                    <a:pt x="25" y="12"/>
                  </a:cubicBezTo>
                  <a:cubicBezTo>
                    <a:pt x="25" y="10"/>
                    <a:pt x="24" y="8"/>
                    <a:pt x="23" y="7"/>
                  </a:cubicBezTo>
                  <a:cubicBezTo>
                    <a:pt x="22" y="6"/>
                    <a:pt x="19" y="5"/>
                    <a:pt x="16" y="5"/>
                  </a:cubicBezTo>
                  <a:cubicBezTo>
                    <a:pt x="14" y="5"/>
                    <a:pt x="12" y="6"/>
                    <a:pt x="10" y="7"/>
                  </a:cubicBezTo>
                  <a:cubicBezTo>
                    <a:pt x="9" y="8"/>
                    <a:pt x="8" y="9"/>
                    <a:pt x="7" y="12"/>
                  </a:cubicBezTo>
                  <a:cubicBezTo>
                    <a:pt x="1" y="11"/>
                    <a:pt x="1" y="11"/>
                    <a:pt x="1" y="11"/>
                  </a:cubicBezTo>
                  <a:cubicBezTo>
                    <a:pt x="2" y="9"/>
                    <a:pt x="3" y="7"/>
                    <a:pt x="4" y="5"/>
                  </a:cubicBezTo>
                  <a:cubicBezTo>
                    <a:pt x="5" y="3"/>
                    <a:pt x="7" y="2"/>
                    <a:pt x="9" y="1"/>
                  </a:cubicBezTo>
                  <a:cubicBezTo>
                    <a:pt x="12" y="1"/>
                    <a:pt x="14" y="0"/>
                    <a:pt x="17" y="0"/>
                  </a:cubicBezTo>
                  <a:cubicBezTo>
                    <a:pt x="20" y="0"/>
                    <a:pt x="23" y="1"/>
                    <a:pt x="25" y="1"/>
                  </a:cubicBezTo>
                  <a:cubicBezTo>
                    <a:pt x="27" y="2"/>
                    <a:pt x="28" y="3"/>
                    <a:pt x="29" y="4"/>
                  </a:cubicBezTo>
                  <a:cubicBezTo>
                    <a:pt x="30" y="5"/>
                    <a:pt x="30" y="6"/>
                    <a:pt x="31" y="8"/>
                  </a:cubicBezTo>
                  <a:cubicBezTo>
                    <a:pt x="31" y="9"/>
                    <a:pt x="31" y="11"/>
                    <a:pt x="31" y="14"/>
                  </a:cubicBezTo>
                  <a:cubicBezTo>
                    <a:pt x="31" y="21"/>
                    <a:pt x="31" y="21"/>
                    <a:pt x="31" y="21"/>
                  </a:cubicBezTo>
                  <a:cubicBezTo>
                    <a:pt x="31" y="27"/>
                    <a:pt x="31" y="31"/>
                    <a:pt x="31" y="32"/>
                  </a:cubicBezTo>
                  <a:cubicBezTo>
                    <a:pt x="32" y="33"/>
                    <a:pt x="32" y="35"/>
                    <a:pt x="33" y="36"/>
                  </a:cubicBezTo>
                  <a:cubicBezTo>
                    <a:pt x="27" y="36"/>
                    <a:pt x="27" y="36"/>
                    <a:pt x="27" y="36"/>
                  </a:cubicBezTo>
                  <a:cubicBezTo>
                    <a:pt x="26" y="35"/>
                    <a:pt x="26" y="34"/>
                    <a:pt x="25" y="32"/>
                  </a:cubicBezTo>
                  <a:close/>
                  <a:moveTo>
                    <a:pt x="25" y="19"/>
                  </a:moveTo>
                  <a:cubicBezTo>
                    <a:pt x="23" y="19"/>
                    <a:pt x="20" y="20"/>
                    <a:pt x="15" y="21"/>
                  </a:cubicBezTo>
                  <a:cubicBezTo>
                    <a:pt x="13" y="21"/>
                    <a:pt x="11" y="22"/>
                    <a:pt x="10" y="22"/>
                  </a:cubicBezTo>
                  <a:cubicBezTo>
                    <a:pt x="9" y="22"/>
                    <a:pt x="8" y="23"/>
                    <a:pt x="8" y="24"/>
                  </a:cubicBezTo>
                  <a:cubicBezTo>
                    <a:pt x="7" y="25"/>
                    <a:pt x="7" y="26"/>
                    <a:pt x="7" y="27"/>
                  </a:cubicBezTo>
                  <a:cubicBezTo>
                    <a:pt x="7" y="28"/>
                    <a:pt x="7" y="30"/>
                    <a:pt x="9" y="31"/>
                  </a:cubicBezTo>
                  <a:cubicBezTo>
                    <a:pt x="10" y="32"/>
                    <a:pt x="12" y="32"/>
                    <a:pt x="14" y="32"/>
                  </a:cubicBezTo>
                  <a:cubicBezTo>
                    <a:pt x="16" y="32"/>
                    <a:pt x="18" y="32"/>
                    <a:pt x="20" y="31"/>
                  </a:cubicBezTo>
                  <a:cubicBezTo>
                    <a:pt x="22" y="30"/>
                    <a:pt x="23" y="28"/>
                    <a:pt x="24" y="27"/>
                  </a:cubicBezTo>
                  <a:cubicBezTo>
                    <a:pt x="25" y="25"/>
                    <a:pt x="25" y="23"/>
                    <a:pt x="25" y="21"/>
                  </a:cubicBezTo>
                  <a:lnTo>
                    <a:pt x="25" y="19"/>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29" name="Rectangle 26"/>
            <p:cNvSpPr>
              <a:spLocks noChangeArrowheads="1"/>
            </p:cNvSpPr>
            <p:nvPr/>
          </p:nvSpPr>
          <p:spPr bwMode="auto">
            <a:xfrm>
              <a:off x="6043516" y="2295100"/>
              <a:ext cx="28757" cy="220464"/>
            </a:xfrm>
            <a:prstGeom prst="rect">
              <a:avLst/>
            </a:pr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30" name="Freeform 27"/>
            <p:cNvSpPr/>
            <p:nvPr/>
          </p:nvSpPr>
          <p:spPr bwMode="auto">
            <a:xfrm>
              <a:off x="6202635" y="2295100"/>
              <a:ext cx="149533" cy="220464"/>
            </a:xfrm>
            <a:custGeom>
              <a:avLst/>
              <a:gdLst>
                <a:gd name="T0" fmla="*/ 0 w 78"/>
                <a:gd name="T1" fmla="*/ 115 h 115"/>
                <a:gd name="T2" fmla="*/ 0 w 78"/>
                <a:gd name="T3" fmla="*/ 0 h 115"/>
                <a:gd name="T4" fmla="*/ 78 w 78"/>
                <a:gd name="T5" fmla="*/ 0 h 115"/>
                <a:gd name="T6" fmla="*/ 78 w 78"/>
                <a:gd name="T7" fmla="*/ 12 h 115"/>
                <a:gd name="T8" fmla="*/ 17 w 78"/>
                <a:gd name="T9" fmla="*/ 12 h 115"/>
                <a:gd name="T10" fmla="*/ 17 w 78"/>
                <a:gd name="T11" fmla="*/ 48 h 115"/>
                <a:gd name="T12" fmla="*/ 71 w 78"/>
                <a:gd name="T13" fmla="*/ 48 h 115"/>
                <a:gd name="T14" fmla="*/ 71 w 78"/>
                <a:gd name="T15" fmla="*/ 62 h 115"/>
                <a:gd name="T16" fmla="*/ 17 w 78"/>
                <a:gd name="T17" fmla="*/ 62 h 115"/>
                <a:gd name="T18" fmla="*/ 17 w 78"/>
                <a:gd name="T19" fmla="*/ 115 h 115"/>
                <a:gd name="T20" fmla="*/ 0 w 78"/>
                <a:gd name="T21" fmla="*/ 11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115">
                  <a:moveTo>
                    <a:pt x="0" y="115"/>
                  </a:moveTo>
                  <a:lnTo>
                    <a:pt x="0" y="0"/>
                  </a:lnTo>
                  <a:lnTo>
                    <a:pt x="78" y="0"/>
                  </a:lnTo>
                  <a:lnTo>
                    <a:pt x="78" y="12"/>
                  </a:lnTo>
                  <a:lnTo>
                    <a:pt x="17" y="12"/>
                  </a:lnTo>
                  <a:lnTo>
                    <a:pt x="17" y="48"/>
                  </a:lnTo>
                  <a:lnTo>
                    <a:pt x="71" y="48"/>
                  </a:lnTo>
                  <a:lnTo>
                    <a:pt x="71" y="62"/>
                  </a:lnTo>
                  <a:lnTo>
                    <a:pt x="17" y="62"/>
                  </a:lnTo>
                  <a:lnTo>
                    <a:pt x="17" y="115"/>
                  </a:lnTo>
                  <a:lnTo>
                    <a:pt x="0" y="115"/>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31" name="Freeform 28"/>
            <p:cNvSpPr>
              <a:spLocks noEditPoints="1"/>
            </p:cNvSpPr>
            <p:nvPr/>
          </p:nvSpPr>
          <p:spPr bwMode="auto">
            <a:xfrm>
              <a:off x="6379007" y="2350694"/>
              <a:ext cx="145699" cy="168704"/>
            </a:xfrm>
            <a:custGeom>
              <a:avLst/>
              <a:gdLst>
                <a:gd name="T0" fmla="*/ 25 w 32"/>
                <a:gd name="T1" fmla="*/ 32 h 37"/>
                <a:gd name="T2" fmla="*/ 18 w 32"/>
                <a:gd name="T3" fmla="*/ 36 h 37"/>
                <a:gd name="T4" fmla="*/ 12 w 32"/>
                <a:gd name="T5" fmla="*/ 37 h 37"/>
                <a:gd name="T6" fmla="*/ 3 w 32"/>
                <a:gd name="T7" fmla="*/ 34 h 37"/>
                <a:gd name="T8" fmla="*/ 0 w 32"/>
                <a:gd name="T9" fmla="*/ 27 h 37"/>
                <a:gd name="T10" fmla="*/ 1 w 32"/>
                <a:gd name="T11" fmla="*/ 22 h 37"/>
                <a:gd name="T12" fmla="*/ 4 w 32"/>
                <a:gd name="T13" fmla="*/ 19 h 37"/>
                <a:gd name="T14" fmla="*/ 8 w 32"/>
                <a:gd name="T15" fmla="*/ 17 h 37"/>
                <a:gd name="T16" fmla="*/ 14 w 32"/>
                <a:gd name="T17" fmla="*/ 16 h 37"/>
                <a:gd name="T18" fmla="*/ 24 w 32"/>
                <a:gd name="T19" fmla="*/ 14 h 37"/>
                <a:gd name="T20" fmla="*/ 24 w 32"/>
                <a:gd name="T21" fmla="*/ 12 h 37"/>
                <a:gd name="T22" fmla="*/ 23 w 32"/>
                <a:gd name="T23" fmla="*/ 7 h 37"/>
                <a:gd name="T24" fmla="*/ 16 w 32"/>
                <a:gd name="T25" fmla="*/ 5 h 37"/>
                <a:gd name="T26" fmla="*/ 10 w 32"/>
                <a:gd name="T27" fmla="*/ 7 h 37"/>
                <a:gd name="T28" fmla="*/ 7 w 32"/>
                <a:gd name="T29" fmla="*/ 12 h 37"/>
                <a:gd name="T30" fmla="*/ 1 w 32"/>
                <a:gd name="T31" fmla="*/ 11 h 37"/>
                <a:gd name="T32" fmla="*/ 3 w 32"/>
                <a:gd name="T33" fmla="*/ 5 h 37"/>
                <a:gd name="T34" fmla="*/ 9 w 32"/>
                <a:gd name="T35" fmla="*/ 1 h 37"/>
                <a:gd name="T36" fmla="*/ 17 w 32"/>
                <a:gd name="T37" fmla="*/ 0 h 37"/>
                <a:gd name="T38" fmla="*/ 24 w 32"/>
                <a:gd name="T39" fmla="*/ 1 h 37"/>
                <a:gd name="T40" fmla="*/ 28 w 32"/>
                <a:gd name="T41" fmla="*/ 4 h 37"/>
                <a:gd name="T42" fmla="*/ 30 w 32"/>
                <a:gd name="T43" fmla="*/ 8 h 37"/>
                <a:gd name="T44" fmla="*/ 30 w 32"/>
                <a:gd name="T45" fmla="*/ 14 h 37"/>
                <a:gd name="T46" fmla="*/ 30 w 32"/>
                <a:gd name="T47" fmla="*/ 21 h 37"/>
                <a:gd name="T48" fmla="*/ 31 w 32"/>
                <a:gd name="T49" fmla="*/ 32 h 37"/>
                <a:gd name="T50" fmla="*/ 32 w 32"/>
                <a:gd name="T51" fmla="*/ 36 h 37"/>
                <a:gd name="T52" fmla="*/ 26 w 32"/>
                <a:gd name="T53" fmla="*/ 36 h 37"/>
                <a:gd name="T54" fmla="*/ 25 w 32"/>
                <a:gd name="T55" fmla="*/ 32 h 37"/>
                <a:gd name="T56" fmla="*/ 24 w 32"/>
                <a:gd name="T57" fmla="*/ 19 h 37"/>
                <a:gd name="T58" fmla="*/ 15 w 32"/>
                <a:gd name="T59" fmla="*/ 21 h 37"/>
                <a:gd name="T60" fmla="*/ 9 w 32"/>
                <a:gd name="T61" fmla="*/ 22 h 37"/>
                <a:gd name="T62" fmla="*/ 7 w 32"/>
                <a:gd name="T63" fmla="*/ 24 h 37"/>
                <a:gd name="T64" fmla="*/ 6 w 32"/>
                <a:gd name="T65" fmla="*/ 27 h 37"/>
                <a:gd name="T66" fmla="*/ 8 w 32"/>
                <a:gd name="T67" fmla="*/ 31 h 37"/>
                <a:gd name="T68" fmla="*/ 13 w 32"/>
                <a:gd name="T69" fmla="*/ 32 h 37"/>
                <a:gd name="T70" fmla="*/ 19 w 32"/>
                <a:gd name="T71" fmla="*/ 31 h 37"/>
                <a:gd name="T72" fmla="*/ 23 w 32"/>
                <a:gd name="T73" fmla="*/ 27 h 37"/>
                <a:gd name="T74" fmla="*/ 24 w 32"/>
                <a:gd name="T75" fmla="*/ 21 h 37"/>
                <a:gd name="T76" fmla="*/ 24 w 32"/>
                <a:gd name="T77"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2" h="37">
                  <a:moveTo>
                    <a:pt x="25" y="32"/>
                  </a:moveTo>
                  <a:cubicBezTo>
                    <a:pt x="23" y="34"/>
                    <a:pt x="20" y="35"/>
                    <a:pt x="18" y="36"/>
                  </a:cubicBezTo>
                  <a:cubicBezTo>
                    <a:pt x="16" y="37"/>
                    <a:pt x="14" y="37"/>
                    <a:pt x="12" y="37"/>
                  </a:cubicBezTo>
                  <a:cubicBezTo>
                    <a:pt x="8" y="37"/>
                    <a:pt x="5" y="36"/>
                    <a:pt x="3" y="34"/>
                  </a:cubicBezTo>
                  <a:cubicBezTo>
                    <a:pt x="1" y="32"/>
                    <a:pt x="0" y="30"/>
                    <a:pt x="0" y="27"/>
                  </a:cubicBezTo>
                  <a:cubicBezTo>
                    <a:pt x="0" y="25"/>
                    <a:pt x="0" y="24"/>
                    <a:pt x="1" y="22"/>
                  </a:cubicBezTo>
                  <a:cubicBezTo>
                    <a:pt x="2" y="21"/>
                    <a:pt x="3" y="20"/>
                    <a:pt x="4" y="19"/>
                  </a:cubicBezTo>
                  <a:cubicBezTo>
                    <a:pt x="5" y="18"/>
                    <a:pt x="7" y="17"/>
                    <a:pt x="8" y="17"/>
                  </a:cubicBezTo>
                  <a:cubicBezTo>
                    <a:pt x="9" y="17"/>
                    <a:pt x="11" y="16"/>
                    <a:pt x="14" y="16"/>
                  </a:cubicBezTo>
                  <a:cubicBezTo>
                    <a:pt x="18" y="15"/>
                    <a:pt x="22" y="15"/>
                    <a:pt x="24" y="14"/>
                  </a:cubicBezTo>
                  <a:cubicBezTo>
                    <a:pt x="24" y="13"/>
                    <a:pt x="24" y="13"/>
                    <a:pt x="24" y="12"/>
                  </a:cubicBezTo>
                  <a:cubicBezTo>
                    <a:pt x="24" y="10"/>
                    <a:pt x="24" y="8"/>
                    <a:pt x="23" y="7"/>
                  </a:cubicBezTo>
                  <a:cubicBezTo>
                    <a:pt x="21" y="6"/>
                    <a:pt x="19" y="5"/>
                    <a:pt x="16" y="5"/>
                  </a:cubicBezTo>
                  <a:cubicBezTo>
                    <a:pt x="13" y="5"/>
                    <a:pt x="11" y="6"/>
                    <a:pt x="10" y="7"/>
                  </a:cubicBezTo>
                  <a:cubicBezTo>
                    <a:pt x="8" y="8"/>
                    <a:pt x="7" y="9"/>
                    <a:pt x="7" y="12"/>
                  </a:cubicBezTo>
                  <a:cubicBezTo>
                    <a:pt x="1" y="11"/>
                    <a:pt x="1" y="11"/>
                    <a:pt x="1" y="11"/>
                  </a:cubicBezTo>
                  <a:cubicBezTo>
                    <a:pt x="1" y="9"/>
                    <a:pt x="2" y="7"/>
                    <a:pt x="3" y="5"/>
                  </a:cubicBezTo>
                  <a:cubicBezTo>
                    <a:pt x="5" y="3"/>
                    <a:pt x="6" y="2"/>
                    <a:pt x="9" y="1"/>
                  </a:cubicBezTo>
                  <a:cubicBezTo>
                    <a:pt x="11" y="1"/>
                    <a:pt x="14" y="0"/>
                    <a:pt x="17" y="0"/>
                  </a:cubicBezTo>
                  <a:cubicBezTo>
                    <a:pt x="20" y="0"/>
                    <a:pt x="22" y="1"/>
                    <a:pt x="24" y="1"/>
                  </a:cubicBezTo>
                  <a:cubicBezTo>
                    <a:pt x="26" y="2"/>
                    <a:pt x="27" y="3"/>
                    <a:pt x="28" y="4"/>
                  </a:cubicBezTo>
                  <a:cubicBezTo>
                    <a:pt x="29" y="5"/>
                    <a:pt x="30" y="6"/>
                    <a:pt x="30" y="8"/>
                  </a:cubicBezTo>
                  <a:cubicBezTo>
                    <a:pt x="30" y="9"/>
                    <a:pt x="30" y="11"/>
                    <a:pt x="30" y="14"/>
                  </a:cubicBezTo>
                  <a:cubicBezTo>
                    <a:pt x="30" y="21"/>
                    <a:pt x="30" y="21"/>
                    <a:pt x="30" y="21"/>
                  </a:cubicBezTo>
                  <a:cubicBezTo>
                    <a:pt x="30" y="27"/>
                    <a:pt x="30" y="31"/>
                    <a:pt x="31" y="32"/>
                  </a:cubicBezTo>
                  <a:cubicBezTo>
                    <a:pt x="31" y="33"/>
                    <a:pt x="31" y="35"/>
                    <a:pt x="32" y="36"/>
                  </a:cubicBezTo>
                  <a:cubicBezTo>
                    <a:pt x="26" y="36"/>
                    <a:pt x="26" y="36"/>
                    <a:pt x="26" y="36"/>
                  </a:cubicBezTo>
                  <a:cubicBezTo>
                    <a:pt x="25" y="35"/>
                    <a:pt x="25" y="34"/>
                    <a:pt x="25" y="32"/>
                  </a:cubicBezTo>
                  <a:close/>
                  <a:moveTo>
                    <a:pt x="24" y="19"/>
                  </a:moveTo>
                  <a:cubicBezTo>
                    <a:pt x="22" y="19"/>
                    <a:pt x="19" y="20"/>
                    <a:pt x="15" y="21"/>
                  </a:cubicBezTo>
                  <a:cubicBezTo>
                    <a:pt x="12" y="21"/>
                    <a:pt x="10" y="22"/>
                    <a:pt x="9" y="22"/>
                  </a:cubicBezTo>
                  <a:cubicBezTo>
                    <a:pt x="8" y="22"/>
                    <a:pt x="8" y="23"/>
                    <a:pt x="7" y="24"/>
                  </a:cubicBezTo>
                  <a:cubicBezTo>
                    <a:pt x="6" y="25"/>
                    <a:pt x="6" y="26"/>
                    <a:pt x="6" y="27"/>
                  </a:cubicBezTo>
                  <a:cubicBezTo>
                    <a:pt x="6" y="28"/>
                    <a:pt x="7" y="30"/>
                    <a:pt x="8" y="31"/>
                  </a:cubicBezTo>
                  <a:cubicBezTo>
                    <a:pt x="9" y="32"/>
                    <a:pt x="11" y="32"/>
                    <a:pt x="13" y="32"/>
                  </a:cubicBezTo>
                  <a:cubicBezTo>
                    <a:pt x="16" y="32"/>
                    <a:pt x="18" y="32"/>
                    <a:pt x="19" y="31"/>
                  </a:cubicBezTo>
                  <a:cubicBezTo>
                    <a:pt x="21" y="30"/>
                    <a:pt x="22" y="28"/>
                    <a:pt x="23" y="27"/>
                  </a:cubicBezTo>
                  <a:cubicBezTo>
                    <a:pt x="24" y="25"/>
                    <a:pt x="24" y="23"/>
                    <a:pt x="24" y="21"/>
                  </a:cubicBezTo>
                  <a:lnTo>
                    <a:pt x="24" y="19"/>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32" name="Freeform 29"/>
            <p:cNvSpPr/>
            <p:nvPr/>
          </p:nvSpPr>
          <p:spPr bwMode="auto">
            <a:xfrm>
              <a:off x="6551545" y="2350694"/>
              <a:ext cx="136114" cy="168704"/>
            </a:xfrm>
            <a:custGeom>
              <a:avLst/>
              <a:gdLst>
                <a:gd name="T0" fmla="*/ 25 w 30"/>
                <a:gd name="T1" fmla="*/ 23 h 37"/>
                <a:gd name="T2" fmla="*/ 30 w 30"/>
                <a:gd name="T3" fmla="*/ 24 h 37"/>
                <a:gd name="T4" fmla="*/ 26 w 30"/>
                <a:gd name="T5" fmla="*/ 34 h 37"/>
                <a:gd name="T6" fmla="*/ 16 w 30"/>
                <a:gd name="T7" fmla="*/ 37 h 37"/>
                <a:gd name="T8" fmla="*/ 4 w 30"/>
                <a:gd name="T9" fmla="*/ 32 h 37"/>
                <a:gd name="T10" fmla="*/ 0 w 30"/>
                <a:gd name="T11" fmla="*/ 19 h 37"/>
                <a:gd name="T12" fmla="*/ 2 w 30"/>
                <a:gd name="T13" fmla="*/ 9 h 37"/>
                <a:gd name="T14" fmla="*/ 7 w 30"/>
                <a:gd name="T15" fmla="*/ 2 h 37"/>
                <a:gd name="T16" fmla="*/ 16 w 30"/>
                <a:gd name="T17" fmla="*/ 0 h 37"/>
                <a:gd name="T18" fmla="*/ 25 w 30"/>
                <a:gd name="T19" fmla="*/ 3 h 37"/>
                <a:gd name="T20" fmla="*/ 30 w 30"/>
                <a:gd name="T21" fmla="*/ 11 h 37"/>
                <a:gd name="T22" fmla="*/ 24 w 30"/>
                <a:gd name="T23" fmla="*/ 12 h 37"/>
                <a:gd name="T24" fmla="*/ 21 w 30"/>
                <a:gd name="T25" fmla="*/ 7 h 37"/>
                <a:gd name="T26" fmla="*/ 16 w 30"/>
                <a:gd name="T27" fmla="*/ 5 h 37"/>
                <a:gd name="T28" fmla="*/ 9 w 30"/>
                <a:gd name="T29" fmla="*/ 8 h 37"/>
                <a:gd name="T30" fmla="*/ 6 w 30"/>
                <a:gd name="T31" fmla="*/ 19 h 37"/>
                <a:gd name="T32" fmla="*/ 9 w 30"/>
                <a:gd name="T33" fmla="*/ 29 h 37"/>
                <a:gd name="T34" fmla="*/ 16 w 30"/>
                <a:gd name="T35" fmla="*/ 32 h 37"/>
                <a:gd name="T36" fmla="*/ 22 w 30"/>
                <a:gd name="T37" fmla="*/ 30 h 37"/>
                <a:gd name="T38" fmla="*/ 25 w 30"/>
                <a:gd name="T39" fmla="*/ 23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37">
                  <a:moveTo>
                    <a:pt x="25" y="23"/>
                  </a:moveTo>
                  <a:cubicBezTo>
                    <a:pt x="30" y="24"/>
                    <a:pt x="30" y="24"/>
                    <a:pt x="30" y="24"/>
                  </a:cubicBezTo>
                  <a:cubicBezTo>
                    <a:pt x="30" y="28"/>
                    <a:pt x="28" y="31"/>
                    <a:pt x="26" y="34"/>
                  </a:cubicBezTo>
                  <a:cubicBezTo>
                    <a:pt x="23" y="36"/>
                    <a:pt x="20" y="37"/>
                    <a:pt x="16" y="37"/>
                  </a:cubicBezTo>
                  <a:cubicBezTo>
                    <a:pt x="11" y="37"/>
                    <a:pt x="7" y="35"/>
                    <a:pt x="4" y="32"/>
                  </a:cubicBezTo>
                  <a:cubicBezTo>
                    <a:pt x="1" y="29"/>
                    <a:pt x="0" y="25"/>
                    <a:pt x="0" y="19"/>
                  </a:cubicBezTo>
                  <a:cubicBezTo>
                    <a:pt x="0" y="15"/>
                    <a:pt x="0" y="12"/>
                    <a:pt x="2" y="9"/>
                  </a:cubicBezTo>
                  <a:cubicBezTo>
                    <a:pt x="3" y="6"/>
                    <a:pt x="5" y="4"/>
                    <a:pt x="7" y="2"/>
                  </a:cubicBezTo>
                  <a:cubicBezTo>
                    <a:pt x="10" y="1"/>
                    <a:pt x="13" y="0"/>
                    <a:pt x="16" y="0"/>
                  </a:cubicBezTo>
                  <a:cubicBezTo>
                    <a:pt x="20" y="0"/>
                    <a:pt x="23" y="1"/>
                    <a:pt x="25" y="3"/>
                  </a:cubicBezTo>
                  <a:cubicBezTo>
                    <a:pt x="28" y="5"/>
                    <a:pt x="29" y="8"/>
                    <a:pt x="30" y="11"/>
                  </a:cubicBezTo>
                  <a:cubicBezTo>
                    <a:pt x="24" y="12"/>
                    <a:pt x="24" y="12"/>
                    <a:pt x="24" y="12"/>
                  </a:cubicBezTo>
                  <a:cubicBezTo>
                    <a:pt x="24" y="10"/>
                    <a:pt x="23" y="8"/>
                    <a:pt x="21" y="7"/>
                  </a:cubicBezTo>
                  <a:cubicBezTo>
                    <a:pt x="20" y="6"/>
                    <a:pt x="18" y="5"/>
                    <a:pt x="16" y="5"/>
                  </a:cubicBezTo>
                  <a:cubicBezTo>
                    <a:pt x="13" y="5"/>
                    <a:pt x="11" y="6"/>
                    <a:pt x="9" y="8"/>
                  </a:cubicBezTo>
                  <a:cubicBezTo>
                    <a:pt x="7" y="11"/>
                    <a:pt x="6" y="14"/>
                    <a:pt x="6" y="19"/>
                  </a:cubicBezTo>
                  <a:cubicBezTo>
                    <a:pt x="6" y="23"/>
                    <a:pt x="7" y="27"/>
                    <a:pt x="9" y="29"/>
                  </a:cubicBezTo>
                  <a:cubicBezTo>
                    <a:pt x="10" y="31"/>
                    <a:pt x="13" y="32"/>
                    <a:pt x="16" y="32"/>
                  </a:cubicBezTo>
                  <a:cubicBezTo>
                    <a:pt x="18" y="32"/>
                    <a:pt x="20" y="31"/>
                    <a:pt x="22" y="30"/>
                  </a:cubicBezTo>
                  <a:cubicBezTo>
                    <a:pt x="23" y="29"/>
                    <a:pt x="24" y="26"/>
                    <a:pt x="25" y="2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33" name="Freeform 30"/>
            <p:cNvSpPr/>
            <p:nvPr/>
          </p:nvSpPr>
          <p:spPr bwMode="auto">
            <a:xfrm>
              <a:off x="6697244" y="2298934"/>
              <a:ext cx="82435" cy="220464"/>
            </a:xfrm>
            <a:custGeom>
              <a:avLst/>
              <a:gdLst>
                <a:gd name="T0" fmla="*/ 17 w 18"/>
                <a:gd name="T1" fmla="*/ 42 h 48"/>
                <a:gd name="T2" fmla="*/ 18 w 18"/>
                <a:gd name="T3" fmla="*/ 47 h 48"/>
                <a:gd name="T4" fmla="*/ 13 w 18"/>
                <a:gd name="T5" fmla="*/ 48 h 48"/>
                <a:gd name="T6" fmla="*/ 8 w 18"/>
                <a:gd name="T7" fmla="*/ 47 h 48"/>
                <a:gd name="T8" fmla="*/ 5 w 18"/>
                <a:gd name="T9" fmla="*/ 44 h 48"/>
                <a:gd name="T10" fmla="*/ 5 w 18"/>
                <a:gd name="T11" fmla="*/ 37 h 48"/>
                <a:gd name="T12" fmla="*/ 5 w 18"/>
                <a:gd name="T13" fmla="*/ 17 h 48"/>
                <a:gd name="T14" fmla="*/ 0 w 18"/>
                <a:gd name="T15" fmla="*/ 17 h 48"/>
                <a:gd name="T16" fmla="*/ 0 w 18"/>
                <a:gd name="T17" fmla="*/ 12 h 48"/>
                <a:gd name="T18" fmla="*/ 5 w 18"/>
                <a:gd name="T19" fmla="*/ 12 h 48"/>
                <a:gd name="T20" fmla="*/ 5 w 18"/>
                <a:gd name="T21" fmla="*/ 3 h 48"/>
                <a:gd name="T22" fmla="*/ 11 w 18"/>
                <a:gd name="T23" fmla="*/ 0 h 48"/>
                <a:gd name="T24" fmla="*/ 11 w 18"/>
                <a:gd name="T25" fmla="*/ 12 h 48"/>
                <a:gd name="T26" fmla="*/ 17 w 18"/>
                <a:gd name="T27" fmla="*/ 12 h 48"/>
                <a:gd name="T28" fmla="*/ 17 w 18"/>
                <a:gd name="T29" fmla="*/ 17 h 48"/>
                <a:gd name="T30" fmla="*/ 11 w 18"/>
                <a:gd name="T31" fmla="*/ 17 h 48"/>
                <a:gd name="T32" fmla="*/ 11 w 18"/>
                <a:gd name="T33" fmla="*/ 37 h 48"/>
                <a:gd name="T34" fmla="*/ 11 w 18"/>
                <a:gd name="T35" fmla="*/ 41 h 48"/>
                <a:gd name="T36" fmla="*/ 12 w 18"/>
                <a:gd name="T37" fmla="*/ 42 h 48"/>
                <a:gd name="T38" fmla="*/ 14 w 18"/>
                <a:gd name="T39" fmla="*/ 42 h 48"/>
                <a:gd name="T40" fmla="*/ 17 w 18"/>
                <a:gd name="T41" fmla="*/ 4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8" h="48">
                  <a:moveTo>
                    <a:pt x="17" y="42"/>
                  </a:moveTo>
                  <a:cubicBezTo>
                    <a:pt x="18" y="47"/>
                    <a:pt x="18" y="47"/>
                    <a:pt x="18" y="47"/>
                  </a:cubicBezTo>
                  <a:cubicBezTo>
                    <a:pt x="16" y="48"/>
                    <a:pt x="14" y="48"/>
                    <a:pt x="13" y="48"/>
                  </a:cubicBezTo>
                  <a:cubicBezTo>
                    <a:pt x="11" y="48"/>
                    <a:pt x="9" y="47"/>
                    <a:pt x="8" y="47"/>
                  </a:cubicBezTo>
                  <a:cubicBezTo>
                    <a:pt x="7" y="46"/>
                    <a:pt x="6" y="45"/>
                    <a:pt x="5" y="44"/>
                  </a:cubicBezTo>
                  <a:cubicBezTo>
                    <a:pt x="5" y="43"/>
                    <a:pt x="5" y="41"/>
                    <a:pt x="5" y="37"/>
                  </a:cubicBezTo>
                  <a:cubicBezTo>
                    <a:pt x="5" y="17"/>
                    <a:pt x="5" y="17"/>
                    <a:pt x="5" y="17"/>
                  </a:cubicBezTo>
                  <a:cubicBezTo>
                    <a:pt x="0" y="17"/>
                    <a:pt x="0" y="17"/>
                    <a:pt x="0" y="17"/>
                  </a:cubicBezTo>
                  <a:cubicBezTo>
                    <a:pt x="0" y="12"/>
                    <a:pt x="0" y="12"/>
                    <a:pt x="0" y="12"/>
                  </a:cubicBezTo>
                  <a:cubicBezTo>
                    <a:pt x="5" y="12"/>
                    <a:pt x="5" y="12"/>
                    <a:pt x="5" y="12"/>
                  </a:cubicBezTo>
                  <a:cubicBezTo>
                    <a:pt x="5" y="3"/>
                    <a:pt x="5" y="3"/>
                    <a:pt x="5" y="3"/>
                  </a:cubicBezTo>
                  <a:cubicBezTo>
                    <a:pt x="11" y="0"/>
                    <a:pt x="11" y="0"/>
                    <a:pt x="11" y="0"/>
                  </a:cubicBezTo>
                  <a:cubicBezTo>
                    <a:pt x="11" y="12"/>
                    <a:pt x="11" y="12"/>
                    <a:pt x="11" y="12"/>
                  </a:cubicBezTo>
                  <a:cubicBezTo>
                    <a:pt x="17" y="12"/>
                    <a:pt x="17" y="12"/>
                    <a:pt x="17" y="12"/>
                  </a:cubicBezTo>
                  <a:cubicBezTo>
                    <a:pt x="17" y="17"/>
                    <a:pt x="17" y="17"/>
                    <a:pt x="17" y="17"/>
                  </a:cubicBezTo>
                  <a:cubicBezTo>
                    <a:pt x="11" y="17"/>
                    <a:pt x="11" y="17"/>
                    <a:pt x="11" y="17"/>
                  </a:cubicBezTo>
                  <a:cubicBezTo>
                    <a:pt x="11" y="37"/>
                    <a:pt x="11" y="37"/>
                    <a:pt x="11" y="37"/>
                  </a:cubicBezTo>
                  <a:cubicBezTo>
                    <a:pt x="11" y="39"/>
                    <a:pt x="11" y="40"/>
                    <a:pt x="11" y="41"/>
                  </a:cubicBezTo>
                  <a:cubicBezTo>
                    <a:pt x="11" y="41"/>
                    <a:pt x="12" y="41"/>
                    <a:pt x="12" y="42"/>
                  </a:cubicBezTo>
                  <a:cubicBezTo>
                    <a:pt x="12" y="42"/>
                    <a:pt x="13" y="42"/>
                    <a:pt x="14" y="42"/>
                  </a:cubicBezTo>
                  <a:cubicBezTo>
                    <a:pt x="15" y="42"/>
                    <a:pt x="16" y="42"/>
                    <a:pt x="17" y="4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34" name="Freeform 31"/>
            <p:cNvSpPr>
              <a:spLocks noEditPoints="1"/>
            </p:cNvSpPr>
            <p:nvPr/>
          </p:nvSpPr>
          <p:spPr bwMode="auto">
            <a:xfrm>
              <a:off x="6787346" y="2350694"/>
              <a:ext cx="149533" cy="168704"/>
            </a:xfrm>
            <a:custGeom>
              <a:avLst/>
              <a:gdLst>
                <a:gd name="T0" fmla="*/ 0 w 33"/>
                <a:gd name="T1" fmla="*/ 19 h 37"/>
                <a:gd name="T2" fmla="*/ 6 w 33"/>
                <a:gd name="T3" fmla="*/ 4 h 37"/>
                <a:gd name="T4" fmla="*/ 17 w 33"/>
                <a:gd name="T5" fmla="*/ 0 h 37"/>
                <a:gd name="T6" fmla="*/ 29 w 33"/>
                <a:gd name="T7" fmla="*/ 5 h 37"/>
                <a:gd name="T8" fmla="*/ 33 w 33"/>
                <a:gd name="T9" fmla="*/ 18 h 37"/>
                <a:gd name="T10" fmla="*/ 31 w 33"/>
                <a:gd name="T11" fmla="*/ 29 h 37"/>
                <a:gd name="T12" fmla="*/ 25 w 33"/>
                <a:gd name="T13" fmla="*/ 35 h 37"/>
                <a:gd name="T14" fmla="*/ 17 w 33"/>
                <a:gd name="T15" fmla="*/ 37 h 37"/>
                <a:gd name="T16" fmla="*/ 5 w 33"/>
                <a:gd name="T17" fmla="*/ 32 h 37"/>
                <a:gd name="T18" fmla="*/ 0 w 33"/>
                <a:gd name="T19" fmla="*/ 19 h 37"/>
                <a:gd name="T20" fmla="*/ 6 w 33"/>
                <a:gd name="T21" fmla="*/ 19 h 37"/>
                <a:gd name="T22" fmla="*/ 9 w 33"/>
                <a:gd name="T23" fmla="*/ 29 h 37"/>
                <a:gd name="T24" fmla="*/ 17 w 33"/>
                <a:gd name="T25" fmla="*/ 32 h 37"/>
                <a:gd name="T26" fmla="*/ 24 w 33"/>
                <a:gd name="T27" fmla="*/ 29 h 37"/>
                <a:gd name="T28" fmla="*/ 27 w 33"/>
                <a:gd name="T29" fmla="*/ 18 h 37"/>
                <a:gd name="T30" fmla="*/ 24 w 33"/>
                <a:gd name="T31" fmla="*/ 9 h 37"/>
                <a:gd name="T32" fmla="*/ 17 w 33"/>
                <a:gd name="T33" fmla="*/ 5 h 37"/>
                <a:gd name="T34" fmla="*/ 9 w 33"/>
                <a:gd name="T35" fmla="*/ 9 h 37"/>
                <a:gd name="T36" fmla="*/ 6 w 33"/>
                <a:gd name="T37"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37">
                  <a:moveTo>
                    <a:pt x="0" y="19"/>
                  </a:moveTo>
                  <a:cubicBezTo>
                    <a:pt x="0" y="12"/>
                    <a:pt x="2" y="7"/>
                    <a:pt x="6" y="4"/>
                  </a:cubicBezTo>
                  <a:cubicBezTo>
                    <a:pt x="9" y="2"/>
                    <a:pt x="12" y="0"/>
                    <a:pt x="17" y="0"/>
                  </a:cubicBezTo>
                  <a:cubicBezTo>
                    <a:pt x="22" y="0"/>
                    <a:pt x="26" y="2"/>
                    <a:pt x="29" y="5"/>
                  </a:cubicBezTo>
                  <a:cubicBezTo>
                    <a:pt x="32" y="8"/>
                    <a:pt x="33" y="13"/>
                    <a:pt x="33" y="18"/>
                  </a:cubicBezTo>
                  <a:cubicBezTo>
                    <a:pt x="33" y="23"/>
                    <a:pt x="33" y="26"/>
                    <a:pt x="31" y="29"/>
                  </a:cubicBezTo>
                  <a:cubicBezTo>
                    <a:pt x="30" y="31"/>
                    <a:pt x="28" y="33"/>
                    <a:pt x="25" y="35"/>
                  </a:cubicBezTo>
                  <a:cubicBezTo>
                    <a:pt x="23" y="36"/>
                    <a:pt x="20" y="37"/>
                    <a:pt x="17" y="37"/>
                  </a:cubicBezTo>
                  <a:cubicBezTo>
                    <a:pt x="12" y="37"/>
                    <a:pt x="8" y="35"/>
                    <a:pt x="5" y="32"/>
                  </a:cubicBezTo>
                  <a:cubicBezTo>
                    <a:pt x="2" y="29"/>
                    <a:pt x="0" y="25"/>
                    <a:pt x="0" y="19"/>
                  </a:cubicBezTo>
                  <a:close/>
                  <a:moveTo>
                    <a:pt x="6" y="19"/>
                  </a:moveTo>
                  <a:cubicBezTo>
                    <a:pt x="6" y="23"/>
                    <a:pt x="7" y="27"/>
                    <a:pt x="9" y="29"/>
                  </a:cubicBezTo>
                  <a:cubicBezTo>
                    <a:pt x="11" y="31"/>
                    <a:pt x="14" y="32"/>
                    <a:pt x="17" y="32"/>
                  </a:cubicBezTo>
                  <a:cubicBezTo>
                    <a:pt x="20" y="32"/>
                    <a:pt x="22" y="31"/>
                    <a:pt x="24" y="29"/>
                  </a:cubicBezTo>
                  <a:cubicBezTo>
                    <a:pt x="26" y="26"/>
                    <a:pt x="27" y="23"/>
                    <a:pt x="27" y="18"/>
                  </a:cubicBezTo>
                  <a:cubicBezTo>
                    <a:pt x="27" y="14"/>
                    <a:pt x="26" y="11"/>
                    <a:pt x="24" y="9"/>
                  </a:cubicBezTo>
                  <a:cubicBezTo>
                    <a:pt x="22" y="6"/>
                    <a:pt x="20" y="5"/>
                    <a:pt x="17" y="5"/>
                  </a:cubicBezTo>
                  <a:cubicBezTo>
                    <a:pt x="14" y="5"/>
                    <a:pt x="11" y="6"/>
                    <a:pt x="9" y="9"/>
                  </a:cubicBezTo>
                  <a:cubicBezTo>
                    <a:pt x="7" y="11"/>
                    <a:pt x="6" y="14"/>
                    <a:pt x="6" y="1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35" name="Freeform 32"/>
            <p:cNvSpPr/>
            <p:nvPr/>
          </p:nvSpPr>
          <p:spPr bwMode="auto">
            <a:xfrm>
              <a:off x="6969470" y="2350694"/>
              <a:ext cx="86270" cy="164869"/>
            </a:xfrm>
            <a:custGeom>
              <a:avLst/>
              <a:gdLst>
                <a:gd name="T0" fmla="*/ 0 w 19"/>
                <a:gd name="T1" fmla="*/ 36 h 36"/>
                <a:gd name="T2" fmla="*/ 0 w 19"/>
                <a:gd name="T3" fmla="*/ 1 h 36"/>
                <a:gd name="T4" fmla="*/ 6 w 19"/>
                <a:gd name="T5" fmla="*/ 1 h 36"/>
                <a:gd name="T6" fmla="*/ 6 w 19"/>
                <a:gd name="T7" fmla="*/ 6 h 36"/>
                <a:gd name="T8" fmla="*/ 9 w 19"/>
                <a:gd name="T9" fmla="*/ 1 h 36"/>
                <a:gd name="T10" fmla="*/ 13 w 19"/>
                <a:gd name="T11" fmla="*/ 0 h 36"/>
                <a:gd name="T12" fmla="*/ 19 w 19"/>
                <a:gd name="T13" fmla="*/ 2 h 36"/>
                <a:gd name="T14" fmla="*/ 17 w 19"/>
                <a:gd name="T15" fmla="*/ 8 h 36"/>
                <a:gd name="T16" fmla="*/ 13 w 19"/>
                <a:gd name="T17" fmla="*/ 6 h 36"/>
                <a:gd name="T18" fmla="*/ 9 w 19"/>
                <a:gd name="T19" fmla="*/ 8 h 36"/>
                <a:gd name="T20" fmla="*/ 7 w 19"/>
                <a:gd name="T21" fmla="*/ 11 h 36"/>
                <a:gd name="T22" fmla="*/ 6 w 19"/>
                <a:gd name="T23" fmla="*/ 18 h 36"/>
                <a:gd name="T24" fmla="*/ 6 w 19"/>
                <a:gd name="T25" fmla="*/ 36 h 36"/>
                <a:gd name="T26" fmla="*/ 0 w 19"/>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36">
                  <a:moveTo>
                    <a:pt x="0" y="36"/>
                  </a:moveTo>
                  <a:cubicBezTo>
                    <a:pt x="0" y="1"/>
                    <a:pt x="0" y="1"/>
                    <a:pt x="0" y="1"/>
                  </a:cubicBezTo>
                  <a:cubicBezTo>
                    <a:pt x="6" y="1"/>
                    <a:pt x="6" y="1"/>
                    <a:pt x="6" y="1"/>
                  </a:cubicBezTo>
                  <a:cubicBezTo>
                    <a:pt x="6" y="6"/>
                    <a:pt x="6" y="6"/>
                    <a:pt x="6" y="6"/>
                  </a:cubicBezTo>
                  <a:cubicBezTo>
                    <a:pt x="7" y="4"/>
                    <a:pt x="8" y="2"/>
                    <a:pt x="9" y="1"/>
                  </a:cubicBezTo>
                  <a:cubicBezTo>
                    <a:pt x="11" y="1"/>
                    <a:pt x="12" y="0"/>
                    <a:pt x="13" y="0"/>
                  </a:cubicBezTo>
                  <a:cubicBezTo>
                    <a:pt x="15" y="0"/>
                    <a:pt x="17" y="1"/>
                    <a:pt x="19" y="2"/>
                  </a:cubicBezTo>
                  <a:cubicBezTo>
                    <a:pt x="17" y="8"/>
                    <a:pt x="17" y="8"/>
                    <a:pt x="17" y="8"/>
                  </a:cubicBezTo>
                  <a:cubicBezTo>
                    <a:pt x="16" y="7"/>
                    <a:pt x="14" y="6"/>
                    <a:pt x="13" y="6"/>
                  </a:cubicBezTo>
                  <a:cubicBezTo>
                    <a:pt x="12" y="6"/>
                    <a:pt x="10" y="7"/>
                    <a:pt x="9" y="8"/>
                  </a:cubicBezTo>
                  <a:cubicBezTo>
                    <a:pt x="8" y="8"/>
                    <a:pt x="8" y="9"/>
                    <a:pt x="7" y="11"/>
                  </a:cubicBezTo>
                  <a:cubicBezTo>
                    <a:pt x="7" y="13"/>
                    <a:pt x="6" y="15"/>
                    <a:pt x="6" y="18"/>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36" name="Freeform 33"/>
            <p:cNvSpPr>
              <a:spLocks noEditPoints="1"/>
            </p:cNvSpPr>
            <p:nvPr/>
          </p:nvSpPr>
          <p:spPr bwMode="auto">
            <a:xfrm>
              <a:off x="7072993" y="2295100"/>
              <a:ext cx="28757" cy="220464"/>
            </a:xfrm>
            <a:custGeom>
              <a:avLst/>
              <a:gdLst>
                <a:gd name="T0" fmla="*/ 0 w 15"/>
                <a:gd name="T1" fmla="*/ 14 h 115"/>
                <a:gd name="T2" fmla="*/ 0 w 15"/>
                <a:gd name="T3" fmla="*/ 0 h 115"/>
                <a:gd name="T4" fmla="*/ 15 w 15"/>
                <a:gd name="T5" fmla="*/ 0 h 115"/>
                <a:gd name="T6" fmla="*/ 15 w 15"/>
                <a:gd name="T7" fmla="*/ 14 h 115"/>
                <a:gd name="T8" fmla="*/ 0 w 15"/>
                <a:gd name="T9" fmla="*/ 14 h 115"/>
                <a:gd name="T10" fmla="*/ 0 w 15"/>
                <a:gd name="T11" fmla="*/ 115 h 115"/>
                <a:gd name="T12" fmla="*/ 0 w 15"/>
                <a:gd name="T13" fmla="*/ 31 h 115"/>
                <a:gd name="T14" fmla="*/ 15 w 15"/>
                <a:gd name="T15" fmla="*/ 31 h 115"/>
                <a:gd name="T16" fmla="*/ 15 w 15"/>
                <a:gd name="T17" fmla="*/ 115 h 115"/>
                <a:gd name="T18" fmla="*/ 0 w 15"/>
                <a:gd name="T19" fmla="*/ 11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 h="115">
                  <a:moveTo>
                    <a:pt x="0" y="14"/>
                  </a:moveTo>
                  <a:lnTo>
                    <a:pt x="0" y="0"/>
                  </a:lnTo>
                  <a:lnTo>
                    <a:pt x="15" y="0"/>
                  </a:lnTo>
                  <a:lnTo>
                    <a:pt x="15" y="14"/>
                  </a:lnTo>
                  <a:lnTo>
                    <a:pt x="0" y="14"/>
                  </a:lnTo>
                  <a:close/>
                  <a:moveTo>
                    <a:pt x="0" y="115"/>
                  </a:moveTo>
                  <a:lnTo>
                    <a:pt x="0" y="31"/>
                  </a:lnTo>
                  <a:lnTo>
                    <a:pt x="15" y="31"/>
                  </a:lnTo>
                  <a:lnTo>
                    <a:pt x="15" y="115"/>
                  </a:lnTo>
                  <a:lnTo>
                    <a:pt x="0" y="115"/>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37" name="Freeform 34"/>
            <p:cNvSpPr/>
            <p:nvPr/>
          </p:nvSpPr>
          <p:spPr bwMode="auto">
            <a:xfrm>
              <a:off x="7142008" y="2350694"/>
              <a:ext cx="132280" cy="164869"/>
            </a:xfrm>
            <a:custGeom>
              <a:avLst/>
              <a:gdLst>
                <a:gd name="T0" fmla="*/ 0 w 29"/>
                <a:gd name="T1" fmla="*/ 36 h 36"/>
                <a:gd name="T2" fmla="*/ 0 w 29"/>
                <a:gd name="T3" fmla="*/ 1 h 36"/>
                <a:gd name="T4" fmla="*/ 5 w 29"/>
                <a:gd name="T5" fmla="*/ 1 h 36"/>
                <a:gd name="T6" fmla="*/ 5 w 29"/>
                <a:gd name="T7" fmla="*/ 6 h 36"/>
                <a:gd name="T8" fmla="*/ 17 w 29"/>
                <a:gd name="T9" fmla="*/ 0 h 36"/>
                <a:gd name="T10" fmla="*/ 23 w 29"/>
                <a:gd name="T11" fmla="*/ 1 h 36"/>
                <a:gd name="T12" fmla="*/ 27 w 29"/>
                <a:gd name="T13" fmla="*/ 4 h 36"/>
                <a:gd name="T14" fmla="*/ 28 w 29"/>
                <a:gd name="T15" fmla="*/ 9 h 36"/>
                <a:gd name="T16" fmla="*/ 29 w 29"/>
                <a:gd name="T17" fmla="*/ 15 h 36"/>
                <a:gd name="T18" fmla="*/ 29 w 29"/>
                <a:gd name="T19" fmla="*/ 36 h 36"/>
                <a:gd name="T20" fmla="*/ 23 w 29"/>
                <a:gd name="T21" fmla="*/ 36 h 36"/>
                <a:gd name="T22" fmla="*/ 23 w 29"/>
                <a:gd name="T23" fmla="*/ 15 h 36"/>
                <a:gd name="T24" fmla="*/ 22 w 29"/>
                <a:gd name="T25" fmla="*/ 9 h 36"/>
                <a:gd name="T26" fmla="*/ 20 w 29"/>
                <a:gd name="T27" fmla="*/ 6 h 36"/>
                <a:gd name="T28" fmla="*/ 15 w 29"/>
                <a:gd name="T29" fmla="*/ 5 h 36"/>
                <a:gd name="T30" fmla="*/ 9 w 29"/>
                <a:gd name="T31" fmla="*/ 8 h 36"/>
                <a:gd name="T32" fmla="*/ 6 w 29"/>
                <a:gd name="T33" fmla="*/ 17 h 36"/>
                <a:gd name="T34" fmla="*/ 6 w 29"/>
                <a:gd name="T35" fmla="*/ 36 h 36"/>
                <a:gd name="T36" fmla="*/ 0 w 29"/>
                <a:gd name="T3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36">
                  <a:moveTo>
                    <a:pt x="0" y="36"/>
                  </a:moveTo>
                  <a:cubicBezTo>
                    <a:pt x="0" y="1"/>
                    <a:pt x="0" y="1"/>
                    <a:pt x="0" y="1"/>
                  </a:cubicBezTo>
                  <a:cubicBezTo>
                    <a:pt x="5" y="1"/>
                    <a:pt x="5" y="1"/>
                    <a:pt x="5" y="1"/>
                  </a:cubicBezTo>
                  <a:cubicBezTo>
                    <a:pt x="5" y="6"/>
                    <a:pt x="5" y="6"/>
                    <a:pt x="5" y="6"/>
                  </a:cubicBezTo>
                  <a:cubicBezTo>
                    <a:pt x="8" y="2"/>
                    <a:pt x="12" y="0"/>
                    <a:pt x="17" y="0"/>
                  </a:cubicBezTo>
                  <a:cubicBezTo>
                    <a:pt x="19" y="0"/>
                    <a:pt x="21" y="1"/>
                    <a:pt x="23" y="1"/>
                  </a:cubicBezTo>
                  <a:cubicBezTo>
                    <a:pt x="24" y="2"/>
                    <a:pt x="26" y="3"/>
                    <a:pt x="27" y="4"/>
                  </a:cubicBezTo>
                  <a:cubicBezTo>
                    <a:pt x="27" y="6"/>
                    <a:pt x="28" y="7"/>
                    <a:pt x="28" y="9"/>
                  </a:cubicBezTo>
                  <a:cubicBezTo>
                    <a:pt x="29" y="10"/>
                    <a:pt x="29" y="12"/>
                    <a:pt x="29" y="15"/>
                  </a:cubicBezTo>
                  <a:cubicBezTo>
                    <a:pt x="29" y="36"/>
                    <a:pt x="29" y="36"/>
                    <a:pt x="29" y="36"/>
                  </a:cubicBezTo>
                  <a:cubicBezTo>
                    <a:pt x="23" y="36"/>
                    <a:pt x="23" y="36"/>
                    <a:pt x="23" y="36"/>
                  </a:cubicBezTo>
                  <a:cubicBezTo>
                    <a:pt x="23" y="15"/>
                    <a:pt x="23" y="15"/>
                    <a:pt x="23" y="15"/>
                  </a:cubicBezTo>
                  <a:cubicBezTo>
                    <a:pt x="23" y="12"/>
                    <a:pt x="23" y="11"/>
                    <a:pt x="22" y="9"/>
                  </a:cubicBezTo>
                  <a:cubicBezTo>
                    <a:pt x="22" y="8"/>
                    <a:pt x="21" y="7"/>
                    <a:pt x="20" y="6"/>
                  </a:cubicBezTo>
                  <a:cubicBezTo>
                    <a:pt x="18" y="6"/>
                    <a:pt x="17" y="5"/>
                    <a:pt x="15" y="5"/>
                  </a:cubicBezTo>
                  <a:cubicBezTo>
                    <a:pt x="13" y="5"/>
                    <a:pt x="11" y="6"/>
                    <a:pt x="9" y="8"/>
                  </a:cubicBezTo>
                  <a:cubicBezTo>
                    <a:pt x="7" y="9"/>
                    <a:pt x="6" y="12"/>
                    <a:pt x="6" y="17"/>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38" name="Freeform 35"/>
            <p:cNvSpPr>
              <a:spLocks noEditPoints="1"/>
            </p:cNvSpPr>
            <p:nvPr/>
          </p:nvSpPr>
          <p:spPr bwMode="auto">
            <a:xfrm>
              <a:off x="7304960" y="2350694"/>
              <a:ext cx="141864" cy="233885"/>
            </a:xfrm>
            <a:custGeom>
              <a:avLst/>
              <a:gdLst>
                <a:gd name="T0" fmla="*/ 1 w 31"/>
                <a:gd name="T1" fmla="*/ 39 h 51"/>
                <a:gd name="T2" fmla="*/ 7 w 31"/>
                <a:gd name="T3" fmla="*/ 40 h 51"/>
                <a:gd name="T4" fmla="*/ 9 w 31"/>
                <a:gd name="T5" fmla="*/ 44 h 51"/>
                <a:gd name="T6" fmla="*/ 15 w 31"/>
                <a:gd name="T7" fmla="*/ 46 h 51"/>
                <a:gd name="T8" fmla="*/ 21 w 31"/>
                <a:gd name="T9" fmla="*/ 44 h 51"/>
                <a:gd name="T10" fmla="*/ 24 w 31"/>
                <a:gd name="T11" fmla="*/ 39 h 51"/>
                <a:gd name="T12" fmla="*/ 25 w 31"/>
                <a:gd name="T13" fmla="*/ 32 h 51"/>
                <a:gd name="T14" fmla="*/ 15 w 31"/>
                <a:gd name="T15" fmla="*/ 36 h 51"/>
                <a:gd name="T16" fmla="*/ 4 w 31"/>
                <a:gd name="T17" fmla="*/ 31 h 51"/>
                <a:gd name="T18" fmla="*/ 0 w 31"/>
                <a:gd name="T19" fmla="*/ 18 h 51"/>
                <a:gd name="T20" fmla="*/ 1 w 31"/>
                <a:gd name="T21" fmla="*/ 9 h 51"/>
                <a:gd name="T22" fmla="*/ 7 w 31"/>
                <a:gd name="T23" fmla="*/ 3 h 51"/>
                <a:gd name="T24" fmla="*/ 15 w 31"/>
                <a:gd name="T25" fmla="*/ 0 h 51"/>
                <a:gd name="T26" fmla="*/ 25 w 31"/>
                <a:gd name="T27" fmla="*/ 5 h 51"/>
                <a:gd name="T28" fmla="*/ 25 w 31"/>
                <a:gd name="T29" fmla="*/ 1 h 51"/>
                <a:gd name="T30" fmla="*/ 31 w 31"/>
                <a:gd name="T31" fmla="*/ 1 h 51"/>
                <a:gd name="T32" fmla="*/ 31 w 31"/>
                <a:gd name="T33" fmla="*/ 31 h 51"/>
                <a:gd name="T34" fmla="*/ 29 w 31"/>
                <a:gd name="T35" fmla="*/ 43 h 51"/>
                <a:gd name="T36" fmla="*/ 24 w 31"/>
                <a:gd name="T37" fmla="*/ 49 h 51"/>
                <a:gd name="T38" fmla="*/ 15 w 31"/>
                <a:gd name="T39" fmla="*/ 51 h 51"/>
                <a:gd name="T40" fmla="*/ 5 w 31"/>
                <a:gd name="T41" fmla="*/ 48 h 51"/>
                <a:gd name="T42" fmla="*/ 1 w 31"/>
                <a:gd name="T43" fmla="*/ 39 h 51"/>
                <a:gd name="T44" fmla="*/ 6 w 31"/>
                <a:gd name="T45" fmla="*/ 18 h 51"/>
                <a:gd name="T46" fmla="*/ 8 w 31"/>
                <a:gd name="T47" fmla="*/ 28 h 51"/>
                <a:gd name="T48" fmla="*/ 15 w 31"/>
                <a:gd name="T49" fmla="*/ 31 h 51"/>
                <a:gd name="T50" fmla="*/ 22 w 31"/>
                <a:gd name="T51" fmla="*/ 28 h 51"/>
                <a:gd name="T52" fmla="*/ 25 w 31"/>
                <a:gd name="T53" fmla="*/ 18 h 51"/>
                <a:gd name="T54" fmla="*/ 22 w 31"/>
                <a:gd name="T55" fmla="*/ 8 h 51"/>
                <a:gd name="T56" fmla="*/ 15 w 31"/>
                <a:gd name="T57" fmla="*/ 5 h 51"/>
                <a:gd name="T58" fmla="*/ 9 w 31"/>
                <a:gd name="T59" fmla="*/ 8 h 51"/>
                <a:gd name="T60" fmla="*/ 6 w 31"/>
                <a:gd name="T61"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1" h="51">
                  <a:moveTo>
                    <a:pt x="1" y="39"/>
                  </a:moveTo>
                  <a:cubicBezTo>
                    <a:pt x="7" y="40"/>
                    <a:pt x="7" y="40"/>
                    <a:pt x="7" y="40"/>
                  </a:cubicBezTo>
                  <a:cubicBezTo>
                    <a:pt x="7" y="42"/>
                    <a:pt x="8" y="43"/>
                    <a:pt x="9" y="44"/>
                  </a:cubicBezTo>
                  <a:cubicBezTo>
                    <a:pt x="10" y="45"/>
                    <a:pt x="12" y="46"/>
                    <a:pt x="15" y="46"/>
                  </a:cubicBezTo>
                  <a:cubicBezTo>
                    <a:pt x="17" y="46"/>
                    <a:pt x="20" y="45"/>
                    <a:pt x="21" y="44"/>
                  </a:cubicBezTo>
                  <a:cubicBezTo>
                    <a:pt x="23" y="43"/>
                    <a:pt x="24" y="41"/>
                    <a:pt x="24" y="39"/>
                  </a:cubicBezTo>
                  <a:cubicBezTo>
                    <a:pt x="24" y="38"/>
                    <a:pt x="25" y="36"/>
                    <a:pt x="25" y="32"/>
                  </a:cubicBezTo>
                  <a:cubicBezTo>
                    <a:pt x="22" y="35"/>
                    <a:pt x="19" y="36"/>
                    <a:pt x="15" y="36"/>
                  </a:cubicBezTo>
                  <a:cubicBezTo>
                    <a:pt x="10" y="36"/>
                    <a:pt x="6" y="35"/>
                    <a:pt x="4" y="31"/>
                  </a:cubicBezTo>
                  <a:cubicBezTo>
                    <a:pt x="1" y="28"/>
                    <a:pt x="0" y="23"/>
                    <a:pt x="0" y="18"/>
                  </a:cubicBezTo>
                  <a:cubicBezTo>
                    <a:pt x="0" y="15"/>
                    <a:pt x="0" y="12"/>
                    <a:pt x="1" y="9"/>
                  </a:cubicBezTo>
                  <a:cubicBezTo>
                    <a:pt x="3" y="6"/>
                    <a:pt x="4" y="4"/>
                    <a:pt x="7" y="3"/>
                  </a:cubicBezTo>
                  <a:cubicBezTo>
                    <a:pt x="9" y="1"/>
                    <a:pt x="12" y="0"/>
                    <a:pt x="15" y="0"/>
                  </a:cubicBezTo>
                  <a:cubicBezTo>
                    <a:pt x="19" y="0"/>
                    <a:pt x="22" y="2"/>
                    <a:pt x="25" y="5"/>
                  </a:cubicBezTo>
                  <a:cubicBezTo>
                    <a:pt x="25" y="1"/>
                    <a:pt x="25" y="1"/>
                    <a:pt x="25" y="1"/>
                  </a:cubicBezTo>
                  <a:cubicBezTo>
                    <a:pt x="31" y="1"/>
                    <a:pt x="31" y="1"/>
                    <a:pt x="31" y="1"/>
                  </a:cubicBezTo>
                  <a:cubicBezTo>
                    <a:pt x="31" y="31"/>
                    <a:pt x="31" y="31"/>
                    <a:pt x="31" y="31"/>
                  </a:cubicBezTo>
                  <a:cubicBezTo>
                    <a:pt x="31" y="37"/>
                    <a:pt x="30" y="41"/>
                    <a:pt x="29" y="43"/>
                  </a:cubicBezTo>
                  <a:cubicBezTo>
                    <a:pt x="28" y="45"/>
                    <a:pt x="26" y="47"/>
                    <a:pt x="24" y="49"/>
                  </a:cubicBezTo>
                  <a:cubicBezTo>
                    <a:pt x="21" y="50"/>
                    <a:pt x="18" y="51"/>
                    <a:pt x="15" y="51"/>
                  </a:cubicBezTo>
                  <a:cubicBezTo>
                    <a:pt x="11" y="51"/>
                    <a:pt x="7" y="50"/>
                    <a:pt x="5" y="48"/>
                  </a:cubicBezTo>
                  <a:cubicBezTo>
                    <a:pt x="2" y="46"/>
                    <a:pt x="1" y="43"/>
                    <a:pt x="1" y="39"/>
                  </a:cubicBezTo>
                  <a:close/>
                  <a:moveTo>
                    <a:pt x="6" y="18"/>
                  </a:moveTo>
                  <a:cubicBezTo>
                    <a:pt x="6" y="23"/>
                    <a:pt x="7" y="26"/>
                    <a:pt x="8" y="28"/>
                  </a:cubicBezTo>
                  <a:cubicBezTo>
                    <a:pt x="10" y="30"/>
                    <a:pt x="13" y="31"/>
                    <a:pt x="15" y="31"/>
                  </a:cubicBezTo>
                  <a:cubicBezTo>
                    <a:pt x="18" y="31"/>
                    <a:pt x="20" y="30"/>
                    <a:pt x="22" y="28"/>
                  </a:cubicBezTo>
                  <a:cubicBezTo>
                    <a:pt x="24" y="26"/>
                    <a:pt x="25" y="23"/>
                    <a:pt x="25" y="18"/>
                  </a:cubicBezTo>
                  <a:cubicBezTo>
                    <a:pt x="25" y="14"/>
                    <a:pt x="24" y="11"/>
                    <a:pt x="22" y="8"/>
                  </a:cubicBezTo>
                  <a:cubicBezTo>
                    <a:pt x="20" y="6"/>
                    <a:pt x="18" y="5"/>
                    <a:pt x="15" y="5"/>
                  </a:cubicBezTo>
                  <a:cubicBezTo>
                    <a:pt x="13" y="5"/>
                    <a:pt x="10" y="6"/>
                    <a:pt x="9" y="8"/>
                  </a:cubicBezTo>
                  <a:cubicBezTo>
                    <a:pt x="7" y="11"/>
                    <a:pt x="6" y="14"/>
                    <a:pt x="6" y="18"/>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39" name="Freeform 36"/>
            <p:cNvSpPr/>
            <p:nvPr/>
          </p:nvSpPr>
          <p:spPr bwMode="auto">
            <a:xfrm>
              <a:off x="7563767" y="2289348"/>
              <a:ext cx="199377" cy="230050"/>
            </a:xfrm>
            <a:custGeom>
              <a:avLst/>
              <a:gdLst>
                <a:gd name="T0" fmla="*/ 37 w 44"/>
                <a:gd name="T1" fmla="*/ 32 h 50"/>
                <a:gd name="T2" fmla="*/ 44 w 44"/>
                <a:gd name="T3" fmla="*/ 34 h 50"/>
                <a:gd name="T4" fmla="*/ 36 w 44"/>
                <a:gd name="T5" fmla="*/ 46 h 50"/>
                <a:gd name="T6" fmla="*/ 23 w 44"/>
                <a:gd name="T7" fmla="*/ 50 h 50"/>
                <a:gd name="T8" fmla="*/ 11 w 44"/>
                <a:gd name="T9" fmla="*/ 47 h 50"/>
                <a:gd name="T10" fmla="*/ 3 w 44"/>
                <a:gd name="T11" fmla="*/ 38 h 50"/>
                <a:gd name="T12" fmla="*/ 0 w 44"/>
                <a:gd name="T13" fmla="*/ 25 h 50"/>
                <a:gd name="T14" fmla="*/ 3 w 44"/>
                <a:gd name="T15" fmla="*/ 11 h 50"/>
                <a:gd name="T16" fmla="*/ 12 w 44"/>
                <a:gd name="T17" fmla="*/ 3 h 50"/>
                <a:gd name="T18" fmla="*/ 23 w 44"/>
                <a:gd name="T19" fmla="*/ 0 h 50"/>
                <a:gd name="T20" fmla="*/ 36 w 44"/>
                <a:gd name="T21" fmla="*/ 3 h 50"/>
                <a:gd name="T22" fmla="*/ 43 w 44"/>
                <a:gd name="T23" fmla="*/ 14 h 50"/>
                <a:gd name="T24" fmla="*/ 36 w 44"/>
                <a:gd name="T25" fmla="*/ 15 h 50"/>
                <a:gd name="T26" fmla="*/ 31 w 44"/>
                <a:gd name="T27" fmla="*/ 8 h 50"/>
                <a:gd name="T28" fmla="*/ 23 w 44"/>
                <a:gd name="T29" fmla="*/ 5 h 50"/>
                <a:gd name="T30" fmla="*/ 14 w 44"/>
                <a:gd name="T31" fmla="*/ 8 h 50"/>
                <a:gd name="T32" fmla="*/ 9 w 44"/>
                <a:gd name="T33" fmla="*/ 15 h 50"/>
                <a:gd name="T34" fmla="*/ 7 w 44"/>
                <a:gd name="T35" fmla="*/ 25 h 50"/>
                <a:gd name="T36" fmla="*/ 9 w 44"/>
                <a:gd name="T37" fmla="*/ 35 h 50"/>
                <a:gd name="T38" fmla="*/ 15 w 44"/>
                <a:gd name="T39" fmla="*/ 42 h 50"/>
                <a:gd name="T40" fmla="*/ 23 w 44"/>
                <a:gd name="T41" fmla="*/ 45 h 50"/>
                <a:gd name="T42" fmla="*/ 32 w 44"/>
                <a:gd name="T43" fmla="*/ 41 h 50"/>
                <a:gd name="T44" fmla="*/ 37 w 44"/>
                <a:gd name="T45" fmla="*/ 3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 h="50">
                  <a:moveTo>
                    <a:pt x="37" y="32"/>
                  </a:moveTo>
                  <a:cubicBezTo>
                    <a:pt x="44" y="34"/>
                    <a:pt x="44" y="34"/>
                    <a:pt x="44" y="34"/>
                  </a:cubicBezTo>
                  <a:cubicBezTo>
                    <a:pt x="42" y="39"/>
                    <a:pt x="40" y="43"/>
                    <a:pt x="36" y="46"/>
                  </a:cubicBezTo>
                  <a:cubicBezTo>
                    <a:pt x="33" y="49"/>
                    <a:pt x="28" y="50"/>
                    <a:pt x="23" y="50"/>
                  </a:cubicBezTo>
                  <a:cubicBezTo>
                    <a:pt x="18" y="50"/>
                    <a:pt x="14" y="49"/>
                    <a:pt x="11" y="47"/>
                  </a:cubicBezTo>
                  <a:cubicBezTo>
                    <a:pt x="7" y="45"/>
                    <a:pt x="5" y="42"/>
                    <a:pt x="3" y="38"/>
                  </a:cubicBezTo>
                  <a:cubicBezTo>
                    <a:pt x="1" y="34"/>
                    <a:pt x="0" y="29"/>
                    <a:pt x="0" y="25"/>
                  </a:cubicBezTo>
                  <a:cubicBezTo>
                    <a:pt x="0" y="19"/>
                    <a:pt x="1" y="15"/>
                    <a:pt x="3" y="11"/>
                  </a:cubicBezTo>
                  <a:cubicBezTo>
                    <a:pt x="5" y="8"/>
                    <a:pt x="8" y="5"/>
                    <a:pt x="12" y="3"/>
                  </a:cubicBezTo>
                  <a:cubicBezTo>
                    <a:pt x="15" y="1"/>
                    <a:pt x="19" y="0"/>
                    <a:pt x="23" y="0"/>
                  </a:cubicBezTo>
                  <a:cubicBezTo>
                    <a:pt x="28" y="0"/>
                    <a:pt x="32" y="1"/>
                    <a:pt x="36" y="3"/>
                  </a:cubicBezTo>
                  <a:cubicBezTo>
                    <a:pt x="39" y="6"/>
                    <a:pt x="41" y="9"/>
                    <a:pt x="43" y="14"/>
                  </a:cubicBezTo>
                  <a:cubicBezTo>
                    <a:pt x="36" y="15"/>
                    <a:pt x="36" y="15"/>
                    <a:pt x="36" y="15"/>
                  </a:cubicBezTo>
                  <a:cubicBezTo>
                    <a:pt x="35" y="12"/>
                    <a:pt x="34" y="9"/>
                    <a:pt x="31" y="8"/>
                  </a:cubicBezTo>
                  <a:cubicBezTo>
                    <a:pt x="29" y="6"/>
                    <a:pt x="27" y="5"/>
                    <a:pt x="23" y="5"/>
                  </a:cubicBezTo>
                  <a:cubicBezTo>
                    <a:pt x="20" y="5"/>
                    <a:pt x="16" y="6"/>
                    <a:pt x="14" y="8"/>
                  </a:cubicBezTo>
                  <a:cubicBezTo>
                    <a:pt x="11" y="10"/>
                    <a:pt x="10" y="12"/>
                    <a:pt x="9" y="15"/>
                  </a:cubicBezTo>
                  <a:cubicBezTo>
                    <a:pt x="8" y="18"/>
                    <a:pt x="7" y="21"/>
                    <a:pt x="7" y="25"/>
                  </a:cubicBezTo>
                  <a:cubicBezTo>
                    <a:pt x="7" y="29"/>
                    <a:pt x="8" y="32"/>
                    <a:pt x="9" y="35"/>
                  </a:cubicBezTo>
                  <a:cubicBezTo>
                    <a:pt x="10" y="38"/>
                    <a:pt x="12" y="41"/>
                    <a:pt x="15" y="42"/>
                  </a:cubicBezTo>
                  <a:cubicBezTo>
                    <a:pt x="17" y="44"/>
                    <a:pt x="20" y="45"/>
                    <a:pt x="23" y="45"/>
                  </a:cubicBezTo>
                  <a:cubicBezTo>
                    <a:pt x="26" y="45"/>
                    <a:pt x="29" y="44"/>
                    <a:pt x="32" y="41"/>
                  </a:cubicBezTo>
                  <a:cubicBezTo>
                    <a:pt x="35" y="39"/>
                    <a:pt x="36" y="36"/>
                    <a:pt x="37" y="3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40" name="Freeform 37"/>
            <p:cNvSpPr>
              <a:spLocks noEditPoints="1"/>
            </p:cNvSpPr>
            <p:nvPr/>
          </p:nvSpPr>
          <p:spPr bwMode="auto">
            <a:xfrm>
              <a:off x="7782315" y="2350694"/>
              <a:ext cx="153367" cy="168704"/>
            </a:xfrm>
            <a:custGeom>
              <a:avLst/>
              <a:gdLst>
                <a:gd name="T0" fmla="*/ 0 w 34"/>
                <a:gd name="T1" fmla="*/ 19 h 37"/>
                <a:gd name="T2" fmla="*/ 6 w 34"/>
                <a:gd name="T3" fmla="*/ 4 h 37"/>
                <a:gd name="T4" fmla="*/ 17 w 34"/>
                <a:gd name="T5" fmla="*/ 0 h 37"/>
                <a:gd name="T6" fmla="*/ 29 w 34"/>
                <a:gd name="T7" fmla="*/ 5 h 37"/>
                <a:gd name="T8" fmla="*/ 34 w 34"/>
                <a:gd name="T9" fmla="*/ 18 h 37"/>
                <a:gd name="T10" fmla="*/ 31 w 34"/>
                <a:gd name="T11" fmla="*/ 29 h 37"/>
                <a:gd name="T12" fmla="*/ 26 w 34"/>
                <a:gd name="T13" fmla="*/ 35 h 37"/>
                <a:gd name="T14" fmla="*/ 17 w 34"/>
                <a:gd name="T15" fmla="*/ 37 h 37"/>
                <a:gd name="T16" fmla="*/ 5 w 34"/>
                <a:gd name="T17" fmla="*/ 32 h 37"/>
                <a:gd name="T18" fmla="*/ 0 w 34"/>
                <a:gd name="T19" fmla="*/ 19 h 37"/>
                <a:gd name="T20" fmla="*/ 7 w 34"/>
                <a:gd name="T21" fmla="*/ 19 h 37"/>
                <a:gd name="T22" fmla="*/ 10 w 34"/>
                <a:gd name="T23" fmla="*/ 29 h 37"/>
                <a:gd name="T24" fmla="*/ 17 w 34"/>
                <a:gd name="T25" fmla="*/ 32 h 37"/>
                <a:gd name="T26" fmla="*/ 24 w 34"/>
                <a:gd name="T27" fmla="*/ 29 h 37"/>
                <a:gd name="T28" fmla="*/ 27 w 34"/>
                <a:gd name="T29" fmla="*/ 18 h 37"/>
                <a:gd name="T30" fmla="*/ 24 w 34"/>
                <a:gd name="T31" fmla="*/ 9 h 37"/>
                <a:gd name="T32" fmla="*/ 17 w 34"/>
                <a:gd name="T33" fmla="*/ 5 h 37"/>
                <a:gd name="T34" fmla="*/ 10 w 34"/>
                <a:gd name="T35" fmla="*/ 9 h 37"/>
                <a:gd name="T36" fmla="*/ 7 w 34"/>
                <a:gd name="T37"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 h="37">
                  <a:moveTo>
                    <a:pt x="0" y="19"/>
                  </a:moveTo>
                  <a:cubicBezTo>
                    <a:pt x="0" y="12"/>
                    <a:pt x="2" y="7"/>
                    <a:pt x="6" y="4"/>
                  </a:cubicBezTo>
                  <a:cubicBezTo>
                    <a:pt x="9" y="2"/>
                    <a:pt x="13" y="0"/>
                    <a:pt x="17" y="0"/>
                  </a:cubicBezTo>
                  <a:cubicBezTo>
                    <a:pt x="22" y="0"/>
                    <a:pt x="26" y="2"/>
                    <a:pt x="29" y="5"/>
                  </a:cubicBezTo>
                  <a:cubicBezTo>
                    <a:pt x="32" y="8"/>
                    <a:pt x="34" y="13"/>
                    <a:pt x="34" y="18"/>
                  </a:cubicBezTo>
                  <a:cubicBezTo>
                    <a:pt x="34" y="23"/>
                    <a:pt x="33" y="26"/>
                    <a:pt x="31" y="29"/>
                  </a:cubicBezTo>
                  <a:cubicBezTo>
                    <a:pt x="30" y="31"/>
                    <a:pt x="28" y="33"/>
                    <a:pt x="26" y="35"/>
                  </a:cubicBezTo>
                  <a:cubicBezTo>
                    <a:pt x="23" y="36"/>
                    <a:pt x="20" y="37"/>
                    <a:pt x="17" y="37"/>
                  </a:cubicBezTo>
                  <a:cubicBezTo>
                    <a:pt x="12" y="37"/>
                    <a:pt x="8" y="35"/>
                    <a:pt x="5" y="32"/>
                  </a:cubicBezTo>
                  <a:cubicBezTo>
                    <a:pt x="2" y="29"/>
                    <a:pt x="0" y="25"/>
                    <a:pt x="0" y="19"/>
                  </a:cubicBezTo>
                  <a:close/>
                  <a:moveTo>
                    <a:pt x="7" y="19"/>
                  </a:moveTo>
                  <a:cubicBezTo>
                    <a:pt x="7" y="23"/>
                    <a:pt x="8" y="27"/>
                    <a:pt x="10" y="29"/>
                  </a:cubicBezTo>
                  <a:cubicBezTo>
                    <a:pt x="12" y="31"/>
                    <a:pt x="14" y="32"/>
                    <a:pt x="17" y="32"/>
                  </a:cubicBezTo>
                  <a:cubicBezTo>
                    <a:pt x="20" y="32"/>
                    <a:pt x="22" y="31"/>
                    <a:pt x="24" y="29"/>
                  </a:cubicBezTo>
                  <a:cubicBezTo>
                    <a:pt x="26" y="26"/>
                    <a:pt x="27" y="23"/>
                    <a:pt x="27" y="18"/>
                  </a:cubicBezTo>
                  <a:cubicBezTo>
                    <a:pt x="27" y="14"/>
                    <a:pt x="26" y="11"/>
                    <a:pt x="24" y="9"/>
                  </a:cubicBezTo>
                  <a:cubicBezTo>
                    <a:pt x="22" y="6"/>
                    <a:pt x="20" y="5"/>
                    <a:pt x="17" y="5"/>
                  </a:cubicBezTo>
                  <a:cubicBezTo>
                    <a:pt x="14" y="5"/>
                    <a:pt x="12" y="6"/>
                    <a:pt x="10" y="9"/>
                  </a:cubicBezTo>
                  <a:cubicBezTo>
                    <a:pt x="8" y="11"/>
                    <a:pt x="7" y="14"/>
                    <a:pt x="7" y="1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41" name="Rectangle 38"/>
            <p:cNvSpPr>
              <a:spLocks noChangeArrowheads="1"/>
            </p:cNvSpPr>
            <p:nvPr/>
          </p:nvSpPr>
          <p:spPr bwMode="auto">
            <a:xfrm>
              <a:off x="7972106" y="2482974"/>
              <a:ext cx="32591" cy="32590"/>
            </a:xfrm>
            <a:prstGeom prst="rect">
              <a:avLst/>
            </a:pr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42" name="Freeform 39"/>
            <p:cNvSpPr/>
            <p:nvPr/>
          </p:nvSpPr>
          <p:spPr bwMode="auto">
            <a:xfrm>
              <a:off x="8058375" y="2482974"/>
              <a:ext cx="32591" cy="78600"/>
            </a:xfrm>
            <a:custGeom>
              <a:avLst/>
              <a:gdLst>
                <a:gd name="T0" fmla="*/ 0 w 7"/>
                <a:gd name="T1" fmla="*/ 7 h 17"/>
                <a:gd name="T2" fmla="*/ 0 w 7"/>
                <a:gd name="T3" fmla="*/ 0 h 17"/>
                <a:gd name="T4" fmla="*/ 7 w 7"/>
                <a:gd name="T5" fmla="*/ 0 h 17"/>
                <a:gd name="T6" fmla="*/ 7 w 7"/>
                <a:gd name="T7" fmla="*/ 7 h 17"/>
                <a:gd name="T8" fmla="*/ 5 w 7"/>
                <a:gd name="T9" fmla="*/ 13 h 17"/>
                <a:gd name="T10" fmla="*/ 1 w 7"/>
                <a:gd name="T11" fmla="*/ 17 h 17"/>
                <a:gd name="T12" fmla="*/ 0 w 7"/>
                <a:gd name="T13" fmla="*/ 14 h 17"/>
                <a:gd name="T14" fmla="*/ 2 w 7"/>
                <a:gd name="T15" fmla="*/ 12 h 17"/>
                <a:gd name="T16" fmla="*/ 3 w 7"/>
                <a:gd name="T17" fmla="*/ 7 h 17"/>
                <a:gd name="T18" fmla="*/ 0 w 7"/>
                <a:gd name="T19"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7">
                  <a:moveTo>
                    <a:pt x="0" y="7"/>
                  </a:moveTo>
                  <a:cubicBezTo>
                    <a:pt x="0" y="0"/>
                    <a:pt x="0" y="0"/>
                    <a:pt x="0" y="0"/>
                  </a:cubicBezTo>
                  <a:cubicBezTo>
                    <a:pt x="7" y="0"/>
                    <a:pt x="7" y="0"/>
                    <a:pt x="7" y="0"/>
                  </a:cubicBezTo>
                  <a:cubicBezTo>
                    <a:pt x="7" y="7"/>
                    <a:pt x="7" y="7"/>
                    <a:pt x="7" y="7"/>
                  </a:cubicBezTo>
                  <a:cubicBezTo>
                    <a:pt x="7" y="10"/>
                    <a:pt x="6" y="12"/>
                    <a:pt x="5" y="13"/>
                  </a:cubicBezTo>
                  <a:cubicBezTo>
                    <a:pt x="5" y="15"/>
                    <a:pt x="3" y="16"/>
                    <a:pt x="1" y="17"/>
                  </a:cubicBezTo>
                  <a:cubicBezTo>
                    <a:pt x="0" y="14"/>
                    <a:pt x="0" y="14"/>
                    <a:pt x="0" y="14"/>
                  </a:cubicBezTo>
                  <a:cubicBezTo>
                    <a:pt x="1" y="14"/>
                    <a:pt x="2" y="13"/>
                    <a:pt x="2" y="12"/>
                  </a:cubicBezTo>
                  <a:cubicBezTo>
                    <a:pt x="3" y="11"/>
                    <a:pt x="3" y="9"/>
                    <a:pt x="3" y="7"/>
                  </a:cubicBezTo>
                  <a:lnTo>
                    <a:pt x="0" y="7"/>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43" name="Freeform 40"/>
            <p:cNvSpPr/>
            <p:nvPr/>
          </p:nvSpPr>
          <p:spPr bwMode="auto">
            <a:xfrm>
              <a:off x="8140809" y="2295100"/>
              <a:ext cx="136114" cy="220464"/>
            </a:xfrm>
            <a:custGeom>
              <a:avLst/>
              <a:gdLst>
                <a:gd name="T0" fmla="*/ 0 w 71"/>
                <a:gd name="T1" fmla="*/ 115 h 115"/>
                <a:gd name="T2" fmla="*/ 0 w 71"/>
                <a:gd name="T3" fmla="*/ 0 h 115"/>
                <a:gd name="T4" fmla="*/ 14 w 71"/>
                <a:gd name="T5" fmla="*/ 0 h 115"/>
                <a:gd name="T6" fmla="*/ 14 w 71"/>
                <a:gd name="T7" fmla="*/ 103 h 115"/>
                <a:gd name="T8" fmla="*/ 71 w 71"/>
                <a:gd name="T9" fmla="*/ 103 h 115"/>
                <a:gd name="T10" fmla="*/ 71 w 71"/>
                <a:gd name="T11" fmla="*/ 115 h 115"/>
                <a:gd name="T12" fmla="*/ 0 w 71"/>
                <a:gd name="T13" fmla="*/ 115 h 115"/>
              </a:gdLst>
              <a:ahLst/>
              <a:cxnLst>
                <a:cxn ang="0">
                  <a:pos x="T0" y="T1"/>
                </a:cxn>
                <a:cxn ang="0">
                  <a:pos x="T2" y="T3"/>
                </a:cxn>
                <a:cxn ang="0">
                  <a:pos x="T4" y="T5"/>
                </a:cxn>
                <a:cxn ang="0">
                  <a:pos x="T6" y="T7"/>
                </a:cxn>
                <a:cxn ang="0">
                  <a:pos x="T8" y="T9"/>
                </a:cxn>
                <a:cxn ang="0">
                  <a:pos x="T10" y="T11"/>
                </a:cxn>
                <a:cxn ang="0">
                  <a:pos x="T12" y="T13"/>
                </a:cxn>
              </a:cxnLst>
              <a:rect l="0" t="0" r="r" b="b"/>
              <a:pathLst>
                <a:path w="71" h="115">
                  <a:moveTo>
                    <a:pt x="0" y="115"/>
                  </a:moveTo>
                  <a:lnTo>
                    <a:pt x="0" y="0"/>
                  </a:lnTo>
                  <a:lnTo>
                    <a:pt x="14" y="0"/>
                  </a:lnTo>
                  <a:lnTo>
                    <a:pt x="14" y="103"/>
                  </a:lnTo>
                  <a:lnTo>
                    <a:pt x="71" y="103"/>
                  </a:lnTo>
                  <a:lnTo>
                    <a:pt x="71" y="115"/>
                  </a:lnTo>
                  <a:lnTo>
                    <a:pt x="0" y="115"/>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44" name="Freeform 41"/>
            <p:cNvSpPr/>
            <p:nvPr/>
          </p:nvSpPr>
          <p:spPr bwMode="auto">
            <a:xfrm>
              <a:off x="8294176" y="2298934"/>
              <a:ext cx="76683" cy="220464"/>
            </a:xfrm>
            <a:custGeom>
              <a:avLst/>
              <a:gdLst>
                <a:gd name="T0" fmla="*/ 16 w 17"/>
                <a:gd name="T1" fmla="*/ 42 h 48"/>
                <a:gd name="T2" fmla="*/ 17 w 17"/>
                <a:gd name="T3" fmla="*/ 47 h 48"/>
                <a:gd name="T4" fmla="*/ 13 w 17"/>
                <a:gd name="T5" fmla="*/ 48 h 48"/>
                <a:gd name="T6" fmla="*/ 7 w 17"/>
                <a:gd name="T7" fmla="*/ 47 h 48"/>
                <a:gd name="T8" fmla="*/ 5 w 17"/>
                <a:gd name="T9" fmla="*/ 44 h 48"/>
                <a:gd name="T10" fmla="*/ 4 w 17"/>
                <a:gd name="T11" fmla="*/ 37 h 48"/>
                <a:gd name="T12" fmla="*/ 4 w 17"/>
                <a:gd name="T13" fmla="*/ 17 h 48"/>
                <a:gd name="T14" fmla="*/ 0 w 17"/>
                <a:gd name="T15" fmla="*/ 17 h 48"/>
                <a:gd name="T16" fmla="*/ 0 w 17"/>
                <a:gd name="T17" fmla="*/ 12 h 48"/>
                <a:gd name="T18" fmla="*/ 4 w 17"/>
                <a:gd name="T19" fmla="*/ 12 h 48"/>
                <a:gd name="T20" fmla="*/ 4 w 17"/>
                <a:gd name="T21" fmla="*/ 3 h 48"/>
                <a:gd name="T22" fmla="*/ 10 w 17"/>
                <a:gd name="T23" fmla="*/ 0 h 48"/>
                <a:gd name="T24" fmla="*/ 10 w 17"/>
                <a:gd name="T25" fmla="*/ 12 h 48"/>
                <a:gd name="T26" fmla="*/ 16 w 17"/>
                <a:gd name="T27" fmla="*/ 12 h 48"/>
                <a:gd name="T28" fmla="*/ 16 w 17"/>
                <a:gd name="T29" fmla="*/ 17 h 48"/>
                <a:gd name="T30" fmla="*/ 10 w 17"/>
                <a:gd name="T31" fmla="*/ 17 h 48"/>
                <a:gd name="T32" fmla="*/ 10 w 17"/>
                <a:gd name="T33" fmla="*/ 37 h 48"/>
                <a:gd name="T34" fmla="*/ 10 w 17"/>
                <a:gd name="T35" fmla="*/ 41 h 48"/>
                <a:gd name="T36" fmla="*/ 12 w 17"/>
                <a:gd name="T37" fmla="*/ 42 h 48"/>
                <a:gd name="T38" fmla="*/ 14 w 17"/>
                <a:gd name="T39" fmla="*/ 42 h 48"/>
                <a:gd name="T40" fmla="*/ 16 w 17"/>
                <a:gd name="T41" fmla="*/ 4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 h="48">
                  <a:moveTo>
                    <a:pt x="16" y="42"/>
                  </a:moveTo>
                  <a:cubicBezTo>
                    <a:pt x="17" y="47"/>
                    <a:pt x="17" y="47"/>
                    <a:pt x="17" y="47"/>
                  </a:cubicBezTo>
                  <a:cubicBezTo>
                    <a:pt x="15" y="48"/>
                    <a:pt x="14" y="48"/>
                    <a:pt x="13" y="48"/>
                  </a:cubicBezTo>
                  <a:cubicBezTo>
                    <a:pt x="10" y="48"/>
                    <a:pt x="9" y="47"/>
                    <a:pt x="7" y="47"/>
                  </a:cubicBezTo>
                  <a:cubicBezTo>
                    <a:pt x="6" y="46"/>
                    <a:pt x="5" y="45"/>
                    <a:pt x="5" y="44"/>
                  </a:cubicBezTo>
                  <a:cubicBezTo>
                    <a:pt x="4" y="43"/>
                    <a:pt x="4" y="41"/>
                    <a:pt x="4" y="37"/>
                  </a:cubicBezTo>
                  <a:cubicBezTo>
                    <a:pt x="4" y="17"/>
                    <a:pt x="4" y="17"/>
                    <a:pt x="4" y="17"/>
                  </a:cubicBezTo>
                  <a:cubicBezTo>
                    <a:pt x="0" y="17"/>
                    <a:pt x="0" y="17"/>
                    <a:pt x="0" y="17"/>
                  </a:cubicBezTo>
                  <a:cubicBezTo>
                    <a:pt x="0" y="12"/>
                    <a:pt x="0" y="12"/>
                    <a:pt x="0" y="12"/>
                  </a:cubicBezTo>
                  <a:cubicBezTo>
                    <a:pt x="4" y="12"/>
                    <a:pt x="4" y="12"/>
                    <a:pt x="4" y="12"/>
                  </a:cubicBezTo>
                  <a:cubicBezTo>
                    <a:pt x="4" y="3"/>
                    <a:pt x="4" y="3"/>
                    <a:pt x="4" y="3"/>
                  </a:cubicBezTo>
                  <a:cubicBezTo>
                    <a:pt x="10" y="0"/>
                    <a:pt x="10" y="0"/>
                    <a:pt x="10" y="0"/>
                  </a:cubicBezTo>
                  <a:cubicBezTo>
                    <a:pt x="10" y="12"/>
                    <a:pt x="10" y="12"/>
                    <a:pt x="10" y="12"/>
                  </a:cubicBezTo>
                  <a:cubicBezTo>
                    <a:pt x="16" y="12"/>
                    <a:pt x="16" y="12"/>
                    <a:pt x="16" y="12"/>
                  </a:cubicBezTo>
                  <a:cubicBezTo>
                    <a:pt x="16" y="17"/>
                    <a:pt x="16" y="17"/>
                    <a:pt x="16" y="17"/>
                  </a:cubicBezTo>
                  <a:cubicBezTo>
                    <a:pt x="10" y="17"/>
                    <a:pt x="10" y="17"/>
                    <a:pt x="10" y="17"/>
                  </a:cubicBezTo>
                  <a:cubicBezTo>
                    <a:pt x="10" y="37"/>
                    <a:pt x="10" y="37"/>
                    <a:pt x="10" y="37"/>
                  </a:cubicBezTo>
                  <a:cubicBezTo>
                    <a:pt x="10" y="39"/>
                    <a:pt x="10" y="40"/>
                    <a:pt x="10" y="41"/>
                  </a:cubicBezTo>
                  <a:cubicBezTo>
                    <a:pt x="11" y="41"/>
                    <a:pt x="11" y="41"/>
                    <a:pt x="12" y="42"/>
                  </a:cubicBezTo>
                  <a:cubicBezTo>
                    <a:pt x="12" y="42"/>
                    <a:pt x="13" y="42"/>
                    <a:pt x="14" y="42"/>
                  </a:cubicBezTo>
                  <a:cubicBezTo>
                    <a:pt x="14" y="42"/>
                    <a:pt x="15" y="42"/>
                    <a:pt x="16" y="4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45" name="Freeform 42"/>
            <p:cNvSpPr>
              <a:spLocks noEditPoints="1"/>
            </p:cNvSpPr>
            <p:nvPr/>
          </p:nvSpPr>
          <p:spPr bwMode="auto">
            <a:xfrm>
              <a:off x="8384280" y="2295100"/>
              <a:ext cx="136114" cy="224299"/>
            </a:xfrm>
            <a:custGeom>
              <a:avLst/>
              <a:gdLst>
                <a:gd name="T0" fmla="*/ 25 w 30"/>
                <a:gd name="T1" fmla="*/ 48 h 49"/>
                <a:gd name="T2" fmla="*/ 25 w 30"/>
                <a:gd name="T3" fmla="*/ 44 h 49"/>
                <a:gd name="T4" fmla="*/ 15 w 30"/>
                <a:gd name="T5" fmla="*/ 49 h 49"/>
                <a:gd name="T6" fmla="*/ 7 w 30"/>
                <a:gd name="T7" fmla="*/ 47 h 49"/>
                <a:gd name="T8" fmla="*/ 2 w 30"/>
                <a:gd name="T9" fmla="*/ 40 h 49"/>
                <a:gd name="T10" fmla="*/ 0 w 30"/>
                <a:gd name="T11" fmla="*/ 31 h 49"/>
                <a:gd name="T12" fmla="*/ 2 w 30"/>
                <a:gd name="T13" fmla="*/ 21 h 49"/>
                <a:gd name="T14" fmla="*/ 7 w 30"/>
                <a:gd name="T15" fmla="*/ 14 h 49"/>
                <a:gd name="T16" fmla="*/ 15 w 30"/>
                <a:gd name="T17" fmla="*/ 12 h 49"/>
                <a:gd name="T18" fmla="*/ 20 w 30"/>
                <a:gd name="T19" fmla="*/ 14 h 49"/>
                <a:gd name="T20" fmla="*/ 24 w 30"/>
                <a:gd name="T21" fmla="*/ 17 h 49"/>
                <a:gd name="T22" fmla="*/ 24 w 30"/>
                <a:gd name="T23" fmla="*/ 0 h 49"/>
                <a:gd name="T24" fmla="*/ 30 w 30"/>
                <a:gd name="T25" fmla="*/ 0 h 49"/>
                <a:gd name="T26" fmla="*/ 30 w 30"/>
                <a:gd name="T27" fmla="*/ 48 h 49"/>
                <a:gd name="T28" fmla="*/ 25 w 30"/>
                <a:gd name="T29" fmla="*/ 48 h 49"/>
                <a:gd name="T30" fmla="*/ 6 w 30"/>
                <a:gd name="T31" fmla="*/ 31 h 49"/>
                <a:gd name="T32" fmla="*/ 9 w 30"/>
                <a:gd name="T33" fmla="*/ 41 h 49"/>
                <a:gd name="T34" fmla="*/ 16 w 30"/>
                <a:gd name="T35" fmla="*/ 44 h 49"/>
                <a:gd name="T36" fmla="*/ 22 w 30"/>
                <a:gd name="T37" fmla="*/ 41 h 49"/>
                <a:gd name="T38" fmla="*/ 25 w 30"/>
                <a:gd name="T39" fmla="*/ 31 h 49"/>
                <a:gd name="T40" fmla="*/ 22 w 30"/>
                <a:gd name="T41" fmla="*/ 21 h 49"/>
                <a:gd name="T42" fmla="*/ 15 w 30"/>
                <a:gd name="T43" fmla="*/ 17 h 49"/>
                <a:gd name="T44" fmla="*/ 9 w 30"/>
                <a:gd name="T45" fmla="*/ 20 h 49"/>
                <a:gd name="T46" fmla="*/ 6 w 30"/>
                <a:gd name="T47" fmla="*/ 3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 h="49">
                  <a:moveTo>
                    <a:pt x="25" y="48"/>
                  </a:moveTo>
                  <a:cubicBezTo>
                    <a:pt x="25" y="44"/>
                    <a:pt x="25" y="44"/>
                    <a:pt x="25" y="44"/>
                  </a:cubicBezTo>
                  <a:cubicBezTo>
                    <a:pt x="23" y="47"/>
                    <a:pt x="19" y="49"/>
                    <a:pt x="15" y="49"/>
                  </a:cubicBezTo>
                  <a:cubicBezTo>
                    <a:pt x="12" y="49"/>
                    <a:pt x="10" y="48"/>
                    <a:pt x="7" y="47"/>
                  </a:cubicBezTo>
                  <a:cubicBezTo>
                    <a:pt x="5" y="45"/>
                    <a:pt x="3" y="43"/>
                    <a:pt x="2" y="40"/>
                  </a:cubicBezTo>
                  <a:cubicBezTo>
                    <a:pt x="0" y="37"/>
                    <a:pt x="0" y="34"/>
                    <a:pt x="0" y="31"/>
                  </a:cubicBezTo>
                  <a:cubicBezTo>
                    <a:pt x="0" y="27"/>
                    <a:pt x="0" y="24"/>
                    <a:pt x="2" y="21"/>
                  </a:cubicBezTo>
                  <a:cubicBezTo>
                    <a:pt x="3" y="18"/>
                    <a:pt x="5" y="16"/>
                    <a:pt x="7" y="14"/>
                  </a:cubicBezTo>
                  <a:cubicBezTo>
                    <a:pt x="9" y="13"/>
                    <a:pt x="12" y="12"/>
                    <a:pt x="15" y="12"/>
                  </a:cubicBezTo>
                  <a:cubicBezTo>
                    <a:pt x="17" y="12"/>
                    <a:pt x="19" y="13"/>
                    <a:pt x="20" y="14"/>
                  </a:cubicBezTo>
                  <a:cubicBezTo>
                    <a:pt x="22" y="14"/>
                    <a:pt x="23" y="16"/>
                    <a:pt x="24" y="17"/>
                  </a:cubicBezTo>
                  <a:cubicBezTo>
                    <a:pt x="24" y="0"/>
                    <a:pt x="24" y="0"/>
                    <a:pt x="24" y="0"/>
                  </a:cubicBezTo>
                  <a:cubicBezTo>
                    <a:pt x="30" y="0"/>
                    <a:pt x="30" y="0"/>
                    <a:pt x="30" y="0"/>
                  </a:cubicBezTo>
                  <a:cubicBezTo>
                    <a:pt x="30" y="48"/>
                    <a:pt x="30" y="48"/>
                    <a:pt x="30" y="48"/>
                  </a:cubicBezTo>
                  <a:lnTo>
                    <a:pt x="25" y="48"/>
                  </a:lnTo>
                  <a:close/>
                  <a:moveTo>
                    <a:pt x="6" y="31"/>
                  </a:moveTo>
                  <a:cubicBezTo>
                    <a:pt x="6" y="35"/>
                    <a:pt x="7" y="39"/>
                    <a:pt x="9" y="41"/>
                  </a:cubicBezTo>
                  <a:cubicBezTo>
                    <a:pt x="11" y="43"/>
                    <a:pt x="13" y="44"/>
                    <a:pt x="16" y="44"/>
                  </a:cubicBezTo>
                  <a:cubicBezTo>
                    <a:pt x="18" y="44"/>
                    <a:pt x="20" y="43"/>
                    <a:pt x="22" y="41"/>
                  </a:cubicBezTo>
                  <a:cubicBezTo>
                    <a:pt x="24" y="39"/>
                    <a:pt x="25" y="36"/>
                    <a:pt x="25" y="31"/>
                  </a:cubicBezTo>
                  <a:cubicBezTo>
                    <a:pt x="25" y="26"/>
                    <a:pt x="24" y="23"/>
                    <a:pt x="22" y="21"/>
                  </a:cubicBezTo>
                  <a:cubicBezTo>
                    <a:pt x="20" y="18"/>
                    <a:pt x="18" y="17"/>
                    <a:pt x="15" y="17"/>
                  </a:cubicBezTo>
                  <a:cubicBezTo>
                    <a:pt x="13" y="17"/>
                    <a:pt x="10" y="18"/>
                    <a:pt x="9" y="20"/>
                  </a:cubicBezTo>
                  <a:cubicBezTo>
                    <a:pt x="7" y="23"/>
                    <a:pt x="6" y="26"/>
                    <a:pt x="6" y="31"/>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46" name="Rectangle 43"/>
            <p:cNvSpPr>
              <a:spLocks noChangeArrowheads="1"/>
            </p:cNvSpPr>
            <p:nvPr/>
          </p:nvSpPr>
          <p:spPr bwMode="auto">
            <a:xfrm>
              <a:off x="8575989" y="2482974"/>
              <a:ext cx="26839" cy="32590"/>
            </a:xfrm>
            <a:prstGeom prst="rect">
              <a:avLst/>
            </a:pr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47" name="Freeform 44"/>
            <p:cNvSpPr>
              <a:spLocks noEditPoints="1"/>
            </p:cNvSpPr>
            <p:nvPr/>
          </p:nvSpPr>
          <p:spPr bwMode="auto">
            <a:xfrm>
              <a:off x="2314783" y="1773652"/>
              <a:ext cx="408340" cy="410257"/>
            </a:xfrm>
            <a:custGeom>
              <a:avLst/>
              <a:gdLst>
                <a:gd name="T0" fmla="*/ 0 w 90"/>
                <a:gd name="T1" fmla="*/ 45 h 89"/>
                <a:gd name="T2" fmla="*/ 0 w 90"/>
                <a:gd name="T3" fmla="*/ 38 h 89"/>
                <a:gd name="T4" fmla="*/ 14 w 90"/>
                <a:gd name="T5" fmla="*/ 38 h 89"/>
                <a:gd name="T6" fmla="*/ 14 w 90"/>
                <a:gd name="T7" fmla="*/ 27 h 89"/>
                <a:gd name="T8" fmla="*/ 24 w 90"/>
                <a:gd name="T9" fmla="*/ 27 h 89"/>
                <a:gd name="T10" fmla="*/ 24 w 90"/>
                <a:gd name="T11" fmla="*/ 38 h 89"/>
                <a:gd name="T12" fmla="*/ 66 w 90"/>
                <a:gd name="T13" fmla="*/ 38 h 89"/>
                <a:gd name="T14" fmla="*/ 66 w 90"/>
                <a:gd name="T15" fmla="*/ 27 h 89"/>
                <a:gd name="T16" fmla="*/ 77 w 90"/>
                <a:gd name="T17" fmla="*/ 27 h 89"/>
                <a:gd name="T18" fmla="*/ 77 w 90"/>
                <a:gd name="T19" fmla="*/ 38 h 89"/>
                <a:gd name="T20" fmla="*/ 90 w 90"/>
                <a:gd name="T21" fmla="*/ 38 h 89"/>
                <a:gd name="T22" fmla="*/ 90 w 90"/>
                <a:gd name="T23" fmla="*/ 45 h 89"/>
                <a:gd name="T24" fmla="*/ 76 w 90"/>
                <a:gd name="T25" fmla="*/ 45 h 89"/>
                <a:gd name="T26" fmla="*/ 55 w 90"/>
                <a:gd name="T27" fmla="*/ 76 h 89"/>
                <a:gd name="T28" fmla="*/ 89 w 90"/>
                <a:gd name="T29" fmla="*/ 82 h 89"/>
                <a:gd name="T30" fmla="*/ 89 w 90"/>
                <a:gd name="T31" fmla="*/ 89 h 89"/>
                <a:gd name="T32" fmla="*/ 45 w 90"/>
                <a:gd name="T33" fmla="*/ 80 h 89"/>
                <a:gd name="T34" fmla="*/ 1 w 90"/>
                <a:gd name="T35" fmla="*/ 89 h 89"/>
                <a:gd name="T36" fmla="*/ 1 w 90"/>
                <a:gd name="T37" fmla="*/ 82 h 89"/>
                <a:gd name="T38" fmla="*/ 36 w 90"/>
                <a:gd name="T39" fmla="*/ 76 h 89"/>
                <a:gd name="T40" fmla="*/ 14 w 90"/>
                <a:gd name="T41" fmla="*/ 45 h 89"/>
                <a:gd name="T42" fmla="*/ 0 w 90"/>
                <a:gd name="T43" fmla="*/ 45 h 89"/>
                <a:gd name="T44" fmla="*/ 4 w 90"/>
                <a:gd name="T45" fmla="*/ 24 h 89"/>
                <a:gd name="T46" fmla="*/ 4 w 90"/>
                <a:gd name="T47" fmla="*/ 8 h 89"/>
                <a:gd name="T48" fmla="*/ 39 w 90"/>
                <a:gd name="T49" fmla="*/ 8 h 89"/>
                <a:gd name="T50" fmla="*/ 39 w 90"/>
                <a:gd name="T51" fmla="*/ 0 h 89"/>
                <a:gd name="T52" fmla="*/ 51 w 90"/>
                <a:gd name="T53" fmla="*/ 0 h 89"/>
                <a:gd name="T54" fmla="*/ 51 w 90"/>
                <a:gd name="T55" fmla="*/ 8 h 89"/>
                <a:gd name="T56" fmla="*/ 86 w 90"/>
                <a:gd name="T57" fmla="*/ 8 h 89"/>
                <a:gd name="T58" fmla="*/ 86 w 90"/>
                <a:gd name="T59" fmla="*/ 24 h 89"/>
                <a:gd name="T60" fmla="*/ 76 w 90"/>
                <a:gd name="T61" fmla="*/ 24 h 89"/>
                <a:gd name="T62" fmla="*/ 76 w 90"/>
                <a:gd name="T63" fmla="*/ 15 h 89"/>
                <a:gd name="T64" fmla="*/ 15 w 90"/>
                <a:gd name="T65" fmla="*/ 15 h 89"/>
                <a:gd name="T66" fmla="*/ 15 w 90"/>
                <a:gd name="T67" fmla="*/ 24 h 89"/>
                <a:gd name="T68" fmla="*/ 4 w 90"/>
                <a:gd name="T69" fmla="*/ 24 h 89"/>
                <a:gd name="T70" fmla="*/ 45 w 90"/>
                <a:gd name="T71" fmla="*/ 72 h 89"/>
                <a:gd name="T72" fmla="*/ 66 w 90"/>
                <a:gd name="T73" fmla="*/ 45 h 89"/>
                <a:gd name="T74" fmla="*/ 24 w 90"/>
                <a:gd name="T75" fmla="*/ 45 h 89"/>
                <a:gd name="T76" fmla="*/ 45 w 90"/>
                <a:gd name="T77" fmla="*/ 7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0" h="89">
                  <a:moveTo>
                    <a:pt x="0" y="45"/>
                  </a:moveTo>
                  <a:cubicBezTo>
                    <a:pt x="0" y="38"/>
                    <a:pt x="0" y="38"/>
                    <a:pt x="0" y="38"/>
                  </a:cubicBezTo>
                  <a:cubicBezTo>
                    <a:pt x="14" y="38"/>
                    <a:pt x="14" y="38"/>
                    <a:pt x="14" y="38"/>
                  </a:cubicBezTo>
                  <a:cubicBezTo>
                    <a:pt x="14" y="27"/>
                    <a:pt x="14" y="27"/>
                    <a:pt x="14" y="27"/>
                  </a:cubicBezTo>
                  <a:cubicBezTo>
                    <a:pt x="24" y="27"/>
                    <a:pt x="24" y="27"/>
                    <a:pt x="24" y="27"/>
                  </a:cubicBezTo>
                  <a:cubicBezTo>
                    <a:pt x="24" y="38"/>
                    <a:pt x="24" y="38"/>
                    <a:pt x="24" y="38"/>
                  </a:cubicBezTo>
                  <a:cubicBezTo>
                    <a:pt x="66" y="38"/>
                    <a:pt x="66" y="38"/>
                    <a:pt x="66" y="38"/>
                  </a:cubicBezTo>
                  <a:cubicBezTo>
                    <a:pt x="66" y="27"/>
                    <a:pt x="66" y="27"/>
                    <a:pt x="66" y="27"/>
                  </a:cubicBezTo>
                  <a:cubicBezTo>
                    <a:pt x="77" y="27"/>
                    <a:pt x="77" y="27"/>
                    <a:pt x="77" y="27"/>
                  </a:cubicBezTo>
                  <a:cubicBezTo>
                    <a:pt x="77" y="38"/>
                    <a:pt x="77" y="38"/>
                    <a:pt x="77" y="38"/>
                  </a:cubicBezTo>
                  <a:cubicBezTo>
                    <a:pt x="90" y="38"/>
                    <a:pt x="90" y="38"/>
                    <a:pt x="90" y="38"/>
                  </a:cubicBezTo>
                  <a:cubicBezTo>
                    <a:pt x="90" y="45"/>
                    <a:pt x="90" y="45"/>
                    <a:pt x="90" y="45"/>
                  </a:cubicBezTo>
                  <a:cubicBezTo>
                    <a:pt x="76" y="45"/>
                    <a:pt x="76" y="45"/>
                    <a:pt x="76" y="45"/>
                  </a:cubicBezTo>
                  <a:cubicBezTo>
                    <a:pt x="75" y="59"/>
                    <a:pt x="68" y="69"/>
                    <a:pt x="55" y="76"/>
                  </a:cubicBezTo>
                  <a:cubicBezTo>
                    <a:pt x="62" y="78"/>
                    <a:pt x="73" y="81"/>
                    <a:pt x="89" y="82"/>
                  </a:cubicBezTo>
                  <a:cubicBezTo>
                    <a:pt x="89" y="89"/>
                    <a:pt x="89" y="89"/>
                    <a:pt x="89" y="89"/>
                  </a:cubicBezTo>
                  <a:cubicBezTo>
                    <a:pt x="71" y="86"/>
                    <a:pt x="56" y="83"/>
                    <a:pt x="45" y="80"/>
                  </a:cubicBezTo>
                  <a:cubicBezTo>
                    <a:pt x="34" y="83"/>
                    <a:pt x="20" y="86"/>
                    <a:pt x="1" y="89"/>
                  </a:cubicBezTo>
                  <a:cubicBezTo>
                    <a:pt x="1" y="82"/>
                    <a:pt x="1" y="82"/>
                    <a:pt x="1" y="82"/>
                  </a:cubicBezTo>
                  <a:cubicBezTo>
                    <a:pt x="17" y="81"/>
                    <a:pt x="28" y="78"/>
                    <a:pt x="36" y="76"/>
                  </a:cubicBezTo>
                  <a:cubicBezTo>
                    <a:pt x="22" y="69"/>
                    <a:pt x="15" y="59"/>
                    <a:pt x="14" y="45"/>
                  </a:cubicBezTo>
                  <a:lnTo>
                    <a:pt x="0" y="45"/>
                  </a:lnTo>
                  <a:close/>
                  <a:moveTo>
                    <a:pt x="4" y="24"/>
                  </a:moveTo>
                  <a:cubicBezTo>
                    <a:pt x="4" y="8"/>
                    <a:pt x="4" y="8"/>
                    <a:pt x="4" y="8"/>
                  </a:cubicBezTo>
                  <a:cubicBezTo>
                    <a:pt x="39" y="8"/>
                    <a:pt x="39" y="8"/>
                    <a:pt x="39" y="8"/>
                  </a:cubicBezTo>
                  <a:cubicBezTo>
                    <a:pt x="39" y="0"/>
                    <a:pt x="39" y="0"/>
                    <a:pt x="39" y="0"/>
                  </a:cubicBezTo>
                  <a:cubicBezTo>
                    <a:pt x="51" y="0"/>
                    <a:pt x="51" y="0"/>
                    <a:pt x="51" y="0"/>
                  </a:cubicBezTo>
                  <a:cubicBezTo>
                    <a:pt x="51" y="8"/>
                    <a:pt x="51" y="8"/>
                    <a:pt x="51" y="8"/>
                  </a:cubicBezTo>
                  <a:cubicBezTo>
                    <a:pt x="86" y="8"/>
                    <a:pt x="86" y="8"/>
                    <a:pt x="86" y="8"/>
                  </a:cubicBezTo>
                  <a:cubicBezTo>
                    <a:pt x="86" y="24"/>
                    <a:pt x="86" y="24"/>
                    <a:pt x="86" y="24"/>
                  </a:cubicBezTo>
                  <a:cubicBezTo>
                    <a:pt x="76" y="24"/>
                    <a:pt x="76" y="24"/>
                    <a:pt x="76" y="24"/>
                  </a:cubicBezTo>
                  <a:cubicBezTo>
                    <a:pt x="76" y="15"/>
                    <a:pt x="76" y="15"/>
                    <a:pt x="76" y="15"/>
                  </a:cubicBezTo>
                  <a:cubicBezTo>
                    <a:pt x="15" y="15"/>
                    <a:pt x="15" y="15"/>
                    <a:pt x="15" y="15"/>
                  </a:cubicBezTo>
                  <a:cubicBezTo>
                    <a:pt x="15" y="24"/>
                    <a:pt x="15" y="24"/>
                    <a:pt x="15" y="24"/>
                  </a:cubicBezTo>
                  <a:lnTo>
                    <a:pt x="4" y="24"/>
                  </a:lnTo>
                  <a:close/>
                  <a:moveTo>
                    <a:pt x="45" y="72"/>
                  </a:moveTo>
                  <a:cubicBezTo>
                    <a:pt x="58" y="66"/>
                    <a:pt x="65" y="56"/>
                    <a:pt x="66" y="45"/>
                  </a:cubicBezTo>
                  <a:cubicBezTo>
                    <a:pt x="24" y="45"/>
                    <a:pt x="24" y="45"/>
                    <a:pt x="24" y="45"/>
                  </a:cubicBezTo>
                  <a:cubicBezTo>
                    <a:pt x="25" y="57"/>
                    <a:pt x="32" y="66"/>
                    <a:pt x="45" y="7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48" name="Freeform 45"/>
            <p:cNvSpPr>
              <a:spLocks noEditPoints="1"/>
            </p:cNvSpPr>
            <p:nvPr/>
          </p:nvSpPr>
          <p:spPr bwMode="auto">
            <a:xfrm>
              <a:off x="2759547" y="1779403"/>
              <a:ext cx="414091" cy="404505"/>
            </a:xfrm>
            <a:custGeom>
              <a:avLst/>
              <a:gdLst>
                <a:gd name="T0" fmla="*/ 0 w 91"/>
                <a:gd name="T1" fmla="*/ 21 h 88"/>
                <a:gd name="T2" fmla="*/ 23 w 91"/>
                <a:gd name="T3" fmla="*/ 0 h 88"/>
                <a:gd name="T4" fmla="*/ 0 w 91"/>
                <a:gd name="T5" fmla="*/ 52 h 88"/>
                <a:gd name="T6" fmla="*/ 14 w 91"/>
                <a:gd name="T7" fmla="*/ 25 h 88"/>
                <a:gd name="T8" fmla="*/ 17 w 91"/>
                <a:gd name="T9" fmla="*/ 38 h 88"/>
                <a:gd name="T10" fmla="*/ 9 w 91"/>
                <a:gd name="T11" fmla="*/ 88 h 88"/>
                <a:gd name="T12" fmla="*/ 0 w 91"/>
                <a:gd name="T13" fmla="*/ 52 h 88"/>
                <a:gd name="T14" fmla="*/ 20 w 91"/>
                <a:gd name="T15" fmla="*/ 79 h 88"/>
                <a:gd name="T16" fmla="*/ 34 w 91"/>
                <a:gd name="T17" fmla="*/ 68 h 88"/>
                <a:gd name="T18" fmla="*/ 24 w 91"/>
                <a:gd name="T19" fmla="*/ 33 h 88"/>
                <a:gd name="T20" fmla="*/ 58 w 91"/>
                <a:gd name="T21" fmla="*/ 27 h 88"/>
                <a:gd name="T22" fmla="*/ 44 w 91"/>
                <a:gd name="T23" fmla="*/ 33 h 88"/>
                <a:gd name="T24" fmla="*/ 43 w 91"/>
                <a:gd name="T25" fmla="*/ 43 h 88"/>
                <a:gd name="T26" fmla="*/ 48 w 91"/>
                <a:gd name="T27" fmla="*/ 39 h 88"/>
                <a:gd name="T28" fmla="*/ 33 w 91"/>
                <a:gd name="T29" fmla="*/ 59 h 88"/>
                <a:gd name="T30" fmla="*/ 50 w 91"/>
                <a:gd name="T31" fmla="*/ 52 h 88"/>
                <a:gd name="T32" fmla="*/ 56 w 91"/>
                <a:gd name="T33" fmla="*/ 51 h 88"/>
                <a:gd name="T34" fmla="*/ 55 w 91"/>
                <a:gd name="T35" fmla="*/ 66 h 88"/>
                <a:gd name="T36" fmla="*/ 45 w 91"/>
                <a:gd name="T37" fmla="*/ 64 h 88"/>
                <a:gd name="T38" fmla="*/ 36 w 91"/>
                <a:gd name="T39" fmla="*/ 87 h 88"/>
                <a:gd name="T40" fmla="*/ 31 w 91"/>
                <a:gd name="T41" fmla="*/ 81 h 88"/>
                <a:gd name="T42" fmla="*/ 38 w 91"/>
                <a:gd name="T43" fmla="*/ 77 h 88"/>
                <a:gd name="T44" fmla="*/ 23 w 91"/>
                <a:gd name="T45" fmla="*/ 64 h 88"/>
                <a:gd name="T46" fmla="*/ 37 w 91"/>
                <a:gd name="T47" fmla="*/ 49 h 88"/>
                <a:gd name="T48" fmla="*/ 23 w 91"/>
                <a:gd name="T49" fmla="*/ 44 h 88"/>
                <a:gd name="T50" fmla="*/ 24 w 91"/>
                <a:gd name="T51" fmla="*/ 33 h 88"/>
                <a:gd name="T52" fmla="*/ 25 w 91"/>
                <a:gd name="T53" fmla="*/ 3 h 88"/>
                <a:gd name="T54" fmla="*/ 31 w 91"/>
                <a:gd name="T55" fmla="*/ 16 h 88"/>
                <a:gd name="T56" fmla="*/ 38 w 91"/>
                <a:gd name="T57" fmla="*/ 0 h 88"/>
                <a:gd name="T58" fmla="*/ 45 w 91"/>
                <a:gd name="T59" fmla="*/ 16 h 88"/>
                <a:gd name="T60" fmla="*/ 52 w 91"/>
                <a:gd name="T61" fmla="*/ 12 h 88"/>
                <a:gd name="T62" fmla="*/ 58 w 91"/>
                <a:gd name="T63" fmla="*/ 3 h 88"/>
                <a:gd name="T64" fmla="*/ 49 w 91"/>
                <a:gd name="T65" fmla="*/ 22 h 88"/>
                <a:gd name="T66" fmla="*/ 90 w 91"/>
                <a:gd name="T67" fmla="*/ 88 h 88"/>
                <a:gd name="T68" fmla="*/ 59 w 91"/>
                <a:gd name="T69" fmla="*/ 88 h 88"/>
                <a:gd name="T70" fmla="*/ 49 w 91"/>
                <a:gd name="T71" fmla="*/ 68 h 88"/>
                <a:gd name="T72" fmla="*/ 61 w 91"/>
                <a:gd name="T73" fmla="*/ 78 h 88"/>
                <a:gd name="T74" fmla="*/ 71 w 91"/>
                <a:gd name="T75" fmla="*/ 64 h 88"/>
                <a:gd name="T76" fmla="*/ 59 w 91"/>
                <a:gd name="T77" fmla="*/ 33 h 88"/>
                <a:gd name="T78" fmla="*/ 68 w 91"/>
                <a:gd name="T79" fmla="*/ 0 h 88"/>
                <a:gd name="T80" fmla="*/ 74 w 91"/>
                <a:gd name="T81" fmla="*/ 11 h 88"/>
                <a:gd name="T82" fmla="*/ 91 w 91"/>
                <a:gd name="T83" fmla="*/ 18 h 88"/>
                <a:gd name="T84" fmla="*/ 79 w 91"/>
                <a:gd name="T85" fmla="*/ 65 h 88"/>
                <a:gd name="T86" fmla="*/ 90 w 91"/>
                <a:gd name="T87" fmla="*/ 88 h 88"/>
                <a:gd name="T88" fmla="*/ 79 w 91"/>
                <a:gd name="T89" fmla="*/ 18 h 88"/>
                <a:gd name="T90" fmla="*/ 67 w 91"/>
                <a:gd name="T91" fmla="*/ 27 h 88"/>
                <a:gd name="T92" fmla="*/ 75 w 91"/>
                <a:gd name="T93" fmla="*/ 56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1" h="88">
                  <a:moveTo>
                    <a:pt x="0" y="27"/>
                  </a:moveTo>
                  <a:cubicBezTo>
                    <a:pt x="0" y="21"/>
                    <a:pt x="0" y="21"/>
                    <a:pt x="0" y="21"/>
                  </a:cubicBezTo>
                  <a:cubicBezTo>
                    <a:pt x="7" y="17"/>
                    <a:pt x="12" y="9"/>
                    <a:pt x="14" y="0"/>
                  </a:cubicBezTo>
                  <a:cubicBezTo>
                    <a:pt x="23" y="0"/>
                    <a:pt x="23" y="0"/>
                    <a:pt x="23" y="0"/>
                  </a:cubicBezTo>
                  <a:cubicBezTo>
                    <a:pt x="20" y="14"/>
                    <a:pt x="12" y="23"/>
                    <a:pt x="0" y="27"/>
                  </a:cubicBezTo>
                  <a:close/>
                  <a:moveTo>
                    <a:pt x="0" y="52"/>
                  </a:moveTo>
                  <a:cubicBezTo>
                    <a:pt x="0" y="46"/>
                    <a:pt x="0" y="46"/>
                    <a:pt x="0" y="46"/>
                  </a:cubicBezTo>
                  <a:cubicBezTo>
                    <a:pt x="7" y="41"/>
                    <a:pt x="12" y="34"/>
                    <a:pt x="14" y="25"/>
                  </a:cubicBezTo>
                  <a:cubicBezTo>
                    <a:pt x="23" y="25"/>
                    <a:pt x="23" y="25"/>
                    <a:pt x="23" y="25"/>
                  </a:cubicBezTo>
                  <a:cubicBezTo>
                    <a:pt x="21" y="30"/>
                    <a:pt x="19" y="35"/>
                    <a:pt x="17" y="38"/>
                  </a:cubicBezTo>
                  <a:cubicBezTo>
                    <a:pt x="17" y="88"/>
                    <a:pt x="17" y="88"/>
                    <a:pt x="17" y="88"/>
                  </a:cubicBezTo>
                  <a:cubicBezTo>
                    <a:pt x="9" y="88"/>
                    <a:pt x="9" y="88"/>
                    <a:pt x="9" y="88"/>
                  </a:cubicBezTo>
                  <a:cubicBezTo>
                    <a:pt x="9" y="47"/>
                    <a:pt x="9" y="47"/>
                    <a:pt x="9" y="47"/>
                  </a:cubicBezTo>
                  <a:cubicBezTo>
                    <a:pt x="6" y="49"/>
                    <a:pt x="3" y="50"/>
                    <a:pt x="0" y="52"/>
                  </a:cubicBezTo>
                  <a:close/>
                  <a:moveTo>
                    <a:pt x="20" y="84"/>
                  </a:moveTo>
                  <a:cubicBezTo>
                    <a:pt x="20" y="79"/>
                    <a:pt x="20" y="79"/>
                    <a:pt x="20" y="79"/>
                  </a:cubicBezTo>
                  <a:cubicBezTo>
                    <a:pt x="24" y="76"/>
                    <a:pt x="27" y="73"/>
                    <a:pt x="28" y="68"/>
                  </a:cubicBezTo>
                  <a:cubicBezTo>
                    <a:pt x="34" y="68"/>
                    <a:pt x="34" y="68"/>
                    <a:pt x="34" y="68"/>
                  </a:cubicBezTo>
                  <a:cubicBezTo>
                    <a:pt x="33" y="75"/>
                    <a:pt x="28" y="81"/>
                    <a:pt x="20" y="84"/>
                  </a:cubicBezTo>
                  <a:close/>
                  <a:moveTo>
                    <a:pt x="24" y="33"/>
                  </a:moveTo>
                  <a:cubicBezTo>
                    <a:pt x="24" y="27"/>
                    <a:pt x="24" y="27"/>
                    <a:pt x="24" y="27"/>
                  </a:cubicBezTo>
                  <a:cubicBezTo>
                    <a:pt x="58" y="27"/>
                    <a:pt x="58" y="27"/>
                    <a:pt x="58" y="27"/>
                  </a:cubicBezTo>
                  <a:cubicBezTo>
                    <a:pt x="58" y="33"/>
                    <a:pt x="58" y="33"/>
                    <a:pt x="58" y="33"/>
                  </a:cubicBezTo>
                  <a:cubicBezTo>
                    <a:pt x="44" y="33"/>
                    <a:pt x="44" y="33"/>
                    <a:pt x="44" y="33"/>
                  </a:cubicBezTo>
                  <a:cubicBezTo>
                    <a:pt x="41" y="37"/>
                    <a:pt x="37" y="40"/>
                    <a:pt x="32" y="44"/>
                  </a:cubicBezTo>
                  <a:cubicBezTo>
                    <a:pt x="35" y="44"/>
                    <a:pt x="39" y="44"/>
                    <a:pt x="43" y="43"/>
                  </a:cubicBezTo>
                  <a:cubicBezTo>
                    <a:pt x="43" y="43"/>
                    <a:pt x="43" y="43"/>
                    <a:pt x="44" y="43"/>
                  </a:cubicBezTo>
                  <a:cubicBezTo>
                    <a:pt x="45" y="42"/>
                    <a:pt x="47" y="40"/>
                    <a:pt x="48" y="39"/>
                  </a:cubicBezTo>
                  <a:cubicBezTo>
                    <a:pt x="57" y="39"/>
                    <a:pt x="57" y="39"/>
                    <a:pt x="57" y="39"/>
                  </a:cubicBezTo>
                  <a:cubicBezTo>
                    <a:pt x="49" y="47"/>
                    <a:pt x="41" y="54"/>
                    <a:pt x="33" y="59"/>
                  </a:cubicBezTo>
                  <a:cubicBezTo>
                    <a:pt x="40" y="59"/>
                    <a:pt x="47" y="58"/>
                    <a:pt x="52" y="58"/>
                  </a:cubicBezTo>
                  <a:cubicBezTo>
                    <a:pt x="52" y="56"/>
                    <a:pt x="51" y="54"/>
                    <a:pt x="50" y="52"/>
                  </a:cubicBezTo>
                  <a:cubicBezTo>
                    <a:pt x="50" y="52"/>
                    <a:pt x="50" y="51"/>
                    <a:pt x="49" y="51"/>
                  </a:cubicBezTo>
                  <a:cubicBezTo>
                    <a:pt x="56" y="51"/>
                    <a:pt x="56" y="51"/>
                    <a:pt x="56" y="51"/>
                  </a:cubicBezTo>
                  <a:cubicBezTo>
                    <a:pt x="59" y="56"/>
                    <a:pt x="61" y="61"/>
                    <a:pt x="62" y="66"/>
                  </a:cubicBezTo>
                  <a:cubicBezTo>
                    <a:pt x="55" y="66"/>
                    <a:pt x="55" y="66"/>
                    <a:pt x="55" y="66"/>
                  </a:cubicBezTo>
                  <a:cubicBezTo>
                    <a:pt x="54" y="63"/>
                    <a:pt x="54" y="63"/>
                    <a:pt x="54" y="63"/>
                  </a:cubicBezTo>
                  <a:cubicBezTo>
                    <a:pt x="51" y="63"/>
                    <a:pt x="48" y="64"/>
                    <a:pt x="45" y="64"/>
                  </a:cubicBezTo>
                  <a:cubicBezTo>
                    <a:pt x="45" y="78"/>
                    <a:pt x="45" y="78"/>
                    <a:pt x="45" y="78"/>
                  </a:cubicBezTo>
                  <a:cubicBezTo>
                    <a:pt x="45" y="84"/>
                    <a:pt x="42" y="87"/>
                    <a:pt x="36" y="87"/>
                  </a:cubicBezTo>
                  <a:cubicBezTo>
                    <a:pt x="31" y="87"/>
                    <a:pt x="31" y="87"/>
                    <a:pt x="31" y="87"/>
                  </a:cubicBezTo>
                  <a:cubicBezTo>
                    <a:pt x="31" y="81"/>
                    <a:pt x="31" y="81"/>
                    <a:pt x="31" y="81"/>
                  </a:cubicBezTo>
                  <a:cubicBezTo>
                    <a:pt x="34" y="81"/>
                    <a:pt x="34" y="81"/>
                    <a:pt x="34" y="81"/>
                  </a:cubicBezTo>
                  <a:cubicBezTo>
                    <a:pt x="37" y="81"/>
                    <a:pt x="38" y="80"/>
                    <a:pt x="38" y="77"/>
                  </a:cubicBezTo>
                  <a:cubicBezTo>
                    <a:pt x="38" y="64"/>
                    <a:pt x="38" y="64"/>
                    <a:pt x="38" y="64"/>
                  </a:cubicBezTo>
                  <a:cubicBezTo>
                    <a:pt x="34" y="64"/>
                    <a:pt x="29" y="64"/>
                    <a:pt x="23" y="64"/>
                  </a:cubicBezTo>
                  <a:cubicBezTo>
                    <a:pt x="23" y="59"/>
                    <a:pt x="23" y="59"/>
                    <a:pt x="23" y="59"/>
                  </a:cubicBezTo>
                  <a:cubicBezTo>
                    <a:pt x="28" y="56"/>
                    <a:pt x="33" y="52"/>
                    <a:pt x="37" y="49"/>
                  </a:cubicBezTo>
                  <a:cubicBezTo>
                    <a:pt x="33" y="49"/>
                    <a:pt x="29" y="49"/>
                    <a:pt x="23" y="49"/>
                  </a:cubicBezTo>
                  <a:cubicBezTo>
                    <a:pt x="23" y="44"/>
                    <a:pt x="23" y="44"/>
                    <a:pt x="23" y="44"/>
                  </a:cubicBezTo>
                  <a:cubicBezTo>
                    <a:pt x="27" y="41"/>
                    <a:pt x="31" y="38"/>
                    <a:pt x="35" y="33"/>
                  </a:cubicBezTo>
                  <a:lnTo>
                    <a:pt x="24" y="33"/>
                  </a:lnTo>
                  <a:close/>
                  <a:moveTo>
                    <a:pt x="25" y="22"/>
                  </a:moveTo>
                  <a:cubicBezTo>
                    <a:pt x="25" y="3"/>
                    <a:pt x="25" y="3"/>
                    <a:pt x="25" y="3"/>
                  </a:cubicBezTo>
                  <a:cubicBezTo>
                    <a:pt x="31" y="3"/>
                    <a:pt x="31" y="3"/>
                    <a:pt x="31" y="3"/>
                  </a:cubicBezTo>
                  <a:cubicBezTo>
                    <a:pt x="31" y="16"/>
                    <a:pt x="31" y="16"/>
                    <a:pt x="31" y="16"/>
                  </a:cubicBezTo>
                  <a:cubicBezTo>
                    <a:pt x="38" y="16"/>
                    <a:pt x="38" y="16"/>
                    <a:pt x="38" y="16"/>
                  </a:cubicBezTo>
                  <a:cubicBezTo>
                    <a:pt x="38" y="0"/>
                    <a:pt x="38" y="0"/>
                    <a:pt x="38" y="0"/>
                  </a:cubicBezTo>
                  <a:cubicBezTo>
                    <a:pt x="45" y="0"/>
                    <a:pt x="45" y="0"/>
                    <a:pt x="45" y="0"/>
                  </a:cubicBezTo>
                  <a:cubicBezTo>
                    <a:pt x="45" y="16"/>
                    <a:pt x="45" y="16"/>
                    <a:pt x="45" y="16"/>
                  </a:cubicBezTo>
                  <a:cubicBezTo>
                    <a:pt x="48" y="16"/>
                    <a:pt x="48" y="16"/>
                    <a:pt x="48" y="16"/>
                  </a:cubicBezTo>
                  <a:cubicBezTo>
                    <a:pt x="51" y="17"/>
                    <a:pt x="52" y="15"/>
                    <a:pt x="52" y="12"/>
                  </a:cubicBezTo>
                  <a:cubicBezTo>
                    <a:pt x="52" y="3"/>
                    <a:pt x="52" y="3"/>
                    <a:pt x="52" y="3"/>
                  </a:cubicBezTo>
                  <a:cubicBezTo>
                    <a:pt x="58" y="3"/>
                    <a:pt x="58" y="3"/>
                    <a:pt x="58" y="3"/>
                  </a:cubicBezTo>
                  <a:cubicBezTo>
                    <a:pt x="58" y="13"/>
                    <a:pt x="58" y="13"/>
                    <a:pt x="58" y="13"/>
                  </a:cubicBezTo>
                  <a:cubicBezTo>
                    <a:pt x="59" y="19"/>
                    <a:pt x="55" y="22"/>
                    <a:pt x="49" y="22"/>
                  </a:cubicBezTo>
                  <a:lnTo>
                    <a:pt x="25" y="22"/>
                  </a:lnTo>
                  <a:close/>
                  <a:moveTo>
                    <a:pt x="90" y="88"/>
                  </a:moveTo>
                  <a:cubicBezTo>
                    <a:pt x="83" y="82"/>
                    <a:pt x="78" y="76"/>
                    <a:pt x="75" y="71"/>
                  </a:cubicBezTo>
                  <a:cubicBezTo>
                    <a:pt x="72" y="76"/>
                    <a:pt x="67" y="82"/>
                    <a:pt x="59" y="88"/>
                  </a:cubicBezTo>
                  <a:cubicBezTo>
                    <a:pt x="59" y="81"/>
                    <a:pt x="59" y="81"/>
                    <a:pt x="59" y="81"/>
                  </a:cubicBezTo>
                  <a:cubicBezTo>
                    <a:pt x="53" y="79"/>
                    <a:pt x="50" y="75"/>
                    <a:pt x="49" y="68"/>
                  </a:cubicBezTo>
                  <a:cubicBezTo>
                    <a:pt x="55" y="68"/>
                    <a:pt x="55" y="68"/>
                    <a:pt x="55" y="68"/>
                  </a:cubicBezTo>
                  <a:cubicBezTo>
                    <a:pt x="56" y="72"/>
                    <a:pt x="58" y="75"/>
                    <a:pt x="61" y="78"/>
                  </a:cubicBezTo>
                  <a:cubicBezTo>
                    <a:pt x="61" y="78"/>
                    <a:pt x="61" y="78"/>
                    <a:pt x="61" y="78"/>
                  </a:cubicBezTo>
                  <a:cubicBezTo>
                    <a:pt x="65" y="73"/>
                    <a:pt x="69" y="69"/>
                    <a:pt x="71" y="64"/>
                  </a:cubicBezTo>
                  <a:cubicBezTo>
                    <a:pt x="67" y="56"/>
                    <a:pt x="64" y="45"/>
                    <a:pt x="62" y="31"/>
                  </a:cubicBezTo>
                  <a:cubicBezTo>
                    <a:pt x="59" y="33"/>
                    <a:pt x="59" y="33"/>
                    <a:pt x="59" y="33"/>
                  </a:cubicBezTo>
                  <a:cubicBezTo>
                    <a:pt x="59" y="27"/>
                    <a:pt x="59" y="27"/>
                    <a:pt x="59" y="27"/>
                  </a:cubicBezTo>
                  <a:cubicBezTo>
                    <a:pt x="64" y="21"/>
                    <a:pt x="67" y="12"/>
                    <a:pt x="68" y="0"/>
                  </a:cubicBezTo>
                  <a:cubicBezTo>
                    <a:pt x="76" y="0"/>
                    <a:pt x="76" y="0"/>
                    <a:pt x="76" y="0"/>
                  </a:cubicBezTo>
                  <a:cubicBezTo>
                    <a:pt x="76" y="5"/>
                    <a:pt x="75" y="8"/>
                    <a:pt x="74" y="11"/>
                  </a:cubicBezTo>
                  <a:cubicBezTo>
                    <a:pt x="91" y="11"/>
                    <a:pt x="91" y="11"/>
                    <a:pt x="91" y="11"/>
                  </a:cubicBezTo>
                  <a:cubicBezTo>
                    <a:pt x="91" y="18"/>
                    <a:pt x="91" y="18"/>
                    <a:pt x="91" y="18"/>
                  </a:cubicBezTo>
                  <a:cubicBezTo>
                    <a:pt x="87" y="18"/>
                    <a:pt x="87" y="18"/>
                    <a:pt x="87" y="18"/>
                  </a:cubicBezTo>
                  <a:cubicBezTo>
                    <a:pt x="87" y="38"/>
                    <a:pt x="85" y="53"/>
                    <a:pt x="79" y="65"/>
                  </a:cubicBezTo>
                  <a:cubicBezTo>
                    <a:pt x="81" y="70"/>
                    <a:pt x="85" y="76"/>
                    <a:pt x="90" y="81"/>
                  </a:cubicBezTo>
                  <a:lnTo>
                    <a:pt x="90" y="88"/>
                  </a:lnTo>
                  <a:close/>
                  <a:moveTo>
                    <a:pt x="75" y="56"/>
                  </a:moveTo>
                  <a:cubicBezTo>
                    <a:pt x="78" y="46"/>
                    <a:pt x="79" y="33"/>
                    <a:pt x="79" y="18"/>
                  </a:cubicBezTo>
                  <a:cubicBezTo>
                    <a:pt x="72" y="18"/>
                    <a:pt x="72" y="18"/>
                    <a:pt x="72" y="18"/>
                  </a:cubicBezTo>
                  <a:cubicBezTo>
                    <a:pt x="71" y="21"/>
                    <a:pt x="69" y="24"/>
                    <a:pt x="67" y="27"/>
                  </a:cubicBezTo>
                  <a:cubicBezTo>
                    <a:pt x="69" y="27"/>
                    <a:pt x="69" y="27"/>
                    <a:pt x="69" y="27"/>
                  </a:cubicBezTo>
                  <a:cubicBezTo>
                    <a:pt x="71" y="39"/>
                    <a:pt x="73" y="49"/>
                    <a:pt x="75" y="56"/>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49" name="Freeform 46"/>
            <p:cNvSpPr>
              <a:spLocks noEditPoints="1"/>
            </p:cNvSpPr>
            <p:nvPr/>
          </p:nvSpPr>
          <p:spPr bwMode="auto">
            <a:xfrm>
              <a:off x="3231151" y="1773652"/>
              <a:ext cx="364247" cy="416007"/>
            </a:xfrm>
            <a:custGeom>
              <a:avLst/>
              <a:gdLst>
                <a:gd name="T0" fmla="*/ 0 w 80"/>
                <a:gd name="T1" fmla="*/ 63 h 90"/>
                <a:gd name="T2" fmla="*/ 0 w 80"/>
                <a:gd name="T3" fmla="*/ 17 h 90"/>
                <a:gd name="T4" fmla="*/ 35 w 80"/>
                <a:gd name="T5" fmla="*/ 17 h 90"/>
                <a:gd name="T6" fmla="*/ 35 w 80"/>
                <a:gd name="T7" fmla="*/ 0 h 90"/>
                <a:gd name="T8" fmla="*/ 45 w 80"/>
                <a:gd name="T9" fmla="*/ 0 h 90"/>
                <a:gd name="T10" fmla="*/ 45 w 80"/>
                <a:gd name="T11" fmla="*/ 17 h 90"/>
                <a:gd name="T12" fmla="*/ 80 w 80"/>
                <a:gd name="T13" fmla="*/ 17 h 90"/>
                <a:gd name="T14" fmla="*/ 80 w 80"/>
                <a:gd name="T15" fmla="*/ 49 h 90"/>
                <a:gd name="T16" fmla="*/ 67 w 80"/>
                <a:gd name="T17" fmla="*/ 63 h 90"/>
                <a:gd name="T18" fmla="*/ 45 w 80"/>
                <a:gd name="T19" fmla="*/ 63 h 90"/>
                <a:gd name="T20" fmla="*/ 45 w 80"/>
                <a:gd name="T21" fmla="*/ 90 h 90"/>
                <a:gd name="T22" fmla="*/ 35 w 80"/>
                <a:gd name="T23" fmla="*/ 90 h 90"/>
                <a:gd name="T24" fmla="*/ 35 w 80"/>
                <a:gd name="T25" fmla="*/ 63 h 90"/>
                <a:gd name="T26" fmla="*/ 0 w 80"/>
                <a:gd name="T27" fmla="*/ 63 h 90"/>
                <a:gd name="T28" fmla="*/ 10 w 80"/>
                <a:gd name="T29" fmla="*/ 56 h 90"/>
                <a:gd name="T30" fmla="*/ 35 w 80"/>
                <a:gd name="T31" fmla="*/ 56 h 90"/>
                <a:gd name="T32" fmla="*/ 35 w 80"/>
                <a:gd name="T33" fmla="*/ 24 h 90"/>
                <a:gd name="T34" fmla="*/ 10 w 80"/>
                <a:gd name="T35" fmla="*/ 24 h 90"/>
                <a:gd name="T36" fmla="*/ 10 w 80"/>
                <a:gd name="T37" fmla="*/ 56 h 90"/>
                <a:gd name="T38" fmla="*/ 70 w 80"/>
                <a:gd name="T39" fmla="*/ 24 h 90"/>
                <a:gd name="T40" fmla="*/ 45 w 80"/>
                <a:gd name="T41" fmla="*/ 24 h 90"/>
                <a:gd name="T42" fmla="*/ 45 w 80"/>
                <a:gd name="T43" fmla="*/ 56 h 90"/>
                <a:gd name="T44" fmla="*/ 64 w 80"/>
                <a:gd name="T45" fmla="*/ 56 h 90"/>
                <a:gd name="T46" fmla="*/ 70 w 80"/>
                <a:gd name="T47" fmla="*/ 50 h 90"/>
                <a:gd name="T48" fmla="*/ 70 w 80"/>
                <a:gd name="T49" fmla="*/ 2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90">
                  <a:moveTo>
                    <a:pt x="0" y="63"/>
                  </a:moveTo>
                  <a:cubicBezTo>
                    <a:pt x="0" y="17"/>
                    <a:pt x="0" y="17"/>
                    <a:pt x="0" y="17"/>
                  </a:cubicBezTo>
                  <a:cubicBezTo>
                    <a:pt x="35" y="17"/>
                    <a:pt x="35" y="17"/>
                    <a:pt x="35" y="17"/>
                  </a:cubicBezTo>
                  <a:cubicBezTo>
                    <a:pt x="35" y="0"/>
                    <a:pt x="35" y="0"/>
                    <a:pt x="35" y="0"/>
                  </a:cubicBezTo>
                  <a:cubicBezTo>
                    <a:pt x="45" y="0"/>
                    <a:pt x="45" y="0"/>
                    <a:pt x="45" y="0"/>
                  </a:cubicBezTo>
                  <a:cubicBezTo>
                    <a:pt x="45" y="17"/>
                    <a:pt x="45" y="17"/>
                    <a:pt x="45" y="17"/>
                  </a:cubicBezTo>
                  <a:cubicBezTo>
                    <a:pt x="80" y="17"/>
                    <a:pt x="80" y="17"/>
                    <a:pt x="80" y="17"/>
                  </a:cubicBezTo>
                  <a:cubicBezTo>
                    <a:pt x="80" y="49"/>
                    <a:pt x="80" y="49"/>
                    <a:pt x="80" y="49"/>
                  </a:cubicBezTo>
                  <a:cubicBezTo>
                    <a:pt x="80" y="59"/>
                    <a:pt x="76" y="63"/>
                    <a:pt x="67" y="63"/>
                  </a:cubicBezTo>
                  <a:cubicBezTo>
                    <a:pt x="45" y="63"/>
                    <a:pt x="45" y="63"/>
                    <a:pt x="45" y="63"/>
                  </a:cubicBezTo>
                  <a:cubicBezTo>
                    <a:pt x="45" y="90"/>
                    <a:pt x="45" y="90"/>
                    <a:pt x="45" y="90"/>
                  </a:cubicBezTo>
                  <a:cubicBezTo>
                    <a:pt x="35" y="90"/>
                    <a:pt x="35" y="90"/>
                    <a:pt x="35" y="90"/>
                  </a:cubicBezTo>
                  <a:cubicBezTo>
                    <a:pt x="35" y="63"/>
                    <a:pt x="35" y="63"/>
                    <a:pt x="35" y="63"/>
                  </a:cubicBezTo>
                  <a:lnTo>
                    <a:pt x="0" y="63"/>
                  </a:lnTo>
                  <a:close/>
                  <a:moveTo>
                    <a:pt x="10" y="56"/>
                  </a:moveTo>
                  <a:cubicBezTo>
                    <a:pt x="35" y="56"/>
                    <a:pt x="35" y="56"/>
                    <a:pt x="35" y="56"/>
                  </a:cubicBezTo>
                  <a:cubicBezTo>
                    <a:pt x="35" y="24"/>
                    <a:pt x="35" y="24"/>
                    <a:pt x="35" y="24"/>
                  </a:cubicBezTo>
                  <a:cubicBezTo>
                    <a:pt x="10" y="24"/>
                    <a:pt x="10" y="24"/>
                    <a:pt x="10" y="24"/>
                  </a:cubicBezTo>
                  <a:lnTo>
                    <a:pt x="10" y="56"/>
                  </a:lnTo>
                  <a:close/>
                  <a:moveTo>
                    <a:pt x="70" y="24"/>
                  </a:moveTo>
                  <a:cubicBezTo>
                    <a:pt x="45" y="24"/>
                    <a:pt x="45" y="24"/>
                    <a:pt x="45" y="24"/>
                  </a:cubicBezTo>
                  <a:cubicBezTo>
                    <a:pt x="45" y="56"/>
                    <a:pt x="45" y="56"/>
                    <a:pt x="45" y="56"/>
                  </a:cubicBezTo>
                  <a:cubicBezTo>
                    <a:pt x="64" y="56"/>
                    <a:pt x="64" y="56"/>
                    <a:pt x="64" y="56"/>
                  </a:cubicBezTo>
                  <a:cubicBezTo>
                    <a:pt x="68" y="56"/>
                    <a:pt x="70" y="54"/>
                    <a:pt x="70" y="50"/>
                  </a:cubicBezTo>
                  <a:lnTo>
                    <a:pt x="70" y="24"/>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50" name="Freeform 47"/>
            <p:cNvSpPr>
              <a:spLocks noEditPoints="1"/>
            </p:cNvSpPr>
            <p:nvPr/>
          </p:nvSpPr>
          <p:spPr bwMode="auto">
            <a:xfrm>
              <a:off x="3652910" y="1773652"/>
              <a:ext cx="408340" cy="410257"/>
            </a:xfrm>
            <a:custGeom>
              <a:avLst/>
              <a:gdLst>
                <a:gd name="T0" fmla="*/ 0 w 90"/>
                <a:gd name="T1" fmla="*/ 45 h 89"/>
                <a:gd name="T2" fmla="*/ 0 w 90"/>
                <a:gd name="T3" fmla="*/ 38 h 89"/>
                <a:gd name="T4" fmla="*/ 14 w 90"/>
                <a:gd name="T5" fmla="*/ 38 h 89"/>
                <a:gd name="T6" fmla="*/ 14 w 90"/>
                <a:gd name="T7" fmla="*/ 27 h 89"/>
                <a:gd name="T8" fmla="*/ 25 w 90"/>
                <a:gd name="T9" fmla="*/ 27 h 89"/>
                <a:gd name="T10" fmla="*/ 25 w 90"/>
                <a:gd name="T11" fmla="*/ 38 h 89"/>
                <a:gd name="T12" fmla="*/ 66 w 90"/>
                <a:gd name="T13" fmla="*/ 38 h 89"/>
                <a:gd name="T14" fmla="*/ 66 w 90"/>
                <a:gd name="T15" fmla="*/ 27 h 89"/>
                <a:gd name="T16" fmla="*/ 77 w 90"/>
                <a:gd name="T17" fmla="*/ 27 h 89"/>
                <a:gd name="T18" fmla="*/ 77 w 90"/>
                <a:gd name="T19" fmla="*/ 38 h 89"/>
                <a:gd name="T20" fmla="*/ 90 w 90"/>
                <a:gd name="T21" fmla="*/ 38 h 89"/>
                <a:gd name="T22" fmla="*/ 90 w 90"/>
                <a:gd name="T23" fmla="*/ 45 h 89"/>
                <a:gd name="T24" fmla="*/ 77 w 90"/>
                <a:gd name="T25" fmla="*/ 45 h 89"/>
                <a:gd name="T26" fmla="*/ 55 w 90"/>
                <a:gd name="T27" fmla="*/ 76 h 89"/>
                <a:gd name="T28" fmla="*/ 90 w 90"/>
                <a:gd name="T29" fmla="*/ 82 h 89"/>
                <a:gd name="T30" fmla="*/ 90 w 90"/>
                <a:gd name="T31" fmla="*/ 89 h 89"/>
                <a:gd name="T32" fmla="*/ 45 w 90"/>
                <a:gd name="T33" fmla="*/ 80 h 89"/>
                <a:gd name="T34" fmla="*/ 1 w 90"/>
                <a:gd name="T35" fmla="*/ 89 h 89"/>
                <a:gd name="T36" fmla="*/ 1 w 90"/>
                <a:gd name="T37" fmla="*/ 82 h 89"/>
                <a:gd name="T38" fmla="*/ 36 w 90"/>
                <a:gd name="T39" fmla="*/ 76 h 89"/>
                <a:gd name="T40" fmla="*/ 14 w 90"/>
                <a:gd name="T41" fmla="*/ 45 h 89"/>
                <a:gd name="T42" fmla="*/ 0 w 90"/>
                <a:gd name="T43" fmla="*/ 45 h 89"/>
                <a:gd name="T44" fmla="*/ 5 w 90"/>
                <a:gd name="T45" fmla="*/ 24 h 89"/>
                <a:gd name="T46" fmla="*/ 5 w 90"/>
                <a:gd name="T47" fmla="*/ 8 h 89"/>
                <a:gd name="T48" fmla="*/ 40 w 90"/>
                <a:gd name="T49" fmla="*/ 8 h 89"/>
                <a:gd name="T50" fmla="*/ 40 w 90"/>
                <a:gd name="T51" fmla="*/ 0 h 89"/>
                <a:gd name="T52" fmla="*/ 51 w 90"/>
                <a:gd name="T53" fmla="*/ 0 h 89"/>
                <a:gd name="T54" fmla="*/ 51 w 90"/>
                <a:gd name="T55" fmla="*/ 8 h 89"/>
                <a:gd name="T56" fmla="*/ 86 w 90"/>
                <a:gd name="T57" fmla="*/ 8 h 89"/>
                <a:gd name="T58" fmla="*/ 86 w 90"/>
                <a:gd name="T59" fmla="*/ 24 h 89"/>
                <a:gd name="T60" fmla="*/ 76 w 90"/>
                <a:gd name="T61" fmla="*/ 24 h 89"/>
                <a:gd name="T62" fmla="*/ 76 w 90"/>
                <a:gd name="T63" fmla="*/ 15 h 89"/>
                <a:gd name="T64" fmla="*/ 15 w 90"/>
                <a:gd name="T65" fmla="*/ 15 h 89"/>
                <a:gd name="T66" fmla="*/ 15 w 90"/>
                <a:gd name="T67" fmla="*/ 24 h 89"/>
                <a:gd name="T68" fmla="*/ 5 w 90"/>
                <a:gd name="T69" fmla="*/ 24 h 89"/>
                <a:gd name="T70" fmla="*/ 45 w 90"/>
                <a:gd name="T71" fmla="*/ 72 h 89"/>
                <a:gd name="T72" fmla="*/ 66 w 90"/>
                <a:gd name="T73" fmla="*/ 45 h 89"/>
                <a:gd name="T74" fmla="*/ 25 w 90"/>
                <a:gd name="T75" fmla="*/ 45 h 89"/>
                <a:gd name="T76" fmla="*/ 45 w 90"/>
                <a:gd name="T77" fmla="*/ 7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0" h="89">
                  <a:moveTo>
                    <a:pt x="0" y="45"/>
                  </a:moveTo>
                  <a:cubicBezTo>
                    <a:pt x="0" y="38"/>
                    <a:pt x="0" y="38"/>
                    <a:pt x="0" y="38"/>
                  </a:cubicBezTo>
                  <a:cubicBezTo>
                    <a:pt x="14" y="38"/>
                    <a:pt x="14" y="38"/>
                    <a:pt x="14" y="38"/>
                  </a:cubicBezTo>
                  <a:cubicBezTo>
                    <a:pt x="14" y="27"/>
                    <a:pt x="14" y="27"/>
                    <a:pt x="14" y="27"/>
                  </a:cubicBezTo>
                  <a:cubicBezTo>
                    <a:pt x="25" y="27"/>
                    <a:pt x="25" y="27"/>
                    <a:pt x="25" y="27"/>
                  </a:cubicBezTo>
                  <a:cubicBezTo>
                    <a:pt x="25" y="38"/>
                    <a:pt x="25" y="38"/>
                    <a:pt x="25" y="38"/>
                  </a:cubicBezTo>
                  <a:cubicBezTo>
                    <a:pt x="66" y="38"/>
                    <a:pt x="66" y="38"/>
                    <a:pt x="66" y="38"/>
                  </a:cubicBezTo>
                  <a:cubicBezTo>
                    <a:pt x="66" y="27"/>
                    <a:pt x="66" y="27"/>
                    <a:pt x="66" y="27"/>
                  </a:cubicBezTo>
                  <a:cubicBezTo>
                    <a:pt x="77" y="27"/>
                    <a:pt x="77" y="27"/>
                    <a:pt x="77" y="27"/>
                  </a:cubicBezTo>
                  <a:cubicBezTo>
                    <a:pt x="77" y="38"/>
                    <a:pt x="77" y="38"/>
                    <a:pt x="77" y="38"/>
                  </a:cubicBezTo>
                  <a:cubicBezTo>
                    <a:pt x="90" y="38"/>
                    <a:pt x="90" y="38"/>
                    <a:pt x="90" y="38"/>
                  </a:cubicBezTo>
                  <a:cubicBezTo>
                    <a:pt x="90" y="45"/>
                    <a:pt x="90" y="45"/>
                    <a:pt x="90" y="45"/>
                  </a:cubicBezTo>
                  <a:cubicBezTo>
                    <a:pt x="77" y="45"/>
                    <a:pt x="77" y="45"/>
                    <a:pt x="77" y="45"/>
                  </a:cubicBezTo>
                  <a:cubicBezTo>
                    <a:pt x="76" y="59"/>
                    <a:pt x="68" y="69"/>
                    <a:pt x="55" y="76"/>
                  </a:cubicBezTo>
                  <a:cubicBezTo>
                    <a:pt x="62" y="78"/>
                    <a:pt x="73" y="81"/>
                    <a:pt x="90" y="82"/>
                  </a:cubicBezTo>
                  <a:cubicBezTo>
                    <a:pt x="90" y="89"/>
                    <a:pt x="90" y="89"/>
                    <a:pt x="90" y="89"/>
                  </a:cubicBezTo>
                  <a:cubicBezTo>
                    <a:pt x="71" y="86"/>
                    <a:pt x="56" y="83"/>
                    <a:pt x="45" y="80"/>
                  </a:cubicBezTo>
                  <a:cubicBezTo>
                    <a:pt x="35" y="83"/>
                    <a:pt x="20" y="86"/>
                    <a:pt x="1" y="89"/>
                  </a:cubicBezTo>
                  <a:cubicBezTo>
                    <a:pt x="1" y="82"/>
                    <a:pt x="1" y="82"/>
                    <a:pt x="1" y="82"/>
                  </a:cubicBezTo>
                  <a:cubicBezTo>
                    <a:pt x="17" y="81"/>
                    <a:pt x="28" y="78"/>
                    <a:pt x="36" y="76"/>
                  </a:cubicBezTo>
                  <a:cubicBezTo>
                    <a:pt x="22" y="69"/>
                    <a:pt x="15" y="59"/>
                    <a:pt x="14" y="45"/>
                  </a:cubicBezTo>
                  <a:lnTo>
                    <a:pt x="0" y="45"/>
                  </a:lnTo>
                  <a:close/>
                  <a:moveTo>
                    <a:pt x="5" y="24"/>
                  </a:moveTo>
                  <a:cubicBezTo>
                    <a:pt x="5" y="8"/>
                    <a:pt x="5" y="8"/>
                    <a:pt x="5" y="8"/>
                  </a:cubicBezTo>
                  <a:cubicBezTo>
                    <a:pt x="40" y="8"/>
                    <a:pt x="40" y="8"/>
                    <a:pt x="40" y="8"/>
                  </a:cubicBezTo>
                  <a:cubicBezTo>
                    <a:pt x="40" y="0"/>
                    <a:pt x="40" y="0"/>
                    <a:pt x="40" y="0"/>
                  </a:cubicBezTo>
                  <a:cubicBezTo>
                    <a:pt x="51" y="0"/>
                    <a:pt x="51" y="0"/>
                    <a:pt x="51" y="0"/>
                  </a:cubicBezTo>
                  <a:cubicBezTo>
                    <a:pt x="51" y="8"/>
                    <a:pt x="51" y="8"/>
                    <a:pt x="51" y="8"/>
                  </a:cubicBezTo>
                  <a:cubicBezTo>
                    <a:pt x="86" y="8"/>
                    <a:pt x="86" y="8"/>
                    <a:pt x="86" y="8"/>
                  </a:cubicBezTo>
                  <a:cubicBezTo>
                    <a:pt x="86" y="24"/>
                    <a:pt x="86" y="24"/>
                    <a:pt x="86" y="24"/>
                  </a:cubicBezTo>
                  <a:cubicBezTo>
                    <a:pt x="76" y="24"/>
                    <a:pt x="76" y="24"/>
                    <a:pt x="76" y="24"/>
                  </a:cubicBezTo>
                  <a:cubicBezTo>
                    <a:pt x="76" y="15"/>
                    <a:pt x="76" y="15"/>
                    <a:pt x="76" y="15"/>
                  </a:cubicBezTo>
                  <a:cubicBezTo>
                    <a:pt x="15" y="15"/>
                    <a:pt x="15" y="15"/>
                    <a:pt x="15" y="15"/>
                  </a:cubicBezTo>
                  <a:cubicBezTo>
                    <a:pt x="15" y="24"/>
                    <a:pt x="15" y="24"/>
                    <a:pt x="15" y="24"/>
                  </a:cubicBezTo>
                  <a:lnTo>
                    <a:pt x="5" y="24"/>
                  </a:lnTo>
                  <a:close/>
                  <a:moveTo>
                    <a:pt x="45" y="72"/>
                  </a:moveTo>
                  <a:cubicBezTo>
                    <a:pt x="58" y="66"/>
                    <a:pt x="65" y="56"/>
                    <a:pt x="66" y="45"/>
                  </a:cubicBezTo>
                  <a:cubicBezTo>
                    <a:pt x="25" y="45"/>
                    <a:pt x="25" y="45"/>
                    <a:pt x="25" y="45"/>
                  </a:cubicBezTo>
                  <a:cubicBezTo>
                    <a:pt x="26" y="57"/>
                    <a:pt x="33" y="66"/>
                    <a:pt x="45" y="7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51" name="Freeform 48"/>
            <p:cNvSpPr>
              <a:spLocks noEditPoints="1"/>
            </p:cNvSpPr>
            <p:nvPr/>
          </p:nvSpPr>
          <p:spPr bwMode="auto">
            <a:xfrm>
              <a:off x="4107259" y="1773652"/>
              <a:ext cx="398754" cy="410257"/>
            </a:xfrm>
            <a:custGeom>
              <a:avLst/>
              <a:gdLst>
                <a:gd name="T0" fmla="*/ 0 w 88"/>
                <a:gd name="T1" fmla="*/ 13 h 89"/>
                <a:gd name="T2" fmla="*/ 0 w 88"/>
                <a:gd name="T3" fmla="*/ 7 h 89"/>
                <a:gd name="T4" fmla="*/ 38 w 88"/>
                <a:gd name="T5" fmla="*/ 7 h 89"/>
                <a:gd name="T6" fmla="*/ 38 w 88"/>
                <a:gd name="T7" fmla="*/ 0 h 89"/>
                <a:gd name="T8" fmla="*/ 50 w 88"/>
                <a:gd name="T9" fmla="*/ 0 h 89"/>
                <a:gd name="T10" fmla="*/ 50 w 88"/>
                <a:gd name="T11" fmla="*/ 7 h 89"/>
                <a:gd name="T12" fmla="*/ 88 w 88"/>
                <a:gd name="T13" fmla="*/ 7 h 89"/>
                <a:gd name="T14" fmla="*/ 88 w 88"/>
                <a:gd name="T15" fmla="*/ 13 h 89"/>
                <a:gd name="T16" fmla="*/ 0 w 88"/>
                <a:gd name="T17" fmla="*/ 13 h 89"/>
                <a:gd name="T18" fmla="*/ 5 w 88"/>
                <a:gd name="T19" fmla="*/ 89 h 89"/>
                <a:gd name="T20" fmla="*/ 5 w 88"/>
                <a:gd name="T21" fmla="*/ 27 h 89"/>
                <a:gd name="T22" fmla="*/ 24 w 88"/>
                <a:gd name="T23" fmla="*/ 27 h 89"/>
                <a:gd name="T24" fmla="*/ 20 w 88"/>
                <a:gd name="T25" fmla="*/ 16 h 89"/>
                <a:gd name="T26" fmla="*/ 30 w 88"/>
                <a:gd name="T27" fmla="*/ 16 h 89"/>
                <a:gd name="T28" fmla="*/ 33 w 88"/>
                <a:gd name="T29" fmla="*/ 27 h 89"/>
                <a:gd name="T30" fmla="*/ 54 w 88"/>
                <a:gd name="T31" fmla="*/ 27 h 89"/>
                <a:gd name="T32" fmla="*/ 57 w 88"/>
                <a:gd name="T33" fmla="*/ 16 h 89"/>
                <a:gd name="T34" fmla="*/ 67 w 88"/>
                <a:gd name="T35" fmla="*/ 16 h 89"/>
                <a:gd name="T36" fmla="*/ 64 w 88"/>
                <a:gd name="T37" fmla="*/ 27 h 89"/>
                <a:gd name="T38" fmla="*/ 82 w 88"/>
                <a:gd name="T39" fmla="*/ 27 h 89"/>
                <a:gd name="T40" fmla="*/ 82 w 88"/>
                <a:gd name="T41" fmla="*/ 75 h 89"/>
                <a:gd name="T42" fmla="*/ 70 w 88"/>
                <a:gd name="T43" fmla="*/ 87 h 89"/>
                <a:gd name="T44" fmla="*/ 61 w 88"/>
                <a:gd name="T45" fmla="*/ 87 h 89"/>
                <a:gd name="T46" fmla="*/ 61 w 88"/>
                <a:gd name="T47" fmla="*/ 81 h 89"/>
                <a:gd name="T48" fmla="*/ 66 w 88"/>
                <a:gd name="T49" fmla="*/ 81 h 89"/>
                <a:gd name="T50" fmla="*/ 72 w 88"/>
                <a:gd name="T51" fmla="*/ 76 h 89"/>
                <a:gd name="T52" fmla="*/ 72 w 88"/>
                <a:gd name="T53" fmla="*/ 33 h 89"/>
                <a:gd name="T54" fmla="*/ 15 w 88"/>
                <a:gd name="T55" fmla="*/ 33 h 89"/>
                <a:gd name="T56" fmla="*/ 15 w 88"/>
                <a:gd name="T57" fmla="*/ 89 h 89"/>
                <a:gd name="T58" fmla="*/ 5 w 88"/>
                <a:gd name="T59" fmla="*/ 89 h 89"/>
                <a:gd name="T60" fmla="*/ 26 w 88"/>
                <a:gd name="T61" fmla="*/ 77 h 89"/>
                <a:gd name="T62" fmla="*/ 26 w 88"/>
                <a:gd name="T63" fmla="*/ 52 h 89"/>
                <a:gd name="T64" fmla="*/ 16 w 88"/>
                <a:gd name="T65" fmla="*/ 55 h 89"/>
                <a:gd name="T66" fmla="*/ 16 w 88"/>
                <a:gd name="T67" fmla="*/ 49 h 89"/>
                <a:gd name="T68" fmla="*/ 31 w 88"/>
                <a:gd name="T69" fmla="*/ 36 h 89"/>
                <a:gd name="T70" fmla="*/ 40 w 88"/>
                <a:gd name="T71" fmla="*/ 36 h 89"/>
                <a:gd name="T72" fmla="*/ 26 w 88"/>
                <a:gd name="T73" fmla="*/ 52 h 89"/>
                <a:gd name="T74" fmla="*/ 61 w 88"/>
                <a:gd name="T75" fmla="*/ 52 h 89"/>
                <a:gd name="T76" fmla="*/ 46 w 88"/>
                <a:gd name="T77" fmla="*/ 36 h 89"/>
                <a:gd name="T78" fmla="*/ 56 w 88"/>
                <a:gd name="T79" fmla="*/ 36 h 89"/>
                <a:gd name="T80" fmla="*/ 71 w 88"/>
                <a:gd name="T81" fmla="*/ 49 h 89"/>
                <a:gd name="T82" fmla="*/ 71 w 88"/>
                <a:gd name="T83" fmla="*/ 55 h 89"/>
                <a:gd name="T84" fmla="*/ 61 w 88"/>
                <a:gd name="T85" fmla="*/ 52 h 89"/>
                <a:gd name="T86" fmla="*/ 61 w 88"/>
                <a:gd name="T87" fmla="*/ 66 h 89"/>
                <a:gd name="T88" fmla="*/ 50 w 88"/>
                <a:gd name="T89" fmla="*/ 77 h 89"/>
                <a:gd name="T90" fmla="*/ 26 w 88"/>
                <a:gd name="T91" fmla="*/ 77 h 89"/>
                <a:gd name="T92" fmla="*/ 34 w 88"/>
                <a:gd name="T93" fmla="*/ 71 h 89"/>
                <a:gd name="T94" fmla="*/ 48 w 88"/>
                <a:gd name="T95" fmla="*/ 71 h 89"/>
                <a:gd name="T96" fmla="*/ 53 w 88"/>
                <a:gd name="T97" fmla="*/ 66 h 89"/>
                <a:gd name="T98" fmla="*/ 53 w 88"/>
                <a:gd name="T99" fmla="*/ 58 h 89"/>
                <a:gd name="T100" fmla="*/ 34 w 88"/>
                <a:gd name="T101" fmla="*/ 58 h 89"/>
                <a:gd name="T102" fmla="*/ 34 w 88"/>
                <a:gd name="T103" fmla="*/ 71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8" h="89">
                  <a:moveTo>
                    <a:pt x="0" y="13"/>
                  </a:moveTo>
                  <a:cubicBezTo>
                    <a:pt x="0" y="7"/>
                    <a:pt x="0" y="7"/>
                    <a:pt x="0" y="7"/>
                  </a:cubicBezTo>
                  <a:cubicBezTo>
                    <a:pt x="38" y="7"/>
                    <a:pt x="38" y="7"/>
                    <a:pt x="38" y="7"/>
                  </a:cubicBezTo>
                  <a:cubicBezTo>
                    <a:pt x="38" y="0"/>
                    <a:pt x="38" y="0"/>
                    <a:pt x="38" y="0"/>
                  </a:cubicBezTo>
                  <a:cubicBezTo>
                    <a:pt x="50" y="0"/>
                    <a:pt x="50" y="0"/>
                    <a:pt x="50" y="0"/>
                  </a:cubicBezTo>
                  <a:cubicBezTo>
                    <a:pt x="50" y="7"/>
                    <a:pt x="50" y="7"/>
                    <a:pt x="50" y="7"/>
                  </a:cubicBezTo>
                  <a:cubicBezTo>
                    <a:pt x="88" y="7"/>
                    <a:pt x="88" y="7"/>
                    <a:pt x="88" y="7"/>
                  </a:cubicBezTo>
                  <a:cubicBezTo>
                    <a:pt x="88" y="13"/>
                    <a:pt x="88" y="13"/>
                    <a:pt x="88" y="13"/>
                  </a:cubicBezTo>
                  <a:lnTo>
                    <a:pt x="0" y="13"/>
                  </a:lnTo>
                  <a:close/>
                  <a:moveTo>
                    <a:pt x="5" y="89"/>
                  </a:moveTo>
                  <a:cubicBezTo>
                    <a:pt x="5" y="27"/>
                    <a:pt x="5" y="27"/>
                    <a:pt x="5" y="27"/>
                  </a:cubicBezTo>
                  <a:cubicBezTo>
                    <a:pt x="24" y="27"/>
                    <a:pt x="24" y="27"/>
                    <a:pt x="24" y="27"/>
                  </a:cubicBezTo>
                  <a:cubicBezTo>
                    <a:pt x="22" y="24"/>
                    <a:pt x="21" y="21"/>
                    <a:pt x="20" y="16"/>
                  </a:cubicBezTo>
                  <a:cubicBezTo>
                    <a:pt x="30" y="16"/>
                    <a:pt x="30" y="16"/>
                    <a:pt x="30" y="16"/>
                  </a:cubicBezTo>
                  <a:cubicBezTo>
                    <a:pt x="31" y="20"/>
                    <a:pt x="32" y="24"/>
                    <a:pt x="33" y="27"/>
                  </a:cubicBezTo>
                  <a:cubicBezTo>
                    <a:pt x="54" y="27"/>
                    <a:pt x="54" y="27"/>
                    <a:pt x="54" y="27"/>
                  </a:cubicBezTo>
                  <a:cubicBezTo>
                    <a:pt x="56" y="23"/>
                    <a:pt x="57" y="19"/>
                    <a:pt x="57" y="16"/>
                  </a:cubicBezTo>
                  <a:cubicBezTo>
                    <a:pt x="67" y="16"/>
                    <a:pt x="67" y="16"/>
                    <a:pt x="67" y="16"/>
                  </a:cubicBezTo>
                  <a:cubicBezTo>
                    <a:pt x="67" y="20"/>
                    <a:pt x="66" y="23"/>
                    <a:pt x="64" y="27"/>
                  </a:cubicBezTo>
                  <a:cubicBezTo>
                    <a:pt x="82" y="27"/>
                    <a:pt x="82" y="27"/>
                    <a:pt x="82" y="27"/>
                  </a:cubicBezTo>
                  <a:cubicBezTo>
                    <a:pt x="82" y="75"/>
                    <a:pt x="82" y="75"/>
                    <a:pt x="82" y="75"/>
                  </a:cubicBezTo>
                  <a:cubicBezTo>
                    <a:pt x="82" y="84"/>
                    <a:pt x="78" y="88"/>
                    <a:pt x="70" y="87"/>
                  </a:cubicBezTo>
                  <a:cubicBezTo>
                    <a:pt x="61" y="87"/>
                    <a:pt x="61" y="87"/>
                    <a:pt x="61" y="87"/>
                  </a:cubicBezTo>
                  <a:cubicBezTo>
                    <a:pt x="61" y="81"/>
                    <a:pt x="61" y="81"/>
                    <a:pt x="61" y="81"/>
                  </a:cubicBezTo>
                  <a:cubicBezTo>
                    <a:pt x="66" y="81"/>
                    <a:pt x="66" y="81"/>
                    <a:pt x="66" y="81"/>
                  </a:cubicBezTo>
                  <a:cubicBezTo>
                    <a:pt x="71" y="81"/>
                    <a:pt x="72" y="79"/>
                    <a:pt x="72" y="76"/>
                  </a:cubicBezTo>
                  <a:cubicBezTo>
                    <a:pt x="72" y="33"/>
                    <a:pt x="72" y="33"/>
                    <a:pt x="72" y="33"/>
                  </a:cubicBezTo>
                  <a:cubicBezTo>
                    <a:pt x="15" y="33"/>
                    <a:pt x="15" y="33"/>
                    <a:pt x="15" y="33"/>
                  </a:cubicBezTo>
                  <a:cubicBezTo>
                    <a:pt x="15" y="89"/>
                    <a:pt x="15" y="89"/>
                    <a:pt x="15" y="89"/>
                  </a:cubicBezTo>
                  <a:lnTo>
                    <a:pt x="5" y="89"/>
                  </a:lnTo>
                  <a:close/>
                  <a:moveTo>
                    <a:pt x="26" y="77"/>
                  </a:moveTo>
                  <a:cubicBezTo>
                    <a:pt x="26" y="52"/>
                    <a:pt x="26" y="52"/>
                    <a:pt x="26" y="52"/>
                  </a:cubicBezTo>
                  <a:cubicBezTo>
                    <a:pt x="23" y="53"/>
                    <a:pt x="20" y="54"/>
                    <a:pt x="16" y="55"/>
                  </a:cubicBezTo>
                  <a:cubicBezTo>
                    <a:pt x="16" y="49"/>
                    <a:pt x="16" y="49"/>
                    <a:pt x="16" y="49"/>
                  </a:cubicBezTo>
                  <a:cubicBezTo>
                    <a:pt x="23" y="46"/>
                    <a:pt x="28" y="42"/>
                    <a:pt x="31" y="36"/>
                  </a:cubicBezTo>
                  <a:cubicBezTo>
                    <a:pt x="40" y="36"/>
                    <a:pt x="40" y="36"/>
                    <a:pt x="40" y="36"/>
                  </a:cubicBezTo>
                  <a:cubicBezTo>
                    <a:pt x="37" y="43"/>
                    <a:pt x="33" y="49"/>
                    <a:pt x="26" y="52"/>
                  </a:cubicBezTo>
                  <a:cubicBezTo>
                    <a:pt x="61" y="52"/>
                    <a:pt x="61" y="52"/>
                    <a:pt x="61" y="52"/>
                  </a:cubicBezTo>
                  <a:cubicBezTo>
                    <a:pt x="54" y="49"/>
                    <a:pt x="50" y="43"/>
                    <a:pt x="46" y="36"/>
                  </a:cubicBezTo>
                  <a:cubicBezTo>
                    <a:pt x="56" y="36"/>
                    <a:pt x="56" y="36"/>
                    <a:pt x="56" y="36"/>
                  </a:cubicBezTo>
                  <a:cubicBezTo>
                    <a:pt x="59" y="42"/>
                    <a:pt x="64" y="46"/>
                    <a:pt x="71" y="49"/>
                  </a:cubicBezTo>
                  <a:cubicBezTo>
                    <a:pt x="71" y="55"/>
                    <a:pt x="71" y="55"/>
                    <a:pt x="71" y="55"/>
                  </a:cubicBezTo>
                  <a:cubicBezTo>
                    <a:pt x="67" y="54"/>
                    <a:pt x="64" y="53"/>
                    <a:pt x="61" y="52"/>
                  </a:cubicBezTo>
                  <a:cubicBezTo>
                    <a:pt x="61" y="66"/>
                    <a:pt x="61" y="66"/>
                    <a:pt x="61" y="66"/>
                  </a:cubicBezTo>
                  <a:cubicBezTo>
                    <a:pt x="62" y="74"/>
                    <a:pt x="58" y="78"/>
                    <a:pt x="50" y="77"/>
                  </a:cubicBezTo>
                  <a:lnTo>
                    <a:pt x="26" y="77"/>
                  </a:lnTo>
                  <a:close/>
                  <a:moveTo>
                    <a:pt x="34" y="71"/>
                  </a:moveTo>
                  <a:cubicBezTo>
                    <a:pt x="48" y="71"/>
                    <a:pt x="48" y="71"/>
                    <a:pt x="48" y="71"/>
                  </a:cubicBezTo>
                  <a:cubicBezTo>
                    <a:pt x="52" y="71"/>
                    <a:pt x="54" y="69"/>
                    <a:pt x="53" y="66"/>
                  </a:cubicBezTo>
                  <a:cubicBezTo>
                    <a:pt x="53" y="58"/>
                    <a:pt x="53" y="58"/>
                    <a:pt x="53" y="58"/>
                  </a:cubicBezTo>
                  <a:cubicBezTo>
                    <a:pt x="34" y="58"/>
                    <a:pt x="34" y="58"/>
                    <a:pt x="34" y="58"/>
                  </a:cubicBezTo>
                  <a:lnTo>
                    <a:pt x="34" y="71"/>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52" name="Freeform 49"/>
            <p:cNvSpPr>
              <a:spLocks noEditPoints="1"/>
            </p:cNvSpPr>
            <p:nvPr/>
          </p:nvSpPr>
          <p:spPr bwMode="auto">
            <a:xfrm>
              <a:off x="4552023" y="1783237"/>
              <a:ext cx="402588" cy="377665"/>
            </a:xfrm>
            <a:custGeom>
              <a:avLst/>
              <a:gdLst>
                <a:gd name="T0" fmla="*/ 0 w 89"/>
                <a:gd name="T1" fmla="*/ 82 h 82"/>
                <a:gd name="T2" fmla="*/ 0 w 89"/>
                <a:gd name="T3" fmla="*/ 76 h 82"/>
                <a:gd name="T4" fmla="*/ 27 w 89"/>
                <a:gd name="T5" fmla="*/ 76 h 82"/>
                <a:gd name="T6" fmla="*/ 27 w 89"/>
                <a:gd name="T7" fmla="*/ 0 h 82"/>
                <a:gd name="T8" fmla="*/ 37 w 89"/>
                <a:gd name="T9" fmla="*/ 0 h 82"/>
                <a:gd name="T10" fmla="*/ 37 w 89"/>
                <a:gd name="T11" fmla="*/ 76 h 82"/>
                <a:gd name="T12" fmla="*/ 51 w 89"/>
                <a:gd name="T13" fmla="*/ 76 h 82"/>
                <a:gd name="T14" fmla="*/ 51 w 89"/>
                <a:gd name="T15" fmla="*/ 0 h 82"/>
                <a:gd name="T16" fmla="*/ 61 w 89"/>
                <a:gd name="T17" fmla="*/ 0 h 82"/>
                <a:gd name="T18" fmla="*/ 61 w 89"/>
                <a:gd name="T19" fmla="*/ 76 h 82"/>
                <a:gd name="T20" fmla="*/ 89 w 89"/>
                <a:gd name="T21" fmla="*/ 76 h 82"/>
                <a:gd name="T22" fmla="*/ 89 w 89"/>
                <a:gd name="T23" fmla="*/ 82 h 82"/>
                <a:gd name="T24" fmla="*/ 0 w 89"/>
                <a:gd name="T25" fmla="*/ 82 h 82"/>
                <a:gd name="T26" fmla="*/ 11 w 89"/>
                <a:gd name="T27" fmla="*/ 56 h 82"/>
                <a:gd name="T28" fmla="*/ 3 w 89"/>
                <a:gd name="T29" fmla="*/ 15 h 82"/>
                <a:gd name="T30" fmla="*/ 12 w 89"/>
                <a:gd name="T31" fmla="*/ 15 h 82"/>
                <a:gd name="T32" fmla="*/ 20 w 89"/>
                <a:gd name="T33" fmla="*/ 56 h 82"/>
                <a:gd name="T34" fmla="*/ 11 w 89"/>
                <a:gd name="T35" fmla="*/ 56 h 82"/>
                <a:gd name="T36" fmla="*/ 69 w 89"/>
                <a:gd name="T37" fmla="*/ 56 h 82"/>
                <a:gd name="T38" fmla="*/ 76 w 89"/>
                <a:gd name="T39" fmla="*/ 15 h 82"/>
                <a:gd name="T40" fmla="*/ 86 w 89"/>
                <a:gd name="T41" fmla="*/ 15 h 82"/>
                <a:gd name="T42" fmla="*/ 78 w 89"/>
                <a:gd name="T43" fmla="*/ 56 h 82"/>
                <a:gd name="T44" fmla="*/ 69 w 89"/>
                <a:gd name="T45" fmla="*/ 56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9" h="82">
                  <a:moveTo>
                    <a:pt x="0" y="82"/>
                  </a:moveTo>
                  <a:cubicBezTo>
                    <a:pt x="0" y="76"/>
                    <a:pt x="0" y="76"/>
                    <a:pt x="0" y="76"/>
                  </a:cubicBezTo>
                  <a:cubicBezTo>
                    <a:pt x="27" y="76"/>
                    <a:pt x="27" y="76"/>
                    <a:pt x="27" y="76"/>
                  </a:cubicBezTo>
                  <a:cubicBezTo>
                    <a:pt x="27" y="0"/>
                    <a:pt x="27" y="0"/>
                    <a:pt x="27" y="0"/>
                  </a:cubicBezTo>
                  <a:cubicBezTo>
                    <a:pt x="37" y="0"/>
                    <a:pt x="37" y="0"/>
                    <a:pt x="37" y="0"/>
                  </a:cubicBezTo>
                  <a:cubicBezTo>
                    <a:pt x="37" y="76"/>
                    <a:pt x="37" y="76"/>
                    <a:pt x="37" y="76"/>
                  </a:cubicBezTo>
                  <a:cubicBezTo>
                    <a:pt x="51" y="76"/>
                    <a:pt x="51" y="76"/>
                    <a:pt x="51" y="76"/>
                  </a:cubicBezTo>
                  <a:cubicBezTo>
                    <a:pt x="51" y="0"/>
                    <a:pt x="51" y="0"/>
                    <a:pt x="51" y="0"/>
                  </a:cubicBezTo>
                  <a:cubicBezTo>
                    <a:pt x="61" y="0"/>
                    <a:pt x="61" y="0"/>
                    <a:pt x="61" y="0"/>
                  </a:cubicBezTo>
                  <a:cubicBezTo>
                    <a:pt x="61" y="76"/>
                    <a:pt x="61" y="76"/>
                    <a:pt x="61" y="76"/>
                  </a:cubicBezTo>
                  <a:cubicBezTo>
                    <a:pt x="89" y="76"/>
                    <a:pt x="89" y="76"/>
                    <a:pt x="89" y="76"/>
                  </a:cubicBezTo>
                  <a:cubicBezTo>
                    <a:pt x="89" y="82"/>
                    <a:pt x="89" y="82"/>
                    <a:pt x="89" y="82"/>
                  </a:cubicBezTo>
                  <a:lnTo>
                    <a:pt x="0" y="82"/>
                  </a:lnTo>
                  <a:close/>
                  <a:moveTo>
                    <a:pt x="11" y="56"/>
                  </a:moveTo>
                  <a:cubicBezTo>
                    <a:pt x="7" y="44"/>
                    <a:pt x="4" y="31"/>
                    <a:pt x="3" y="15"/>
                  </a:cubicBezTo>
                  <a:cubicBezTo>
                    <a:pt x="12" y="15"/>
                    <a:pt x="12" y="15"/>
                    <a:pt x="12" y="15"/>
                  </a:cubicBezTo>
                  <a:cubicBezTo>
                    <a:pt x="14" y="29"/>
                    <a:pt x="16" y="43"/>
                    <a:pt x="20" y="56"/>
                  </a:cubicBezTo>
                  <a:lnTo>
                    <a:pt x="11" y="56"/>
                  </a:lnTo>
                  <a:close/>
                  <a:moveTo>
                    <a:pt x="69" y="56"/>
                  </a:moveTo>
                  <a:cubicBezTo>
                    <a:pt x="73" y="42"/>
                    <a:pt x="75" y="28"/>
                    <a:pt x="76" y="15"/>
                  </a:cubicBezTo>
                  <a:cubicBezTo>
                    <a:pt x="86" y="15"/>
                    <a:pt x="86" y="15"/>
                    <a:pt x="86" y="15"/>
                  </a:cubicBezTo>
                  <a:cubicBezTo>
                    <a:pt x="84" y="31"/>
                    <a:pt x="81" y="44"/>
                    <a:pt x="78" y="56"/>
                  </a:cubicBezTo>
                  <a:lnTo>
                    <a:pt x="69" y="5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53" name="Freeform 50"/>
            <p:cNvSpPr>
              <a:spLocks noEditPoints="1"/>
            </p:cNvSpPr>
            <p:nvPr/>
          </p:nvSpPr>
          <p:spPr bwMode="auto">
            <a:xfrm>
              <a:off x="4991036" y="1779403"/>
              <a:ext cx="408340" cy="404505"/>
            </a:xfrm>
            <a:custGeom>
              <a:avLst/>
              <a:gdLst>
                <a:gd name="T0" fmla="*/ 0 w 90"/>
                <a:gd name="T1" fmla="*/ 37 h 88"/>
                <a:gd name="T2" fmla="*/ 0 w 90"/>
                <a:gd name="T3" fmla="*/ 31 h 88"/>
                <a:gd name="T4" fmla="*/ 18 w 90"/>
                <a:gd name="T5" fmla="*/ 0 h 88"/>
                <a:gd name="T6" fmla="*/ 27 w 90"/>
                <a:gd name="T7" fmla="*/ 0 h 88"/>
                <a:gd name="T8" fmla="*/ 20 w 90"/>
                <a:gd name="T9" fmla="*/ 21 h 88"/>
                <a:gd name="T10" fmla="*/ 20 w 90"/>
                <a:gd name="T11" fmla="*/ 88 h 88"/>
                <a:gd name="T12" fmla="*/ 10 w 90"/>
                <a:gd name="T13" fmla="*/ 88 h 88"/>
                <a:gd name="T14" fmla="*/ 10 w 90"/>
                <a:gd name="T15" fmla="*/ 31 h 88"/>
                <a:gd name="T16" fmla="*/ 2 w 90"/>
                <a:gd name="T17" fmla="*/ 36 h 88"/>
                <a:gd name="T18" fmla="*/ 0 w 90"/>
                <a:gd name="T19" fmla="*/ 37 h 88"/>
                <a:gd name="T20" fmla="*/ 32 w 90"/>
                <a:gd name="T21" fmla="*/ 34 h 88"/>
                <a:gd name="T22" fmla="*/ 32 w 90"/>
                <a:gd name="T23" fmla="*/ 4 h 88"/>
                <a:gd name="T24" fmla="*/ 84 w 90"/>
                <a:gd name="T25" fmla="*/ 4 h 88"/>
                <a:gd name="T26" fmla="*/ 84 w 90"/>
                <a:gd name="T27" fmla="*/ 22 h 88"/>
                <a:gd name="T28" fmla="*/ 71 w 90"/>
                <a:gd name="T29" fmla="*/ 34 h 88"/>
                <a:gd name="T30" fmla="*/ 63 w 90"/>
                <a:gd name="T31" fmla="*/ 34 h 88"/>
                <a:gd name="T32" fmla="*/ 63 w 90"/>
                <a:gd name="T33" fmla="*/ 44 h 88"/>
                <a:gd name="T34" fmla="*/ 90 w 90"/>
                <a:gd name="T35" fmla="*/ 44 h 88"/>
                <a:gd name="T36" fmla="*/ 90 w 90"/>
                <a:gd name="T37" fmla="*/ 51 h 88"/>
                <a:gd name="T38" fmla="*/ 77 w 90"/>
                <a:gd name="T39" fmla="*/ 51 h 88"/>
                <a:gd name="T40" fmla="*/ 90 w 90"/>
                <a:gd name="T41" fmla="*/ 77 h 88"/>
                <a:gd name="T42" fmla="*/ 90 w 90"/>
                <a:gd name="T43" fmla="*/ 83 h 88"/>
                <a:gd name="T44" fmla="*/ 68 w 90"/>
                <a:gd name="T45" fmla="*/ 51 h 88"/>
                <a:gd name="T46" fmla="*/ 63 w 90"/>
                <a:gd name="T47" fmla="*/ 51 h 88"/>
                <a:gd name="T48" fmla="*/ 63 w 90"/>
                <a:gd name="T49" fmla="*/ 88 h 88"/>
                <a:gd name="T50" fmla="*/ 53 w 90"/>
                <a:gd name="T51" fmla="*/ 88 h 88"/>
                <a:gd name="T52" fmla="*/ 53 w 90"/>
                <a:gd name="T53" fmla="*/ 51 h 88"/>
                <a:gd name="T54" fmla="*/ 47 w 90"/>
                <a:gd name="T55" fmla="*/ 51 h 88"/>
                <a:gd name="T56" fmla="*/ 24 w 90"/>
                <a:gd name="T57" fmla="*/ 83 h 88"/>
                <a:gd name="T58" fmla="*/ 24 w 90"/>
                <a:gd name="T59" fmla="*/ 77 h 88"/>
                <a:gd name="T60" fmla="*/ 38 w 90"/>
                <a:gd name="T61" fmla="*/ 51 h 88"/>
                <a:gd name="T62" fmla="*/ 24 w 90"/>
                <a:gd name="T63" fmla="*/ 51 h 88"/>
                <a:gd name="T64" fmla="*/ 24 w 90"/>
                <a:gd name="T65" fmla="*/ 44 h 88"/>
                <a:gd name="T66" fmla="*/ 53 w 90"/>
                <a:gd name="T67" fmla="*/ 44 h 88"/>
                <a:gd name="T68" fmla="*/ 53 w 90"/>
                <a:gd name="T69" fmla="*/ 34 h 88"/>
                <a:gd name="T70" fmla="*/ 32 w 90"/>
                <a:gd name="T71" fmla="*/ 34 h 88"/>
                <a:gd name="T72" fmla="*/ 41 w 90"/>
                <a:gd name="T73" fmla="*/ 28 h 88"/>
                <a:gd name="T74" fmla="*/ 68 w 90"/>
                <a:gd name="T75" fmla="*/ 28 h 88"/>
                <a:gd name="T76" fmla="*/ 74 w 90"/>
                <a:gd name="T77" fmla="*/ 21 h 88"/>
                <a:gd name="T78" fmla="*/ 74 w 90"/>
                <a:gd name="T79" fmla="*/ 10 h 88"/>
                <a:gd name="T80" fmla="*/ 41 w 90"/>
                <a:gd name="T81" fmla="*/ 10 h 88"/>
                <a:gd name="T82" fmla="*/ 41 w 90"/>
                <a:gd name="T83" fmla="*/ 2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0" h="88">
                  <a:moveTo>
                    <a:pt x="0" y="37"/>
                  </a:moveTo>
                  <a:cubicBezTo>
                    <a:pt x="0" y="31"/>
                    <a:pt x="0" y="31"/>
                    <a:pt x="0" y="31"/>
                  </a:cubicBezTo>
                  <a:cubicBezTo>
                    <a:pt x="9" y="25"/>
                    <a:pt x="15" y="15"/>
                    <a:pt x="18" y="0"/>
                  </a:cubicBezTo>
                  <a:cubicBezTo>
                    <a:pt x="27" y="0"/>
                    <a:pt x="27" y="0"/>
                    <a:pt x="27" y="0"/>
                  </a:cubicBezTo>
                  <a:cubicBezTo>
                    <a:pt x="25" y="9"/>
                    <a:pt x="23" y="16"/>
                    <a:pt x="20" y="21"/>
                  </a:cubicBezTo>
                  <a:cubicBezTo>
                    <a:pt x="20" y="88"/>
                    <a:pt x="20" y="88"/>
                    <a:pt x="20" y="88"/>
                  </a:cubicBezTo>
                  <a:cubicBezTo>
                    <a:pt x="10" y="88"/>
                    <a:pt x="10" y="88"/>
                    <a:pt x="10" y="88"/>
                  </a:cubicBezTo>
                  <a:cubicBezTo>
                    <a:pt x="10" y="31"/>
                    <a:pt x="10" y="31"/>
                    <a:pt x="10" y="31"/>
                  </a:cubicBezTo>
                  <a:cubicBezTo>
                    <a:pt x="8" y="33"/>
                    <a:pt x="6" y="34"/>
                    <a:pt x="2" y="36"/>
                  </a:cubicBezTo>
                  <a:cubicBezTo>
                    <a:pt x="1" y="37"/>
                    <a:pt x="0" y="37"/>
                    <a:pt x="0" y="37"/>
                  </a:cubicBezTo>
                  <a:close/>
                  <a:moveTo>
                    <a:pt x="32" y="34"/>
                  </a:moveTo>
                  <a:cubicBezTo>
                    <a:pt x="32" y="4"/>
                    <a:pt x="32" y="4"/>
                    <a:pt x="32" y="4"/>
                  </a:cubicBezTo>
                  <a:cubicBezTo>
                    <a:pt x="84" y="4"/>
                    <a:pt x="84" y="4"/>
                    <a:pt x="84" y="4"/>
                  </a:cubicBezTo>
                  <a:cubicBezTo>
                    <a:pt x="84" y="22"/>
                    <a:pt x="84" y="22"/>
                    <a:pt x="84" y="22"/>
                  </a:cubicBezTo>
                  <a:cubicBezTo>
                    <a:pt x="84" y="30"/>
                    <a:pt x="80" y="35"/>
                    <a:pt x="71" y="34"/>
                  </a:cubicBezTo>
                  <a:cubicBezTo>
                    <a:pt x="63" y="34"/>
                    <a:pt x="63" y="34"/>
                    <a:pt x="63" y="34"/>
                  </a:cubicBezTo>
                  <a:cubicBezTo>
                    <a:pt x="63" y="44"/>
                    <a:pt x="63" y="44"/>
                    <a:pt x="63" y="44"/>
                  </a:cubicBezTo>
                  <a:cubicBezTo>
                    <a:pt x="90" y="44"/>
                    <a:pt x="90" y="44"/>
                    <a:pt x="90" y="44"/>
                  </a:cubicBezTo>
                  <a:cubicBezTo>
                    <a:pt x="90" y="51"/>
                    <a:pt x="90" y="51"/>
                    <a:pt x="90" y="51"/>
                  </a:cubicBezTo>
                  <a:cubicBezTo>
                    <a:pt x="77" y="51"/>
                    <a:pt x="77" y="51"/>
                    <a:pt x="77" y="51"/>
                  </a:cubicBezTo>
                  <a:cubicBezTo>
                    <a:pt x="78" y="62"/>
                    <a:pt x="83" y="70"/>
                    <a:pt x="90" y="77"/>
                  </a:cubicBezTo>
                  <a:cubicBezTo>
                    <a:pt x="90" y="83"/>
                    <a:pt x="90" y="83"/>
                    <a:pt x="90" y="83"/>
                  </a:cubicBezTo>
                  <a:cubicBezTo>
                    <a:pt x="77" y="76"/>
                    <a:pt x="69" y="66"/>
                    <a:pt x="68" y="51"/>
                  </a:cubicBezTo>
                  <a:cubicBezTo>
                    <a:pt x="63" y="51"/>
                    <a:pt x="63" y="51"/>
                    <a:pt x="63" y="51"/>
                  </a:cubicBezTo>
                  <a:cubicBezTo>
                    <a:pt x="63" y="88"/>
                    <a:pt x="63" y="88"/>
                    <a:pt x="63" y="88"/>
                  </a:cubicBezTo>
                  <a:cubicBezTo>
                    <a:pt x="53" y="88"/>
                    <a:pt x="53" y="88"/>
                    <a:pt x="53" y="88"/>
                  </a:cubicBezTo>
                  <a:cubicBezTo>
                    <a:pt x="53" y="51"/>
                    <a:pt x="53" y="51"/>
                    <a:pt x="53" y="51"/>
                  </a:cubicBezTo>
                  <a:cubicBezTo>
                    <a:pt x="47" y="51"/>
                    <a:pt x="47" y="51"/>
                    <a:pt x="47" y="51"/>
                  </a:cubicBezTo>
                  <a:cubicBezTo>
                    <a:pt x="45" y="66"/>
                    <a:pt x="38" y="76"/>
                    <a:pt x="24" y="83"/>
                  </a:cubicBezTo>
                  <a:cubicBezTo>
                    <a:pt x="24" y="77"/>
                    <a:pt x="24" y="77"/>
                    <a:pt x="24" y="77"/>
                  </a:cubicBezTo>
                  <a:cubicBezTo>
                    <a:pt x="32" y="70"/>
                    <a:pt x="37" y="61"/>
                    <a:pt x="38" y="51"/>
                  </a:cubicBezTo>
                  <a:cubicBezTo>
                    <a:pt x="24" y="51"/>
                    <a:pt x="24" y="51"/>
                    <a:pt x="24" y="51"/>
                  </a:cubicBezTo>
                  <a:cubicBezTo>
                    <a:pt x="24" y="44"/>
                    <a:pt x="24" y="44"/>
                    <a:pt x="24" y="44"/>
                  </a:cubicBezTo>
                  <a:cubicBezTo>
                    <a:pt x="53" y="44"/>
                    <a:pt x="53" y="44"/>
                    <a:pt x="53" y="44"/>
                  </a:cubicBezTo>
                  <a:cubicBezTo>
                    <a:pt x="53" y="34"/>
                    <a:pt x="53" y="34"/>
                    <a:pt x="53" y="34"/>
                  </a:cubicBezTo>
                  <a:lnTo>
                    <a:pt x="32" y="34"/>
                  </a:lnTo>
                  <a:close/>
                  <a:moveTo>
                    <a:pt x="41" y="28"/>
                  </a:moveTo>
                  <a:cubicBezTo>
                    <a:pt x="68" y="28"/>
                    <a:pt x="68" y="28"/>
                    <a:pt x="68" y="28"/>
                  </a:cubicBezTo>
                  <a:cubicBezTo>
                    <a:pt x="72" y="28"/>
                    <a:pt x="74" y="26"/>
                    <a:pt x="74" y="21"/>
                  </a:cubicBezTo>
                  <a:cubicBezTo>
                    <a:pt x="74" y="10"/>
                    <a:pt x="74" y="10"/>
                    <a:pt x="74" y="10"/>
                  </a:cubicBezTo>
                  <a:cubicBezTo>
                    <a:pt x="41" y="10"/>
                    <a:pt x="41" y="10"/>
                    <a:pt x="41" y="10"/>
                  </a:cubicBezTo>
                  <a:lnTo>
                    <a:pt x="41" y="28"/>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54" name="Freeform 51"/>
            <p:cNvSpPr>
              <a:spLocks noEditPoints="1"/>
            </p:cNvSpPr>
            <p:nvPr/>
          </p:nvSpPr>
          <p:spPr bwMode="auto">
            <a:xfrm>
              <a:off x="5441551" y="1796657"/>
              <a:ext cx="408340" cy="373831"/>
            </a:xfrm>
            <a:custGeom>
              <a:avLst/>
              <a:gdLst>
                <a:gd name="T0" fmla="*/ 1 w 90"/>
                <a:gd name="T1" fmla="*/ 2 h 81"/>
                <a:gd name="T2" fmla="*/ 30 w 90"/>
                <a:gd name="T3" fmla="*/ 8 h 81"/>
                <a:gd name="T4" fmla="*/ 20 w 90"/>
                <a:gd name="T5" fmla="*/ 31 h 81"/>
                <a:gd name="T6" fmla="*/ 29 w 90"/>
                <a:gd name="T7" fmla="*/ 38 h 81"/>
                <a:gd name="T8" fmla="*/ 20 w 90"/>
                <a:gd name="T9" fmla="*/ 65 h 81"/>
                <a:gd name="T10" fmla="*/ 30 w 90"/>
                <a:gd name="T11" fmla="*/ 69 h 81"/>
                <a:gd name="T12" fmla="*/ 0 w 90"/>
                <a:gd name="T13" fmla="*/ 69 h 81"/>
                <a:gd name="T14" fmla="*/ 11 w 90"/>
                <a:gd name="T15" fmla="*/ 38 h 81"/>
                <a:gd name="T16" fmla="*/ 2 w 90"/>
                <a:gd name="T17" fmla="*/ 31 h 81"/>
                <a:gd name="T18" fmla="*/ 11 w 90"/>
                <a:gd name="T19" fmla="*/ 8 h 81"/>
                <a:gd name="T20" fmla="*/ 34 w 90"/>
                <a:gd name="T21" fmla="*/ 44 h 81"/>
                <a:gd name="T22" fmla="*/ 85 w 90"/>
                <a:gd name="T23" fmla="*/ 0 h 81"/>
                <a:gd name="T24" fmla="*/ 74 w 90"/>
                <a:gd name="T25" fmla="*/ 44 h 81"/>
                <a:gd name="T26" fmla="*/ 65 w 90"/>
                <a:gd name="T27" fmla="*/ 55 h 81"/>
                <a:gd name="T28" fmla="*/ 87 w 90"/>
                <a:gd name="T29" fmla="*/ 62 h 81"/>
                <a:gd name="T30" fmla="*/ 65 w 90"/>
                <a:gd name="T31" fmla="*/ 75 h 81"/>
                <a:gd name="T32" fmla="*/ 90 w 90"/>
                <a:gd name="T33" fmla="*/ 81 h 81"/>
                <a:gd name="T34" fmla="*/ 28 w 90"/>
                <a:gd name="T35" fmla="*/ 75 h 81"/>
                <a:gd name="T36" fmla="*/ 55 w 90"/>
                <a:gd name="T37" fmla="*/ 62 h 81"/>
                <a:gd name="T38" fmla="*/ 33 w 90"/>
                <a:gd name="T39" fmla="*/ 55 h 81"/>
                <a:gd name="T40" fmla="*/ 55 w 90"/>
                <a:gd name="T41" fmla="*/ 44 h 81"/>
                <a:gd name="T42" fmla="*/ 43 w 90"/>
                <a:gd name="T43" fmla="*/ 7 h 81"/>
                <a:gd name="T44" fmla="*/ 55 w 90"/>
                <a:gd name="T45" fmla="*/ 18 h 81"/>
                <a:gd name="T46" fmla="*/ 43 w 90"/>
                <a:gd name="T47" fmla="*/ 7 h 81"/>
                <a:gd name="T48" fmla="*/ 55 w 90"/>
                <a:gd name="T49" fmla="*/ 38 h 81"/>
                <a:gd name="T50" fmla="*/ 43 w 90"/>
                <a:gd name="T51" fmla="*/ 25 h 81"/>
                <a:gd name="T52" fmla="*/ 77 w 90"/>
                <a:gd name="T53" fmla="*/ 7 h 81"/>
                <a:gd name="T54" fmla="*/ 65 w 90"/>
                <a:gd name="T55" fmla="*/ 18 h 81"/>
                <a:gd name="T56" fmla="*/ 77 w 90"/>
                <a:gd name="T57" fmla="*/ 7 h 81"/>
                <a:gd name="T58" fmla="*/ 77 w 90"/>
                <a:gd name="T59" fmla="*/ 32 h 81"/>
                <a:gd name="T60" fmla="*/ 65 w 90"/>
                <a:gd name="T61" fmla="*/ 25 h 81"/>
                <a:gd name="T62" fmla="*/ 71 w 90"/>
                <a:gd name="T63" fmla="*/ 38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0" h="81">
                  <a:moveTo>
                    <a:pt x="1" y="8"/>
                  </a:moveTo>
                  <a:cubicBezTo>
                    <a:pt x="1" y="2"/>
                    <a:pt x="1" y="2"/>
                    <a:pt x="1" y="2"/>
                  </a:cubicBezTo>
                  <a:cubicBezTo>
                    <a:pt x="30" y="2"/>
                    <a:pt x="30" y="2"/>
                    <a:pt x="30" y="2"/>
                  </a:cubicBezTo>
                  <a:cubicBezTo>
                    <a:pt x="30" y="8"/>
                    <a:pt x="30" y="8"/>
                    <a:pt x="30" y="8"/>
                  </a:cubicBezTo>
                  <a:cubicBezTo>
                    <a:pt x="20" y="8"/>
                    <a:pt x="20" y="8"/>
                    <a:pt x="20" y="8"/>
                  </a:cubicBezTo>
                  <a:cubicBezTo>
                    <a:pt x="20" y="31"/>
                    <a:pt x="20" y="31"/>
                    <a:pt x="20" y="31"/>
                  </a:cubicBezTo>
                  <a:cubicBezTo>
                    <a:pt x="29" y="31"/>
                    <a:pt x="29" y="31"/>
                    <a:pt x="29" y="31"/>
                  </a:cubicBezTo>
                  <a:cubicBezTo>
                    <a:pt x="29" y="38"/>
                    <a:pt x="29" y="38"/>
                    <a:pt x="29" y="38"/>
                  </a:cubicBezTo>
                  <a:cubicBezTo>
                    <a:pt x="20" y="38"/>
                    <a:pt x="20" y="38"/>
                    <a:pt x="20" y="38"/>
                  </a:cubicBezTo>
                  <a:cubicBezTo>
                    <a:pt x="20" y="65"/>
                    <a:pt x="20" y="65"/>
                    <a:pt x="20" y="65"/>
                  </a:cubicBezTo>
                  <a:cubicBezTo>
                    <a:pt x="23" y="64"/>
                    <a:pt x="27" y="63"/>
                    <a:pt x="30" y="62"/>
                  </a:cubicBezTo>
                  <a:cubicBezTo>
                    <a:pt x="30" y="69"/>
                    <a:pt x="30" y="69"/>
                    <a:pt x="30" y="69"/>
                  </a:cubicBezTo>
                  <a:cubicBezTo>
                    <a:pt x="23" y="72"/>
                    <a:pt x="13" y="75"/>
                    <a:pt x="0" y="76"/>
                  </a:cubicBezTo>
                  <a:cubicBezTo>
                    <a:pt x="0" y="69"/>
                    <a:pt x="0" y="69"/>
                    <a:pt x="0" y="69"/>
                  </a:cubicBezTo>
                  <a:cubicBezTo>
                    <a:pt x="4" y="68"/>
                    <a:pt x="8" y="68"/>
                    <a:pt x="11" y="67"/>
                  </a:cubicBezTo>
                  <a:cubicBezTo>
                    <a:pt x="11" y="38"/>
                    <a:pt x="11" y="38"/>
                    <a:pt x="11" y="38"/>
                  </a:cubicBezTo>
                  <a:cubicBezTo>
                    <a:pt x="2" y="38"/>
                    <a:pt x="2" y="38"/>
                    <a:pt x="2" y="38"/>
                  </a:cubicBezTo>
                  <a:cubicBezTo>
                    <a:pt x="2" y="31"/>
                    <a:pt x="2" y="31"/>
                    <a:pt x="2" y="31"/>
                  </a:cubicBezTo>
                  <a:cubicBezTo>
                    <a:pt x="11" y="31"/>
                    <a:pt x="11" y="31"/>
                    <a:pt x="11" y="31"/>
                  </a:cubicBezTo>
                  <a:cubicBezTo>
                    <a:pt x="11" y="8"/>
                    <a:pt x="11" y="8"/>
                    <a:pt x="11" y="8"/>
                  </a:cubicBezTo>
                  <a:lnTo>
                    <a:pt x="1" y="8"/>
                  </a:lnTo>
                  <a:close/>
                  <a:moveTo>
                    <a:pt x="34" y="44"/>
                  </a:moveTo>
                  <a:cubicBezTo>
                    <a:pt x="34" y="0"/>
                    <a:pt x="34" y="0"/>
                    <a:pt x="34" y="0"/>
                  </a:cubicBezTo>
                  <a:cubicBezTo>
                    <a:pt x="85" y="0"/>
                    <a:pt x="85" y="0"/>
                    <a:pt x="85" y="0"/>
                  </a:cubicBezTo>
                  <a:cubicBezTo>
                    <a:pt x="85" y="33"/>
                    <a:pt x="85" y="33"/>
                    <a:pt x="85" y="33"/>
                  </a:cubicBezTo>
                  <a:cubicBezTo>
                    <a:pt x="86" y="41"/>
                    <a:pt x="82" y="45"/>
                    <a:pt x="74" y="44"/>
                  </a:cubicBezTo>
                  <a:cubicBezTo>
                    <a:pt x="65" y="44"/>
                    <a:pt x="65" y="44"/>
                    <a:pt x="65" y="44"/>
                  </a:cubicBezTo>
                  <a:cubicBezTo>
                    <a:pt x="65" y="55"/>
                    <a:pt x="65" y="55"/>
                    <a:pt x="65" y="55"/>
                  </a:cubicBezTo>
                  <a:cubicBezTo>
                    <a:pt x="87" y="55"/>
                    <a:pt x="87" y="55"/>
                    <a:pt x="87" y="55"/>
                  </a:cubicBezTo>
                  <a:cubicBezTo>
                    <a:pt x="87" y="62"/>
                    <a:pt x="87" y="62"/>
                    <a:pt x="87" y="62"/>
                  </a:cubicBezTo>
                  <a:cubicBezTo>
                    <a:pt x="65" y="62"/>
                    <a:pt x="65" y="62"/>
                    <a:pt x="65" y="62"/>
                  </a:cubicBezTo>
                  <a:cubicBezTo>
                    <a:pt x="65" y="75"/>
                    <a:pt x="65" y="75"/>
                    <a:pt x="65" y="75"/>
                  </a:cubicBezTo>
                  <a:cubicBezTo>
                    <a:pt x="90" y="75"/>
                    <a:pt x="90" y="75"/>
                    <a:pt x="90" y="75"/>
                  </a:cubicBezTo>
                  <a:cubicBezTo>
                    <a:pt x="90" y="81"/>
                    <a:pt x="90" y="81"/>
                    <a:pt x="90" y="81"/>
                  </a:cubicBezTo>
                  <a:cubicBezTo>
                    <a:pt x="28" y="81"/>
                    <a:pt x="28" y="81"/>
                    <a:pt x="28" y="81"/>
                  </a:cubicBezTo>
                  <a:cubicBezTo>
                    <a:pt x="28" y="75"/>
                    <a:pt x="28" y="75"/>
                    <a:pt x="28" y="75"/>
                  </a:cubicBezTo>
                  <a:cubicBezTo>
                    <a:pt x="55" y="75"/>
                    <a:pt x="55" y="75"/>
                    <a:pt x="55" y="75"/>
                  </a:cubicBezTo>
                  <a:cubicBezTo>
                    <a:pt x="55" y="62"/>
                    <a:pt x="55" y="62"/>
                    <a:pt x="55" y="62"/>
                  </a:cubicBezTo>
                  <a:cubicBezTo>
                    <a:pt x="33" y="62"/>
                    <a:pt x="33" y="62"/>
                    <a:pt x="33" y="62"/>
                  </a:cubicBezTo>
                  <a:cubicBezTo>
                    <a:pt x="33" y="55"/>
                    <a:pt x="33" y="55"/>
                    <a:pt x="33" y="55"/>
                  </a:cubicBezTo>
                  <a:cubicBezTo>
                    <a:pt x="55" y="55"/>
                    <a:pt x="55" y="55"/>
                    <a:pt x="55" y="55"/>
                  </a:cubicBezTo>
                  <a:cubicBezTo>
                    <a:pt x="55" y="44"/>
                    <a:pt x="55" y="44"/>
                    <a:pt x="55" y="44"/>
                  </a:cubicBezTo>
                  <a:lnTo>
                    <a:pt x="34" y="44"/>
                  </a:lnTo>
                  <a:close/>
                  <a:moveTo>
                    <a:pt x="43" y="7"/>
                  </a:moveTo>
                  <a:cubicBezTo>
                    <a:pt x="43" y="18"/>
                    <a:pt x="43" y="18"/>
                    <a:pt x="43" y="18"/>
                  </a:cubicBezTo>
                  <a:cubicBezTo>
                    <a:pt x="55" y="18"/>
                    <a:pt x="55" y="18"/>
                    <a:pt x="55" y="18"/>
                  </a:cubicBezTo>
                  <a:cubicBezTo>
                    <a:pt x="55" y="7"/>
                    <a:pt x="55" y="7"/>
                    <a:pt x="55" y="7"/>
                  </a:cubicBezTo>
                  <a:lnTo>
                    <a:pt x="43" y="7"/>
                  </a:lnTo>
                  <a:close/>
                  <a:moveTo>
                    <a:pt x="43" y="38"/>
                  </a:moveTo>
                  <a:cubicBezTo>
                    <a:pt x="55" y="38"/>
                    <a:pt x="55" y="38"/>
                    <a:pt x="55" y="38"/>
                  </a:cubicBezTo>
                  <a:cubicBezTo>
                    <a:pt x="55" y="25"/>
                    <a:pt x="55" y="25"/>
                    <a:pt x="55" y="25"/>
                  </a:cubicBezTo>
                  <a:cubicBezTo>
                    <a:pt x="43" y="25"/>
                    <a:pt x="43" y="25"/>
                    <a:pt x="43" y="25"/>
                  </a:cubicBezTo>
                  <a:lnTo>
                    <a:pt x="43" y="38"/>
                  </a:lnTo>
                  <a:close/>
                  <a:moveTo>
                    <a:pt x="77" y="7"/>
                  </a:moveTo>
                  <a:cubicBezTo>
                    <a:pt x="65" y="7"/>
                    <a:pt x="65" y="7"/>
                    <a:pt x="65" y="7"/>
                  </a:cubicBezTo>
                  <a:cubicBezTo>
                    <a:pt x="65" y="18"/>
                    <a:pt x="65" y="18"/>
                    <a:pt x="65" y="18"/>
                  </a:cubicBezTo>
                  <a:cubicBezTo>
                    <a:pt x="77" y="18"/>
                    <a:pt x="77" y="18"/>
                    <a:pt x="77" y="18"/>
                  </a:cubicBezTo>
                  <a:lnTo>
                    <a:pt x="77" y="7"/>
                  </a:lnTo>
                  <a:close/>
                  <a:moveTo>
                    <a:pt x="71" y="38"/>
                  </a:moveTo>
                  <a:cubicBezTo>
                    <a:pt x="75" y="38"/>
                    <a:pt x="77" y="36"/>
                    <a:pt x="77" y="32"/>
                  </a:cubicBezTo>
                  <a:cubicBezTo>
                    <a:pt x="77" y="25"/>
                    <a:pt x="77" y="25"/>
                    <a:pt x="77" y="25"/>
                  </a:cubicBezTo>
                  <a:cubicBezTo>
                    <a:pt x="65" y="25"/>
                    <a:pt x="65" y="25"/>
                    <a:pt x="65" y="25"/>
                  </a:cubicBezTo>
                  <a:cubicBezTo>
                    <a:pt x="65" y="38"/>
                    <a:pt x="65" y="38"/>
                    <a:pt x="65" y="38"/>
                  </a:cubicBezTo>
                  <a:lnTo>
                    <a:pt x="71" y="38"/>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55" name="Freeform 52"/>
            <p:cNvSpPr>
              <a:spLocks noEditPoints="1"/>
            </p:cNvSpPr>
            <p:nvPr/>
          </p:nvSpPr>
          <p:spPr bwMode="auto">
            <a:xfrm>
              <a:off x="5893984" y="1773652"/>
              <a:ext cx="394920" cy="410257"/>
            </a:xfrm>
            <a:custGeom>
              <a:avLst/>
              <a:gdLst>
                <a:gd name="T0" fmla="*/ 1 w 87"/>
                <a:gd name="T1" fmla="*/ 17 h 89"/>
                <a:gd name="T2" fmla="*/ 1 w 87"/>
                <a:gd name="T3" fmla="*/ 10 h 89"/>
                <a:gd name="T4" fmla="*/ 29 w 87"/>
                <a:gd name="T5" fmla="*/ 10 h 89"/>
                <a:gd name="T6" fmla="*/ 33 w 87"/>
                <a:gd name="T7" fmla="*/ 0 h 89"/>
                <a:gd name="T8" fmla="*/ 44 w 87"/>
                <a:gd name="T9" fmla="*/ 0 h 89"/>
                <a:gd name="T10" fmla="*/ 40 w 87"/>
                <a:gd name="T11" fmla="*/ 10 h 89"/>
                <a:gd name="T12" fmla="*/ 87 w 87"/>
                <a:gd name="T13" fmla="*/ 10 h 89"/>
                <a:gd name="T14" fmla="*/ 87 w 87"/>
                <a:gd name="T15" fmla="*/ 17 h 89"/>
                <a:gd name="T16" fmla="*/ 37 w 87"/>
                <a:gd name="T17" fmla="*/ 17 h 89"/>
                <a:gd name="T18" fmla="*/ 30 w 87"/>
                <a:gd name="T19" fmla="*/ 29 h 89"/>
                <a:gd name="T20" fmla="*/ 78 w 87"/>
                <a:gd name="T21" fmla="*/ 29 h 89"/>
                <a:gd name="T22" fmla="*/ 78 w 87"/>
                <a:gd name="T23" fmla="*/ 76 h 89"/>
                <a:gd name="T24" fmla="*/ 66 w 87"/>
                <a:gd name="T25" fmla="*/ 88 h 89"/>
                <a:gd name="T26" fmla="*/ 57 w 87"/>
                <a:gd name="T27" fmla="*/ 88 h 89"/>
                <a:gd name="T28" fmla="*/ 57 w 87"/>
                <a:gd name="T29" fmla="*/ 81 h 89"/>
                <a:gd name="T30" fmla="*/ 62 w 87"/>
                <a:gd name="T31" fmla="*/ 81 h 89"/>
                <a:gd name="T32" fmla="*/ 68 w 87"/>
                <a:gd name="T33" fmla="*/ 76 h 89"/>
                <a:gd name="T34" fmla="*/ 68 w 87"/>
                <a:gd name="T35" fmla="*/ 69 h 89"/>
                <a:gd name="T36" fmla="*/ 26 w 87"/>
                <a:gd name="T37" fmla="*/ 69 h 89"/>
                <a:gd name="T38" fmla="*/ 26 w 87"/>
                <a:gd name="T39" fmla="*/ 89 h 89"/>
                <a:gd name="T40" fmla="*/ 16 w 87"/>
                <a:gd name="T41" fmla="*/ 89 h 89"/>
                <a:gd name="T42" fmla="*/ 16 w 87"/>
                <a:gd name="T43" fmla="*/ 44 h 89"/>
                <a:gd name="T44" fmla="*/ 0 w 87"/>
                <a:gd name="T45" fmla="*/ 56 h 89"/>
                <a:gd name="T46" fmla="*/ 0 w 87"/>
                <a:gd name="T47" fmla="*/ 49 h 89"/>
                <a:gd name="T48" fmla="*/ 26 w 87"/>
                <a:gd name="T49" fmla="*/ 17 h 89"/>
                <a:gd name="T50" fmla="*/ 1 w 87"/>
                <a:gd name="T51" fmla="*/ 17 h 89"/>
                <a:gd name="T52" fmla="*/ 26 w 87"/>
                <a:gd name="T53" fmla="*/ 35 h 89"/>
                <a:gd name="T54" fmla="*/ 26 w 87"/>
                <a:gd name="T55" fmla="*/ 45 h 89"/>
                <a:gd name="T56" fmla="*/ 68 w 87"/>
                <a:gd name="T57" fmla="*/ 45 h 89"/>
                <a:gd name="T58" fmla="*/ 68 w 87"/>
                <a:gd name="T59" fmla="*/ 35 h 89"/>
                <a:gd name="T60" fmla="*/ 26 w 87"/>
                <a:gd name="T61" fmla="*/ 35 h 89"/>
                <a:gd name="T62" fmla="*/ 26 w 87"/>
                <a:gd name="T63" fmla="*/ 52 h 89"/>
                <a:gd name="T64" fmla="*/ 26 w 87"/>
                <a:gd name="T65" fmla="*/ 63 h 89"/>
                <a:gd name="T66" fmla="*/ 68 w 87"/>
                <a:gd name="T67" fmla="*/ 63 h 89"/>
                <a:gd name="T68" fmla="*/ 68 w 87"/>
                <a:gd name="T69" fmla="*/ 52 h 89"/>
                <a:gd name="T70" fmla="*/ 26 w 87"/>
                <a:gd name="T71" fmla="*/ 5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7" h="89">
                  <a:moveTo>
                    <a:pt x="1" y="17"/>
                  </a:moveTo>
                  <a:cubicBezTo>
                    <a:pt x="1" y="10"/>
                    <a:pt x="1" y="10"/>
                    <a:pt x="1" y="10"/>
                  </a:cubicBezTo>
                  <a:cubicBezTo>
                    <a:pt x="29" y="10"/>
                    <a:pt x="29" y="10"/>
                    <a:pt x="29" y="10"/>
                  </a:cubicBezTo>
                  <a:cubicBezTo>
                    <a:pt x="30" y="7"/>
                    <a:pt x="31" y="4"/>
                    <a:pt x="33" y="0"/>
                  </a:cubicBezTo>
                  <a:cubicBezTo>
                    <a:pt x="44" y="0"/>
                    <a:pt x="44" y="0"/>
                    <a:pt x="44" y="0"/>
                  </a:cubicBezTo>
                  <a:cubicBezTo>
                    <a:pt x="43" y="4"/>
                    <a:pt x="41" y="7"/>
                    <a:pt x="40" y="10"/>
                  </a:cubicBezTo>
                  <a:cubicBezTo>
                    <a:pt x="87" y="10"/>
                    <a:pt x="87" y="10"/>
                    <a:pt x="87" y="10"/>
                  </a:cubicBezTo>
                  <a:cubicBezTo>
                    <a:pt x="87" y="17"/>
                    <a:pt x="87" y="17"/>
                    <a:pt x="87" y="17"/>
                  </a:cubicBezTo>
                  <a:cubicBezTo>
                    <a:pt x="37" y="17"/>
                    <a:pt x="37" y="17"/>
                    <a:pt x="37" y="17"/>
                  </a:cubicBezTo>
                  <a:cubicBezTo>
                    <a:pt x="35" y="21"/>
                    <a:pt x="33" y="25"/>
                    <a:pt x="30" y="29"/>
                  </a:cubicBezTo>
                  <a:cubicBezTo>
                    <a:pt x="78" y="29"/>
                    <a:pt x="78" y="29"/>
                    <a:pt x="78" y="29"/>
                  </a:cubicBezTo>
                  <a:cubicBezTo>
                    <a:pt x="78" y="76"/>
                    <a:pt x="78" y="76"/>
                    <a:pt x="78" y="76"/>
                  </a:cubicBezTo>
                  <a:cubicBezTo>
                    <a:pt x="78" y="84"/>
                    <a:pt x="74" y="88"/>
                    <a:pt x="66" y="88"/>
                  </a:cubicBezTo>
                  <a:cubicBezTo>
                    <a:pt x="57" y="88"/>
                    <a:pt x="57" y="88"/>
                    <a:pt x="57" y="88"/>
                  </a:cubicBezTo>
                  <a:cubicBezTo>
                    <a:pt x="57" y="81"/>
                    <a:pt x="57" y="81"/>
                    <a:pt x="57" y="81"/>
                  </a:cubicBezTo>
                  <a:cubicBezTo>
                    <a:pt x="62" y="81"/>
                    <a:pt x="62" y="81"/>
                    <a:pt x="62" y="81"/>
                  </a:cubicBezTo>
                  <a:cubicBezTo>
                    <a:pt x="66" y="81"/>
                    <a:pt x="68" y="80"/>
                    <a:pt x="68" y="76"/>
                  </a:cubicBezTo>
                  <a:cubicBezTo>
                    <a:pt x="68" y="69"/>
                    <a:pt x="68" y="69"/>
                    <a:pt x="68" y="69"/>
                  </a:cubicBezTo>
                  <a:cubicBezTo>
                    <a:pt x="26" y="69"/>
                    <a:pt x="26" y="69"/>
                    <a:pt x="26" y="69"/>
                  </a:cubicBezTo>
                  <a:cubicBezTo>
                    <a:pt x="26" y="89"/>
                    <a:pt x="26" y="89"/>
                    <a:pt x="26" y="89"/>
                  </a:cubicBezTo>
                  <a:cubicBezTo>
                    <a:pt x="16" y="89"/>
                    <a:pt x="16" y="89"/>
                    <a:pt x="16" y="89"/>
                  </a:cubicBezTo>
                  <a:cubicBezTo>
                    <a:pt x="16" y="44"/>
                    <a:pt x="16" y="44"/>
                    <a:pt x="16" y="44"/>
                  </a:cubicBezTo>
                  <a:cubicBezTo>
                    <a:pt x="11" y="48"/>
                    <a:pt x="6" y="52"/>
                    <a:pt x="0" y="56"/>
                  </a:cubicBezTo>
                  <a:cubicBezTo>
                    <a:pt x="0" y="49"/>
                    <a:pt x="0" y="49"/>
                    <a:pt x="0" y="49"/>
                  </a:cubicBezTo>
                  <a:cubicBezTo>
                    <a:pt x="12" y="39"/>
                    <a:pt x="21" y="28"/>
                    <a:pt x="26" y="17"/>
                  </a:cubicBezTo>
                  <a:lnTo>
                    <a:pt x="1" y="17"/>
                  </a:lnTo>
                  <a:close/>
                  <a:moveTo>
                    <a:pt x="26" y="35"/>
                  </a:moveTo>
                  <a:cubicBezTo>
                    <a:pt x="26" y="45"/>
                    <a:pt x="26" y="45"/>
                    <a:pt x="26" y="45"/>
                  </a:cubicBezTo>
                  <a:cubicBezTo>
                    <a:pt x="68" y="45"/>
                    <a:pt x="68" y="45"/>
                    <a:pt x="68" y="45"/>
                  </a:cubicBezTo>
                  <a:cubicBezTo>
                    <a:pt x="68" y="35"/>
                    <a:pt x="68" y="35"/>
                    <a:pt x="68" y="35"/>
                  </a:cubicBezTo>
                  <a:lnTo>
                    <a:pt x="26" y="35"/>
                  </a:lnTo>
                  <a:close/>
                  <a:moveTo>
                    <a:pt x="26" y="52"/>
                  </a:moveTo>
                  <a:cubicBezTo>
                    <a:pt x="26" y="63"/>
                    <a:pt x="26" y="63"/>
                    <a:pt x="26" y="63"/>
                  </a:cubicBezTo>
                  <a:cubicBezTo>
                    <a:pt x="68" y="63"/>
                    <a:pt x="68" y="63"/>
                    <a:pt x="68" y="63"/>
                  </a:cubicBezTo>
                  <a:cubicBezTo>
                    <a:pt x="68" y="52"/>
                    <a:pt x="68" y="52"/>
                    <a:pt x="68" y="52"/>
                  </a:cubicBezTo>
                  <a:lnTo>
                    <a:pt x="26" y="52"/>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56" name="Freeform 53"/>
            <p:cNvSpPr>
              <a:spLocks noEditPoints="1"/>
            </p:cNvSpPr>
            <p:nvPr/>
          </p:nvSpPr>
          <p:spPr bwMode="auto">
            <a:xfrm>
              <a:off x="6352168" y="1792823"/>
              <a:ext cx="385335" cy="396836"/>
            </a:xfrm>
            <a:custGeom>
              <a:avLst/>
              <a:gdLst>
                <a:gd name="T0" fmla="*/ 0 w 85"/>
                <a:gd name="T1" fmla="*/ 86 h 86"/>
                <a:gd name="T2" fmla="*/ 0 w 85"/>
                <a:gd name="T3" fmla="*/ 0 h 86"/>
                <a:gd name="T4" fmla="*/ 27 w 85"/>
                <a:gd name="T5" fmla="*/ 0 h 86"/>
                <a:gd name="T6" fmla="*/ 27 w 85"/>
                <a:gd name="T7" fmla="*/ 7 h 86"/>
                <a:gd name="T8" fmla="*/ 21 w 85"/>
                <a:gd name="T9" fmla="*/ 33 h 86"/>
                <a:gd name="T10" fmla="*/ 28 w 85"/>
                <a:gd name="T11" fmla="*/ 52 h 86"/>
                <a:gd name="T12" fmla="*/ 11 w 85"/>
                <a:gd name="T13" fmla="*/ 71 h 86"/>
                <a:gd name="T14" fmla="*/ 11 w 85"/>
                <a:gd name="T15" fmla="*/ 64 h 86"/>
                <a:gd name="T16" fmla="*/ 20 w 85"/>
                <a:gd name="T17" fmla="*/ 51 h 86"/>
                <a:gd name="T18" fmla="*/ 13 w 85"/>
                <a:gd name="T19" fmla="*/ 33 h 86"/>
                <a:gd name="T20" fmla="*/ 19 w 85"/>
                <a:gd name="T21" fmla="*/ 7 h 86"/>
                <a:gd name="T22" fmla="*/ 8 w 85"/>
                <a:gd name="T23" fmla="*/ 7 h 86"/>
                <a:gd name="T24" fmla="*/ 8 w 85"/>
                <a:gd name="T25" fmla="*/ 86 h 86"/>
                <a:gd name="T26" fmla="*/ 0 w 85"/>
                <a:gd name="T27" fmla="*/ 86 h 86"/>
                <a:gd name="T28" fmla="*/ 34 w 85"/>
                <a:gd name="T29" fmla="*/ 85 h 86"/>
                <a:gd name="T30" fmla="*/ 34 w 85"/>
                <a:gd name="T31" fmla="*/ 1 h 86"/>
                <a:gd name="T32" fmla="*/ 78 w 85"/>
                <a:gd name="T33" fmla="*/ 1 h 86"/>
                <a:gd name="T34" fmla="*/ 78 w 85"/>
                <a:gd name="T35" fmla="*/ 31 h 86"/>
                <a:gd name="T36" fmla="*/ 67 w 85"/>
                <a:gd name="T37" fmla="*/ 43 h 86"/>
                <a:gd name="T38" fmla="*/ 43 w 85"/>
                <a:gd name="T39" fmla="*/ 43 h 86"/>
                <a:gd name="T40" fmla="*/ 43 w 85"/>
                <a:gd name="T41" fmla="*/ 73 h 86"/>
                <a:gd name="T42" fmla="*/ 55 w 85"/>
                <a:gd name="T43" fmla="*/ 68 h 86"/>
                <a:gd name="T44" fmla="*/ 55 w 85"/>
                <a:gd name="T45" fmla="*/ 75 h 86"/>
                <a:gd name="T46" fmla="*/ 34 w 85"/>
                <a:gd name="T47" fmla="*/ 85 h 86"/>
                <a:gd name="T48" fmla="*/ 43 w 85"/>
                <a:gd name="T49" fmla="*/ 7 h 86"/>
                <a:gd name="T50" fmla="*/ 43 w 85"/>
                <a:gd name="T51" fmla="*/ 19 h 86"/>
                <a:gd name="T52" fmla="*/ 70 w 85"/>
                <a:gd name="T53" fmla="*/ 19 h 86"/>
                <a:gd name="T54" fmla="*/ 70 w 85"/>
                <a:gd name="T55" fmla="*/ 7 h 86"/>
                <a:gd name="T56" fmla="*/ 43 w 85"/>
                <a:gd name="T57" fmla="*/ 7 h 86"/>
                <a:gd name="T58" fmla="*/ 64 w 85"/>
                <a:gd name="T59" fmla="*/ 36 h 86"/>
                <a:gd name="T60" fmla="*/ 70 w 85"/>
                <a:gd name="T61" fmla="*/ 30 h 86"/>
                <a:gd name="T62" fmla="*/ 70 w 85"/>
                <a:gd name="T63" fmla="*/ 25 h 86"/>
                <a:gd name="T64" fmla="*/ 43 w 85"/>
                <a:gd name="T65" fmla="*/ 25 h 86"/>
                <a:gd name="T66" fmla="*/ 43 w 85"/>
                <a:gd name="T67" fmla="*/ 36 h 86"/>
                <a:gd name="T68" fmla="*/ 64 w 85"/>
                <a:gd name="T69" fmla="*/ 36 h 86"/>
                <a:gd name="T70" fmla="*/ 85 w 85"/>
                <a:gd name="T71" fmla="*/ 84 h 86"/>
                <a:gd name="T72" fmla="*/ 49 w 85"/>
                <a:gd name="T73" fmla="*/ 47 h 86"/>
                <a:gd name="T74" fmla="*/ 58 w 85"/>
                <a:gd name="T75" fmla="*/ 47 h 86"/>
                <a:gd name="T76" fmla="*/ 64 w 85"/>
                <a:gd name="T77" fmla="*/ 61 h 86"/>
                <a:gd name="T78" fmla="*/ 75 w 85"/>
                <a:gd name="T79" fmla="*/ 47 h 86"/>
                <a:gd name="T80" fmla="*/ 84 w 85"/>
                <a:gd name="T81" fmla="*/ 47 h 86"/>
                <a:gd name="T82" fmla="*/ 68 w 85"/>
                <a:gd name="T83" fmla="*/ 66 h 86"/>
                <a:gd name="T84" fmla="*/ 85 w 85"/>
                <a:gd name="T85" fmla="*/ 78 h 86"/>
                <a:gd name="T86" fmla="*/ 85 w 85"/>
                <a:gd name="T87" fmla="*/ 84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5" h="86">
                  <a:moveTo>
                    <a:pt x="0" y="86"/>
                  </a:moveTo>
                  <a:cubicBezTo>
                    <a:pt x="0" y="0"/>
                    <a:pt x="0" y="0"/>
                    <a:pt x="0" y="0"/>
                  </a:cubicBezTo>
                  <a:cubicBezTo>
                    <a:pt x="27" y="0"/>
                    <a:pt x="27" y="0"/>
                    <a:pt x="27" y="0"/>
                  </a:cubicBezTo>
                  <a:cubicBezTo>
                    <a:pt x="27" y="7"/>
                    <a:pt x="27" y="7"/>
                    <a:pt x="27" y="7"/>
                  </a:cubicBezTo>
                  <a:cubicBezTo>
                    <a:pt x="27" y="18"/>
                    <a:pt x="25" y="26"/>
                    <a:pt x="21" y="33"/>
                  </a:cubicBezTo>
                  <a:cubicBezTo>
                    <a:pt x="26" y="38"/>
                    <a:pt x="28" y="45"/>
                    <a:pt x="28" y="52"/>
                  </a:cubicBezTo>
                  <a:cubicBezTo>
                    <a:pt x="28" y="65"/>
                    <a:pt x="22" y="71"/>
                    <a:pt x="11" y="71"/>
                  </a:cubicBezTo>
                  <a:cubicBezTo>
                    <a:pt x="11" y="64"/>
                    <a:pt x="11" y="64"/>
                    <a:pt x="11" y="64"/>
                  </a:cubicBezTo>
                  <a:cubicBezTo>
                    <a:pt x="17" y="64"/>
                    <a:pt x="21" y="60"/>
                    <a:pt x="20" y="51"/>
                  </a:cubicBezTo>
                  <a:cubicBezTo>
                    <a:pt x="21" y="45"/>
                    <a:pt x="18" y="39"/>
                    <a:pt x="13" y="33"/>
                  </a:cubicBezTo>
                  <a:cubicBezTo>
                    <a:pt x="17" y="26"/>
                    <a:pt x="19" y="17"/>
                    <a:pt x="19" y="7"/>
                  </a:cubicBezTo>
                  <a:cubicBezTo>
                    <a:pt x="8" y="7"/>
                    <a:pt x="8" y="7"/>
                    <a:pt x="8" y="7"/>
                  </a:cubicBezTo>
                  <a:cubicBezTo>
                    <a:pt x="8" y="86"/>
                    <a:pt x="8" y="86"/>
                    <a:pt x="8" y="86"/>
                  </a:cubicBezTo>
                  <a:lnTo>
                    <a:pt x="0" y="86"/>
                  </a:lnTo>
                  <a:close/>
                  <a:moveTo>
                    <a:pt x="34" y="85"/>
                  </a:moveTo>
                  <a:cubicBezTo>
                    <a:pt x="34" y="1"/>
                    <a:pt x="34" y="1"/>
                    <a:pt x="34" y="1"/>
                  </a:cubicBezTo>
                  <a:cubicBezTo>
                    <a:pt x="78" y="1"/>
                    <a:pt x="78" y="1"/>
                    <a:pt x="78" y="1"/>
                  </a:cubicBezTo>
                  <a:cubicBezTo>
                    <a:pt x="78" y="31"/>
                    <a:pt x="78" y="31"/>
                    <a:pt x="78" y="31"/>
                  </a:cubicBezTo>
                  <a:cubicBezTo>
                    <a:pt x="78" y="40"/>
                    <a:pt x="74" y="44"/>
                    <a:pt x="67" y="43"/>
                  </a:cubicBezTo>
                  <a:cubicBezTo>
                    <a:pt x="43" y="43"/>
                    <a:pt x="43" y="43"/>
                    <a:pt x="43" y="43"/>
                  </a:cubicBezTo>
                  <a:cubicBezTo>
                    <a:pt x="43" y="73"/>
                    <a:pt x="43" y="73"/>
                    <a:pt x="43" y="73"/>
                  </a:cubicBezTo>
                  <a:cubicBezTo>
                    <a:pt x="47" y="72"/>
                    <a:pt x="51" y="70"/>
                    <a:pt x="55" y="68"/>
                  </a:cubicBezTo>
                  <a:cubicBezTo>
                    <a:pt x="55" y="75"/>
                    <a:pt x="55" y="75"/>
                    <a:pt x="55" y="75"/>
                  </a:cubicBezTo>
                  <a:cubicBezTo>
                    <a:pt x="48" y="79"/>
                    <a:pt x="41" y="82"/>
                    <a:pt x="34" y="85"/>
                  </a:cubicBezTo>
                  <a:close/>
                  <a:moveTo>
                    <a:pt x="43" y="7"/>
                  </a:moveTo>
                  <a:cubicBezTo>
                    <a:pt x="43" y="19"/>
                    <a:pt x="43" y="19"/>
                    <a:pt x="43" y="19"/>
                  </a:cubicBezTo>
                  <a:cubicBezTo>
                    <a:pt x="70" y="19"/>
                    <a:pt x="70" y="19"/>
                    <a:pt x="70" y="19"/>
                  </a:cubicBezTo>
                  <a:cubicBezTo>
                    <a:pt x="70" y="7"/>
                    <a:pt x="70" y="7"/>
                    <a:pt x="70" y="7"/>
                  </a:cubicBezTo>
                  <a:lnTo>
                    <a:pt x="43" y="7"/>
                  </a:lnTo>
                  <a:close/>
                  <a:moveTo>
                    <a:pt x="64" y="36"/>
                  </a:moveTo>
                  <a:cubicBezTo>
                    <a:pt x="68" y="37"/>
                    <a:pt x="70" y="35"/>
                    <a:pt x="70" y="30"/>
                  </a:cubicBezTo>
                  <a:cubicBezTo>
                    <a:pt x="70" y="25"/>
                    <a:pt x="70" y="25"/>
                    <a:pt x="70" y="25"/>
                  </a:cubicBezTo>
                  <a:cubicBezTo>
                    <a:pt x="43" y="25"/>
                    <a:pt x="43" y="25"/>
                    <a:pt x="43" y="25"/>
                  </a:cubicBezTo>
                  <a:cubicBezTo>
                    <a:pt x="43" y="36"/>
                    <a:pt x="43" y="36"/>
                    <a:pt x="43" y="36"/>
                  </a:cubicBezTo>
                  <a:lnTo>
                    <a:pt x="64" y="36"/>
                  </a:lnTo>
                  <a:close/>
                  <a:moveTo>
                    <a:pt x="85" y="84"/>
                  </a:moveTo>
                  <a:cubicBezTo>
                    <a:pt x="66" y="78"/>
                    <a:pt x="54" y="66"/>
                    <a:pt x="49" y="47"/>
                  </a:cubicBezTo>
                  <a:cubicBezTo>
                    <a:pt x="58" y="47"/>
                    <a:pt x="58" y="47"/>
                    <a:pt x="58" y="47"/>
                  </a:cubicBezTo>
                  <a:cubicBezTo>
                    <a:pt x="60" y="52"/>
                    <a:pt x="62" y="56"/>
                    <a:pt x="64" y="61"/>
                  </a:cubicBezTo>
                  <a:cubicBezTo>
                    <a:pt x="69" y="58"/>
                    <a:pt x="73" y="54"/>
                    <a:pt x="75" y="47"/>
                  </a:cubicBezTo>
                  <a:cubicBezTo>
                    <a:pt x="84" y="47"/>
                    <a:pt x="84" y="47"/>
                    <a:pt x="84" y="47"/>
                  </a:cubicBezTo>
                  <a:cubicBezTo>
                    <a:pt x="81" y="56"/>
                    <a:pt x="76" y="62"/>
                    <a:pt x="68" y="66"/>
                  </a:cubicBezTo>
                  <a:cubicBezTo>
                    <a:pt x="71" y="70"/>
                    <a:pt x="77" y="74"/>
                    <a:pt x="85" y="78"/>
                  </a:cubicBezTo>
                  <a:lnTo>
                    <a:pt x="85" y="84"/>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57" name="Freeform 54"/>
            <p:cNvSpPr>
              <a:spLocks noEditPoints="1"/>
            </p:cNvSpPr>
            <p:nvPr/>
          </p:nvSpPr>
          <p:spPr bwMode="auto">
            <a:xfrm>
              <a:off x="6783512" y="1773652"/>
              <a:ext cx="398754" cy="410257"/>
            </a:xfrm>
            <a:custGeom>
              <a:avLst/>
              <a:gdLst>
                <a:gd name="T0" fmla="*/ 5 w 88"/>
                <a:gd name="T1" fmla="*/ 13 h 89"/>
                <a:gd name="T2" fmla="*/ 5 w 88"/>
                <a:gd name="T3" fmla="*/ 7 h 89"/>
                <a:gd name="T4" fmla="*/ 39 w 88"/>
                <a:gd name="T5" fmla="*/ 7 h 89"/>
                <a:gd name="T6" fmla="*/ 39 w 88"/>
                <a:gd name="T7" fmla="*/ 0 h 89"/>
                <a:gd name="T8" fmla="*/ 49 w 88"/>
                <a:gd name="T9" fmla="*/ 0 h 89"/>
                <a:gd name="T10" fmla="*/ 49 w 88"/>
                <a:gd name="T11" fmla="*/ 7 h 89"/>
                <a:gd name="T12" fmla="*/ 84 w 88"/>
                <a:gd name="T13" fmla="*/ 7 h 89"/>
                <a:gd name="T14" fmla="*/ 84 w 88"/>
                <a:gd name="T15" fmla="*/ 13 h 89"/>
                <a:gd name="T16" fmla="*/ 49 w 88"/>
                <a:gd name="T17" fmla="*/ 13 h 89"/>
                <a:gd name="T18" fmla="*/ 49 w 88"/>
                <a:gd name="T19" fmla="*/ 20 h 89"/>
                <a:gd name="T20" fmla="*/ 80 w 88"/>
                <a:gd name="T21" fmla="*/ 20 h 89"/>
                <a:gd name="T22" fmla="*/ 80 w 88"/>
                <a:gd name="T23" fmla="*/ 27 h 89"/>
                <a:gd name="T24" fmla="*/ 49 w 88"/>
                <a:gd name="T25" fmla="*/ 27 h 89"/>
                <a:gd name="T26" fmla="*/ 49 w 88"/>
                <a:gd name="T27" fmla="*/ 34 h 89"/>
                <a:gd name="T28" fmla="*/ 88 w 88"/>
                <a:gd name="T29" fmla="*/ 34 h 89"/>
                <a:gd name="T30" fmla="*/ 88 w 88"/>
                <a:gd name="T31" fmla="*/ 40 h 89"/>
                <a:gd name="T32" fmla="*/ 0 w 88"/>
                <a:gd name="T33" fmla="*/ 40 h 89"/>
                <a:gd name="T34" fmla="*/ 0 w 88"/>
                <a:gd name="T35" fmla="*/ 34 h 89"/>
                <a:gd name="T36" fmla="*/ 39 w 88"/>
                <a:gd name="T37" fmla="*/ 34 h 89"/>
                <a:gd name="T38" fmla="*/ 39 w 88"/>
                <a:gd name="T39" fmla="*/ 27 h 89"/>
                <a:gd name="T40" fmla="*/ 9 w 88"/>
                <a:gd name="T41" fmla="*/ 27 h 89"/>
                <a:gd name="T42" fmla="*/ 9 w 88"/>
                <a:gd name="T43" fmla="*/ 20 h 89"/>
                <a:gd name="T44" fmla="*/ 39 w 88"/>
                <a:gd name="T45" fmla="*/ 20 h 89"/>
                <a:gd name="T46" fmla="*/ 39 w 88"/>
                <a:gd name="T47" fmla="*/ 13 h 89"/>
                <a:gd name="T48" fmla="*/ 5 w 88"/>
                <a:gd name="T49" fmla="*/ 13 h 89"/>
                <a:gd name="T50" fmla="*/ 1 w 88"/>
                <a:gd name="T51" fmla="*/ 89 h 89"/>
                <a:gd name="T52" fmla="*/ 1 w 88"/>
                <a:gd name="T53" fmla="*/ 84 h 89"/>
                <a:gd name="T54" fmla="*/ 39 w 88"/>
                <a:gd name="T55" fmla="*/ 62 h 89"/>
                <a:gd name="T56" fmla="*/ 39 w 88"/>
                <a:gd name="T57" fmla="*/ 57 h 89"/>
                <a:gd name="T58" fmla="*/ 50 w 88"/>
                <a:gd name="T59" fmla="*/ 57 h 89"/>
                <a:gd name="T60" fmla="*/ 50 w 88"/>
                <a:gd name="T61" fmla="*/ 62 h 89"/>
                <a:gd name="T62" fmla="*/ 88 w 88"/>
                <a:gd name="T63" fmla="*/ 84 h 89"/>
                <a:gd name="T64" fmla="*/ 88 w 88"/>
                <a:gd name="T65" fmla="*/ 89 h 89"/>
                <a:gd name="T66" fmla="*/ 45 w 88"/>
                <a:gd name="T67" fmla="*/ 75 h 89"/>
                <a:gd name="T68" fmla="*/ 1 w 88"/>
                <a:gd name="T69" fmla="*/ 89 h 89"/>
                <a:gd name="T70" fmla="*/ 10 w 88"/>
                <a:gd name="T71" fmla="*/ 74 h 89"/>
                <a:gd name="T72" fmla="*/ 10 w 88"/>
                <a:gd name="T73" fmla="*/ 47 h 89"/>
                <a:gd name="T74" fmla="*/ 78 w 88"/>
                <a:gd name="T75" fmla="*/ 47 h 89"/>
                <a:gd name="T76" fmla="*/ 78 w 88"/>
                <a:gd name="T77" fmla="*/ 74 h 89"/>
                <a:gd name="T78" fmla="*/ 68 w 88"/>
                <a:gd name="T79" fmla="*/ 74 h 89"/>
                <a:gd name="T80" fmla="*/ 68 w 88"/>
                <a:gd name="T81" fmla="*/ 54 h 89"/>
                <a:gd name="T82" fmla="*/ 20 w 88"/>
                <a:gd name="T83" fmla="*/ 54 h 89"/>
                <a:gd name="T84" fmla="*/ 20 w 88"/>
                <a:gd name="T85" fmla="*/ 74 h 89"/>
                <a:gd name="T86" fmla="*/ 10 w 88"/>
                <a:gd name="T87" fmla="*/ 7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8" h="89">
                  <a:moveTo>
                    <a:pt x="5" y="13"/>
                  </a:moveTo>
                  <a:cubicBezTo>
                    <a:pt x="5" y="7"/>
                    <a:pt x="5" y="7"/>
                    <a:pt x="5" y="7"/>
                  </a:cubicBezTo>
                  <a:cubicBezTo>
                    <a:pt x="39" y="7"/>
                    <a:pt x="39" y="7"/>
                    <a:pt x="39" y="7"/>
                  </a:cubicBezTo>
                  <a:cubicBezTo>
                    <a:pt x="39" y="0"/>
                    <a:pt x="39" y="0"/>
                    <a:pt x="39" y="0"/>
                  </a:cubicBezTo>
                  <a:cubicBezTo>
                    <a:pt x="49" y="0"/>
                    <a:pt x="49" y="0"/>
                    <a:pt x="49" y="0"/>
                  </a:cubicBezTo>
                  <a:cubicBezTo>
                    <a:pt x="49" y="7"/>
                    <a:pt x="49" y="7"/>
                    <a:pt x="49" y="7"/>
                  </a:cubicBezTo>
                  <a:cubicBezTo>
                    <a:pt x="84" y="7"/>
                    <a:pt x="84" y="7"/>
                    <a:pt x="84" y="7"/>
                  </a:cubicBezTo>
                  <a:cubicBezTo>
                    <a:pt x="84" y="13"/>
                    <a:pt x="84" y="13"/>
                    <a:pt x="84" y="13"/>
                  </a:cubicBezTo>
                  <a:cubicBezTo>
                    <a:pt x="49" y="13"/>
                    <a:pt x="49" y="13"/>
                    <a:pt x="49" y="13"/>
                  </a:cubicBezTo>
                  <a:cubicBezTo>
                    <a:pt x="49" y="20"/>
                    <a:pt x="49" y="20"/>
                    <a:pt x="49" y="20"/>
                  </a:cubicBezTo>
                  <a:cubicBezTo>
                    <a:pt x="80" y="20"/>
                    <a:pt x="80" y="20"/>
                    <a:pt x="80" y="20"/>
                  </a:cubicBezTo>
                  <a:cubicBezTo>
                    <a:pt x="80" y="27"/>
                    <a:pt x="80" y="27"/>
                    <a:pt x="80" y="27"/>
                  </a:cubicBezTo>
                  <a:cubicBezTo>
                    <a:pt x="49" y="27"/>
                    <a:pt x="49" y="27"/>
                    <a:pt x="49" y="27"/>
                  </a:cubicBezTo>
                  <a:cubicBezTo>
                    <a:pt x="49" y="34"/>
                    <a:pt x="49" y="34"/>
                    <a:pt x="49" y="34"/>
                  </a:cubicBezTo>
                  <a:cubicBezTo>
                    <a:pt x="88" y="34"/>
                    <a:pt x="88" y="34"/>
                    <a:pt x="88" y="34"/>
                  </a:cubicBezTo>
                  <a:cubicBezTo>
                    <a:pt x="88" y="40"/>
                    <a:pt x="88" y="40"/>
                    <a:pt x="88" y="40"/>
                  </a:cubicBezTo>
                  <a:cubicBezTo>
                    <a:pt x="0" y="40"/>
                    <a:pt x="0" y="40"/>
                    <a:pt x="0" y="40"/>
                  </a:cubicBezTo>
                  <a:cubicBezTo>
                    <a:pt x="0" y="34"/>
                    <a:pt x="0" y="34"/>
                    <a:pt x="0" y="34"/>
                  </a:cubicBezTo>
                  <a:cubicBezTo>
                    <a:pt x="39" y="34"/>
                    <a:pt x="39" y="34"/>
                    <a:pt x="39" y="34"/>
                  </a:cubicBezTo>
                  <a:cubicBezTo>
                    <a:pt x="39" y="27"/>
                    <a:pt x="39" y="27"/>
                    <a:pt x="39" y="27"/>
                  </a:cubicBezTo>
                  <a:cubicBezTo>
                    <a:pt x="9" y="27"/>
                    <a:pt x="9" y="27"/>
                    <a:pt x="9" y="27"/>
                  </a:cubicBezTo>
                  <a:cubicBezTo>
                    <a:pt x="9" y="20"/>
                    <a:pt x="9" y="20"/>
                    <a:pt x="9" y="20"/>
                  </a:cubicBezTo>
                  <a:cubicBezTo>
                    <a:pt x="39" y="20"/>
                    <a:pt x="39" y="20"/>
                    <a:pt x="39" y="20"/>
                  </a:cubicBezTo>
                  <a:cubicBezTo>
                    <a:pt x="39" y="13"/>
                    <a:pt x="39" y="13"/>
                    <a:pt x="39" y="13"/>
                  </a:cubicBezTo>
                  <a:lnTo>
                    <a:pt x="5" y="13"/>
                  </a:lnTo>
                  <a:close/>
                  <a:moveTo>
                    <a:pt x="1" y="89"/>
                  </a:moveTo>
                  <a:cubicBezTo>
                    <a:pt x="1" y="84"/>
                    <a:pt x="1" y="84"/>
                    <a:pt x="1" y="84"/>
                  </a:cubicBezTo>
                  <a:cubicBezTo>
                    <a:pt x="27" y="80"/>
                    <a:pt x="40" y="72"/>
                    <a:pt x="39" y="62"/>
                  </a:cubicBezTo>
                  <a:cubicBezTo>
                    <a:pt x="39" y="57"/>
                    <a:pt x="39" y="57"/>
                    <a:pt x="39" y="57"/>
                  </a:cubicBezTo>
                  <a:cubicBezTo>
                    <a:pt x="50" y="57"/>
                    <a:pt x="50" y="57"/>
                    <a:pt x="50" y="57"/>
                  </a:cubicBezTo>
                  <a:cubicBezTo>
                    <a:pt x="50" y="62"/>
                    <a:pt x="50" y="62"/>
                    <a:pt x="50" y="62"/>
                  </a:cubicBezTo>
                  <a:cubicBezTo>
                    <a:pt x="49" y="72"/>
                    <a:pt x="61" y="79"/>
                    <a:pt x="88" y="84"/>
                  </a:cubicBezTo>
                  <a:cubicBezTo>
                    <a:pt x="88" y="89"/>
                    <a:pt x="88" y="89"/>
                    <a:pt x="88" y="89"/>
                  </a:cubicBezTo>
                  <a:cubicBezTo>
                    <a:pt x="66" y="87"/>
                    <a:pt x="52" y="82"/>
                    <a:pt x="45" y="75"/>
                  </a:cubicBezTo>
                  <a:cubicBezTo>
                    <a:pt x="37" y="82"/>
                    <a:pt x="22" y="87"/>
                    <a:pt x="1" y="89"/>
                  </a:cubicBezTo>
                  <a:close/>
                  <a:moveTo>
                    <a:pt x="10" y="74"/>
                  </a:moveTo>
                  <a:cubicBezTo>
                    <a:pt x="10" y="47"/>
                    <a:pt x="10" y="47"/>
                    <a:pt x="10" y="47"/>
                  </a:cubicBezTo>
                  <a:cubicBezTo>
                    <a:pt x="78" y="47"/>
                    <a:pt x="78" y="47"/>
                    <a:pt x="78" y="47"/>
                  </a:cubicBezTo>
                  <a:cubicBezTo>
                    <a:pt x="78" y="74"/>
                    <a:pt x="78" y="74"/>
                    <a:pt x="78" y="74"/>
                  </a:cubicBezTo>
                  <a:cubicBezTo>
                    <a:pt x="68" y="74"/>
                    <a:pt x="68" y="74"/>
                    <a:pt x="68" y="74"/>
                  </a:cubicBezTo>
                  <a:cubicBezTo>
                    <a:pt x="68" y="54"/>
                    <a:pt x="68" y="54"/>
                    <a:pt x="68" y="54"/>
                  </a:cubicBezTo>
                  <a:cubicBezTo>
                    <a:pt x="20" y="54"/>
                    <a:pt x="20" y="54"/>
                    <a:pt x="20" y="54"/>
                  </a:cubicBezTo>
                  <a:cubicBezTo>
                    <a:pt x="20" y="74"/>
                    <a:pt x="20" y="74"/>
                    <a:pt x="20" y="74"/>
                  </a:cubicBezTo>
                  <a:lnTo>
                    <a:pt x="10" y="74"/>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58" name="Freeform 55"/>
            <p:cNvSpPr>
              <a:spLocks noEditPoints="1"/>
            </p:cNvSpPr>
            <p:nvPr/>
          </p:nvSpPr>
          <p:spPr bwMode="auto">
            <a:xfrm>
              <a:off x="7228276" y="1779403"/>
              <a:ext cx="408340" cy="404505"/>
            </a:xfrm>
            <a:custGeom>
              <a:avLst/>
              <a:gdLst>
                <a:gd name="T0" fmla="*/ 11 w 90"/>
                <a:gd name="T1" fmla="*/ 88 h 88"/>
                <a:gd name="T2" fmla="*/ 11 w 90"/>
                <a:gd name="T3" fmla="*/ 31 h 88"/>
                <a:gd name="T4" fmla="*/ 0 w 90"/>
                <a:gd name="T5" fmla="*/ 37 h 88"/>
                <a:gd name="T6" fmla="*/ 0 w 90"/>
                <a:gd name="T7" fmla="*/ 31 h 88"/>
                <a:gd name="T8" fmla="*/ 18 w 90"/>
                <a:gd name="T9" fmla="*/ 0 h 88"/>
                <a:gd name="T10" fmla="*/ 29 w 90"/>
                <a:gd name="T11" fmla="*/ 0 h 88"/>
                <a:gd name="T12" fmla="*/ 21 w 90"/>
                <a:gd name="T13" fmla="*/ 21 h 88"/>
                <a:gd name="T14" fmla="*/ 21 w 90"/>
                <a:gd name="T15" fmla="*/ 88 h 88"/>
                <a:gd name="T16" fmla="*/ 11 w 90"/>
                <a:gd name="T17" fmla="*/ 88 h 88"/>
                <a:gd name="T18" fmla="*/ 32 w 90"/>
                <a:gd name="T19" fmla="*/ 14 h 88"/>
                <a:gd name="T20" fmla="*/ 32 w 90"/>
                <a:gd name="T21" fmla="*/ 7 h 88"/>
                <a:gd name="T22" fmla="*/ 69 w 90"/>
                <a:gd name="T23" fmla="*/ 7 h 88"/>
                <a:gd name="T24" fmla="*/ 87 w 90"/>
                <a:gd name="T25" fmla="*/ 4 h 88"/>
                <a:gd name="T26" fmla="*/ 87 w 90"/>
                <a:gd name="T27" fmla="*/ 12 h 88"/>
                <a:gd name="T28" fmla="*/ 70 w 90"/>
                <a:gd name="T29" fmla="*/ 14 h 88"/>
                <a:gd name="T30" fmla="*/ 65 w 90"/>
                <a:gd name="T31" fmla="*/ 14 h 88"/>
                <a:gd name="T32" fmla="*/ 65 w 90"/>
                <a:gd name="T33" fmla="*/ 39 h 88"/>
                <a:gd name="T34" fmla="*/ 90 w 90"/>
                <a:gd name="T35" fmla="*/ 39 h 88"/>
                <a:gd name="T36" fmla="*/ 90 w 90"/>
                <a:gd name="T37" fmla="*/ 46 h 88"/>
                <a:gd name="T38" fmla="*/ 65 w 90"/>
                <a:gd name="T39" fmla="*/ 46 h 88"/>
                <a:gd name="T40" fmla="*/ 65 w 90"/>
                <a:gd name="T41" fmla="*/ 77 h 88"/>
                <a:gd name="T42" fmla="*/ 88 w 90"/>
                <a:gd name="T43" fmla="*/ 77 h 88"/>
                <a:gd name="T44" fmla="*/ 88 w 90"/>
                <a:gd name="T45" fmla="*/ 83 h 88"/>
                <a:gd name="T46" fmla="*/ 30 w 90"/>
                <a:gd name="T47" fmla="*/ 83 h 88"/>
                <a:gd name="T48" fmla="*/ 30 w 90"/>
                <a:gd name="T49" fmla="*/ 77 h 88"/>
                <a:gd name="T50" fmla="*/ 54 w 90"/>
                <a:gd name="T51" fmla="*/ 77 h 88"/>
                <a:gd name="T52" fmla="*/ 54 w 90"/>
                <a:gd name="T53" fmla="*/ 46 h 88"/>
                <a:gd name="T54" fmla="*/ 28 w 90"/>
                <a:gd name="T55" fmla="*/ 46 h 88"/>
                <a:gd name="T56" fmla="*/ 28 w 90"/>
                <a:gd name="T57" fmla="*/ 39 h 88"/>
                <a:gd name="T58" fmla="*/ 54 w 90"/>
                <a:gd name="T59" fmla="*/ 39 h 88"/>
                <a:gd name="T60" fmla="*/ 54 w 90"/>
                <a:gd name="T61" fmla="*/ 14 h 88"/>
                <a:gd name="T62" fmla="*/ 32 w 90"/>
                <a:gd name="T63" fmla="*/ 14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0" h="88">
                  <a:moveTo>
                    <a:pt x="11" y="88"/>
                  </a:moveTo>
                  <a:cubicBezTo>
                    <a:pt x="11" y="31"/>
                    <a:pt x="11" y="31"/>
                    <a:pt x="11" y="31"/>
                  </a:cubicBezTo>
                  <a:cubicBezTo>
                    <a:pt x="8" y="33"/>
                    <a:pt x="4" y="35"/>
                    <a:pt x="0" y="37"/>
                  </a:cubicBezTo>
                  <a:cubicBezTo>
                    <a:pt x="0" y="31"/>
                    <a:pt x="0" y="31"/>
                    <a:pt x="0" y="31"/>
                  </a:cubicBezTo>
                  <a:cubicBezTo>
                    <a:pt x="10" y="25"/>
                    <a:pt x="16" y="14"/>
                    <a:pt x="18" y="0"/>
                  </a:cubicBezTo>
                  <a:cubicBezTo>
                    <a:pt x="29" y="0"/>
                    <a:pt x="29" y="0"/>
                    <a:pt x="29" y="0"/>
                  </a:cubicBezTo>
                  <a:cubicBezTo>
                    <a:pt x="27" y="9"/>
                    <a:pt x="24" y="16"/>
                    <a:pt x="21" y="21"/>
                  </a:cubicBezTo>
                  <a:cubicBezTo>
                    <a:pt x="21" y="88"/>
                    <a:pt x="21" y="88"/>
                    <a:pt x="21" y="88"/>
                  </a:cubicBezTo>
                  <a:lnTo>
                    <a:pt x="11" y="88"/>
                  </a:lnTo>
                  <a:close/>
                  <a:moveTo>
                    <a:pt x="32" y="14"/>
                  </a:moveTo>
                  <a:cubicBezTo>
                    <a:pt x="32" y="7"/>
                    <a:pt x="32" y="7"/>
                    <a:pt x="32" y="7"/>
                  </a:cubicBezTo>
                  <a:cubicBezTo>
                    <a:pt x="69" y="7"/>
                    <a:pt x="69" y="7"/>
                    <a:pt x="69" y="7"/>
                  </a:cubicBezTo>
                  <a:cubicBezTo>
                    <a:pt x="76" y="7"/>
                    <a:pt x="82" y="6"/>
                    <a:pt x="87" y="4"/>
                  </a:cubicBezTo>
                  <a:cubicBezTo>
                    <a:pt x="87" y="12"/>
                    <a:pt x="87" y="12"/>
                    <a:pt x="87" y="12"/>
                  </a:cubicBezTo>
                  <a:cubicBezTo>
                    <a:pt x="82" y="13"/>
                    <a:pt x="77" y="14"/>
                    <a:pt x="70" y="14"/>
                  </a:cubicBezTo>
                  <a:cubicBezTo>
                    <a:pt x="65" y="14"/>
                    <a:pt x="65" y="14"/>
                    <a:pt x="65" y="14"/>
                  </a:cubicBezTo>
                  <a:cubicBezTo>
                    <a:pt x="65" y="39"/>
                    <a:pt x="65" y="39"/>
                    <a:pt x="65" y="39"/>
                  </a:cubicBezTo>
                  <a:cubicBezTo>
                    <a:pt x="90" y="39"/>
                    <a:pt x="90" y="39"/>
                    <a:pt x="90" y="39"/>
                  </a:cubicBezTo>
                  <a:cubicBezTo>
                    <a:pt x="90" y="46"/>
                    <a:pt x="90" y="46"/>
                    <a:pt x="90" y="46"/>
                  </a:cubicBezTo>
                  <a:cubicBezTo>
                    <a:pt x="65" y="46"/>
                    <a:pt x="65" y="46"/>
                    <a:pt x="65" y="46"/>
                  </a:cubicBezTo>
                  <a:cubicBezTo>
                    <a:pt x="65" y="77"/>
                    <a:pt x="65" y="77"/>
                    <a:pt x="65" y="77"/>
                  </a:cubicBezTo>
                  <a:cubicBezTo>
                    <a:pt x="88" y="77"/>
                    <a:pt x="88" y="77"/>
                    <a:pt x="88" y="77"/>
                  </a:cubicBezTo>
                  <a:cubicBezTo>
                    <a:pt x="88" y="83"/>
                    <a:pt x="88" y="83"/>
                    <a:pt x="88" y="83"/>
                  </a:cubicBezTo>
                  <a:cubicBezTo>
                    <a:pt x="30" y="83"/>
                    <a:pt x="30" y="83"/>
                    <a:pt x="30" y="83"/>
                  </a:cubicBezTo>
                  <a:cubicBezTo>
                    <a:pt x="30" y="77"/>
                    <a:pt x="30" y="77"/>
                    <a:pt x="30" y="77"/>
                  </a:cubicBezTo>
                  <a:cubicBezTo>
                    <a:pt x="54" y="77"/>
                    <a:pt x="54" y="77"/>
                    <a:pt x="54" y="77"/>
                  </a:cubicBezTo>
                  <a:cubicBezTo>
                    <a:pt x="54" y="46"/>
                    <a:pt x="54" y="46"/>
                    <a:pt x="54" y="46"/>
                  </a:cubicBezTo>
                  <a:cubicBezTo>
                    <a:pt x="28" y="46"/>
                    <a:pt x="28" y="46"/>
                    <a:pt x="28" y="46"/>
                  </a:cubicBezTo>
                  <a:cubicBezTo>
                    <a:pt x="28" y="39"/>
                    <a:pt x="28" y="39"/>
                    <a:pt x="28" y="39"/>
                  </a:cubicBezTo>
                  <a:cubicBezTo>
                    <a:pt x="54" y="39"/>
                    <a:pt x="54" y="39"/>
                    <a:pt x="54" y="39"/>
                  </a:cubicBezTo>
                  <a:cubicBezTo>
                    <a:pt x="54" y="14"/>
                    <a:pt x="54" y="14"/>
                    <a:pt x="54" y="14"/>
                  </a:cubicBezTo>
                  <a:lnTo>
                    <a:pt x="32" y="14"/>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59" name="Freeform 56"/>
            <p:cNvSpPr>
              <a:spLocks noEditPoints="1"/>
            </p:cNvSpPr>
            <p:nvPr/>
          </p:nvSpPr>
          <p:spPr bwMode="auto">
            <a:xfrm>
              <a:off x="7676874" y="1792823"/>
              <a:ext cx="398754" cy="387251"/>
            </a:xfrm>
            <a:custGeom>
              <a:avLst/>
              <a:gdLst>
                <a:gd name="T0" fmla="*/ 0 w 88"/>
                <a:gd name="T1" fmla="*/ 43 h 84"/>
                <a:gd name="T2" fmla="*/ 0 w 88"/>
                <a:gd name="T3" fmla="*/ 36 h 84"/>
                <a:gd name="T4" fmla="*/ 25 w 88"/>
                <a:gd name="T5" fmla="*/ 0 h 84"/>
                <a:gd name="T6" fmla="*/ 36 w 88"/>
                <a:gd name="T7" fmla="*/ 0 h 84"/>
                <a:gd name="T8" fmla="*/ 0 w 88"/>
                <a:gd name="T9" fmla="*/ 43 h 84"/>
                <a:gd name="T10" fmla="*/ 72 w 88"/>
                <a:gd name="T11" fmla="*/ 84 h 84"/>
                <a:gd name="T12" fmla="*/ 69 w 88"/>
                <a:gd name="T13" fmla="*/ 76 h 84"/>
                <a:gd name="T14" fmla="*/ 17 w 88"/>
                <a:gd name="T15" fmla="*/ 80 h 84"/>
                <a:gd name="T16" fmla="*/ 9 w 88"/>
                <a:gd name="T17" fmla="*/ 80 h 84"/>
                <a:gd name="T18" fmla="*/ 9 w 88"/>
                <a:gd name="T19" fmla="*/ 71 h 84"/>
                <a:gd name="T20" fmla="*/ 34 w 88"/>
                <a:gd name="T21" fmla="*/ 32 h 84"/>
                <a:gd name="T22" fmla="*/ 46 w 88"/>
                <a:gd name="T23" fmla="*/ 32 h 84"/>
                <a:gd name="T24" fmla="*/ 19 w 88"/>
                <a:gd name="T25" fmla="*/ 72 h 84"/>
                <a:gd name="T26" fmla="*/ 67 w 88"/>
                <a:gd name="T27" fmla="*/ 70 h 84"/>
                <a:gd name="T28" fmla="*/ 58 w 88"/>
                <a:gd name="T29" fmla="*/ 52 h 84"/>
                <a:gd name="T30" fmla="*/ 67 w 88"/>
                <a:gd name="T31" fmla="*/ 52 h 84"/>
                <a:gd name="T32" fmla="*/ 82 w 88"/>
                <a:gd name="T33" fmla="*/ 84 h 84"/>
                <a:gd name="T34" fmla="*/ 72 w 88"/>
                <a:gd name="T35" fmla="*/ 84 h 84"/>
                <a:gd name="T36" fmla="*/ 88 w 88"/>
                <a:gd name="T37" fmla="*/ 43 h 84"/>
                <a:gd name="T38" fmla="*/ 52 w 88"/>
                <a:gd name="T39" fmla="*/ 0 h 84"/>
                <a:gd name="T40" fmla="*/ 62 w 88"/>
                <a:gd name="T41" fmla="*/ 0 h 84"/>
                <a:gd name="T42" fmla="*/ 88 w 88"/>
                <a:gd name="T43" fmla="*/ 36 h 84"/>
                <a:gd name="T44" fmla="*/ 88 w 88"/>
                <a:gd name="T45" fmla="*/ 4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8" h="84">
                  <a:moveTo>
                    <a:pt x="0" y="43"/>
                  </a:moveTo>
                  <a:cubicBezTo>
                    <a:pt x="0" y="36"/>
                    <a:pt x="0" y="36"/>
                    <a:pt x="0" y="36"/>
                  </a:cubicBezTo>
                  <a:cubicBezTo>
                    <a:pt x="13" y="27"/>
                    <a:pt x="22" y="15"/>
                    <a:pt x="25" y="0"/>
                  </a:cubicBezTo>
                  <a:cubicBezTo>
                    <a:pt x="36" y="0"/>
                    <a:pt x="36" y="0"/>
                    <a:pt x="36" y="0"/>
                  </a:cubicBezTo>
                  <a:cubicBezTo>
                    <a:pt x="32" y="20"/>
                    <a:pt x="20" y="34"/>
                    <a:pt x="0" y="43"/>
                  </a:cubicBezTo>
                  <a:close/>
                  <a:moveTo>
                    <a:pt x="72" y="84"/>
                  </a:moveTo>
                  <a:cubicBezTo>
                    <a:pt x="71" y="81"/>
                    <a:pt x="70" y="78"/>
                    <a:pt x="69" y="76"/>
                  </a:cubicBezTo>
                  <a:cubicBezTo>
                    <a:pt x="52" y="78"/>
                    <a:pt x="35" y="80"/>
                    <a:pt x="17" y="80"/>
                  </a:cubicBezTo>
                  <a:cubicBezTo>
                    <a:pt x="9" y="80"/>
                    <a:pt x="9" y="80"/>
                    <a:pt x="9" y="80"/>
                  </a:cubicBezTo>
                  <a:cubicBezTo>
                    <a:pt x="9" y="71"/>
                    <a:pt x="9" y="71"/>
                    <a:pt x="9" y="71"/>
                  </a:cubicBezTo>
                  <a:cubicBezTo>
                    <a:pt x="20" y="60"/>
                    <a:pt x="28" y="47"/>
                    <a:pt x="34" y="32"/>
                  </a:cubicBezTo>
                  <a:cubicBezTo>
                    <a:pt x="46" y="32"/>
                    <a:pt x="46" y="32"/>
                    <a:pt x="46" y="32"/>
                  </a:cubicBezTo>
                  <a:cubicBezTo>
                    <a:pt x="39" y="48"/>
                    <a:pt x="30" y="61"/>
                    <a:pt x="19" y="72"/>
                  </a:cubicBezTo>
                  <a:cubicBezTo>
                    <a:pt x="36" y="72"/>
                    <a:pt x="52" y="71"/>
                    <a:pt x="67" y="70"/>
                  </a:cubicBezTo>
                  <a:cubicBezTo>
                    <a:pt x="64" y="63"/>
                    <a:pt x="62" y="57"/>
                    <a:pt x="58" y="52"/>
                  </a:cubicBezTo>
                  <a:cubicBezTo>
                    <a:pt x="67" y="52"/>
                    <a:pt x="67" y="52"/>
                    <a:pt x="67" y="52"/>
                  </a:cubicBezTo>
                  <a:cubicBezTo>
                    <a:pt x="73" y="61"/>
                    <a:pt x="78" y="72"/>
                    <a:pt x="82" y="84"/>
                  </a:cubicBezTo>
                  <a:lnTo>
                    <a:pt x="72" y="84"/>
                  </a:lnTo>
                  <a:close/>
                  <a:moveTo>
                    <a:pt x="88" y="43"/>
                  </a:moveTo>
                  <a:cubicBezTo>
                    <a:pt x="68" y="34"/>
                    <a:pt x="56" y="20"/>
                    <a:pt x="52" y="0"/>
                  </a:cubicBezTo>
                  <a:cubicBezTo>
                    <a:pt x="62" y="0"/>
                    <a:pt x="62" y="0"/>
                    <a:pt x="62" y="0"/>
                  </a:cubicBezTo>
                  <a:cubicBezTo>
                    <a:pt x="66" y="15"/>
                    <a:pt x="75" y="27"/>
                    <a:pt x="88" y="36"/>
                  </a:cubicBezTo>
                  <a:lnTo>
                    <a:pt x="88" y="43"/>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60" name="Freeform 57"/>
            <p:cNvSpPr>
              <a:spLocks noEditPoints="1"/>
            </p:cNvSpPr>
            <p:nvPr/>
          </p:nvSpPr>
          <p:spPr bwMode="auto">
            <a:xfrm>
              <a:off x="8125473" y="1796657"/>
              <a:ext cx="381501" cy="383417"/>
            </a:xfrm>
            <a:custGeom>
              <a:avLst/>
              <a:gdLst>
                <a:gd name="T0" fmla="*/ 0 w 84"/>
                <a:gd name="T1" fmla="*/ 24 h 83"/>
                <a:gd name="T2" fmla="*/ 0 w 84"/>
                <a:gd name="T3" fmla="*/ 17 h 83"/>
                <a:gd name="T4" fmla="*/ 66 w 84"/>
                <a:gd name="T5" fmla="*/ 17 h 83"/>
                <a:gd name="T6" fmla="*/ 66 w 84"/>
                <a:gd name="T7" fmla="*/ 24 h 83"/>
                <a:gd name="T8" fmla="*/ 0 w 84"/>
                <a:gd name="T9" fmla="*/ 24 h 83"/>
                <a:gd name="T10" fmla="*/ 57 w 84"/>
                <a:gd name="T11" fmla="*/ 83 h 83"/>
                <a:gd name="T12" fmla="*/ 57 w 84"/>
                <a:gd name="T13" fmla="*/ 76 h 83"/>
                <a:gd name="T14" fmla="*/ 66 w 84"/>
                <a:gd name="T15" fmla="*/ 76 h 83"/>
                <a:gd name="T16" fmla="*/ 73 w 84"/>
                <a:gd name="T17" fmla="*/ 70 h 83"/>
                <a:gd name="T18" fmla="*/ 73 w 84"/>
                <a:gd name="T19" fmla="*/ 7 h 83"/>
                <a:gd name="T20" fmla="*/ 4 w 84"/>
                <a:gd name="T21" fmla="*/ 7 h 83"/>
                <a:gd name="T22" fmla="*/ 4 w 84"/>
                <a:gd name="T23" fmla="*/ 0 h 83"/>
                <a:gd name="T24" fmla="*/ 83 w 84"/>
                <a:gd name="T25" fmla="*/ 0 h 83"/>
                <a:gd name="T26" fmla="*/ 83 w 84"/>
                <a:gd name="T27" fmla="*/ 70 h 83"/>
                <a:gd name="T28" fmla="*/ 70 w 84"/>
                <a:gd name="T29" fmla="*/ 83 h 83"/>
                <a:gd name="T30" fmla="*/ 57 w 84"/>
                <a:gd name="T31" fmla="*/ 83 h 83"/>
                <a:gd name="T32" fmla="*/ 8 w 84"/>
                <a:gd name="T33" fmla="*/ 69 h 83"/>
                <a:gd name="T34" fmla="*/ 8 w 84"/>
                <a:gd name="T35" fmla="*/ 34 h 83"/>
                <a:gd name="T36" fmla="*/ 58 w 84"/>
                <a:gd name="T37" fmla="*/ 34 h 83"/>
                <a:gd name="T38" fmla="*/ 58 w 84"/>
                <a:gd name="T39" fmla="*/ 56 h 83"/>
                <a:gd name="T40" fmla="*/ 46 w 84"/>
                <a:gd name="T41" fmla="*/ 69 h 83"/>
                <a:gd name="T42" fmla="*/ 8 w 84"/>
                <a:gd name="T43" fmla="*/ 69 h 83"/>
                <a:gd name="T44" fmla="*/ 17 w 84"/>
                <a:gd name="T45" fmla="*/ 62 h 83"/>
                <a:gd name="T46" fmla="*/ 43 w 84"/>
                <a:gd name="T47" fmla="*/ 62 h 83"/>
                <a:gd name="T48" fmla="*/ 48 w 84"/>
                <a:gd name="T49" fmla="*/ 57 h 83"/>
                <a:gd name="T50" fmla="*/ 48 w 84"/>
                <a:gd name="T51" fmla="*/ 40 h 83"/>
                <a:gd name="T52" fmla="*/ 17 w 84"/>
                <a:gd name="T53" fmla="*/ 40 h 83"/>
                <a:gd name="T54" fmla="*/ 17 w 84"/>
                <a:gd name="T55" fmla="*/ 62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83">
                  <a:moveTo>
                    <a:pt x="0" y="24"/>
                  </a:moveTo>
                  <a:cubicBezTo>
                    <a:pt x="0" y="17"/>
                    <a:pt x="0" y="17"/>
                    <a:pt x="0" y="17"/>
                  </a:cubicBezTo>
                  <a:cubicBezTo>
                    <a:pt x="66" y="17"/>
                    <a:pt x="66" y="17"/>
                    <a:pt x="66" y="17"/>
                  </a:cubicBezTo>
                  <a:cubicBezTo>
                    <a:pt x="66" y="24"/>
                    <a:pt x="66" y="24"/>
                    <a:pt x="66" y="24"/>
                  </a:cubicBezTo>
                  <a:lnTo>
                    <a:pt x="0" y="24"/>
                  </a:lnTo>
                  <a:close/>
                  <a:moveTo>
                    <a:pt x="57" y="83"/>
                  </a:moveTo>
                  <a:cubicBezTo>
                    <a:pt x="57" y="76"/>
                    <a:pt x="57" y="76"/>
                    <a:pt x="57" y="76"/>
                  </a:cubicBezTo>
                  <a:cubicBezTo>
                    <a:pt x="66" y="76"/>
                    <a:pt x="66" y="76"/>
                    <a:pt x="66" y="76"/>
                  </a:cubicBezTo>
                  <a:cubicBezTo>
                    <a:pt x="71" y="76"/>
                    <a:pt x="73" y="74"/>
                    <a:pt x="73" y="70"/>
                  </a:cubicBezTo>
                  <a:cubicBezTo>
                    <a:pt x="73" y="7"/>
                    <a:pt x="73" y="7"/>
                    <a:pt x="73" y="7"/>
                  </a:cubicBezTo>
                  <a:cubicBezTo>
                    <a:pt x="4" y="7"/>
                    <a:pt x="4" y="7"/>
                    <a:pt x="4" y="7"/>
                  </a:cubicBezTo>
                  <a:cubicBezTo>
                    <a:pt x="4" y="0"/>
                    <a:pt x="4" y="0"/>
                    <a:pt x="4" y="0"/>
                  </a:cubicBezTo>
                  <a:cubicBezTo>
                    <a:pt x="83" y="0"/>
                    <a:pt x="83" y="0"/>
                    <a:pt x="83" y="0"/>
                  </a:cubicBezTo>
                  <a:cubicBezTo>
                    <a:pt x="83" y="70"/>
                    <a:pt x="83" y="70"/>
                    <a:pt x="83" y="70"/>
                  </a:cubicBezTo>
                  <a:cubicBezTo>
                    <a:pt x="84" y="79"/>
                    <a:pt x="79" y="83"/>
                    <a:pt x="70" y="83"/>
                  </a:cubicBezTo>
                  <a:lnTo>
                    <a:pt x="57" y="83"/>
                  </a:lnTo>
                  <a:close/>
                  <a:moveTo>
                    <a:pt x="8" y="69"/>
                  </a:moveTo>
                  <a:cubicBezTo>
                    <a:pt x="8" y="34"/>
                    <a:pt x="8" y="34"/>
                    <a:pt x="8" y="34"/>
                  </a:cubicBezTo>
                  <a:cubicBezTo>
                    <a:pt x="58" y="34"/>
                    <a:pt x="58" y="34"/>
                    <a:pt x="58" y="34"/>
                  </a:cubicBezTo>
                  <a:cubicBezTo>
                    <a:pt x="58" y="56"/>
                    <a:pt x="58" y="56"/>
                    <a:pt x="58" y="56"/>
                  </a:cubicBezTo>
                  <a:cubicBezTo>
                    <a:pt x="58" y="65"/>
                    <a:pt x="54" y="69"/>
                    <a:pt x="46" y="69"/>
                  </a:cubicBezTo>
                  <a:lnTo>
                    <a:pt x="8" y="69"/>
                  </a:lnTo>
                  <a:close/>
                  <a:moveTo>
                    <a:pt x="17" y="62"/>
                  </a:moveTo>
                  <a:cubicBezTo>
                    <a:pt x="43" y="62"/>
                    <a:pt x="43" y="62"/>
                    <a:pt x="43" y="62"/>
                  </a:cubicBezTo>
                  <a:cubicBezTo>
                    <a:pt x="46" y="62"/>
                    <a:pt x="48" y="60"/>
                    <a:pt x="48" y="57"/>
                  </a:cubicBezTo>
                  <a:cubicBezTo>
                    <a:pt x="48" y="40"/>
                    <a:pt x="48" y="40"/>
                    <a:pt x="48" y="40"/>
                  </a:cubicBezTo>
                  <a:cubicBezTo>
                    <a:pt x="17" y="40"/>
                    <a:pt x="17" y="40"/>
                    <a:pt x="17" y="40"/>
                  </a:cubicBezTo>
                  <a:lnTo>
                    <a:pt x="17" y="62"/>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sz="1405"/>
            </a:p>
          </p:txBody>
        </p:sp>
        <p:sp>
          <p:nvSpPr>
            <p:cNvPr id="61" name="Freeform 58"/>
            <p:cNvSpPr/>
            <p:nvPr/>
          </p:nvSpPr>
          <p:spPr bwMode="auto">
            <a:xfrm>
              <a:off x="1149193" y="1773652"/>
              <a:ext cx="427511" cy="764917"/>
            </a:xfrm>
            <a:custGeom>
              <a:avLst/>
              <a:gdLst>
                <a:gd name="T0" fmla="*/ 13 w 94"/>
                <a:gd name="T1" fmla="*/ 0 h 166"/>
                <a:gd name="T2" fmla="*/ 55 w 94"/>
                <a:gd name="T3" fmla="*/ 0 h 166"/>
                <a:gd name="T4" fmla="*/ 71 w 94"/>
                <a:gd name="T5" fmla="*/ 68 h 166"/>
                <a:gd name="T6" fmla="*/ 94 w 94"/>
                <a:gd name="T7" fmla="*/ 68 h 166"/>
                <a:gd name="T8" fmla="*/ 72 w 94"/>
                <a:gd name="T9" fmla="*/ 166 h 166"/>
                <a:gd name="T10" fmla="*/ 7 w 94"/>
                <a:gd name="T11" fmla="*/ 166 h 166"/>
                <a:gd name="T12" fmla="*/ 3 w 94"/>
                <a:gd name="T13" fmla="*/ 157 h 166"/>
                <a:gd name="T14" fmla="*/ 8 w 94"/>
                <a:gd name="T15" fmla="*/ 11 h 166"/>
                <a:gd name="T16" fmla="*/ 13 w 94"/>
                <a:gd name="T17"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 h="166">
                  <a:moveTo>
                    <a:pt x="13" y="0"/>
                  </a:moveTo>
                  <a:cubicBezTo>
                    <a:pt x="55" y="0"/>
                    <a:pt x="55" y="0"/>
                    <a:pt x="55" y="0"/>
                  </a:cubicBezTo>
                  <a:cubicBezTo>
                    <a:pt x="71" y="68"/>
                    <a:pt x="71" y="68"/>
                    <a:pt x="71" y="68"/>
                  </a:cubicBezTo>
                  <a:cubicBezTo>
                    <a:pt x="94" y="68"/>
                    <a:pt x="94" y="68"/>
                    <a:pt x="94" y="68"/>
                  </a:cubicBezTo>
                  <a:cubicBezTo>
                    <a:pt x="72" y="166"/>
                    <a:pt x="72" y="166"/>
                    <a:pt x="72" y="166"/>
                  </a:cubicBezTo>
                  <a:cubicBezTo>
                    <a:pt x="7" y="166"/>
                    <a:pt x="7" y="166"/>
                    <a:pt x="7" y="166"/>
                  </a:cubicBezTo>
                  <a:cubicBezTo>
                    <a:pt x="1" y="166"/>
                    <a:pt x="0" y="159"/>
                    <a:pt x="3" y="157"/>
                  </a:cubicBezTo>
                  <a:cubicBezTo>
                    <a:pt x="47" y="108"/>
                    <a:pt x="50" y="60"/>
                    <a:pt x="8" y="11"/>
                  </a:cubicBezTo>
                  <a:cubicBezTo>
                    <a:pt x="5" y="7"/>
                    <a:pt x="7" y="0"/>
                    <a:pt x="13" y="0"/>
                  </a:cubicBezTo>
                  <a:close/>
                </a:path>
              </a:pathLst>
            </a:custGeom>
            <a:solidFill>
              <a:srgbClr val="22A0DB"/>
            </a:solidFill>
            <a:ln>
              <a:noFill/>
            </a:ln>
          </p:spPr>
          <p:txBody>
            <a:bodyPr vert="horz" wrap="square" lIns="91440" tIns="45720" rIns="91440" bIns="45720" numCol="1" anchor="t" anchorCtr="0" compatLnSpc="1"/>
            <a:lstStyle/>
            <a:p>
              <a:endParaRPr lang="zh-CN" altLang="en-US" sz="1405"/>
            </a:p>
          </p:txBody>
        </p:sp>
        <p:sp>
          <p:nvSpPr>
            <p:cNvPr id="62" name="Freeform 59"/>
            <p:cNvSpPr/>
            <p:nvPr/>
          </p:nvSpPr>
          <p:spPr bwMode="auto">
            <a:xfrm>
              <a:off x="1603543" y="1773652"/>
              <a:ext cx="431345" cy="764917"/>
            </a:xfrm>
            <a:custGeom>
              <a:avLst/>
              <a:gdLst>
                <a:gd name="T0" fmla="*/ 83 w 95"/>
                <a:gd name="T1" fmla="*/ 0 h 166"/>
                <a:gd name="T2" fmla="*/ 39 w 95"/>
                <a:gd name="T3" fmla="*/ 0 h 166"/>
                <a:gd name="T4" fmla="*/ 23 w 95"/>
                <a:gd name="T5" fmla="*/ 68 h 166"/>
                <a:gd name="T6" fmla="*/ 0 w 95"/>
                <a:gd name="T7" fmla="*/ 68 h 166"/>
                <a:gd name="T8" fmla="*/ 23 w 95"/>
                <a:gd name="T9" fmla="*/ 166 h 166"/>
                <a:gd name="T10" fmla="*/ 89 w 95"/>
                <a:gd name="T11" fmla="*/ 166 h 166"/>
                <a:gd name="T12" fmla="*/ 93 w 95"/>
                <a:gd name="T13" fmla="*/ 157 h 166"/>
                <a:gd name="T14" fmla="*/ 88 w 95"/>
                <a:gd name="T15" fmla="*/ 11 h 166"/>
                <a:gd name="T16" fmla="*/ 83 w 95"/>
                <a:gd name="T17"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5" h="166">
                  <a:moveTo>
                    <a:pt x="83" y="0"/>
                  </a:moveTo>
                  <a:cubicBezTo>
                    <a:pt x="39" y="0"/>
                    <a:pt x="39" y="0"/>
                    <a:pt x="39" y="0"/>
                  </a:cubicBezTo>
                  <a:cubicBezTo>
                    <a:pt x="23" y="68"/>
                    <a:pt x="23" y="68"/>
                    <a:pt x="23" y="68"/>
                  </a:cubicBezTo>
                  <a:cubicBezTo>
                    <a:pt x="0" y="68"/>
                    <a:pt x="0" y="68"/>
                    <a:pt x="0" y="68"/>
                  </a:cubicBezTo>
                  <a:cubicBezTo>
                    <a:pt x="23" y="166"/>
                    <a:pt x="23" y="166"/>
                    <a:pt x="23" y="166"/>
                  </a:cubicBezTo>
                  <a:cubicBezTo>
                    <a:pt x="89" y="166"/>
                    <a:pt x="89" y="166"/>
                    <a:pt x="89" y="166"/>
                  </a:cubicBezTo>
                  <a:cubicBezTo>
                    <a:pt x="95" y="166"/>
                    <a:pt x="95" y="159"/>
                    <a:pt x="93" y="157"/>
                  </a:cubicBezTo>
                  <a:cubicBezTo>
                    <a:pt x="48" y="108"/>
                    <a:pt x="45" y="60"/>
                    <a:pt x="88" y="11"/>
                  </a:cubicBezTo>
                  <a:cubicBezTo>
                    <a:pt x="90" y="7"/>
                    <a:pt x="88" y="0"/>
                    <a:pt x="83" y="0"/>
                  </a:cubicBezTo>
                  <a:close/>
                </a:path>
              </a:pathLst>
            </a:custGeom>
            <a:solidFill>
              <a:srgbClr val="22A0DB"/>
            </a:solidFill>
            <a:ln>
              <a:noFill/>
            </a:ln>
          </p:spPr>
          <p:txBody>
            <a:bodyPr vert="horz" wrap="square" lIns="91440" tIns="45720" rIns="91440" bIns="45720" numCol="1" anchor="t" anchorCtr="0" compatLnSpc="1"/>
            <a:lstStyle/>
            <a:p>
              <a:endParaRPr lang="zh-CN" altLang="en-US" sz="1405"/>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98500" y="1521354"/>
            <a:ext cx="4318000" cy="362611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p:nvPr>
        </p:nvSpPr>
        <p:spPr>
          <a:xfrm>
            <a:off x="5143500" y="1521354"/>
            <a:ext cx="4318000" cy="362611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9CA7F93-2952-4906-B412-C77D23A362C8}" type="datetime1">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B74D8B9-E116-425F-B33E-AD807879AD2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99823" y="304271"/>
            <a:ext cx="8763000" cy="1104636"/>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99824" y="1400969"/>
            <a:ext cx="4298156" cy="686593"/>
          </a:xfrm>
        </p:spPr>
        <p:txBody>
          <a:bodyPr anchor="b"/>
          <a:lstStyle>
            <a:lvl1pPr marL="0" indent="0">
              <a:buNone/>
              <a:defRPr sz="2000" b="1"/>
            </a:lvl1pPr>
            <a:lvl2pPr marL="381000" indent="0">
              <a:buNone/>
              <a:defRPr sz="1665" b="1"/>
            </a:lvl2pPr>
            <a:lvl3pPr marL="762000" indent="0">
              <a:buNone/>
              <a:defRPr sz="1500" b="1"/>
            </a:lvl3pPr>
            <a:lvl4pPr marL="1143000" indent="0">
              <a:buNone/>
              <a:defRPr sz="1335" b="1"/>
            </a:lvl4pPr>
            <a:lvl5pPr marL="1524000" indent="0">
              <a:buNone/>
              <a:defRPr sz="1335" b="1"/>
            </a:lvl5pPr>
            <a:lvl6pPr marL="1905000" indent="0">
              <a:buNone/>
              <a:defRPr sz="1335" b="1"/>
            </a:lvl6pPr>
            <a:lvl7pPr marL="2286000" indent="0">
              <a:buNone/>
              <a:defRPr sz="1335" b="1"/>
            </a:lvl7pPr>
            <a:lvl8pPr marL="2667000" indent="0">
              <a:buNone/>
              <a:defRPr sz="1335" b="1"/>
            </a:lvl8pPr>
            <a:lvl9pPr marL="3048000" indent="0">
              <a:buNone/>
              <a:defRPr sz="1335"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699824" y="2087563"/>
            <a:ext cx="4298156" cy="307049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5143500" y="1400969"/>
            <a:ext cx="4319323" cy="686593"/>
          </a:xfrm>
        </p:spPr>
        <p:txBody>
          <a:bodyPr anchor="b"/>
          <a:lstStyle>
            <a:lvl1pPr marL="0" indent="0">
              <a:buNone/>
              <a:defRPr sz="2000" b="1"/>
            </a:lvl1pPr>
            <a:lvl2pPr marL="381000" indent="0">
              <a:buNone/>
              <a:defRPr sz="1665" b="1"/>
            </a:lvl2pPr>
            <a:lvl3pPr marL="762000" indent="0">
              <a:buNone/>
              <a:defRPr sz="1500" b="1"/>
            </a:lvl3pPr>
            <a:lvl4pPr marL="1143000" indent="0">
              <a:buNone/>
              <a:defRPr sz="1335" b="1"/>
            </a:lvl4pPr>
            <a:lvl5pPr marL="1524000" indent="0">
              <a:buNone/>
              <a:defRPr sz="1335" b="1"/>
            </a:lvl5pPr>
            <a:lvl6pPr marL="1905000" indent="0">
              <a:buNone/>
              <a:defRPr sz="1335" b="1"/>
            </a:lvl6pPr>
            <a:lvl7pPr marL="2286000" indent="0">
              <a:buNone/>
              <a:defRPr sz="1335" b="1"/>
            </a:lvl7pPr>
            <a:lvl8pPr marL="2667000" indent="0">
              <a:buNone/>
              <a:defRPr sz="1335" b="1"/>
            </a:lvl8pPr>
            <a:lvl9pPr marL="3048000" indent="0">
              <a:buNone/>
              <a:defRPr sz="1335"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5143500" y="2087563"/>
            <a:ext cx="4319323" cy="307049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E362C5F5-D03F-4F6C-85AA-44E0F29FF49A}" type="datetime1">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B74D8B9-E116-425F-B33E-AD807879AD2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2DF4827E-56E2-4586-9114-B633D1351429}" type="datetime1">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B74D8B9-E116-425F-B33E-AD807879AD2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FEB799-9642-4F98-8D22-5B554DD959D0}" type="datetime1">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B74D8B9-E116-425F-B33E-AD807879AD2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99824" y="381000"/>
            <a:ext cx="3276864" cy="1333500"/>
          </a:xfrm>
        </p:spPr>
        <p:txBody>
          <a:bodyPr anchor="b"/>
          <a:lstStyle>
            <a:lvl1pPr>
              <a:defRPr sz="2665"/>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319323" y="822855"/>
            <a:ext cx="5143500" cy="4061354"/>
          </a:xfrm>
        </p:spPr>
        <p:txBody>
          <a:bodyPr/>
          <a:lstStyle>
            <a:lvl1pPr>
              <a:defRPr sz="2665"/>
            </a:lvl1pPr>
            <a:lvl2pPr>
              <a:defRPr sz="2335"/>
            </a:lvl2pPr>
            <a:lvl3pPr>
              <a:defRPr sz="2000"/>
            </a:lvl3pPr>
            <a:lvl4pPr>
              <a:defRPr sz="1665"/>
            </a:lvl4pPr>
            <a:lvl5pPr>
              <a:defRPr sz="1665"/>
            </a:lvl5pPr>
            <a:lvl6pPr>
              <a:defRPr sz="1665"/>
            </a:lvl6pPr>
            <a:lvl7pPr>
              <a:defRPr sz="1665"/>
            </a:lvl7pPr>
            <a:lvl8pPr>
              <a:defRPr sz="1665"/>
            </a:lvl8pPr>
            <a:lvl9pPr>
              <a:defRPr sz="166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p:nvPr>
        </p:nvSpPr>
        <p:spPr>
          <a:xfrm>
            <a:off x="699824" y="1714500"/>
            <a:ext cx="3276864" cy="3176323"/>
          </a:xfrm>
        </p:spPr>
        <p:txBody>
          <a:bodyPr/>
          <a:lstStyle>
            <a:lvl1pPr marL="0" indent="0">
              <a:buNone/>
              <a:defRPr sz="1335"/>
            </a:lvl1pPr>
            <a:lvl2pPr marL="381000" indent="0">
              <a:buNone/>
              <a:defRPr sz="1165"/>
            </a:lvl2pPr>
            <a:lvl3pPr marL="762000" indent="0">
              <a:buNone/>
              <a:defRPr sz="1000"/>
            </a:lvl3pPr>
            <a:lvl4pPr marL="1143000" indent="0">
              <a:buNone/>
              <a:defRPr sz="835"/>
            </a:lvl4pPr>
            <a:lvl5pPr marL="1524000" indent="0">
              <a:buNone/>
              <a:defRPr sz="835"/>
            </a:lvl5pPr>
            <a:lvl6pPr marL="1905000" indent="0">
              <a:buNone/>
              <a:defRPr sz="835"/>
            </a:lvl6pPr>
            <a:lvl7pPr marL="2286000" indent="0">
              <a:buNone/>
              <a:defRPr sz="835"/>
            </a:lvl7pPr>
            <a:lvl8pPr marL="2667000" indent="0">
              <a:buNone/>
              <a:defRPr sz="835"/>
            </a:lvl8pPr>
            <a:lvl9pPr marL="3048000" indent="0">
              <a:buNone/>
              <a:defRPr sz="835"/>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A00A86AE-43F9-4758-AACC-962C9D57BB03}" type="datetime1">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B74D8B9-E116-425F-B33E-AD807879AD2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99824" y="381000"/>
            <a:ext cx="3276864" cy="1333500"/>
          </a:xfrm>
        </p:spPr>
        <p:txBody>
          <a:bodyPr anchor="b"/>
          <a:lstStyle>
            <a:lvl1pPr>
              <a:defRPr sz="2665"/>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4319323" y="822855"/>
            <a:ext cx="5143500" cy="4061354"/>
          </a:xfrm>
        </p:spPr>
        <p:txBody>
          <a:bodyPr anchor="t"/>
          <a:lstStyle>
            <a:lvl1pPr marL="0" indent="0">
              <a:buNone/>
              <a:defRPr sz="2665"/>
            </a:lvl1pPr>
            <a:lvl2pPr marL="381000" indent="0">
              <a:buNone/>
              <a:defRPr sz="2335"/>
            </a:lvl2pPr>
            <a:lvl3pPr marL="762000" indent="0">
              <a:buNone/>
              <a:defRPr sz="2000"/>
            </a:lvl3pPr>
            <a:lvl4pPr marL="1143000" indent="0">
              <a:buNone/>
              <a:defRPr sz="1665"/>
            </a:lvl4pPr>
            <a:lvl5pPr marL="1524000" indent="0">
              <a:buNone/>
              <a:defRPr sz="1665"/>
            </a:lvl5pPr>
            <a:lvl6pPr marL="1905000" indent="0">
              <a:buNone/>
              <a:defRPr sz="1665"/>
            </a:lvl6pPr>
            <a:lvl7pPr marL="2286000" indent="0">
              <a:buNone/>
              <a:defRPr sz="1665"/>
            </a:lvl7pPr>
            <a:lvl8pPr marL="2667000" indent="0">
              <a:buNone/>
              <a:defRPr sz="1665"/>
            </a:lvl8pPr>
            <a:lvl9pPr marL="3048000" indent="0">
              <a:buNone/>
              <a:defRPr sz="1665"/>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99824" y="1714500"/>
            <a:ext cx="3276864" cy="3176323"/>
          </a:xfrm>
        </p:spPr>
        <p:txBody>
          <a:bodyPr/>
          <a:lstStyle>
            <a:lvl1pPr marL="0" indent="0">
              <a:buNone/>
              <a:defRPr sz="1335"/>
            </a:lvl1pPr>
            <a:lvl2pPr marL="381000" indent="0">
              <a:buNone/>
              <a:defRPr sz="1165"/>
            </a:lvl2pPr>
            <a:lvl3pPr marL="762000" indent="0">
              <a:buNone/>
              <a:defRPr sz="1000"/>
            </a:lvl3pPr>
            <a:lvl4pPr marL="1143000" indent="0">
              <a:buNone/>
              <a:defRPr sz="835"/>
            </a:lvl4pPr>
            <a:lvl5pPr marL="1524000" indent="0">
              <a:buNone/>
              <a:defRPr sz="835"/>
            </a:lvl5pPr>
            <a:lvl6pPr marL="1905000" indent="0">
              <a:buNone/>
              <a:defRPr sz="835"/>
            </a:lvl6pPr>
            <a:lvl7pPr marL="2286000" indent="0">
              <a:buNone/>
              <a:defRPr sz="835"/>
            </a:lvl7pPr>
            <a:lvl8pPr marL="2667000" indent="0">
              <a:buNone/>
              <a:defRPr sz="835"/>
            </a:lvl8pPr>
            <a:lvl9pPr marL="3048000" indent="0">
              <a:buNone/>
              <a:defRPr sz="835"/>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8AFE03C5-F3FB-47D9-86CD-0C2EC80FA353}" type="datetime1">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B74D8B9-E116-425F-B33E-AD807879AD2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8500" y="304271"/>
            <a:ext cx="8763000" cy="1104636"/>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98500" y="1521354"/>
            <a:ext cx="8763000" cy="3626115"/>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698500" y="5296959"/>
            <a:ext cx="2286000" cy="304271"/>
          </a:xfrm>
          <a:prstGeom prst="rect">
            <a:avLst/>
          </a:prstGeom>
        </p:spPr>
        <p:txBody>
          <a:bodyPr vert="horz" lIns="91440" tIns="45720" rIns="91440" bIns="45720" rtlCol="0" anchor="ctr"/>
          <a:lstStyle>
            <a:lvl1pPr algn="l">
              <a:defRPr sz="1000">
                <a:solidFill>
                  <a:schemeClr val="tx1">
                    <a:tint val="75000"/>
                  </a:schemeClr>
                </a:solidFill>
              </a:defRPr>
            </a:lvl1pPr>
          </a:lstStyle>
          <a:p>
            <a:fld id="{BCFCC2E8-0A6E-4613-8528-73D2CE2FABB2}" type="datetime1">
              <a:rPr lang="zh-CN" altLang="en-US" smtClean="0"/>
            </a:fld>
            <a:endParaRPr lang="zh-CN" altLang="en-US"/>
          </a:p>
        </p:txBody>
      </p:sp>
      <p:sp>
        <p:nvSpPr>
          <p:cNvPr id="5" name="Footer Placeholder 4"/>
          <p:cNvSpPr>
            <a:spLocks noGrp="1"/>
          </p:cNvSpPr>
          <p:nvPr>
            <p:ph type="ftr" sz="quarter" idx="3"/>
          </p:nvPr>
        </p:nvSpPr>
        <p:spPr>
          <a:xfrm>
            <a:off x="3365500" y="5296959"/>
            <a:ext cx="3429000" cy="304271"/>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7175500" y="5296959"/>
            <a:ext cx="2286000" cy="304271"/>
          </a:xfrm>
          <a:prstGeom prst="rect">
            <a:avLst/>
          </a:prstGeom>
        </p:spPr>
        <p:txBody>
          <a:bodyPr vert="horz" lIns="91440" tIns="45720" rIns="91440" bIns="45720" rtlCol="0" anchor="ctr"/>
          <a:lstStyle>
            <a:lvl1pPr algn="r">
              <a:defRPr sz="1000">
                <a:solidFill>
                  <a:schemeClr val="tx1">
                    <a:tint val="75000"/>
                  </a:schemeClr>
                </a:solidFill>
              </a:defRPr>
            </a:lvl1pPr>
          </a:lstStyle>
          <a:p>
            <a:fld id="{5B74D8B9-E116-425F-B33E-AD807879AD2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762000" rtl="0" eaLnBrk="1" latinLnBrk="0" hangingPunct="1">
        <a:lnSpc>
          <a:spcPct val="90000"/>
        </a:lnSpc>
        <a:spcBef>
          <a:spcPct val="0"/>
        </a:spcBef>
        <a:buNone/>
        <a:defRPr sz="3665" kern="1200">
          <a:solidFill>
            <a:schemeClr val="tx1"/>
          </a:solidFill>
          <a:latin typeface="+mj-lt"/>
          <a:ea typeface="+mj-ea"/>
          <a:cs typeface="+mj-cs"/>
        </a:defRPr>
      </a:lvl1pPr>
    </p:titleStyle>
    <p:bodyStyle>
      <a:lvl1pPr marL="190500" indent="-190500" algn="l" defTabSz="762000" rtl="0" eaLnBrk="1" latinLnBrk="0" hangingPunct="1">
        <a:lnSpc>
          <a:spcPct val="90000"/>
        </a:lnSpc>
        <a:spcBef>
          <a:spcPts val="835"/>
        </a:spcBef>
        <a:buFont typeface="Arial" panose="020B0604020202020204" pitchFamily="34" charset="0"/>
        <a:buChar char="•"/>
        <a:defRPr sz="2335" kern="1200">
          <a:solidFill>
            <a:schemeClr val="tx1"/>
          </a:solidFill>
          <a:latin typeface="+mn-lt"/>
          <a:ea typeface="+mn-ea"/>
          <a:cs typeface="+mn-cs"/>
        </a:defRPr>
      </a:lvl1pPr>
      <a:lvl2pPr marL="571500" indent="-190500" algn="l" defTabSz="762000" rtl="0" eaLnBrk="1" latinLnBrk="0" hangingPunct="1">
        <a:lnSpc>
          <a:spcPct val="90000"/>
        </a:lnSpc>
        <a:spcBef>
          <a:spcPts val="415"/>
        </a:spcBef>
        <a:buFont typeface="Arial" panose="020B0604020202020204" pitchFamily="34" charset="0"/>
        <a:buChar char="•"/>
        <a:defRPr sz="2000" kern="1200">
          <a:solidFill>
            <a:schemeClr val="tx1"/>
          </a:solidFill>
          <a:latin typeface="+mn-lt"/>
          <a:ea typeface="+mn-ea"/>
          <a:cs typeface="+mn-cs"/>
        </a:defRPr>
      </a:lvl2pPr>
      <a:lvl3pPr marL="952500" indent="-190500" algn="l" defTabSz="762000" rtl="0" eaLnBrk="1" latinLnBrk="0" hangingPunct="1">
        <a:lnSpc>
          <a:spcPct val="90000"/>
        </a:lnSpc>
        <a:spcBef>
          <a:spcPts val="415"/>
        </a:spcBef>
        <a:buFont typeface="Arial" panose="020B0604020202020204" pitchFamily="34" charset="0"/>
        <a:buChar char="•"/>
        <a:defRPr sz="1665" kern="1200">
          <a:solidFill>
            <a:schemeClr val="tx1"/>
          </a:solidFill>
          <a:latin typeface="+mn-lt"/>
          <a:ea typeface="+mn-ea"/>
          <a:cs typeface="+mn-cs"/>
        </a:defRPr>
      </a:lvl3pPr>
      <a:lvl4pPr marL="1333500" indent="-190500" algn="l" defTabSz="762000" rtl="0" eaLnBrk="1" latinLnBrk="0" hangingPunct="1">
        <a:lnSpc>
          <a:spcPct val="90000"/>
        </a:lnSpc>
        <a:spcBef>
          <a:spcPts val="415"/>
        </a:spcBef>
        <a:buFont typeface="Arial" panose="020B0604020202020204" pitchFamily="34" charset="0"/>
        <a:buChar char="•"/>
        <a:defRPr sz="1500" kern="1200">
          <a:solidFill>
            <a:schemeClr val="tx1"/>
          </a:solidFill>
          <a:latin typeface="+mn-lt"/>
          <a:ea typeface="+mn-ea"/>
          <a:cs typeface="+mn-cs"/>
        </a:defRPr>
      </a:lvl4pPr>
      <a:lvl5pPr marL="1714500" indent="-190500" algn="l" defTabSz="762000" rtl="0" eaLnBrk="1" latinLnBrk="0" hangingPunct="1">
        <a:lnSpc>
          <a:spcPct val="90000"/>
        </a:lnSpc>
        <a:spcBef>
          <a:spcPts val="415"/>
        </a:spcBef>
        <a:buFont typeface="Arial" panose="020B0604020202020204" pitchFamily="34" charset="0"/>
        <a:buChar char="•"/>
        <a:defRPr sz="1500" kern="1200">
          <a:solidFill>
            <a:schemeClr val="tx1"/>
          </a:solidFill>
          <a:latin typeface="+mn-lt"/>
          <a:ea typeface="+mn-ea"/>
          <a:cs typeface="+mn-cs"/>
        </a:defRPr>
      </a:lvl5pPr>
      <a:lvl6pPr marL="2095500" indent="-190500" algn="l" defTabSz="762000" rtl="0" eaLnBrk="1" latinLnBrk="0" hangingPunct="1">
        <a:lnSpc>
          <a:spcPct val="90000"/>
        </a:lnSpc>
        <a:spcBef>
          <a:spcPts val="415"/>
        </a:spcBef>
        <a:buFont typeface="Arial" panose="020B0604020202020204" pitchFamily="34" charset="0"/>
        <a:buChar char="•"/>
        <a:defRPr sz="1500" kern="1200">
          <a:solidFill>
            <a:schemeClr val="tx1"/>
          </a:solidFill>
          <a:latin typeface="+mn-lt"/>
          <a:ea typeface="+mn-ea"/>
          <a:cs typeface="+mn-cs"/>
        </a:defRPr>
      </a:lvl6pPr>
      <a:lvl7pPr marL="2476500" indent="-190500" algn="l" defTabSz="762000" rtl="0" eaLnBrk="1" latinLnBrk="0" hangingPunct="1">
        <a:lnSpc>
          <a:spcPct val="90000"/>
        </a:lnSpc>
        <a:spcBef>
          <a:spcPts val="415"/>
        </a:spcBef>
        <a:buFont typeface="Arial" panose="020B0604020202020204" pitchFamily="34" charset="0"/>
        <a:buChar char="•"/>
        <a:defRPr sz="1500" kern="1200">
          <a:solidFill>
            <a:schemeClr val="tx1"/>
          </a:solidFill>
          <a:latin typeface="+mn-lt"/>
          <a:ea typeface="+mn-ea"/>
          <a:cs typeface="+mn-cs"/>
        </a:defRPr>
      </a:lvl7pPr>
      <a:lvl8pPr marL="2857500" indent="-190500" algn="l" defTabSz="762000" rtl="0" eaLnBrk="1" latinLnBrk="0" hangingPunct="1">
        <a:lnSpc>
          <a:spcPct val="90000"/>
        </a:lnSpc>
        <a:spcBef>
          <a:spcPts val="415"/>
        </a:spcBef>
        <a:buFont typeface="Arial" panose="020B0604020202020204" pitchFamily="34" charset="0"/>
        <a:buChar char="•"/>
        <a:defRPr sz="1500" kern="1200">
          <a:solidFill>
            <a:schemeClr val="tx1"/>
          </a:solidFill>
          <a:latin typeface="+mn-lt"/>
          <a:ea typeface="+mn-ea"/>
          <a:cs typeface="+mn-cs"/>
        </a:defRPr>
      </a:lvl8pPr>
      <a:lvl9pPr marL="3238500" indent="-190500" algn="l" defTabSz="762000" rtl="0" eaLnBrk="1" latinLnBrk="0" hangingPunct="1">
        <a:lnSpc>
          <a:spcPct val="90000"/>
        </a:lnSpc>
        <a:spcBef>
          <a:spcPts val="415"/>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62000" rtl="0" eaLnBrk="1" latinLnBrk="0" hangingPunct="1">
        <a:defRPr sz="1500" kern="1200">
          <a:solidFill>
            <a:schemeClr val="tx1"/>
          </a:solidFill>
          <a:latin typeface="+mn-lt"/>
          <a:ea typeface="+mn-ea"/>
          <a:cs typeface="+mn-cs"/>
        </a:defRPr>
      </a:lvl1pPr>
      <a:lvl2pPr marL="381000" algn="l" defTabSz="762000" rtl="0" eaLnBrk="1" latinLnBrk="0" hangingPunct="1">
        <a:defRPr sz="1500" kern="1200">
          <a:solidFill>
            <a:schemeClr val="tx1"/>
          </a:solidFill>
          <a:latin typeface="+mn-lt"/>
          <a:ea typeface="+mn-ea"/>
          <a:cs typeface="+mn-cs"/>
        </a:defRPr>
      </a:lvl2pPr>
      <a:lvl3pPr marL="762000" algn="l" defTabSz="762000" rtl="0" eaLnBrk="1" latinLnBrk="0" hangingPunct="1">
        <a:defRPr sz="1500" kern="1200">
          <a:solidFill>
            <a:schemeClr val="tx1"/>
          </a:solidFill>
          <a:latin typeface="+mn-lt"/>
          <a:ea typeface="+mn-ea"/>
          <a:cs typeface="+mn-cs"/>
        </a:defRPr>
      </a:lvl3pPr>
      <a:lvl4pPr marL="1143000" algn="l" defTabSz="762000" rtl="0" eaLnBrk="1" latinLnBrk="0" hangingPunct="1">
        <a:defRPr sz="1500" kern="1200">
          <a:solidFill>
            <a:schemeClr val="tx1"/>
          </a:solidFill>
          <a:latin typeface="+mn-lt"/>
          <a:ea typeface="+mn-ea"/>
          <a:cs typeface="+mn-cs"/>
        </a:defRPr>
      </a:lvl4pPr>
      <a:lvl5pPr marL="1524000" algn="l" defTabSz="762000" rtl="0" eaLnBrk="1" latinLnBrk="0" hangingPunct="1">
        <a:defRPr sz="1500" kern="1200">
          <a:solidFill>
            <a:schemeClr val="tx1"/>
          </a:solidFill>
          <a:latin typeface="+mn-lt"/>
          <a:ea typeface="+mn-ea"/>
          <a:cs typeface="+mn-cs"/>
        </a:defRPr>
      </a:lvl5pPr>
      <a:lvl6pPr marL="1905000" algn="l" defTabSz="762000" rtl="0" eaLnBrk="1" latinLnBrk="0" hangingPunct="1">
        <a:defRPr sz="1500" kern="1200">
          <a:solidFill>
            <a:schemeClr val="tx1"/>
          </a:solidFill>
          <a:latin typeface="+mn-lt"/>
          <a:ea typeface="+mn-ea"/>
          <a:cs typeface="+mn-cs"/>
        </a:defRPr>
      </a:lvl6pPr>
      <a:lvl7pPr marL="2286000" algn="l" defTabSz="762000" rtl="0" eaLnBrk="1" latinLnBrk="0" hangingPunct="1">
        <a:defRPr sz="1500" kern="1200">
          <a:solidFill>
            <a:schemeClr val="tx1"/>
          </a:solidFill>
          <a:latin typeface="+mn-lt"/>
          <a:ea typeface="+mn-ea"/>
          <a:cs typeface="+mn-cs"/>
        </a:defRPr>
      </a:lvl7pPr>
      <a:lvl8pPr marL="2667000" algn="l" defTabSz="762000" rtl="0" eaLnBrk="1" latinLnBrk="0" hangingPunct="1">
        <a:defRPr sz="1500" kern="1200">
          <a:solidFill>
            <a:schemeClr val="tx1"/>
          </a:solidFill>
          <a:latin typeface="+mn-lt"/>
          <a:ea typeface="+mn-ea"/>
          <a:cs typeface="+mn-cs"/>
        </a:defRPr>
      </a:lvl8pPr>
      <a:lvl9pPr marL="3048000" algn="l" defTabSz="76200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chart" Target="../charts/chart9.xml"/><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hart" Target="../charts/chart11.xml"/><Relationship Id="rId1" Type="http://schemas.openxmlformats.org/officeDocument/2006/relationships/chart" Target="../charts/chart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12.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png"/><Relationship Id="rId2" Type="http://schemas.openxmlformats.org/officeDocument/2006/relationships/chart" Target="../charts/chart14.xml"/><Relationship Id="rId1" Type="http://schemas.openxmlformats.org/officeDocument/2006/relationships/chart" Target="../charts/chart13.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hart" Target="../charts/chart16.xml"/><Relationship Id="rId1" Type="http://schemas.openxmlformats.org/officeDocument/2006/relationships/chart" Target="../charts/chart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hart" Target="../charts/chart2.xml"/><Relationship Id="rId1"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508000" y="1352834"/>
            <a:ext cx="9144000" cy="837152"/>
          </a:xfrm>
          <a:prstGeom prst="rect">
            <a:avLst/>
          </a:prstGeom>
          <a:noFill/>
        </p:spPr>
        <p:txBody>
          <a:bodyPr wrap="square" rtlCol="0">
            <a:spAutoFit/>
          </a:bodyPr>
          <a:lstStyle/>
          <a:p>
            <a:pPr algn="ctr">
              <a:lnSpc>
                <a:spcPct val="110000"/>
              </a:lnSpc>
            </a:pPr>
            <a:r>
              <a:rPr lang="zh-CN" altLang="en-US" sz="4400" dirty="0">
                <a:solidFill>
                  <a:schemeClr val="bg1"/>
                </a:solidFill>
                <a:latin typeface="华康俪金黑W8(P)" panose="020B0800000000000000" pitchFamily="34" charset="-122"/>
                <a:ea typeface="华康俪金黑W8(P)" panose="020B0800000000000000" pitchFamily="34" charset="-122"/>
              </a:rPr>
              <a:t>医</a:t>
            </a:r>
            <a:r>
              <a:rPr lang="zh-CN" altLang="en-US" sz="4400" dirty="0" smtClean="0">
                <a:solidFill>
                  <a:schemeClr val="bg1"/>
                </a:solidFill>
                <a:latin typeface="华康俪金黑W8(P)" panose="020B0800000000000000" pitchFamily="34" charset="-122"/>
                <a:ea typeface="华康俪金黑W8(P)" panose="020B0800000000000000" pitchFamily="34" charset="-122"/>
              </a:rPr>
              <a:t>药电商市</a:t>
            </a:r>
            <a:r>
              <a:rPr lang="zh-CN" altLang="en-US" sz="4400" dirty="0">
                <a:solidFill>
                  <a:schemeClr val="bg1"/>
                </a:solidFill>
                <a:latin typeface="华康俪金黑W8(P)" panose="020B0800000000000000" pitchFamily="34" charset="-122"/>
                <a:ea typeface="华康俪金黑W8(P)" panose="020B0800000000000000" pitchFamily="34" charset="-122"/>
              </a:rPr>
              <a:t>场</a:t>
            </a:r>
            <a:r>
              <a:rPr lang="zh-CN" altLang="en-US" sz="4400" dirty="0" smtClean="0">
                <a:solidFill>
                  <a:schemeClr val="bg1"/>
                </a:solidFill>
                <a:latin typeface="华康俪金黑W8(P)" panose="020B0800000000000000" pitchFamily="34" charset="-122"/>
                <a:ea typeface="华康俪金黑W8(P)" panose="020B0800000000000000" pitchFamily="34" charset="-122"/>
              </a:rPr>
              <a:t>分析报告</a:t>
            </a:r>
            <a:r>
              <a:rPr lang="en-US" altLang="zh-CN" sz="4400" dirty="0" smtClean="0">
                <a:solidFill>
                  <a:schemeClr val="bg1"/>
                </a:solidFill>
                <a:latin typeface="华康俪金黑W8(P)" panose="020B0800000000000000" pitchFamily="34" charset="-122"/>
                <a:ea typeface="华康俪金黑W8(P)" panose="020B0800000000000000" pitchFamily="34" charset="-122"/>
              </a:rPr>
              <a:t>PPT</a:t>
            </a:r>
            <a:r>
              <a:rPr lang="zh-CN" altLang="en-US" sz="4400" dirty="0" smtClean="0">
                <a:solidFill>
                  <a:schemeClr val="bg1"/>
                </a:solidFill>
                <a:latin typeface="华康俪金黑W8(P)" panose="020B0800000000000000" pitchFamily="34" charset="-122"/>
                <a:ea typeface="华康俪金黑W8(P)" panose="020B0800000000000000" pitchFamily="34" charset="-122"/>
              </a:rPr>
              <a:t>模板</a:t>
            </a:r>
            <a:endParaRPr lang="en-US" altLang="zh-CN" sz="4400" dirty="0">
              <a:solidFill>
                <a:schemeClr val="bg1"/>
              </a:solidFill>
              <a:latin typeface="华康俪金黑W8(P)" panose="020B0800000000000000" pitchFamily="34" charset="-122"/>
              <a:ea typeface="华康俪金黑W8(P)" panose="020B0800000000000000" pitchFamily="34" charset="-122"/>
            </a:endParaRPr>
          </a:p>
        </p:txBody>
      </p:sp>
      <p:sp>
        <p:nvSpPr>
          <p:cNvPr id="63" name="矩形 62"/>
          <p:cNvSpPr/>
          <p:nvPr/>
        </p:nvSpPr>
        <p:spPr>
          <a:xfrm>
            <a:off x="4405707" y="4939934"/>
            <a:ext cx="1354122" cy="238452"/>
          </a:xfrm>
          <a:prstGeom prst="rect">
            <a:avLst/>
          </a:prstGeom>
          <a:solidFill>
            <a:srgbClr val="FA5D5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1200" dirty="0">
                <a:latin typeface="华文细黑" panose="02010600040101010101" pitchFamily="2" charset="-122"/>
                <a:ea typeface="华文细黑" panose="02010600040101010101" pitchFamily="2" charset="-122"/>
              </a:rPr>
              <a:t>2015</a:t>
            </a:r>
            <a:r>
              <a:rPr lang="zh-CN" altLang="en-US" sz="1200" dirty="0">
                <a:latin typeface="华文细黑" panose="02010600040101010101" pitchFamily="2" charset="-122"/>
                <a:ea typeface="华文细黑" panose="02010600040101010101" pitchFamily="2" charset="-122"/>
              </a:rPr>
              <a:t>年</a:t>
            </a:r>
            <a:r>
              <a:rPr lang="en-US" altLang="zh-CN" sz="1200" dirty="0" smtClean="0">
                <a:latin typeface="华文细黑" panose="02010600040101010101" pitchFamily="2" charset="-122"/>
                <a:ea typeface="华文细黑" panose="02010600040101010101" pitchFamily="2" charset="-122"/>
              </a:rPr>
              <a:t>12</a:t>
            </a:r>
            <a:r>
              <a:rPr lang="zh-CN" altLang="en-US" sz="1200" dirty="0" smtClean="0">
                <a:latin typeface="华文细黑" panose="02010600040101010101" pitchFamily="2" charset="-122"/>
                <a:ea typeface="华文细黑" panose="02010600040101010101" pitchFamily="2" charset="-122"/>
              </a:rPr>
              <a:t>月</a:t>
            </a:r>
            <a:r>
              <a:rPr lang="en-US" altLang="zh-CN" sz="1200" dirty="0" smtClean="0">
                <a:latin typeface="华文细黑" panose="02010600040101010101" pitchFamily="2" charset="-122"/>
                <a:ea typeface="华文细黑" panose="02010600040101010101" pitchFamily="2" charset="-122"/>
              </a:rPr>
              <a:t>12</a:t>
            </a:r>
            <a:r>
              <a:rPr lang="zh-CN" altLang="en-US" sz="1200" dirty="0" smtClean="0">
                <a:latin typeface="华文细黑" panose="02010600040101010101" pitchFamily="2" charset="-122"/>
                <a:ea typeface="华文细黑" panose="02010600040101010101" pitchFamily="2" charset="-122"/>
              </a:rPr>
              <a:t>日</a:t>
            </a:r>
            <a:endParaRPr lang="zh-CN" altLang="en-US" sz="1200" dirty="0">
              <a:latin typeface="华文细黑" panose="02010600040101010101" pitchFamily="2" charset="-122"/>
              <a:ea typeface="华文细黑" panose="02010600040101010101" pitchFamily="2" charset="-122"/>
            </a:endParaRPr>
          </a:p>
        </p:txBody>
      </p:sp>
      <p:sp>
        <p:nvSpPr>
          <p:cNvPr id="13" name="文本框 12"/>
          <p:cNvSpPr txBox="1"/>
          <p:nvPr/>
        </p:nvSpPr>
        <p:spPr>
          <a:xfrm>
            <a:off x="488629" y="2397853"/>
            <a:ext cx="9144000" cy="498598"/>
          </a:xfrm>
          <a:prstGeom prst="rect">
            <a:avLst/>
          </a:prstGeom>
          <a:noFill/>
        </p:spPr>
        <p:txBody>
          <a:bodyPr wrap="square" rtlCol="0">
            <a:spAutoFit/>
          </a:bodyPr>
          <a:lstStyle/>
          <a:p>
            <a:pPr algn="ctr">
              <a:lnSpc>
                <a:spcPct val="110000"/>
              </a:lnSpc>
            </a:pPr>
            <a:r>
              <a:rPr lang="zh-CN" altLang="en-US" sz="2400" dirty="0">
                <a:solidFill>
                  <a:schemeClr val="bg1"/>
                </a:solidFill>
                <a:latin typeface="微软雅黑" panose="020B0503020204020204" pitchFamily="34" charset="-122"/>
                <a:ea typeface="微软雅黑" panose="020B0503020204020204" pitchFamily="34" charset="-122"/>
              </a:rPr>
              <a:t>免费</a:t>
            </a:r>
            <a:r>
              <a:rPr lang="en-US" altLang="zh-CN" sz="2400" dirty="0">
                <a:solidFill>
                  <a:schemeClr val="bg1"/>
                </a:solidFill>
                <a:latin typeface="微软雅黑" panose="020B0503020204020204" pitchFamily="34" charset="-122"/>
                <a:ea typeface="微软雅黑" panose="020B0503020204020204" pitchFamily="34" charset="-122"/>
              </a:rPr>
              <a:t>PPT</a:t>
            </a:r>
            <a:r>
              <a:rPr lang="zh-CN" altLang="en-US" sz="2400" dirty="0">
                <a:solidFill>
                  <a:schemeClr val="bg1"/>
                </a:solidFill>
                <a:latin typeface="微软雅黑" panose="020B0503020204020204" pitchFamily="34" charset="-122"/>
                <a:ea typeface="微软雅黑" panose="020B0503020204020204" pitchFamily="34" charset="-122"/>
              </a:rPr>
              <a:t>模板</a:t>
            </a:r>
            <a:endParaRPr lang="en-US" altLang="zh-CN" sz="2400" dirty="0">
              <a:solidFill>
                <a:schemeClr val="bg1"/>
              </a:solidFill>
              <a:latin typeface="微软雅黑" panose="020B0503020204020204" pitchFamily="34" charset="-122"/>
              <a:ea typeface="微软雅黑" panose="020B0503020204020204" pitchFamily="34" charset="-122"/>
            </a:endParaRPr>
          </a:p>
        </p:txBody>
      </p:sp>
      <p:grpSp>
        <p:nvGrpSpPr>
          <p:cNvPr id="6" name="组合 5"/>
          <p:cNvGrpSpPr/>
          <p:nvPr/>
        </p:nvGrpSpPr>
        <p:grpSpPr>
          <a:xfrm>
            <a:off x="4726789" y="4476740"/>
            <a:ext cx="707363" cy="359774"/>
            <a:chOff x="2631812" y="2701600"/>
            <a:chExt cx="3648621" cy="2061925"/>
          </a:xfrm>
          <a:solidFill>
            <a:schemeClr val="bg1"/>
          </a:solidFill>
        </p:grpSpPr>
        <p:grpSp>
          <p:nvGrpSpPr>
            <p:cNvPr id="7" name="组合 6"/>
            <p:cNvGrpSpPr/>
            <p:nvPr/>
          </p:nvGrpSpPr>
          <p:grpSpPr>
            <a:xfrm>
              <a:off x="2631812" y="2701600"/>
              <a:ext cx="3648621" cy="2061925"/>
              <a:chOff x="1004888" y="-2263775"/>
              <a:chExt cx="14138275" cy="7989888"/>
            </a:xfrm>
            <a:grpFill/>
          </p:grpSpPr>
          <p:sp>
            <p:nvSpPr>
              <p:cNvPr id="12" name="Freeform 5"/>
              <p:cNvSpPr/>
              <p:nvPr/>
            </p:nvSpPr>
            <p:spPr bwMode="auto">
              <a:xfrm>
                <a:off x="1004888" y="5365750"/>
                <a:ext cx="14138275" cy="360363"/>
              </a:xfrm>
              <a:custGeom>
                <a:avLst/>
                <a:gdLst>
                  <a:gd name="T0" fmla="*/ 3743 w 3767"/>
                  <a:gd name="T1" fmla="*/ 96 h 96"/>
                  <a:gd name="T2" fmla="*/ 24 w 3767"/>
                  <a:gd name="T3" fmla="*/ 96 h 96"/>
                  <a:gd name="T4" fmla="*/ 0 w 3767"/>
                  <a:gd name="T5" fmla="*/ 72 h 96"/>
                  <a:gd name="T6" fmla="*/ 0 w 3767"/>
                  <a:gd name="T7" fmla="*/ 24 h 96"/>
                  <a:gd name="T8" fmla="*/ 24 w 3767"/>
                  <a:gd name="T9" fmla="*/ 0 h 96"/>
                  <a:gd name="T10" fmla="*/ 3743 w 3767"/>
                  <a:gd name="T11" fmla="*/ 0 h 96"/>
                  <a:gd name="T12" fmla="*/ 3767 w 3767"/>
                  <a:gd name="T13" fmla="*/ 24 h 96"/>
                  <a:gd name="T14" fmla="*/ 3767 w 3767"/>
                  <a:gd name="T15" fmla="*/ 72 h 96"/>
                  <a:gd name="T16" fmla="*/ 3743 w 3767"/>
                  <a:gd name="T17"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67" h="96">
                    <a:moveTo>
                      <a:pt x="3743" y="96"/>
                    </a:moveTo>
                    <a:cubicBezTo>
                      <a:pt x="24" y="96"/>
                      <a:pt x="24" y="96"/>
                      <a:pt x="24" y="96"/>
                    </a:cubicBezTo>
                    <a:cubicBezTo>
                      <a:pt x="11" y="96"/>
                      <a:pt x="0" y="85"/>
                      <a:pt x="0" y="72"/>
                    </a:cubicBezTo>
                    <a:cubicBezTo>
                      <a:pt x="0" y="24"/>
                      <a:pt x="0" y="24"/>
                      <a:pt x="0" y="24"/>
                    </a:cubicBezTo>
                    <a:cubicBezTo>
                      <a:pt x="0" y="11"/>
                      <a:pt x="11" y="0"/>
                      <a:pt x="24" y="0"/>
                    </a:cubicBezTo>
                    <a:cubicBezTo>
                      <a:pt x="3743" y="0"/>
                      <a:pt x="3743" y="0"/>
                      <a:pt x="3743" y="0"/>
                    </a:cubicBezTo>
                    <a:cubicBezTo>
                      <a:pt x="3757" y="0"/>
                      <a:pt x="3767" y="11"/>
                      <a:pt x="3767" y="24"/>
                    </a:cubicBezTo>
                    <a:cubicBezTo>
                      <a:pt x="3767" y="72"/>
                      <a:pt x="3767" y="72"/>
                      <a:pt x="3767" y="72"/>
                    </a:cubicBezTo>
                    <a:cubicBezTo>
                      <a:pt x="3767" y="85"/>
                      <a:pt x="3757" y="96"/>
                      <a:pt x="3743" y="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5"/>
              </a:p>
            </p:txBody>
          </p:sp>
          <p:sp>
            <p:nvSpPr>
              <p:cNvPr id="14" name="Freeform 6"/>
              <p:cNvSpPr>
                <a:spLocks noEditPoints="1"/>
              </p:cNvSpPr>
              <p:nvPr/>
            </p:nvSpPr>
            <p:spPr bwMode="auto">
              <a:xfrm>
                <a:off x="2295526" y="-2263775"/>
                <a:ext cx="11590338" cy="7356475"/>
              </a:xfrm>
              <a:custGeom>
                <a:avLst/>
                <a:gdLst>
                  <a:gd name="T0" fmla="*/ 3088 w 3088"/>
                  <a:gd name="T1" fmla="*/ 1812 h 1959"/>
                  <a:gd name="T2" fmla="*/ 3088 w 3088"/>
                  <a:gd name="T3" fmla="*/ 63 h 1959"/>
                  <a:gd name="T4" fmla="*/ 3025 w 3088"/>
                  <a:gd name="T5" fmla="*/ 0 h 1959"/>
                  <a:gd name="T6" fmla="*/ 63 w 3088"/>
                  <a:gd name="T7" fmla="*/ 0 h 1959"/>
                  <a:gd name="T8" fmla="*/ 0 w 3088"/>
                  <a:gd name="T9" fmla="*/ 63 h 1959"/>
                  <a:gd name="T10" fmla="*/ 0 w 3088"/>
                  <a:gd name="T11" fmla="*/ 1812 h 1959"/>
                  <a:gd name="T12" fmla="*/ 0 w 3088"/>
                  <a:gd name="T13" fmla="*/ 1877 h 1959"/>
                  <a:gd name="T14" fmla="*/ 0 w 3088"/>
                  <a:gd name="T15" fmla="*/ 1959 h 1959"/>
                  <a:gd name="T16" fmla="*/ 3088 w 3088"/>
                  <a:gd name="T17" fmla="*/ 1959 h 1959"/>
                  <a:gd name="T18" fmla="*/ 3088 w 3088"/>
                  <a:gd name="T19" fmla="*/ 1812 h 1959"/>
                  <a:gd name="T20" fmla="*/ 3008 w 3088"/>
                  <a:gd name="T21" fmla="*/ 1879 h 1959"/>
                  <a:gd name="T22" fmla="*/ 80 w 3088"/>
                  <a:gd name="T23" fmla="*/ 1879 h 1959"/>
                  <a:gd name="T24" fmla="*/ 80 w 3088"/>
                  <a:gd name="T25" fmla="*/ 87 h 1959"/>
                  <a:gd name="T26" fmla="*/ 3008 w 3088"/>
                  <a:gd name="T27" fmla="*/ 87 h 1959"/>
                  <a:gd name="T28" fmla="*/ 3008 w 3088"/>
                  <a:gd name="T29" fmla="*/ 1879 h 1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88" h="1959">
                    <a:moveTo>
                      <a:pt x="3088" y="1812"/>
                    </a:moveTo>
                    <a:cubicBezTo>
                      <a:pt x="3088" y="63"/>
                      <a:pt x="3088" y="63"/>
                      <a:pt x="3088" y="63"/>
                    </a:cubicBezTo>
                    <a:cubicBezTo>
                      <a:pt x="3088" y="28"/>
                      <a:pt x="3060" y="0"/>
                      <a:pt x="3025" y="0"/>
                    </a:cubicBezTo>
                    <a:cubicBezTo>
                      <a:pt x="63" y="0"/>
                      <a:pt x="63" y="0"/>
                      <a:pt x="63" y="0"/>
                    </a:cubicBezTo>
                    <a:cubicBezTo>
                      <a:pt x="28" y="0"/>
                      <a:pt x="0" y="28"/>
                      <a:pt x="0" y="63"/>
                    </a:cubicBezTo>
                    <a:cubicBezTo>
                      <a:pt x="0" y="1812"/>
                      <a:pt x="0" y="1812"/>
                      <a:pt x="0" y="1812"/>
                    </a:cubicBezTo>
                    <a:cubicBezTo>
                      <a:pt x="0" y="1877"/>
                      <a:pt x="0" y="1877"/>
                      <a:pt x="0" y="1877"/>
                    </a:cubicBezTo>
                    <a:cubicBezTo>
                      <a:pt x="0" y="1959"/>
                      <a:pt x="0" y="1959"/>
                      <a:pt x="0" y="1959"/>
                    </a:cubicBezTo>
                    <a:cubicBezTo>
                      <a:pt x="3088" y="1959"/>
                      <a:pt x="3088" y="1959"/>
                      <a:pt x="3088" y="1959"/>
                    </a:cubicBezTo>
                    <a:cubicBezTo>
                      <a:pt x="3088" y="1812"/>
                      <a:pt x="3088" y="1812"/>
                      <a:pt x="3088" y="1812"/>
                    </a:cubicBezTo>
                    <a:close/>
                    <a:moveTo>
                      <a:pt x="3008" y="1879"/>
                    </a:moveTo>
                    <a:cubicBezTo>
                      <a:pt x="80" y="1879"/>
                      <a:pt x="80" y="1879"/>
                      <a:pt x="80" y="1879"/>
                    </a:cubicBezTo>
                    <a:cubicBezTo>
                      <a:pt x="80" y="87"/>
                      <a:pt x="80" y="87"/>
                      <a:pt x="80" y="87"/>
                    </a:cubicBezTo>
                    <a:cubicBezTo>
                      <a:pt x="3008" y="87"/>
                      <a:pt x="3008" y="87"/>
                      <a:pt x="3008" y="87"/>
                    </a:cubicBezTo>
                    <a:lnTo>
                      <a:pt x="3008" y="187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5"/>
              </a:p>
            </p:txBody>
          </p:sp>
        </p:grpSp>
        <p:grpSp>
          <p:nvGrpSpPr>
            <p:cNvPr id="8" name="组合 7"/>
            <p:cNvGrpSpPr/>
            <p:nvPr/>
          </p:nvGrpSpPr>
          <p:grpSpPr>
            <a:xfrm>
              <a:off x="3886812" y="3154443"/>
              <a:ext cx="1325007" cy="1149531"/>
              <a:chOff x="756151" y="782638"/>
              <a:chExt cx="2259841" cy="1960562"/>
            </a:xfrm>
            <a:grpFill/>
          </p:grpSpPr>
          <p:sp>
            <p:nvSpPr>
              <p:cNvPr id="9" name="Freeform 6"/>
              <p:cNvSpPr/>
              <p:nvPr/>
            </p:nvSpPr>
            <p:spPr bwMode="auto">
              <a:xfrm>
                <a:off x="1238042" y="782638"/>
                <a:ext cx="983583" cy="1194821"/>
              </a:xfrm>
              <a:custGeom>
                <a:avLst/>
                <a:gdLst>
                  <a:gd name="T0" fmla="*/ 31 w 62"/>
                  <a:gd name="T1" fmla="*/ 75 h 75"/>
                  <a:gd name="T2" fmla="*/ 62 w 62"/>
                  <a:gd name="T3" fmla="*/ 31 h 75"/>
                  <a:gd name="T4" fmla="*/ 31 w 62"/>
                  <a:gd name="T5" fmla="*/ 0 h 75"/>
                  <a:gd name="T6" fmla="*/ 0 w 62"/>
                  <a:gd name="T7" fmla="*/ 31 h 75"/>
                  <a:gd name="T8" fmla="*/ 31 w 62"/>
                  <a:gd name="T9" fmla="*/ 75 h 75"/>
                </a:gdLst>
                <a:ahLst/>
                <a:cxnLst>
                  <a:cxn ang="0">
                    <a:pos x="T0" y="T1"/>
                  </a:cxn>
                  <a:cxn ang="0">
                    <a:pos x="T2" y="T3"/>
                  </a:cxn>
                  <a:cxn ang="0">
                    <a:pos x="T4" y="T5"/>
                  </a:cxn>
                  <a:cxn ang="0">
                    <a:pos x="T6" y="T7"/>
                  </a:cxn>
                  <a:cxn ang="0">
                    <a:pos x="T8" y="T9"/>
                  </a:cxn>
                </a:cxnLst>
                <a:rect l="0" t="0" r="r" b="b"/>
                <a:pathLst>
                  <a:path w="62" h="75">
                    <a:moveTo>
                      <a:pt x="31" y="75"/>
                    </a:moveTo>
                    <a:cubicBezTo>
                      <a:pt x="46" y="75"/>
                      <a:pt x="62" y="58"/>
                      <a:pt x="62" y="31"/>
                    </a:cubicBezTo>
                    <a:cubicBezTo>
                      <a:pt x="60" y="13"/>
                      <a:pt x="51" y="0"/>
                      <a:pt x="31" y="0"/>
                    </a:cubicBezTo>
                    <a:cubicBezTo>
                      <a:pt x="11" y="0"/>
                      <a:pt x="2" y="13"/>
                      <a:pt x="0" y="31"/>
                    </a:cubicBezTo>
                    <a:cubicBezTo>
                      <a:pt x="0" y="58"/>
                      <a:pt x="16" y="75"/>
                      <a:pt x="31" y="7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5"/>
              </a:p>
            </p:txBody>
          </p:sp>
          <p:sp>
            <p:nvSpPr>
              <p:cNvPr id="10" name="Freeform 7"/>
              <p:cNvSpPr/>
              <p:nvPr/>
            </p:nvSpPr>
            <p:spPr bwMode="auto">
              <a:xfrm>
                <a:off x="756151" y="2023666"/>
                <a:ext cx="1927554" cy="719534"/>
              </a:xfrm>
              <a:custGeom>
                <a:avLst/>
                <a:gdLst>
                  <a:gd name="T0" fmla="*/ 92 w 121"/>
                  <a:gd name="T1" fmla="*/ 40 h 45"/>
                  <a:gd name="T2" fmla="*/ 87 w 121"/>
                  <a:gd name="T3" fmla="*/ 16 h 45"/>
                  <a:gd name="T4" fmla="*/ 94 w 121"/>
                  <a:gd name="T5" fmla="*/ 5 h 45"/>
                  <a:gd name="T6" fmla="*/ 83 w 121"/>
                  <a:gd name="T7" fmla="*/ 0 h 45"/>
                  <a:gd name="T8" fmla="*/ 65 w 121"/>
                  <a:gd name="T9" fmla="*/ 28 h 45"/>
                  <a:gd name="T10" fmla="*/ 65 w 121"/>
                  <a:gd name="T11" fmla="*/ 16 h 45"/>
                  <a:gd name="T12" fmla="*/ 68 w 121"/>
                  <a:gd name="T13" fmla="*/ 11 h 45"/>
                  <a:gd name="T14" fmla="*/ 61 w 121"/>
                  <a:gd name="T15" fmla="*/ 4 h 45"/>
                  <a:gd name="T16" fmla="*/ 53 w 121"/>
                  <a:gd name="T17" fmla="*/ 11 h 45"/>
                  <a:gd name="T18" fmla="*/ 56 w 121"/>
                  <a:gd name="T19" fmla="*/ 16 h 45"/>
                  <a:gd name="T20" fmla="*/ 56 w 121"/>
                  <a:gd name="T21" fmla="*/ 28 h 45"/>
                  <a:gd name="T22" fmla="*/ 38 w 121"/>
                  <a:gd name="T23" fmla="*/ 0 h 45"/>
                  <a:gd name="T24" fmla="*/ 0 w 121"/>
                  <a:gd name="T25" fmla="*/ 42 h 45"/>
                  <a:gd name="T26" fmla="*/ 61 w 121"/>
                  <a:gd name="T27" fmla="*/ 42 h 45"/>
                  <a:gd name="T28" fmla="*/ 121 w 121"/>
                  <a:gd name="T29" fmla="*/ 42 h 45"/>
                  <a:gd name="T30" fmla="*/ 118 w 121"/>
                  <a:gd name="T31" fmla="*/ 31 h 45"/>
                  <a:gd name="T32" fmla="*/ 116 w 121"/>
                  <a:gd name="T33" fmla="*/ 35 h 45"/>
                  <a:gd name="T34" fmla="*/ 92 w 121"/>
                  <a:gd name="T35" fmla="*/ 4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1" h="45">
                    <a:moveTo>
                      <a:pt x="92" y="40"/>
                    </a:moveTo>
                    <a:cubicBezTo>
                      <a:pt x="84" y="35"/>
                      <a:pt x="82" y="24"/>
                      <a:pt x="87" y="16"/>
                    </a:cubicBezTo>
                    <a:cubicBezTo>
                      <a:pt x="94" y="5"/>
                      <a:pt x="94" y="5"/>
                      <a:pt x="94" y="5"/>
                    </a:cubicBezTo>
                    <a:cubicBezTo>
                      <a:pt x="91" y="3"/>
                      <a:pt x="87" y="1"/>
                      <a:pt x="83" y="0"/>
                    </a:cubicBezTo>
                    <a:cubicBezTo>
                      <a:pt x="76" y="11"/>
                      <a:pt x="72" y="21"/>
                      <a:pt x="65" y="28"/>
                    </a:cubicBezTo>
                    <a:cubicBezTo>
                      <a:pt x="65" y="16"/>
                      <a:pt x="65" y="16"/>
                      <a:pt x="65" y="16"/>
                    </a:cubicBezTo>
                    <a:cubicBezTo>
                      <a:pt x="68" y="11"/>
                      <a:pt x="68" y="11"/>
                      <a:pt x="68" y="11"/>
                    </a:cubicBezTo>
                    <a:cubicBezTo>
                      <a:pt x="61" y="4"/>
                      <a:pt x="61" y="4"/>
                      <a:pt x="61" y="4"/>
                    </a:cubicBezTo>
                    <a:cubicBezTo>
                      <a:pt x="53" y="11"/>
                      <a:pt x="53" y="11"/>
                      <a:pt x="53" y="11"/>
                    </a:cubicBezTo>
                    <a:cubicBezTo>
                      <a:pt x="56" y="16"/>
                      <a:pt x="56" y="16"/>
                      <a:pt x="56" y="16"/>
                    </a:cubicBezTo>
                    <a:cubicBezTo>
                      <a:pt x="56" y="28"/>
                      <a:pt x="56" y="28"/>
                      <a:pt x="56" y="28"/>
                    </a:cubicBezTo>
                    <a:cubicBezTo>
                      <a:pt x="49" y="21"/>
                      <a:pt x="45" y="11"/>
                      <a:pt x="38" y="0"/>
                    </a:cubicBezTo>
                    <a:cubicBezTo>
                      <a:pt x="16" y="7"/>
                      <a:pt x="3" y="22"/>
                      <a:pt x="0" y="42"/>
                    </a:cubicBezTo>
                    <a:cubicBezTo>
                      <a:pt x="61" y="42"/>
                      <a:pt x="61" y="42"/>
                      <a:pt x="61" y="42"/>
                    </a:cubicBezTo>
                    <a:cubicBezTo>
                      <a:pt x="121" y="42"/>
                      <a:pt x="121" y="42"/>
                      <a:pt x="121" y="42"/>
                    </a:cubicBezTo>
                    <a:cubicBezTo>
                      <a:pt x="121" y="38"/>
                      <a:pt x="120" y="35"/>
                      <a:pt x="118" y="31"/>
                    </a:cubicBezTo>
                    <a:cubicBezTo>
                      <a:pt x="116" y="35"/>
                      <a:pt x="116" y="35"/>
                      <a:pt x="116" y="35"/>
                    </a:cubicBezTo>
                    <a:cubicBezTo>
                      <a:pt x="111" y="43"/>
                      <a:pt x="100" y="45"/>
                      <a:pt x="92"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5"/>
              </a:p>
            </p:txBody>
          </p:sp>
          <p:sp>
            <p:nvSpPr>
              <p:cNvPr id="11" name="Freeform 13"/>
              <p:cNvSpPr>
                <a:spLocks noEditPoints="1"/>
              </p:cNvSpPr>
              <p:nvPr/>
            </p:nvSpPr>
            <p:spPr bwMode="auto">
              <a:xfrm rot="182081">
                <a:off x="2102540" y="1622952"/>
                <a:ext cx="913452" cy="1087139"/>
              </a:xfrm>
              <a:custGeom>
                <a:avLst/>
                <a:gdLst>
                  <a:gd name="T0" fmla="*/ 48 w 57"/>
                  <a:gd name="T1" fmla="*/ 3 h 68"/>
                  <a:gd name="T2" fmla="*/ 48 w 57"/>
                  <a:gd name="T3" fmla="*/ 3 h 68"/>
                  <a:gd name="T4" fmla="*/ 35 w 57"/>
                  <a:gd name="T5" fmla="*/ 2 h 68"/>
                  <a:gd name="T6" fmla="*/ 35 w 57"/>
                  <a:gd name="T7" fmla="*/ 2 h 68"/>
                  <a:gd name="T8" fmla="*/ 35 w 57"/>
                  <a:gd name="T9" fmla="*/ 2 h 68"/>
                  <a:gd name="T10" fmla="*/ 27 w 57"/>
                  <a:gd name="T11" fmla="*/ 8 h 68"/>
                  <a:gd name="T12" fmla="*/ 5 w 57"/>
                  <a:gd name="T13" fmla="*/ 42 h 68"/>
                  <a:gd name="T14" fmla="*/ 9 w 57"/>
                  <a:gd name="T15" fmla="*/ 64 h 68"/>
                  <a:gd name="T16" fmla="*/ 31 w 57"/>
                  <a:gd name="T17" fmla="*/ 59 h 68"/>
                  <a:gd name="T18" fmla="*/ 53 w 57"/>
                  <a:gd name="T19" fmla="*/ 25 h 68"/>
                  <a:gd name="T20" fmla="*/ 48 w 57"/>
                  <a:gd name="T21" fmla="*/ 3 h 68"/>
                  <a:gd name="T22" fmla="*/ 40 w 57"/>
                  <a:gd name="T23" fmla="*/ 41 h 68"/>
                  <a:gd name="T24" fmla="*/ 29 w 57"/>
                  <a:gd name="T25" fmla="*/ 58 h 68"/>
                  <a:gd name="T26" fmla="*/ 11 w 57"/>
                  <a:gd name="T27" fmla="*/ 62 h 68"/>
                  <a:gd name="T28" fmla="*/ 7 w 57"/>
                  <a:gd name="T29" fmla="*/ 44 h 68"/>
                  <a:gd name="T30" fmla="*/ 17 w 57"/>
                  <a:gd name="T31" fmla="*/ 27 h 68"/>
                  <a:gd name="T32" fmla="*/ 40 w 57"/>
                  <a:gd name="T33" fmla="*/ 4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68">
                    <a:moveTo>
                      <a:pt x="48" y="3"/>
                    </a:moveTo>
                    <a:cubicBezTo>
                      <a:pt x="48" y="3"/>
                      <a:pt x="48" y="3"/>
                      <a:pt x="48" y="3"/>
                    </a:cubicBezTo>
                    <a:cubicBezTo>
                      <a:pt x="44" y="1"/>
                      <a:pt x="39" y="0"/>
                      <a:pt x="35" y="2"/>
                    </a:cubicBezTo>
                    <a:cubicBezTo>
                      <a:pt x="35" y="2"/>
                      <a:pt x="35" y="2"/>
                      <a:pt x="35" y="2"/>
                    </a:cubicBezTo>
                    <a:cubicBezTo>
                      <a:pt x="35" y="2"/>
                      <a:pt x="35" y="2"/>
                      <a:pt x="35" y="2"/>
                    </a:cubicBezTo>
                    <a:cubicBezTo>
                      <a:pt x="32" y="3"/>
                      <a:pt x="29" y="5"/>
                      <a:pt x="27" y="8"/>
                    </a:cubicBezTo>
                    <a:cubicBezTo>
                      <a:pt x="5" y="42"/>
                      <a:pt x="5" y="42"/>
                      <a:pt x="5" y="42"/>
                    </a:cubicBezTo>
                    <a:cubicBezTo>
                      <a:pt x="0" y="50"/>
                      <a:pt x="2" y="59"/>
                      <a:pt x="9" y="64"/>
                    </a:cubicBezTo>
                    <a:cubicBezTo>
                      <a:pt x="17" y="68"/>
                      <a:pt x="26" y="66"/>
                      <a:pt x="31" y="59"/>
                    </a:cubicBezTo>
                    <a:cubicBezTo>
                      <a:pt x="53" y="25"/>
                      <a:pt x="53" y="25"/>
                      <a:pt x="53" y="25"/>
                    </a:cubicBezTo>
                    <a:cubicBezTo>
                      <a:pt x="57" y="18"/>
                      <a:pt x="55" y="8"/>
                      <a:pt x="48" y="3"/>
                    </a:cubicBezTo>
                    <a:close/>
                    <a:moveTo>
                      <a:pt x="40" y="41"/>
                    </a:moveTo>
                    <a:cubicBezTo>
                      <a:pt x="29" y="58"/>
                      <a:pt x="29" y="58"/>
                      <a:pt x="29" y="58"/>
                    </a:cubicBezTo>
                    <a:cubicBezTo>
                      <a:pt x="25" y="64"/>
                      <a:pt x="17" y="66"/>
                      <a:pt x="11" y="62"/>
                    </a:cubicBezTo>
                    <a:cubicBezTo>
                      <a:pt x="5" y="58"/>
                      <a:pt x="3" y="50"/>
                      <a:pt x="7" y="44"/>
                    </a:cubicBezTo>
                    <a:cubicBezTo>
                      <a:pt x="17" y="27"/>
                      <a:pt x="17" y="27"/>
                      <a:pt x="17" y="27"/>
                    </a:cubicBezTo>
                    <a:cubicBezTo>
                      <a:pt x="40" y="41"/>
                      <a:pt x="40" y="41"/>
                      <a:pt x="40"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5"/>
              </a:p>
            </p:txBody>
          </p:sp>
        </p:grpSp>
      </p:grpSp>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5228667" y="1616276"/>
            <a:ext cx="3961607" cy="3344092"/>
          </a:xfrm>
          <a:prstGeom prst="rect">
            <a:avLst/>
          </a:prstGeom>
          <a:pattFill prst="dkDnDiag">
            <a:fgClr>
              <a:schemeClr val="bg1"/>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a:p>
        </p:txBody>
      </p:sp>
      <p:sp>
        <p:nvSpPr>
          <p:cNvPr id="146" name="矩形 145"/>
          <p:cNvSpPr/>
          <p:nvPr/>
        </p:nvSpPr>
        <p:spPr>
          <a:xfrm>
            <a:off x="430835" y="307974"/>
            <a:ext cx="8358842"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医药互联网参与者数量不断增加</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11" name="Rectangle 1"/>
          <p:cNvSpPr>
            <a:spLocks noChangeArrowheads="1"/>
          </p:cNvSpPr>
          <p:nvPr/>
        </p:nvSpPr>
        <p:spPr bwMode="auto">
          <a:xfrm>
            <a:off x="449440" y="768160"/>
            <a:ext cx="9426080" cy="552459"/>
          </a:xfrm>
          <a:prstGeom prst="rect">
            <a:avLst/>
          </a:prstGeom>
          <a:noFill/>
          <a:ln w="9525">
            <a:noFill/>
            <a:miter lim="800000"/>
          </a:ln>
          <a:effectLst/>
        </p:spPr>
        <p:txBody>
          <a:bodyPr wrap="square" anchor="ctr">
            <a:spAutoFit/>
          </a:bodyPr>
          <a:lstStyle/>
          <a:p>
            <a:pPr>
              <a:lnSpc>
                <a:spcPct val="130000"/>
              </a:lnSpc>
              <a:defRPr/>
            </a:pPr>
            <a:r>
              <a:rPr lang="zh-CN" altLang="en-US" sz="1150" dirty="0">
                <a:solidFill>
                  <a:srgbClr val="333333"/>
                </a:solidFill>
                <a:latin typeface="微软雅黑" panose="020B0503020204020204" pitchFamily="34" charset="-122"/>
                <a:ea typeface="微软雅黑" panose="020B0503020204020204" pitchFamily="34" charset="-122"/>
              </a:rPr>
              <a:t>截止到</a:t>
            </a:r>
            <a:r>
              <a:rPr lang="en-US" altLang="zh-CN" sz="1150" dirty="0">
                <a:solidFill>
                  <a:srgbClr val="333333"/>
                </a:solidFill>
                <a:latin typeface="微软雅黑" panose="020B0503020204020204" pitchFamily="34" charset="-122"/>
                <a:ea typeface="微软雅黑" panose="020B0503020204020204" pitchFamily="34" charset="-122"/>
              </a:rPr>
              <a:t>2015</a:t>
            </a:r>
            <a:r>
              <a:rPr lang="zh-CN" altLang="en-US" sz="1150" dirty="0">
                <a:solidFill>
                  <a:srgbClr val="333333"/>
                </a:solidFill>
                <a:latin typeface="微软雅黑" panose="020B0503020204020204" pitchFamily="34" charset="-122"/>
                <a:ea typeface="微软雅黑" panose="020B0503020204020204" pitchFamily="34" charset="-122"/>
              </a:rPr>
              <a:t>年</a:t>
            </a:r>
            <a:r>
              <a:rPr lang="en-US" altLang="zh-CN" sz="1150" dirty="0">
                <a:solidFill>
                  <a:srgbClr val="333333"/>
                </a:solidFill>
                <a:latin typeface="微软雅黑" panose="020B0503020204020204" pitchFamily="34" charset="-122"/>
                <a:ea typeface="微软雅黑" panose="020B0503020204020204" pitchFamily="34" charset="-122"/>
              </a:rPr>
              <a:t>7</a:t>
            </a:r>
            <a:r>
              <a:rPr lang="zh-CN" altLang="en-US" sz="1150" dirty="0">
                <a:solidFill>
                  <a:srgbClr val="333333"/>
                </a:solidFill>
                <a:latin typeface="微软雅黑" panose="020B0503020204020204" pitchFamily="34" charset="-122"/>
                <a:ea typeface="微软雅黑" panose="020B0503020204020204" pitchFamily="34" charset="-122"/>
              </a:rPr>
              <a:t>月，我国获得医药网上交易资格证书的企业为</a:t>
            </a:r>
            <a:r>
              <a:rPr lang="en-US" altLang="zh-CN" sz="1150" dirty="0">
                <a:solidFill>
                  <a:srgbClr val="333333"/>
                </a:solidFill>
                <a:latin typeface="微软雅黑" panose="020B0503020204020204" pitchFamily="34" charset="-122"/>
                <a:ea typeface="微软雅黑" panose="020B0503020204020204" pitchFamily="34" charset="-122"/>
              </a:rPr>
              <a:t>442</a:t>
            </a:r>
            <a:r>
              <a:rPr lang="zh-CN" altLang="en-US" sz="1150" dirty="0">
                <a:solidFill>
                  <a:srgbClr val="333333"/>
                </a:solidFill>
                <a:latin typeface="微软雅黑" panose="020B0503020204020204" pitchFamily="34" charset="-122"/>
                <a:ea typeface="微软雅黑" panose="020B0503020204020204" pitchFamily="34" charset="-122"/>
              </a:rPr>
              <a:t>家，网上药店</a:t>
            </a:r>
            <a:r>
              <a:rPr lang="en-US" altLang="zh-CN" sz="1150" dirty="0">
                <a:solidFill>
                  <a:srgbClr val="333333"/>
                </a:solidFill>
                <a:latin typeface="微软雅黑" panose="020B0503020204020204" pitchFamily="34" charset="-122"/>
                <a:ea typeface="微软雅黑" panose="020B0503020204020204" pitchFamily="34" charset="-122"/>
              </a:rPr>
              <a:t>329</a:t>
            </a:r>
            <a:r>
              <a:rPr lang="zh-CN" altLang="en-US" sz="1150" dirty="0">
                <a:solidFill>
                  <a:srgbClr val="333333"/>
                </a:solidFill>
                <a:latin typeface="微软雅黑" panose="020B0503020204020204" pitchFamily="34" charset="-122"/>
                <a:ea typeface="微软雅黑" panose="020B0503020204020204" pitchFamily="34" charset="-122"/>
              </a:rPr>
              <a:t>家，现阶段获得网上交易资格证书的企业和中国网上药店数量不断增加，在经过初期的快速增长后，现阶段增速放缓。</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矩形 4"/>
          <p:cNvSpPr/>
          <p:nvPr/>
        </p:nvSpPr>
        <p:spPr>
          <a:xfrm>
            <a:off x="952138" y="1619793"/>
            <a:ext cx="4084320" cy="3344092"/>
          </a:xfrm>
          <a:prstGeom prst="rect">
            <a:avLst/>
          </a:prstGeom>
          <a:pattFill prst="dkDnDiag">
            <a:fgClr>
              <a:schemeClr val="bg1"/>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图表 7"/>
          <p:cNvGraphicFramePr/>
          <p:nvPr/>
        </p:nvGraphicFramePr>
        <p:xfrm>
          <a:off x="6203403" y="2045798"/>
          <a:ext cx="2787467" cy="2729759"/>
        </p:xfrm>
        <a:graphic>
          <a:graphicData uri="http://schemas.openxmlformats.org/drawingml/2006/chart">
            <c:chart xmlns:c="http://schemas.openxmlformats.org/drawingml/2006/chart" xmlns:r="http://schemas.openxmlformats.org/officeDocument/2006/relationships" r:id="rId1"/>
          </a:graphicData>
        </a:graphic>
      </p:graphicFrame>
      <p:sp>
        <p:nvSpPr>
          <p:cNvPr id="9" name="矩形 8"/>
          <p:cNvSpPr/>
          <p:nvPr/>
        </p:nvSpPr>
        <p:spPr>
          <a:xfrm>
            <a:off x="5897923" y="1798021"/>
            <a:ext cx="2630848" cy="269304"/>
          </a:xfrm>
          <a:prstGeom prst="rect">
            <a:avLst/>
          </a:prstGeom>
        </p:spPr>
        <p:txBody>
          <a:bodyPr wrap="none">
            <a:spAutoFit/>
          </a:bodyPr>
          <a:lstStyle/>
          <a:p>
            <a:pPr indent="127000" algn="ctr" defTabSz="914400" eaLnBrk="0" fontAlgn="base" hangingPunct="0">
              <a:spcBef>
                <a:spcPct val="0"/>
              </a:spcBef>
              <a:spcAft>
                <a:spcPct val="0"/>
              </a:spcAft>
            </a:pPr>
            <a:r>
              <a:rPr lang="zh-CN"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200</a:t>
            </a:r>
            <a:r>
              <a:rPr lang="en-US"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9</a:t>
            </a:r>
            <a:r>
              <a:rPr lang="zh-CN"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-201</a:t>
            </a:r>
            <a:r>
              <a:rPr lang="en-US"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5</a:t>
            </a:r>
            <a:r>
              <a:rPr lang="zh-CN"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年</a:t>
            </a:r>
            <a:r>
              <a:rPr lang="en-US"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7</a:t>
            </a:r>
            <a:r>
              <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月</a:t>
            </a:r>
            <a:r>
              <a:rPr lang="zh-CN"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中国</a:t>
            </a:r>
            <a:r>
              <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网上药店数量</a:t>
            </a:r>
            <a:endParaRPr lang="zh-CN" altLang="zh-CN" sz="11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aphicFrame>
        <p:nvGraphicFramePr>
          <p:cNvPr id="10" name="图表 9"/>
          <p:cNvGraphicFramePr/>
          <p:nvPr/>
        </p:nvGraphicFramePr>
        <p:xfrm>
          <a:off x="5289630" y="2805531"/>
          <a:ext cx="3847437" cy="20375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图表 11"/>
          <p:cNvGraphicFramePr/>
          <p:nvPr/>
        </p:nvGraphicFramePr>
        <p:xfrm>
          <a:off x="1840412" y="2045798"/>
          <a:ext cx="2962757" cy="2751287"/>
        </p:xfrm>
        <a:graphic>
          <a:graphicData uri="http://schemas.openxmlformats.org/drawingml/2006/chart">
            <c:chart xmlns:c="http://schemas.openxmlformats.org/drawingml/2006/chart" xmlns:r="http://schemas.openxmlformats.org/officeDocument/2006/relationships" r:id="rId3"/>
          </a:graphicData>
        </a:graphic>
      </p:graphicFrame>
      <p:sp>
        <p:nvSpPr>
          <p:cNvPr id="13" name="矩形 12"/>
          <p:cNvSpPr/>
          <p:nvPr/>
        </p:nvSpPr>
        <p:spPr>
          <a:xfrm>
            <a:off x="942079" y="1802131"/>
            <a:ext cx="3958136" cy="269304"/>
          </a:xfrm>
          <a:prstGeom prst="rect">
            <a:avLst/>
          </a:prstGeom>
        </p:spPr>
        <p:txBody>
          <a:bodyPr wrap="none">
            <a:spAutoFit/>
          </a:bodyPr>
          <a:lstStyle/>
          <a:p>
            <a:pPr indent="127000" defTabSz="914400" eaLnBrk="0" fontAlgn="base" hangingPunct="0">
              <a:spcBef>
                <a:spcPct val="0"/>
              </a:spcBef>
              <a:spcAft>
                <a:spcPct val="0"/>
              </a:spcAft>
            </a:pPr>
            <a:r>
              <a:rPr lang="zh-CN"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200</a:t>
            </a:r>
            <a:r>
              <a:rPr lang="en-US"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9</a:t>
            </a:r>
            <a:r>
              <a:rPr lang="zh-CN"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-201</a:t>
            </a:r>
            <a:r>
              <a:rPr lang="en-US"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5</a:t>
            </a:r>
            <a:r>
              <a:rPr lang="zh-CN"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年</a:t>
            </a:r>
            <a:r>
              <a:rPr lang="en-US"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7</a:t>
            </a:r>
            <a:r>
              <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月获得医药网上交易资格证书的企业总数</a:t>
            </a:r>
            <a:endParaRPr lang="zh-CN" altLang="zh-CN" sz="11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aphicFrame>
        <p:nvGraphicFramePr>
          <p:cNvPr id="14" name="图表 13"/>
          <p:cNvGraphicFramePr/>
          <p:nvPr/>
        </p:nvGraphicFramePr>
        <p:xfrm>
          <a:off x="1101929" y="2827059"/>
          <a:ext cx="3847437" cy="2037526"/>
        </p:xfrm>
        <a:graphic>
          <a:graphicData uri="http://schemas.openxmlformats.org/drawingml/2006/chart">
            <c:chart xmlns:c="http://schemas.openxmlformats.org/drawingml/2006/chart" xmlns:r="http://schemas.openxmlformats.org/officeDocument/2006/relationships" r:id="rId4"/>
          </a:graphicData>
        </a:graphic>
      </p:graphicFrame>
      <p:sp>
        <p:nvSpPr>
          <p:cNvPr id="15" name="文本框 8"/>
          <p:cNvSpPr txBox="1">
            <a:spLocks noChangeArrowheads="1"/>
          </p:cNvSpPr>
          <p:nvPr/>
        </p:nvSpPr>
        <p:spPr bwMode="auto">
          <a:xfrm>
            <a:off x="1107066" y="5232630"/>
            <a:ext cx="6059369" cy="236219"/>
          </a:xfrm>
          <a:prstGeom prst="rect">
            <a:avLst/>
          </a:prstGeom>
          <a:noFill/>
          <a:ln w="9525">
            <a:noFill/>
            <a:miter lim="800000"/>
          </a:ln>
        </p:spPr>
        <p:txBody>
          <a:bodyPr wrap="square">
            <a:spAutoFit/>
          </a:bodyPr>
          <a:lstStyle/>
          <a:p>
            <a:pPr>
              <a:lnSpc>
                <a:spcPct val="110000"/>
              </a:lnSpc>
            </a:pP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数据来源：依据国家食品药品监督管理总局公开数据整理。</a:t>
            </a:r>
            <a:endPar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spTree>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a:p>
        </p:txBody>
      </p:sp>
      <p:sp>
        <p:nvSpPr>
          <p:cNvPr id="146" name="矩形 145"/>
          <p:cNvSpPr/>
          <p:nvPr/>
        </p:nvSpPr>
        <p:spPr>
          <a:xfrm>
            <a:off x="439542" y="307974"/>
            <a:ext cx="8358842" cy="412421"/>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获网上药店交易资格企业地域分布</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11" name="Rectangle 1"/>
          <p:cNvSpPr>
            <a:spLocks noChangeArrowheads="1"/>
          </p:cNvSpPr>
          <p:nvPr/>
        </p:nvSpPr>
        <p:spPr bwMode="auto">
          <a:xfrm>
            <a:off x="449437" y="767127"/>
            <a:ext cx="9434791" cy="552459"/>
          </a:xfrm>
          <a:prstGeom prst="rect">
            <a:avLst/>
          </a:prstGeom>
          <a:noFill/>
          <a:ln w="9525">
            <a:noFill/>
            <a:miter lim="800000"/>
          </a:ln>
          <a:effectLst/>
        </p:spPr>
        <p:txBody>
          <a:bodyPr wrap="square" anchor="ctr">
            <a:spAutoFit/>
          </a:bodyPr>
          <a:lstStyle/>
          <a:p>
            <a:pPr>
              <a:lnSpc>
                <a:spcPct val="130000"/>
              </a:lnSpc>
              <a:defRPr/>
            </a:pPr>
            <a:r>
              <a:rPr lang="zh-CN" altLang="en-US" sz="1150" dirty="0">
                <a:solidFill>
                  <a:srgbClr val="333333"/>
                </a:solidFill>
                <a:latin typeface="微软雅黑" panose="020B0503020204020204" pitchFamily="34" charset="-122"/>
                <a:ea typeface="微软雅黑" panose="020B0503020204020204" pitchFamily="34" charset="-122"/>
              </a:rPr>
              <a:t>广</a:t>
            </a:r>
            <a:r>
              <a:rPr lang="zh-CN" altLang="en-US" sz="1150" dirty="0" smtClean="0">
                <a:solidFill>
                  <a:srgbClr val="333333"/>
                </a:solidFill>
                <a:latin typeface="微软雅黑" panose="020B0503020204020204" pitchFamily="34" charset="-122"/>
                <a:ea typeface="微软雅黑" panose="020B0503020204020204" pitchFamily="34" charset="-122"/>
              </a:rPr>
              <a:t>东省医</a:t>
            </a:r>
            <a:r>
              <a:rPr lang="zh-CN" altLang="en-US" sz="1150" dirty="0">
                <a:solidFill>
                  <a:srgbClr val="333333"/>
                </a:solidFill>
                <a:latin typeface="微软雅黑" panose="020B0503020204020204" pitchFamily="34" charset="-122"/>
                <a:ea typeface="微软雅黑" panose="020B0503020204020204" pitchFamily="34" charset="-122"/>
              </a:rPr>
              <a:t>药电商数量位居全国第一，优势明显。其次为浙江、山东、江苏、河北、北京、上海等城市，各省获网上医药交易资格的企业分布如下图：</a:t>
            </a:r>
            <a:endParaRPr lang="zh-CN" altLang="en-US" sz="1150" dirty="0">
              <a:solidFill>
                <a:srgbClr val="333333"/>
              </a:solidFill>
              <a:latin typeface="微软雅黑" panose="020B0503020204020204" pitchFamily="34" charset="-122"/>
              <a:ea typeface="微软雅黑" panose="020B0503020204020204" pitchFamily="34" charset="-122"/>
            </a:endParaRPr>
          </a:p>
        </p:txBody>
      </p:sp>
      <p:sp>
        <p:nvSpPr>
          <p:cNvPr id="15" name="文本框 8"/>
          <p:cNvSpPr txBox="1">
            <a:spLocks noChangeArrowheads="1"/>
          </p:cNvSpPr>
          <p:nvPr/>
        </p:nvSpPr>
        <p:spPr bwMode="auto">
          <a:xfrm>
            <a:off x="1106690" y="5206502"/>
            <a:ext cx="8354809" cy="452432"/>
          </a:xfrm>
          <a:prstGeom prst="rect">
            <a:avLst/>
          </a:prstGeom>
          <a:noFill/>
          <a:ln w="9525">
            <a:noFill/>
            <a:miter lim="800000"/>
          </a:ln>
        </p:spPr>
        <p:txBody>
          <a:bodyPr wrap="square">
            <a:spAutoFit/>
          </a:bodyPr>
          <a:lstStyle/>
          <a:p>
            <a:pPr>
              <a:lnSpc>
                <a:spcPct val="130000"/>
              </a:lnSpc>
              <a:defRPr/>
            </a:pPr>
            <a:r>
              <a:rPr lang="zh-CN" altLang="en-US" sz="900" dirty="0">
                <a:solidFill>
                  <a:srgbClr val="333333"/>
                </a:solidFill>
                <a:latin typeface="微软雅黑" panose="020B0503020204020204" pitchFamily="34" charset="-122"/>
                <a:ea typeface="微软雅黑" panose="020B0503020204020204" pitchFamily="34" charset="-122"/>
              </a:rPr>
              <a:t>广东占优势的原因：起步早，大部分是第一批获得许可证；政府在相关政策如物流配套政策等方面相对支持</a:t>
            </a:r>
            <a:r>
              <a:rPr lang="en-US" altLang="zh-CN" sz="900" dirty="0">
                <a:solidFill>
                  <a:srgbClr val="333333"/>
                </a:solidFill>
                <a:latin typeface="微软雅黑" panose="020B0503020204020204" pitchFamily="34" charset="-122"/>
                <a:ea typeface="微软雅黑" panose="020B0503020204020204" pitchFamily="34" charset="-122"/>
              </a:rPr>
              <a:t>; </a:t>
            </a:r>
            <a:r>
              <a:rPr lang="zh-CN" altLang="en-US" sz="900" dirty="0">
                <a:solidFill>
                  <a:srgbClr val="333333"/>
                </a:solidFill>
                <a:latin typeface="微软雅黑" panose="020B0503020204020204" pitchFamily="34" charset="-122"/>
                <a:ea typeface="微软雅黑" panose="020B0503020204020204" pitchFamily="34" charset="-122"/>
              </a:rPr>
              <a:t>广东作为医药制造业大省，商品基础好；广东地区线下竞争激烈，加速线上新渠道发展。</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17" name="组合 16"/>
          <p:cNvGrpSpPr/>
          <p:nvPr/>
        </p:nvGrpSpPr>
        <p:grpSpPr>
          <a:xfrm>
            <a:off x="2675367" y="1313148"/>
            <a:ext cx="4740643" cy="3855396"/>
            <a:chOff x="481115" y="967290"/>
            <a:chExt cx="5478532" cy="4455495"/>
          </a:xfrm>
        </p:grpSpPr>
        <p:sp>
          <p:nvSpPr>
            <p:cNvPr id="18" name="Freeform 2"/>
            <p:cNvSpPr>
              <a:spLocks noChangeAspect="1"/>
            </p:cNvSpPr>
            <p:nvPr/>
          </p:nvSpPr>
          <p:spPr bwMode="auto">
            <a:xfrm>
              <a:off x="4497122" y="3338455"/>
              <a:ext cx="551890" cy="658800"/>
            </a:xfrm>
            <a:custGeom>
              <a:avLst/>
              <a:gdLst>
                <a:gd name="T0" fmla="*/ 665 w 2203"/>
                <a:gd name="T1" fmla="*/ 79 h 2630"/>
                <a:gd name="T2" fmla="*/ 811 w 2203"/>
                <a:gd name="T3" fmla="*/ 183 h 2630"/>
                <a:gd name="T4" fmla="*/ 1315 w 2203"/>
                <a:gd name="T5" fmla="*/ 373 h 2630"/>
                <a:gd name="T6" fmla="*/ 1274 w 2203"/>
                <a:gd name="T7" fmla="*/ 617 h 2630"/>
                <a:gd name="T8" fmla="*/ 1331 w 2203"/>
                <a:gd name="T9" fmla="*/ 688 h 2630"/>
                <a:gd name="T10" fmla="*/ 1553 w 2203"/>
                <a:gd name="T11" fmla="*/ 817 h 2630"/>
                <a:gd name="T12" fmla="*/ 1639 w 2203"/>
                <a:gd name="T13" fmla="*/ 839 h 2630"/>
                <a:gd name="T14" fmla="*/ 1610 w 2203"/>
                <a:gd name="T15" fmla="*/ 968 h 2630"/>
                <a:gd name="T16" fmla="*/ 1660 w 2203"/>
                <a:gd name="T17" fmla="*/ 1081 h 2630"/>
                <a:gd name="T18" fmla="*/ 1629 w 2203"/>
                <a:gd name="T19" fmla="*/ 1133 h 2630"/>
                <a:gd name="T20" fmla="*/ 1546 w 2203"/>
                <a:gd name="T21" fmla="*/ 1226 h 2630"/>
                <a:gd name="T22" fmla="*/ 1589 w 2203"/>
                <a:gd name="T23" fmla="*/ 1319 h 2630"/>
                <a:gd name="T24" fmla="*/ 1754 w 2203"/>
                <a:gd name="T25" fmla="*/ 1469 h 2630"/>
                <a:gd name="T26" fmla="*/ 1756 w 2203"/>
                <a:gd name="T27" fmla="*/ 1623 h 2630"/>
                <a:gd name="T28" fmla="*/ 2176 w 2203"/>
                <a:gd name="T29" fmla="*/ 1648 h 2630"/>
                <a:gd name="T30" fmla="*/ 2055 w 2203"/>
                <a:gd name="T31" fmla="*/ 2100 h 2630"/>
                <a:gd name="T32" fmla="*/ 1940 w 2203"/>
                <a:gd name="T33" fmla="*/ 2086 h 2630"/>
                <a:gd name="T34" fmla="*/ 1854 w 2203"/>
                <a:gd name="T35" fmla="*/ 2157 h 2630"/>
                <a:gd name="T36" fmla="*/ 1675 w 2203"/>
                <a:gd name="T37" fmla="*/ 2587 h 2630"/>
                <a:gd name="T38" fmla="*/ 1481 w 2203"/>
                <a:gd name="T39" fmla="*/ 2544 h 2630"/>
                <a:gd name="T40" fmla="*/ 1403 w 2203"/>
                <a:gd name="T41" fmla="*/ 2508 h 2630"/>
                <a:gd name="T42" fmla="*/ 1259 w 2203"/>
                <a:gd name="T43" fmla="*/ 2444 h 2630"/>
                <a:gd name="T44" fmla="*/ 1023 w 2203"/>
                <a:gd name="T45" fmla="*/ 2530 h 2630"/>
                <a:gd name="T46" fmla="*/ 786 w 2203"/>
                <a:gd name="T47" fmla="*/ 2401 h 2630"/>
                <a:gd name="T48" fmla="*/ 571 w 2203"/>
                <a:gd name="T49" fmla="*/ 2286 h 2630"/>
                <a:gd name="T50" fmla="*/ 500 w 2203"/>
                <a:gd name="T51" fmla="*/ 2186 h 2630"/>
                <a:gd name="T52" fmla="*/ 508 w 2203"/>
                <a:gd name="T53" fmla="*/ 2002 h 2630"/>
                <a:gd name="T54" fmla="*/ 521 w 2203"/>
                <a:gd name="T55" fmla="*/ 1914 h 2630"/>
                <a:gd name="T56" fmla="*/ 421 w 2203"/>
                <a:gd name="T57" fmla="*/ 1792 h 2630"/>
                <a:gd name="T58" fmla="*/ 342 w 2203"/>
                <a:gd name="T59" fmla="*/ 1749 h 2630"/>
                <a:gd name="T60" fmla="*/ 263 w 2203"/>
                <a:gd name="T61" fmla="*/ 1627 h 2630"/>
                <a:gd name="T62" fmla="*/ 414 w 2203"/>
                <a:gd name="T63" fmla="*/ 1441 h 2630"/>
                <a:gd name="T64" fmla="*/ 435 w 2203"/>
                <a:gd name="T65" fmla="*/ 1190 h 2630"/>
                <a:gd name="T66" fmla="*/ 192 w 2203"/>
                <a:gd name="T67" fmla="*/ 1025 h 2630"/>
                <a:gd name="T68" fmla="*/ 127 w 2203"/>
                <a:gd name="T69" fmla="*/ 1004 h 2630"/>
                <a:gd name="T70" fmla="*/ 5 w 2203"/>
                <a:gd name="T71" fmla="*/ 889 h 2630"/>
                <a:gd name="T72" fmla="*/ 113 w 2203"/>
                <a:gd name="T73" fmla="*/ 695 h 2630"/>
                <a:gd name="T74" fmla="*/ 206 w 2203"/>
                <a:gd name="T75" fmla="*/ 538 h 2630"/>
                <a:gd name="T76" fmla="*/ 242 w 2203"/>
                <a:gd name="T77" fmla="*/ 215 h 2630"/>
                <a:gd name="T78" fmla="*/ 285 w 2203"/>
                <a:gd name="T79" fmla="*/ 194 h 2630"/>
                <a:gd name="T80" fmla="*/ 686 w 2203"/>
                <a:gd name="T81" fmla="*/ 310 h 2630"/>
                <a:gd name="T82" fmla="*/ 650 w 2203"/>
                <a:gd name="T83" fmla="*/ 194 h 2630"/>
                <a:gd name="T84" fmla="*/ 600 w 2203"/>
                <a:gd name="T85" fmla="*/ 137 h 2630"/>
                <a:gd name="T86" fmla="*/ 507 w 2203"/>
                <a:gd name="T87" fmla="*/ 43 h 2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3" h="2630">
                  <a:moveTo>
                    <a:pt x="557" y="0"/>
                  </a:moveTo>
                  <a:cubicBezTo>
                    <a:pt x="588" y="11"/>
                    <a:pt x="587" y="32"/>
                    <a:pt x="614" y="51"/>
                  </a:cubicBezTo>
                  <a:cubicBezTo>
                    <a:pt x="648" y="75"/>
                    <a:pt x="637" y="54"/>
                    <a:pt x="665" y="79"/>
                  </a:cubicBezTo>
                  <a:cubicBezTo>
                    <a:pt x="683" y="95"/>
                    <a:pt x="698" y="113"/>
                    <a:pt x="715" y="129"/>
                  </a:cubicBezTo>
                  <a:cubicBezTo>
                    <a:pt x="726" y="140"/>
                    <a:pt x="753" y="143"/>
                    <a:pt x="765" y="152"/>
                  </a:cubicBezTo>
                  <a:cubicBezTo>
                    <a:pt x="779" y="162"/>
                    <a:pt x="811" y="183"/>
                    <a:pt x="811" y="183"/>
                  </a:cubicBezTo>
                  <a:cubicBezTo>
                    <a:pt x="827" y="196"/>
                    <a:pt x="844" y="199"/>
                    <a:pt x="871" y="217"/>
                  </a:cubicBezTo>
                  <a:cubicBezTo>
                    <a:pt x="898" y="235"/>
                    <a:pt x="902" y="263"/>
                    <a:pt x="976" y="289"/>
                  </a:cubicBezTo>
                  <a:cubicBezTo>
                    <a:pt x="1077" y="361"/>
                    <a:pt x="1196" y="367"/>
                    <a:pt x="1315" y="373"/>
                  </a:cubicBezTo>
                  <a:cubicBezTo>
                    <a:pt x="1324" y="397"/>
                    <a:pt x="1299" y="420"/>
                    <a:pt x="1288" y="445"/>
                  </a:cubicBezTo>
                  <a:cubicBezTo>
                    <a:pt x="1277" y="471"/>
                    <a:pt x="1268" y="504"/>
                    <a:pt x="1259" y="531"/>
                  </a:cubicBezTo>
                  <a:cubicBezTo>
                    <a:pt x="1264" y="560"/>
                    <a:pt x="1263" y="590"/>
                    <a:pt x="1274" y="617"/>
                  </a:cubicBezTo>
                  <a:cubicBezTo>
                    <a:pt x="1277" y="624"/>
                    <a:pt x="1290" y="619"/>
                    <a:pt x="1295" y="624"/>
                  </a:cubicBezTo>
                  <a:cubicBezTo>
                    <a:pt x="1300" y="629"/>
                    <a:pt x="1298" y="639"/>
                    <a:pt x="1302" y="645"/>
                  </a:cubicBezTo>
                  <a:cubicBezTo>
                    <a:pt x="1310" y="660"/>
                    <a:pt x="1331" y="688"/>
                    <a:pt x="1331" y="688"/>
                  </a:cubicBezTo>
                  <a:cubicBezTo>
                    <a:pt x="1333" y="695"/>
                    <a:pt x="1365" y="708"/>
                    <a:pt x="1370" y="713"/>
                  </a:cubicBezTo>
                  <a:cubicBezTo>
                    <a:pt x="1383" y="726"/>
                    <a:pt x="1397" y="754"/>
                    <a:pt x="1417" y="760"/>
                  </a:cubicBezTo>
                  <a:cubicBezTo>
                    <a:pt x="1452" y="812"/>
                    <a:pt x="1494" y="811"/>
                    <a:pt x="1553" y="817"/>
                  </a:cubicBezTo>
                  <a:cubicBezTo>
                    <a:pt x="1560" y="819"/>
                    <a:pt x="1570" y="819"/>
                    <a:pt x="1575" y="824"/>
                  </a:cubicBezTo>
                  <a:cubicBezTo>
                    <a:pt x="1580" y="829"/>
                    <a:pt x="1575" y="844"/>
                    <a:pt x="1582" y="846"/>
                  </a:cubicBezTo>
                  <a:cubicBezTo>
                    <a:pt x="1601" y="850"/>
                    <a:pt x="1620" y="841"/>
                    <a:pt x="1639" y="839"/>
                  </a:cubicBezTo>
                  <a:cubicBezTo>
                    <a:pt x="1661" y="815"/>
                    <a:pt x="1656" y="806"/>
                    <a:pt x="1689" y="817"/>
                  </a:cubicBezTo>
                  <a:cubicBezTo>
                    <a:pt x="1682" y="876"/>
                    <a:pt x="1689" y="879"/>
                    <a:pt x="1639" y="896"/>
                  </a:cubicBezTo>
                  <a:cubicBezTo>
                    <a:pt x="1624" y="919"/>
                    <a:pt x="1618" y="942"/>
                    <a:pt x="1610" y="968"/>
                  </a:cubicBezTo>
                  <a:cubicBezTo>
                    <a:pt x="1637" y="1006"/>
                    <a:pt x="1674" y="1008"/>
                    <a:pt x="1711" y="1032"/>
                  </a:cubicBezTo>
                  <a:cubicBezTo>
                    <a:pt x="1726" y="1079"/>
                    <a:pt x="1720" y="1085"/>
                    <a:pt x="1689" y="1076"/>
                  </a:cubicBezTo>
                  <a:cubicBezTo>
                    <a:pt x="1683" y="1086"/>
                    <a:pt x="1666" y="1075"/>
                    <a:pt x="1660" y="1081"/>
                  </a:cubicBezTo>
                  <a:cubicBezTo>
                    <a:pt x="1654" y="1087"/>
                    <a:pt x="1659" y="1107"/>
                    <a:pt x="1651" y="1112"/>
                  </a:cubicBezTo>
                  <a:cubicBezTo>
                    <a:pt x="1643" y="1117"/>
                    <a:pt x="1614" y="1108"/>
                    <a:pt x="1610" y="1111"/>
                  </a:cubicBezTo>
                  <a:cubicBezTo>
                    <a:pt x="1603" y="1114"/>
                    <a:pt x="1637" y="1121"/>
                    <a:pt x="1629" y="1133"/>
                  </a:cubicBezTo>
                  <a:cubicBezTo>
                    <a:pt x="1626" y="1138"/>
                    <a:pt x="1602" y="1135"/>
                    <a:pt x="1591" y="1143"/>
                  </a:cubicBezTo>
                  <a:cubicBezTo>
                    <a:pt x="1580" y="1151"/>
                    <a:pt x="1568" y="1169"/>
                    <a:pt x="1560" y="1183"/>
                  </a:cubicBezTo>
                  <a:cubicBezTo>
                    <a:pt x="1555" y="1197"/>
                    <a:pt x="1541" y="1212"/>
                    <a:pt x="1546" y="1226"/>
                  </a:cubicBezTo>
                  <a:cubicBezTo>
                    <a:pt x="1551" y="1240"/>
                    <a:pt x="1555" y="1255"/>
                    <a:pt x="1560" y="1269"/>
                  </a:cubicBezTo>
                  <a:cubicBezTo>
                    <a:pt x="1564" y="1281"/>
                    <a:pt x="1561" y="1294"/>
                    <a:pt x="1567" y="1305"/>
                  </a:cubicBezTo>
                  <a:cubicBezTo>
                    <a:pt x="1571" y="1313"/>
                    <a:pt x="1582" y="1314"/>
                    <a:pt x="1589" y="1319"/>
                  </a:cubicBezTo>
                  <a:cubicBezTo>
                    <a:pt x="1605" y="1342"/>
                    <a:pt x="1615" y="1354"/>
                    <a:pt x="1639" y="1369"/>
                  </a:cubicBezTo>
                  <a:cubicBezTo>
                    <a:pt x="1654" y="1414"/>
                    <a:pt x="1683" y="1409"/>
                    <a:pt x="1725" y="1419"/>
                  </a:cubicBezTo>
                  <a:cubicBezTo>
                    <a:pt x="1740" y="1481"/>
                    <a:pt x="1719" y="1417"/>
                    <a:pt x="1754" y="1469"/>
                  </a:cubicBezTo>
                  <a:cubicBezTo>
                    <a:pt x="1760" y="1478"/>
                    <a:pt x="1767" y="1523"/>
                    <a:pt x="1768" y="1527"/>
                  </a:cubicBezTo>
                  <a:cubicBezTo>
                    <a:pt x="1753" y="1549"/>
                    <a:pt x="1740" y="1559"/>
                    <a:pt x="1732" y="1584"/>
                  </a:cubicBezTo>
                  <a:cubicBezTo>
                    <a:pt x="1735" y="1607"/>
                    <a:pt x="1750" y="1622"/>
                    <a:pt x="1756" y="1623"/>
                  </a:cubicBezTo>
                  <a:cubicBezTo>
                    <a:pt x="1773" y="1627"/>
                    <a:pt x="1792" y="1626"/>
                    <a:pt x="1809" y="1625"/>
                  </a:cubicBezTo>
                  <a:cubicBezTo>
                    <a:pt x="1958" y="1633"/>
                    <a:pt x="2012" y="1643"/>
                    <a:pt x="2119" y="1641"/>
                  </a:cubicBezTo>
                  <a:cubicBezTo>
                    <a:pt x="2138" y="1643"/>
                    <a:pt x="2162" y="1634"/>
                    <a:pt x="2176" y="1648"/>
                  </a:cubicBezTo>
                  <a:cubicBezTo>
                    <a:pt x="2203" y="1675"/>
                    <a:pt x="2147" y="1711"/>
                    <a:pt x="2133" y="1720"/>
                  </a:cubicBezTo>
                  <a:cubicBezTo>
                    <a:pt x="2117" y="1769"/>
                    <a:pt x="2112" y="1833"/>
                    <a:pt x="2076" y="1871"/>
                  </a:cubicBezTo>
                  <a:cubicBezTo>
                    <a:pt x="2058" y="1944"/>
                    <a:pt x="2076" y="2032"/>
                    <a:pt x="2055" y="2100"/>
                  </a:cubicBezTo>
                  <a:cubicBezTo>
                    <a:pt x="2051" y="2112"/>
                    <a:pt x="2031" y="2105"/>
                    <a:pt x="2019" y="2107"/>
                  </a:cubicBezTo>
                  <a:cubicBezTo>
                    <a:pt x="2007" y="2105"/>
                    <a:pt x="1995" y="2103"/>
                    <a:pt x="1983" y="2100"/>
                  </a:cubicBezTo>
                  <a:cubicBezTo>
                    <a:pt x="1968" y="2096"/>
                    <a:pt x="1940" y="2086"/>
                    <a:pt x="1940" y="2086"/>
                  </a:cubicBezTo>
                  <a:cubicBezTo>
                    <a:pt x="1926" y="2088"/>
                    <a:pt x="1910" y="2087"/>
                    <a:pt x="1897" y="2093"/>
                  </a:cubicBezTo>
                  <a:cubicBezTo>
                    <a:pt x="1882" y="2100"/>
                    <a:pt x="1882" y="2125"/>
                    <a:pt x="1875" y="2136"/>
                  </a:cubicBezTo>
                  <a:cubicBezTo>
                    <a:pt x="1869" y="2144"/>
                    <a:pt x="1861" y="2150"/>
                    <a:pt x="1854" y="2157"/>
                  </a:cubicBezTo>
                  <a:cubicBezTo>
                    <a:pt x="1842" y="2302"/>
                    <a:pt x="1852" y="2280"/>
                    <a:pt x="1825" y="2365"/>
                  </a:cubicBezTo>
                  <a:cubicBezTo>
                    <a:pt x="1819" y="2414"/>
                    <a:pt x="1815" y="2432"/>
                    <a:pt x="1797" y="2472"/>
                  </a:cubicBezTo>
                  <a:cubicBezTo>
                    <a:pt x="1765" y="2543"/>
                    <a:pt x="1758" y="2566"/>
                    <a:pt x="1675" y="2587"/>
                  </a:cubicBezTo>
                  <a:cubicBezTo>
                    <a:pt x="1655" y="2605"/>
                    <a:pt x="1652" y="2621"/>
                    <a:pt x="1625" y="2630"/>
                  </a:cubicBezTo>
                  <a:cubicBezTo>
                    <a:pt x="1598" y="2621"/>
                    <a:pt x="1587" y="2603"/>
                    <a:pt x="1560" y="2594"/>
                  </a:cubicBezTo>
                  <a:cubicBezTo>
                    <a:pt x="1549" y="2562"/>
                    <a:pt x="1513" y="2553"/>
                    <a:pt x="1481" y="2544"/>
                  </a:cubicBezTo>
                  <a:cubicBezTo>
                    <a:pt x="1467" y="2540"/>
                    <a:pt x="1452" y="2535"/>
                    <a:pt x="1438" y="2530"/>
                  </a:cubicBezTo>
                  <a:cubicBezTo>
                    <a:pt x="1431" y="2528"/>
                    <a:pt x="1417" y="2523"/>
                    <a:pt x="1417" y="2523"/>
                  </a:cubicBezTo>
                  <a:cubicBezTo>
                    <a:pt x="1412" y="2518"/>
                    <a:pt x="1409" y="2511"/>
                    <a:pt x="1403" y="2508"/>
                  </a:cubicBezTo>
                  <a:cubicBezTo>
                    <a:pt x="1390" y="2501"/>
                    <a:pt x="1360" y="2494"/>
                    <a:pt x="1360" y="2494"/>
                  </a:cubicBezTo>
                  <a:cubicBezTo>
                    <a:pt x="1337" y="2472"/>
                    <a:pt x="1334" y="2467"/>
                    <a:pt x="1302" y="2458"/>
                  </a:cubicBezTo>
                  <a:cubicBezTo>
                    <a:pt x="1288" y="2454"/>
                    <a:pt x="1259" y="2444"/>
                    <a:pt x="1259" y="2444"/>
                  </a:cubicBezTo>
                  <a:cubicBezTo>
                    <a:pt x="1208" y="2449"/>
                    <a:pt x="1165" y="2453"/>
                    <a:pt x="1116" y="2465"/>
                  </a:cubicBezTo>
                  <a:cubicBezTo>
                    <a:pt x="1105" y="2477"/>
                    <a:pt x="1072" y="2513"/>
                    <a:pt x="1066" y="2515"/>
                  </a:cubicBezTo>
                  <a:cubicBezTo>
                    <a:pt x="1052" y="2520"/>
                    <a:pt x="1023" y="2530"/>
                    <a:pt x="1023" y="2530"/>
                  </a:cubicBezTo>
                  <a:cubicBezTo>
                    <a:pt x="877" y="2517"/>
                    <a:pt x="994" y="2538"/>
                    <a:pt x="915" y="2487"/>
                  </a:cubicBezTo>
                  <a:cubicBezTo>
                    <a:pt x="902" y="2447"/>
                    <a:pt x="873" y="2427"/>
                    <a:pt x="851" y="2394"/>
                  </a:cubicBezTo>
                  <a:cubicBezTo>
                    <a:pt x="829" y="2396"/>
                    <a:pt x="808" y="2403"/>
                    <a:pt x="786" y="2401"/>
                  </a:cubicBezTo>
                  <a:cubicBezTo>
                    <a:pt x="758" y="2399"/>
                    <a:pt x="762" y="2383"/>
                    <a:pt x="743" y="2372"/>
                  </a:cubicBezTo>
                  <a:cubicBezTo>
                    <a:pt x="723" y="2360"/>
                    <a:pt x="665" y="2359"/>
                    <a:pt x="657" y="2358"/>
                  </a:cubicBezTo>
                  <a:cubicBezTo>
                    <a:pt x="628" y="2327"/>
                    <a:pt x="614" y="2300"/>
                    <a:pt x="571" y="2286"/>
                  </a:cubicBezTo>
                  <a:cubicBezTo>
                    <a:pt x="562" y="2272"/>
                    <a:pt x="548" y="2259"/>
                    <a:pt x="543" y="2243"/>
                  </a:cubicBezTo>
                  <a:cubicBezTo>
                    <a:pt x="541" y="2236"/>
                    <a:pt x="540" y="2228"/>
                    <a:pt x="536" y="2222"/>
                  </a:cubicBezTo>
                  <a:cubicBezTo>
                    <a:pt x="526" y="2208"/>
                    <a:pt x="512" y="2198"/>
                    <a:pt x="500" y="2186"/>
                  </a:cubicBezTo>
                  <a:cubicBezTo>
                    <a:pt x="495" y="2181"/>
                    <a:pt x="485" y="2172"/>
                    <a:pt x="485" y="2172"/>
                  </a:cubicBezTo>
                  <a:cubicBezTo>
                    <a:pt x="478" y="2136"/>
                    <a:pt x="464" y="2108"/>
                    <a:pt x="478" y="2071"/>
                  </a:cubicBezTo>
                  <a:cubicBezTo>
                    <a:pt x="488" y="2046"/>
                    <a:pt x="508" y="2002"/>
                    <a:pt x="508" y="2002"/>
                  </a:cubicBezTo>
                  <a:cubicBezTo>
                    <a:pt x="505" y="1990"/>
                    <a:pt x="517" y="1992"/>
                    <a:pt x="511" y="1981"/>
                  </a:cubicBezTo>
                  <a:cubicBezTo>
                    <a:pt x="507" y="1972"/>
                    <a:pt x="508" y="1967"/>
                    <a:pt x="507" y="1957"/>
                  </a:cubicBezTo>
                  <a:cubicBezTo>
                    <a:pt x="505" y="1942"/>
                    <a:pt x="521" y="1914"/>
                    <a:pt x="521" y="1914"/>
                  </a:cubicBezTo>
                  <a:cubicBezTo>
                    <a:pt x="518" y="1890"/>
                    <a:pt x="523" y="1861"/>
                    <a:pt x="507" y="1842"/>
                  </a:cubicBezTo>
                  <a:cubicBezTo>
                    <a:pt x="492" y="1824"/>
                    <a:pt x="463" y="1816"/>
                    <a:pt x="443" y="1806"/>
                  </a:cubicBezTo>
                  <a:cubicBezTo>
                    <a:pt x="435" y="1802"/>
                    <a:pt x="428" y="1797"/>
                    <a:pt x="421" y="1792"/>
                  </a:cubicBezTo>
                  <a:cubicBezTo>
                    <a:pt x="416" y="1788"/>
                    <a:pt x="413" y="1780"/>
                    <a:pt x="407" y="1777"/>
                  </a:cubicBezTo>
                  <a:cubicBezTo>
                    <a:pt x="394" y="1770"/>
                    <a:pt x="377" y="1771"/>
                    <a:pt x="364" y="1763"/>
                  </a:cubicBezTo>
                  <a:cubicBezTo>
                    <a:pt x="357" y="1758"/>
                    <a:pt x="349" y="1754"/>
                    <a:pt x="342" y="1749"/>
                  </a:cubicBezTo>
                  <a:cubicBezTo>
                    <a:pt x="317" y="1710"/>
                    <a:pt x="298" y="1704"/>
                    <a:pt x="249" y="1683"/>
                  </a:cubicBezTo>
                  <a:cubicBezTo>
                    <a:pt x="235" y="1677"/>
                    <a:pt x="228" y="1663"/>
                    <a:pt x="228" y="1663"/>
                  </a:cubicBezTo>
                  <a:cubicBezTo>
                    <a:pt x="195" y="1630"/>
                    <a:pt x="235" y="1633"/>
                    <a:pt x="263" y="1627"/>
                  </a:cubicBezTo>
                  <a:cubicBezTo>
                    <a:pt x="289" y="1610"/>
                    <a:pt x="309" y="1587"/>
                    <a:pt x="335" y="1570"/>
                  </a:cubicBezTo>
                  <a:cubicBezTo>
                    <a:pt x="350" y="1547"/>
                    <a:pt x="361" y="1532"/>
                    <a:pt x="379" y="1513"/>
                  </a:cubicBezTo>
                  <a:cubicBezTo>
                    <a:pt x="388" y="1485"/>
                    <a:pt x="397" y="1466"/>
                    <a:pt x="414" y="1441"/>
                  </a:cubicBezTo>
                  <a:cubicBezTo>
                    <a:pt x="424" y="1410"/>
                    <a:pt x="432" y="1379"/>
                    <a:pt x="443" y="1348"/>
                  </a:cubicBezTo>
                  <a:cubicBezTo>
                    <a:pt x="448" y="1334"/>
                    <a:pt x="457" y="1305"/>
                    <a:pt x="457" y="1305"/>
                  </a:cubicBezTo>
                  <a:cubicBezTo>
                    <a:pt x="462" y="1266"/>
                    <a:pt x="483" y="1205"/>
                    <a:pt x="435" y="1190"/>
                  </a:cubicBezTo>
                  <a:cubicBezTo>
                    <a:pt x="413" y="1166"/>
                    <a:pt x="403" y="1132"/>
                    <a:pt x="378" y="1111"/>
                  </a:cubicBezTo>
                  <a:cubicBezTo>
                    <a:pt x="357" y="1094"/>
                    <a:pt x="324" y="1091"/>
                    <a:pt x="299" y="1082"/>
                  </a:cubicBezTo>
                  <a:cubicBezTo>
                    <a:pt x="270" y="1053"/>
                    <a:pt x="232" y="1038"/>
                    <a:pt x="192" y="1025"/>
                  </a:cubicBezTo>
                  <a:cubicBezTo>
                    <a:pt x="185" y="1023"/>
                    <a:pt x="177" y="1020"/>
                    <a:pt x="170" y="1018"/>
                  </a:cubicBezTo>
                  <a:cubicBezTo>
                    <a:pt x="163" y="1016"/>
                    <a:pt x="156" y="1013"/>
                    <a:pt x="149" y="1011"/>
                  </a:cubicBezTo>
                  <a:cubicBezTo>
                    <a:pt x="142" y="1009"/>
                    <a:pt x="127" y="1004"/>
                    <a:pt x="127" y="1004"/>
                  </a:cubicBezTo>
                  <a:cubicBezTo>
                    <a:pt x="95" y="978"/>
                    <a:pt x="88" y="964"/>
                    <a:pt x="48" y="951"/>
                  </a:cubicBezTo>
                  <a:cubicBezTo>
                    <a:pt x="43" y="944"/>
                    <a:pt x="25" y="910"/>
                    <a:pt x="20" y="903"/>
                  </a:cubicBezTo>
                  <a:cubicBezTo>
                    <a:pt x="16" y="898"/>
                    <a:pt x="5" y="896"/>
                    <a:pt x="5" y="889"/>
                  </a:cubicBezTo>
                  <a:cubicBezTo>
                    <a:pt x="1" y="822"/>
                    <a:pt x="0" y="766"/>
                    <a:pt x="63" y="746"/>
                  </a:cubicBezTo>
                  <a:cubicBezTo>
                    <a:pt x="77" y="718"/>
                    <a:pt x="68" y="719"/>
                    <a:pt x="76" y="711"/>
                  </a:cubicBezTo>
                  <a:cubicBezTo>
                    <a:pt x="84" y="703"/>
                    <a:pt x="101" y="711"/>
                    <a:pt x="113" y="695"/>
                  </a:cubicBezTo>
                  <a:cubicBezTo>
                    <a:pt x="128" y="660"/>
                    <a:pt x="124" y="642"/>
                    <a:pt x="149" y="617"/>
                  </a:cubicBezTo>
                  <a:cubicBezTo>
                    <a:pt x="171" y="595"/>
                    <a:pt x="169" y="593"/>
                    <a:pt x="192" y="559"/>
                  </a:cubicBezTo>
                  <a:cubicBezTo>
                    <a:pt x="197" y="552"/>
                    <a:pt x="206" y="538"/>
                    <a:pt x="206" y="538"/>
                  </a:cubicBezTo>
                  <a:cubicBezTo>
                    <a:pt x="215" y="490"/>
                    <a:pt x="223" y="443"/>
                    <a:pt x="235" y="395"/>
                  </a:cubicBezTo>
                  <a:cubicBezTo>
                    <a:pt x="229" y="349"/>
                    <a:pt x="221" y="310"/>
                    <a:pt x="206" y="266"/>
                  </a:cubicBezTo>
                  <a:cubicBezTo>
                    <a:pt x="219" y="197"/>
                    <a:pt x="206" y="256"/>
                    <a:pt x="242" y="215"/>
                  </a:cubicBezTo>
                  <a:cubicBezTo>
                    <a:pt x="246" y="204"/>
                    <a:pt x="245" y="189"/>
                    <a:pt x="254" y="183"/>
                  </a:cubicBezTo>
                  <a:cubicBezTo>
                    <a:pt x="260" y="179"/>
                    <a:pt x="257" y="199"/>
                    <a:pt x="263" y="201"/>
                  </a:cubicBezTo>
                  <a:cubicBezTo>
                    <a:pt x="270" y="204"/>
                    <a:pt x="278" y="196"/>
                    <a:pt x="285" y="194"/>
                  </a:cubicBezTo>
                  <a:cubicBezTo>
                    <a:pt x="328" y="208"/>
                    <a:pt x="360" y="255"/>
                    <a:pt x="400" y="280"/>
                  </a:cubicBezTo>
                  <a:cubicBezTo>
                    <a:pt x="424" y="316"/>
                    <a:pt x="442" y="310"/>
                    <a:pt x="484" y="317"/>
                  </a:cubicBezTo>
                  <a:cubicBezTo>
                    <a:pt x="600" y="382"/>
                    <a:pt x="625" y="319"/>
                    <a:pt x="686" y="310"/>
                  </a:cubicBezTo>
                  <a:cubicBezTo>
                    <a:pt x="694" y="309"/>
                    <a:pt x="691" y="289"/>
                    <a:pt x="691" y="281"/>
                  </a:cubicBezTo>
                  <a:cubicBezTo>
                    <a:pt x="698" y="250"/>
                    <a:pt x="711" y="243"/>
                    <a:pt x="672" y="230"/>
                  </a:cubicBezTo>
                  <a:cubicBezTo>
                    <a:pt x="652" y="167"/>
                    <a:pt x="680" y="244"/>
                    <a:pt x="650" y="194"/>
                  </a:cubicBezTo>
                  <a:cubicBezTo>
                    <a:pt x="646" y="187"/>
                    <a:pt x="648" y="177"/>
                    <a:pt x="643" y="172"/>
                  </a:cubicBezTo>
                  <a:cubicBezTo>
                    <a:pt x="635" y="164"/>
                    <a:pt x="624" y="163"/>
                    <a:pt x="614" y="158"/>
                  </a:cubicBezTo>
                  <a:cubicBezTo>
                    <a:pt x="609" y="151"/>
                    <a:pt x="606" y="143"/>
                    <a:pt x="600" y="137"/>
                  </a:cubicBezTo>
                  <a:cubicBezTo>
                    <a:pt x="594" y="131"/>
                    <a:pt x="584" y="129"/>
                    <a:pt x="579" y="122"/>
                  </a:cubicBezTo>
                  <a:cubicBezTo>
                    <a:pt x="574" y="116"/>
                    <a:pt x="575" y="107"/>
                    <a:pt x="571" y="101"/>
                  </a:cubicBezTo>
                  <a:cubicBezTo>
                    <a:pt x="555" y="75"/>
                    <a:pt x="535" y="54"/>
                    <a:pt x="507" y="43"/>
                  </a:cubicBezTo>
                  <a:cubicBezTo>
                    <a:pt x="519" y="6"/>
                    <a:pt x="532" y="27"/>
                    <a:pt x="557" y="0"/>
                  </a:cubicBezTo>
                  <a:close/>
                </a:path>
              </a:pathLst>
            </a:custGeom>
            <a:solidFill>
              <a:srgbClr val="7FD7F7"/>
            </a:solidFill>
            <a:ln w="3175">
              <a:noFill/>
              <a:round/>
            </a:ln>
            <a:effectLst/>
          </p:spPr>
          <p:txBody>
            <a:bodyPr wrap="none" anchor="ctr"/>
            <a:lstStyle/>
            <a:p>
              <a:endParaRPr lang="zh-CN" altLang="en-US"/>
            </a:p>
          </p:txBody>
        </p:sp>
        <p:sp>
          <p:nvSpPr>
            <p:cNvPr id="19" name="Freeform 17"/>
            <p:cNvSpPr>
              <a:spLocks noChangeAspect="1"/>
            </p:cNvSpPr>
            <p:nvPr/>
          </p:nvSpPr>
          <p:spPr bwMode="auto">
            <a:xfrm>
              <a:off x="3307075" y="4093786"/>
              <a:ext cx="677018" cy="554485"/>
            </a:xfrm>
            <a:custGeom>
              <a:avLst/>
              <a:gdLst>
                <a:gd name="T0" fmla="*/ 2368 w 3497"/>
                <a:gd name="T1" fmla="*/ 39 h 2865"/>
                <a:gd name="T2" fmla="*/ 2203 w 3497"/>
                <a:gd name="T3" fmla="*/ 68 h 2865"/>
                <a:gd name="T4" fmla="*/ 2088 w 3497"/>
                <a:gd name="T5" fmla="*/ 197 h 2865"/>
                <a:gd name="T6" fmla="*/ 1924 w 3497"/>
                <a:gd name="T7" fmla="*/ 290 h 2865"/>
                <a:gd name="T8" fmla="*/ 1616 w 3497"/>
                <a:gd name="T9" fmla="*/ 340 h 2865"/>
                <a:gd name="T10" fmla="*/ 1257 w 3497"/>
                <a:gd name="T11" fmla="*/ 383 h 2865"/>
                <a:gd name="T12" fmla="*/ 1501 w 3497"/>
                <a:gd name="T13" fmla="*/ 605 h 2865"/>
                <a:gd name="T14" fmla="*/ 1565 w 3497"/>
                <a:gd name="T15" fmla="*/ 741 h 2865"/>
                <a:gd name="T16" fmla="*/ 1544 w 3497"/>
                <a:gd name="T17" fmla="*/ 885 h 2865"/>
                <a:gd name="T18" fmla="*/ 1307 w 3497"/>
                <a:gd name="T19" fmla="*/ 942 h 2865"/>
                <a:gd name="T20" fmla="*/ 1025 w 3497"/>
                <a:gd name="T21" fmla="*/ 912 h 2865"/>
                <a:gd name="T22" fmla="*/ 956 w 3497"/>
                <a:gd name="T23" fmla="*/ 1042 h 2865"/>
                <a:gd name="T24" fmla="*/ 705 w 3497"/>
                <a:gd name="T25" fmla="*/ 1188 h 2865"/>
                <a:gd name="T26" fmla="*/ 348 w 3497"/>
                <a:gd name="T27" fmla="*/ 1174 h 2865"/>
                <a:gd name="T28" fmla="*/ 89 w 3497"/>
                <a:gd name="T29" fmla="*/ 1200 h 2865"/>
                <a:gd name="T30" fmla="*/ 39 w 3497"/>
                <a:gd name="T31" fmla="*/ 1243 h 2865"/>
                <a:gd name="T32" fmla="*/ 46 w 3497"/>
                <a:gd name="T33" fmla="*/ 1372 h 2865"/>
                <a:gd name="T34" fmla="*/ 62 w 3497"/>
                <a:gd name="T35" fmla="*/ 1659 h 2865"/>
                <a:gd name="T36" fmla="*/ 233 w 3497"/>
                <a:gd name="T37" fmla="*/ 1673 h 2865"/>
                <a:gd name="T38" fmla="*/ 347 w 3497"/>
                <a:gd name="T39" fmla="*/ 1615 h 2865"/>
                <a:gd name="T40" fmla="*/ 591 w 3497"/>
                <a:gd name="T41" fmla="*/ 1651 h 2865"/>
                <a:gd name="T42" fmla="*/ 519 w 3497"/>
                <a:gd name="T43" fmla="*/ 2002 h 2865"/>
                <a:gd name="T44" fmla="*/ 498 w 3497"/>
                <a:gd name="T45" fmla="*/ 2282 h 2865"/>
                <a:gd name="T46" fmla="*/ 620 w 3497"/>
                <a:gd name="T47" fmla="*/ 2482 h 2865"/>
                <a:gd name="T48" fmla="*/ 577 w 3497"/>
                <a:gd name="T49" fmla="*/ 2855 h 2865"/>
                <a:gd name="T50" fmla="*/ 677 w 3497"/>
                <a:gd name="T51" fmla="*/ 2833 h 2865"/>
                <a:gd name="T52" fmla="*/ 797 w 3497"/>
                <a:gd name="T53" fmla="*/ 2770 h 2865"/>
                <a:gd name="T54" fmla="*/ 1057 w 3497"/>
                <a:gd name="T55" fmla="*/ 2697 h 2865"/>
                <a:gd name="T56" fmla="*/ 1293 w 3497"/>
                <a:gd name="T57" fmla="*/ 2841 h 2865"/>
                <a:gd name="T58" fmla="*/ 1444 w 3497"/>
                <a:gd name="T59" fmla="*/ 2819 h 2865"/>
                <a:gd name="T60" fmla="*/ 1852 w 3497"/>
                <a:gd name="T61" fmla="*/ 2540 h 2865"/>
                <a:gd name="T62" fmla="*/ 1945 w 3497"/>
                <a:gd name="T63" fmla="*/ 2482 h 2865"/>
                <a:gd name="T64" fmla="*/ 2061 w 3497"/>
                <a:gd name="T65" fmla="*/ 2316 h 2865"/>
                <a:gd name="T66" fmla="*/ 2364 w 3497"/>
                <a:gd name="T67" fmla="*/ 2516 h 2865"/>
                <a:gd name="T68" fmla="*/ 2549 w 3497"/>
                <a:gd name="T69" fmla="*/ 2508 h 2865"/>
                <a:gd name="T70" fmla="*/ 2760 w 3497"/>
                <a:gd name="T71" fmla="*/ 2331 h 2865"/>
                <a:gd name="T72" fmla="*/ 2995 w 3497"/>
                <a:gd name="T73" fmla="*/ 2357 h 2865"/>
                <a:gd name="T74" fmla="*/ 3091 w 3497"/>
                <a:gd name="T75" fmla="*/ 2326 h 2865"/>
                <a:gd name="T76" fmla="*/ 3132 w 3497"/>
                <a:gd name="T77" fmla="*/ 2132 h 2865"/>
                <a:gd name="T78" fmla="*/ 3389 w 3497"/>
                <a:gd name="T79" fmla="*/ 2021 h 2865"/>
                <a:gd name="T80" fmla="*/ 3378 w 3497"/>
                <a:gd name="T81" fmla="*/ 1902 h 2865"/>
                <a:gd name="T82" fmla="*/ 3288 w 3497"/>
                <a:gd name="T83" fmla="*/ 1594 h 2865"/>
                <a:gd name="T84" fmla="*/ 3273 w 3497"/>
                <a:gd name="T85" fmla="*/ 1349 h 2865"/>
                <a:gd name="T86" fmla="*/ 3009 w 3497"/>
                <a:gd name="T87" fmla="*/ 1366 h 2865"/>
                <a:gd name="T88" fmla="*/ 3007 w 3497"/>
                <a:gd name="T89" fmla="*/ 1222 h 2865"/>
                <a:gd name="T90" fmla="*/ 3153 w 3497"/>
                <a:gd name="T91" fmla="*/ 1085 h 2865"/>
                <a:gd name="T92" fmla="*/ 3242 w 3497"/>
                <a:gd name="T93" fmla="*/ 1028 h 2865"/>
                <a:gd name="T94" fmla="*/ 3335 w 3497"/>
                <a:gd name="T95" fmla="*/ 935 h 2865"/>
                <a:gd name="T96" fmla="*/ 3257 w 3497"/>
                <a:gd name="T97" fmla="*/ 612 h 2865"/>
                <a:gd name="T98" fmla="*/ 3149 w 3497"/>
                <a:gd name="T99" fmla="*/ 562 h 2865"/>
                <a:gd name="T100" fmla="*/ 3034 w 3497"/>
                <a:gd name="T101" fmla="*/ 569 h 2865"/>
                <a:gd name="T102" fmla="*/ 2858 w 3497"/>
                <a:gd name="T103" fmla="*/ 468 h 2865"/>
                <a:gd name="T104" fmla="*/ 2743 w 3497"/>
                <a:gd name="T105" fmla="*/ 245 h 2865"/>
                <a:gd name="T106" fmla="*/ 2599 w 3497"/>
                <a:gd name="T107" fmla="*/ 60 h 2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97" h="2865">
                  <a:moveTo>
                    <a:pt x="2497" y="61"/>
                  </a:moveTo>
                  <a:cubicBezTo>
                    <a:pt x="2465" y="71"/>
                    <a:pt x="2441" y="63"/>
                    <a:pt x="2411" y="53"/>
                  </a:cubicBezTo>
                  <a:cubicBezTo>
                    <a:pt x="2397" y="48"/>
                    <a:pt x="2382" y="44"/>
                    <a:pt x="2368" y="39"/>
                  </a:cubicBezTo>
                  <a:cubicBezTo>
                    <a:pt x="2361" y="37"/>
                    <a:pt x="2346" y="32"/>
                    <a:pt x="2346" y="32"/>
                  </a:cubicBezTo>
                  <a:cubicBezTo>
                    <a:pt x="2309" y="7"/>
                    <a:pt x="2293" y="12"/>
                    <a:pt x="2253" y="25"/>
                  </a:cubicBezTo>
                  <a:cubicBezTo>
                    <a:pt x="2244" y="53"/>
                    <a:pt x="2231" y="59"/>
                    <a:pt x="2203" y="68"/>
                  </a:cubicBezTo>
                  <a:cubicBezTo>
                    <a:pt x="2201" y="75"/>
                    <a:pt x="2197" y="82"/>
                    <a:pt x="2196" y="89"/>
                  </a:cubicBezTo>
                  <a:cubicBezTo>
                    <a:pt x="2192" y="113"/>
                    <a:pt x="2195" y="138"/>
                    <a:pt x="2189" y="161"/>
                  </a:cubicBezTo>
                  <a:cubicBezTo>
                    <a:pt x="2182" y="187"/>
                    <a:pt x="2106" y="193"/>
                    <a:pt x="2088" y="197"/>
                  </a:cubicBezTo>
                  <a:cubicBezTo>
                    <a:pt x="2053" y="220"/>
                    <a:pt x="2082" y="205"/>
                    <a:pt x="2038" y="218"/>
                  </a:cubicBezTo>
                  <a:cubicBezTo>
                    <a:pt x="2023" y="222"/>
                    <a:pt x="1995" y="233"/>
                    <a:pt x="1995" y="233"/>
                  </a:cubicBezTo>
                  <a:cubicBezTo>
                    <a:pt x="1972" y="256"/>
                    <a:pt x="1954" y="280"/>
                    <a:pt x="1924" y="290"/>
                  </a:cubicBezTo>
                  <a:cubicBezTo>
                    <a:pt x="1878" y="333"/>
                    <a:pt x="1787" y="301"/>
                    <a:pt x="1730" y="283"/>
                  </a:cubicBezTo>
                  <a:cubicBezTo>
                    <a:pt x="1685" y="235"/>
                    <a:pt x="1696" y="303"/>
                    <a:pt x="1673" y="319"/>
                  </a:cubicBezTo>
                  <a:cubicBezTo>
                    <a:pt x="1667" y="323"/>
                    <a:pt x="1628" y="336"/>
                    <a:pt x="1616" y="340"/>
                  </a:cubicBezTo>
                  <a:cubicBezTo>
                    <a:pt x="1558" y="394"/>
                    <a:pt x="1464" y="363"/>
                    <a:pt x="1393" y="340"/>
                  </a:cubicBezTo>
                  <a:cubicBezTo>
                    <a:pt x="1350" y="311"/>
                    <a:pt x="1371" y="309"/>
                    <a:pt x="1307" y="319"/>
                  </a:cubicBezTo>
                  <a:cubicBezTo>
                    <a:pt x="1287" y="339"/>
                    <a:pt x="1273" y="360"/>
                    <a:pt x="1257" y="383"/>
                  </a:cubicBezTo>
                  <a:cubicBezTo>
                    <a:pt x="1223" y="484"/>
                    <a:pt x="1354" y="481"/>
                    <a:pt x="1415" y="498"/>
                  </a:cubicBezTo>
                  <a:cubicBezTo>
                    <a:pt x="1443" y="516"/>
                    <a:pt x="1463" y="539"/>
                    <a:pt x="1487" y="562"/>
                  </a:cubicBezTo>
                  <a:cubicBezTo>
                    <a:pt x="1492" y="576"/>
                    <a:pt x="1500" y="590"/>
                    <a:pt x="1501" y="605"/>
                  </a:cubicBezTo>
                  <a:cubicBezTo>
                    <a:pt x="1503" y="636"/>
                    <a:pt x="1499" y="668"/>
                    <a:pt x="1508" y="698"/>
                  </a:cubicBezTo>
                  <a:cubicBezTo>
                    <a:pt x="1510" y="705"/>
                    <a:pt x="1523" y="703"/>
                    <a:pt x="1530" y="705"/>
                  </a:cubicBezTo>
                  <a:cubicBezTo>
                    <a:pt x="1542" y="717"/>
                    <a:pt x="1553" y="729"/>
                    <a:pt x="1565" y="741"/>
                  </a:cubicBezTo>
                  <a:cubicBezTo>
                    <a:pt x="1570" y="746"/>
                    <a:pt x="1580" y="756"/>
                    <a:pt x="1580" y="756"/>
                  </a:cubicBezTo>
                  <a:cubicBezTo>
                    <a:pt x="1578" y="789"/>
                    <a:pt x="1579" y="823"/>
                    <a:pt x="1573" y="856"/>
                  </a:cubicBezTo>
                  <a:cubicBezTo>
                    <a:pt x="1570" y="869"/>
                    <a:pt x="1555" y="876"/>
                    <a:pt x="1544" y="885"/>
                  </a:cubicBezTo>
                  <a:cubicBezTo>
                    <a:pt x="1501" y="920"/>
                    <a:pt x="1477" y="879"/>
                    <a:pt x="1425" y="893"/>
                  </a:cubicBezTo>
                  <a:cubicBezTo>
                    <a:pt x="1392" y="898"/>
                    <a:pt x="1377" y="913"/>
                    <a:pt x="1365" y="915"/>
                  </a:cubicBezTo>
                  <a:cubicBezTo>
                    <a:pt x="1343" y="930"/>
                    <a:pt x="1325" y="925"/>
                    <a:pt x="1307" y="942"/>
                  </a:cubicBezTo>
                  <a:cubicBezTo>
                    <a:pt x="1242" y="939"/>
                    <a:pt x="1179" y="934"/>
                    <a:pt x="1116" y="910"/>
                  </a:cubicBezTo>
                  <a:cubicBezTo>
                    <a:pt x="1115" y="909"/>
                    <a:pt x="1077" y="902"/>
                    <a:pt x="1070" y="903"/>
                  </a:cubicBezTo>
                  <a:cubicBezTo>
                    <a:pt x="1062" y="905"/>
                    <a:pt x="1030" y="906"/>
                    <a:pt x="1025" y="912"/>
                  </a:cubicBezTo>
                  <a:cubicBezTo>
                    <a:pt x="1010" y="930"/>
                    <a:pt x="1020" y="936"/>
                    <a:pt x="1007" y="956"/>
                  </a:cubicBezTo>
                  <a:cubicBezTo>
                    <a:pt x="1003" y="969"/>
                    <a:pt x="987" y="1026"/>
                    <a:pt x="978" y="1035"/>
                  </a:cubicBezTo>
                  <a:cubicBezTo>
                    <a:pt x="972" y="1040"/>
                    <a:pt x="963" y="1040"/>
                    <a:pt x="956" y="1042"/>
                  </a:cubicBezTo>
                  <a:cubicBezTo>
                    <a:pt x="928" y="1072"/>
                    <a:pt x="904" y="1099"/>
                    <a:pt x="864" y="1107"/>
                  </a:cubicBezTo>
                  <a:cubicBezTo>
                    <a:pt x="832" y="1130"/>
                    <a:pt x="827" y="1146"/>
                    <a:pt x="784" y="1157"/>
                  </a:cubicBezTo>
                  <a:cubicBezTo>
                    <a:pt x="688" y="1182"/>
                    <a:pt x="785" y="1161"/>
                    <a:pt x="705" y="1188"/>
                  </a:cubicBezTo>
                  <a:cubicBezTo>
                    <a:pt x="698" y="1190"/>
                    <a:pt x="605" y="1200"/>
                    <a:pt x="605" y="1200"/>
                  </a:cubicBezTo>
                  <a:cubicBezTo>
                    <a:pt x="521" y="1198"/>
                    <a:pt x="495" y="1192"/>
                    <a:pt x="412" y="1186"/>
                  </a:cubicBezTo>
                  <a:cubicBezTo>
                    <a:pt x="389" y="1184"/>
                    <a:pt x="348" y="1174"/>
                    <a:pt x="348" y="1174"/>
                  </a:cubicBezTo>
                  <a:cubicBezTo>
                    <a:pt x="326" y="1167"/>
                    <a:pt x="301" y="1171"/>
                    <a:pt x="271" y="1167"/>
                  </a:cubicBezTo>
                  <a:cubicBezTo>
                    <a:pt x="241" y="1163"/>
                    <a:pt x="198" y="1145"/>
                    <a:pt x="168" y="1150"/>
                  </a:cubicBezTo>
                  <a:cubicBezTo>
                    <a:pt x="135" y="1161"/>
                    <a:pt x="117" y="1184"/>
                    <a:pt x="89" y="1200"/>
                  </a:cubicBezTo>
                  <a:cubicBezTo>
                    <a:pt x="83" y="1204"/>
                    <a:pt x="75" y="1204"/>
                    <a:pt x="68" y="1207"/>
                  </a:cubicBezTo>
                  <a:cubicBezTo>
                    <a:pt x="60" y="1211"/>
                    <a:pt x="53" y="1216"/>
                    <a:pt x="46" y="1221"/>
                  </a:cubicBezTo>
                  <a:cubicBezTo>
                    <a:pt x="44" y="1228"/>
                    <a:pt x="39" y="1243"/>
                    <a:pt x="39" y="1243"/>
                  </a:cubicBezTo>
                  <a:cubicBezTo>
                    <a:pt x="28" y="1256"/>
                    <a:pt x="10" y="1265"/>
                    <a:pt x="7" y="1282"/>
                  </a:cubicBezTo>
                  <a:cubicBezTo>
                    <a:pt x="4" y="1296"/>
                    <a:pt x="0" y="1332"/>
                    <a:pt x="7" y="1347"/>
                  </a:cubicBezTo>
                  <a:cubicBezTo>
                    <a:pt x="14" y="1362"/>
                    <a:pt x="33" y="1359"/>
                    <a:pt x="46" y="1372"/>
                  </a:cubicBezTo>
                  <a:cubicBezTo>
                    <a:pt x="55" y="1396"/>
                    <a:pt x="72" y="1403"/>
                    <a:pt x="86" y="1424"/>
                  </a:cubicBezTo>
                  <a:cubicBezTo>
                    <a:pt x="90" y="1454"/>
                    <a:pt x="88" y="1507"/>
                    <a:pt x="84" y="1546"/>
                  </a:cubicBezTo>
                  <a:cubicBezTo>
                    <a:pt x="80" y="1585"/>
                    <a:pt x="56" y="1633"/>
                    <a:pt x="62" y="1659"/>
                  </a:cubicBezTo>
                  <a:cubicBezTo>
                    <a:pt x="68" y="1685"/>
                    <a:pt x="100" y="1699"/>
                    <a:pt x="122" y="1704"/>
                  </a:cubicBezTo>
                  <a:cubicBezTo>
                    <a:pt x="180" y="1707"/>
                    <a:pt x="140" y="1705"/>
                    <a:pt x="192" y="1688"/>
                  </a:cubicBezTo>
                  <a:cubicBezTo>
                    <a:pt x="211" y="1682"/>
                    <a:pt x="233" y="1673"/>
                    <a:pt x="233" y="1673"/>
                  </a:cubicBezTo>
                  <a:cubicBezTo>
                    <a:pt x="238" y="1668"/>
                    <a:pt x="244" y="1664"/>
                    <a:pt x="247" y="1658"/>
                  </a:cubicBezTo>
                  <a:cubicBezTo>
                    <a:pt x="251" y="1652"/>
                    <a:pt x="248" y="1642"/>
                    <a:pt x="254" y="1637"/>
                  </a:cubicBezTo>
                  <a:cubicBezTo>
                    <a:pt x="269" y="1625"/>
                    <a:pt x="332" y="1618"/>
                    <a:pt x="347" y="1615"/>
                  </a:cubicBezTo>
                  <a:cubicBezTo>
                    <a:pt x="363" y="1600"/>
                    <a:pt x="405" y="1587"/>
                    <a:pt x="405" y="1587"/>
                  </a:cubicBezTo>
                  <a:cubicBezTo>
                    <a:pt x="598" y="1596"/>
                    <a:pt x="516" y="1562"/>
                    <a:pt x="584" y="1630"/>
                  </a:cubicBezTo>
                  <a:cubicBezTo>
                    <a:pt x="586" y="1637"/>
                    <a:pt x="587" y="1645"/>
                    <a:pt x="591" y="1651"/>
                  </a:cubicBezTo>
                  <a:cubicBezTo>
                    <a:pt x="594" y="1657"/>
                    <a:pt x="602" y="1660"/>
                    <a:pt x="605" y="1666"/>
                  </a:cubicBezTo>
                  <a:cubicBezTo>
                    <a:pt x="612" y="1680"/>
                    <a:pt x="620" y="1709"/>
                    <a:pt x="620" y="1709"/>
                  </a:cubicBezTo>
                  <a:cubicBezTo>
                    <a:pt x="609" y="1821"/>
                    <a:pt x="584" y="1910"/>
                    <a:pt x="519" y="2002"/>
                  </a:cubicBezTo>
                  <a:cubicBezTo>
                    <a:pt x="494" y="2080"/>
                    <a:pt x="533" y="1965"/>
                    <a:pt x="498" y="2045"/>
                  </a:cubicBezTo>
                  <a:cubicBezTo>
                    <a:pt x="483" y="2080"/>
                    <a:pt x="480" y="2117"/>
                    <a:pt x="469" y="2153"/>
                  </a:cubicBezTo>
                  <a:cubicBezTo>
                    <a:pt x="473" y="2211"/>
                    <a:pt x="463" y="2244"/>
                    <a:pt x="498" y="2282"/>
                  </a:cubicBezTo>
                  <a:cubicBezTo>
                    <a:pt x="509" y="2325"/>
                    <a:pt x="525" y="2357"/>
                    <a:pt x="562" y="2382"/>
                  </a:cubicBezTo>
                  <a:cubicBezTo>
                    <a:pt x="581" y="2441"/>
                    <a:pt x="555" y="2371"/>
                    <a:pt x="584" y="2418"/>
                  </a:cubicBezTo>
                  <a:cubicBezTo>
                    <a:pt x="597" y="2439"/>
                    <a:pt x="605" y="2461"/>
                    <a:pt x="620" y="2482"/>
                  </a:cubicBezTo>
                  <a:cubicBezTo>
                    <a:pt x="633" y="2524"/>
                    <a:pt x="627" y="2496"/>
                    <a:pt x="627" y="2568"/>
                  </a:cubicBezTo>
                  <a:cubicBezTo>
                    <a:pt x="594" y="2611"/>
                    <a:pt x="568" y="2626"/>
                    <a:pt x="584" y="2676"/>
                  </a:cubicBezTo>
                  <a:cubicBezTo>
                    <a:pt x="579" y="2730"/>
                    <a:pt x="559" y="2802"/>
                    <a:pt x="577" y="2855"/>
                  </a:cubicBezTo>
                  <a:cubicBezTo>
                    <a:pt x="579" y="2862"/>
                    <a:pt x="591" y="2860"/>
                    <a:pt x="598" y="2862"/>
                  </a:cubicBezTo>
                  <a:cubicBezTo>
                    <a:pt x="620" y="2860"/>
                    <a:pt x="643" y="2863"/>
                    <a:pt x="663" y="2855"/>
                  </a:cubicBezTo>
                  <a:cubicBezTo>
                    <a:pt x="671" y="2852"/>
                    <a:pt x="669" y="2837"/>
                    <a:pt x="677" y="2833"/>
                  </a:cubicBezTo>
                  <a:cubicBezTo>
                    <a:pt x="688" y="2827"/>
                    <a:pt x="701" y="2829"/>
                    <a:pt x="713" y="2826"/>
                  </a:cubicBezTo>
                  <a:cubicBezTo>
                    <a:pt x="722" y="2824"/>
                    <a:pt x="755" y="2794"/>
                    <a:pt x="770" y="2789"/>
                  </a:cubicBezTo>
                  <a:cubicBezTo>
                    <a:pt x="777" y="2787"/>
                    <a:pt x="797" y="2770"/>
                    <a:pt x="797" y="2770"/>
                  </a:cubicBezTo>
                  <a:cubicBezTo>
                    <a:pt x="814" y="2751"/>
                    <a:pt x="830" y="2750"/>
                    <a:pt x="847" y="2732"/>
                  </a:cubicBezTo>
                  <a:cubicBezTo>
                    <a:pt x="875" y="2703"/>
                    <a:pt x="966" y="2697"/>
                    <a:pt x="1007" y="2690"/>
                  </a:cubicBezTo>
                  <a:cubicBezTo>
                    <a:pt x="1024" y="2692"/>
                    <a:pt x="1041" y="2692"/>
                    <a:pt x="1057" y="2697"/>
                  </a:cubicBezTo>
                  <a:cubicBezTo>
                    <a:pt x="1068" y="2701"/>
                    <a:pt x="1117" y="2739"/>
                    <a:pt x="1128" y="2746"/>
                  </a:cubicBezTo>
                  <a:cubicBezTo>
                    <a:pt x="1147" y="2759"/>
                    <a:pt x="1164" y="2769"/>
                    <a:pt x="1186" y="2776"/>
                  </a:cubicBezTo>
                  <a:cubicBezTo>
                    <a:pt x="1216" y="2824"/>
                    <a:pt x="1243" y="2827"/>
                    <a:pt x="1293" y="2841"/>
                  </a:cubicBezTo>
                  <a:cubicBezTo>
                    <a:pt x="1330" y="2865"/>
                    <a:pt x="1320" y="2865"/>
                    <a:pt x="1386" y="2848"/>
                  </a:cubicBezTo>
                  <a:cubicBezTo>
                    <a:pt x="1393" y="2846"/>
                    <a:pt x="1395" y="2836"/>
                    <a:pt x="1401" y="2833"/>
                  </a:cubicBezTo>
                  <a:cubicBezTo>
                    <a:pt x="1414" y="2826"/>
                    <a:pt x="1444" y="2819"/>
                    <a:pt x="1444" y="2819"/>
                  </a:cubicBezTo>
                  <a:cubicBezTo>
                    <a:pt x="1460" y="2772"/>
                    <a:pt x="1456" y="2712"/>
                    <a:pt x="1494" y="2676"/>
                  </a:cubicBezTo>
                  <a:cubicBezTo>
                    <a:pt x="1524" y="2581"/>
                    <a:pt x="1668" y="2600"/>
                    <a:pt x="1737" y="2597"/>
                  </a:cubicBezTo>
                  <a:cubicBezTo>
                    <a:pt x="1780" y="2587"/>
                    <a:pt x="1809" y="2544"/>
                    <a:pt x="1852" y="2540"/>
                  </a:cubicBezTo>
                  <a:cubicBezTo>
                    <a:pt x="1882" y="2532"/>
                    <a:pt x="1892" y="2531"/>
                    <a:pt x="1910" y="2532"/>
                  </a:cubicBezTo>
                  <a:cubicBezTo>
                    <a:pt x="1928" y="2533"/>
                    <a:pt x="1952" y="2555"/>
                    <a:pt x="1958" y="2547"/>
                  </a:cubicBezTo>
                  <a:cubicBezTo>
                    <a:pt x="1973" y="2537"/>
                    <a:pt x="1949" y="2496"/>
                    <a:pt x="1945" y="2482"/>
                  </a:cubicBezTo>
                  <a:cubicBezTo>
                    <a:pt x="1938" y="2477"/>
                    <a:pt x="1936" y="2468"/>
                    <a:pt x="1931" y="2461"/>
                  </a:cubicBezTo>
                  <a:cubicBezTo>
                    <a:pt x="1940" y="2389"/>
                    <a:pt x="1947" y="2402"/>
                    <a:pt x="2013" y="2391"/>
                  </a:cubicBezTo>
                  <a:cubicBezTo>
                    <a:pt x="2044" y="2362"/>
                    <a:pt x="2015" y="2325"/>
                    <a:pt x="2061" y="2316"/>
                  </a:cubicBezTo>
                  <a:cubicBezTo>
                    <a:pt x="2121" y="2330"/>
                    <a:pt x="2172" y="2382"/>
                    <a:pt x="2227" y="2410"/>
                  </a:cubicBezTo>
                  <a:cubicBezTo>
                    <a:pt x="2261" y="2430"/>
                    <a:pt x="2262" y="2438"/>
                    <a:pt x="2285" y="2456"/>
                  </a:cubicBezTo>
                  <a:cubicBezTo>
                    <a:pt x="2308" y="2474"/>
                    <a:pt x="2344" y="2501"/>
                    <a:pt x="2364" y="2516"/>
                  </a:cubicBezTo>
                  <a:cubicBezTo>
                    <a:pt x="2391" y="2539"/>
                    <a:pt x="2385" y="2538"/>
                    <a:pt x="2407" y="2544"/>
                  </a:cubicBezTo>
                  <a:cubicBezTo>
                    <a:pt x="2429" y="2550"/>
                    <a:pt x="2472" y="2555"/>
                    <a:pt x="2496" y="2549"/>
                  </a:cubicBezTo>
                  <a:cubicBezTo>
                    <a:pt x="2528" y="2552"/>
                    <a:pt x="2534" y="2522"/>
                    <a:pt x="2549" y="2508"/>
                  </a:cubicBezTo>
                  <a:cubicBezTo>
                    <a:pt x="2564" y="2494"/>
                    <a:pt x="2571" y="2485"/>
                    <a:pt x="2587" y="2468"/>
                  </a:cubicBezTo>
                  <a:cubicBezTo>
                    <a:pt x="2596" y="2451"/>
                    <a:pt x="2628" y="2416"/>
                    <a:pt x="2642" y="2405"/>
                  </a:cubicBezTo>
                  <a:cubicBezTo>
                    <a:pt x="2688" y="2369"/>
                    <a:pt x="2699" y="2341"/>
                    <a:pt x="2760" y="2331"/>
                  </a:cubicBezTo>
                  <a:cubicBezTo>
                    <a:pt x="2792" y="2316"/>
                    <a:pt x="2833" y="2313"/>
                    <a:pt x="2858" y="2314"/>
                  </a:cubicBezTo>
                  <a:cubicBezTo>
                    <a:pt x="2883" y="2315"/>
                    <a:pt x="2888" y="2329"/>
                    <a:pt x="2911" y="2336"/>
                  </a:cubicBezTo>
                  <a:cubicBezTo>
                    <a:pt x="2941" y="2326"/>
                    <a:pt x="2963" y="2360"/>
                    <a:pt x="2995" y="2357"/>
                  </a:cubicBezTo>
                  <a:cubicBezTo>
                    <a:pt x="3003" y="2356"/>
                    <a:pt x="3021" y="2356"/>
                    <a:pt x="3027" y="2361"/>
                  </a:cubicBezTo>
                  <a:cubicBezTo>
                    <a:pt x="3033" y="2366"/>
                    <a:pt x="3062" y="2355"/>
                    <a:pt x="3069" y="2352"/>
                  </a:cubicBezTo>
                  <a:cubicBezTo>
                    <a:pt x="3088" y="2334"/>
                    <a:pt x="3083" y="2351"/>
                    <a:pt x="3091" y="2326"/>
                  </a:cubicBezTo>
                  <a:cubicBezTo>
                    <a:pt x="3095" y="2309"/>
                    <a:pt x="3089" y="2286"/>
                    <a:pt x="3089" y="2264"/>
                  </a:cubicBezTo>
                  <a:cubicBezTo>
                    <a:pt x="3089" y="2242"/>
                    <a:pt x="3084" y="2218"/>
                    <a:pt x="3091" y="2196"/>
                  </a:cubicBezTo>
                  <a:cubicBezTo>
                    <a:pt x="3102" y="2173"/>
                    <a:pt x="3108" y="2144"/>
                    <a:pt x="3132" y="2132"/>
                  </a:cubicBezTo>
                  <a:cubicBezTo>
                    <a:pt x="3156" y="2120"/>
                    <a:pt x="3204" y="2130"/>
                    <a:pt x="3233" y="2122"/>
                  </a:cubicBezTo>
                  <a:cubicBezTo>
                    <a:pt x="3262" y="2114"/>
                    <a:pt x="3279" y="2098"/>
                    <a:pt x="3305" y="2081"/>
                  </a:cubicBezTo>
                  <a:cubicBezTo>
                    <a:pt x="3353" y="2049"/>
                    <a:pt x="3351" y="2033"/>
                    <a:pt x="3389" y="2021"/>
                  </a:cubicBezTo>
                  <a:cubicBezTo>
                    <a:pt x="3432" y="1991"/>
                    <a:pt x="3447" y="2002"/>
                    <a:pt x="3497" y="1988"/>
                  </a:cubicBezTo>
                  <a:cubicBezTo>
                    <a:pt x="3497" y="1987"/>
                    <a:pt x="3468" y="1956"/>
                    <a:pt x="3465" y="1952"/>
                  </a:cubicBezTo>
                  <a:cubicBezTo>
                    <a:pt x="3444" y="1926"/>
                    <a:pt x="3407" y="1926"/>
                    <a:pt x="3378" y="1902"/>
                  </a:cubicBezTo>
                  <a:cubicBezTo>
                    <a:pt x="3336" y="1867"/>
                    <a:pt x="3321" y="1860"/>
                    <a:pt x="3300" y="1836"/>
                  </a:cubicBezTo>
                  <a:cubicBezTo>
                    <a:pt x="3271" y="1809"/>
                    <a:pt x="3263" y="1767"/>
                    <a:pt x="3263" y="1730"/>
                  </a:cubicBezTo>
                  <a:cubicBezTo>
                    <a:pt x="3267" y="1692"/>
                    <a:pt x="3275" y="1637"/>
                    <a:pt x="3288" y="1594"/>
                  </a:cubicBezTo>
                  <a:cubicBezTo>
                    <a:pt x="3301" y="1551"/>
                    <a:pt x="3336" y="1509"/>
                    <a:pt x="3342" y="1472"/>
                  </a:cubicBezTo>
                  <a:cubicBezTo>
                    <a:pt x="3340" y="1439"/>
                    <a:pt x="3339" y="1402"/>
                    <a:pt x="3326" y="1371"/>
                  </a:cubicBezTo>
                  <a:cubicBezTo>
                    <a:pt x="3317" y="1350"/>
                    <a:pt x="3292" y="1362"/>
                    <a:pt x="3273" y="1349"/>
                  </a:cubicBezTo>
                  <a:cubicBezTo>
                    <a:pt x="3226" y="1358"/>
                    <a:pt x="3187" y="1371"/>
                    <a:pt x="3142" y="1386"/>
                  </a:cubicBezTo>
                  <a:cubicBezTo>
                    <a:pt x="3057" y="1374"/>
                    <a:pt x="3115" y="1402"/>
                    <a:pt x="3057" y="1378"/>
                  </a:cubicBezTo>
                  <a:cubicBezTo>
                    <a:pt x="3043" y="1372"/>
                    <a:pt x="3009" y="1366"/>
                    <a:pt x="3009" y="1366"/>
                  </a:cubicBezTo>
                  <a:cubicBezTo>
                    <a:pt x="3004" y="1352"/>
                    <a:pt x="3010" y="1321"/>
                    <a:pt x="3005" y="1307"/>
                  </a:cubicBezTo>
                  <a:cubicBezTo>
                    <a:pt x="3003" y="1300"/>
                    <a:pt x="2998" y="1286"/>
                    <a:pt x="2998" y="1286"/>
                  </a:cubicBezTo>
                  <a:cubicBezTo>
                    <a:pt x="3000" y="1262"/>
                    <a:pt x="3001" y="1245"/>
                    <a:pt x="3007" y="1222"/>
                  </a:cubicBezTo>
                  <a:cubicBezTo>
                    <a:pt x="3009" y="1215"/>
                    <a:pt x="3038" y="1189"/>
                    <a:pt x="3041" y="1186"/>
                  </a:cubicBezTo>
                  <a:cubicBezTo>
                    <a:pt x="3067" y="1163"/>
                    <a:pt x="3093" y="1135"/>
                    <a:pt x="3113" y="1107"/>
                  </a:cubicBezTo>
                  <a:cubicBezTo>
                    <a:pt x="3121" y="1096"/>
                    <a:pt x="3139" y="1092"/>
                    <a:pt x="3153" y="1085"/>
                  </a:cubicBezTo>
                  <a:cubicBezTo>
                    <a:pt x="3167" y="1078"/>
                    <a:pt x="3185" y="1057"/>
                    <a:pt x="3185" y="1057"/>
                  </a:cubicBezTo>
                  <a:cubicBezTo>
                    <a:pt x="3190" y="1052"/>
                    <a:pt x="3193" y="1045"/>
                    <a:pt x="3199" y="1042"/>
                  </a:cubicBezTo>
                  <a:cubicBezTo>
                    <a:pt x="3212" y="1035"/>
                    <a:pt x="3242" y="1028"/>
                    <a:pt x="3242" y="1028"/>
                  </a:cubicBezTo>
                  <a:cubicBezTo>
                    <a:pt x="3249" y="1023"/>
                    <a:pt x="3253" y="995"/>
                    <a:pt x="3261" y="992"/>
                  </a:cubicBezTo>
                  <a:cubicBezTo>
                    <a:pt x="3275" y="986"/>
                    <a:pt x="3290" y="980"/>
                    <a:pt x="3290" y="980"/>
                  </a:cubicBezTo>
                  <a:cubicBezTo>
                    <a:pt x="3299" y="956"/>
                    <a:pt x="3321" y="956"/>
                    <a:pt x="3335" y="935"/>
                  </a:cubicBezTo>
                  <a:cubicBezTo>
                    <a:pt x="3340" y="920"/>
                    <a:pt x="3356" y="908"/>
                    <a:pt x="3356" y="892"/>
                  </a:cubicBezTo>
                  <a:cubicBezTo>
                    <a:pt x="3356" y="821"/>
                    <a:pt x="3348" y="786"/>
                    <a:pt x="3305" y="740"/>
                  </a:cubicBezTo>
                  <a:cubicBezTo>
                    <a:pt x="3290" y="694"/>
                    <a:pt x="3291" y="648"/>
                    <a:pt x="3257" y="612"/>
                  </a:cubicBezTo>
                  <a:cubicBezTo>
                    <a:pt x="3247" y="570"/>
                    <a:pt x="3266" y="455"/>
                    <a:pt x="3254" y="437"/>
                  </a:cubicBezTo>
                  <a:cubicBezTo>
                    <a:pt x="3242" y="419"/>
                    <a:pt x="3203" y="484"/>
                    <a:pt x="3185" y="505"/>
                  </a:cubicBezTo>
                  <a:cubicBezTo>
                    <a:pt x="3176" y="528"/>
                    <a:pt x="3163" y="541"/>
                    <a:pt x="3149" y="562"/>
                  </a:cubicBezTo>
                  <a:cubicBezTo>
                    <a:pt x="3140" y="591"/>
                    <a:pt x="3127" y="596"/>
                    <a:pt x="3099" y="605"/>
                  </a:cubicBezTo>
                  <a:cubicBezTo>
                    <a:pt x="3072" y="598"/>
                    <a:pt x="3069" y="601"/>
                    <a:pt x="3048" y="584"/>
                  </a:cubicBezTo>
                  <a:cubicBezTo>
                    <a:pt x="3043" y="580"/>
                    <a:pt x="3040" y="572"/>
                    <a:pt x="3034" y="569"/>
                  </a:cubicBezTo>
                  <a:cubicBezTo>
                    <a:pt x="3021" y="562"/>
                    <a:pt x="2991" y="555"/>
                    <a:pt x="2991" y="555"/>
                  </a:cubicBezTo>
                  <a:cubicBezTo>
                    <a:pt x="2962" y="533"/>
                    <a:pt x="2947" y="520"/>
                    <a:pt x="2912" y="512"/>
                  </a:cubicBezTo>
                  <a:cubicBezTo>
                    <a:pt x="2895" y="494"/>
                    <a:pt x="2876" y="484"/>
                    <a:pt x="2858" y="468"/>
                  </a:cubicBezTo>
                  <a:cubicBezTo>
                    <a:pt x="2845" y="457"/>
                    <a:pt x="2831" y="432"/>
                    <a:pt x="2819" y="419"/>
                  </a:cubicBezTo>
                  <a:cubicBezTo>
                    <a:pt x="2803" y="402"/>
                    <a:pt x="2811" y="373"/>
                    <a:pt x="2791" y="360"/>
                  </a:cubicBezTo>
                  <a:cubicBezTo>
                    <a:pt x="2780" y="315"/>
                    <a:pt x="2752" y="291"/>
                    <a:pt x="2743" y="245"/>
                  </a:cubicBezTo>
                  <a:cubicBezTo>
                    <a:pt x="2739" y="206"/>
                    <a:pt x="2742" y="182"/>
                    <a:pt x="2736" y="147"/>
                  </a:cubicBezTo>
                  <a:cubicBezTo>
                    <a:pt x="2730" y="112"/>
                    <a:pt x="2732" y="48"/>
                    <a:pt x="2709" y="34"/>
                  </a:cubicBezTo>
                  <a:cubicBezTo>
                    <a:pt x="2684" y="0"/>
                    <a:pt x="2634" y="56"/>
                    <a:pt x="2599" y="60"/>
                  </a:cubicBezTo>
                  <a:cubicBezTo>
                    <a:pt x="2564" y="64"/>
                    <a:pt x="2518" y="61"/>
                    <a:pt x="2497" y="61"/>
                  </a:cubicBezTo>
                  <a:close/>
                </a:path>
              </a:pathLst>
            </a:custGeom>
            <a:solidFill>
              <a:schemeClr val="bg1">
                <a:lumMod val="95000"/>
              </a:schemeClr>
            </a:solidFill>
            <a:ln w="3175" cap="flat" cmpd="sng">
              <a:noFill/>
              <a:prstDash val="solid"/>
              <a:round/>
              <a:headEnd type="none" w="med" len="med"/>
              <a:tailEnd type="none" w="med" len="med"/>
            </a:ln>
            <a:effectLst/>
          </p:spPr>
          <p:txBody>
            <a:bodyPr wrap="none" anchor="ctr"/>
            <a:lstStyle/>
            <a:p>
              <a:endParaRPr lang="zh-CN" altLang="en-US"/>
            </a:p>
          </p:txBody>
        </p:sp>
        <p:sp>
          <p:nvSpPr>
            <p:cNvPr id="20" name="Freeform 25"/>
            <p:cNvSpPr>
              <a:spLocks noChangeAspect="1"/>
            </p:cNvSpPr>
            <p:nvPr/>
          </p:nvSpPr>
          <p:spPr bwMode="auto">
            <a:xfrm>
              <a:off x="4019065" y="2635451"/>
              <a:ext cx="380583" cy="785280"/>
            </a:xfrm>
            <a:custGeom>
              <a:avLst/>
              <a:gdLst>
                <a:gd name="T0" fmla="*/ 1191 w 1392"/>
                <a:gd name="T1" fmla="*/ 25 h 2876"/>
                <a:gd name="T2" fmla="*/ 1143 w 1392"/>
                <a:gd name="T3" fmla="*/ 82 h 2876"/>
                <a:gd name="T4" fmla="*/ 1095 w 1392"/>
                <a:gd name="T5" fmla="*/ 97 h 2876"/>
                <a:gd name="T6" fmla="*/ 883 w 1392"/>
                <a:gd name="T7" fmla="*/ 164 h 2876"/>
                <a:gd name="T8" fmla="*/ 807 w 1392"/>
                <a:gd name="T9" fmla="*/ 178 h 2876"/>
                <a:gd name="T10" fmla="*/ 711 w 1392"/>
                <a:gd name="T11" fmla="*/ 221 h 2876"/>
                <a:gd name="T12" fmla="*/ 600 w 1392"/>
                <a:gd name="T13" fmla="*/ 269 h 2876"/>
                <a:gd name="T14" fmla="*/ 557 w 1392"/>
                <a:gd name="T15" fmla="*/ 298 h 2876"/>
                <a:gd name="T16" fmla="*/ 519 w 1392"/>
                <a:gd name="T17" fmla="*/ 370 h 2876"/>
                <a:gd name="T18" fmla="*/ 447 w 1392"/>
                <a:gd name="T19" fmla="*/ 461 h 2876"/>
                <a:gd name="T20" fmla="*/ 279 w 1392"/>
                <a:gd name="T21" fmla="*/ 567 h 2876"/>
                <a:gd name="T22" fmla="*/ 202 w 1392"/>
                <a:gd name="T23" fmla="*/ 586 h 2876"/>
                <a:gd name="T24" fmla="*/ 221 w 1392"/>
                <a:gd name="T25" fmla="*/ 644 h 2876"/>
                <a:gd name="T26" fmla="*/ 178 w 1392"/>
                <a:gd name="T27" fmla="*/ 802 h 2876"/>
                <a:gd name="T28" fmla="*/ 168 w 1392"/>
                <a:gd name="T29" fmla="*/ 946 h 2876"/>
                <a:gd name="T30" fmla="*/ 87 w 1392"/>
                <a:gd name="T31" fmla="*/ 1081 h 2876"/>
                <a:gd name="T32" fmla="*/ 34 w 1392"/>
                <a:gd name="T33" fmla="*/ 1244 h 2876"/>
                <a:gd name="T34" fmla="*/ 111 w 1392"/>
                <a:gd name="T35" fmla="*/ 1325 h 2876"/>
                <a:gd name="T36" fmla="*/ 67 w 1392"/>
                <a:gd name="T37" fmla="*/ 1628 h 2876"/>
                <a:gd name="T38" fmla="*/ 19 w 1392"/>
                <a:gd name="T39" fmla="*/ 1690 h 2876"/>
                <a:gd name="T40" fmla="*/ 19 w 1392"/>
                <a:gd name="T41" fmla="*/ 1844 h 2876"/>
                <a:gd name="T42" fmla="*/ 63 w 1392"/>
                <a:gd name="T43" fmla="*/ 1940 h 2876"/>
                <a:gd name="T44" fmla="*/ 72 w 1392"/>
                <a:gd name="T45" fmla="*/ 2199 h 2876"/>
                <a:gd name="T46" fmla="*/ 87 w 1392"/>
                <a:gd name="T47" fmla="*/ 2271 h 2876"/>
                <a:gd name="T48" fmla="*/ 67 w 1392"/>
                <a:gd name="T49" fmla="*/ 2473 h 2876"/>
                <a:gd name="T50" fmla="*/ 34 w 1392"/>
                <a:gd name="T51" fmla="*/ 2583 h 2876"/>
                <a:gd name="T52" fmla="*/ 0 w 1392"/>
                <a:gd name="T53" fmla="*/ 2689 h 2876"/>
                <a:gd name="T54" fmla="*/ 173 w 1392"/>
                <a:gd name="T55" fmla="*/ 2876 h 2876"/>
                <a:gd name="T56" fmla="*/ 423 w 1392"/>
                <a:gd name="T57" fmla="*/ 2804 h 2876"/>
                <a:gd name="T58" fmla="*/ 552 w 1392"/>
                <a:gd name="T59" fmla="*/ 2665 h 2876"/>
                <a:gd name="T60" fmla="*/ 687 w 1392"/>
                <a:gd name="T61" fmla="*/ 2549 h 2876"/>
                <a:gd name="T62" fmla="*/ 912 w 1392"/>
                <a:gd name="T63" fmla="*/ 2525 h 2876"/>
                <a:gd name="T64" fmla="*/ 1066 w 1392"/>
                <a:gd name="T65" fmla="*/ 2497 h 2876"/>
                <a:gd name="T66" fmla="*/ 1181 w 1392"/>
                <a:gd name="T67" fmla="*/ 2425 h 2876"/>
                <a:gd name="T68" fmla="*/ 1219 w 1392"/>
                <a:gd name="T69" fmla="*/ 2348 h 2876"/>
                <a:gd name="T70" fmla="*/ 1234 w 1392"/>
                <a:gd name="T71" fmla="*/ 2161 h 2876"/>
                <a:gd name="T72" fmla="*/ 1224 w 1392"/>
                <a:gd name="T73" fmla="*/ 2084 h 2876"/>
                <a:gd name="T74" fmla="*/ 1181 w 1392"/>
                <a:gd name="T75" fmla="*/ 1906 h 2876"/>
                <a:gd name="T76" fmla="*/ 1239 w 1392"/>
                <a:gd name="T77" fmla="*/ 1541 h 2876"/>
                <a:gd name="T78" fmla="*/ 1315 w 1392"/>
                <a:gd name="T79" fmla="*/ 1445 h 2876"/>
                <a:gd name="T80" fmla="*/ 1311 w 1392"/>
                <a:gd name="T81" fmla="*/ 1301 h 2876"/>
                <a:gd name="T82" fmla="*/ 1224 w 1392"/>
                <a:gd name="T83" fmla="*/ 1196 h 2876"/>
                <a:gd name="T84" fmla="*/ 1119 w 1392"/>
                <a:gd name="T85" fmla="*/ 1095 h 2876"/>
                <a:gd name="T86" fmla="*/ 1090 w 1392"/>
                <a:gd name="T87" fmla="*/ 1047 h 2876"/>
                <a:gd name="T88" fmla="*/ 1066 w 1392"/>
                <a:gd name="T89" fmla="*/ 989 h 2876"/>
                <a:gd name="T90" fmla="*/ 1123 w 1392"/>
                <a:gd name="T91" fmla="*/ 903 h 2876"/>
                <a:gd name="T92" fmla="*/ 1152 w 1392"/>
                <a:gd name="T93" fmla="*/ 735 h 2876"/>
                <a:gd name="T94" fmla="*/ 1239 w 1392"/>
                <a:gd name="T95" fmla="*/ 692 h 2876"/>
                <a:gd name="T96" fmla="*/ 1354 w 1392"/>
                <a:gd name="T97" fmla="*/ 711 h 2876"/>
                <a:gd name="T98" fmla="*/ 1392 w 1392"/>
                <a:gd name="T99" fmla="*/ 658 h 2876"/>
                <a:gd name="T100" fmla="*/ 1359 w 1392"/>
                <a:gd name="T101" fmla="*/ 509 h 2876"/>
                <a:gd name="T102" fmla="*/ 1239 w 1392"/>
                <a:gd name="T103" fmla="*/ 394 h 2876"/>
                <a:gd name="T104" fmla="*/ 1253 w 1392"/>
                <a:gd name="T105" fmla="*/ 212 h 2876"/>
                <a:gd name="T106" fmla="*/ 1277 w 1392"/>
                <a:gd name="T107" fmla="*/ 188 h 2876"/>
                <a:gd name="T108" fmla="*/ 1272 w 1392"/>
                <a:gd name="T109" fmla="*/ 58 h 2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92" h="2876">
                  <a:moveTo>
                    <a:pt x="1210" y="5"/>
                  </a:moveTo>
                  <a:cubicBezTo>
                    <a:pt x="1175" y="17"/>
                    <a:pt x="1211" y="0"/>
                    <a:pt x="1191" y="25"/>
                  </a:cubicBezTo>
                  <a:cubicBezTo>
                    <a:pt x="1186" y="31"/>
                    <a:pt x="1155" y="43"/>
                    <a:pt x="1152" y="44"/>
                  </a:cubicBezTo>
                  <a:cubicBezTo>
                    <a:pt x="1148" y="56"/>
                    <a:pt x="1151" y="72"/>
                    <a:pt x="1143" y="82"/>
                  </a:cubicBezTo>
                  <a:cubicBezTo>
                    <a:pt x="1139" y="87"/>
                    <a:pt x="1130" y="85"/>
                    <a:pt x="1123" y="87"/>
                  </a:cubicBezTo>
                  <a:cubicBezTo>
                    <a:pt x="1114" y="90"/>
                    <a:pt x="1104" y="94"/>
                    <a:pt x="1095" y="97"/>
                  </a:cubicBezTo>
                  <a:cubicBezTo>
                    <a:pt x="1042" y="116"/>
                    <a:pt x="990" y="138"/>
                    <a:pt x="936" y="154"/>
                  </a:cubicBezTo>
                  <a:cubicBezTo>
                    <a:pt x="900" y="165"/>
                    <a:pt x="953" y="154"/>
                    <a:pt x="883" y="164"/>
                  </a:cubicBezTo>
                  <a:cubicBezTo>
                    <a:pt x="862" y="167"/>
                    <a:pt x="821" y="173"/>
                    <a:pt x="821" y="173"/>
                  </a:cubicBezTo>
                  <a:cubicBezTo>
                    <a:pt x="816" y="175"/>
                    <a:pt x="812" y="177"/>
                    <a:pt x="807" y="178"/>
                  </a:cubicBezTo>
                  <a:cubicBezTo>
                    <a:pt x="784" y="181"/>
                    <a:pt x="761" y="177"/>
                    <a:pt x="739" y="183"/>
                  </a:cubicBezTo>
                  <a:cubicBezTo>
                    <a:pt x="735" y="184"/>
                    <a:pt x="727" y="218"/>
                    <a:pt x="711" y="221"/>
                  </a:cubicBezTo>
                  <a:cubicBezTo>
                    <a:pt x="692" y="225"/>
                    <a:pt x="672" y="224"/>
                    <a:pt x="653" y="226"/>
                  </a:cubicBezTo>
                  <a:cubicBezTo>
                    <a:pt x="631" y="234"/>
                    <a:pt x="620" y="256"/>
                    <a:pt x="600" y="269"/>
                  </a:cubicBezTo>
                  <a:cubicBezTo>
                    <a:pt x="590" y="275"/>
                    <a:pt x="581" y="282"/>
                    <a:pt x="571" y="289"/>
                  </a:cubicBezTo>
                  <a:cubicBezTo>
                    <a:pt x="566" y="292"/>
                    <a:pt x="557" y="298"/>
                    <a:pt x="557" y="298"/>
                  </a:cubicBezTo>
                  <a:cubicBezTo>
                    <a:pt x="551" y="308"/>
                    <a:pt x="544" y="317"/>
                    <a:pt x="538" y="327"/>
                  </a:cubicBezTo>
                  <a:cubicBezTo>
                    <a:pt x="530" y="340"/>
                    <a:pt x="532" y="359"/>
                    <a:pt x="519" y="370"/>
                  </a:cubicBezTo>
                  <a:cubicBezTo>
                    <a:pt x="492" y="393"/>
                    <a:pt x="471" y="398"/>
                    <a:pt x="451" y="428"/>
                  </a:cubicBezTo>
                  <a:cubicBezTo>
                    <a:pt x="450" y="439"/>
                    <a:pt x="450" y="450"/>
                    <a:pt x="447" y="461"/>
                  </a:cubicBezTo>
                  <a:cubicBezTo>
                    <a:pt x="437" y="494"/>
                    <a:pt x="364" y="516"/>
                    <a:pt x="336" y="533"/>
                  </a:cubicBezTo>
                  <a:cubicBezTo>
                    <a:pt x="323" y="555"/>
                    <a:pt x="301" y="555"/>
                    <a:pt x="279" y="567"/>
                  </a:cubicBezTo>
                  <a:cubicBezTo>
                    <a:pt x="271" y="590"/>
                    <a:pt x="262" y="587"/>
                    <a:pt x="240" y="581"/>
                  </a:cubicBezTo>
                  <a:cubicBezTo>
                    <a:pt x="227" y="583"/>
                    <a:pt x="213" y="579"/>
                    <a:pt x="202" y="586"/>
                  </a:cubicBezTo>
                  <a:cubicBezTo>
                    <a:pt x="197" y="589"/>
                    <a:pt x="205" y="596"/>
                    <a:pt x="207" y="601"/>
                  </a:cubicBezTo>
                  <a:cubicBezTo>
                    <a:pt x="219" y="638"/>
                    <a:pt x="199" y="582"/>
                    <a:pt x="221" y="644"/>
                  </a:cubicBezTo>
                  <a:cubicBezTo>
                    <a:pt x="223" y="649"/>
                    <a:pt x="226" y="658"/>
                    <a:pt x="226" y="658"/>
                  </a:cubicBezTo>
                  <a:cubicBezTo>
                    <a:pt x="220" y="709"/>
                    <a:pt x="215" y="765"/>
                    <a:pt x="178" y="802"/>
                  </a:cubicBezTo>
                  <a:cubicBezTo>
                    <a:pt x="176" y="810"/>
                    <a:pt x="174" y="818"/>
                    <a:pt x="173" y="826"/>
                  </a:cubicBezTo>
                  <a:cubicBezTo>
                    <a:pt x="170" y="866"/>
                    <a:pt x="172" y="906"/>
                    <a:pt x="168" y="946"/>
                  </a:cubicBezTo>
                  <a:cubicBezTo>
                    <a:pt x="166" y="962"/>
                    <a:pt x="140" y="992"/>
                    <a:pt x="130" y="1004"/>
                  </a:cubicBezTo>
                  <a:cubicBezTo>
                    <a:pt x="111" y="1027"/>
                    <a:pt x="106" y="1059"/>
                    <a:pt x="87" y="1081"/>
                  </a:cubicBezTo>
                  <a:cubicBezTo>
                    <a:pt x="73" y="1097"/>
                    <a:pt x="71" y="1090"/>
                    <a:pt x="63" y="1109"/>
                  </a:cubicBezTo>
                  <a:cubicBezTo>
                    <a:pt x="44" y="1153"/>
                    <a:pt x="44" y="1198"/>
                    <a:pt x="34" y="1244"/>
                  </a:cubicBezTo>
                  <a:cubicBezTo>
                    <a:pt x="44" y="1303"/>
                    <a:pt x="28" y="1254"/>
                    <a:pt x="53" y="1282"/>
                  </a:cubicBezTo>
                  <a:cubicBezTo>
                    <a:pt x="82" y="1316"/>
                    <a:pt x="62" y="1317"/>
                    <a:pt x="111" y="1325"/>
                  </a:cubicBezTo>
                  <a:cubicBezTo>
                    <a:pt x="116" y="1342"/>
                    <a:pt x="120" y="1354"/>
                    <a:pt x="130" y="1369"/>
                  </a:cubicBezTo>
                  <a:cubicBezTo>
                    <a:pt x="145" y="1469"/>
                    <a:pt x="120" y="1549"/>
                    <a:pt x="67" y="1628"/>
                  </a:cubicBezTo>
                  <a:cubicBezTo>
                    <a:pt x="66" y="1631"/>
                    <a:pt x="59" y="1655"/>
                    <a:pt x="58" y="1657"/>
                  </a:cubicBezTo>
                  <a:cubicBezTo>
                    <a:pt x="47" y="1670"/>
                    <a:pt x="30" y="1674"/>
                    <a:pt x="19" y="1690"/>
                  </a:cubicBezTo>
                  <a:cubicBezTo>
                    <a:pt x="5" y="1741"/>
                    <a:pt x="11" y="1712"/>
                    <a:pt x="5" y="1777"/>
                  </a:cubicBezTo>
                  <a:cubicBezTo>
                    <a:pt x="8" y="1803"/>
                    <a:pt x="13" y="1820"/>
                    <a:pt x="19" y="1844"/>
                  </a:cubicBezTo>
                  <a:cubicBezTo>
                    <a:pt x="25" y="1898"/>
                    <a:pt x="17" y="1881"/>
                    <a:pt x="43" y="1911"/>
                  </a:cubicBezTo>
                  <a:cubicBezTo>
                    <a:pt x="51" y="1920"/>
                    <a:pt x="56" y="1930"/>
                    <a:pt x="63" y="1940"/>
                  </a:cubicBezTo>
                  <a:cubicBezTo>
                    <a:pt x="66" y="1945"/>
                    <a:pt x="72" y="1954"/>
                    <a:pt x="72" y="1954"/>
                  </a:cubicBezTo>
                  <a:cubicBezTo>
                    <a:pt x="81" y="2035"/>
                    <a:pt x="101" y="2117"/>
                    <a:pt x="72" y="2199"/>
                  </a:cubicBezTo>
                  <a:cubicBezTo>
                    <a:pt x="74" y="2213"/>
                    <a:pt x="74" y="2228"/>
                    <a:pt x="77" y="2242"/>
                  </a:cubicBezTo>
                  <a:cubicBezTo>
                    <a:pt x="79" y="2252"/>
                    <a:pt x="87" y="2271"/>
                    <a:pt x="87" y="2271"/>
                  </a:cubicBezTo>
                  <a:cubicBezTo>
                    <a:pt x="85" y="2337"/>
                    <a:pt x="88" y="2403"/>
                    <a:pt x="82" y="2468"/>
                  </a:cubicBezTo>
                  <a:cubicBezTo>
                    <a:pt x="81" y="2473"/>
                    <a:pt x="70" y="2469"/>
                    <a:pt x="67" y="2473"/>
                  </a:cubicBezTo>
                  <a:cubicBezTo>
                    <a:pt x="55" y="2492"/>
                    <a:pt x="64" y="2518"/>
                    <a:pt x="58" y="2540"/>
                  </a:cubicBezTo>
                  <a:cubicBezTo>
                    <a:pt x="54" y="2554"/>
                    <a:pt x="39" y="2568"/>
                    <a:pt x="34" y="2583"/>
                  </a:cubicBezTo>
                  <a:cubicBezTo>
                    <a:pt x="29" y="2613"/>
                    <a:pt x="23" y="2644"/>
                    <a:pt x="5" y="2669"/>
                  </a:cubicBezTo>
                  <a:cubicBezTo>
                    <a:pt x="3" y="2676"/>
                    <a:pt x="0" y="2682"/>
                    <a:pt x="0" y="2689"/>
                  </a:cubicBezTo>
                  <a:cubicBezTo>
                    <a:pt x="0" y="2729"/>
                    <a:pt x="1" y="2769"/>
                    <a:pt x="5" y="2809"/>
                  </a:cubicBezTo>
                  <a:cubicBezTo>
                    <a:pt x="12" y="2874"/>
                    <a:pt x="135" y="2871"/>
                    <a:pt x="173" y="2876"/>
                  </a:cubicBezTo>
                  <a:cubicBezTo>
                    <a:pt x="217" y="2874"/>
                    <a:pt x="315" y="2874"/>
                    <a:pt x="365" y="2847"/>
                  </a:cubicBezTo>
                  <a:cubicBezTo>
                    <a:pt x="388" y="2835"/>
                    <a:pt x="398" y="2812"/>
                    <a:pt x="423" y="2804"/>
                  </a:cubicBezTo>
                  <a:cubicBezTo>
                    <a:pt x="453" y="2772"/>
                    <a:pt x="491" y="2761"/>
                    <a:pt x="528" y="2737"/>
                  </a:cubicBezTo>
                  <a:cubicBezTo>
                    <a:pt x="545" y="2712"/>
                    <a:pt x="545" y="2697"/>
                    <a:pt x="552" y="2665"/>
                  </a:cubicBezTo>
                  <a:cubicBezTo>
                    <a:pt x="557" y="2643"/>
                    <a:pt x="598" y="2625"/>
                    <a:pt x="615" y="2617"/>
                  </a:cubicBezTo>
                  <a:cubicBezTo>
                    <a:pt x="639" y="2591"/>
                    <a:pt x="650" y="2561"/>
                    <a:pt x="687" y="2549"/>
                  </a:cubicBezTo>
                  <a:cubicBezTo>
                    <a:pt x="714" y="2529"/>
                    <a:pt x="794" y="2551"/>
                    <a:pt x="826" y="2540"/>
                  </a:cubicBezTo>
                  <a:cubicBezTo>
                    <a:pt x="872" y="2550"/>
                    <a:pt x="863" y="2522"/>
                    <a:pt x="912" y="2525"/>
                  </a:cubicBezTo>
                  <a:cubicBezTo>
                    <a:pt x="956" y="2531"/>
                    <a:pt x="973" y="2535"/>
                    <a:pt x="1018" y="2530"/>
                  </a:cubicBezTo>
                  <a:cubicBezTo>
                    <a:pt x="1026" y="2506"/>
                    <a:pt x="1043" y="2503"/>
                    <a:pt x="1066" y="2497"/>
                  </a:cubicBezTo>
                  <a:cubicBezTo>
                    <a:pt x="1081" y="2481"/>
                    <a:pt x="1087" y="2471"/>
                    <a:pt x="1109" y="2477"/>
                  </a:cubicBezTo>
                  <a:cubicBezTo>
                    <a:pt x="1132" y="2472"/>
                    <a:pt x="1162" y="2444"/>
                    <a:pt x="1181" y="2425"/>
                  </a:cubicBezTo>
                  <a:cubicBezTo>
                    <a:pt x="1186" y="2403"/>
                    <a:pt x="1183" y="2378"/>
                    <a:pt x="1191" y="2357"/>
                  </a:cubicBezTo>
                  <a:cubicBezTo>
                    <a:pt x="1195" y="2348"/>
                    <a:pt x="1210" y="2351"/>
                    <a:pt x="1219" y="2348"/>
                  </a:cubicBezTo>
                  <a:cubicBezTo>
                    <a:pt x="1215" y="2322"/>
                    <a:pt x="1214" y="2296"/>
                    <a:pt x="1191" y="2281"/>
                  </a:cubicBezTo>
                  <a:cubicBezTo>
                    <a:pt x="1193" y="2249"/>
                    <a:pt x="1191" y="2172"/>
                    <a:pt x="1234" y="2161"/>
                  </a:cubicBezTo>
                  <a:cubicBezTo>
                    <a:pt x="1227" y="2141"/>
                    <a:pt x="1228" y="2134"/>
                    <a:pt x="1248" y="2127"/>
                  </a:cubicBezTo>
                  <a:cubicBezTo>
                    <a:pt x="1243" y="2103"/>
                    <a:pt x="1247" y="2092"/>
                    <a:pt x="1224" y="2084"/>
                  </a:cubicBezTo>
                  <a:cubicBezTo>
                    <a:pt x="1216" y="2055"/>
                    <a:pt x="1218" y="2026"/>
                    <a:pt x="1210" y="1997"/>
                  </a:cubicBezTo>
                  <a:cubicBezTo>
                    <a:pt x="1202" y="1966"/>
                    <a:pt x="1189" y="1937"/>
                    <a:pt x="1181" y="1906"/>
                  </a:cubicBezTo>
                  <a:cubicBezTo>
                    <a:pt x="1178" y="1824"/>
                    <a:pt x="1155" y="1717"/>
                    <a:pt x="1205" y="1642"/>
                  </a:cubicBezTo>
                  <a:cubicBezTo>
                    <a:pt x="1210" y="1604"/>
                    <a:pt x="1212" y="1568"/>
                    <a:pt x="1239" y="1541"/>
                  </a:cubicBezTo>
                  <a:cubicBezTo>
                    <a:pt x="1241" y="1527"/>
                    <a:pt x="1241" y="1490"/>
                    <a:pt x="1258" y="1479"/>
                  </a:cubicBezTo>
                  <a:cubicBezTo>
                    <a:pt x="1285" y="1462"/>
                    <a:pt x="1292" y="1469"/>
                    <a:pt x="1315" y="1445"/>
                  </a:cubicBezTo>
                  <a:cubicBezTo>
                    <a:pt x="1324" y="1421"/>
                    <a:pt x="1330" y="1399"/>
                    <a:pt x="1335" y="1373"/>
                  </a:cubicBezTo>
                  <a:cubicBezTo>
                    <a:pt x="1330" y="1346"/>
                    <a:pt x="1325" y="1324"/>
                    <a:pt x="1311" y="1301"/>
                  </a:cubicBezTo>
                  <a:cubicBezTo>
                    <a:pt x="1302" y="1268"/>
                    <a:pt x="1297" y="1262"/>
                    <a:pt x="1263" y="1253"/>
                  </a:cubicBezTo>
                  <a:cubicBezTo>
                    <a:pt x="1249" y="1234"/>
                    <a:pt x="1241" y="1211"/>
                    <a:pt x="1224" y="1196"/>
                  </a:cubicBezTo>
                  <a:cubicBezTo>
                    <a:pt x="1210" y="1153"/>
                    <a:pt x="1172" y="1146"/>
                    <a:pt x="1138" y="1124"/>
                  </a:cubicBezTo>
                  <a:cubicBezTo>
                    <a:pt x="1132" y="1114"/>
                    <a:pt x="1123" y="1106"/>
                    <a:pt x="1119" y="1095"/>
                  </a:cubicBezTo>
                  <a:cubicBezTo>
                    <a:pt x="1117" y="1090"/>
                    <a:pt x="1117" y="1085"/>
                    <a:pt x="1114" y="1081"/>
                  </a:cubicBezTo>
                  <a:cubicBezTo>
                    <a:pt x="1107" y="1069"/>
                    <a:pt x="1098" y="1058"/>
                    <a:pt x="1090" y="1047"/>
                  </a:cubicBezTo>
                  <a:cubicBezTo>
                    <a:pt x="1087" y="1042"/>
                    <a:pt x="1080" y="1033"/>
                    <a:pt x="1080" y="1033"/>
                  </a:cubicBezTo>
                  <a:cubicBezTo>
                    <a:pt x="1075" y="1018"/>
                    <a:pt x="1071" y="1004"/>
                    <a:pt x="1066" y="989"/>
                  </a:cubicBezTo>
                  <a:cubicBezTo>
                    <a:pt x="1073" y="952"/>
                    <a:pt x="1073" y="964"/>
                    <a:pt x="1099" y="946"/>
                  </a:cubicBezTo>
                  <a:cubicBezTo>
                    <a:pt x="1108" y="922"/>
                    <a:pt x="1102" y="934"/>
                    <a:pt x="1123" y="903"/>
                  </a:cubicBezTo>
                  <a:cubicBezTo>
                    <a:pt x="1126" y="898"/>
                    <a:pt x="1133" y="889"/>
                    <a:pt x="1133" y="889"/>
                  </a:cubicBezTo>
                  <a:cubicBezTo>
                    <a:pt x="1134" y="873"/>
                    <a:pt x="1132" y="769"/>
                    <a:pt x="1152" y="735"/>
                  </a:cubicBezTo>
                  <a:cubicBezTo>
                    <a:pt x="1157" y="726"/>
                    <a:pt x="1172" y="723"/>
                    <a:pt x="1181" y="721"/>
                  </a:cubicBezTo>
                  <a:cubicBezTo>
                    <a:pt x="1207" y="703"/>
                    <a:pt x="1212" y="701"/>
                    <a:pt x="1239" y="692"/>
                  </a:cubicBezTo>
                  <a:cubicBezTo>
                    <a:pt x="1270" y="698"/>
                    <a:pt x="1283" y="721"/>
                    <a:pt x="1311" y="735"/>
                  </a:cubicBezTo>
                  <a:cubicBezTo>
                    <a:pt x="1335" y="726"/>
                    <a:pt x="1323" y="732"/>
                    <a:pt x="1354" y="711"/>
                  </a:cubicBezTo>
                  <a:cubicBezTo>
                    <a:pt x="1359" y="708"/>
                    <a:pt x="1368" y="701"/>
                    <a:pt x="1368" y="701"/>
                  </a:cubicBezTo>
                  <a:cubicBezTo>
                    <a:pt x="1374" y="684"/>
                    <a:pt x="1386" y="676"/>
                    <a:pt x="1392" y="658"/>
                  </a:cubicBezTo>
                  <a:cubicBezTo>
                    <a:pt x="1390" y="616"/>
                    <a:pt x="1391" y="574"/>
                    <a:pt x="1387" y="533"/>
                  </a:cubicBezTo>
                  <a:cubicBezTo>
                    <a:pt x="1385" y="517"/>
                    <a:pt x="1368" y="517"/>
                    <a:pt x="1359" y="509"/>
                  </a:cubicBezTo>
                  <a:cubicBezTo>
                    <a:pt x="1328" y="484"/>
                    <a:pt x="1312" y="448"/>
                    <a:pt x="1272" y="437"/>
                  </a:cubicBezTo>
                  <a:cubicBezTo>
                    <a:pt x="1258" y="423"/>
                    <a:pt x="1249" y="411"/>
                    <a:pt x="1239" y="394"/>
                  </a:cubicBezTo>
                  <a:cubicBezTo>
                    <a:pt x="1229" y="338"/>
                    <a:pt x="1223" y="388"/>
                    <a:pt x="1215" y="332"/>
                  </a:cubicBezTo>
                  <a:cubicBezTo>
                    <a:pt x="1218" y="270"/>
                    <a:pt x="1198" y="232"/>
                    <a:pt x="1253" y="212"/>
                  </a:cubicBezTo>
                  <a:cubicBezTo>
                    <a:pt x="1256" y="207"/>
                    <a:pt x="1259" y="201"/>
                    <a:pt x="1263" y="197"/>
                  </a:cubicBezTo>
                  <a:cubicBezTo>
                    <a:pt x="1267" y="193"/>
                    <a:pt x="1273" y="192"/>
                    <a:pt x="1277" y="188"/>
                  </a:cubicBezTo>
                  <a:cubicBezTo>
                    <a:pt x="1317" y="142"/>
                    <a:pt x="1277" y="171"/>
                    <a:pt x="1311" y="149"/>
                  </a:cubicBezTo>
                  <a:cubicBezTo>
                    <a:pt x="1323" y="106"/>
                    <a:pt x="1306" y="80"/>
                    <a:pt x="1272" y="58"/>
                  </a:cubicBezTo>
                  <a:cubicBezTo>
                    <a:pt x="1257" y="35"/>
                    <a:pt x="1210" y="31"/>
                    <a:pt x="1210" y="5"/>
                  </a:cubicBezTo>
                  <a:close/>
                </a:path>
              </a:pathLst>
            </a:custGeom>
            <a:solidFill>
              <a:schemeClr val="bg1">
                <a:lumMod val="95000"/>
              </a:schemeClr>
            </a:solidFill>
            <a:ln w="3175" cap="flat" cmpd="sng">
              <a:noFill/>
              <a:prstDash val="solid"/>
              <a:round/>
              <a:headEnd type="none" w="med" len="med"/>
              <a:tailEnd type="none" w="med" len="med"/>
            </a:ln>
            <a:effectLst/>
          </p:spPr>
          <p:txBody>
            <a:bodyPr wrap="none" anchor="ctr"/>
            <a:lstStyle/>
            <a:p>
              <a:endParaRPr lang="zh-CN" altLang="en-US"/>
            </a:p>
          </p:txBody>
        </p:sp>
        <p:sp>
          <p:nvSpPr>
            <p:cNvPr id="21" name="Freeform 7"/>
            <p:cNvSpPr>
              <a:spLocks noChangeAspect="1"/>
            </p:cNvSpPr>
            <p:nvPr/>
          </p:nvSpPr>
          <p:spPr bwMode="auto">
            <a:xfrm>
              <a:off x="2391147" y="2354323"/>
              <a:ext cx="1463171" cy="1304952"/>
            </a:xfrm>
            <a:custGeom>
              <a:avLst/>
              <a:gdLst>
                <a:gd name="T0" fmla="*/ 777 w 4128"/>
                <a:gd name="T1" fmla="*/ 48 h 3684"/>
                <a:gd name="T2" fmla="*/ 531 w 4128"/>
                <a:gd name="T3" fmla="*/ 359 h 3684"/>
                <a:gd name="T4" fmla="*/ 172 w 4128"/>
                <a:gd name="T5" fmla="*/ 502 h 3684"/>
                <a:gd name="T6" fmla="*/ 31 w 4128"/>
                <a:gd name="T7" fmla="*/ 851 h 3684"/>
                <a:gd name="T8" fmla="*/ 0 w 4128"/>
                <a:gd name="T9" fmla="*/ 1147 h 3684"/>
                <a:gd name="T10" fmla="*/ 451 w 4128"/>
                <a:gd name="T11" fmla="*/ 1267 h 3684"/>
                <a:gd name="T12" fmla="*/ 617 w 4128"/>
                <a:gd name="T13" fmla="*/ 1405 h 3684"/>
                <a:gd name="T14" fmla="*/ 838 w 4128"/>
                <a:gd name="T15" fmla="*/ 1424 h 3684"/>
                <a:gd name="T16" fmla="*/ 1225 w 4128"/>
                <a:gd name="T17" fmla="*/ 1267 h 3684"/>
                <a:gd name="T18" fmla="*/ 1405 w 4128"/>
                <a:gd name="T19" fmla="*/ 1369 h 3684"/>
                <a:gd name="T20" fmla="*/ 1545 w 4128"/>
                <a:gd name="T21" fmla="*/ 1433 h 3684"/>
                <a:gd name="T22" fmla="*/ 1670 w 4128"/>
                <a:gd name="T23" fmla="*/ 1497 h 3684"/>
                <a:gd name="T24" fmla="*/ 1785 w 4128"/>
                <a:gd name="T25" fmla="*/ 1606 h 3684"/>
                <a:gd name="T26" fmla="*/ 1978 w 4128"/>
                <a:gd name="T27" fmla="*/ 1763 h 3684"/>
                <a:gd name="T28" fmla="*/ 2264 w 4128"/>
                <a:gd name="T29" fmla="*/ 1906 h 3684"/>
                <a:gd name="T30" fmla="*/ 2358 w 4128"/>
                <a:gd name="T31" fmla="*/ 2217 h 3684"/>
                <a:gd name="T32" fmla="*/ 2422 w 4128"/>
                <a:gd name="T33" fmla="*/ 2573 h 3684"/>
                <a:gd name="T34" fmla="*/ 2164 w 4128"/>
                <a:gd name="T35" fmla="*/ 2859 h 3684"/>
                <a:gd name="T36" fmla="*/ 2021 w 4128"/>
                <a:gd name="T37" fmla="*/ 3045 h 3684"/>
                <a:gd name="T38" fmla="*/ 1871 w 4128"/>
                <a:gd name="T39" fmla="*/ 3065 h 3684"/>
                <a:gd name="T40" fmla="*/ 2050 w 4128"/>
                <a:gd name="T41" fmla="*/ 3282 h 3684"/>
                <a:gd name="T42" fmla="*/ 2236 w 4128"/>
                <a:gd name="T43" fmla="*/ 3346 h 3684"/>
                <a:gd name="T44" fmla="*/ 2479 w 4128"/>
                <a:gd name="T45" fmla="*/ 3074 h 3684"/>
                <a:gd name="T46" fmla="*/ 2537 w 4128"/>
                <a:gd name="T47" fmla="*/ 3239 h 3684"/>
                <a:gd name="T48" fmla="*/ 2819 w 4128"/>
                <a:gd name="T49" fmla="*/ 3353 h 3684"/>
                <a:gd name="T50" fmla="*/ 3146 w 4128"/>
                <a:gd name="T51" fmla="*/ 3655 h 3684"/>
                <a:gd name="T52" fmla="*/ 3303 w 4128"/>
                <a:gd name="T53" fmla="*/ 3475 h 3684"/>
                <a:gd name="T54" fmla="*/ 3311 w 4128"/>
                <a:gd name="T55" fmla="*/ 3318 h 3684"/>
                <a:gd name="T56" fmla="*/ 3482 w 4128"/>
                <a:gd name="T57" fmla="*/ 3225 h 3684"/>
                <a:gd name="T58" fmla="*/ 3482 w 4128"/>
                <a:gd name="T59" fmla="*/ 2888 h 3684"/>
                <a:gd name="T60" fmla="*/ 3805 w 4128"/>
                <a:gd name="T61" fmla="*/ 2730 h 3684"/>
                <a:gd name="T62" fmla="*/ 4076 w 4128"/>
                <a:gd name="T63" fmla="*/ 2492 h 3684"/>
                <a:gd name="T64" fmla="*/ 3898 w 4128"/>
                <a:gd name="T65" fmla="*/ 2214 h 3684"/>
                <a:gd name="T66" fmla="*/ 3539 w 4128"/>
                <a:gd name="T67" fmla="*/ 2160 h 3684"/>
                <a:gd name="T68" fmla="*/ 3625 w 4128"/>
                <a:gd name="T69" fmla="*/ 2457 h 3684"/>
                <a:gd name="T70" fmla="*/ 3432 w 4128"/>
                <a:gd name="T71" fmla="*/ 2716 h 3684"/>
                <a:gd name="T72" fmla="*/ 3267 w 4128"/>
                <a:gd name="T73" fmla="*/ 2611 h 3684"/>
                <a:gd name="T74" fmla="*/ 3164 w 4128"/>
                <a:gd name="T75" fmla="*/ 2499 h 3684"/>
                <a:gd name="T76" fmla="*/ 3062 w 4128"/>
                <a:gd name="T77" fmla="*/ 2124 h 3684"/>
                <a:gd name="T78" fmla="*/ 2780 w 4128"/>
                <a:gd name="T79" fmla="*/ 1945 h 3684"/>
                <a:gd name="T80" fmla="*/ 2608 w 4128"/>
                <a:gd name="T81" fmla="*/ 1727 h 3684"/>
                <a:gd name="T82" fmla="*/ 2795 w 4128"/>
                <a:gd name="T83" fmla="*/ 1491 h 3684"/>
                <a:gd name="T84" fmla="*/ 2730 w 4128"/>
                <a:gd name="T85" fmla="*/ 1304 h 3684"/>
                <a:gd name="T86" fmla="*/ 2487 w 4128"/>
                <a:gd name="T87" fmla="*/ 1369 h 3684"/>
                <a:gd name="T88" fmla="*/ 2264 w 4128"/>
                <a:gd name="T89" fmla="*/ 1440 h 3684"/>
                <a:gd name="T90" fmla="*/ 2147 w 4128"/>
                <a:gd name="T91" fmla="*/ 1536 h 3684"/>
                <a:gd name="T92" fmla="*/ 2014 w 4128"/>
                <a:gd name="T93" fmla="*/ 1419 h 3684"/>
                <a:gd name="T94" fmla="*/ 1795 w 4128"/>
                <a:gd name="T95" fmla="*/ 1219 h 3684"/>
                <a:gd name="T96" fmla="*/ 1605 w 4128"/>
                <a:gd name="T97" fmla="*/ 1011 h 3684"/>
                <a:gd name="T98" fmla="*/ 1749 w 4128"/>
                <a:gd name="T99" fmla="*/ 839 h 3684"/>
                <a:gd name="T100" fmla="*/ 1441 w 4128"/>
                <a:gd name="T101" fmla="*/ 753 h 3684"/>
                <a:gd name="T102" fmla="*/ 1197 w 4128"/>
                <a:gd name="T103" fmla="*/ 796 h 3684"/>
                <a:gd name="T104" fmla="*/ 1047 w 4128"/>
                <a:gd name="T105" fmla="*/ 531 h 3684"/>
                <a:gd name="T106" fmla="*/ 1047 w 4128"/>
                <a:gd name="T107" fmla="*/ 158 h 3684"/>
                <a:gd name="T108" fmla="*/ 875 w 4128"/>
                <a:gd name="T109" fmla="*/ 22 h 3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128" h="3684">
                  <a:moveTo>
                    <a:pt x="853" y="0"/>
                  </a:moveTo>
                  <a:cubicBezTo>
                    <a:pt x="846" y="2"/>
                    <a:pt x="838" y="3"/>
                    <a:pt x="832" y="7"/>
                  </a:cubicBezTo>
                  <a:cubicBezTo>
                    <a:pt x="826" y="11"/>
                    <a:pt x="823" y="19"/>
                    <a:pt x="817" y="22"/>
                  </a:cubicBezTo>
                  <a:cubicBezTo>
                    <a:pt x="804" y="29"/>
                    <a:pt x="777" y="48"/>
                    <a:pt x="777" y="48"/>
                  </a:cubicBezTo>
                  <a:cubicBezTo>
                    <a:pt x="769" y="74"/>
                    <a:pt x="761" y="89"/>
                    <a:pt x="753" y="115"/>
                  </a:cubicBezTo>
                  <a:cubicBezTo>
                    <a:pt x="748" y="256"/>
                    <a:pt x="797" y="319"/>
                    <a:pt x="688" y="359"/>
                  </a:cubicBezTo>
                  <a:cubicBezTo>
                    <a:pt x="654" y="346"/>
                    <a:pt x="630" y="362"/>
                    <a:pt x="602" y="380"/>
                  </a:cubicBezTo>
                  <a:cubicBezTo>
                    <a:pt x="578" y="372"/>
                    <a:pt x="555" y="367"/>
                    <a:pt x="531" y="359"/>
                  </a:cubicBezTo>
                  <a:cubicBezTo>
                    <a:pt x="475" y="377"/>
                    <a:pt x="427" y="376"/>
                    <a:pt x="366" y="380"/>
                  </a:cubicBezTo>
                  <a:cubicBezTo>
                    <a:pt x="337" y="398"/>
                    <a:pt x="312" y="419"/>
                    <a:pt x="280" y="430"/>
                  </a:cubicBezTo>
                  <a:cubicBezTo>
                    <a:pt x="258" y="453"/>
                    <a:pt x="230" y="456"/>
                    <a:pt x="201" y="466"/>
                  </a:cubicBezTo>
                  <a:cubicBezTo>
                    <a:pt x="187" y="471"/>
                    <a:pt x="172" y="502"/>
                    <a:pt x="172" y="502"/>
                  </a:cubicBezTo>
                  <a:cubicBezTo>
                    <a:pt x="145" y="531"/>
                    <a:pt x="148" y="537"/>
                    <a:pt x="121" y="566"/>
                  </a:cubicBezTo>
                  <a:cubicBezTo>
                    <a:pt x="107" y="588"/>
                    <a:pt x="89" y="600"/>
                    <a:pt x="76" y="627"/>
                  </a:cubicBezTo>
                  <a:cubicBezTo>
                    <a:pt x="63" y="654"/>
                    <a:pt x="51" y="694"/>
                    <a:pt x="43" y="731"/>
                  </a:cubicBezTo>
                  <a:cubicBezTo>
                    <a:pt x="36" y="803"/>
                    <a:pt x="25" y="779"/>
                    <a:pt x="31" y="851"/>
                  </a:cubicBezTo>
                  <a:cubicBezTo>
                    <a:pt x="35" y="883"/>
                    <a:pt x="50" y="938"/>
                    <a:pt x="47" y="963"/>
                  </a:cubicBezTo>
                  <a:cubicBezTo>
                    <a:pt x="33" y="1000"/>
                    <a:pt x="42" y="1001"/>
                    <a:pt x="29" y="1039"/>
                  </a:cubicBezTo>
                  <a:cubicBezTo>
                    <a:pt x="20" y="1093"/>
                    <a:pt x="26" y="1072"/>
                    <a:pt x="8" y="1125"/>
                  </a:cubicBezTo>
                  <a:cubicBezTo>
                    <a:pt x="5" y="1132"/>
                    <a:pt x="0" y="1147"/>
                    <a:pt x="0" y="1147"/>
                  </a:cubicBezTo>
                  <a:cubicBezTo>
                    <a:pt x="20" y="1154"/>
                    <a:pt x="107" y="1152"/>
                    <a:pt x="150" y="1158"/>
                  </a:cubicBezTo>
                  <a:cubicBezTo>
                    <a:pt x="193" y="1164"/>
                    <a:pt x="221" y="1173"/>
                    <a:pt x="258" y="1183"/>
                  </a:cubicBezTo>
                  <a:cubicBezTo>
                    <a:pt x="296" y="1195"/>
                    <a:pt x="334" y="1209"/>
                    <a:pt x="373" y="1218"/>
                  </a:cubicBezTo>
                  <a:cubicBezTo>
                    <a:pt x="394" y="1240"/>
                    <a:pt x="427" y="1249"/>
                    <a:pt x="451" y="1267"/>
                  </a:cubicBezTo>
                  <a:cubicBezTo>
                    <a:pt x="465" y="1277"/>
                    <a:pt x="505" y="1292"/>
                    <a:pt x="505" y="1292"/>
                  </a:cubicBezTo>
                  <a:cubicBezTo>
                    <a:pt x="521" y="1317"/>
                    <a:pt x="534" y="1337"/>
                    <a:pt x="563" y="1347"/>
                  </a:cubicBezTo>
                  <a:cubicBezTo>
                    <a:pt x="577" y="1352"/>
                    <a:pt x="588" y="1369"/>
                    <a:pt x="588" y="1369"/>
                  </a:cubicBezTo>
                  <a:cubicBezTo>
                    <a:pt x="593" y="1377"/>
                    <a:pt x="607" y="1400"/>
                    <a:pt x="617" y="1405"/>
                  </a:cubicBezTo>
                  <a:cubicBezTo>
                    <a:pt x="630" y="1412"/>
                    <a:pt x="660" y="1419"/>
                    <a:pt x="660" y="1419"/>
                  </a:cubicBezTo>
                  <a:cubicBezTo>
                    <a:pt x="679" y="1427"/>
                    <a:pt x="704" y="1442"/>
                    <a:pt x="729" y="1452"/>
                  </a:cubicBezTo>
                  <a:cubicBezTo>
                    <a:pt x="754" y="1462"/>
                    <a:pt x="792" y="1481"/>
                    <a:pt x="810" y="1476"/>
                  </a:cubicBezTo>
                  <a:cubicBezTo>
                    <a:pt x="840" y="1467"/>
                    <a:pt x="829" y="1453"/>
                    <a:pt x="838" y="1424"/>
                  </a:cubicBezTo>
                  <a:cubicBezTo>
                    <a:pt x="843" y="1352"/>
                    <a:pt x="827" y="1303"/>
                    <a:pt x="895" y="1280"/>
                  </a:cubicBezTo>
                  <a:cubicBezTo>
                    <a:pt x="931" y="1287"/>
                    <a:pt x="984" y="1289"/>
                    <a:pt x="1018" y="1297"/>
                  </a:cubicBezTo>
                  <a:cubicBezTo>
                    <a:pt x="1054" y="1298"/>
                    <a:pt x="1130" y="1297"/>
                    <a:pt x="1164" y="1292"/>
                  </a:cubicBezTo>
                  <a:cubicBezTo>
                    <a:pt x="1198" y="1287"/>
                    <a:pt x="1206" y="1270"/>
                    <a:pt x="1225" y="1267"/>
                  </a:cubicBezTo>
                  <a:cubicBezTo>
                    <a:pt x="1265" y="1264"/>
                    <a:pt x="1259" y="1268"/>
                    <a:pt x="1279" y="1273"/>
                  </a:cubicBezTo>
                  <a:cubicBezTo>
                    <a:pt x="1299" y="1278"/>
                    <a:pt x="1328" y="1285"/>
                    <a:pt x="1347" y="1296"/>
                  </a:cubicBezTo>
                  <a:cubicBezTo>
                    <a:pt x="1366" y="1307"/>
                    <a:pt x="1381" y="1325"/>
                    <a:pt x="1391" y="1337"/>
                  </a:cubicBezTo>
                  <a:cubicBezTo>
                    <a:pt x="1409" y="1394"/>
                    <a:pt x="1367" y="1332"/>
                    <a:pt x="1405" y="1369"/>
                  </a:cubicBezTo>
                  <a:cubicBezTo>
                    <a:pt x="1430" y="1393"/>
                    <a:pt x="1393" y="1388"/>
                    <a:pt x="1426" y="1405"/>
                  </a:cubicBezTo>
                  <a:cubicBezTo>
                    <a:pt x="1439" y="1412"/>
                    <a:pt x="1455" y="1414"/>
                    <a:pt x="1469" y="1419"/>
                  </a:cubicBezTo>
                  <a:cubicBezTo>
                    <a:pt x="1476" y="1421"/>
                    <a:pt x="1491" y="1426"/>
                    <a:pt x="1491" y="1426"/>
                  </a:cubicBezTo>
                  <a:cubicBezTo>
                    <a:pt x="1510" y="1439"/>
                    <a:pt x="1519" y="1435"/>
                    <a:pt x="1545" y="1433"/>
                  </a:cubicBezTo>
                  <a:cubicBezTo>
                    <a:pt x="1560" y="1432"/>
                    <a:pt x="1577" y="1438"/>
                    <a:pt x="1591" y="1433"/>
                  </a:cubicBezTo>
                  <a:cubicBezTo>
                    <a:pt x="1598" y="1431"/>
                    <a:pt x="1613" y="1426"/>
                    <a:pt x="1613" y="1426"/>
                  </a:cubicBezTo>
                  <a:cubicBezTo>
                    <a:pt x="1622" y="1430"/>
                    <a:pt x="1648" y="1415"/>
                    <a:pt x="1657" y="1427"/>
                  </a:cubicBezTo>
                  <a:cubicBezTo>
                    <a:pt x="1666" y="1439"/>
                    <a:pt x="1665" y="1480"/>
                    <a:pt x="1670" y="1497"/>
                  </a:cubicBezTo>
                  <a:cubicBezTo>
                    <a:pt x="1675" y="1514"/>
                    <a:pt x="1685" y="1521"/>
                    <a:pt x="1686" y="1532"/>
                  </a:cubicBezTo>
                  <a:cubicBezTo>
                    <a:pt x="1687" y="1539"/>
                    <a:pt x="1671" y="1558"/>
                    <a:pt x="1677" y="1562"/>
                  </a:cubicBezTo>
                  <a:cubicBezTo>
                    <a:pt x="1689" y="1571"/>
                    <a:pt x="1720" y="1577"/>
                    <a:pt x="1720" y="1577"/>
                  </a:cubicBezTo>
                  <a:cubicBezTo>
                    <a:pt x="1733" y="1615"/>
                    <a:pt x="1746" y="1596"/>
                    <a:pt x="1785" y="1606"/>
                  </a:cubicBezTo>
                  <a:cubicBezTo>
                    <a:pt x="1804" y="1624"/>
                    <a:pt x="1794" y="1632"/>
                    <a:pt x="1820" y="1641"/>
                  </a:cubicBezTo>
                  <a:cubicBezTo>
                    <a:pt x="1834" y="1646"/>
                    <a:pt x="1863" y="1677"/>
                    <a:pt x="1863" y="1677"/>
                  </a:cubicBezTo>
                  <a:cubicBezTo>
                    <a:pt x="1869" y="1696"/>
                    <a:pt x="1880" y="1717"/>
                    <a:pt x="1903" y="1724"/>
                  </a:cubicBezTo>
                  <a:cubicBezTo>
                    <a:pt x="1983" y="1763"/>
                    <a:pt x="1916" y="1741"/>
                    <a:pt x="1978" y="1763"/>
                  </a:cubicBezTo>
                  <a:cubicBezTo>
                    <a:pt x="2004" y="1772"/>
                    <a:pt x="2010" y="1781"/>
                    <a:pt x="2035" y="1792"/>
                  </a:cubicBezTo>
                  <a:cubicBezTo>
                    <a:pt x="2058" y="1802"/>
                    <a:pt x="2083" y="1806"/>
                    <a:pt x="2107" y="1813"/>
                  </a:cubicBezTo>
                  <a:cubicBezTo>
                    <a:pt x="2123" y="1838"/>
                    <a:pt x="2134" y="1826"/>
                    <a:pt x="2159" y="1843"/>
                  </a:cubicBezTo>
                  <a:cubicBezTo>
                    <a:pt x="2200" y="1805"/>
                    <a:pt x="2222" y="1892"/>
                    <a:pt x="2264" y="1906"/>
                  </a:cubicBezTo>
                  <a:cubicBezTo>
                    <a:pt x="2308" y="1936"/>
                    <a:pt x="2340" y="1971"/>
                    <a:pt x="2358" y="2021"/>
                  </a:cubicBezTo>
                  <a:cubicBezTo>
                    <a:pt x="2355" y="2054"/>
                    <a:pt x="2328" y="2072"/>
                    <a:pt x="2323" y="2105"/>
                  </a:cubicBezTo>
                  <a:cubicBezTo>
                    <a:pt x="2321" y="2120"/>
                    <a:pt x="2319" y="2169"/>
                    <a:pt x="2319" y="2169"/>
                  </a:cubicBezTo>
                  <a:cubicBezTo>
                    <a:pt x="2323" y="2189"/>
                    <a:pt x="2344" y="2204"/>
                    <a:pt x="2358" y="2217"/>
                  </a:cubicBezTo>
                  <a:cubicBezTo>
                    <a:pt x="2370" y="2234"/>
                    <a:pt x="2379" y="2237"/>
                    <a:pt x="2390" y="2268"/>
                  </a:cubicBezTo>
                  <a:cubicBezTo>
                    <a:pt x="2429" y="2330"/>
                    <a:pt x="2403" y="2245"/>
                    <a:pt x="2422" y="2401"/>
                  </a:cubicBezTo>
                  <a:cubicBezTo>
                    <a:pt x="2424" y="2416"/>
                    <a:pt x="2436" y="2444"/>
                    <a:pt x="2436" y="2444"/>
                  </a:cubicBezTo>
                  <a:cubicBezTo>
                    <a:pt x="2442" y="2488"/>
                    <a:pt x="2456" y="2537"/>
                    <a:pt x="2422" y="2573"/>
                  </a:cubicBezTo>
                  <a:cubicBezTo>
                    <a:pt x="2411" y="2606"/>
                    <a:pt x="2363" y="2622"/>
                    <a:pt x="2329" y="2633"/>
                  </a:cubicBezTo>
                  <a:cubicBezTo>
                    <a:pt x="2310" y="2651"/>
                    <a:pt x="2326" y="2669"/>
                    <a:pt x="2307" y="2687"/>
                  </a:cubicBezTo>
                  <a:cubicBezTo>
                    <a:pt x="2306" y="2696"/>
                    <a:pt x="2268" y="2742"/>
                    <a:pt x="2262" y="2755"/>
                  </a:cubicBezTo>
                  <a:cubicBezTo>
                    <a:pt x="2207" y="2806"/>
                    <a:pt x="2203" y="2823"/>
                    <a:pt x="2164" y="2859"/>
                  </a:cubicBezTo>
                  <a:cubicBezTo>
                    <a:pt x="2146" y="2889"/>
                    <a:pt x="2154" y="2889"/>
                    <a:pt x="2137" y="2921"/>
                  </a:cubicBezTo>
                  <a:cubicBezTo>
                    <a:pt x="2133" y="2943"/>
                    <a:pt x="2152" y="2970"/>
                    <a:pt x="2140" y="2992"/>
                  </a:cubicBezTo>
                  <a:cubicBezTo>
                    <a:pt x="2128" y="3014"/>
                    <a:pt x="2084" y="3044"/>
                    <a:pt x="2064" y="3053"/>
                  </a:cubicBezTo>
                  <a:cubicBezTo>
                    <a:pt x="2050" y="3050"/>
                    <a:pt x="2034" y="3052"/>
                    <a:pt x="2021" y="3045"/>
                  </a:cubicBezTo>
                  <a:cubicBezTo>
                    <a:pt x="2015" y="3041"/>
                    <a:pt x="2018" y="3030"/>
                    <a:pt x="2014" y="3024"/>
                  </a:cubicBezTo>
                  <a:cubicBezTo>
                    <a:pt x="2007" y="3012"/>
                    <a:pt x="1986" y="3034"/>
                    <a:pt x="1977" y="3024"/>
                  </a:cubicBezTo>
                  <a:cubicBezTo>
                    <a:pt x="1948" y="3027"/>
                    <a:pt x="1926" y="3022"/>
                    <a:pt x="1900" y="3033"/>
                  </a:cubicBezTo>
                  <a:cubicBezTo>
                    <a:pt x="1887" y="3039"/>
                    <a:pt x="1879" y="3049"/>
                    <a:pt x="1871" y="3065"/>
                  </a:cubicBezTo>
                  <a:cubicBezTo>
                    <a:pt x="1876" y="3077"/>
                    <a:pt x="1870" y="3110"/>
                    <a:pt x="1870" y="3110"/>
                  </a:cubicBezTo>
                  <a:lnTo>
                    <a:pt x="1881" y="3174"/>
                  </a:lnTo>
                  <a:lnTo>
                    <a:pt x="1929" y="3222"/>
                  </a:lnTo>
                  <a:cubicBezTo>
                    <a:pt x="1969" y="3242"/>
                    <a:pt x="2010" y="3262"/>
                    <a:pt x="2050" y="3282"/>
                  </a:cubicBezTo>
                  <a:cubicBezTo>
                    <a:pt x="2057" y="3285"/>
                    <a:pt x="2053" y="3297"/>
                    <a:pt x="2057" y="3303"/>
                  </a:cubicBezTo>
                  <a:cubicBezTo>
                    <a:pt x="2067" y="3320"/>
                    <a:pt x="2082" y="3323"/>
                    <a:pt x="2100" y="3332"/>
                  </a:cubicBezTo>
                  <a:cubicBezTo>
                    <a:pt x="2112" y="3370"/>
                    <a:pt x="2138" y="3369"/>
                    <a:pt x="2175" y="3376"/>
                  </a:cubicBezTo>
                  <a:cubicBezTo>
                    <a:pt x="2213" y="3368"/>
                    <a:pt x="2225" y="3382"/>
                    <a:pt x="2236" y="3346"/>
                  </a:cubicBezTo>
                  <a:cubicBezTo>
                    <a:pt x="2248" y="3308"/>
                    <a:pt x="2210" y="3191"/>
                    <a:pt x="2230" y="3148"/>
                  </a:cubicBezTo>
                  <a:cubicBezTo>
                    <a:pt x="2250" y="3105"/>
                    <a:pt x="2325" y="3101"/>
                    <a:pt x="2358" y="3088"/>
                  </a:cubicBezTo>
                  <a:cubicBezTo>
                    <a:pt x="2388" y="3079"/>
                    <a:pt x="2401" y="3076"/>
                    <a:pt x="2429" y="3067"/>
                  </a:cubicBezTo>
                  <a:cubicBezTo>
                    <a:pt x="2446" y="3069"/>
                    <a:pt x="2466" y="3064"/>
                    <a:pt x="2479" y="3074"/>
                  </a:cubicBezTo>
                  <a:cubicBezTo>
                    <a:pt x="2491" y="3083"/>
                    <a:pt x="2494" y="3117"/>
                    <a:pt x="2494" y="3117"/>
                  </a:cubicBezTo>
                  <a:cubicBezTo>
                    <a:pt x="2496" y="3150"/>
                    <a:pt x="2493" y="3185"/>
                    <a:pt x="2501" y="3217"/>
                  </a:cubicBezTo>
                  <a:cubicBezTo>
                    <a:pt x="2503" y="3224"/>
                    <a:pt x="2516" y="3221"/>
                    <a:pt x="2522" y="3225"/>
                  </a:cubicBezTo>
                  <a:cubicBezTo>
                    <a:pt x="2528" y="3229"/>
                    <a:pt x="2531" y="3237"/>
                    <a:pt x="2537" y="3239"/>
                  </a:cubicBezTo>
                  <a:cubicBezTo>
                    <a:pt x="2553" y="3245"/>
                    <a:pt x="2571" y="3265"/>
                    <a:pt x="2607" y="3273"/>
                  </a:cubicBezTo>
                  <a:cubicBezTo>
                    <a:pt x="2643" y="3281"/>
                    <a:pt x="2723" y="3280"/>
                    <a:pt x="2752" y="3289"/>
                  </a:cubicBezTo>
                  <a:cubicBezTo>
                    <a:pt x="2769" y="3341"/>
                    <a:pt x="2745" y="3283"/>
                    <a:pt x="2780" y="3325"/>
                  </a:cubicBezTo>
                  <a:cubicBezTo>
                    <a:pt x="2784" y="3329"/>
                    <a:pt x="2817" y="3348"/>
                    <a:pt x="2819" y="3353"/>
                  </a:cubicBezTo>
                  <a:cubicBezTo>
                    <a:pt x="2830" y="3379"/>
                    <a:pt x="2808" y="3396"/>
                    <a:pt x="2823" y="3418"/>
                  </a:cubicBezTo>
                  <a:cubicBezTo>
                    <a:pt x="2830" y="3498"/>
                    <a:pt x="2827" y="3532"/>
                    <a:pt x="2881" y="3583"/>
                  </a:cubicBezTo>
                  <a:cubicBezTo>
                    <a:pt x="2904" y="3652"/>
                    <a:pt x="2960" y="3657"/>
                    <a:pt x="3024" y="3669"/>
                  </a:cubicBezTo>
                  <a:cubicBezTo>
                    <a:pt x="3065" y="3666"/>
                    <a:pt x="3117" y="3684"/>
                    <a:pt x="3146" y="3655"/>
                  </a:cubicBezTo>
                  <a:cubicBezTo>
                    <a:pt x="3185" y="3616"/>
                    <a:pt x="3117" y="3645"/>
                    <a:pt x="3174" y="3626"/>
                  </a:cubicBezTo>
                  <a:cubicBezTo>
                    <a:pt x="3192" y="3609"/>
                    <a:pt x="3208" y="3605"/>
                    <a:pt x="3232" y="3597"/>
                  </a:cubicBezTo>
                  <a:cubicBezTo>
                    <a:pt x="3273" y="3535"/>
                    <a:pt x="3217" y="3610"/>
                    <a:pt x="3268" y="3569"/>
                  </a:cubicBezTo>
                  <a:cubicBezTo>
                    <a:pt x="3292" y="3550"/>
                    <a:pt x="3296" y="3504"/>
                    <a:pt x="3303" y="3475"/>
                  </a:cubicBezTo>
                  <a:cubicBezTo>
                    <a:pt x="3306" y="3450"/>
                    <a:pt x="3279" y="3442"/>
                    <a:pt x="3273" y="3427"/>
                  </a:cubicBezTo>
                  <a:cubicBezTo>
                    <a:pt x="3267" y="3412"/>
                    <a:pt x="3269" y="3398"/>
                    <a:pt x="3268" y="3382"/>
                  </a:cubicBezTo>
                  <a:cubicBezTo>
                    <a:pt x="3262" y="3367"/>
                    <a:pt x="3250" y="3347"/>
                    <a:pt x="3268" y="3332"/>
                  </a:cubicBezTo>
                  <a:cubicBezTo>
                    <a:pt x="3280" y="3322"/>
                    <a:pt x="3311" y="3318"/>
                    <a:pt x="3311" y="3318"/>
                  </a:cubicBezTo>
                  <a:cubicBezTo>
                    <a:pt x="3339" y="3320"/>
                    <a:pt x="3368" y="3322"/>
                    <a:pt x="3396" y="3325"/>
                  </a:cubicBezTo>
                  <a:cubicBezTo>
                    <a:pt x="3406" y="3326"/>
                    <a:pt x="3416" y="3335"/>
                    <a:pt x="3425" y="3332"/>
                  </a:cubicBezTo>
                  <a:cubicBezTo>
                    <a:pt x="3433" y="3329"/>
                    <a:pt x="3454" y="3282"/>
                    <a:pt x="3468" y="3268"/>
                  </a:cubicBezTo>
                  <a:cubicBezTo>
                    <a:pt x="3473" y="3254"/>
                    <a:pt x="3477" y="3239"/>
                    <a:pt x="3482" y="3225"/>
                  </a:cubicBezTo>
                  <a:cubicBezTo>
                    <a:pt x="3485" y="3218"/>
                    <a:pt x="3490" y="3203"/>
                    <a:pt x="3490" y="3203"/>
                  </a:cubicBezTo>
                  <a:cubicBezTo>
                    <a:pt x="3499" y="3097"/>
                    <a:pt x="3484" y="3137"/>
                    <a:pt x="3533" y="3088"/>
                  </a:cubicBezTo>
                  <a:cubicBezTo>
                    <a:pt x="3557" y="3017"/>
                    <a:pt x="3501" y="3030"/>
                    <a:pt x="3447" y="3024"/>
                  </a:cubicBezTo>
                  <a:cubicBezTo>
                    <a:pt x="3426" y="2969"/>
                    <a:pt x="3444" y="2926"/>
                    <a:pt x="3482" y="2888"/>
                  </a:cubicBezTo>
                  <a:cubicBezTo>
                    <a:pt x="3492" y="2854"/>
                    <a:pt x="3483" y="2832"/>
                    <a:pt x="3494" y="2816"/>
                  </a:cubicBezTo>
                  <a:cubicBezTo>
                    <a:pt x="3505" y="2800"/>
                    <a:pt x="3502" y="2798"/>
                    <a:pt x="3547" y="2795"/>
                  </a:cubicBezTo>
                  <a:cubicBezTo>
                    <a:pt x="3633" y="2804"/>
                    <a:pt x="3673" y="2801"/>
                    <a:pt x="3763" y="2796"/>
                  </a:cubicBezTo>
                  <a:cubicBezTo>
                    <a:pt x="3770" y="2776"/>
                    <a:pt x="3792" y="2747"/>
                    <a:pt x="3805" y="2730"/>
                  </a:cubicBezTo>
                  <a:cubicBezTo>
                    <a:pt x="3829" y="2699"/>
                    <a:pt x="3921" y="2690"/>
                    <a:pt x="3942" y="2688"/>
                  </a:cubicBezTo>
                  <a:cubicBezTo>
                    <a:pt x="3991" y="2674"/>
                    <a:pt x="4046" y="2712"/>
                    <a:pt x="4077" y="2666"/>
                  </a:cubicBezTo>
                  <a:cubicBezTo>
                    <a:pt x="4099" y="2642"/>
                    <a:pt x="4067" y="2577"/>
                    <a:pt x="4073" y="2544"/>
                  </a:cubicBezTo>
                  <a:cubicBezTo>
                    <a:pt x="4073" y="2515"/>
                    <a:pt x="4069" y="2505"/>
                    <a:pt x="4076" y="2492"/>
                  </a:cubicBezTo>
                  <a:cubicBezTo>
                    <a:pt x="4083" y="2479"/>
                    <a:pt x="4119" y="2497"/>
                    <a:pt x="4113" y="2465"/>
                  </a:cubicBezTo>
                  <a:cubicBezTo>
                    <a:pt x="4128" y="2403"/>
                    <a:pt x="4102" y="2330"/>
                    <a:pt x="4041" y="2300"/>
                  </a:cubicBezTo>
                  <a:cubicBezTo>
                    <a:pt x="4014" y="2286"/>
                    <a:pt x="3982" y="2278"/>
                    <a:pt x="3955" y="2264"/>
                  </a:cubicBezTo>
                  <a:cubicBezTo>
                    <a:pt x="3932" y="2252"/>
                    <a:pt x="3919" y="2225"/>
                    <a:pt x="3898" y="2214"/>
                  </a:cubicBezTo>
                  <a:cubicBezTo>
                    <a:pt x="3871" y="2200"/>
                    <a:pt x="3841" y="2195"/>
                    <a:pt x="3812" y="2186"/>
                  </a:cubicBezTo>
                  <a:cubicBezTo>
                    <a:pt x="3805" y="2184"/>
                    <a:pt x="3791" y="2179"/>
                    <a:pt x="3791" y="2179"/>
                  </a:cubicBezTo>
                  <a:cubicBezTo>
                    <a:pt x="3733" y="2139"/>
                    <a:pt x="3712" y="2095"/>
                    <a:pt x="3640" y="2078"/>
                  </a:cubicBezTo>
                  <a:cubicBezTo>
                    <a:pt x="3544" y="2087"/>
                    <a:pt x="3594" y="2109"/>
                    <a:pt x="3539" y="2160"/>
                  </a:cubicBezTo>
                  <a:cubicBezTo>
                    <a:pt x="3528" y="2193"/>
                    <a:pt x="3503" y="2205"/>
                    <a:pt x="3491" y="2236"/>
                  </a:cubicBezTo>
                  <a:cubicBezTo>
                    <a:pt x="3502" y="2312"/>
                    <a:pt x="3491" y="2282"/>
                    <a:pt x="3533" y="2336"/>
                  </a:cubicBezTo>
                  <a:cubicBezTo>
                    <a:pt x="3564" y="2376"/>
                    <a:pt x="3558" y="2383"/>
                    <a:pt x="3604" y="2401"/>
                  </a:cubicBezTo>
                  <a:cubicBezTo>
                    <a:pt x="3626" y="2421"/>
                    <a:pt x="3616" y="2428"/>
                    <a:pt x="3625" y="2457"/>
                  </a:cubicBezTo>
                  <a:cubicBezTo>
                    <a:pt x="3608" y="2529"/>
                    <a:pt x="3573" y="2494"/>
                    <a:pt x="3507" y="2499"/>
                  </a:cubicBezTo>
                  <a:cubicBezTo>
                    <a:pt x="3497" y="2551"/>
                    <a:pt x="3518" y="2637"/>
                    <a:pt x="3461" y="2659"/>
                  </a:cubicBezTo>
                  <a:cubicBezTo>
                    <a:pt x="3459" y="2676"/>
                    <a:pt x="3462" y="2694"/>
                    <a:pt x="3454" y="2709"/>
                  </a:cubicBezTo>
                  <a:cubicBezTo>
                    <a:pt x="3451" y="2716"/>
                    <a:pt x="3439" y="2720"/>
                    <a:pt x="3432" y="2716"/>
                  </a:cubicBezTo>
                  <a:cubicBezTo>
                    <a:pt x="3425" y="2712"/>
                    <a:pt x="3430" y="2700"/>
                    <a:pt x="3425" y="2694"/>
                  </a:cubicBezTo>
                  <a:cubicBezTo>
                    <a:pt x="3408" y="2677"/>
                    <a:pt x="3378" y="2683"/>
                    <a:pt x="3354" y="2680"/>
                  </a:cubicBezTo>
                  <a:cubicBezTo>
                    <a:pt x="3343" y="2669"/>
                    <a:pt x="3339" y="2651"/>
                    <a:pt x="3325" y="2644"/>
                  </a:cubicBezTo>
                  <a:cubicBezTo>
                    <a:pt x="3305" y="2634"/>
                    <a:pt x="3288" y="2618"/>
                    <a:pt x="3267" y="2611"/>
                  </a:cubicBezTo>
                  <a:cubicBezTo>
                    <a:pt x="3251" y="2600"/>
                    <a:pt x="3227" y="2595"/>
                    <a:pt x="3210" y="2587"/>
                  </a:cubicBezTo>
                  <a:cubicBezTo>
                    <a:pt x="3190" y="2577"/>
                    <a:pt x="3188" y="2568"/>
                    <a:pt x="3167" y="2560"/>
                  </a:cubicBezTo>
                  <a:cubicBezTo>
                    <a:pt x="3162" y="2547"/>
                    <a:pt x="3173" y="2542"/>
                    <a:pt x="3177" y="2508"/>
                  </a:cubicBezTo>
                  <a:cubicBezTo>
                    <a:pt x="3177" y="2498"/>
                    <a:pt x="3162" y="2524"/>
                    <a:pt x="3164" y="2499"/>
                  </a:cubicBezTo>
                  <a:cubicBezTo>
                    <a:pt x="3166" y="2474"/>
                    <a:pt x="3190" y="2393"/>
                    <a:pt x="3189" y="2358"/>
                  </a:cubicBezTo>
                  <a:cubicBezTo>
                    <a:pt x="3182" y="2329"/>
                    <a:pt x="3176" y="2310"/>
                    <a:pt x="3160" y="2286"/>
                  </a:cubicBezTo>
                  <a:cubicBezTo>
                    <a:pt x="3151" y="2259"/>
                    <a:pt x="3132" y="2231"/>
                    <a:pt x="3116" y="2204"/>
                  </a:cubicBezTo>
                  <a:cubicBezTo>
                    <a:pt x="3100" y="2177"/>
                    <a:pt x="3077" y="2144"/>
                    <a:pt x="3062" y="2124"/>
                  </a:cubicBezTo>
                  <a:cubicBezTo>
                    <a:pt x="3047" y="2115"/>
                    <a:pt x="3044" y="2089"/>
                    <a:pt x="3027" y="2086"/>
                  </a:cubicBezTo>
                  <a:cubicBezTo>
                    <a:pt x="2984" y="2078"/>
                    <a:pt x="3015" y="2055"/>
                    <a:pt x="2982" y="2044"/>
                  </a:cubicBezTo>
                  <a:cubicBezTo>
                    <a:pt x="2962" y="2014"/>
                    <a:pt x="2906" y="2011"/>
                    <a:pt x="2873" y="1992"/>
                  </a:cubicBezTo>
                  <a:cubicBezTo>
                    <a:pt x="2837" y="1972"/>
                    <a:pt x="2818" y="1960"/>
                    <a:pt x="2780" y="1945"/>
                  </a:cubicBezTo>
                  <a:cubicBezTo>
                    <a:pt x="2760" y="1927"/>
                    <a:pt x="2738" y="1915"/>
                    <a:pt x="2713" y="1907"/>
                  </a:cubicBezTo>
                  <a:cubicBezTo>
                    <a:pt x="2692" y="1885"/>
                    <a:pt x="2647" y="1874"/>
                    <a:pt x="2630" y="1849"/>
                  </a:cubicBezTo>
                  <a:cubicBezTo>
                    <a:pt x="2622" y="1825"/>
                    <a:pt x="2609" y="1816"/>
                    <a:pt x="2601" y="1792"/>
                  </a:cubicBezTo>
                  <a:cubicBezTo>
                    <a:pt x="2603" y="1770"/>
                    <a:pt x="2603" y="1748"/>
                    <a:pt x="2608" y="1727"/>
                  </a:cubicBezTo>
                  <a:cubicBezTo>
                    <a:pt x="2610" y="1716"/>
                    <a:pt x="2619" y="1708"/>
                    <a:pt x="2623" y="1698"/>
                  </a:cubicBezTo>
                  <a:cubicBezTo>
                    <a:pt x="2631" y="1678"/>
                    <a:pt x="2644" y="1664"/>
                    <a:pt x="2659" y="1638"/>
                  </a:cubicBezTo>
                  <a:cubicBezTo>
                    <a:pt x="2674" y="1612"/>
                    <a:pt x="2694" y="1565"/>
                    <a:pt x="2716" y="1541"/>
                  </a:cubicBezTo>
                  <a:cubicBezTo>
                    <a:pt x="2739" y="1517"/>
                    <a:pt x="2764" y="1501"/>
                    <a:pt x="2795" y="1491"/>
                  </a:cubicBezTo>
                  <a:cubicBezTo>
                    <a:pt x="2804" y="1464"/>
                    <a:pt x="2808" y="1453"/>
                    <a:pt x="2828" y="1433"/>
                  </a:cubicBezTo>
                  <a:cubicBezTo>
                    <a:pt x="2836" y="1409"/>
                    <a:pt x="2853" y="1406"/>
                    <a:pt x="2838" y="1376"/>
                  </a:cubicBezTo>
                  <a:cubicBezTo>
                    <a:pt x="2834" y="1368"/>
                    <a:pt x="2823" y="1367"/>
                    <a:pt x="2816" y="1362"/>
                  </a:cubicBezTo>
                  <a:cubicBezTo>
                    <a:pt x="2787" y="1343"/>
                    <a:pt x="2762" y="1316"/>
                    <a:pt x="2730" y="1304"/>
                  </a:cubicBezTo>
                  <a:cubicBezTo>
                    <a:pt x="2712" y="1308"/>
                    <a:pt x="2708" y="1311"/>
                    <a:pt x="2694" y="1328"/>
                  </a:cubicBezTo>
                  <a:cubicBezTo>
                    <a:pt x="2672" y="1355"/>
                    <a:pt x="2683" y="1342"/>
                    <a:pt x="2651" y="1362"/>
                  </a:cubicBezTo>
                  <a:cubicBezTo>
                    <a:pt x="2622" y="1380"/>
                    <a:pt x="2584" y="1389"/>
                    <a:pt x="2550" y="1392"/>
                  </a:cubicBezTo>
                  <a:cubicBezTo>
                    <a:pt x="2529" y="1390"/>
                    <a:pt x="2508" y="1375"/>
                    <a:pt x="2487" y="1369"/>
                  </a:cubicBezTo>
                  <a:cubicBezTo>
                    <a:pt x="2472" y="1365"/>
                    <a:pt x="2443" y="1376"/>
                    <a:pt x="2429" y="1369"/>
                  </a:cubicBezTo>
                  <a:cubicBezTo>
                    <a:pt x="2416" y="1362"/>
                    <a:pt x="2383" y="1349"/>
                    <a:pt x="2372" y="1347"/>
                  </a:cubicBezTo>
                  <a:cubicBezTo>
                    <a:pt x="2340" y="1355"/>
                    <a:pt x="2322" y="1340"/>
                    <a:pt x="2293" y="1355"/>
                  </a:cubicBezTo>
                  <a:cubicBezTo>
                    <a:pt x="2244" y="1380"/>
                    <a:pt x="2314" y="1424"/>
                    <a:pt x="2264" y="1440"/>
                  </a:cubicBezTo>
                  <a:cubicBezTo>
                    <a:pt x="2255" y="1460"/>
                    <a:pt x="2256" y="1461"/>
                    <a:pt x="2249" y="1478"/>
                  </a:cubicBezTo>
                  <a:cubicBezTo>
                    <a:pt x="2241" y="1493"/>
                    <a:pt x="2219" y="1518"/>
                    <a:pt x="2214" y="1529"/>
                  </a:cubicBezTo>
                  <a:cubicBezTo>
                    <a:pt x="2209" y="1540"/>
                    <a:pt x="2233" y="1540"/>
                    <a:pt x="2222" y="1541"/>
                  </a:cubicBezTo>
                  <a:cubicBezTo>
                    <a:pt x="2208" y="1544"/>
                    <a:pt x="2168" y="1539"/>
                    <a:pt x="2147" y="1536"/>
                  </a:cubicBezTo>
                  <a:cubicBezTo>
                    <a:pt x="2126" y="1533"/>
                    <a:pt x="2108" y="1530"/>
                    <a:pt x="2095" y="1520"/>
                  </a:cubicBezTo>
                  <a:cubicBezTo>
                    <a:pt x="2092" y="1508"/>
                    <a:pt x="2076" y="1486"/>
                    <a:pt x="2070" y="1475"/>
                  </a:cubicBezTo>
                  <a:cubicBezTo>
                    <a:pt x="2062" y="1460"/>
                    <a:pt x="2050" y="1454"/>
                    <a:pt x="2035" y="1446"/>
                  </a:cubicBezTo>
                  <a:cubicBezTo>
                    <a:pt x="2022" y="1439"/>
                    <a:pt x="2014" y="1419"/>
                    <a:pt x="2014" y="1419"/>
                  </a:cubicBezTo>
                  <a:cubicBezTo>
                    <a:pt x="1997" y="1403"/>
                    <a:pt x="1984" y="1382"/>
                    <a:pt x="1964" y="1369"/>
                  </a:cubicBezTo>
                  <a:cubicBezTo>
                    <a:pt x="1947" y="1358"/>
                    <a:pt x="1927" y="1353"/>
                    <a:pt x="1913" y="1340"/>
                  </a:cubicBezTo>
                  <a:cubicBezTo>
                    <a:pt x="1886" y="1311"/>
                    <a:pt x="1863" y="1279"/>
                    <a:pt x="1833" y="1254"/>
                  </a:cubicBezTo>
                  <a:cubicBezTo>
                    <a:pt x="1813" y="1234"/>
                    <a:pt x="1810" y="1234"/>
                    <a:pt x="1795" y="1219"/>
                  </a:cubicBezTo>
                  <a:cubicBezTo>
                    <a:pt x="1761" y="1198"/>
                    <a:pt x="1795" y="1200"/>
                    <a:pt x="1743" y="1164"/>
                  </a:cubicBezTo>
                  <a:cubicBezTo>
                    <a:pt x="1729" y="1153"/>
                    <a:pt x="1731" y="1143"/>
                    <a:pt x="1711" y="1129"/>
                  </a:cubicBezTo>
                  <a:cubicBezTo>
                    <a:pt x="1691" y="1115"/>
                    <a:pt x="1638" y="1102"/>
                    <a:pt x="1620" y="1082"/>
                  </a:cubicBezTo>
                  <a:cubicBezTo>
                    <a:pt x="1612" y="1059"/>
                    <a:pt x="1605" y="1011"/>
                    <a:pt x="1605" y="1011"/>
                  </a:cubicBezTo>
                  <a:lnTo>
                    <a:pt x="1593" y="966"/>
                  </a:lnTo>
                  <a:cubicBezTo>
                    <a:pt x="1599" y="958"/>
                    <a:pt x="1624" y="922"/>
                    <a:pt x="1634" y="917"/>
                  </a:cubicBezTo>
                  <a:cubicBezTo>
                    <a:pt x="1651" y="908"/>
                    <a:pt x="1672" y="909"/>
                    <a:pt x="1691" y="903"/>
                  </a:cubicBezTo>
                  <a:cubicBezTo>
                    <a:pt x="1719" y="877"/>
                    <a:pt x="1732" y="868"/>
                    <a:pt x="1749" y="839"/>
                  </a:cubicBezTo>
                  <a:cubicBezTo>
                    <a:pt x="1754" y="830"/>
                    <a:pt x="1763" y="781"/>
                    <a:pt x="1770" y="774"/>
                  </a:cubicBezTo>
                  <a:cubicBezTo>
                    <a:pt x="1782" y="736"/>
                    <a:pt x="1752" y="757"/>
                    <a:pt x="1720" y="738"/>
                  </a:cubicBezTo>
                  <a:cubicBezTo>
                    <a:pt x="1682" y="715"/>
                    <a:pt x="1668" y="709"/>
                    <a:pt x="1627" y="695"/>
                  </a:cubicBezTo>
                  <a:cubicBezTo>
                    <a:pt x="1562" y="706"/>
                    <a:pt x="1506" y="738"/>
                    <a:pt x="1441" y="753"/>
                  </a:cubicBezTo>
                  <a:cubicBezTo>
                    <a:pt x="1390" y="786"/>
                    <a:pt x="1429" y="813"/>
                    <a:pt x="1383" y="824"/>
                  </a:cubicBezTo>
                  <a:cubicBezTo>
                    <a:pt x="1357" y="842"/>
                    <a:pt x="1327" y="831"/>
                    <a:pt x="1304" y="853"/>
                  </a:cubicBezTo>
                  <a:cubicBezTo>
                    <a:pt x="1280" y="854"/>
                    <a:pt x="1246" y="866"/>
                    <a:pt x="1228" y="857"/>
                  </a:cubicBezTo>
                  <a:cubicBezTo>
                    <a:pt x="1210" y="848"/>
                    <a:pt x="1212" y="826"/>
                    <a:pt x="1197" y="796"/>
                  </a:cubicBezTo>
                  <a:cubicBezTo>
                    <a:pt x="1189" y="771"/>
                    <a:pt x="1162" y="693"/>
                    <a:pt x="1139" y="678"/>
                  </a:cubicBezTo>
                  <a:cubicBezTo>
                    <a:pt x="1104" y="656"/>
                    <a:pt x="1105" y="646"/>
                    <a:pt x="1075" y="616"/>
                  </a:cubicBezTo>
                  <a:cubicBezTo>
                    <a:pt x="1073" y="592"/>
                    <a:pt x="1056" y="583"/>
                    <a:pt x="1049" y="560"/>
                  </a:cubicBezTo>
                  <a:cubicBezTo>
                    <a:pt x="1046" y="552"/>
                    <a:pt x="1048" y="539"/>
                    <a:pt x="1047" y="531"/>
                  </a:cubicBezTo>
                  <a:cubicBezTo>
                    <a:pt x="1041" y="491"/>
                    <a:pt x="1037" y="486"/>
                    <a:pt x="1046" y="448"/>
                  </a:cubicBezTo>
                  <a:cubicBezTo>
                    <a:pt x="1048" y="414"/>
                    <a:pt x="1079" y="377"/>
                    <a:pt x="1081" y="336"/>
                  </a:cubicBezTo>
                  <a:cubicBezTo>
                    <a:pt x="1083" y="295"/>
                    <a:pt x="1067" y="231"/>
                    <a:pt x="1061" y="201"/>
                  </a:cubicBezTo>
                  <a:cubicBezTo>
                    <a:pt x="1059" y="186"/>
                    <a:pt x="1052" y="172"/>
                    <a:pt x="1047" y="158"/>
                  </a:cubicBezTo>
                  <a:cubicBezTo>
                    <a:pt x="1044" y="151"/>
                    <a:pt x="1039" y="136"/>
                    <a:pt x="1039" y="136"/>
                  </a:cubicBezTo>
                  <a:cubicBezTo>
                    <a:pt x="1037" y="117"/>
                    <a:pt x="1012" y="100"/>
                    <a:pt x="1004" y="83"/>
                  </a:cubicBezTo>
                  <a:cubicBezTo>
                    <a:pt x="988" y="47"/>
                    <a:pt x="930" y="45"/>
                    <a:pt x="910" y="43"/>
                  </a:cubicBezTo>
                  <a:cubicBezTo>
                    <a:pt x="898" y="36"/>
                    <a:pt x="887" y="28"/>
                    <a:pt x="875" y="22"/>
                  </a:cubicBezTo>
                  <a:cubicBezTo>
                    <a:pt x="868" y="19"/>
                    <a:pt x="857" y="21"/>
                    <a:pt x="853" y="15"/>
                  </a:cubicBezTo>
                  <a:cubicBezTo>
                    <a:pt x="849" y="11"/>
                    <a:pt x="856" y="1"/>
                    <a:pt x="853" y="0"/>
                  </a:cubicBezTo>
                  <a:close/>
                </a:path>
              </a:pathLst>
            </a:custGeom>
            <a:solidFill>
              <a:schemeClr val="bg1">
                <a:lumMod val="95000"/>
              </a:schemeClr>
            </a:solidFill>
            <a:ln w="3175" cap="flat" cmpd="sng">
              <a:noFill/>
              <a:prstDash val="solid"/>
              <a:round/>
              <a:headEnd type="none" w="med" len="med"/>
              <a:tailEnd type="none" w="med" len="med"/>
            </a:ln>
            <a:effectLst/>
          </p:spPr>
          <p:txBody>
            <a:bodyPr wrap="none" anchor="ctr"/>
            <a:lstStyle/>
            <a:p>
              <a:endParaRPr lang="zh-CN" altLang="en-US"/>
            </a:p>
          </p:txBody>
        </p:sp>
        <p:sp>
          <p:nvSpPr>
            <p:cNvPr id="22" name="Freeform 19"/>
            <p:cNvSpPr/>
            <p:nvPr/>
          </p:nvSpPr>
          <p:spPr bwMode="auto">
            <a:xfrm>
              <a:off x="4385472" y="3943518"/>
              <a:ext cx="561022" cy="742119"/>
            </a:xfrm>
            <a:custGeom>
              <a:avLst/>
              <a:gdLst>
                <a:gd name="T0" fmla="*/ 422 w 2822"/>
                <a:gd name="T1" fmla="*/ 487 h 3733"/>
                <a:gd name="T2" fmla="*/ 687 w 2822"/>
                <a:gd name="T3" fmla="*/ 442 h 3733"/>
                <a:gd name="T4" fmla="*/ 844 w 2822"/>
                <a:gd name="T5" fmla="*/ 349 h 3733"/>
                <a:gd name="T6" fmla="*/ 1017 w 2822"/>
                <a:gd name="T7" fmla="*/ 218 h 3733"/>
                <a:gd name="T8" fmla="*/ 1148 w 2822"/>
                <a:gd name="T9" fmla="*/ 154 h 3733"/>
                <a:gd name="T10" fmla="*/ 1481 w 2822"/>
                <a:gd name="T11" fmla="*/ 144 h 3733"/>
                <a:gd name="T12" fmla="*/ 1612 w 2822"/>
                <a:gd name="T13" fmla="*/ 58 h 3733"/>
                <a:gd name="T14" fmla="*/ 1682 w 2822"/>
                <a:gd name="T15" fmla="*/ 0 h 3733"/>
                <a:gd name="T16" fmla="*/ 1740 w 2822"/>
                <a:gd name="T17" fmla="*/ 64 h 3733"/>
                <a:gd name="T18" fmla="*/ 1804 w 2822"/>
                <a:gd name="T19" fmla="*/ 160 h 3733"/>
                <a:gd name="T20" fmla="*/ 1983 w 2822"/>
                <a:gd name="T21" fmla="*/ 90 h 3733"/>
                <a:gd name="T22" fmla="*/ 2399 w 2822"/>
                <a:gd name="T23" fmla="*/ 103 h 3733"/>
                <a:gd name="T24" fmla="*/ 2553 w 2822"/>
                <a:gd name="T25" fmla="*/ 199 h 3733"/>
                <a:gd name="T26" fmla="*/ 2559 w 2822"/>
                <a:gd name="T27" fmla="*/ 436 h 3733"/>
                <a:gd name="T28" fmla="*/ 2649 w 2822"/>
                <a:gd name="T29" fmla="*/ 628 h 3733"/>
                <a:gd name="T30" fmla="*/ 2777 w 2822"/>
                <a:gd name="T31" fmla="*/ 756 h 3733"/>
                <a:gd name="T32" fmla="*/ 2713 w 2822"/>
                <a:gd name="T33" fmla="*/ 1082 h 3733"/>
                <a:gd name="T34" fmla="*/ 2527 w 2822"/>
                <a:gd name="T35" fmla="*/ 1210 h 3733"/>
                <a:gd name="T36" fmla="*/ 2207 w 2822"/>
                <a:gd name="T37" fmla="*/ 1306 h 3733"/>
                <a:gd name="T38" fmla="*/ 2079 w 2822"/>
                <a:gd name="T39" fmla="*/ 1431 h 3733"/>
                <a:gd name="T40" fmla="*/ 2076 w 2822"/>
                <a:gd name="T41" fmla="*/ 1565 h 3733"/>
                <a:gd name="T42" fmla="*/ 2073 w 2822"/>
                <a:gd name="T43" fmla="*/ 1853 h 3733"/>
                <a:gd name="T44" fmla="*/ 1919 w 2822"/>
                <a:gd name="T45" fmla="*/ 1978 h 3733"/>
                <a:gd name="T46" fmla="*/ 1810 w 2822"/>
                <a:gd name="T47" fmla="*/ 2164 h 3733"/>
                <a:gd name="T48" fmla="*/ 1871 w 2822"/>
                <a:gd name="T49" fmla="*/ 2416 h 3733"/>
                <a:gd name="T50" fmla="*/ 1721 w 2822"/>
                <a:gd name="T51" fmla="*/ 2592 h 3733"/>
                <a:gd name="T52" fmla="*/ 1606 w 2822"/>
                <a:gd name="T53" fmla="*/ 2784 h 3733"/>
                <a:gd name="T54" fmla="*/ 1586 w 2822"/>
                <a:gd name="T55" fmla="*/ 3040 h 3733"/>
                <a:gd name="T56" fmla="*/ 1545 w 2822"/>
                <a:gd name="T57" fmla="*/ 3258 h 3733"/>
                <a:gd name="T58" fmla="*/ 1465 w 2822"/>
                <a:gd name="T59" fmla="*/ 3584 h 3733"/>
                <a:gd name="T60" fmla="*/ 1266 w 2822"/>
                <a:gd name="T61" fmla="*/ 3437 h 3733"/>
                <a:gd name="T62" fmla="*/ 1094 w 2822"/>
                <a:gd name="T63" fmla="*/ 3559 h 3733"/>
                <a:gd name="T64" fmla="*/ 870 w 2822"/>
                <a:gd name="T65" fmla="*/ 3693 h 3733"/>
                <a:gd name="T66" fmla="*/ 530 w 2822"/>
                <a:gd name="T67" fmla="*/ 3616 h 3733"/>
                <a:gd name="T68" fmla="*/ 690 w 2822"/>
                <a:gd name="T69" fmla="*/ 3335 h 3733"/>
                <a:gd name="T70" fmla="*/ 601 w 2822"/>
                <a:gd name="T71" fmla="*/ 3200 h 3733"/>
                <a:gd name="T72" fmla="*/ 402 w 2822"/>
                <a:gd name="T73" fmla="*/ 3111 h 3733"/>
                <a:gd name="T74" fmla="*/ 338 w 2822"/>
                <a:gd name="T75" fmla="*/ 2922 h 3733"/>
                <a:gd name="T76" fmla="*/ 409 w 2822"/>
                <a:gd name="T77" fmla="*/ 2836 h 3733"/>
                <a:gd name="T78" fmla="*/ 338 w 2822"/>
                <a:gd name="T79" fmla="*/ 2557 h 3733"/>
                <a:gd name="T80" fmla="*/ 303 w 2822"/>
                <a:gd name="T81" fmla="*/ 2333 h 3733"/>
                <a:gd name="T82" fmla="*/ 210 w 2822"/>
                <a:gd name="T83" fmla="*/ 1924 h 3733"/>
                <a:gd name="T84" fmla="*/ 66 w 2822"/>
                <a:gd name="T85" fmla="*/ 1821 h 3733"/>
                <a:gd name="T86" fmla="*/ 70 w 2822"/>
                <a:gd name="T87" fmla="*/ 1671 h 3733"/>
                <a:gd name="T88" fmla="*/ 204 w 2822"/>
                <a:gd name="T89" fmla="*/ 1376 h 3733"/>
                <a:gd name="T90" fmla="*/ 313 w 2822"/>
                <a:gd name="T91" fmla="*/ 1232 h 3733"/>
                <a:gd name="T92" fmla="*/ 249 w 2822"/>
                <a:gd name="T93" fmla="*/ 1044 h 3733"/>
                <a:gd name="T94" fmla="*/ 178 w 2822"/>
                <a:gd name="T95" fmla="*/ 941 h 3733"/>
                <a:gd name="T96" fmla="*/ 153 w 2822"/>
                <a:gd name="T97" fmla="*/ 852 h 3733"/>
                <a:gd name="T98" fmla="*/ 217 w 2822"/>
                <a:gd name="T99" fmla="*/ 704 h 3733"/>
                <a:gd name="T100" fmla="*/ 326 w 2822"/>
                <a:gd name="T101" fmla="*/ 576 h 3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22" h="3733">
                  <a:moveTo>
                    <a:pt x="364" y="519"/>
                  </a:moveTo>
                  <a:cubicBezTo>
                    <a:pt x="379" y="514"/>
                    <a:pt x="396" y="514"/>
                    <a:pt x="409" y="506"/>
                  </a:cubicBezTo>
                  <a:cubicBezTo>
                    <a:pt x="415" y="502"/>
                    <a:pt x="416" y="492"/>
                    <a:pt x="422" y="487"/>
                  </a:cubicBezTo>
                  <a:cubicBezTo>
                    <a:pt x="427" y="483"/>
                    <a:pt x="435" y="482"/>
                    <a:pt x="441" y="480"/>
                  </a:cubicBezTo>
                  <a:cubicBezTo>
                    <a:pt x="488" y="493"/>
                    <a:pt x="546" y="478"/>
                    <a:pt x="594" y="474"/>
                  </a:cubicBezTo>
                  <a:cubicBezTo>
                    <a:pt x="672" y="460"/>
                    <a:pt x="645" y="455"/>
                    <a:pt x="687" y="442"/>
                  </a:cubicBezTo>
                  <a:cubicBezTo>
                    <a:pt x="712" y="425"/>
                    <a:pt x="734" y="411"/>
                    <a:pt x="761" y="397"/>
                  </a:cubicBezTo>
                  <a:cubicBezTo>
                    <a:pt x="779" y="388"/>
                    <a:pt x="825" y="391"/>
                    <a:pt x="825" y="391"/>
                  </a:cubicBezTo>
                  <a:cubicBezTo>
                    <a:pt x="844" y="387"/>
                    <a:pt x="831" y="356"/>
                    <a:pt x="844" y="349"/>
                  </a:cubicBezTo>
                  <a:cubicBezTo>
                    <a:pt x="857" y="342"/>
                    <a:pt x="890" y="357"/>
                    <a:pt x="905" y="349"/>
                  </a:cubicBezTo>
                  <a:cubicBezTo>
                    <a:pt x="920" y="341"/>
                    <a:pt x="915" y="323"/>
                    <a:pt x="934" y="301"/>
                  </a:cubicBezTo>
                  <a:cubicBezTo>
                    <a:pt x="946" y="264"/>
                    <a:pt x="980" y="230"/>
                    <a:pt x="1017" y="218"/>
                  </a:cubicBezTo>
                  <a:cubicBezTo>
                    <a:pt x="1057" y="191"/>
                    <a:pt x="1040" y="192"/>
                    <a:pt x="1062" y="192"/>
                  </a:cubicBezTo>
                  <a:lnTo>
                    <a:pt x="1094" y="164"/>
                  </a:lnTo>
                  <a:lnTo>
                    <a:pt x="1148" y="154"/>
                  </a:lnTo>
                  <a:cubicBezTo>
                    <a:pt x="1201" y="145"/>
                    <a:pt x="1252" y="130"/>
                    <a:pt x="1305" y="122"/>
                  </a:cubicBezTo>
                  <a:cubicBezTo>
                    <a:pt x="1355" y="118"/>
                    <a:pt x="1413" y="112"/>
                    <a:pt x="1452" y="112"/>
                  </a:cubicBezTo>
                  <a:cubicBezTo>
                    <a:pt x="1481" y="116"/>
                    <a:pt x="1471" y="146"/>
                    <a:pt x="1481" y="144"/>
                  </a:cubicBezTo>
                  <a:cubicBezTo>
                    <a:pt x="1491" y="142"/>
                    <a:pt x="1495" y="110"/>
                    <a:pt x="1510" y="100"/>
                  </a:cubicBezTo>
                  <a:cubicBezTo>
                    <a:pt x="1526" y="94"/>
                    <a:pt x="1561" y="94"/>
                    <a:pt x="1574" y="84"/>
                  </a:cubicBezTo>
                  <a:cubicBezTo>
                    <a:pt x="1586" y="75"/>
                    <a:pt x="1599" y="67"/>
                    <a:pt x="1612" y="58"/>
                  </a:cubicBezTo>
                  <a:cubicBezTo>
                    <a:pt x="1618" y="54"/>
                    <a:pt x="1631" y="45"/>
                    <a:pt x="1631" y="45"/>
                  </a:cubicBezTo>
                  <a:cubicBezTo>
                    <a:pt x="1635" y="39"/>
                    <a:pt x="1638" y="31"/>
                    <a:pt x="1644" y="26"/>
                  </a:cubicBezTo>
                  <a:cubicBezTo>
                    <a:pt x="1656" y="16"/>
                    <a:pt x="1682" y="0"/>
                    <a:pt x="1682" y="0"/>
                  </a:cubicBezTo>
                  <a:cubicBezTo>
                    <a:pt x="1689" y="4"/>
                    <a:pt x="1698" y="6"/>
                    <a:pt x="1702" y="13"/>
                  </a:cubicBezTo>
                  <a:cubicBezTo>
                    <a:pt x="1709" y="25"/>
                    <a:pt x="1702" y="46"/>
                    <a:pt x="1714" y="52"/>
                  </a:cubicBezTo>
                  <a:cubicBezTo>
                    <a:pt x="1723" y="56"/>
                    <a:pt x="1731" y="60"/>
                    <a:pt x="1740" y="64"/>
                  </a:cubicBezTo>
                  <a:cubicBezTo>
                    <a:pt x="1749" y="77"/>
                    <a:pt x="1757" y="90"/>
                    <a:pt x="1766" y="103"/>
                  </a:cubicBezTo>
                  <a:cubicBezTo>
                    <a:pt x="1770" y="109"/>
                    <a:pt x="1774" y="116"/>
                    <a:pt x="1778" y="122"/>
                  </a:cubicBezTo>
                  <a:cubicBezTo>
                    <a:pt x="1786" y="135"/>
                    <a:pt x="1804" y="160"/>
                    <a:pt x="1804" y="160"/>
                  </a:cubicBezTo>
                  <a:cubicBezTo>
                    <a:pt x="1838" y="158"/>
                    <a:pt x="1879" y="170"/>
                    <a:pt x="1906" y="148"/>
                  </a:cubicBezTo>
                  <a:cubicBezTo>
                    <a:pt x="1912" y="143"/>
                    <a:pt x="1913" y="134"/>
                    <a:pt x="1919" y="128"/>
                  </a:cubicBezTo>
                  <a:cubicBezTo>
                    <a:pt x="1936" y="111"/>
                    <a:pt x="1964" y="106"/>
                    <a:pt x="1983" y="90"/>
                  </a:cubicBezTo>
                  <a:cubicBezTo>
                    <a:pt x="2024" y="55"/>
                    <a:pt x="2067" y="18"/>
                    <a:pt x="2118" y="0"/>
                  </a:cubicBezTo>
                  <a:cubicBezTo>
                    <a:pt x="2181" y="9"/>
                    <a:pt x="2222" y="38"/>
                    <a:pt x="2284" y="52"/>
                  </a:cubicBezTo>
                  <a:cubicBezTo>
                    <a:pt x="2316" y="84"/>
                    <a:pt x="2354" y="93"/>
                    <a:pt x="2399" y="103"/>
                  </a:cubicBezTo>
                  <a:cubicBezTo>
                    <a:pt x="2408" y="105"/>
                    <a:pt x="2425" y="109"/>
                    <a:pt x="2425" y="109"/>
                  </a:cubicBezTo>
                  <a:cubicBezTo>
                    <a:pt x="2456" y="155"/>
                    <a:pt x="2425" y="146"/>
                    <a:pt x="2502" y="154"/>
                  </a:cubicBezTo>
                  <a:cubicBezTo>
                    <a:pt x="2521" y="173"/>
                    <a:pt x="2528" y="190"/>
                    <a:pt x="2553" y="199"/>
                  </a:cubicBezTo>
                  <a:cubicBezTo>
                    <a:pt x="2566" y="218"/>
                    <a:pt x="2572" y="237"/>
                    <a:pt x="2585" y="256"/>
                  </a:cubicBezTo>
                  <a:cubicBezTo>
                    <a:pt x="2589" y="302"/>
                    <a:pt x="2598" y="351"/>
                    <a:pt x="2585" y="397"/>
                  </a:cubicBezTo>
                  <a:cubicBezTo>
                    <a:pt x="2581" y="412"/>
                    <a:pt x="2559" y="436"/>
                    <a:pt x="2559" y="436"/>
                  </a:cubicBezTo>
                  <a:cubicBezTo>
                    <a:pt x="2565" y="486"/>
                    <a:pt x="2559" y="500"/>
                    <a:pt x="2598" y="525"/>
                  </a:cubicBezTo>
                  <a:cubicBezTo>
                    <a:pt x="2610" y="624"/>
                    <a:pt x="2588" y="548"/>
                    <a:pt x="2623" y="589"/>
                  </a:cubicBezTo>
                  <a:cubicBezTo>
                    <a:pt x="2633" y="601"/>
                    <a:pt x="2649" y="628"/>
                    <a:pt x="2649" y="628"/>
                  </a:cubicBezTo>
                  <a:cubicBezTo>
                    <a:pt x="2662" y="669"/>
                    <a:pt x="2644" y="629"/>
                    <a:pt x="2674" y="653"/>
                  </a:cubicBezTo>
                  <a:cubicBezTo>
                    <a:pt x="2719" y="688"/>
                    <a:pt x="2655" y="660"/>
                    <a:pt x="2706" y="679"/>
                  </a:cubicBezTo>
                  <a:cubicBezTo>
                    <a:pt x="2731" y="716"/>
                    <a:pt x="2734" y="740"/>
                    <a:pt x="2777" y="756"/>
                  </a:cubicBezTo>
                  <a:cubicBezTo>
                    <a:pt x="2815" y="811"/>
                    <a:pt x="2822" y="901"/>
                    <a:pt x="2764" y="941"/>
                  </a:cubicBezTo>
                  <a:cubicBezTo>
                    <a:pt x="2749" y="987"/>
                    <a:pt x="2759" y="969"/>
                    <a:pt x="2738" y="999"/>
                  </a:cubicBezTo>
                  <a:cubicBezTo>
                    <a:pt x="2737" y="1003"/>
                    <a:pt x="2715" y="1080"/>
                    <a:pt x="2713" y="1082"/>
                  </a:cubicBezTo>
                  <a:cubicBezTo>
                    <a:pt x="2702" y="1093"/>
                    <a:pt x="2687" y="1099"/>
                    <a:pt x="2674" y="1108"/>
                  </a:cubicBezTo>
                  <a:cubicBezTo>
                    <a:pt x="2668" y="1112"/>
                    <a:pt x="2655" y="1120"/>
                    <a:pt x="2655" y="1120"/>
                  </a:cubicBezTo>
                  <a:cubicBezTo>
                    <a:pt x="2626" y="1164"/>
                    <a:pt x="2579" y="1198"/>
                    <a:pt x="2527" y="1210"/>
                  </a:cubicBezTo>
                  <a:cubicBezTo>
                    <a:pt x="2482" y="1241"/>
                    <a:pt x="2465" y="1253"/>
                    <a:pt x="2412" y="1261"/>
                  </a:cubicBezTo>
                  <a:cubicBezTo>
                    <a:pt x="2342" y="1287"/>
                    <a:pt x="2454" y="1242"/>
                    <a:pt x="2374" y="1287"/>
                  </a:cubicBezTo>
                  <a:cubicBezTo>
                    <a:pt x="2335" y="1309"/>
                    <a:pt x="2223" y="1305"/>
                    <a:pt x="2207" y="1306"/>
                  </a:cubicBezTo>
                  <a:cubicBezTo>
                    <a:pt x="2182" y="1314"/>
                    <a:pt x="2130" y="1325"/>
                    <a:pt x="2130" y="1325"/>
                  </a:cubicBezTo>
                  <a:cubicBezTo>
                    <a:pt x="2099" y="1346"/>
                    <a:pt x="2134" y="1363"/>
                    <a:pt x="2118" y="1392"/>
                  </a:cubicBezTo>
                  <a:cubicBezTo>
                    <a:pt x="2099" y="1426"/>
                    <a:pt x="2107" y="1403"/>
                    <a:pt x="2079" y="1431"/>
                  </a:cubicBezTo>
                  <a:cubicBezTo>
                    <a:pt x="2081" y="1444"/>
                    <a:pt x="2070" y="1477"/>
                    <a:pt x="2076" y="1488"/>
                  </a:cubicBezTo>
                  <a:cubicBezTo>
                    <a:pt x="2080" y="1494"/>
                    <a:pt x="2066" y="1524"/>
                    <a:pt x="2054" y="1524"/>
                  </a:cubicBezTo>
                  <a:cubicBezTo>
                    <a:pt x="2059" y="1529"/>
                    <a:pt x="2074" y="1559"/>
                    <a:pt x="2076" y="1565"/>
                  </a:cubicBezTo>
                  <a:cubicBezTo>
                    <a:pt x="2080" y="1621"/>
                    <a:pt x="2065" y="1614"/>
                    <a:pt x="2079" y="1658"/>
                  </a:cubicBezTo>
                  <a:cubicBezTo>
                    <a:pt x="2074" y="1697"/>
                    <a:pt x="2082" y="1729"/>
                    <a:pt x="2073" y="1767"/>
                  </a:cubicBezTo>
                  <a:cubicBezTo>
                    <a:pt x="2071" y="1805"/>
                    <a:pt x="2081" y="1815"/>
                    <a:pt x="2073" y="1853"/>
                  </a:cubicBezTo>
                  <a:cubicBezTo>
                    <a:pt x="2071" y="1861"/>
                    <a:pt x="2040" y="1896"/>
                    <a:pt x="2034" y="1901"/>
                  </a:cubicBezTo>
                  <a:cubicBezTo>
                    <a:pt x="2008" y="1922"/>
                    <a:pt x="1987" y="1933"/>
                    <a:pt x="1958" y="1952"/>
                  </a:cubicBezTo>
                  <a:cubicBezTo>
                    <a:pt x="1945" y="1961"/>
                    <a:pt x="1919" y="1978"/>
                    <a:pt x="1919" y="1978"/>
                  </a:cubicBezTo>
                  <a:cubicBezTo>
                    <a:pt x="1904" y="2000"/>
                    <a:pt x="1890" y="2014"/>
                    <a:pt x="1868" y="2029"/>
                  </a:cubicBezTo>
                  <a:cubicBezTo>
                    <a:pt x="1846" y="2062"/>
                    <a:pt x="1836" y="2088"/>
                    <a:pt x="1823" y="2125"/>
                  </a:cubicBezTo>
                  <a:cubicBezTo>
                    <a:pt x="1819" y="2138"/>
                    <a:pt x="1810" y="2164"/>
                    <a:pt x="1810" y="2164"/>
                  </a:cubicBezTo>
                  <a:cubicBezTo>
                    <a:pt x="1815" y="2198"/>
                    <a:pt x="1821" y="2246"/>
                    <a:pt x="1830" y="2279"/>
                  </a:cubicBezTo>
                  <a:cubicBezTo>
                    <a:pt x="1835" y="2297"/>
                    <a:pt x="1862" y="2301"/>
                    <a:pt x="1868" y="2320"/>
                  </a:cubicBezTo>
                  <a:cubicBezTo>
                    <a:pt x="1866" y="2359"/>
                    <a:pt x="1878" y="2378"/>
                    <a:pt x="1871" y="2416"/>
                  </a:cubicBezTo>
                  <a:cubicBezTo>
                    <a:pt x="1869" y="2425"/>
                    <a:pt x="1836" y="2464"/>
                    <a:pt x="1830" y="2471"/>
                  </a:cubicBezTo>
                  <a:cubicBezTo>
                    <a:pt x="1809" y="2496"/>
                    <a:pt x="1793" y="2523"/>
                    <a:pt x="1766" y="2541"/>
                  </a:cubicBezTo>
                  <a:cubicBezTo>
                    <a:pt x="1736" y="2586"/>
                    <a:pt x="1753" y="2572"/>
                    <a:pt x="1721" y="2592"/>
                  </a:cubicBezTo>
                  <a:cubicBezTo>
                    <a:pt x="1699" y="2626"/>
                    <a:pt x="1671" y="2659"/>
                    <a:pt x="1638" y="2682"/>
                  </a:cubicBezTo>
                  <a:cubicBezTo>
                    <a:pt x="1630" y="2703"/>
                    <a:pt x="1624" y="2724"/>
                    <a:pt x="1618" y="2746"/>
                  </a:cubicBezTo>
                  <a:cubicBezTo>
                    <a:pt x="1614" y="2759"/>
                    <a:pt x="1606" y="2784"/>
                    <a:pt x="1606" y="2784"/>
                  </a:cubicBezTo>
                  <a:cubicBezTo>
                    <a:pt x="1608" y="2844"/>
                    <a:pt x="1618" y="2904"/>
                    <a:pt x="1618" y="2964"/>
                  </a:cubicBezTo>
                  <a:cubicBezTo>
                    <a:pt x="1618" y="2977"/>
                    <a:pt x="1617" y="2990"/>
                    <a:pt x="1612" y="3002"/>
                  </a:cubicBezTo>
                  <a:cubicBezTo>
                    <a:pt x="1606" y="3016"/>
                    <a:pt x="1586" y="3040"/>
                    <a:pt x="1586" y="3040"/>
                  </a:cubicBezTo>
                  <a:cubicBezTo>
                    <a:pt x="1575" y="3075"/>
                    <a:pt x="1570" y="3091"/>
                    <a:pt x="1548" y="3124"/>
                  </a:cubicBezTo>
                  <a:cubicBezTo>
                    <a:pt x="1544" y="3130"/>
                    <a:pt x="1535" y="3143"/>
                    <a:pt x="1535" y="3143"/>
                  </a:cubicBezTo>
                  <a:cubicBezTo>
                    <a:pt x="1532" y="3165"/>
                    <a:pt x="1540" y="3218"/>
                    <a:pt x="1545" y="3258"/>
                  </a:cubicBezTo>
                  <a:cubicBezTo>
                    <a:pt x="1550" y="3298"/>
                    <a:pt x="1569" y="3340"/>
                    <a:pt x="1567" y="3386"/>
                  </a:cubicBezTo>
                  <a:cubicBezTo>
                    <a:pt x="1563" y="3443"/>
                    <a:pt x="1578" y="3506"/>
                    <a:pt x="1535" y="3536"/>
                  </a:cubicBezTo>
                  <a:cubicBezTo>
                    <a:pt x="1526" y="3563"/>
                    <a:pt x="1492" y="3576"/>
                    <a:pt x="1465" y="3584"/>
                  </a:cubicBezTo>
                  <a:cubicBezTo>
                    <a:pt x="1426" y="3572"/>
                    <a:pt x="1447" y="3541"/>
                    <a:pt x="1407" y="3514"/>
                  </a:cubicBezTo>
                  <a:cubicBezTo>
                    <a:pt x="1386" y="3500"/>
                    <a:pt x="1354" y="3466"/>
                    <a:pt x="1330" y="3456"/>
                  </a:cubicBezTo>
                  <a:cubicBezTo>
                    <a:pt x="1311" y="3448"/>
                    <a:pt x="1286" y="3444"/>
                    <a:pt x="1266" y="3437"/>
                  </a:cubicBezTo>
                  <a:cubicBezTo>
                    <a:pt x="1243" y="3443"/>
                    <a:pt x="1199" y="3469"/>
                    <a:pt x="1177" y="3485"/>
                  </a:cubicBezTo>
                  <a:cubicBezTo>
                    <a:pt x="1155" y="3501"/>
                    <a:pt x="1146" y="3521"/>
                    <a:pt x="1132" y="3533"/>
                  </a:cubicBezTo>
                  <a:cubicBezTo>
                    <a:pt x="1119" y="3542"/>
                    <a:pt x="1107" y="3550"/>
                    <a:pt x="1094" y="3559"/>
                  </a:cubicBezTo>
                  <a:cubicBezTo>
                    <a:pt x="1087" y="3563"/>
                    <a:pt x="1033" y="3594"/>
                    <a:pt x="1033" y="3594"/>
                  </a:cubicBezTo>
                  <a:cubicBezTo>
                    <a:pt x="1012" y="3610"/>
                    <a:pt x="977" y="3623"/>
                    <a:pt x="950" y="3639"/>
                  </a:cubicBezTo>
                  <a:cubicBezTo>
                    <a:pt x="923" y="3655"/>
                    <a:pt x="893" y="3680"/>
                    <a:pt x="870" y="3693"/>
                  </a:cubicBezTo>
                  <a:cubicBezTo>
                    <a:pt x="851" y="3706"/>
                    <a:pt x="834" y="3711"/>
                    <a:pt x="812" y="3719"/>
                  </a:cubicBezTo>
                  <a:cubicBezTo>
                    <a:pt x="748" y="3716"/>
                    <a:pt x="665" y="3733"/>
                    <a:pt x="607" y="3693"/>
                  </a:cubicBezTo>
                  <a:cubicBezTo>
                    <a:pt x="595" y="3641"/>
                    <a:pt x="581" y="3634"/>
                    <a:pt x="530" y="3616"/>
                  </a:cubicBezTo>
                  <a:cubicBezTo>
                    <a:pt x="539" y="3556"/>
                    <a:pt x="553" y="3532"/>
                    <a:pt x="614" y="3514"/>
                  </a:cubicBezTo>
                  <a:cubicBezTo>
                    <a:pt x="643" y="3470"/>
                    <a:pt x="626" y="3485"/>
                    <a:pt x="658" y="3463"/>
                  </a:cubicBezTo>
                  <a:cubicBezTo>
                    <a:pt x="684" y="3424"/>
                    <a:pt x="664" y="3373"/>
                    <a:pt x="690" y="3335"/>
                  </a:cubicBezTo>
                  <a:cubicBezTo>
                    <a:pt x="700" y="3320"/>
                    <a:pt x="718" y="3311"/>
                    <a:pt x="729" y="3296"/>
                  </a:cubicBezTo>
                  <a:cubicBezTo>
                    <a:pt x="738" y="3284"/>
                    <a:pt x="754" y="3258"/>
                    <a:pt x="754" y="3258"/>
                  </a:cubicBezTo>
                  <a:cubicBezTo>
                    <a:pt x="775" y="3164"/>
                    <a:pt x="720" y="3205"/>
                    <a:pt x="601" y="3200"/>
                  </a:cubicBezTo>
                  <a:cubicBezTo>
                    <a:pt x="566" y="3213"/>
                    <a:pt x="559" y="3213"/>
                    <a:pt x="518" y="3207"/>
                  </a:cubicBezTo>
                  <a:cubicBezTo>
                    <a:pt x="489" y="3192"/>
                    <a:pt x="458" y="3179"/>
                    <a:pt x="428" y="3168"/>
                  </a:cubicBezTo>
                  <a:cubicBezTo>
                    <a:pt x="421" y="3146"/>
                    <a:pt x="415" y="3130"/>
                    <a:pt x="402" y="3111"/>
                  </a:cubicBezTo>
                  <a:cubicBezTo>
                    <a:pt x="397" y="3091"/>
                    <a:pt x="394" y="3062"/>
                    <a:pt x="377" y="3047"/>
                  </a:cubicBezTo>
                  <a:cubicBezTo>
                    <a:pt x="365" y="3037"/>
                    <a:pt x="338" y="3021"/>
                    <a:pt x="338" y="3021"/>
                  </a:cubicBezTo>
                  <a:cubicBezTo>
                    <a:pt x="334" y="3005"/>
                    <a:pt x="333" y="2943"/>
                    <a:pt x="338" y="2922"/>
                  </a:cubicBezTo>
                  <a:cubicBezTo>
                    <a:pt x="343" y="2901"/>
                    <a:pt x="360" y="2904"/>
                    <a:pt x="370" y="2893"/>
                  </a:cubicBezTo>
                  <a:cubicBezTo>
                    <a:pt x="379" y="2880"/>
                    <a:pt x="387" y="2868"/>
                    <a:pt x="396" y="2855"/>
                  </a:cubicBezTo>
                  <a:cubicBezTo>
                    <a:pt x="400" y="2849"/>
                    <a:pt x="409" y="2836"/>
                    <a:pt x="409" y="2836"/>
                  </a:cubicBezTo>
                  <a:cubicBezTo>
                    <a:pt x="418" y="2768"/>
                    <a:pt x="438" y="2705"/>
                    <a:pt x="383" y="2650"/>
                  </a:cubicBezTo>
                  <a:cubicBezTo>
                    <a:pt x="376" y="2604"/>
                    <a:pt x="387" y="2617"/>
                    <a:pt x="351" y="2592"/>
                  </a:cubicBezTo>
                  <a:cubicBezTo>
                    <a:pt x="339" y="2583"/>
                    <a:pt x="338" y="2557"/>
                    <a:pt x="338" y="2557"/>
                  </a:cubicBezTo>
                  <a:cubicBezTo>
                    <a:pt x="342" y="2544"/>
                    <a:pt x="322" y="2541"/>
                    <a:pt x="326" y="2528"/>
                  </a:cubicBezTo>
                  <a:cubicBezTo>
                    <a:pt x="330" y="2515"/>
                    <a:pt x="338" y="2490"/>
                    <a:pt x="338" y="2490"/>
                  </a:cubicBezTo>
                  <a:cubicBezTo>
                    <a:pt x="330" y="2381"/>
                    <a:pt x="351" y="2403"/>
                    <a:pt x="303" y="2333"/>
                  </a:cubicBezTo>
                  <a:cubicBezTo>
                    <a:pt x="290" y="2291"/>
                    <a:pt x="288" y="2262"/>
                    <a:pt x="249" y="2237"/>
                  </a:cubicBezTo>
                  <a:cubicBezTo>
                    <a:pt x="211" y="2116"/>
                    <a:pt x="235" y="2330"/>
                    <a:pt x="217" y="1997"/>
                  </a:cubicBezTo>
                  <a:cubicBezTo>
                    <a:pt x="209" y="1949"/>
                    <a:pt x="216" y="1938"/>
                    <a:pt x="210" y="1924"/>
                  </a:cubicBezTo>
                  <a:cubicBezTo>
                    <a:pt x="204" y="1910"/>
                    <a:pt x="197" y="1932"/>
                    <a:pt x="178" y="1914"/>
                  </a:cubicBezTo>
                  <a:cubicBezTo>
                    <a:pt x="193" y="1857"/>
                    <a:pt x="146" y="1830"/>
                    <a:pt x="95" y="1818"/>
                  </a:cubicBezTo>
                  <a:cubicBezTo>
                    <a:pt x="91" y="1824"/>
                    <a:pt x="73" y="1819"/>
                    <a:pt x="66" y="1821"/>
                  </a:cubicBezTo>
                  <a:cubicBezTo>
                    <a:pt x="12" y="1833"/>
                    <a:pt x="31" y="1808"/>
                    <a:pt x="18" y="1773"/>
                  </a:cubicBezTo>
                  <a:cubicBezTo>
                    <a:pt x="61" y="1711"/>
                    <a:pt x="0" y="1803"/>
                    <a:pt x="38" y="1728"/>
                  </a:cubicBezTo>
                  <a:cubicBezTo>
                    <a:pt x="86" y="1632"/>
                    <a:pt x="49" y="1728"/>
                    <a:pt x="70" y="1671"/>
                  </a:cubicBezTo>
                  <a:cubicBezTo>
                    <a:pt x="79" y="1577"/>
                    <a:pt x="78" y="1593"/>
                    <a:pt x="121" y="1530"/>
                  </a:cubicBezTo>
                  <a:cubicBezTo>
                    <a:pt x="126" y="1493"/>
                    <a:pt x="119" y="1447"/>
                    <a:pt x="159" y="1434"/>
                  </a:cubicBezTo>
                  <a:cubicBezTo>
                    <a:pt x="190" y="1403"/>
                    <a:pt x="172" y="1423"/>
                    <a:pt x="204" y="1376"/>
                  </a:cubicBezTo>
                  <a:cubicBezTo>
                    <a:pt x="208" y="1370"/>
                    <a:pt x="217" y="1357"/>
                    <a:pt x="217" y="1357"/>
                  </a:cubicBezTo>
                  <a:cubicBezTo>
                    <a:pt x="219" y="1334"/>
                    <a:pt x="227" y="1314"/>
                    <a:pt x="242" y="1296"/>
                  </a:cubicBezTo>
                  <a:cubicBezTo>
                    <a:pt x="260" y="1274"/>
                    <a:pt x="286" y="1239"/>
                    <a:pt x="313" y="1232"/>
                  </a:cubicBezTo>
                  <a:cubicBezTo>
                    <a:pt x="354" y="1181"/>
                    <a:pt x="329" y="1172"/>
                    <a:pt x="294" y="1127"/>
                  </a:cubicBezTo>
                  <a:cubicBezTo>
                    <a:pt x="285" y="1102"/>
                    <a:pt x="281" y="1090"/>
                    <a:pt x="255" y="1082"/>
                  </a:cubicBezTo>
                  <a:cubicBezTo>
                    <a:pt x="253" y="1069"/>
                    <a:pt x="255" y="1055"/>
                    <a:pt x="249" y="1044"/>
                  </a:cubicBezTo>
                  <a:cubicBezTo>
                    <a:pt x="246" y="1038"/>
                    <a:pt x="235" y="1042"/>
                    <a:pt x="230" y="1037"/>
                  </a:cubicBezTo>
                  <a:cubicBezTo>
                    <a:pt x="210" y="1017"/>
                    <a:pt x="224" y="992"/>
                    <a:pt x="185" y="980"/>
                  </a:cubicBezTo>
                  <a:cubicBezTo>
                    <a:pt x="183" y="967"/>
                    <a:pt x="185" y="952"/>
                    <a:pt x="178" y="941"/>
                  </a:cubicBezTo>
                  <a:cubicBezTo>
                    <a:pt x="175" y="935"/>
                    <a:pt x="164" y="940"/>
                    <a:pt x="159" y="935"/>
                  </a:cubicBezTo>
                  <a:cubicBezTo>
                    <a:pt x="154" y="930"/>
                    <a:pt x="155" y="922"/>
                    <a:pt x="153" y="916"/>
                  </a:cubicBezTo>
                  <a:cubicBezTo>
                    <a:pt x="160" y="886"/>
                    <a:pt x="171" y="878"/>
                    <a:pt x="153" y="852"/>
                  </a:cubicBezTo>
                  <a:cubicBezTo>
                    <a:pt x="159" y="795"/>
                    <a:pt x="150" y="789"/>
                    <a:pt x="198" y="775"/>
                  </a:cubicBezTo>
                  <a:cubicBezTo>
                    <a:pt x="202" y="769"/>
                    <a:pt x="208" y="763"/>
                    <a:pt x="210" y="756"/>
                  </a:cubicBezTo>
                  <a:cubicBezTo>
                    <a:pt x="215" y="739"/>
                    <a:pt x="209" y="720"/>
                    <a:pt x="217" y="704"/>
                  </a:cubicBezTo>
                  <a:cubicBezTo>
                    <a:pt x="228" y="681"/>
                    <a:pt x="254" y="668"/>
                    <a:pt x="268" y="647"/>
                  </a:cubicBezTo>
                  <a:cubicBezTo>
                    <a:pt x="272" y="629"/>
                    <a:pt x="272" y="615"/>
                    <a:pt x="287" y="602"/>
                  </a:cubicBezTo>
                  <a:cubicBezTo>
                    <a:pt x="299" y="592"/>
                    <a:pt x="326" y="576"/>
                    <a:pt x="326" y="576"/>
                  </a:cubicBezTo>
                  <a:cubicBezTo>
                    <a:pt x="332" y="542"/>
                    <a:pt x="321" y="544"/>
                    <a:pt x="338" y="544"/>
                  </a:cubicBezTo>
                  <a:lnTo>
                    <a:pt x="364" y="519"/>
                  </a:lnTo>
                  <a:close/>
                </a:path>
              </a:pathLst>
            </a:custGeom>
            <a:solidFill>
              <a:srgbClr val="DBF4FD"/>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23" name="Freeform 26"/>
            <p:cNvSpPr>
              <a:spLocks noChangeAspect="1"/>
            </p:cNvSpPr>
            <p:nvPr/>
          </p:nvSpPr>
          <p:spPr bwMode="auto">
            <a:xfrm>
              <a:off x="3539254" y="2745232"/>
              <a:ext cx="556049" cy="1004192"/>
            </a:xfrm>
            <a:custGeom>
              <a:avLst/>
              <a:gdLst>
                <a:gd name="T0" fmla="*/ 1267 w 1356"/>
                <a:gd name="T1" fmla="*/ 5 h 2448"/>
                <a:gd name="T2" fmla="*/ 1152 w 1356"/>
                <a:gd name="T3" fmla="*/ 130 h 2448"/>
                <a:gd name="T4" fmla="*/ 1032 w 1356"/>
                <a:gd name="T5" fmla="*/ 116 h 2448"/>
                <a:gd name="T6" fmla="*/ 993 w 1356"/>
                <a:gd name="T7" fmla="*/ 173 h 2448"/>
                <a:gd name="T8" fmla="*/ 883 w 1356"/>
                <a:gd name="T9" fmla="*/ 293 h 2448"/>
                <a:gd name="T10" fmla="*/ 825 w 1356"/>
                <a:gd name="T11" fmla="*/ 360 h 2448"/>
                <a:gd name="T12" fmla="*/ 792 w 1356"/>
                <a:gd name="T13" fmla="*/ 418 h 2448"/>
                <a:gd name="T14" fmla="*/ 681 w 1356"/>
                <a:gd name="T15" fmla="*/ 629 h 2448"/>
                <a:gd name="T16" fmla="*/ 499 w 1356"/>
                <a:gd name="T17" fmla="*/ 548 h 2448"/>
                <a:gd name="T18" fmla="*/ 393 w 1356"/>
                <a:gd name="T19" fmla="*/ 648 h 2448"/>
                <a:gd name="T20" fmla="*/ 461 w 1356"/>
                <a:gd name="T21" fmla="*/ 850 h 2448"/>
                <a:gd name="T22" fmla="*/ 614 w 1356"/>
                <a:gd name="T23" fmla="*/ 932 h 2448"/>
                <a:gd name="T24" fmla="*/ 734 w 1356"/>
                <a:gd name="T25" fmla="*/ 1028 h 2448"/>
                <a:gd name="T26" fmla="*/ 763 w 1356"/>
                <a:gd name="T27" fmla="*/ 1100 h 2448"/>
                <a:gd name="T28" fmla="*/ 734 w 1356"/>
                <a:gd name="T29" fmla="*/ 1263 h 2448"/>
                <a:gd name="T30" fmla="*/ 619 w 1356"/>
                <a:gd name="T31" fmla="*/ 1330 h 2448"/>
                <a:gd name="T32" fmla="*/ 509 w 1356"/>
                <a:gd name="T33" fmla="*/ 1402 h 2448"/>
                <a:gd name="T34" fmla="*/ 384 w 1356"/>
                <a:gd name="T35" fmla="*/ 1464 h 2448"/>
                <a:gd name="T36" fmla="*/ 197 w 1356"/>
                <a:gd name="T37" fmla="*/ 1469 h 2448"/>
                <a:gd name="T38" fmla="*/ 206 w 1356"/>
                <a:gd name="T39" fmla="*/ 1637 h 2448"/>
                <a:gd name="T40" fmla="*/ 235 w 1356"/>
                <a:gd name="T41" fmla="*/ 1685 h 2448"/>
                <a:gd name="T42" fmla="*/ 197 w 1356"/>
                <a:gd name="T43" fmla="*/ 1800 h 2448"/>
                <a:gd name="T44" fmla="*/ 153 w 1356"/>
                <a:gd name="T45" fmla="*/ 1901 h 2448"/>
                <a:gd name="T46" fmla="*/ 21 w 1356"/>
                <a:gd name="T47" fmla="*/ 1911 h 2448"/>
                <a:gd name="T48" fmla="*/ 9 w 1356"/>
                <a:gd name="T49" fmla="*/ 1997 h 2448"/>
                <a:gd name="T50" fmla="*/ 29 w 1356"/>
                <a:gd name="T51" fmla="*/ 2055 h 2448"/>
                <a:gd name="T52" fmla="*/ 69 w 1356"/>
                <a:gd name="T53" fmla="*/ 2151 h 2448"/>
                <a:gd name="T54" fmla="*/ 240 w 1356"/>
                <a:gd name="T55" fmla="*/ 2194 h 2448"/>
                <a:gd name="T56" fmla="*/ 350 w 1356"/>
                <a:gd name="T57" fmla="*/ 2213 h 2448"/>
                <a:gd name="T58" fmla="*/ 523 w 1356"/>
                <a:gd name="T59" fmla="*/ 2285 h 2448"/>
                <a:gd name="T60" fmla="*/ 734 w 1356"/>
                <a:gd name="T61" fmla="*/ 2338 h 2448"/>
                <a:gd name="T62" fmla="*/ 893 w 1356"/>
                <a:gd name="T63" fmla="*/ 2424 h 2448"/>
                <a:gd name="T64" fmla="*/ 998 w 1356"/>
                <a:gd name="T65" fmla="*/ 2420 h 2448"/>
                <a:gd name="T66" fmla="*/ 1017 w 1356"/>
                <a:gd name="T67" fmla="*/ 2367 h 2448"/>
                <a:gd name="T68" fmla="*/ 989 w 1356"/>
                <a:gd name="T69" fmla="*/ 2247 h 2448"/>
                <a:gd name="T70" fmla="*/ 1089 w 1356"/>
                <a:gd name="T71" fmla="*/ 2117 h 2448"/>
                <a:gd name="T72" fmla="*/ 993 w 1356"/>
                <a:gd name="T73" fmla="*/ 2064 h 2448"/>
                <a:gd name="T74" fmla="*/ 1034 w 1356"/>
                <a:gd name="T75" fmla="*/ 1990 h 2448"/>
                <a:gd name="T76" fmla="*/ 1267 w 1356"/>
                <a:gd name="T77" fmla="*/ 1978 h 2448"/>
                <a:gd name="T78" fmla="*/ 1310 w 1356"/>
                <a:gd name="T79" fmla="*/ 2002 h 2448"/>
                <a:gd name="T80" fmla="*/ 1329 w 1356"/>
                <a:gd name="T81" fmla="*/ 1916 h 2448"/>
                <a:gd name="T82" fmla="*/ 1291 w 1356"/>
                <a:gd name="T83" fmla="*/ 1844 h 2448"/>
                <a:gd name="T84" fmla="*/ 1253 w 1356"/>
                <a:gd name="T85" fmla="*/ 1784 h 2448"/>
                <a:gd name="T86" fmla="*/ 1214 w 1356"/>
                <a:gd name="T87" fmla="*/ 1680 h 2448"/>
                <a:gd name="T88" fmla="*/ 1161 w 1356"/>
                <a:gd name="T89" fmla="*/ 1431 h 2448"/>
                <a:gd name="T90" fmla="*/ 1205 w 1356"/>
                <a:gd name="T91" fmla="*/ 1292 h 2448"/>
                <a:gd name="T92" fmla="*/ 1214 w 1356"/>
                <a:gd name="T93" fmla="*/ 1100 h 2448"/>
                <a:gd name="T94" fmla="*/ 1181 w 1356"/>
                <a:gd name="T95" fmla="*/ 754 h 2448"/>
                <a:gd name="T96" fmla="*/ 1243 w 1356"/>
                <a:gd name="T97" fmla="*/ 629 h 2448"/>
                <a:gd name="T98" fmla="*/ 1195 w 1356"/>
                <a:gd name="T99" fmla="*/ 456 h 2448"/>
                <a:gd name="T100" fmla="*/ 1272 w 1356"/>
                <a:gd name="T101" fmla="*/ 255 h 2448"/>
                <a:gd name="T102" fmla="*/ 1310 w 1356"/>
                <a:gd name="T103" fmla="*/ 92 h 2448"/>
                <a:gd name="T104" fmla="*/ 1301 w 1356"/>
                <a:gd name="T105" fmla="*/ 0 h 2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56" h="2448">
                  <a:moveTo>
                    <a:pt x="1301" y="0"/>
                  </a:moveTo>
                  <a:cubicBezTo>
                    <a:pt x="1290" y="2"/>
                    <a:pt x="1278" y="2"/>
                    <a:pt x="1267" y="5"/>
                  </a:cubicBezTo>
                  <a:cubicBezTo>
                    <a:pt x="1257" y="7"/>
                    <a:pt x="1238" y="15"/>
                    <a:pt x="1238" y="15"/>
                  </a:cubicBezTo>
                  <a:cubicBezTo>
                    <a:pt x="1220" y="65"/>
                    <a:pt x="1207" y="110"/>
                    <a:pt x="1152" y="130"/>
                  </a:cubicBezTo>
                  <a:cubicBezTo>
                    <a:pt x="1115" y="120"/>
                    <a:pt x="1121" y="116"/>
                    <a:pt x="1075" y="120"/>
                  </a:cubicBezTo>
                  <a:cubicBezTo>
                    <a:pt x="1061" y="119"/>
                    <a:pt x="1046" y="113"/>
                    <a:pt x="1032" y="116"/>
                  </a:cubicBezTo>
                  <a:cubicBezTo>
                    <a:pt x="1026" y="117"/>
                    <a:pt x="1025" y="125"/>
                    <a:pt x="1022" y="130"/>
                  </a:cubicBezTo>
                  <a:cubicBezTo>
                    <a:pt x="1013" y="146"/>
                    <a:pt x="1004" y="158"/>
                    <a:pt x="993" y="173"/>
                  </a:cubicBezTo>
                  <a:cubicBezTo>
                    <a:pt x="982" y="215"/>
                    <a:pt x="938" y="253"/>
                    <a:pt x="897" y="264"/>
                  </a:cubicBezTo>
                  <a:cubicBezTo>
                    <a:pt x="891" y="273"/>
                    <a:pt x="890" y="285"/>
                    <a:pt x="883" y="293"/>
                  </a:cubicBezTo>
                  <a:cubicBezTo>
                    <a:pt x="872" y="307"/>
                    <a:pt x="856" y="316"/>
                    <a:pt x="845" y="332"/>
                  </a:cubicBezTo>
                  <a:cubicBezTo>
                    <a:pt x="839" y="342"/>
                    <a:pt x="825" y="360"/>
                    <a:pt x="825" y="360"/>
                  </a:cubicBezTo>
                  <a:cubicBezTo>
                    <a:pt x="818" y="387"/>
                    <a:pt x="824" y="369"/>
                    <a:pt x="801" y="404"/>
                  </a:cubicBezTo>
                  <a:cubicBezTo>
                    <a:pt x="798" y="409"/>
                    <a:pt x="792" y="418"/>
                    <a:pt x="792" y="418"/>
                  </a:cubicBezTo>
                  <a:cubicBezTo>
                    <a:pt x="782" y="467"/>
                    <a:pt x="793" y="556"/>
                    <a:pt x="753" y="596"/>
                  </a:cubicBezTo>
                  <a:cubicBezTo>
                    <a:pt x="734" y="615"/>
                    <a:pt x="706" y="621"/>
                    <a:pt x="681" y="629"/>
                  </a:cubicBezTo>
                  <a:cubicBezTo>
                    <a:pt x="638" y="622"/>
                    <a:pt x="611" y="609"/>
                    <a:pt x="566" y="605"/>
                  </a:cubicBezTo>
                  <a:cubicBezTo>
                    <a:pt x="556" y="576"/>
                    <a:pt x="528" y="556"/>
                    <a:pt x="499" y="548"/>
                  </a:cubicBezTo>
                  <a:cubicBezTo>
                    <a:pt x="486" y="549"/>
                    <a:pt x="473" y="549"/>
                    <a:pt x="461" y="552"/>
                  </a:cubicBezTo>
                  <a:cubicBezTo>
                    <a:pt x="423" y="562"/>
                    <a:pt x="413" y="621"/>
                    <a:pt x="393" y="648"/>
                  </a:cubicBezTo>
                  <a:cubicBezTo>
                    <a:pt x="373" y="722"/>
                    <a:pt x="359" y="627"/>
                    <a:pt x="384" y="802"/>
                  </a:cubicBezTo>
                  <a:cubicBezTo>
                    <a:pt x="385" y="806"/>
                    <a:pt x="454" y="848"/>
                    <a:pt x="461" y="850"/>
                  </a:cubicBezTo>
                  <a:cubicBezTo>
                    <a:pt x="483" y="862"/>
                    <a:pt x="504" y="863"/>
                    <a:pt x="528" y="869"/>
                  </a:cubicBezTo>
                  <a:cubicBezTo>
                    <a:pt x="549" y="905"/>
                    <a:pt x="575" y="922"/>
                    <a:pt x="614" y="932"/>
                  </a:cubicBezTo>
                  <a:cubicBezTo>
                    <a:pt x="647" y="962"/>
                    <a:pt x="674" y="974"/>
                    <a:pt x="715" y="989"/>
                  </a:cubicBezTo>
                  <a:cubicBezTo>
                    <a:pt x="747" y="978"/>
                    <a:pt x="717" y="983"/>
                    <a:pt x="734" y="1028"/>
                  </a:cubicBezTo>
                  <a:cubicBezTo>
                    <a:pt x="736" y="1033"/>
                    <a:pt x="744" y="1034"/>
                    <a:pt x="749" y="1037"/>
                  </a:cubicBezTo>
                  <a:cubicBezTo>
                    <a:pt x="752" y="1060"/>
                    <a:pt x="757" y="1078"/>
                    <a:pt x="763" y="1100"/>
                  </a:cubicBezTo>
                  <a:cubicBezTo>
                    <a:pt x="757" y="1132"/>
                    <a:pt x="746" y="1138"/>
                    <a:pt x="727" y="1164"/>
                  </a:cubicBezTo>
                  <a:cubicBezTo>
                    <a:pt x="717" y="1199"/>
                    <a:pt x="723" y="1230"/>
                    <a:pt x="734" y="1263"/>
                  </a:cubicBezTo>
                  <a:cubicBezTo>
                    <a:pt x="731" y="1282"/>
                    <a:pt x="728" y="1314"/>
                    <a:pt x="715" y="1330"/>
                  </a:cubicBezTo>
                  <a:cubicBezTo>
                    <a:pt x="697" y="1346"/>
                    <a:pt x="653" y="1325"/>
                    <a:pt x="619" y="1330"/>
                  </a:cubicBezTo>
                  <a:cubicBezTo>
                    <a:pt x="585" y="1335"/>
                    <a:pt x="531" y="1347"/>
                    <a:pt x="513" y="1359"/>
                  </a:cubicBezTo>
                  <a:cubicBezTo>
                    <a:pt x="512" y="1373"/>
                    <a:pt x="519" y="1392"/>
                    <a:pt x="509" y="1402"/>
                  </a:cubicBezTo>
                  <a:cubicBezTo>
                    <a:pt x="499" y="1412"/>
                    <a:pt x="479" y="1404"/>
                    <a:pt x="465" y="1407"/>
                  </a:cubicBezTo>
                  <a:cubicBezTo>
                    <a:pt x="440" y="1413"/>
                    <a:pt x="409" y="1458"/>
                    <a:pt x="384" y="1464"/>
                  </a:cubicBezTo>
                  <a:cubicBezTo>
                    <a:pt x="329" y="1462"/>
                    <a:pt x="261" y="1424"/>
                    <a:pt x="201" y="1440"/>
                  </a:cubicBezTo>
                  <a:cubicBezTo>
                    <a:pt x="170" y="1441"/>
                    <a:pt x="202" y="1449"/>
                    <a:pt x="197" y="1469"/>
                  </a:cubicBezTo>
                  <a:cubicBezTo>
                    <a:pt x="200" y="1498"/>
                    <a:pt x="181" y="1532"/>
                    <a:pt x="173" y="1560"/>
                  </a:cubicBezTo>
                  <a:cubicBezTo>
                    <a:pt x="178" y="1642"/>
                    <a:pt x="164" y="1610"/>
                    <a:pt x="206" y="1637"/>
                  </a:cubicBezTo>
                  <a:cubicBezTo>
                    <a:pt x="214" y="1653"/>
                    <a:pt x="225" y="1634"/>
                    <a:pt x="230" y="1642"/>
                  </a:cubicBezTo>
                  <a:cubicBezTo>
                    <a:pt x="235" y="1650"/>
                    <a:pt x="239" y="1671"/>
                    <a:pt x="235" y="1685"/>
                  </a:cubicBezTo>
                  <a:cubicBezTo>
                    <a:pt x="229" y="1703"/>
                    <a:pt x="217" y="1712"/>
                    <a:pt x="206" y="1728"/>
                  </a:cubicBezTo>
                  <a:cubicBezTo>
                    <a:pt x="193" y="1766"/>
                    <a:pt x="207" y="1721"/>
                    <a:pt x="197" y="1800"/>
                  </a:cubicBezTo>
                  <a:cubicBezTo>
                    <a:pt x="195" y="1817"/>
                    <a:pt x="183" y="1832"/>
                    <a:pt x="177" y="1848"/>
                  </a:cubicBezTo>
                  <a:cubicBezTo>
                    <a:pt x="173" y="1870"/>
                    <a:pt x="174" y="1888"/>
                    <a:pt x="153" y="1901"/>
                  </a:cubicBezTo>
                  <a:cubicBezTo>
                    <a:pt x="141" y="1908"/>
                    <a:pt x="115" y="1920"/>
                    <a:pt x="115" y="1920"/>
                  </a:cubicBezTo>
                  <a:cubicBezTo>
                    <a:pt x="94" y="1924"/>
                    <a:pt x="40" y="1904"/>
                    <a:pt x="21" y="1911"/>
                  </a:cubicBezTo>
                  <a:cubicBezTo>
                    <a:pt x="2" y="1918"/>
                    <a:pt x="2" y="1950"/>
                    <a:pt x="0" y="1964"/>
                  </a:cubicBezTo>
                  <a:cubicBezTo>
                    <a:pt x="6" y="1986"/>
                    <a:pt x="0" y="1976"/>
                    <a:pt x="9" y="1997"/>
                  </a:cubicBezTo>
                  <a:cubicBezTo>
                    <a:pt x="15" y="2011"/>
                    <a:pt x="19" y="2026"/>
                    <a:pt x="24" y="2040"/>
                  </a:cubicBezTo>
                  <a:cubicBezTo>
                    <a:pt x="26" y="2045"/>
                    <a:pt x="29" y="2055"/>
                    <a:pt x="29" y="2055"/>
                  </a:cubicBezTo>
                  <a:cubicBezTo>
                    <a:pt x="24" y="2101"/>
                    <a:pt x="11" y="2090"/>
                    <a:pt x="0" y="2124"/>
                  </a:cubicBezTo>
                  <a:cubicBezTo>
                    <a:pt x="16" y="2139"/>
                    <a:pt x="47" y="2145"/>
                    <a:pt x="69" y="2151"/>
                  </a:cubicBezTo>
                  <a:cubicBezTo>
                    <a:pt x="97" y="2170"/>
                    <a:pt x="65" y="2165"/>
                    <a:pt x="115" y="2175"/>
                  </a:cubicBezTo>
                  <a:cubicBezTo>
                    <a:pt x="152" y="2182"/>
                    <a:pt x="206" y="2178"/>
                    <a:pt x="240" y="2194"/>
                  </a:cubicBezTo>
                  <a:cubicBezTo>
                    <a:pt x="266" y="2197"/>
                    <a:pt x="263" y="2181"/>
                    <a:pt x="281" y="2184"/>
                  </a:cubicBezTo>
                  <a:cubicBezTo>
                    <a:pt x="299" y="2187"/>
                    <a:pt x="325" y="2200"/>
                    <a:pt x="350" y="2213"/>
                  </a:cubicBezTo>
                  <a:cubicBezTo>
                    <a:pt x="372" y="2235"/>
                    <a:pt x="402" y="2251"/>
                    <a:pt x="432" y="2261"/>
                  </a:cubicBezTo>
                  <a:cubicBezTo>
                    <a:pt x="454" y="2277"/>
                    <a:pt x="496" y="2278"/>
                    <a:pt x="523" y="2285"/>
                  </a:cubicBezTo>
                  <a:cubicBezTo>
                    <a:pt x="553" y="2303"/>
                    <a:pt x="583" y="2303"/>
                    <a:pt x="617" y="2307"/>
                  </a:cubicBezTo>
                  <a:cubicBezTo>
                    <a:pt x="659" y="2317"/>
                    <a:pt x="693" y="2323"/>
                    <a:pt x="734" y="2338"/>
                  </a:cubicBezTo>
                  <a:cubicBezTo>
                    <a:pt x="750" y="2350"/>
                    <a:pt x="788" y="2356"/>
                    <a:pt x="806" y="2362"/>
                  </a:cubicBezTo>
                  <a:cubicBezTo>
                    <a:pt x="831" y="2381"/>
                    <a:pt x="865" y="2410"/>
                    <a:pt x="893" y="2424"/>
                  </a:cubicBezTo>
                  <a:cubicBezTo>
                    <a:pt x="921" y="2438"/>
                    <a:pt x="939" y="2437"/>
                    <a:pt x="969" y="2448"/>
                  </a:cubicBezTo>
                  <a:cubicBezTo>
                    <a:pt x="977" y="2446"/>
                    <a:pt x="992" y="2426"/>
                    <a:pt x="998" y="2420"/>
                  </a:cubicBezTo>
                  <a:cubicBezTo>
                    <a:pt x="1001" y="2417"/>
                    <a:pt x="995" y="2418"/>
                    <a:pt x="998" y="2410"/>
                  </a:cubicBezTo>
                  <a:cubicBezTo>
                    <a:pt x="995" y="2397"/>
                    <a:pt x="1020" y="2380"/>
                    <a:pt x="1017" y="2367"/>
                  </a:cubicBezTo>
                  <a:cubicBezTo>
                    <a:pt x="1016" y="2362"/>
                    <a:pt x="1013" y="2352"/>
                    <a:pt x="1013" y="2352"/>
                  </a:cubicBezTo>
                  <a:cubicBezTo>
                    <a:pt x="1009" y="2307"/>
                    <a:pt x="998" y="2284"/>
                    <a:pt x="989" y="2247"/>
                  </a:cubicBezTo>
                  <a:cubicBezTo>
                    <a:pt x="998" y="2198"/>
                    <a:pt x="1020" y="2187"/>
                    <a:pt x="1065" y="2180"/>
                  </a:cubicBezTo>
                  <a:cubicBezTo>
                    <a:pt x="1100" y="2168"/>
                    <a:pt x="1105" y="2145"/>
                    <a:pt x="1089" y="2117"/>
                  </a:cubicBezTo>
                  <a:cubicBezTo>
                    <a:pt x="1080" y="2102"/>
                    <a:pt x="1047" y="2102"/>
                    <a:pt x="1032" y="2098"/>
                  </a:cubicBezTo>
                  <a:cubicBezTo>
                    <a:pt x="998" y="2076"/>
                    <a:pt x="1009" y="2089"/>
                    <a:pt x="993" y="2064"/>
                  </a:cubicBezTo>
                  <a:cubicBezTo>
                    <a:pt x="987" y="2043"/>
                    <a:pt x="972" y="2035"/>
                    <a:pt x="955" y="2021"/>
                  </a:cubicBezTo>
                  <a:cubicBezTo>
                    <a:pt x="980" y="2005"/>
                    <a:pt x="1005" y="1994"/>
                    <a:pt x="1034" y="1990"/>
                  </a:cubicBezTo>
                  <a:cubicBezTo>
                    <a:pt x="1074" y="1984"/>
                    <a:pt x="1142" y="1961"/>
                    <a:pt x="1181" y="1959"/>
                  </a:cubicBezTo>
                  <a:cubicBezTo>
                    <a:pt x="1220" y="1957"/>
                    <a:pt x="1247" y="1973"/>
                    <a:pt x="1267" y="1978"/>
                  </a:cubicBezTo>
                  <a:cubicBezTo>
                    <a:pt x="1268" y="1978"/>
                    <a:pt x="1298" y="1986"/>
                    <a:pt x="1301" y="1988"/>
                  </a:cubicBezTo>
                  <a:cubicBezTo>
                    <a:pt x="1305" y="1991"/>
                    <a:pt x="1306" y="1998"/>
                    <a:pt x="1310" y="2002"/>
                  </a:cubicBezTo>
                  <a:cubicBezTo>
                    <a:pt x="1314" y="2006"/>
                    <a:pt x="1320" y="2009"/>
                    <a:pt x="1325" y="2012"/>
                  </a:cubicBezTo>
                  <a:cubicBezTo>
                    <a:pt x="1356" y="2001"/>
                    <a:pt x="1345" y="1937"/>
                    <a:pt x="1329" y="1916"/>
                  </a:cubicBezTo>
                  <a:cubicBezTo>
                    <a:pt x="1321" y="1886"/>
                    <a:pt x="1319" y="1905"/>
                    <a:pt x="1305" y="1877"/>
                  </a:cubicBezTo>
                  <a:cubicBezTo>
                    <a:pt x="1300" y="1866"/>
                    <a:pt x="1301" y="1850"/>
                    <a:pt x="1291" y="1844"/>
                  </a:cubicBezTo>
                  <a:cubicBezTo>
                    <a:pt x="1282" y="1839"/>
                    <a:pt x="1282" y="1812"/>
                    <a:pt x="1272" y="1810"/>
                  </a:cubicBezTo>
                  <a:cubicBezTo>
                    <a:pt x="1255" y="1798"/>
                    <a:pt x="1259" y="1804"/>
                    <a:pt x="1253" y="1784"/>
                  </a:cubicBezTo>
                  <a:cubicBezTo>
                    <a:pt x="1251" y="1755"/>
                    <a:pt x="1223" y="1755"/>
                    <a:pt x="1219" y="1726"/>
                  </a:cubicBezTo>
                  <a:cubicBezTo>
                    <a:pt x="1218" y="1716"/>
                    <a:pt x="1214" y="1680"/>
                    <a:pt x="1214" y="1680"/>
                  </a:cubicBezTo>
                  <a:cubicBezTo>
                    <a:pt x="1209" y="1627"/>
                    <a:pt x="1194" y="1586"/>
                    <a:pt x="1181" y="1536"/>
                  </a:cubicBezTo>
                  <a:cubicBezTo>
                    <a:pt x="1177" y="1501"/>
                    <a:pt x="1173" y="1465"/>
                    <a:pt x="1161" y="1431"/>
                  </a:cubicBezTo>
                  <a:cubicBezTo>
                    <a:pt x="1167" y="1347"/>
                    <a:pt x="1153" y="1379"/>
                    <a:pt x="1185" y="1330"/>
                  </a:cubicBezTo>
                  <a:cubicBezTo>
                    <a:pt x="1193" y="1318"/>
                    <a:pt x="1205" y="1292"/>
                    <a:pt x="1205" y="1292"/>
                  </a:cubicBezTo>
                  <a:cubicBezTo>
                    <a:pt x="1208" y="1272"/>
                    <a:pt x="1214" y="1254"/>
                    <a:pt x="1219" y="1234"/>
                  </a:cubicBezTo>
                  <a:cubicBezTo>
                    <a:pt x="1214" y="1182"/>
                    <a:pt x="1209" y="1153"/>
                    <a:pt x="1214" y="1100"/>
                  </a:cubicBezTo>
                  <a:cubicBezTo>
                    <a:pt x="1204" y="1019"/>
                    <a:pt x="1228" y="933"/>
                    <a:pt x="1181" y="860"/>
                  </a:cubicBezTo>
                  <a:cubicBezTo>
                    <a:pt x="1171" y="818"/>
                    <a:pt x="1169" y="820"/>
                    <a:pt x="1181" y="754"/>
                  </a:cubicBezTo>
                  <a:cubicBezTo>
                    <a:pt x="1185" y="734"/>
                    <a:pt x="1191" y="712"/>
                    <a:pt x="1200" y="692"/>
                  </a:cubicBezTo>
                  <a:cubicBezTo>
                    <a:pt x="1209" y="671"/>
                    <a:pt x="1236" y="651"/>
                    <a:pt x="1243" y="629"/>
                  </a:cubicBezTo>
                  <a:cubicBezTo>
                    <a:pt x="1246" y="591"/>
                    <a:pt x="1263" y="525"/>
                    <a:pt x="1224" y="500"/>
                  </a:cubicBezTo>
                  <a:cubicBezTo>
                    <a:pt x="1213" y="484"/>
                    <a:pt x="1201" y="474"/>
                    <a:pt x="1195" y="456"/>
                  </a:cubicBezTo>
                  <a:cubicBezTo>
                    <a:pt x="1201" y="308"/>
                    <a:pt x="1182" y="351"/>
                    <a:pt x="1248" y="274"/>
                  </a:cubicBezTo>
                  <a:cubicBezTo>
                    <a:pt x="1265" y="254"/>
                    <a:pt x="1246" y="264"/>
                    <a:pt x="1272" y="255"/>
                  </a:cubicBezTo>
                  <a:cubicBezTo>
                    <a:pt x="1298" y="227"/>
                    <a:pt x="1305" y="204"/>
                    <a:pt x="1281" y="168"/>
                  </a:cubicBezTo>
                  <a:cubicBezTo>
                    <a:pt x="1271" y="134"/>
                    <a:pt x="1299" y="122"/>
                    <a:pt x="1310" y="92"/>
                  </a:cubicBezTo>
                  <a:cubicBezTo>
                    <a:pt x="1314" y="58"/>
                    <a:pt x="1319" y="49"/>
                    <a:pt x="1310" y="15"/>
                  </a:cubicBezTo>
                  <a:cubicBezTo>
                    <a:pt x="1309" y="9"/>
                    <a:pt x="1301" y="0"/>
                    <a:pt x="1301" y="0"/>
                  </a:cubicBezTo>
                  <a:close/>
                </a:path>
              </a:pathLst>
            </a:custGeom>
            <a:solidFill>
              <a:schemeClr val="bg1">
                <a:lumMod val="95000"/>
              </a:schemeClr>
            </a:solidFill>
            <a:ln w="3175">
              <a:solidFill>
                <a:schemeClr val="bg2">
                  <a:lumMod val="75000"/>
                </a:schemeClr>
              </a:solidFill>
              <a:round/>
            </a:ln>
            <a:effectLst/>
          </p:spPr>
          <p:txBody>
            <a:bodyPr wrap="none" anchor="ctr"/>
            <a:lstStyle/>
            <a:p>
              <a:endParaRPr lang="zh-CN" altLang="en-US"/>
            </a:p>
          </p:txBody>
        </p:sp>
        <p:sp>
          <p:nvSpPr>
            <p:cNvPr id="24" name="Freeform 23"/>
            <p:cNvSpPr>
              <a:spLocks noChangeAspect="1"/>
            </p:cNvSpPr>
            <p:nvPr/>
          </p:nvSpPr>
          <p:spPr bwMode="auto">
            <a:xfrm>
              <a:off x="1906653" y="2772024"/>
              <a:ext cx="1366012" cy="986400"/>
            </a:xfrm>
            <a:custGeom>
              <a:avLst/>
              <a:gdLst>
                <a:gd name="T0" fmla="*/ 366 w 4959"/>
                <a:gd name="T1" fmla="*/ 1225 h 3580"/>
                <a:gd name="T2" fmla="*/ 558 w 4959"/>
                <a:gd name="T3" fmla="*/ 1158 h 3580"/>
                <a:gd name="T4" fmla="*/ 508 w 4959"/>
                <a:gd name="T5" fmla="*/ 1101 h 3580"/>
                <a:gd name="T6" fmla="*/ 515 w 4959"/>
                <a:gd name="T7" fmla="*/ 936 h 3580"/>
                <a:gd name="T8" fmla="*/ 716 w 4959"/>
                <a:gd name="T9" fmla="*/ 764 h 3580"/>
                <a:gd name="T10" fmla="*/ 594 w 4959"/>
                <a:gd name="T11" fmla="*/ 621 h 3580"/>
                <a:gd name="T12" fmla="*/ 505 w 4959"/>
                <a:gd name="T13" fmla="*/ 448 h 3580"/>
                <a:gd name="T14" fmla="*/ 537 w 4959"/>
                <a:gd name="T15" fmla="*/ 155 h 3580"/>
                <a:gd name="T16" fmla="*/ 723 w 4959"/>
                <a:gd name="T17" fmla="*/ 162 h 3580"/>
                <a:gd name="T18" fmla="*/ 1215 w 4959"/>
                <a:gd name="T19" fmla="*/ 45 h 3580"/>
                <a:gd name="T20" fmla="*/ 1719 w 4959"/>
                <a:gd name="T21" fmla="*/ 25 h 3580"/>
                <a:gd name="T22" fmla="*/ 2313 w 4959"/>
                <a:gd name="T23" fmla="*/ 162 h 3580"/>
                <a:gd name="T24" fmla="*/ 2602 w 4959"/>
                <a:gd name="T25" fmla="*/ 352 h 3580"/>
                <a:gd name="T26" fmla="*/ 2847 w 4959"/>
                <a:gd name="T27" fmla="*/ 419 h 3580"/>
                <a:gd name="T28" fmla="*/ 3063 w 4959"/>
                <a:gd name="T29" fmla="*/ 222 h 3580"/>
                <a:gd name="T30" fmla="*/ 3460 w 4959"/>
                <a:gd name="T31" fmla="*/ 191 h 3580"/>
                <a:gd name="T32" fmla="*/ 3589 w 4959"/>
                <a:gd name="T33" fmla="*/ 306 h 3580"/>
                <a:gd name="T34" fmla="*/ 3904 w 4959"/>
                <a:gd name="T35" fmla="*/ 435 h 3580"/>
                <a:gd name="T36" fmla="*/ 4114 w 4959"/>
                <a:gd name="T37" fmla="*/ 664 h 3580"/>
                <a:gd name="T38" fmla="*/ 4398 w 4959"/>
                <a:gd name="T39" fmla="*/ 872 h 3580"/>
                <a:gd name="T40" fmla="*/ 4748 w 4959"/>
                <a:gd name="T41" fmla="*/ 1038 h 3580"/>
                <a:gd name="T42" fmla="*/ 4764 w 4959"/>
                <a:gd name="T43" fmla="*/ 1359 h 3580"/>
                <a:gd name="T44" fmla="*/ 4850 w 4959"/>
                <a:gd name="T45" fmla="*/ 1495 h 3580"/>
                <a:gd name="T46" fmla="*/ 4893 w 4959"/>
                <a:gd name="T47" fmla="*/ 1631 h 3580"/>
                <a:gd name="T48" fmla="*/ 4749 w 4959"/>
                <a:gd name="T49" fmla="*/ 1975 h 3580"/>
                <a:gd name="T50" fmla="*/ 4592 w 4959"/>
                <a:gd name="T51" fmla="*/ 2190 h 3580"/>
                <a:gd name="T52" fmla="*/ 4534 w 4959"/>
                <a:gd name="T53" fmla="*/ 2398 h 3580"/>
                <a:gd name="T54" fmla="*/ 4334 w 4959"/>
                <a:gd name="T55" fmla="*/ 2441 h 3580"/>
                <a:gd name="T56" fmla="*/ 4212 w 4959"/>
                <a:gd name="T57" fmla="*/ 2448 h 3580"/>
                <a:gd name="T58" fmla="*/ 4205 w 4959"/>
                <a:gd name="T59" fmla="*/ 2677 h 3580"/>
                <a:gd name="T60" fmla="*/ 4369 w 4959"/>
                <a:gd name="T61" fmla="*/ 2757 h 3580"/>
                <a:gd name="T62" fmla="*/ 4427 w 4959"/>
                <a:gd name="T63" fmla="*/ 2871 h 3580"/>
                <a:gd name="T64" fmla="*/ 4345 w 4959"/>
                <a:gd name="T65" fmla="*/ 2997 h 3580"/>
                <a:gd name="T66" fmla="*/ 4183 w 4959"/>
                <a:gd name="T67" fmla="*/ 3150 h 3580"/>
                <a:gd name="T68" fmla="*/ 3922 w 4959"/>
                <a:gd name="T69" fmla="*/ 3256 h 3580"/>
                <a:gd name="T70" fmla="*/ 3716 w 4959"/>
                <a:gd name="T71" fmla="*/ 3150 h 3580"/>
                <a:gd name="T72" fmla="*/ 3345 w 4959"/>
                <a:gd name="T73" fmla="*/ 2928 h 3580"/>
                <a:gd name="T74" fmla="*/ 3145 w 4959"/>
                <a:gd name="T75" fmla="*/ 2632 h 3580"/>
                <a:gd name="T76" fmla="*/ 2987 w 4959"/>
                <a:gd name="T77" fmla="*/ 2677 h 3580"/>
                <a:gd name="T78" fmla="*/ 2772 w 4959"/>
                <a:gd name="T79" fmla="*/ 3107 h 3580"/>
                <a:gd name="T80" fmla="*/ 2765 w 4959"/>
                <a:gd name="T81" fmla="*/ 3394 h 3580"/>
                <a:gd name="T82" fmla="*/ 2629 w 4959"/>
                <a:gd name="T83" fmla="*/ 3480 h 3580"/>
                <a:gd name="T84" fmla="*/ 2199 w 4959"/>
                <a:gd name="T85" fmla="*/ 3537 h 3580"/>
                <a:gd name="T86" fmla="*/ 2012 w 4959"/>
                <a:gd name="T87" fmla="*/ 3286 h 3580"/>
                <a:gd name="T88" fmla="*/ 1869 w 4959"/>
                <a:gd name="T89" fmla="*/ 3157 h 3580"/>
                <a:gd name="T90" fmla="*/ 1585 w 4959"/>
                <a:gd name="T91" fmla="*/ 3059 h 3580"/>
                <a:gd name="T92" fmla="*/ 1196 w 4959"/>
                <a:gd name="T93" fmla="*/ 3035 h 3580"/>
                <a:gd name="T94" fmla="*/ 916 w 4959"/>
                <a:gd name="T95" fmla="*/ 2928 h 3580"/>
                <a:gd name="T96" fmla="*/ 658 w 4959"/>
                <a:gd name="T97" fmla="*/ 2792 h 3580"/>
                <a:gd name="T98" fmla="*/ 236 w 4959"/>
                <a:gd name="T99" fmla="*/ 2649 h 3580"/>
                <a:gd name="T100" fmla="*/ 20 w 4959"/>
                <a:gd name="T101" fmla="*/ 2200 h 3580"/>
                <a:gd name="T102" fmla="*/ 64 w 4959"/>
                <a:gd name="T103" fmla="*/ 1610 h 3580"/>
                <a:gd name="T104" fmla="*/ 85 w 4959"/>
                <a:gd name="T105" fmla="*/ 1387 h 3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59" h="3580">
                  <a:moveTo>
                    <a:pt x="171" y="1201"/>
                  </a:moveTo>
                  <a:cubicBezTo>
                    <a:pt x="201" y="1211"/>
                    <a:pt x="225" y="1218"/>
                    <a:pt x="257" y="1223"/>
                  </a:cubicBezTo>
                  <a:cubicBezTo>
                    <a:pt x="289" y="1230"/>
                    <a:pt x="323" y="1223"/>
                    <a:pt x="366" y="1225"/>
                  </a:cubicBezTo>
                  <a:cubicBezTo>
                    <a:pt x="409" y="1227"/>
                    <a:pt x="484" y="1244"/>
                    <a:pt x="515" y="1237"/>
                  </a:cubicBezTo>
                  <a:cubicBezTo>
                    <a:pt x="550" y="1215"/>
                    <a:pt x="534" y="1231"/>
                    <a:pt x="551" y="1180"/>
                  </a:cubicBezTo>
                  <a:cubicBezTo>
                    <a:pt x="553" y="1173"/>
                    <a:pt x="558" y="1158"/>
                    <a:pt x="558" y="1158"/>
                  </a:cubicBezTo>
                  <a:cubicBezTo>
                    <a:pt x="551" y="1153"/>
                    <a:pt x="545" y="1148"/>
                    <a:pt x="537" y="1144"/>
                  </a:cubicBezTo>
                  <a:cubicBezTo>
                    <a:pt x="530" y="1141"/>
                    <a:pt x="519" y="1143"/>
                    <a:pt x="515" y="1137"/>
                  </a:cubicBezTo>
                  <a:cubicBezTo>
                    <a:pt x="508" y="1127"/>
                    <a:pt x="513" y="1112"/>
                    <a:pt x="508" y="1101"/>
                  </a:cubicBezTo>
                  <a:cubicBezTo>
                    <a:pt x="503" y="1092"/>
                    <a:pt x="502" y="1064"/>
                    <a:pt x="495" y="1057"/>
                  </a:cubicBezTo>
                  <a:cubicBezTo>
                    <a:pt x="480" y="1013"/>
                    <a:pt x="484" y="995"/>
                    <a:pt x="508" y="958"/>
                  </a:cubicBezTo>
                  <a:cubicBezTo>
                    <a:pt x="510" y="951"/>
                    <a:pt x="510" y="942"/>
                    <a:pt x="515" y="936"/>
                  </a:cubicBezTo>
                  <a:cubicBezTo>
                    <a:pt x="527" y="921"/>
                    <a:pt x="583" y="885"/>
                    <a:pt x="601" y="879"/>
                  </a:cubicBezTo>
                  <a:cubicBezTo>
                    <a:pt x="617" y="862"/>
                    <a:pt x="634" y="851"/>
                    <a:pt x="651" y="836"/>
                  </a:cubicBezTo>
                  <a:cubicBezTo>
                    <a:pt x="678" y="812"/>
                    <a:pt x="691" y="787"/>
                    <a:pt x="716" y="764"/>
                  </a:cubicBezTo>
                  <a:cubicBezTo>
                    <a:pt x="704" y="729"/>
                    <a:pt x="679" y="711"/>
                    <a:pt x="644" y="700"/>
                  </a:cubicBezTo>
                  <a:cubicBezTo>
                    <a:pt x="601" y="632"/>
                    <a:pt x="656" y="715"/>
                    <a:pt x="615" y="664"/>
                  </a:cubicBezTo>
                  <a:cubicBezTo>
                    <a:pt x="578" y="619"/>
                    <a:pt x="620" y="665"/>
                    <a:pt x="594" y="621"/>
                  </a:cubicBezTo>
                  <a:cubicBezTo>
                    <a:pt x="588" y="611"/>
                    <a:pt x="572" y="601"/>
                    <a:pt x="565" y="592"/>
                  </a:cubicBezTo>
                  <a:cubicBezTo>
                    <a:pt x="550" y="574"/>
                    <a:pt x="565" y="550"/>
                    <a:pt x="548" y="534"/>
                  </a:cubicBezTo>
                  <a:cubicBezTo>
                    <a:pt x="537" y="501"/>
                    <a:pt x="529" y="470"/>
                    <a:pt x="505" y="448"/>
                  </a:cubicBezTo>
                  <a:cubicBezTo>
                    <a:pt x="485" y="388"/>
                    <a:pt x="466" y="338"/>
                    <a:pt x="451" y="277"/>
                  </a:cubicBezTo>
                  <a:cubicBezTo>
                    <a:pt x="461" y="226"/>
                    <a:pt x="461" y="216"/>
                    <a:pt x="501" y="184"/>
                  </a:cubicBezTo>
                  <a:cubicBezTo>
                    <a:pt x="523" y="166"/>
                    <a:pt x="506" y="168"/>
                    <a:pt x="537" y="155"/>
                  </a:cubicBezTo>
                  <a:cubicBezTo>
                    <a:pt x="551" y="149"/>
                    <a:pt x="566" y="146"/>
                    <a:pt x="580" y="141"/>
                  </a:cubicBezTo>
                  <a:cubicBezTo>
                    <a:pt x="587" y="139"/>
                    <a:pt x="601" y="134"/>
                    <a:pt x="601" y="134"/>
                  </a:cubicBezTo>
                  <a:cubicBezTo>
                    <a:pt x="687" y="142"/>
                    <a:pt x="660" y="147"/>
                    <a:pt x="723" y="162"/>
                  </a:cubicBezTo>
                  <a:cubicBezTo>
                    <a:pt x="760" y="169"/>
                    <a:pt x="790" y="161"/>
                    <a:pt x="836" y="155"/>
                  </a:cubicBezTo>
                  <a:cubicBezTo>
                    <a:pt x="882" y="149"/>
                    <a:pt x="939" y="144"/>
                    <a:pt x="1002" y="126"/>
                  </a:cubicBezTo>
                  <a:cubicBezTo>
                    <a:pt x="1063" y="87"/>
                    <a:pt x="1147" y="65"/>
                    <a:pt x="1215" y="45"/>
                  </a:cubicBezTo>
                  <a:cubicBezTo>
                    <a:pt x="1267" y="30"/>
                    <a:pt x="1308" y="29"/>
                    <a:pt x="1361" y="19"/>
                  </a:cubicBezTo>
                  <a:cubicBezTo>
                    <a:pt x="1416" y="15"/>
                    <a:pt x="1501" y="0"/>
                    <a:pt x="1561" y="1"/>
                  </a:cubicBezTo>
                  <a:cubicBezTo>
                    <a:pt x="1621" y="2"/>
                    <a:pt x="1643" y="20"/>
                    <a:pt x="1719" y="25"/>
                  </a:cubicBezTo>
                  <a:cubicBezTo>
                    <a:pt x="1795" y="30"/>
                    <a:pt x="1939" y="21"/>
                    <a:pt x="2020" y="33"/>
                  </a:cubicBezTo>
                  <a:cubicBezTo>
                    <a:pt x="2052" y="35"/>
                    <a:pt x="2161" y="84"/>
                    <a:pt x="2206" y="98"/>
                  </a:cubicBezTo>
                  <a:cubicBezTo>
                    <a:pt x="2237" y="129"/>
                    <a:pt x="2275" y="143"/>
                    <a:pt x="2313" y="162"/>
                  </a:cubicBezTo>
                  <a:cubicBezTo>
                    <a:pt x="2355" y="183"/>
                    <a:pt x="2372" y="225"/>
                    <a:pt x="2421" y="241"/>
                  </a:cubicBezTo>
                  <a:cubicBezTo>
                    <a:pt x="2442" y="255"/>
                    <a:pt x="2464" y="263"/>
                    <a:pt x="2485" y="277"/>
                  </a:cubicBezTo>
                  <a:cubicBezTo>
                    <a:pt x="2509" y="297"/>
                    <a:pt x="2572" y="332"/>
                    <a:pt x="2602" y="352"/>
                  </a:cubicBezTo>
                  <a:cubicBezTo>
                    <a:pt x="2632" y="372"/>
                    <a:pt x="2642" y="385"/>
                    <a:pt x="2664" y="399"/>
                  </a:cubicBezTo>
                  <a:cubicBezTo>
                    <a:pt x="2715" y="432"/>
                    <a:pt x="2691" y="422"/>
                    <a:pt x="2736" y="435"/>
                  </a:cubicBezTo>
                  <a:cubicBezTo>
                    <a:pt x="2770" y="439"/>
                    <a:pt x="2822" y="431"/>
                    <a:pt x="2847" y="419"/>
                  </a:cubicBezTo>
                  <a:cubicBezTo>
                    <a:pt x="2872" y="407"/>
                    <a:pt x="2877" y="402"/>
                    <a:pt x="2887" y="363"/>
                  </a:cubicBezTo>
                  <a:cubicBezTo>
                    <a:pt x="2882" y="307"/>
                    <a:pt x="2851" y="222"/>
                    <a:pt x="2908" y="184"/>
                  </a:cubicBezTo>
                  <a:cubicBezTo>
                    <a:pt x="2953" y="191"/>
                    <a:pt x="3030" y="191"/>
                    <a:pt x="3063" y="222"/>
                  </a:cubicBezTo>
                  <a:cubicBezTo>
                    <a:pt x="3137" y="220"/>
                    <a:pt x="3191" y="233"/>
                    <a:pt x="3265" y="227"/>
                  </a:cubicBezTo>
                  <a:cubicBezTo>
                    <a:pt x="3324" y="222"/>
                    <a:pt x="3354" y="180"/>
                    <a:pt x="3410" y="162"/>
                  </a:cubicBezTo>
                  <a:cubicBezTo>
                    <a:pt x="3435" y="173"/>
                    <a:pt x="3444" y="172"/>
                    <a:pt x="3460" y="191"/>
                  </a:cubicBezTo>
                  <a:cubicBezTo>
                    <a:pt x="3469" y="202"/>
                    <a:pt x="3475" y="218"/>
                    <a:pt x="3488" y="227"/>
                  </a:cubicBezTo>
                  <a:cubicBezTo>
                    <a:pt x="3505" y="238"/>
                    <a:pt x="3521" y="242"/>
                    <a:pt x="3539" y="248"/>
                  </a:cubicBezTo>
                  <a:cubicBezTo>
                    <a:pt x="3572" y="298"/>
                    <a:pt x="3553" y="281"/>
                    <a:pt x="3589" y="306"/>
                  </a:cubicBezTo>
                  <a:cubicBezTo>
                    <a:pt x="3633" y="372"/>
                    <a:pt x="3664" y="377"/>
                    <a:pt x="3732" y="399"/>
                  </a:cubicBezTo>
                  <a:cubicBezTo>
                    <a:pt x="3732" y="399"/>
                    <a:pt x="3853" y="383"/>
                    <a:pt x="3882" y="399"/>
                  </a:cubicBezTo>
                  <a:cubicBezTo>
                    <a:pt x="3894" y="406"/>
                    <a:pt x="3894" y="425"/>
                    <a:pt x="3904" y="435"/>
                  </a:cubicBezTo>
                  <a:cubicBezTo>
                    <a:pt x="3914" y="465"/>
                    <a:pt x="3919" y="539"/>
                    <a:pt x="3933" y="556"/>
                  </a:cubicBezTo>
                  <a:cubicBezTo>
                    <a:pt x="3951" y="578"/>
                    <a:pt x="4000" y="591"/>
                    <a:pt x="4026" y="599"/>
                  </a:cubicBezTo>
                  <a:cubicBezTo>
                    <a:pt x="4055" y="630"/>
                    <a:pt x="4077" y="644"/>
                    <a:pt x="4114" y="664"/>
                  </a:cubicBezTo>
                  <a:cubicBezTo>
                    <a:pt x="4131" y="713"/>
                    <a:pt x="4145" y="710"/>
                    <a:pt x="4183" y="743"/>
                  </a:cubicBezTo>
                  <a:cubicBezTo>
                    <a:pt x="4213" y="770"/>
                    <a:pt x="4220" y="789"/>
                    <a:pt x="4255" y="800"/>
                  </a:cubicBezTo>
                  <a:cubicBezTo>
                    <a:pt x="4288" y="850"/>
                    <a:pt x="4341" y="859"/>
                    <a:pt x="4398" y="872"/>
                  </a:cubicBezTo>
                  <a:cubicBezTo>
                    <a:pt x="4446" y="917"/>
                    <a:pt x="4510" y="892"/>
                    <a:pt x="4570" y="904"/>
                  </a:cubicBezTo>
                  <a:cubicBezTo>
                    <a:pt x="4582" y="936"/>
                    <a:pt x="4648" y="988"/>
                    <a:pt x="4678" y="1008"/>
                  </a:cubicBezTo>
                  <a:cubicBezTo>
                    <a:pt x="4689" y="1015"/>
                    <a:pt x="4739" y="1027"/>
                    <a:pt x="4748" y="1038"/>
                  </a:cubicBezTo>
                  <a:cubicBezTo>
                    <a:pt x="4784" y="1086"/>
                    <a:pt x="4732" y="1089"/>
                    <a:pt x="4792" y="1101"/>
                  </a:cubicBezTo>
                  <a:cubicBezTo>
                    <a:pt x="4809" y="1152"/>
                    <a:pt x="4800" y="1207"/>
                    <a:pt x="4771" y="1251"/>
                  </a:cubicBezTo>
                  <a:cubicBezTo>
                    <a:pt x="4755" y="1301"/>
                    <a:pt x="4749" y="1298"/>
                    <a:pt x="4764" y="1359"/>
                  </a:cubicBezTo>
                  <a:cubicBezTo>
                    <a:pt x="4766" y="1368"/>
                    <a:pt x="4785" y="1388"/>
                    <a:pt x="4792" y="1395"/>
                  </a:cubicBezTo>
                  <a:cubicBezTo>
                    <a:pt x="4804" y="1407"/>
                    <a:pt x="4828" y="1430"/>
                    <a:pt x="4828" y="1430"/>
                  </a:cubicBezTo>
                  <a:cubicBezTo>
                    <a:pt x="4859" y="1525"/>
                    <a:pt x="4829" y="1436"/>
                    <a:pt x="4850" y="1495"/>
                  </a:cubicBezTo>
                  <a:cubicBezTo>
                    <a:pt x="4852" y="1502"/>
                    <a:pt x="4857" y="1516"/>
                    <a:pt x="4857" y="1516"/>
                  </a:cubicBezTo>
                  <a:cubicBezTo>
                    <a:pt x="4859" y="1540"/>
                    <a:pt x="4857" y="1565"/>
                    <a:pt x="4864" y="1588"/>
                  </a:cubicBezTo>
                  <a:cubicBezTo>
                    <a:pt x="4869" y="1605"/>
                    <a:pt x="4887" y="1615"/>
                    <a:pt x="4893" y="1631"/>
                  </a:cubicBezTo>
                  <a:cubicBezTo>
                    <a:pt x="4904" y="1710"/>
                    <a:pt x="4959" y="1830"/>
                    <a:pt x="4882" y="1869"/>
                  </a:cubicBezTo>
                  <a:cubicBezTo>
                    <a:pt x="4849" y="1893"/>
                    <a:pt x="4858" y="1915"/>
                    <a:pt x="4807" y="1932"/>
                  </a:cubicBezTo>
                  <a:cubicBezTo>
                    <a:pt x="4786" y="1939"/>
                    <a:pt x="4767" y="1963"/>
                    <a:pt x="4749" y="1975"/>
                  </a:cubicBezTo>
                  <a:cubicBezTo>
                    <a:pt x="4735" y="1997"/>
                    <a:pt x="4718" y="2036"/>
                    <a:pt x="4699" y="2054"/>
                  </a:cubicBezTo>
                  <a:cubicBezTo>
                    <a:pt x="4692" y="2091"/>
                    <a:pt x="4695" y="2105"/>
                    <a:pt x="4663" y="2125"/>
                  </a:cubicBezTo>
                  <a:cubicBezTo>
                    <a:pt x="4646" y="2152"/>
                    <a:pt x="4619" y="2172"/>
                    <a:pt x="4592" y="2190"/>
                  </a:cubicBezTo>
                  <a:cubicBezTo>
                    <a:pt x="4580" y="2225"/>
                    <a:pt x="4549" y="2252"/>
                    <a:pt x="4527" y="2283"/>
                  </a:cubicBezTo>
                  <a:cubicBezTo>
                    <a:pt x="4516" y="2318"/>
                    <a:pt x="4482" y="2338"/>
                    <a:pt x="4534" y="2355"/>
                  </a:cubicBezTo>
                  <a:cubicBezTo>
                    <a:pt x="4540" y="2370"/>
                    <a:pt x="4550" y="2382"/>
                    <a:pt x="4534" y="2398"/>
                  </a:cubicBezTo>
                  <a:cubicBezTo>
                    <a:pt x="4523" y="2409"/>
                    <a:pt x="4504" y="2410"/>
                    <a:pt x="4491" y="2419"/>
                  </a:cubicBezTo>
                  <a:cubicBezTo>
                    <a:pt x="4462" y="2438"/>
                    <a:pt x="4438" y="2459"/>
                    <a:pt x="4405" y="2469"/>
                  </a:cubicBezTo>
                  <a:cubicBezTo>
                    <a:pt x="4366" y="2461"/>
                    <a:pt x="4367" y="2452"/>
                    <a:pt x="4334" y="2441"/>
                  </a:cubicBezTo>
                  <a:cubicBezTo>
                    <a:pt x="4305" y="2443"/>
                    <a:pt x="4276" y="2443"/>
                    <a:pt x="4248" y="2448"/>
                  </a:cubicBezTo>
                  <a:cubicBezTo>
                    <a:pt x="4239" y="2450"/>
                    <a:pt x="4232" y="2468"/>
                    <a:pt x="4226" y="2462"/>
                  </a:cubicBezTo>
                  <a:cubicBezTo>
                    <a:pt x="4207" y="2443"/>
                    <a:pt x="4296" y="2428"/>
                    <a:pt x="4212" y="2448"/>
                  </a:cubicBezTo>
                  <a:cubicBezTo>
                    <a:pt x="4182" y="2493"/>
                    <a:pt x="4171" y="2524"/>
                    <a:pt x="4162" y="2577"/>
                  </a:cubicBezTo>
                  <a:cubicBezTo>
                    <a:pt x="4180" y="2670"/>
                    <a:pt x="4153" y="2566"/>
                    <a:pt x="4191" y="2634"/>
                  </a:cubicBezTo>
                  <a:cubicBezTo>
                    <a:pt x="4198" y="2647"/>
                    <a:pt x="4205" y="2677"/>
                    <a:pt x="4205" y="2677"/>
                  </a:cubicBezTo>
                  <a:cubicBezTo>
                    <a:pt x="4207" y="2691"/>
                    <a:pt x="4199" y="2713"/>
                    <a:pt x="4212" y="2720"/>
                  </a:cubicBezTo>
                  <a:cubicBezTo>
                    <a:pt x="4237" y="2734"/>
                    <a:pt x="4269" y="2723"/>
                    <a:pt x="4298" y="2727"/>
                  </a:cubicBezTo>
                  <a:cubicBezTo>
                    <a:pt x="4327" y="2731"/>
                    <a:pt x="4341" y="2750"/>
                    <a:pt x="4369" y="2757"/>
                  </a:cubicBezTo>
                  <a:cubicBezTo>
                    <a:pt x="4411" y="2799"/>
                    <a:pt x="4411" y="2771"/>
                    <a:pt x="4434" y="2806"/>
                  </a:cubicBezTo>
                  <a:cubicBezTo>
                    <a:pt x="4436" y="2813"/>
                    <a:pt x="4442" y="2820"/>
                    <a:pt x="4441" y="2828"/>
                  </a:cubicBezTo>
                  <a:cubicBezTo>
                    <a:pt x="4439" y="2843"/>
                    <a:pt x="4427" y="2871"/>
                    <a:pt x="4427" y="2871"/>
                  </a:cubicBezTo>
                  <a:cubicBezTo>
                    <a:pt x="4451" y="2887"/>
                    <a:pt x="4461" y="2893"/>
                    <a:pt x="4470" y="2921"/>
                  </a:cubicBezTo>
                  <a:cubicBezTo>
                    <a:pt x="4461" y="2969"/>
                    <a:pt x="4451" y="2977"/>
                    <a:pt x="4405" y="2992"/>
                  </a:cubicBezTo>
                  <a:cubicBezTo>
                    <a:pt x="4385" y="3008"/>
                    <a:pt x="4364" y="2991"/>
                    <a:pt x="4345" y="2997"/>
                  </a:cubicBezTo>
                  <a:cubicBezTo>
                    <a:pt x="4326" y="3003"/>
                    <a:pt x="4307" y="3013"/>
                    <a:pt x="4291" y="3028"/>
                  </a:cubicBezTo>
                  <a:cubicBezTo>
                    <a:pt x="4251" y="3060"/>
                    <a:pt x="4311" y="3025"/>
                    <a:pt x="4248" y="3086"/>
                  </a:cubicBezTo>
                  <a:cubicBezTo>
                    <a:pt x="4229" y="3105"/>
                    <a:pt x="4201" y="3128"/>
                    <a:pt x="4183" y="3150"/>
                  </a:cubicBezTo>
                  <a:cubicBezTo>
                    <a:pt x="4168" y="3168"/>
                    <a:pt x="4172" y="3199"/>
                    <a:pt x="4155" y="3215"/>
                  </a:cubicBezTo>
                  <a:cubicBezTo>
                    <a:pt x="4120" y="3248"/>
                    <a:pt x="4066" y="3259"/>
                    <a:pt x="4026" y="3286"/>
                  </a:cubicBezTo>
                  <a:cubicBezTo>
                    <a:pt x="3990" y="3284"/>
                    <a:pt x="3957" y="3264"/>
                    <a:pt x="3922" y="3256"/>
                  </a:cubicBezTo>
                  <a:cubicBezTo>
                    <a:pt x="3898" y="3250"/>
                    <a:pt x="3900" y="3230"/>
                    <a:pt x="3889" y="3208"/>
                  </a:cubicBezTo>
                  <a:cubicBezTo>
                    <a:pt x="3874" y="3185"/>
                    <a:pt x="3856" y="3127"/>
                    <a:pt x="3826" y="3121"/>
                  </a:cubicBezTo>
                  <a:cubicBezTo>
                    <a:pt x="3780" y="3127"/>
                    <a:pt x="3756" y="3135"/>
                    <a:pt x="3716" y="3150"/>
                  </a:cubicBezTo>
                  <a:cubicBezTo>
                    <a:pt x="3681" y="3152"/>
                    <a:pt x="3675" y="3199"/>
                    <a:pt x="3630" y="3193"/>
                  </a:cubicBezTo>
                  <a:cubicBezTo>
                    <a:pt x="3589" y="3182"/>
                    <a:pt x="3513" y="3127"/>
                    <a:pt x="3466" y="3083"/>
                  </a:cubicBezTo>
                  <a:cubicBezTo>
                    <a:pt x="3439" y="3042"/>
                    <a:pt x="3383" y="2998"/>
                    <a:pt x="3345" y="2928"/>
                  </a:cubicBezTo>
                  <a:cubicBezTo>
                    <a:pt x="3318" y="2844"/>
                    <a:pt x="3316" y="2724"/>
                    <a:pt x="3216" y="2692"/>
                  </a:cubicBezTo>
                  <a:cubicBezTo>
                    <a:pt x="3209" y="2687"/>
                    <a:pt x="3203" y="2681"/>
                    <a:pt x="3195" y="2677"/>
                  </a:cubicBezTo>
                  <a:cubicBezTo>
                    <a:pt x="3181" y="2671"/>
                    <a:pt x="3145" y="2632"/>
                    <a:pt x="3145" y="2632"/>
                  </a:cubicBezTo>
                  <a:cubicBezTo>
                    <a:pt x="3113" y="2602"/>
                    <a:pt x="3086" y="2623"/>
                    <a:pt x="3044" y="2613"/>
                  </a:cubicBezTo>
                  <a:cubicBezTo>
                    <a:pt x="3028" y="2617"/>
                    <a:pt x="3010" y="2617"/>
                    <a:pt x="3001" y="2634"/>
                  </a:cubicBezTo>
                  <a:cubicBezTo>
                    <a:pt x="2994" y="2647"/>
                    <a:pt x="2987" y="2677"/>
                    <a:pt x="2987" y="2677"/>
                  </a:cubicBezTo>
                  <a:cubicBezTo>
                    <a:pt x="2983" y="2780"/>
                    <a:pt x="3000" y="2870"/>
                    <a:pt x="2922" y="2942"/>
                  </a:cubicBezTo>
                  <a:cubicBezTo>
                    <a:pt x="2909" y="2984"/>
                    <a:pt x="2886" y="3007"/>
                    <a:pt x="2844" y="3021"/>
                  </a:cubicBezTo>
                  <a:cubicBezTo>
                    <a:pt x="2817" y="3046"/>
                    <a:pt x="2793" y="3076"/>
                    <a:pt x="2772" y="3107"/>
                  </a:cubicBezTo>
                  <a:cubicBezTo>
                    <a:pt x="2774" y="3143"/>
                    <a:pt x="2773" y="3179"/>
                    <a:pt x="2779" y="3215"/>
                  </a:cubicBezTo>
                  <a:cubicBezTo>
                    <a:pt x="2780" y="3223"/>
                    <a:pt x="2793" y="3228"/>
                    <a:pt x="2793" y="3236"/>
                  </a:cubicBezTo>
                  <a:cubicBezTo>
                    <a:pt x="2796" y="3292"/>
                    <a:pt x="2804" y="3353"/>
                    <a:pt x="2765" y="3394"/>
                  </a:cubicBezTo>
                  <a:cubicBezTo>
                    <a:pt x="2753" y="3431"/>
                    <a:pt x="2745" y="3427"/>
                    <a:pt x="2707" y="3437"/>
                  </a:cubicBezTo>
                  <a:cubicBezTo>
                    <a:pt x="2692" y="3441"/>
                    <a:pt x="2664" y="3451"/>
                    <a:pt x="2664" y="3451"/>
                  </a:cubicBezTo>
                  <a:cubicBezTo>
                    <a:pt x="2651" y="3459"/>
                    <a:pt x="2637" y="3467"/>
                    <a:pt x="2629" y="3480"/>
                  </a:cubicBezTo>
                  <a:cubicBezTo>
                    <a:pt x="2620" y="3495"/>
                    <a:pt x="2625" y="3507"/>
                    <a:pt x="2607" y="3516"/>
                  </a:cubicBezTo>
                  <a:cubicBezTo>
                    <a:pt x="2545" y="3548"/>
                    <a:pt x="2450" y="3564"/>
                    <a:pt x="2386" y="3568"/>
                  </a:cubicBezTo>
                  <a:cubicBezTo>
                    <a:pt x="2320" y="3580"/>
                    <a:pt x="2265" y="3546"/>
                    <a:pt x="2199" y="3537"/>
                  </a:cubicBezTo>
                  <a:cubicBezTo>
                    <a:pt x="2174" y="3513"/>
                    <a:pt x="2154" y="3491"/>
                    <a:pt x="2120" y="3480"/>
                  </a:cubicBezTo>
                  <a:cubicBezTo>
                    <a:pt x="2097" y="3455"/>
                    <a:pt x="2054" y="3403"/>
                    <a:pt x="2041" y="3372"/>
                  </a:cubicBezTo>
                  <a:cubicBezTo>
                    <a:pt x="2029" y="3345"/>
                    <a:pt x="2022" y="3314"/>
                    <a:pt x="2012" y="3286"/>
                  </a:cubicBezTo>
                  <a:cubicBezTo>
                    <a:pt x="2009" y="3278"/>
                    <a:pt x="1997" y="3278"/>
                    <a:pt x="1991" y="3272"/>
                  </a:cubicBezTo>
                  <a:cubicBezTo>
                    <a:pt x="1976" y="3259"/>
                    <a:pt x="1959" y="3246"/>
                    <a:pt x="1948" y="3229"/>
                  </a:cubicBezTo>
                  <a:cubicBezTo>
                    <a:pt x="1925" y="3193"/>
                    <a:pt x="1901" y="3180"/>
                    <a:pt x="1869" y="3157"/>
                  </a:cubicBezTo>
                  <a:cubicBezTo>
                    <a:pt x="1861" y="3151"/>
                    <a:pt x="1856" y="3141"/>
                    <a:pt x="1848" y="3136"/>
                  </a:cubicBezTo>
                  <a:cubicBezTo>
                    <a:pt x="1816" y="3115"/>
                    <a:pt x="1768" y="3118"/>
                    <a:pt x="1733" y="3107"/>
                  </a:cubicBezTo>
                  <a:cubicBezTo>
                    <a:pt x="1680" y="3072"/>
                    <a:pt x="1711" y="3073"/>
                    <a:pt x="1585" y="3059"/>
                  </a:cubicBezTo>
                  <a:cubicBezTo>
                    <a:pt x="1516" y="3051"/>
                    <a:pt x="1465" y="3060"/>
                    <a:pt x="1396" y="3050"/>
                  </a:cubicBezTo>
                  <a:cubicBezTo>
                    <a:pt x="1389" y="3048"/>
                    <a:pt x="1382" y="3044"/>
                    <a:pt x="1375" y="3043"/>
                  </a:cubicBezTo>
                  <a:cubicBezTo>
                    <a:pt x="1315" y="3039"/>
                    <a:pt x="1255" y="3045"/>
                    <a:pt x="1196" y="3035"/>
                  </a:cubicBezTo>
                  <a:cubicBezTo>
                    <a:pt x="1179" y="3032"/>
                    <a:pt x="1169" y="3012"/>
                    <a:pt x="1153" y="3007"/>
                  </a:cubicBezTo>
                  <a:cubicBezTo>
                    <a:pt x="1106" y="2992"/>
                    <a:pt x="1139" y="3001"/>
                    <a:pt x="1052" y="2992"/>
                  </a:cubicBezTo>
                  <a:cubicBezTo>
                    <a:pt x="1014" y="2954"/>
                    <a:pt x="968" y="2939"/>
                    <a:pt x="916" y="2928"/>
                  </a:cubicBezTo>
                  <a:cubicBezTo>
                    <a:pt x="892" y="2923"/>
                    <a:pt x="845" y="2914"/>
                    <a:pt x="845" y="2914"/>
                  </a:cubicBezTo>
                  <a:cubicBezTo>
                    <a:pt x="817" y="2886"/>
                    <a:pt x="774" y="2883"/>
                    <a:pt x="737" y="2871"/>
                  </a:cubicBezTo>
                  <a:cubicBezTo>
                    <a:pt x="719" y="2851"/>
                    <a:pt x="682" y="2803"/>
                    <a:pt x="658" y="2792"/>
                  </a:cubicBezTo>
                  <a:cubicBezTo>
                    <a:pt x="644" y="2785"/>
                    <a:pt x="615" y="2778"/>
                    <a:pt x="615" y="2778"/>
                  </a:cubicBezTo>
                  <a:cubicBezTo>
                    <a:pt x="590" y="2751"/>
                    <a:pt x="488" y="2686"/>
                    <a:pt x="447" y="2680"/>
                  </a:cubicBezTo>
                  <a:cubicBezTo>
                    <a:pt x="371" y="2669"/>
                    <a:pt x="312" y="2654"/>
                    <a:pt x="236" y="2649"/>
                  </a:cubicBezTo>
                  <a:cubicBezTo>
                    <a:pt x="154" y="2626"/>
                    <a:pt x="155" y="2604"/>
                    <a:pt x="121" y="2541"/>
                  </a:cubicBezTo>
                  <a:cubicBezTo>
                    <a:pt x="98" y="2498"/>
                    <a:pt x="93" y="2415"/>
                    <a:pt x="58" y="2382"/>
                  </a:cubicBezTo>
                  <a:cubicBezTo>
                    <a:pt x="44" y="2323"/>
                    <a:pt x="49" y="2254"/>
                    <a:pt x="20" y="2200"/>
                  </a:cubicBezTo>
                  <a:cubicBezTo>
                    <a:pt x="16" y="2140"/>
                    <a:pt x="20" y="2075"/>
                    <a:pt x="20" y="2017"/>
                  </a:cubicBezTo>
                  <a:cubicBezTo>
                    <a:pt x="20" y="1959"/>
                    <a:pt x="13" y="1922"/>
                    <a:pt x="20" y="1854"/>
                  </a:cubicBezTo>
                  <a:cubicBezTo>
                    <a:pt x="26" y="1764"/>
                    <a:pt x="0" y="1670"/>
                    <a:pt x="64" y="1610"/>
                  </a:cubicBezTo>
                  <a:cubicBezTo>
                    <a:pt x="74" y="1577"/>
                    <a:pt x="95" y="1559"/>
                    <a:pt x="114" y="1531"/>
                  </a:cubicBezTo>
                  <a:cubicBezTo>
                    <a:pt x="131" y="1479"/>
                    <a:pt x="124" y="1503"/>
                    <a:pt x="135" y="1459"/>
                  </a:cubicBezTo>
                  <a:cubicBezTo>
                    <a:pt x="126" y="1431"/>
                    <a:pt x="106" y="1408"/>
                    <a:pt x="85" y="1387"/>
                  </a:cubicBezTo>
                  <a:cubicBezTo>
                    <a:pt x="77" y="1319"/>
                    <a:pt x="50" y="1256"/>
                    <a:pt x="128" y="1230"/>
                  </a:cubicBezTo>
                  <a:cubicBezTo>
                    <a:pt x="142" y="1217"/>
                    <a:pt x="158" y="1214"/>
                    <a:pt x="171" y="1201"/>
                  </a:cubicBezTo>
                  <a:close/>
                </a:path>
              </a:pathLst>
            </a:custGeom>
            <a:solidFill>
              <a:schemeClr val="bg1">
                <a:lumMod val="95000"/>
              </a:schemeClr>
            </a:solidFill>
            <a:ln w="3175">
              <a:solidFill>
                <a:schemeClr val="bg2">
                  <a:lumMod val="75000"/>
                </a:schemeClr>
              </a:solidFill>
              <a:round/>
            </a:ln>
            <a:effectLst/>
          </p:spPr>
          <p:txBody>
            <a:bodyPr wrap="none" anchor="ctr"/>
            <a:lstStyle/>
            <a:p>
              <a:endParaRPr lang="zh-CN" altLang="en-US"/>
            </a:p>
          </p:txBody>
        </p:sp>
        <p:sp>
          <p:nvSpPr>
            <p:cNvPr id="25" name="Freeform 5"/>
            <p:cNvSpPr/>
            <p:nvPr/>
          </p:nvSpPr>
          <p:spPr bwMode="auto">
            <a:xfrm>
              <a:off x="4693441" y="4106763"/>
              <a:ext cx="488931" cy="611914"/>
            </a:xfrm>
            <a:custGeom>
              <a:avLst/>
              <a:gdLst>
                <a:gd name="T0" fmla="*/ 1332 w 2884"/>
                <a:gd name="T1" fmla="*/ 191 h 3608"/>
                <a:gd name="T2" fmla="*/ 1168 w 2884"/>
                <a:gd name="T3" fmla="*/ 362 h 3608"/>
                <a:gd name="T4" fmla="*/ 1010 w 2884"/>
                <a:gd name="T5" fmla="*/ 427 h 3608"/>
                <a:gd name="T6" fmla="*/ 817 w 2884"/>
                <a:gd name="T7" fmla="*/ 520 h 3608"/>
                <a:gd name="T8" fmla="*/ 660 w 2884"/>
                <a:gd name="T9" fmla="*/ 576 h 3608"/>
                <a:gd name="T10" fmla="*/ 587 w 2884"/>
                <a:gd name="T11" fmla="*/ 671 h 3608"/>
                <a:gd name="T12" fmla="*/ 595 w 2884"/>
                <a:gd name="T13" fmla="*/ 735 h 3608"/>
                <a:gd name="T14" fmla="*/ 451 w 2884"/>
                <a:gd name="T15" fmla="*/ 1229 h 3608"/>
                <a:gd name="T16" fmla="*/ 322 w 2884"/>
                <a:gd name="T17" fmla="*/ 1358 h 3608"/>
                <a:gd name="T18" fmla="*/ 337 w 2884"/>
                <a:gd name="T19" fmla="*/ 1566 h 3608"/>
                <a:gd name="T20" fmla="*/ 365 w 2884"/>
                <a:gd name="T21" fmla="*/ 1731 h 3608"/>
                <a:gd name="T22" fmla="*/ 286 w 2884"/>
                <a:gd name="T23" fmla="*/ 1853 h 3608"/>
                <a:gd name="T24" fmla="*/ 122 w 2884"/>
                <a:gd name="T25" fmla="*/ 2068 h 3608"/>
                <a:gd name="T26" fmla="*/ 14 w 2884"/>
                <a:gd name="T27" fmla="*/ 2569 h 3608"/>
                <a:gd name="T28" fmla="*/ 29 w 2884"/>
                <a:gd name="T29" fmla="*/ 2806 h 3608"/>
                <a:gd name="T30" fmla="*/ 308 w 2884"/>
                <a:gd name="T31" fmla="*/ 2784 h 3608"/>
                <a:gd name="T32" fmla="*/ 537 w 2884"/>
                <a:gd name="T33" fmla="*/ 2885 h 3608"/>
                <a:gd name="T34" fmla="*/ 638 w 2884"/>
                <a:gd name="T35" fmla="*/ 3049 h 3608"/>
                <a:gd name="T36" fmla="*/ 766 w 2884"/>
                <a:gd name="T37" fmla="*/ 3386 h 3608"/>
                <a:gd name="T38" fmla="*/ 860 w 2884"/>
                <a:gd name="T39" fmla="*/ 3458 h 3608"/>
                <a:gd name="T40" fmla="*/ 931 w 2884"/>
                <a:gd name="T41" fmla="*/ 3587 h 3608"/>
                <a:gd name="T42" fmla="*/ 1060 w 2884"/>
                <a:gd name="T43" fmla="*/ 3451 h 3608"/>
                <a:gd name="T44" fmla="*/ 1175 w 2884"/>
                <a:gd name="T45" fmla="*/ 3336 h 3608"/>
                <a:gd name="T46" fmla="*/ 1347 w 2884"/>
                <a:gd name="T47" fmla="*/ 3551 h 3608"/>
                <a:gd name="T48" fmla="*/ 1375 w 2884"/>
                <a:gd name="T49" fmla="*/ 3286 h 3608"/>
                <a:gd name="T50" fmla="*/ 1454 w 2884"/>
                <a:gd name="T51" fmla="*/ 3135 h 3608"/>
                <a:gd name="T52" fmla="*/ 1476 w 2884"/>
                <a:gd name="T53" fmla="*/ 2956 h 3608"/>
                <a:gd name="T54" fmla="*/ 1447 w 2884"/>
                <a:gd name="T55" fmla="*/ 2885 h 3608"/>
                <a:gd name="T56" fmla="*/ 1755 w 2884"/>
                <a:gd name="T57" fmla="*/ 2827 h 3608"/>
                <a:gd name="T58" fmla="*/ 1920 w 2884"/>
                <a:gd name="T59" fmla="*/ 2541 h 3608"/>
                <a:gd name="T60" fmla="*/ 2085 w 2884"/>
                <a:gd name="T61" fmla="*/ 2462 h 3608"/>
                <a:gd name="T62" fmla="*/ 2056 w 2884"/>
                <a:gd name="T63" fmla="*/ 2340 h 3608"/>
                <a:gd name="T64" fmla="*/ 2106 w 2884"/>
                <a:gd name="T65" fmla="*/ 2175 h 3608"/>
                <a:gd name="T66" fmla="*/ 2293 w 2884"/>
                <a:gd name="T67" fmla="*/ 2025 h 3608"/>
                <a:gd name="T68" fmla="*/ 2343 w 2884"/>
                <a:gd name="T69" fmla="*/ 2132 h 3608"/>
                <a:gd name="T70" fmla="*/ 2500 w 2884"/>
                <a:gd name="T71" fmla="*/ 2175 h 3608"/>
                <a:gd name="T72" fmla="*/ 2429 w 2884"/>
                <a:gd name="T73" fmla="*/ 2032 h 3608"/>
                <a:gd name="T74" fmla="*/ 2357 w 2884"/>
                <a:gd name="T75" fmla="*/ 1924 h 3608"/>
                <a:gd name="T76" fmla="*/ 2429 w 2884"/>
                <a:gd name="T77" fmla="*/ 1867 h 3608"/>
                <a:gd name="T78" fmla="*/ 2436 w 2884"/>
                <a:gd name="T79" fmla="*/ 1695 h 3608"/>
                <a:gd name="T80" fmla="*/ 2331 w 2884"/>
                <a:gd name="T81" fmla="*/ 1543 h 3608"/>
                <a:gd name="T82" fmla="*/ 2300 w 2884"/>
                <a:gd name="T83" fmla="*/ 1459 h 3608"/>
                <a:gd name="T84" fmla="*/ 2343 w 2884"/>
                <a:gd name="T85" fmla="*/ 1201 h 3608"/>
                <a:gd name="T86" fmla="*/ 2457 w 2884"/>
                <a:gd name="T87" fmla="*/ 1129 h 3608"/>
                <a:gd name="T88" fmla="*/ 2665 w 2884"/>
                <a:gd name="T89" fmla="*/ 900 h 3608"/>
                <a:gd name="T90" fmla="*/ 2837 w 2884"/>
                <a:gd name="T91" fmla="*/ 778 h 3608"/>
                <a:gd name="T92" fmla="*/ 2371 w 2884"/>
                <a:gd name="T93" fmla="*/ 656 h 3608"/>
                <a:gd name="T94" fmla="*/ 2085 w 2884"/>
                <a:gd name="T95" fmla="*/ 649 h 3608"/>
                <a:gd name="T96" fmla="*/ 1836 w 2884"/>
                <a:gd name="T97" fmla="*/ 629 h 3608"/>
                <a:gd name="T98" fmla="*/ 1684 w 2884"/>
                <a:gd name="T99" fmla="*/ 377 h 3608"/>
                <a:gd name="T100" fmla="*/ 1490 w 2884"/>
                <a:gd name="T101" fmla="*/ 54 h 3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84" h="3608">
                  <a:moveTo>
                    <a:pt x="1418" y="4"/>
                  </a:moveTo>
                  <a:cubicBezTo>
                    <a:pt x="1397" y="26"/>
                    <a:pt x="1392" y="54"/>
                    <a:pt x="1368" y="76"/>
                  </a:cubicBezTo>
                  <a:cubicBezTo>
                    <a:pt x="1359" y="115"/>
                    <a:pt x="1345" y="153"/>
                    <a:pt x="1332" y="191"/>
                  </a:cubicBezTo>
                  <a:cubicBezTo>
                    <a:pt x="1327" y="205"/>
                    <a:pt x="1328" y="222"/>
                    <a:pt x="1318" y="233"/>
                  </a:cubicBezTo>
                  <a:cubicBezTo>
                    <a:pt x="1293" y="259"/>
                    <a:pt x="1254" y="277"/>
                    <a:pt x="1225" y="298"/>
                  </a:cubicBezTo>
                  <a:cubicBezTo>
                    <a:pt x="1211" y="341"/>
                    <a:pt x="1210" y="351"/>
                    <a:pt x="1168" y="362"/>
                  </a:cubicBezTo>
                  <a:cubicBezTo>
                    <a:pt x="1161" y="367"/>
                    <a:pt x="1154" y="373"/>
                    <a:pt x="1146" y="377"/>
                  </a:cubicBezTo>
                  <a:cubicBezTo>
                    <a:pt x="1132" y="383"/>
                    <a:pt x="1103" y="391"/>
                    <a:pt x="1103" y="391"/>
                  </a:cubicBezTo>
                  <a:cubicBezTo>
                    <a:pt x="1095" y="403"/>
                    <a:pt x="1028" y="416"/>
                    <a:pt x="1010" y="427"/>
                  </a:cubicBezTo>
                  <a:cubicBezTo>
                    <a:pt x="967" y="453"/>
                    <a:pt x="935" y="493"/>
                    <a:pt x="888" y="499"/>
                  </a:cubicBezTo>
                  <a:cubicBezTo>
                    <a:pt x="879" y="501"/>
                    <a:pt x="869" y="503"/>
                    <a:pt x="860" y="506"/>
                  </a:cubicBezTo>
                  <a:cubicBezTo>
                    <a:pt x="846" y="510"/>
                    <a:pt x="817" y="520"/>
                    <a:pt x="817" y="520"/>
                  </a:cubicBezTo>
                  <a:cubicBezTo>
                    <a:pt x="783" y="518"/>
                    <a:pt x="750" y="513"/>
                    <a:pt x="716" y="513"/>
                  </a:cubicBezTo>
                  <a:cubicBezTo>
                    <a:pt x="704" y="513"/>
                    <a:pt x="689" y="511"/>
                    <a:pt x="680" y="520"/>
                  </a:cubicBezTo>
                  <a:cubicBezTo>
                    <a:pt x="619" y="581"/>
                    <a:pt x="682" y="564"/>
                    <a:pt x="660" y="576"/>
                  </a:cubicBezTo>
                  <a:cubicBezTo>
                    <a:pt x="651" y="590"/>
                    <a:pt x="642" y="595"/>
                    <a:pt x="630" y="606"/>
                  </a:cubicBezTo>
                  <a:cubicBezTo>
                    <a:pt x="622" y="614"/>
                    <a:pt x="592" y="624"/>
                    <a:pt x="580" y="628"/>
                  </a:cubicBezTo>
                  <a:cubicBezTo>
                    <a:pt x="582" y="642"/>
                    <a:pt x="584" y="657"/>
                    <a:pt x="587" y="671"/>
                  </a:cubicBezTo>
                  <a:cubicBezTo>
                    <a:pt x="589" y="678"/>
                    <a:pt x="588" y="692"/>
                    <a:pt x="595" y="692"/>
                  </a:cubicBezTo>
                  <a:cubicBezTo>
                    <a:pt x="599" y="695"/>
                    <a:pt x="609" y="685"/>
                    <a:pt x="609" y="692"/>
                  </a:cubicBezTo>
                  <a:cubicBezTo>
                    <a:pt x="604" y="706"/>
                    <a:pt x="600" y="721"/>
                    <a:pt x="595" y="735"/>
                  </a:cubicBezTo>
                  <a:cubicBezTo>
                    <a:pt x="592" y="742"/>
                    <a:pt x="587" y="757"/>
                    <a:pt x="587" y="757"/>
                  </a:cubicBezTo>
                  <a:cubicBezTo>
                    <a:pt x="591" y="882"/>
                    <a:pt x="646" y="1114"/>
                    <a:pt x="516" y="1215"/>
                  </a:cubicBezTo>
                  <a:cubicBezTo>
                    <a:pt x="507" y="1222"/>
                    <a:pt x="451" y="1229"/>
                    <a:pt x="451" y="1229"/>
                  </a:cubicBezTo>
                  <a:cubicBezTo>
                    <a:pt x="422" y="1261"/>
                    <a:pt x="380" y="1270"/>
                    <a:pt x="344" y="1294"/>
                  </a:cubicBezTo>
                  <a:cubicBezTo>
                    <a:pt x="339" y="1308"/>
                    <a:pt x="334" y="1323"/>
                    <a:pt x="329" y="1337"/>
                  </a:cubicBezTo>
                  <a:cubicBezTo>
                    <a:pt x="327" y="1344"/>
                    <a:pt x="322" y="1358"/>
                    <a:pt x="322" y="1358"/>
                  </a:cubicBezTo>
                  <a:cubicBezTo>
                    <a:pt x="327" y="1408"/>
                    <a:pt x="337" y="1509"/>
                    <a:pt x="337" y="1509"/>
                  </a:cubicBezTo>
                  <a:cubicBezTo>
                    <a:pt x="330" y="1520"/>
                    <a:pt x="315" y="1530"/>
                    <a:pt x="315" y="1543"/>
                  </a:cubicBezTo>
                  <a:cubicBezTo>
                    <a:pt x="315" y="1554"/>
                    <a:pt x="332" y="1556"/>
                    <a:pt x="337" y="1566"/>
                  </a:cubicBezTo>
                  <a:cubicBezTo>
                    <a:pt x="349" y="1590"/>
                    <a:pt x="350" y="1619"/>
                    <a:pt x="358" y="1645"/>
                  </a:cubicBezTo>
                  <a:cubicBezTo>
                    <a:pt x="363" y="1659"/>
                    <a:pt x="372" y="1688"/>
                    <a:pt x="372" y="1688"/>
                  </a:cubicBezTo>
                  <a:cubicBezTo>
                    <a:pt x="370" y="1702"/>
                    <a:pt x="370" y="1718"/>
                    <a:pt x="365" y="1731"/>
                  </a:cubicBezTo>
                  <a:cubicBezTo>
                    <a:pt x="344" y="1782"/>
                    <a:pt x="337" y="1769"/>
                    <a:pt x="322" y="1824"/>
                  </a:cubicBezTo>
                  <a:cubicBezTo>
                    <a:pt x="320" y="1831"/>
                    <a:pt x="321" y="1841"/>
                    <a:pt x="315" y="1846"/>
                  </a:cubicBezTo>
                  <a:cubicBezTo>
                    <a:pt x="307" y="1852"/>
                    <a:pt x="296" y="1851"/>
                    <a:pt x="286" y="1853"/>
                  </a:cubicBezTo>
                  <a:cubicBezTo>
                    <a:pt x="243" y="1882"/>
                    <a:pt x="235" y="1934"/>
                    <a:pt x="200" y="1967"/>
                  </a:cubicBezTo>
                  <a:cubicBezTo>
                    <a:pt x="149" y="1959"/>
                    <a:pt x="154" y="1958"/>
                    <a:pt x="129" y="1996"/>
                  </a:cubicBezTo>
                  <a:cubicBezTo>
                    <a:pt x="127" y="2020"/>
                    <a:pt x="128" y="2045"/>
                    <a:pt x="122" y="2068"/>
                  </a:cubicBezTo>
                  <a:cubicBezTo>
                    <a:pt x="117" y="2088"/>
                    <a:pt x="93" y="2110"/>
                    <a:pt x="86" y="2132"/>
                  </a:cubicBezTo>
                  <a:cubicBezTo>
                    <a:pt x="95" y="2247"/>
                    <a:pt x="82" y="2352"/>
                    <a:pt x="50" y="2462"/>
                  </a:cubicBezTo>
                  <a:cubicBezTo>
                    <a:pt x="39" y="2498"/>
                    <a:pt x="26" y="2533"/>
                    <a:pt x="14" y="2569"/>
                  </a:cubicBezTo>
                  <a:cubicBezTo>
                    <a:pt x="9" y="2583"/>
                    <a:pt x="0" y="2612"/>
                    <a:pt x="0" y="2612"/>
                  </a:cubicBezTo>
                  <a:cubicBezTo>
                    <a:pt x="5" y="2645"/>
                    <a:pt x="13" y="2673"/>
                    <a:pt x="21" y="2705"/>
                  </a:cubicBezTo>
                  <a:cubicBezTo>
                    <a:pt x="24" y="2739"/>
                    <a:pt x="20" y="2773"/>
                    <a:pt x="29" y="2806"/>
                  </a:cubicBezTo>
                  <a:cubicBezTo>
                    <a:pt x="33" y="2823"/>
                    <a:pt x="68" y="2808"/>
                    <a:pt x="72" y="2806"/>
                  </a:cubicBezTo>
                  <a:cubicBezTo>
                    <a:pt x="120" y="2785"/>
                    <a:pt x="170" y="2784"/>
                    <a:pt x="222" y="2777"/>
                  </a:cubicBezTo>
                  <a:cubicBezTo>
                    <a:pt x="251" y="2779"/>
                    <a:pt x="281" y="2775"/>
                    <a:pt x="308" y="2784"/>
                  </a:cubicBezTo>
                  <a:cubicBezTo>
                    <a:pt x="315" y="2786"/>
                    <a:pt x="310" y="2801"/>
                    <a:pt x="315" y="2806"/>
                  </a:cubicBezTo>
                  <a:cubicBezTo>
                    <a:pt x="327" y="2818"/>
                    <a:pt x="357" y="2823"/>
                    <a:pt x="372" y="2827"/>
                  </a:cubicBezTo>
                  <a:cubicBezTo>
                    <a:pt x="410" y="2865"/>
                    <a:pt x="483" y="2873"/>
                    <a:pt x="537" y="2885"/>
                  </a:cubicBezTo>
                  <a:cubicBezTo>
                    <a:pt x="564" y="2911"/>
                    <a:pt x="584" y="2927"/>
                    <a:pt x="595" y="2963"/>
                  </a:cubicBezTo>
                  <a:cubicBezTo>
                    <a:pt x="598" y="2973"/>
                    <a:pt x="598" y="2983"/>
                    <a:pt x="602" y="2992"/>
                  </a:cubicBezTo>
                  <a:cubicBezTo>
                    <a:pt x="612" y="3012"/>
                    <a:pt x="627" y="3029"/>
                    <a:pt x="638" y="3049"/>
                  </a:cubicBezTo>
                  <a:cubicBezTo>
                    <a:pt x="652" y="3106"/>
                    <a:pt x="670" y="3158"/>
                    <a:pt x="702" y="3207"/>
                  </a:cubicBezTo>
                  <a:cubicBezTo>
                    <a:pt x="717" y="3268"/>
                    <a:pt x="683" y="3342"/>
                    <a:pt x="752" y="3365"/>
                  </a:cubicBezTo>
                  <a:cubicBezTo>
                    <a:pt x="757" y="3372"/>
                    <a:pt x="763" y="3378"/>
                    <a:pt x="766" y="3386"/>
                  </a:cubicBezTo>
                  <a:cubicBezTo>
                    <a:pt x="770" y="3397"/>
                    <a:pt x="765" y="3413"/>
                    <a:pt x="774" y="3422"/>
                  </a:cubicBezTo>
                  <a:cubicBezTo>
                    <a:pt x="776" y="3424"/>
                    <a:pt x="844" y="3435"/>
                    <a:pt x="852" y="3436"/>
                  </a:cubicBezTo>
                  <a:cubicBezTo>
                    <a:pt x="855" y="3443"/>
                    <a:pt x="859" y="3450"/>
                    <a:pt x="860" y="3458"/>
                  </a:cubicBezTo>
                  <a:cubicBezTo>
                    <a:pt x="864" y="3501"/>
                    <a:pt x="853" y="3546"/>
                    <a:pt x="867" y="3587"/>
                  </a:cubicBezTo>
                  <a:cubicBezTo>
                    <a:pt x="872" y="3601"/>
                    <a:pt x="910" y="3601"/>
                    <a:pt x="910" y="3601"/>
                  </a:cubicBezTo>
                  <a:cubicBezTo>
                    <a:pt x="917" y="3596"/>
                    <a:pt x="923" y="3590"/>
                    <a:pt x="931" y="3587"/>
                  </a:cubicBezTo>
                  <a:cubicBezTo>
                    <a:pt x="940" y="3583"/>
                    <a:pt x="951" y="3585"/>
                    <a:pt x="960" y="3580"/>
                  </a:cubicBezTo>
                  <a:cubicBezTo>
                    <a:pt x="972" y="3574"/>
                    <a:pt x="979" y="3560"/>
                    <a:pt x="989" y="3551"/>
                  </a:cubicBezTo>
                  <a:cubicBezTo>
                    <a:pt x="1005" y="3483"/>
                    <a:pt x="1014" y="3497"/>
                    <a:pt x="1060" y="3451"/>
                  </a:cubicBezTo>
                  <a:cubicBezTo>
                    <a:pt x="1071" y="3396"/>
                    <a:pt x="1069" y="3422"/>
                    <a:pt x="1110" y="3393"/>
                  </a:cubicBezTo>
                  <a:cubicBezTo>
                    <a:pt x="1118" y="3372"/>
                    <a:pt x="1132" y="3329"/>
                    <a:pt x="1132" y="3329"/>
                  </a:cubicBezTo>
                  <a:cubicBezTo>
                    <a:pt x="1146" y="3331"/>
                    <a:pt x="1165" y="3326"/>
                    <a:pt x="1175" y="3336"/>
                  </a:cubicBezTo>
                  <a:cubicBezTo>
                    <a:pt x="1191" y="3352"/>
                    <a:pt x="1182" y="3380"/>
                    <a:pt x="1189" y="3401"/>
                  </a:cubicBezTo>
                  <a:cubicBezTo>
                    <a:pt x="1194" y="3530"/>
                    <a:pt x="1147" y="3608"/>
                    <a:pt x="1261" y="3580"/>
                  </a:cubicBezTo>
                  <a:cubicBezTo>
                    <a:pt x="1286" y="3553"/>
                    <a:pt x="1310" y="3556"/>
                    <a:pt x="1347" y="3551"/>
                  </a:cubicBezTo>
                  <a:cubicBezTo>
                    <a:pt x="1349" y="3525"/>
                    <a:pt x="1350" y="3498"/>
                    <a:pt x="1354" y="3472"/>
                  </a:cubicBezTo>
                  <a:cubicBezTo>
                    <a:pt x="1357" y="3457"/>
                    <a:pt x="1368" y="3429"/>
                    <a:pt x="1368" y="3429"/>
                  </a:cubicBezTo>
                  <a:cubicBezTo>
                    <a:pt x="1370" y="3381"/>
                    <a:pt x="1371" y="3334"/>
                    <a:pt x="1375" y="3286"/>
                  </a:cubicBezTo>
                  <a:cubicBezTo>
                    <a:pt x="1378" y="3255"/>
                    <a:pt x="1415" y="3231"/>
                    <a:pt x="1426" y="3200"/>
                  </a:cubicBezTo>
                  <a:cubicBezTo>
                    <a:pt x="1431" y="3186"/>
                    <a:pt x="1432" y="3170"/>
                    <a:pt x="1440" y="3157"/>
                  </a:cubicBezTo>
                  <a:cubicBezTo>
                    <a:pt x="1445" y="3150"/>
                    <a:pt x="1450" y="3143"/>
                    <a:pt x="1454" y="3135"/>
                  </a:cubicBezTo>
                  <a:cubicBezTo>
                    <a:pt x="1460" y="3121"/>
                    <a:pt x="1464" y="3106"/>
                    <a:pt x="1469" y="3092"/>
                  </a:cubicBezTo>
                  <a:cubicBezTo>
                    <a:pt x="1471" y="3085"/>
                    <a:pt x="1476" y="3071"/>
                    <a:pt x="1476" y="3071"/>
                  </a:cubicBezTo>
                  <a:cubicBezTo>
                    <a:pt x="1476" y="3069"/>
                    <a:pt x="1493" y="2966"/>
                    <a:pt x="1476" y="2956"/>
                  </a:cubicBezTo>
                  <a:cubicBezTo>
                    <a:pt x="1457" y="2945"/>
                    <a:pt x="1433" y="2961"/>
                    <a:pt x="1411" y="2963"/>
                  </a:cubicBezTo>
                  <a:cubicBezTo>
                    <a:pt x="1390" y="2956"/>
                    <a:pt x="1357" y="2918"/>
                    <a:pt x="1390" y="2892"/>
                  </a:cubicBezTo>
                  <a:cubicBezTo>
                    <a:pt x="1405" y="2880"/>
                    <a:pt x="1428" y="2887"/>
                    <a:pt x="1447" y="2885"/>
                  </a:cubicBezTo>
                  <a:cubicBezTo>
                    <a:pt x="1478" y="2882"/>
                    <a:pt x="1509" y="2880"/>
                    <a:pt x="1540" y="2877"/>
                  </a:cubicBezTo>
                  <a:cubicBezTo>
                    <a:pt x="1574" y="2846"/>
                    <a:pt x="1611" y="2813"/>
                    <a:pt x="1655" y="2799"/>
                  </a:cubicBezTo>
                  <a:cubicBezTo>
                    <a:pt x="1741" y="2808"/>
                    <a:pt x="1698" y="2808"/>
                    <a:pt x="1755" y="2827"/>
                  </a:cubicBezTo>
                  <a:cubicBezTo>
                    <a:pt x="1796" y="2819"/>
                    <a:pt x="1837" y="2812"/>
                    <a:pt x="1877" y="2799"/>
                  </a:cubicBezTo>
                  <a:cubicBezTo>
                    <a:pt x="1888" y="2766"/>
                    <a:pt x="1889" y="2742"/>
                    <a:pt x="1913" y="2720"/>
                  </a:cubicBezTo>
                  <a:cubicBezTo>
                    <a:pt x="1927" y="2632"/>
                    <a:pt x="1920" y="2692"/>
                    <a:pt x="1920" y="2541"/>
                  </a:cubicBezTo>
                  <a:cubicBezTo>
                    <a:pt x="1937" y="2537"/>
                    <a:pt x="1953" y="2526"/>
                    <a:pt x="1970" y="2526"/>
                  </a:cubicBezTo>
                  <a:cubicBezTo>
                    <a:pt x="1997" y="2526"/>
                    <a:pt x="2037" y="2543"/>
                    <a:pt x="2063" y="2548"/>
                  </a:cubicBezTo>
                  <a:cubicBezTo>
                    <a:pt x="2106" y="2534"/>
                    <a:pt x="2093" y="2505"/>
                    <a:pt x="2085" y="2462"/>
                  </a:cubicBezTo>
                  <a:cubicBezTo>
                    <a:pt x="2084" y="2454"/>
                    <a:pt x="2084" y="2445"/>
                    <a:pt x="2078" y="2440"/>
                  </a:cubicBezTo>
                  <a:cubicBezTo>
                    <a:pt x="2070" y="2434"/>
                    <a:pt x="2059" y="2435"/>
                    <a:pt x="2049" y="2433"/>
                  </a:cubicBezTo>
                  <a:cubicBezTo>
                    <a:pt x="2032" y="2399"/>
                    <a:pt x="2003" y="2358"/>
                    <a:pt x="2056" y="2340"/>
                  </a:cubicBezTo>
                  <a:cubicBezTo>
                    <a:pt x="2095" y="2346"/>
                    <a:pt x="2127" y="2357"/>
                    <a:pt x="2164" y="2369"/>
                  </a:cubicBezTo>
                  <a:cubicBezTo>
                    <a:pt x="2208" y="2362"/>
                    <a:pt x="2215" y="2365"/>
                    <a:pt x="2228" y="2326"/>
                  </a:cubicBezTo>
                  <a:cubicBezTo>
                    <a:pt x="2213" y="2234"/>
                    <a:pt x="2194" y="2203"/>
                    <a:pt x="2106" y="2175"/>
                  </a:cubicBezTo>
                  <a:cubicBezTo>
                    <a:pt x="2101" y="2166"/>
                    <a:pt x="2093" y="2157"/>
                    <a:pt x="2092" y="2147"/>
                  </a:cubicBezTo>
                  <a:cubicBezTo>
                    <a:pt x="2082" y="2036"/>
                    <a:pt x="2209" y="2028"/>
                    <a:pt x="2285" y="2003"/>
                  </a:cubicBezTo>
                  <a:cubicBezTo>
                    <a:pt x="2288" y="2010"/>
                    <a:pt x="2288" y="2019"/>
                    <a:pt x="2293" y="2025"/>
                  </a:cubicBezTo>
                  <a:cubicBezTo>
                    <a:pt x="2303" y="2038"/>
                    <a:pt x="2328" y="2061"/>
                    <a:pt x="2328" y="2061"/>
                  </a:cubicBezTo>
                  <a:cubicBezTo>
                    <a:pt x="2331" y="2068"/>
                    <a:pt x="2334" y="2075"/>
                    <a:pt x="2336" y="2082"/>
                  </a:cubicBezTo>
                  <a:cubicBezTo>
                    <a:pt x="2339" y="2098"/>
                    <a:pt x="2338" y="2116"/>
                    <a:pt x="2343" y="2132"/>
                  </a:cubicBezTo>
                  <a:cubicBezTo>
                    <a:pt x="2350" y="2154"/>
                    <a:pt x="2386" y="2182"/>
                    <a:pt x="2407" y="2190"/>
                  </a:cubicBezTo>
                  <a:cubicBezTo>
                    <a:pt x="2429" y="2187"/>
                    <a:pt x="2450" y="2185"/>
                    <a:pt x="2472" y="2182"/>
                  </a:cubicBezTo>
                  <a:cubicBezTo>
                    <a:pt x="2481" y="2180"/>
                    <a:pt x="2494" y="2183"/>
                    <a:pt x="2500" y="2175"/>
                  </a:cubicBezTo>
                  <a:cubicBezTo>
                    <a:pt x="2504" y="2169"/>
                    <a:pt x="2497" y="2160"/>
                    <a:pt x="2493" y="2154"/>
                  </a:cubicBezTo>
                  <a:cubicBezTo>
                    <a:pt x="2480" y="2132"/>
                    <a:pt x="2436" y="2109"/>
                    <a:pt x="2436" y="2082"/>
                  </a:cubicBezTo>
                  <a:cubicBezTo>
                    <a:pt x="2434" y="2065"/>
                    <a:pt x="2434" y="2048"/>
                    <a:pt x="2429" y="2032"/>
                  </a:cubicBezTo>
                  <a:cubicBezTo>
                    <a:pt x="2424" y="2017"/>
                    <a:pt x="2390" y="2000"/>
                    <a:pt x="2378" y="1989"/>
                  </a:cubicBezTo>
                  <a:cubicBezTo>
                    <a:pt x="2373" y="1975"/>
                    <a:pt x="2369" y="1960"/>
                    <a:pt x="2364" y="1946"/>
                  </a:cubicBezTo>
                  <a:cubicBezTo>
                    <a:pt x="2362" y="1939"/>
                    <a:pt x="2357" y="1924"/>
                    <a:pt x="2357" y="1924"/>
                  </a:cubicBezTo>
                  <a:cubicBezTo>
                    <a:pt x="2364" y="1925"/>
                    <a:pt x="2374" y="1932"/>
                    <a:pt x="2379" y="1927"/>
                  </a:cubicBezTo>
                  <a:cubicBezTo>
                    <a:pt x="2385" y="1921"/>
                    <a:pt x="2375" y="1911"/>
                    <a:pt x="2378" y="1903"/>
                  </a:cubicBezTo>
                  <a:cubicBezTo>
                    <a:pt x="2385" y="1885"/>
                    <a:pt x="2413" y="1872"/>
                    <a:pt x="2429" y="1867"/>
                  </a:cubicBezTo>
                  <a:cubicBezTo>
                    <a:pt x="2487" y="1881"/>
                    <a:pt x="2480" y="1866"/>
                    <a:pt x="2515" y="1831"/>
                  </a:cubicBezTo>
                  <a:cubicBezTo>
                    <a:pt x="2499" y="1788"/>
                    <a:pt x="2502" y="1775"/>
                    <a:pt x="2457" y="1753"/>
                  </a:cubicBezTo>
                  <a:cubicBezTo>
                    <a:pt x="2424" y="1718"/>
                    <a:pt x="2463" y="1765"/>
                    <a:pt x="2436" y="1695"/>
                  </a:cubicBezTo>
                  <a:cubicBezTo>
                    <a:pt x="2430" y="1679"/>
                    <a:pt x="2411" y="1672"/>
                    <a:pt x="2400" y="1659"/>
                  </a:cubicBezTo>
                  <a:cubicBezTo>
                    <a:pt x="2381" y="1636"/>
                    <a:pt x="2395" y="1638"/>
                    <a:pt x="2378" y="1638"/>
                  </a:cubicBezTo>
                  <a:cubicBezTo>
                    <a:pt x="2362" y="1606"/>
                    <a:pt x="2353" y="1570"/>
                    <a:pt x="2331" y="1543"/>
                  </a:cubicBezTo>
                  <a:cubicBezTo>
                    <a:pt x="2326" y="1537"/>
                    <a:pt x="2322" y="1560"/>
                    <a:pt x="2314" y="1559"/>
                  </a:cubicBezTo>
                  <a:cubicBezTo>
                    <a:pt x="2306" y="1558"/>
                    <a:pt x="2305" y="1545"/>
                    <a:pt x="2300" y="1538"/>
                  </a:cubicBezTo>
                  <a:cubicBezTo>
                    <a:pt x="2293" y="1509"/>
                    <a:pt x="2314" y="1486"/>
                    <a:pt x="2300" y="1459"/>
                  </a:cubicBezTo>
                  <a:cubicBezTo>
                    <a:pt x="2308" y="1417"/>
                    <a:pt x="2283" y="1415"/>
                    <a:pt x="2321" y="1401"/>
                  </a:cubicBezTo>
                  <a:cubicBezTo>
                    <a:pt x="2326" y="1342"/>
                    <a:pt x="2321" y="1323"/>
                    <a:pt x="2350" y="1280"/>
                  </a:cubicBezTo>
                  <a:cubicBezTo>
                    <a:pt x="2359" y="1251"/>
                    <a:pt x="2353" y="1230"/>
                    <a:pt x="2343" y="1201"/>
                  </a:cubicBezTo>
                  <a:cubicBezTo>
                    <a:pt x="2345" y="1182"/>
                    <a:pt x="2342" y="1161"/>
                    <a:pt x="2350" y="1143"/>
                  </a:cubicBezTo>
                  <a:cubicBezTo>
                    <a:pt x="2353" y="1136"/>
                    <a:pt x="2364" y="1137"/>
                    <a:pt x="2371" y="1136"/>
                  </a:cubicBezTo>
                  <a:cubicBezTo>
                    <a:pt x="2400" y="1132"/>
                    <a:pt x="2428" y="1132"/>
                    <a:pt x="2457" y="1129"/>
                  </a:cubicBezTo>
                  <a:cubicBezTo>
                    <a:pt x="2533" y="1121"/>
                    <a:pt x="2605" y="1084"/>
                    <a:pt x="2679" y="1065"/>
                  </a:cubicBezTo>
                  <a:cubicBezTo>
                    <a:pt x="2700" y="1044"/>
                    <a:pt x="2695" y="1022"/>
                    <a:pt x="2715" y="1000"/>
                  </a:cubicBezTo>
                  <a:cubicBezTo>
                    <a:pt x="2740" y="926"/>
                    <a:pt x="2713" y="930"/>
                    <a:pt x="2665" y="900"/>
                  </a:cubicBezTo>
                  <a:cubicBezTo>
                    <a:pt x="2615" y="869"/>
                    <a:pt x="2709" y="848"/>
                    <a:pt x="2658" y="835"/>
                  </a:cubicBezTo>
                  <a:cubicBezTo>
                    <a:pt x="2672" y="817"/>
                    <a:pt x="2657" y="758"/>
                    <a:pt x="2687" y="749"/>
                  </a:cubicBezTo>
                  <a:cubicBezTo>
                    <a:pt x="2717" y="740"/>
                    <a:pt x="2806" y="780"/>
                    <a:pt x="2837" y="778"/>
                  </a:cubicBezTo>
                  <a:cubicBezTo>
                    <a:pt x="2868" y="776"/>
                    <a:pt x="2884" y="758"/>
                    <a:pt x="2873" y="735"/>
                  </a:cubicBezTo>
                  <a:cubicBezTo>
                    <a:pt x="2862" y="712"/>
                    <a:pt x="2857" y="655"/>
                    <a:pt x="2773" y="642"/>
                  </a:cubicBezTo>
                  <a:cubicBezTo>
                    <a:pt x="2748" y="613"/>
                    <a:pt x="2372" y="656"/>
                    <a:pt x="2371" y="656"/>
                  </a:cubicBezTo>
                  <a:cubicBezTo>
                    <a:pt x="2307" y="592"/>
                    <a:pt x="2311" y="578"/>
                    <a:pt x="2228" y="549"/>
                  </a:cubicBezTo>
                  <a:cubicBezTo>
                    <a:pt x="2223" y="544"/>
                    <a:pt x="2168" y="591"/>
                    <a:pt x="2164" y="585"/>
                  </a:cubicBezTo>
                  <a:cubicBezTo>
                    <a:pt x="2156" y="574"/>
                    <a:pt x="2095" y="659"/>
                    <a:pt x="2085" y="649"/>
                  </a:cubicBezTo>
                  <a:cubicBezTo>
                    <a:pt x="2056" y="662"/>
                    <a:pt x="2031" y="647"/>
                    <a:pt x="2006" y="649"/>
                  </a:cubicBezTo>
                  <a:cubicBezTo>
                    <a:pt x="1981" y="651"/>
                    <a:pt x="1962" y="666"/>
                    <a:pt x="1934" y="663"/>
                  </a:cubicBezTo>
                  <a:cubicBezTo>
                    <a:pt x="1906" y="660"/>
                    <a:pt x="1859" y="649"/>
                    <a:pt x="1836" y="629"/>
                  </a:cubicBezTo>
                  <a:cubicBezTo>
                    <a:pt x="1813" y="609"/>
                    <a:pt x="1809" y="569"/>
                    <a:pt x="1793" y="543"/>
                  </a:cubicBezTo>
                  <a:cubicBezTo>
                    <a:pt x="1761" y="523"/>
                    <a:pt x="1759" y="498"/>
                    <a:pt x="1741" y="470"/>
                  </a:cubicBezTo>
                  <a:cubicBezTo>
                    <a:pt x="1723" y="442"/>
                    <a:pt x="1697" y="410"/>
                    <a:pt x="1684" y="377"/>
                  </a:cubicBezTo>
                  <a:cubicBezTo>
                    <a:pt x="1647" y="348"/>
                    <a:pt x="1696" y="302"/>
                    <a:pt x="1662" y="269"/>
                  </a:cubicBezTo>
                  <a:cubicBezTo>
                    <a:pt x="1646" y="233"/>
                    <a:pt x="1641" y="198"/>
                    <a:pt x="1612" y="162"/>
                  </a:cubicBezTo>
                  <a:cubicBezTo>
                    <a:pt x="1583" y="126"/>
                    <a:pt x="1528" y="84"/>
                    <a:pt x="1490" y="54"/>
                  </a:cubicBezTo>
                  <a:cubicBezTo>
                    <a:pt x="1458" y="28"/>
                    <a:pt x="1438" y="0"/>
                    <a:pt x="1418" y="4"/>
                  </a:cubicBezTo>
                  <a:close/>
                </a:path>
              </a:pathLst>
            </a:custGeom>
            <a:solidFill>
              <a:srgbClr val="7FD7F7"/>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26" name="Freeform 9"/>
            <p:cNvSpPr>
              <a:spLocks noChangeAspect="1"/>
            </p:cNvSpPr>
            <p:nvPr/>
          </p:nvSpPr>
          <p:spPr bwMode="auto">
            <a:xfrm>
              <a:off x="3985916" y="4519327"/>
              <a:ext cx="858023" cy="635746"/>
            </a:xfrm>
            <a:custGeom>
              <a:avLst/>
              <a:gdLst>
                <a:gd name="T0" fmla="*/ 2227 w 4370"/>
                <a:gd name="T1" fmla="*/ 53 h 3239"/>
                <a:gd name="T2" fmla="*/ 1890 w 4370"/>
                <a:gd name="T3" fmla="*/ 208 h 3239"/>
                <a:gd name="T4" fmla="*/ 1582 w 4370"/>
                <a:gd name="T5" fmla="*/ 200 h 3239"/>
                <a:gd name="T6" fmla="*/ 1374 w 4370"/>
                <a:gd name="T7" fmla="*/ 466 h 3239"/>
                <a:gd name="T8" fmla="*/ 1291 w 4370"/>
                <a:gd name="T9" fmla="*/ 610 h 3239"/>
                <a:gd name="T10" fmla="*/ 1295 w 4370"/>
                <a:gd name="T11" fmla="*/ 982 h 3239"/>
                <a:gd name="T12" fmla="*/ 1214 w 4370"/>
                <a:gd name="T13" fmla="*/ 1100 h 3239"/>
                <a:gd name="T14" fmla="*/ 1037 w 4370"/>
                <a:gd name="T15" fmla="*/ 1318 h 3239"/>
                <a:gd name="T16" fmla="*/ 915 w 4370"/>
                <a:gd name="T17" fmla="*/ 1784 h 3239"/>
                <a:gd name="T18" fmla="*/ 718 w 4370"/>
                <a:gd name="T19" fmla="*/ 1887 h 3239"/>
                <a:gd name="T20" fmla="*/ 543 w 4370"/>
                <a:gd name="T21" fmla="*/ 2114 h 3239"/>
                <a:gd name="T22" fmla="*/ 400 w 4370"/>
                <a:gd name="T23" fmla="*/ 2271 h 3239"/>
                <a:gd name="T24" fmla="*/ 278 w 4370"/>
                <a:gd name="T25" fmla="*/ 2393 h 3239"/>
                <a:gd name="T26" fmla="*/ 178 w 4370"/>
                <a:gd name="T27" fmla="*/ 2479 h 3239"/>
                <a:gd name="T28" fmla="*/ 77 w 4370"/>
                <a:gd name="T29" fmla="*/ 2601 h 3239"/>
                <a:gd name="T30" fmla="*/ 2 w 4370"/>
                <a:gd name="T31" fmla="*/ 2885 h 3239"/>
                <a:gd name="T32" fmla="*/ 62 w 4370"/>
                <a:gd name="T33" fmla="*/ 3034 h 3239"/>
                <a:gd name="T34" fmla="*/ 187 w 4370"/>
                <a:gd name="T35" fmla="*/ 3173 h 3239"/>
                <a:gd name="T36" fmla="*/ 449 w 4370"/>
                <a:gd name="T37" fmla="*/ 3221 h 3239"/>
                <a:gd name="T38" fmla="*/ 602 w 4370"/>
                <a:gd name="T39" fmla="*/ 3171 h 3239"/>
                <a:gd name="T40" fmla="*/ 408 w 4370"/>
                <a:gd name="T41" fmla="*/ 2917 h 3239"/>
                <a:gd name="T42" fmla="*/ 444 w 4370"/>
                <a:gd name="T43" fmla="*/ 2830 h 3239"/>
                <a:gd name="T44" fmla="*/ 514 w 4370"/>
                <a:gd name="T45" fmla="*/ 2571 h 3239"/>
                <a:gd name="T46" fmla="*/ 739 w 4370"/>
                <a:gd name="T47" fmla="*/ 2588 h 3239"/>
                <a:gd name="T48" fmla="*/ 931 w 4370"/>
                <a:gd name="T49" fmla="*/ 2516 h 3239"/>
                <a:gd name="T50" fmla="*/ 1123 w 4370"/>
                <a:gd name="T51" fmla="*/ 2508 h 3239"/>
                <a:gd name="T52" fmla="*/ 1331 w 4370"/>
                <a:gd name="T53" fmla="*/ 2429 h 3239"/>
                <a:gd name="T54" fmla="*/ 1446 w 4370"/>
                <a:gd name="T55" fmla="*/ 2386 h 3239"/>
                <a:gd name="T56" fmla="*/ 1627 w 4370"/>
                <a:gd name="T57" fmla="*/ 2302 h 3239"/>
                <a:gd name="T58" fmla="*/ 1932 w 4370"/>
                <a:gd name="T59" fmla="*/ 2252 h 3239"/>
                <a:gd name="T60" fmla="*/ 2170 w 4370"/>
                <a:gd name="T61" fmla="*/ 2139 h 3239"/>
                <a:gd name="T62" fmla="*/ 2313 w 4370"/>
                <a:gd name="T63" fmla="*/ 1985 h 3239"/>
                <a:gd name="T64" fmla="*/ 2198 w 4370"/>
                <a:gd name="T65" fmla="*/ 1763 h 3239"/>
                <a:gd name="T66" fmla="*/ 2284 w 4370"/>
                <a:gd name="T67" fmla="*/ 1677 h 3239"/>
                <a:gd name="T68" fmla="*/ 2442 w 4370"/>
                <a:gd name="T69" fmla="*/ 1684 h 3239"/>
                <a:gd name="T70" fmla="*/ 2474 w 4370"/>
                <a:gd name="T71" fmla="*/ 2079 h 3239"/>
                <a:gd name="T72" fmla="*/ 2721 w 4370"/>
                <a:gd name="T73" fmla="*/ 2128 h 3239"/>
                <a:gd name="T74" fmla="*/ 2778 w 4370"/>
                <a:gd name="T75" fmla="*/ 1899 h 3239"/>
                <a:gd name="T76" fmla="*/ 2921 w 4370"/>
                <a:gd name="T77" fmla="*/ 1755 h 3239"/>
                <a:gd name="T78" fmla="*/ 3000 w 4370"/>
                <a:gd name="T79" fmla="*/ 1670 h 3239"/>
                <a:gd name="T80" fmla="*/ 3115 w 4370"/>
                <a:gd name="T81" fmla="*/ 1713 h 3239"/>
                <a:gd name="T82" fmla="*/ 3280 w 4370"/>
                <a:gd name="T83" fmla="*/ 1627 h 3239"/>
                <a:gd name="T84" fmla="*/ 3495 w 4370"/>
                <a:gd name="T85" fmla="*/ 1677 h 3239"/>
                <a:gd name="T86" fmla="*/ 3619 w 4370"/>
                <a:gd name="T87" fmla="*/ 1558 h 3239"/>
                <a:gd name="T88" fmla="*/ 3760 w 4370"/>
                <a:gd name="T89" fmla="*/ 1548 h 3239"/>
                <a:gd name="T90" fmla="*/ 4027 w 4370"/>
                <a:gd name="T91" fmla="*/ 1393 h 3239"/>
                <a:gd name="T92" fmla="*/ 4197 w 4370"/>
                <a:gd name="T93" fmla="*/ 1161 h 3239"/>
                <a:gd name="T94" fmla="*/ 4354 w 4370"/>
                <a:gd name="T95" fmla="*/ 1010 h 3239"/>
                <a:gd name="T96" fmla="*/ 4319 w 4370"/>
                <a:gd name="T97" fmla="*/ 846 h 3239"/>
                <a:gd name="T98" fmla="*/ 4097 w 4370"/>
                <a:gd name="T99" fmla="*/ 466 h 3239"/>
                <a:gd name="T100" fmla="*/ 3660 w 4370"/>
                <a:gd name="T101" fmla="*/ 294 h 3239"/>
                <a:gd name="T102" fmla="*/ 3466 w 4370"/>
                <a:gd name="T103" fmla="*/ 459 h 3239"/>
                <a:gd name="T104" fmla="*/ 3222 w 4370"/>
                <a:gd name="T105" fmla="*/ 394 h 3239"/>
                <a:gd name="T106" fmla="*/ 3000 w 4370"/>
                <a:gd name="T107" fmla="*/ 550 h 3239"/>
                <a:gd name="T108" fmla="*/ 2671 w 4370"/>
                <a:gd name="T109" fmla="*/ 552 h 3239"/>
                <a:gd name="T110" fmla="*/ 2685 w 4370"/>
                <a:gd name="T111" fmla="*/ 373 h 3239"/>
                <a:gd name="T112" fmla="*/ 2846 w 4370"/>
                <a:gd name="T113" fmla="*/ 109 h 3239"/>
                <a:gd name="T114" fmla="*/ 2525 w 4370"/>
                <a:gd name="T115" fmla="*/ 92 h 3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70" h="3239">
                  <a:moveTo>
                    <a:pt x="2456" y="0"/>
                  </a:moveTo>
                  <a:cubicBezTo>
                    <a:pt x="2428" y="18"/>
                    <a:pt x="2423" y="15"/>
                    <a:pt x="2390" y="25"/>
                  </a:cubicBezTo>
                  <a:cubicBezTo>
                    <a:pt x="2365" y="37"/>
                    <a:pt x="2341" y="36"/>
                    <a:pt x="2314" y="41"/>
                  </a:cubicBezTo>
                  <a:cubicBezTo>
                    <a:pt x="2287" y="46"/>
                    <a:pt x="2265" y="55"/>
                    <a:pt x="2227" y="53"/>
                  </a:cubicBezTo>
                  <a:cubicBezTo>
                    <a:pt x="2175" y="43"/>
                    <a:pt x="2133" y="48"/>
                    <a:pt x="2083" y="29"/>
                  </a:cubicBezTo>
                  <a:cubicBezTo>
                    <a:pt x="2031" y="23"/>
                    <a:pt x="1966" y="42"/>
                    <a:pt x="1932" y="49"/>
                  </a:cubicBezTo>
                  <a:cubicBezTo>
                    <a:pt x="1899" y="60"/>
                    <a:pt x="1889" y="71"/>
                    <a:pt x="1882" y="97"/>
                  </a:cubicBezTo>
                  <a:cubicBezTo>
                    <a:pt x="1868" y="135"/>
                    <a:pt x="1869" y="171"/>
                    <a:pt x="1890" y="208"/>
                  </a:cubicBezTo>
                  <a:cubicBezTo>
                    <a:pt x="1898" y="223"/>
                    <a:pt x="1919" y="251"/>
                    <a:pt x="1919" y="251"/>
                  </a:cubicBezTo>
                  <a:cubicBezTo>
                    <a:pt x="1897" y="309"/>
                    <a:pt x="1802" y="270"/>
                    <a:pt x="1754" y="265"/>
                  </a:cubicBezTo>
                  <a:cubicBezTo>
                    <a:pt x="1720" y="257"/>
                    <a:pt x="1677" y="252"/>
                    <a:pt x="1646" y="236"/>
                  </a:cubicBezTo>
                  <a:cubicBezTo>
                    <a:pt x="1621" y="223"/>
                    <a:pt x="1608" y="210"/>
                    <a:pt x="1582" y="200"/>
                  </a:cubicBezTo>
                  <a:cubicBezTo>
                    <a:pt x="1556" y="209"/>
                    <a:pt x="1540" y="201"/>
                    <a:pt x="1524" y="222"/>
                  </a:cubicBezTo>
                  <a:cubicBezTo>
                    <a:pt x="1514" y="236"/>
                    <a:pt x="1496" y="265"/>
                    <a:pt x="1496" y="265"/>
                  </a:cubicBezTo>
                  <a:cubicBezTo>
                    <a:pt x="1491" y="314"/>
                    <a:pt x="1491" y="378"/>
                    <a:pt x="1446" y="408"/>
                  </a:cubicBezTo>
                  <a:cubicBezTo>
                    <a:pt x="1428" y="434"/>
                    <a:pt x="1404" y="456"/>
                    <a:pt x="1374" y="466"/>
                  </a:cubicBezTo>
                  <a:cubicBezTo>
                    <a:pt x="1353" y="480"/>
                    <a:pt x="1340" y="493"/>
                    <a:pt x="1317" y="502"/>
                  </a:cubicBezTo>
                  <a:cubicBezTo>
                    <a:pt x="1287" y="530"/>
                    <a:pt x="1224" y="520"/>
                    <a:pt x="1186" y="529"/>
                  </a:cubicBezTo>
                  <a:cubicBezTo>
                    <a:pt x="1195" y="557"/>
                    <a:pt x="1213" y="551"/>
                    <a:pt x="1241" y="560"/>
                  </a:cubicBezTo>
                  <a:cubicBezTo>
                    <a:pt x="1260" y="579"/>
                    <a:pt x="1279" y="587"/>
                    <a:pt x="1291" y="610"/>
                  </a:cubicBezTo>
                  <a:cubicBezTo>
                    <a:pt x="1299" y="625"/>
                    <a:pt x="1322" y="653"/>
                    <a:pt x="1322" y="653"/>
                  </a:cubicBezTo>
                  <a:cubicBezTo>
                    <a:pt x="1344" y="722"/>
                    <a:pt x="1330" y="817"/>
                    <a:pt x="1317" y="889"/>
                  </a:cubicBezTo>
                  <a:cubicBezTo>
                    <a:pt x="1313" y="913"/>
                    <a:pt x="1309" y="937"/>
                    <a:pt x="1302" y="960"/>
                  </a:cubicBezTo>
                  <a:cubicBezTo>
                    <a:pt x="1300" y="967"/>
                    <a:pt x="1289" y="978"/>
                    <a:pt x="1295" y="982"/>
                  </a:cubicBezTo>
                  <a:cubicBezTo>
                    <a:pt x="1288" y="992"/>
                    <a:pt x="1299" y="1000"/>
                    <a:pt x="1294" y="1011"/>
                  </a:cubicBezTo>
                  <a:cubicBezTo>
                    <a:pt x="1289" y="1017"/>
                    <a:pt x="1269" y="1038"/>
                    <a:pt x="1267" y="1046"/>
                  </a:cubicBezTo>
                  <a:cubicBezTo>
                    <a:pt x="1266" y="1053"/>
                    <a:pt x="1257" y="1055"/>
                    <a:pt x="1252" y="1060"/>
                  </a:cubicBezTo>
                  <a:cubicBezTo>
                    <a:pt x="1245" y="1071"/>
                    <a:pt x="1228" y="1086"/>
                    <a:pt x="1214" y="1100"/>
                  </a:cubicBezTo>
                  <a:cubicBezTo>
                    <a:pt x="1200" y="1114"/>
                    <a:pt x="1183" y="1130"/>
                    <a:pt x="1169" y="1145"/>
                  </a:cubicBezTo>
                  <a:cubicBezTo>
                    <a:pt x="1161" y="1158"/>
                    <a:pt x="1137" y="1177"/>
                    <a:pt x="1130" y="1191"/>
                  </a:cubicBezTo>
                  <a:cubicBezTo>
                    <a:pt x="1105" y="1240"/>
                    <a:pt x="1117" y="1227"/>
                    <a:pt x="1066" y="1261"/>
                  </a:cubicBezTo>
                  <a:cubicBezTo>
                    <a:pt x="1050" y="1311"/>
                    <a:pt x="1063" y="1294"/>
                    <a:pt x="1037" y="1318"/>
                  </a:cubicBezTo>
                  <a:cubicBezTo>
                    <a:pt x="1027" y="1349"/>
                    <a:pt x="1025" y="1356"/>
                    <a:pt x="1016" y="1383"/>
                  </a:cubicBezTo>
                  <a:cubicBezTo>
                    <a:pt x="1014" y="1390"/>
                    <a:pt x="1009" y="1404"/>
                    <a:pt x="1009" y="1404"/>
                  </a:cubicBezTo>
                  <a:cubicBezTo>
                    <a:pt x="996" y="1501"/>
                    <a:pt x="1003" y="1605"/>
                    <a:pt x="973" y="1698"/>
                  </a:cubicBezTo>
                  <a:cubicBezTo>
                    <a:pt x="960" y="1738"/>
                    <a:pt x="958" y="1770"/>
                    <a:pt x="915" y="1784"/>
                  </a:cubicBezTo>
                  <a:cubicBezTo>
                    <a:pt x="902" y="1792"/>
                    <a:pt x="894" y="1806"/>
                    <a:pt x="880" y="1813"/>
                  </a:cubicBezTo>
                  <a:cubicBezTo>
                    <a:pt x="854" y="1826"/>
                    <a:pt x="827" y="1818"/>
                    <a:pt x="797" y="1825"/>
                  </a:cubicBezTo>
                  <a:cubicBezTo>
                    <a:pt x="774" y="1848"/>
                    <a:pt x="780" y="1853"/>
                    <a:pt x="744" y="1863"/>
                  </a:cubicBezTo>
                  <a:cubicBezTo>
                    <a:pt x="737" y="1865"/>
                    <a:pt x="718" y="1887"/>
                    <a:pt x="718" y="1887"/>
                  </a:cubicBezTo>
                  <a:cubicBezTo>
                    <a:pt x="705" y="1893"/>
                    <a:pt x="694" y="1907"/>
                    <a:pt x="684" y="1916"/>
                  </a:cubicBezTo>
                  <a:cubicBezTo>
                    <a:pt x="653" y="1944"/>
                    <a:pt x="656" y="1956"/>
                    <a:pt x="629" y="1985"/>
                  </a:cubicBezTo>
                  <a:cubicBezTo>
                    <a:pt x="619" y="2016"/>
                    <a:pt x="601" y="2041"/>
                    <a:pt x="579" y="2064"/>
                  </a:cubicBezTo>
                  <a:cubicBezTo>
                    <a:pt x="571" y="2089"/>
                    <a:pt x="558" y="2094"/>
                    <a:pt x="543" y="2114"/>
                  </a:cubicBezTo>
                  <a:cubicBezTo>
                    <a:pt x="518" y="2148"/>
                    <a:pt x="497" y="2176"/>
                    <a:pt x="471" y="2207"/>
                  </a:cubicBezTo>
                  <a:cubicBezTo>
                    <a:pt x="466" y="2213"/>
                    <a:pt x="464" y="2223"/>
                    <a:pt x="457" y="2228"/>
                  </a:cubicBezTo>
                  <a:cubicBezTo>
                    <a:pt x="444" y="2238"/>
                    <a:pt x="427" y="2241"/>
                    <a:pt x="414" y="2250"/>
                  </a:cubicBezTo>
                  <a:cubicBezTo>
                    <a:pt x="409" y="2257"/>
                    <a:pt x="406" y="2265"/>
                    <a:pt x="400" y="2271"/>
                  </a:cubicBezTo>
                  <a:cubicBezTo>
                    <a:pt x="387" y="2282"/>
                    <a:pt x="357" y="2300"/>
                    <a:pt x="357" y="2300"/>
                  </a:cubicBezTo>
                  <a:cubicBezTo>
                    <a:pt x="347" y="2314"/>
                    <a:pt x="338" y="2329"/>
                    <a:pt x="328" y="2343"/>
                  </a:cubicBezTo>
                  <a:cubicBezTo>
                    <a:pt x="324" y="2349"/>
                    <a:pt x="326" y="2360"/>
                    <a:pt x="321" y="2365"/>
                  </a:cubicBezTo>
                  <a:cubicBezTo>
                    <a:pt x="309" y="2377"/>
                    <a:pt x="292" y="2384"/>
                    <a:pt x="278" y="2393"/>
                  </a:cubicBezTo>
                  <a:cubicBezTo>
                    <a:pt x="257" y="2407"/>
                    <a:pt x="271" y="2415"/>
                    <a:pt x="256" y="2400"/>
                  </a:cubicBezTo>
                  <a:cubicBezTo>
                    <a:pt x="239" y="2421"/>
                    <a:pt x="223" y="2444"/>
                    <a:pt x="204" y="2463"/>
                  </a:cubicBezTo>
                  <a:cubicBezTo>
                    <a:pt x="199" y="2468"/>
                    <a:pt x="219" y="2439"/>
                    <a:pt x="213" y="2443"/>
                  </a:cubicBezTo>
                  <a:cubicBezTo>
                    <a:pt x="199" y="2452"/>
                    <a:pt x="194" y="2474"/>
                    <a:pt x="178" y="2479"/>
                  </a:cubicBezTo>
                  <a:cubicBezTo>
                    <a:pt x="147" y="2489"/>
                    <a:pt x="115" y="2498"/>
                    <a:pt x="84" y="2508"/>
                  </a:cubicBezTo>
                  <a:cubicBezTo>
                    <a:pt x="60" y="2500"/>
                    <a:pt x="37" y="2458"/>
                    <a:pt x="14" y="2449"/>
                  </a:cubicBezTo>
                  <a:cubicBezTo>
                    <a:pt x="24" y="2512"/>
                    <a:pt x="32" y="2514"/>
                    <a:pt x="62" y="2554"/>
                  </a:cubicBezTo>
                  <a:cubicBezTo>
                    <a:pt x="72" y="2568"/>
                    <a:pt x="77" y="2601"/>
                    <a:pt x="77" y="2601"/>
                  </a:cubicBezTo>
                  <a:cubicBezTo>
                    <a:pt x="81" y="2626"/>
                    <a:pt x="88" y="2685"/>
                    <a:pt x="84" y="2715"/>
                  </a:cubicBezTo>
                  <a:cubicBezTo>
                    <a:pt x="80" y="2745"/>
                    <a:pt x="66" y="2760"/>
                    <a:pt x="55" y="2780"/>
                  </a:cubicBezTo>
                  <a:cubicBezTo>
                    <a:pt x="44" y="2800"/>
                    <a:pt x="26" y="2817"/>
                    <a:pt x="17" y="2835"/>
                  </a:cubicBezTo>
                  <a:cubicBezTo>
                    <a:pt x="1" y="2883"/>
                    <a:pt x="4" y="2868"/>
                    <a:pt x="2" y="2885"/>
                  </a:cubicBezTo>
                  <a:cubicBezTo>
                    <a:pt x="0" y="2902"/>
                    <a:pt x="3" y="2923"/>
                    <a:pt x="7" y="2936"/>
                  </a:cubicBezTo>
                  <a:cubicBezTo>
                    <a:pt x="13" y="2950"/>
                    <a:pt x="27" y="2966"/>
                    <a:pt x="27" y="2966"/>
                  </a:cubicBezTo>
                  <a:cubicBezTo>
                    <a:pt x="38" y="2977"/>
                    <a:pt x="55" y="2982"/>
                    <a:pt x="63" y="2995"/>
                  </a:cubicBezTo>
                  <a:cubicBezTo>
                    <a:pt x="71" y="3008"/>
                    <a:pt x="62" y="3034"/>
                    <a:pt x="62" y="3034"/>
                  </a:cubicBezTo>
                  <a:cubicBezTo>
                    <a:pt x="64" y="3053"/>
                    <a:pt x="80" y="3080"/>
                    <a:pt x="86" y="3094"/>
                  </a:cubicBezTo>
                  <a:cubicBezTo>
                    <a:pt x="92" y="3108"/>
                    <a:pt x="87" y="3110"/>
                    <a:pt x="99" y="3117"/>
                  </a:cubicBezTo>
                  <a:cubicBezTo>
                    <a:pt x="118" y="3123"/>
                    <a:pt x="139" y="3125"/>
                    <a:pt x="156" y="3135"/>
                  </a:cubicBezTo>
                  <a:cubicBezTo>
                    <a:pt x="174" y="3147"/>
                    <a:pt x="177" y="3159"/>
                    <a:pt x="187" y="3173"/>
                  </a:cubicBezTo>
                  <a:cubicBezTo>
                    <a:pt x="191" y="3182"/>
                    <a:pt x="224" y="3198"/>
                    <a:pt x="230" y="3205"/>
                  </a:cubicBezTo>
                  <a:cubicBezTo>
                    <a:pt x="240" y="3217"/>
                    <a:pt x="242" y="3227"/>
                    <a:pt x="256" y="3232"/>
                  </a:cubicBezTo>
                  <a:cubicBezTo>
                    <a:pt x="275" y="3239"/>
                    <a:pt x="304" y="3234"/>
                    <a:pt x="336" y="3236"/>
                  </a:cubicBezTo>
                  <a:cubicBezTo>
                    <a:pt x="368" y="3234"/>
                    <a:pt x="419" y="3223"/>
                    <a:pt x="449" y="3221"/>
                  </a:cubicBezTo>
                  <a:cubicBezTo>
                    <a:pt x="499" y="3205"/>
                    <a:pt x="479" y="3237"/>
                    <a:pt x="514" y="3224"/>
                  </a:cubicBezTo>
                  <a:cubicBezTo>
                    <a:pt x="519" y="3219"/>
                    <a:pt x="523" y="3213"/>
                    <a:pt x="529" y="3210"/>
                  </a:cubicBezTo>
                  <a:cubicBezTo>
                    <a:pt x="535" y="3206"/>
                    <a:pt x="544" y="3208"/>
                    <a:pt x="550" y="3203"/>
                  </a:cubicBezTo>
                  <a:cubicBezTo>
                    <a:pt x="559" y="3196"/>
                    <a:pt x="595" y="3182"/>
                    <a:pt x="602" y="3171"/>
                  </a:cubicBezTo>
                  <a:cubicBezTo>
                    <a:pt x="620" y="3113"/>
                    <a:pt x="612" y="3090"/>
                    <a:pt x="557" y="3082"/>
                  </a:cubicBezTo>
                  <a:cubicBezTo>
                    <a:pt x="548" y="3046"/>
                    <a:pt x="515" y="3066"/>
                    <a:pt x="485" y="3046"/>
                  </a:cubicBezTo>
                  <a:cubicBezTo>
                    <a:pt x="487" y="3039"/>
                    <a:pt x="509" y="2999"/>
                    <a:pt x="509" y="2991"/>
                  </a:cubicBezTo>
                  <a:cubicBezTo>
                    <a:pt x="509" y="2926"/>
                    <a:pt x="454" y="2942"/>
                    <a:pt x="408" y="2917"/>
                  </a:cubicBezTo>
                  <a:cubicBezTo>
                    <a:pt x="371" y="2897"/>
                    <a:pt x="357" y="2910"/>
                    <a:pt x="317" y="2897"/>
                  </a:cubicBezTo>
                  <a:cubicBezTo>
                    <a:pt x="306" y="2888"/>
                    <a:pt x="321" y="2860"/>
                    <a:pt x="334" y="2849"/>
                  </a:cubicBezTo>
                  <a:cubicBezTo>
                    <a:pt x="347" y="2838"/>
                    <a:pt x="378" y="2836"/>
                    <a:pt x="396" y="2833"/>
                  </a:cubicBezTo>
                  <a:cubicBezTo>
                    <a:pt x="410" y="2828"/>
                    <a:pt x="430" y="2835"/>
                    <a:pt x="444" y="2830"/>
                  </a:cubicBezTo>
                  <a:cubicBezTo>
                    <a:pt x="451" y="2828"/>
                    <a:pt x="475" y="2794"/>
                    <a:pt x="475" y="2794"/>
                  </a:cubicBezTo>
                  <a:cubicBezTo>
                    <a:pt x="497" y="2771"/>
                    <a:pt x="499" y="2765"/>
                    <a:pt x="509" y="2734"/>
                  </a:cubicBezTo>
                  <a:cubicBezTo>
                    <a:pt x="511" y="2727"/>
                    <a:pt x="518" y="2677"/>
                    <a:pt x="518" y="2677"/>
                  </a:cubicBezTo>
                  <a:cubicBezTo>
                    <a:pt x="523" y="2652"/>
                    <a:pt x="500" y="2588"/>
                    <a:pt x="514" y="2571"/>
                  </a:cubicBezTo>
                  <a:cubicBezTo>
                    <a:pt x="528" y="2554"/>
                    <a:pt x="579" y="2569"/>
                    <a:pt x="600" y="2572"/>
                  </a:cubicBezTo>
                  <a:cubicBezTo>
                    <a:pt x="614" y="2577"/>
                    <a:pt x="634" y="2575"/>
                    <a:pt x="643" y="2587"/>
                  </a:cubicBezTo>
                  <a:cubicBezTo>
                    <a:pt x="662" y="2614"/>
                    <a:pt x="650" y="2587"/>
                    <a:pt x="679" y="2597"/>
                  </a:cubicBezTo>
                  <a:cubicBezTo>
                    <a:pt x="703" y="2595"/>
                    <a:pt x="715" y="2593"/>
                    <a:pt x="739" y="2588"/>
                  </a:cubicBezTo>
                  <a:cubicBezTo>
                    <a:pt x="757" y="2584"/>
                    <a:pt x="772" y="2543"/>
                    <a:pt x="787" y="2533"/>
                  </a:cubicBezTo>
                  <a:cubicBezTo>
                    <a:pt x="800" y="2517"/>
                    <a:pt x="817" y="2513"/>
                    <a:pt x="830" y="2509"/>
                  </a:cubicBezTo>
                  <a:cubicBezTo>
                    <a:pt x="843" y="2505"/>
                    <a:pt x="849" y="2505"/>
                    <a:pt x="866" y="2506"/>
                  </a:cubicBezTo>
                  <a:cubicBezTo>
                    <a:pt x="887" y="2508"/>
                    <a:pt x="910" y="2511"/>
                    <a:pt x="931" y="2516"/>
                  </a:cubicBezTo>
                  <a:cubicBezTo>
                    <a:pt x="947" y="2520"/>
                    <a:pt x="973" y="2580"/>
                    <a:pt x="973" y="2580"/>
                  </a:cubicBezTo>
                  <a:cubicBezTo>
                    <a:pt x="989" y="2573"/>
                    <a:pt x="989" y="2592"/>
                    <a:pt x="1006" y="2590"/>
                  </a:cubicBezTo>
                  <a:cubicBezTo>
                    <a:pt x="1013" y="2589"/>
                    <a:pt x="1027" y="2585"/>
                    <a:pt x="1034" y="2585"/>
                  </a:cubicBezTo>
                  <a:cubicBezTo>
                    <a:pt x="1073" y="2584"/>
                    <a:pt x="1093" y="2513"/>
                    <a:pt x="1123" y="2508"/>
                  </a:cubicBezTo>
                  <a:cubicBezTo>
                    <a:pt x="1190" y="2497"/>
                    <a:pt x="1131" y="2507"/>
                    <a:pt x="1217" y="2499"/>
                  </a:cubicBezTo>
                  <a:cubicBezTo>
                    <a:pt x="1239" y="2482"/>
                    <a:pt x="1239" y="2432"/>
                    <a:pt x="1246" y="2408"/>
                  </a:cubicBezTo>
                  <a:cubicBezTo>
                    <a:pt x="1253" y="2384"/>
                    <a:pt x="1244" y="2350"/>
                    <a:pt x="1258" y="2353"/>
                  </a:cubicBezTo>
                  <a:cubicBezTo>
                    <a:pt x="1314" y="2367"/>
                    <a:pt x="1303" y="2387"/>
                    <a:pt x="1331" y="2429"/>
                  </a:cubicBezTo>
                  <a:cubicBezTo>
                    <a:pt x="1344" y="2468"/>
                    <a:pt x="1332" y="2521"/>
                    <a:pt x="1374" y="2537"/>
                  </a:cubicBezTo>
                  <a:cubicBezTo>
                    <a:pt x="1392" y="2534"/>
                    <a:pt x="1427" y="2538"/>
                    <a:pt x="1439" y="2515"/>
                  </a:cubicBezTo>
                  <a:cubicBezTo>
                    <a:pt x="1446" y="2502"/>
                    <a:pt x="1453" y="2472"/>
                    <a:pt x="1453" y="2472"/>
                  </a:cubicBezTo>
                  <a:cubicBezTo>
                    <a:pt x="1451" y="2443"/>
                    <a:pt x="1446" y="2415"/>
                    <a:pt x="1446" y="2386"/>
                  </a:cubicBezTo>
                  <a:cubicBezTo>
                    <a:pt x="1446" y="2371"/>
                    <a:pt x="1439" y="2348"/>
                    <a:pt x="1453" y="2343"/>
                  </a:cubicBezTo>
                  <a:cubicBezTo>
                    <a:pt x="1476" y="2335"/>
                    <a:pt x="1524" y="2357"/>
                    <a:pt x="1524" y="2357"/>
                  </a:cubicBezTo>
                  <a:cubicBezTo>
                    <a:pt x="1541" y="2355"/>
                    <a:pt x="1559" y="2355"/>
                    <a:pt x="1575" y="2350"/>
                  </a:cubicBezTo>
                  <a:cubicBezTo>
                    <a:pt x="1589" y="2339"/>
                    <a:pt x="1620" y="2319"/>
                    <a:pt x="1627" y="2302"/>
                  </a:cubicBezTo>
                  <a:cubicBezTo>
                    <a:pt x="1636" y="2287"/>
                    <a:pt x="1618" y="2285"/>
                    <a:pt x="1627" y="2257"/>
                  </a:cubicBezTo>
                  <a:cubicBezTo>
                    <a:pt x="1613" y="2168"/>
                    <a:pt x="1597" y="2118"/>
                    <a:pt x="1682" y="2135"/>
                  </a:cubicBezTo>
                  <a:cubicBezTo>
                    <a:pt x="1722" y="2177"/>
                    <a:pt x="1750" y="2244"/>
                    <a:pt x="1818" y="2250"/>
                  </a:cubicBezTo>
                  <a:cubicBezTo>
                    <a:pt x="1861" y="2254"/>
                    <a:pt x="1879" y="2221"/>
                    <a:pt x="1932" y="2252"/>
                  </a:cubicBezTo>
                  <a:cubicBezTo>
                    <a:pt x="2009" y="2228"/>
                    <a:pt x="1987" y="2218"/>
                    <a:pt x="2002" y="2209"/>
                  </a:cubicBezTo>
                  <a:cubicBezTo>
                    <a:pt x="2033" y="2185"/>
                    <a:pt x="2015" y="2174"/>
                    <a:pt x="2050" y="2168"/>
                  </a:cubicBezTo>
                  <a:cubicBezTo>
                    <a:pt x="2092" y="2161"/>
                    <a:pt x="2089" y="2171"/>
                    <a:pt x="2124" y="2161"/>
                  </a:cubicBezTo>
                  <a:cubicBezTo>
                    <a:pt x="2138" y="2157"/>
                    <a:pt x="2170" y="2139"/>
                    <a:pt x="2170" y="2139"/>
                  </a:cubicBezTo>
                  <a:cubicBezTo>
                    <a:pt x="2197" y="2121"/>
                    <a:pt x="2220" y="2138"/>
                    <a:pt x="2244" y="2115"/>
                  </a:cubicBezTo>
                  <a:cubicBezTo>
                    <a:pt x="2256" y="2099"/>
                    <a:pt x="2281" y="2082"/>
                    <a:pt x="2287" y="2065"/>
                  </a:cubicBezTo>
                  <a:cubicBezTo>
                    <a:pt x="2296" y="2049"/>
                    <a:pt x="2293" y="2030"/>
                    <a:pt x="2297" y="2017"/>
                  </a:cubicBezTo>
                  <a:cubicBezTo>
                    <a:pt x="2301" y="2004"/>
                    <a:pt x="2305" y="1995"/>
                    <a:pt x="2313" y="1985"/>
                  </a:cubicBezTo>
                  <a:cubicBezTo>
                    <a:pt x="2317" y="1970"/>
                    <a:pt x="2347" y="1957"/>
                    <a:pt x="2347" y="1957"/>
                  </a:cubicBezTo>
                  <a:cubicBezTo>
                    <a:pt x="2349" y="1941"/>
                    <a:pt x="2346" y="1917"/>
                    <a:pt x="2338" y="1897"/>
                  </a:cubicBezTo>
                  <a:cubicBezTo>
                    <a:pt x="2330" y="1877"/>
                    <a:pt x="2320" y="1856"/>
                    <a:pt x="2297" y="1834"/>
                  </a:cubicBezTo>
                  <a:cubicBezTo>
                    <a:pt x="2291" y="1815"/>
                    <a:pt x="2213" y="1768"/>
                    <a:pt x="2198" y="1763"/>
                  </a:cubicBezTo>
                  <a:cubicBezTo>
                    <a:pt x="2191" y="1756"/>
                    <a:pt x="2198" y="1739"/>
                    <a:pt x="2189" y="1733"/>
                  </a:cubicBezTo>
                  <a:cubicBezTo>
                    <a:pt x="2183" y="1729"/>
                    <a:pt x="2168" y="1728"/>
                    <a:pt x="2162" y="1724"/>
                  </a:cubicBezTo>
                  <a:cubicBezTo>
                    <a:pt x="2169" y="1720"/>
                    <a:pt x="2212" y="1717"/>
                    <a:pt x="2232" y="1709"/>
                  </a:cubicBezTo>
                  <a:cubicBezTo>
                    <a:pt x="2247" y="1706"/>
                    <a:pt x="2284" y="1677"/>
                    <a:pt x="2284" y="1677"/>
                  </a:cubicBezTo>
                  <a:cubicBezTo>
                    <a:pt x="2290" y="1672"/>
                    <a:pt x="2315" y="1656"/>
                    <a:pt x="2320" y="1648"/>
                  </a:cubicBezTo>
                  <a:cubicBezTo>
                    <a:pt x="2354" y="1594"/>
                    <a:pt x="2299" y="1657"/>
                    <a:pt x="2341" y="1612"/>
                  </a:cubicBezTo>
                  <a:cubicBezTo>
                    <a:pt x="2381" y="1625"/>
                    <a:pt x="2356" y="1620"/>
                    <a:pt x="2395" y="1633"/>
                  </a:cubicBezTo>
                  <a:cubicBezTo>
                    <a:pt x="2412" y="1649"/>
                    <a:pt x="2425" y="1668"/>
                    <a:pt x="2442" y="1684"/>
                  </a:cubicBezTo>
                  <a:cubicBezTo>
                    <a:pt x="2459" y="1736"/>
                    <a:pt x="2452" y="1712"/>
                    <a:pt x="2463" y="1756"/>
                  </a:cubicBezTo>
                  <a:cubicBezTo>
                    <a:pt x="2470" y="1866"/>
                    <a:pt x="2450" y="1857"/>
                    <a:pt x="2522" y="1925"/>
                  </a:cubicBezTo>
                  <a:cubicBezTo>
                    <a:pt x="2513" y="1952"/>
                    <a:pt x="2490" y="1983"/>
                    <a:pt x="2474" y="2007"/>
                  </a:cubicBezTo>
                  <a:cubicBezTo>
                    <a:pt x="2468" y="2029"/>
                    <a:pt x="2468" y="2062"/>
                    <a:pt x="2474" y="2079"/>
                  </a:cubicBezTo>
                  <a:cubicBezTo>
                    <a:pt x="2480" y="2096"/>
                    <a:pt x="2490" y="2100"/>
                    <a:pt x="2513" y="2110"/>
                  </a:cubicBezTo>
                  <a:cubicBezTo>
                    <a:pt x="2536" y="2120"/>
                    <a:pt x="2584" y="2136"/>
                    <a:pt x="2611" y="2141"/>
                  </a:cubicBezTo>
                  <a:cubicBezTo>
                    <a:pt x="2628" y="2138"/>
                    <a:pt x="2662" y="2146"/>
                    <a:pt x="2678" y="2142"/>
                  </a:cubicBezTo>
                  <a:cubicBezTo>
                    <a:pt x="2693" y="2139"/>
                    <a:pt x="2721" y="2128"/>
                    <a:pt x="2721" y="2128"/>
                  </a:cubicBezTo>
                  <a:cubicBezTo>
                    <a:pt x="2735" y="2107"/>
                    <a:pt x="2749" y="2095"/>
                    <a:pt x="2757" y="2071"/>
                  </a:cubicBezTo>
                  <a:cubicBezTo>
                    <a:pt x="2768" y="1996"/>
                    <a:pt x="2768" y="2016"/>
                    <a:pt x="2757" y="1913"/>
                  </a:cubicBezTo>
                  <a:cubicBezTo>
                    <a:pt x="2756" y="1906"/>
                    <a:pt x="2744" y="1896"/>
                    <a:pt x="2750" y="1892"/>
                  </a:cubicBezTo>
                  <a:cubicBezTo>
                    <a:pt x="2758" y="1887"/>
                    <a:pt x="2769" y="1897"/>
                    <a:pt x="2778" y="1899"/>
                  </a:cubicBezTo>
                  <a:cubicBezTo>
                    <a:pt x="2790" y="1902"/>
                    <a:pt x="2802" y="1904"/>
                    <a:pt x="2814" y="1906"/>
                  </a:cubicBezTo>
                  <a:cubicBezTo>
                    <a:pt x="2831" y="1904"/>
                    <a:pt x="2842" y="1885"/>
                    <a:pt x="2858" y="1880"/>
                  </a:cubicBezTo>
                  <a:cubicBezTo>
                    <a:pt x="2875" y="1874"/>
                    <a:pt x="2880" y="1876"/>
                    <a:pt x="2886" y="1863"/>
                  </a:cubicBezTo>
                  <a:cubicBezTo>
                    <a:pt x="2900" y="1835"/>
                    <a:pt x="2910" y="1785"/>
                    <a:pt x="2921" y="1755"/>
                  </a:cubicBezTo>
                  <a:cubicBezTo>
                    <a:pt x="2923" y="1726"/>
                    <a:pt x="2921" y="1719"/>
                    <a:pt x="2929" y="1691"/>
                  </a:cubicBezTo>
                  <a:cubicBezTo>
                    <a:pt x="2931" y="1684"/>
                    <a:pt x="2951" y="1665"/>
                    <a:pt x="2957" y="1661"/>
                  </a:cubicBezTo>
                  <a:cubicBezTo>
                    <a:pt x="2970" y="1653"/>
                    <a:pt x="2973" y="1664"/>
                    <a:pt x="2986" y="1655"/>
                  </a:cubicBezTo>
                  <a:cubicBezTo>
                    <a:pt x="2991" y="1660"/>
                    <a:pt x="2995" y="1666"/>
                    <a:pt x="3000" y="1670"/>
                  </a:cubicBezTo>
                  <a:cubicBezTo>
                    <a:pt x="3007" y="1675"/>
                    <a:pt x="3020" y="1660"/>
                    <a:pt x="3026" y="1666"/>
                  </a:cubicBezTo>
                  <a:cubicBezTo>
                    <a:pt x="3032" y="1672"/>
                    <a:pt x="3048" y="1695"/>
                    <a:pt x="3055" y="1700"/>
                  </a:cubicBezTo>
                  <a:cubicBezTo>
                    <a:pt x="3065" y="1708"/>
                    <a:pt x="3060" y="1714"/>
                    <a:pt x="3072" y="1720"/>
                  </a:cubicBezTo>
                  <a:cubicBezTo>
                    <a:pt x="3095" y="1673"/>
                    <a:pt x="3069" y="1705"/>
                    <a:pt x="3115" y="1713"/>
                  </a:cubicBezTo>
                  <a:cubicBezTo>
                    <a:pt x="3119" y="1714"/>
                    <a:pt x="3158" y="1700"/>
                    <a:pt x="3165" y="1698"/>
                  </a:cubicBezTo>
                  <a:cubicBezTo>
                    <a:pt x="3194" y="1654"/>
                    <a:pt x="3161" y="1694"/>
                    <a:pt x="3201" y="1670"/>
                  </a:cubicBezTo>
                  <a:cubicBezTo>
                    <a:pt x="3217" y="1660"/>
                    <a:pt x="3212" y="1650"/>
                    <a:pt x="3230" y="1641"/>
                  </a:cubicBezTo>
                  <a:cubicBezTo>
                    <a:pt x="3246" y="1633"/>
                    <a:pt x="3264" y="1632"/>
                    <a:pt x="3280" y="1627"/>
                  </a:cubicBezTo>
                  <a:cubicBezTo>
                    <a:pt x="3290" y="1629"/>
                    <a:pt x="3330" y="1633"/>
                    <a:pt x="3344" y="1641"/>
                  </a:cubicBezTo>
                  <a:cubicBezTo>
                    <a:pt x="3366" y="1654"/>
                    <a:pt x="3355" y="1659"/>
                    <a:pt x="3373" y="1677"/>
                  </a:cubicBezTo>
                  <a:cubicBezTo>
                    <a:pt x="3395" y="1699"/>
                    <a:pt x="3423" y="1711"/>
                    <a:pt x="3452" y="1720"/>
                  </a:cubicBezTo>
                  <a:cubicBezTo>
                    <a:pt x="3486" y="1709"/>
                    <a:pt x="3470" y="1700"/>
                    <a:pt x="3495" y="1677"/>
                  </a:cubicBezTo>
                  <a:cubicBezTo>
                    <a:pt x="3503" y="1653"/>
                    <a:pt x="3511" y="1580"/>
                    <a:pt x="3511" y="1580"/>
                  </a:cubicBezTo>
                  <a:cubicBezTo>
                    <a:pt x="3519" y="1538"/>
                    <a:pt x="3536" y="1516"/>
                    <a:pt x="3559" y="1479"/>
                  </a:cubicBezTo>
                  <a:cubicBezTo>
                    <a:pt x="3595" y="1492"/>
                    <a:pt x="3591" y="1496"/>
                    <a:pt x="3605" y="1529"/>
                  </a:cubicBezTo>
                  <a:cubicBezTo>
                    <a:pt x="3608" y="1537"/>
                    <a:pt x="3615" y="1551"/>
                    <a:pt x="3619" y="1558"/>
                  </a:cubicBezTo>
                  <a:cubicBezTo>
                    <a:pt x="3623" y="1565"/>
                    <a:pt x="3620" y="1575"/>
                    <a:pt x="3626" y="1580"/>
                  </a:cubicBezTo>
                  <a:cubicBezTo>
                    <a:pt x="3633" y="1586"/>
                    <a:pt x="3636" y="1595"/>
                    <a:pt x="3645" y="1598"/>
                  </a:cubicBezTo>
                  <a:cubicBezTo>
                    <a:pt x="3659" y="1602"/>
                    <a:pt x="3694" y="1589"/>
                    <a:pt x="3694" y="1589"/>
                  </a:cubicBezTo>
                  <a:cubicBezTo>
                    <a:pt x="3711" y="1578"/>
                    <a:pt x="3744" y="1550"/>
                    <a:pt x="3760" y="1548"/>
                  </a:cubicBezTo>
                  <a:cubicBezTo>
                    <a:pt x="3787" y="1539"/>
                    <a:pt x="3816" y="1551"/>
                    <a:pt x="3845" y="1546"/>
                  </a:cubicBezTo>
                  <a:cubicBezTo>
                    <a:pt x="3874" y="1541"/>
                    <a:pt x="3910" y="1531"/>
                    <a:pt x="3936" y="1515"/>
                  </a:cubicBezTo>
                  <a:cubicBezTo>
                    <a:pt x="3957" y="1495"/>
                    <a:pt x="3974" y="1469"/>
                    <a:pt x="3998" y="1453"/>
                  </a:cubicBezTo>
                  <a:cubicBezTo>
                    <a:pt x="4010" y="1429"/>
                    <a:pt x="4022" y="1407"/>
                    <a:pt x="4027" y="1393"/>
                  </a:cubicBezTo>
                  <a:cubicBezTo>
                    <a:pt x="4030" y="1367"/>
                    <a:pt x="4014" y="1325"/>
                    <a:pt x="4015" y="1297"/>
                  </a:cubicBezTo>
                  <a:cubicBezTo>
                    <a:pt x="4016" y="1269"/>
                    <a:pt x="4016" y="1246"/>
                    <a:pt x="4032" y="1225"/>
                  </a:cubicBezTo>
                  <a:cubicBezTo>
                    <a:pt x="4043" y="1190"/>
                    <a:pt x="4076" y="1159"/>
                    <a:pt x="4111" y="1168"/>
                  </a:cubicBezTo>
                  <a:cubicBezTo>
                    <a:pt x="4140" y="1166"/>
                    <a:pt x="4169" y="1167"/>
                    <a:pt x="4197" y="1161"/>
                  </a:cubicBezTo>
                  <a:cubicBezTo>
                    <a:pt x="4216" y="1157"/>
                    <a:pt x="4228" y="1153"/>
                    <a:pt x="4234" y="1143"/>
                  </a:cubicBezTo>
                  <a:cubicBezTo>
                    <a:pt x="4243" y="1130"/>
                    <a:pt x="4245" y="1135"/>
                    <a:pt x="4258" y="1131"/>
                  </a:cubicBezTo>
                  <a:cubicBezTo>
                    <a:pt x="4261" y="1119"/>
                    <a:pt x="4264" y="1033"/>
                    <a:pt x="4272" y="1023"/>
                  </a:cubicBezTo>
                  <a:cubicBezTo>
                    <a:pt x="4288" y="1002"/>
                    <a:pt x="4327" y="1019"/>
                    <a:pt x="4354" y="1010"/>
                  </a:cubicBezTo>
                  <a:cubicBezTo>
                    <a:pt x="4355" y="1007"/>
                    <a:pt x="4370" y="970"/>
                    <a:pt x="4369" y="967"/>
                  </a:cubicBezTo>
                  <a:cubicBezTo>
                    <a:pt x="4368" y="960"/>
                    <a:pt x="4354" y="953"/>
                    <a:pt x="4354" y="953"/>
                  </a:cubicBezTo>
                  <a:cubicBezTo>
                    <a:pt x="4337" y="902"/>
                    <a:pt x="4348" y="923"/>
                    <a:pt x="4326" y="889"/>
                  </a:cubicBezTo>
                  <a:cubicBezTo>
                    <a:pt x="4324" y="875"/>
                    <a:pt x="4324" y="860"/>
                    <a:pt x="4319" y="846"/>
                  </a:cubicBezTo>
                  <a:cubicBezTo>
                    <a:pt x="4310" y="823"/>
                    <a:pt x="4255" y="781"/>
                    <a:pt x="4233" y="767"/>
                  </a:cubicBezTo>
                  <a:cubicBezTo>
                    <a:pt x="4224" y="739"/>
                    <a:pt x="4234" y="717"/>
                    <a:pt x="4210" y="701"/>
                  </a:cubicBezTo>
                  <a:cubicBezTo>
                    <a:pt x="4200" y="649"/>
                    <a:pt x="4186" y="611"/>
                    <a:pt x="4175" y="559"/>
                  </a:cubicBezTo>
                  <a:cubicBezTo>
                    <a:pt x="4169" y="531"/>
                    <a:pt x="4119" y="481"/>
                    <a:pt x="4097" y="466"/>
                  </a:cubicBezTo>
                  <a:cubicBezTo>
                    <a:pt x="4085" y="432"/>
                    <a:pt x="4047" y="409"/>
                    <a:pt x="4018" y="387"/>
                  </a:cubicBezTo>
                  <a:cubicBezTo>
                    <a:pt x="3993" y="309"/>
                    <a:pt x="3866" y="313"/>
                    <a:pt x="3803" y="308"/>
                  </a:cubicBezTo>
                  <a:cubicBezTo>
                    <a:pt x="3773" y="298"/>
                    <a:pt x="3710" y="287"/>
                    <a:pt x="3710" y="287"/>
                  </a:cubicBezTo>
                  <a:cubicBezTo>
                    <a:pt x="3693" y="289"/>
                    <a:pt x="3676" y="289"/>
                    <a:pt x="3660" y="294"/>
                  </a:cubicBezTo>
                  <a:cubicBezTo>
                    <a:pt x="3634" y="302"/>
                    <a:pt x="3643" y="343"/>
                    <a:pt x="3638" y="358"/>
                  </a:cubicBezTo>
                  <a:cubicBezTo>
                    <a:pt x="3637" y="362"/>
                    <a:pt x="3612" y="385"/>
                    <a:pt x="3609" y="387"/>
                  </a:cubicBezTo>
                  <a:cubicBezTo>
                    <a:pt x="3594" y="433"/>
                    <a:pt x="3555" y="465"/>
                    <a:pt x="3509" y="480"/>
                  </a:cubicBezTo>
                  <a:cubicBezTo>
                    <a:pt x="3496" y="471"/>
                    <a:pt x="3478" y="469"/>
                    <a:pt x="3466" y="459"/>
                  </a:cubicBezTo>
                  <a:cubicBezTo>
                    <a:pt x="3449" y="446"/>
                    <a:pt x="3438" y="416"/>
                    <a:pt x="3423" y="401"/>
                  </a:cubicBezTo>
                  <a:cubicBezTo>
                    <a:pt x="3407" y="384"/>
                    <a:pt x="3359" y="373"/>
                    <a:pt x="3359" y="373"/>
                  </a:cubicBezTo>
                  <a:cubicBezTo>
                    <a:pt x="3328" y="375"/>
                    <a:pt x="3296" y="375"/>
                    <a:pt x="3265" y="380"/>
                  </a:cubicBezTo>
                  <a:cubicBezTo>
                    <a:pt x="3250" y="382"/>
                    <a:pt x="3222" y="394"/>
                    <a:pt x="3222" y="394"/>
                  </a:cubicBezTo>
                  <a:cubicBezTo>
                    <a:pt x="3192" y="414"/>
                    <a:pt x="3191" y="430"/>
                    <a:pt x="3161" y="449"/>
                  </a:cubicBezTo>
                  <a:cubicBezTo>
                    <a:pt x="3143" y="478"/>
                    <a:pt x="3112" y="504"/>
                    <a:pt x="3079" y="514"/>
                  </a:cubicBezTo>
                  <a:cubicBezTo>
                    <a:pt x="3072" y="519"/>
                    <a:pt x="3042" y="542"/>
                    <a:pt x="3034" y="545"/>
                  </a:cubicBezTo>
                  <a:cubicBezTo>
                    <a:pt x="3020" y="551"/>
                    <a:pt x="3000" y="550"/>
                    <a:pt x="3000" y="550"/>
                  </a:cubicBezTo>
                  <a:cubicBezTo>
                    <a:pt x="2970" y="583"/>
                    <a:pt x="2976" y="566"/>
                    <a:pt x="2935" y="589"/>
                  </a:cubicBezTo>
                  <a:cubicBezTo>
                    <a:pt x="2877" y="621"/>
                    <a:pt x="2868" y="612"/>
                    <a:pt x="2800" y="623"/>
                  </a:cubicBezTo>
                  <a:cubicBezTo>
                    <a:pt x="2771" y="621"/>
                    <a:pt x="2742" y="623"/>
                    <a:pt x="2714" y="616"/>
                  </a:cubicBezTo>
                  <a:cubicBezTo>
                    <a:pt x="2685" y="608"/>
                    <a:pt x="2685" y="570"/>
                    <a:pt x="2671" y="552"/>
                  </a:cubicBezTo>
                  <a:cubicBezTo>
                    <a:pt x="2660" y="539"/>
                    <a:pt x="2643" y="535"/>
                    <a:pt x="2628" y="530"/>
                  </a:cubicBezTo>
                  <a:cubicBezTo>
                    <a:pt x="2603" y="507"/>
                    <a:pt x="2599" y="493"/>
                    <a:pt x="2592" y="459"/>
                  </a:cubicBezTo>
                  <a:cubicBezTo>
                    <a:pt x="2590" y="435"/>
                    <a:pt x="2610" y="418"/>
                    <a:pt x="2626" y="404"/>
                  </a:cubicBezTo>
                  <a:cubicBezTo>
                    <a:pt x="2642" y="390"/>
                    <a:pt x="2667" y="390"/>
                    <a:pt x="2685" y="373"/>
                  </a:cubicBezTo>
                  <a:cubicBezTo>
                    <a:pt x="2707" y="341"/>
                    <a:pt x="2726" y="327"/>
                    <a:pt x="2734" y="303"/>
                  </a:cubicBezTo>
                  <a:cubicBezTo>
                    <a:pt x="2745" y="279"/>
                    <a:pt x="2744" y="254"/>
                    <a:pt x="2750" y="231"/>
                  </a:cubicBezTo>
                  <a:cubicBezTo>
                    <a:pt x="2763" y="210"/>
                    <a:pt x="2772" y="166"/>
                    <a:pt x="2772" y="166"/>
                  </a:cubicBezTo>
                  <a:cubicBezTo>
                    <a:pt x="2804" y="117"/>
                    <a:pt x="2818" y="135"/>
                    <a:pt x="2846" y="109"/>
                  </a:cubicBezTo>
                  <a:cubicBezTo>
                    <a:pt x="2863" y="59"/>
                    <a:pt x="2796" y="103"/>
                    <a:pt x="2764" y="108"/>
                  </a:cubicBezTo>
                  <a:cubicBezTo>
                    <a:pt x="2750" y="113"/>
                    <a:pt x="2745" y="99"/>
                    <a:pt x="2731" y="104"/>
                  </a:cubicBezTo>
                  <a:cubicBezTo>
                    <a:pt x="2724" y="106"/>
                    <a:pt x="2654" y="113"/>
                    <a:pt x="2654" y="113"/>
                  </a:cubicBezTo>
                  <a:cubicBezTo>
                    <a:pt x="2562" y="106"/>
                    <a:pt x="2606" y="119"/>
                    <a:pt x="2525" y="92"/>
                  </a:cubicBezTo>
                  <a:cubicBezTo>
                    <a:pt x="2500" y="69"/>
                    <a:pt x="2456" y="34"/>
                    <a:pt x="2456" y="0"/>
                  </a:cubicBezTo>
                  <a:close/>
                </a:path>
              </a:pathLst>
            </a:custGeom>
            <a:solidFill>
              <a:srgbClr val="009ADD"/>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27" name="Freeform 18"/>
            <p:cNvSpPr>
              <a:spLocks noChangeAspect="1"/>
            </p:cNvSpPr>
            <p:nvPr/>
          </p:nvSpPr>
          <p:spPr bwMode="auto">
            <a:xfrm>
              <a:off x="3866947" y="5183783"/>
              <a:ext cx="304239" cy="239002"/>
            </a:xfrm>
            <a:custGeom>
              <a:avLst/>
              <a:gdLst>
                <a:gd name="T0" fmla="*/ 1076 w 1886"/>
                <a:gd name="T1" fmla="*/ 88 h 1480"/>
                <a:gd name="T2" fmla="*/ 951 w 1886"/>
                <a:gd name="T3" fmla="*/ 31 h 1480"/>
                <a:gd name="T4" fmla="*/ 779 w 1886"/>
                <a:gd name="T5" fmla="*/ 8 h 1480"/>
                <a:gd name="T6" fmla="*/ 636 w 1886"/>
                <a:gd name="T7" fmla="*/ 33 h 1480"/>
                <a:gd name="T8" fmla="*/ 521 w 1886"/>
                <a:gd name="T9" fmla="*/ 205 h 1480"/>
                <a:gd name="T10" fmla="*/ 449 w 1886"/>
                <a:gd name="T11" fmla="*/ 313 h 1480"/>
                <a:gd name="T12" fmla="*/ 320 w 1886"/>
                <a:gd name="T13" fmla="*/ 420 h 1480"/>
                <a:gd name="T14" fmla="*/ 234 w 1886"/>
                <a:gd name="T15" fmla="*/ 456 h 1480"/>
                <a:gd name="T16" fmla="*/ 70 w 1886"/>
                <a:gd name="T17" fmla="*/ 535 h 1480"/>
                <a:gd name="T18" fmla="*/ 7 w 1886"/>
                <a:gd name="T19" fmla="*/ 728 h 1480"/>
                <a:gd name="T20" fmla="*/ 11 w 1886"/>
                <a:gd name="T21" fmla="*/ 859 h 1480"/>
                <a:gd name="T22" fmla="*/ 39 w 1886"/>
                <a:gd name="T23" fmla="*/ 959 h 1480"/>
                <a:gd name="T24" fmla="*/ 77 w 1886"/>
                <a:gd name="T25" fmla="*/ 1158 h 1480"/>
                <a:gd name="T26" fmla="*/ 113 w 1886"/>
                <a:gd name="T27" fmla="*/ 1230 h 1480"/>
                <a:gd name="T28" fmla="*/ 174 w 1886"/>
                <a:gd name="T29" fmla="*/ 1339 h 1480"/>
                <a:gd name="T30" fmla="*/ 227 w 1886"/>
                <a:gd name="T31" fmla="*/ 1359 h 1480"/>
                <a:gd name="T32" fmla="*/ 276 w 1886"/>
                <a:gd name="T33" fmla="*/ 1384 h 1480"/>
                <a:gd name="T34" fmla="*/ 464 w 1886"/>
                <a:gd name="T35" fmla="*/ 1423 h 1480"/>
                <a:gd name="T36" fmla="*/ 580 w 1886"/>
                <a:gd name="T37" fmla="*/ 1439 h 1480"/>
                <a:gd name="T38" fmla="*/ 815 w 1886"/>
                <a:gd name="T39" fmla="*/ 1466 h 1480"/>
                <a:gd name="T40" fmla="*/ 958 w 1886"/>
                <a:gd name="T41" fmla="*/ 1409 h 1480"/>
                <a:gd name="T42" fmla="*/ 1038 w 1886"/>
                <a:gd name="T43" fmla="*/ 1381 h 1480"/>
                <a:gd name="T44" fmla="*/ 1166 w 1886"/>
                <a:gd name="T45" fmla="*/ 1323 h 1480"/>
                <a:gd name="T46" fmla="*/ 1252 w 1886"/>
                <a:gd name="T47" fmla="*/ 1273 h 1480"/>
                <a:gd name="T48" fmla="*/ 1302 w 1886"/>
                <a:gd name="T49" fmla="*/ 1165 h 1480"/>
                <a:gd name="T50" fmla="*/ 1428 w 1886"/>
                <a:gd name="T51" fmla="*/ 1064 h 1480"/>
                <a:gd name="T52" fmla="*/ 1460 w 1886"/>
                <a:gd name="T53" fmla="*/ 987 h 1480"/>
                <a:gd name="T54" fmla="*/ 1495 w 1886"/>
                <a:gd name="T55" fmla="*/ 886 h 1480"/>
                <a:gd name="T56" fmla="*/ 1527 w 1886"/>
                <a:gd name="T57" fmla="*/ 789 h 1480"/>
                <a:gd name="T58" fmla="*/ 1653 w 1886"/>
                <a:gd name="T59" fmla="*/ 657 h 1480"/>
                <a:gd name="T60" fmla="*/ 1678 w 1886"/>
                <a:gd name="T61" fmla="*/ 488 h 1480"/>
                <a:gd name="T62" fmla="*/ 1753 w 1886"/>
                <a:gd name="T63" fmla="*/ 413 h 1480"/>
                <a:gd name="T64" fmla="*/ 1789 w 1886"/>
                <a:gd name="T65" fmla="*/ 391 h 1480"/>
                <a:gd name="T66" fmla="*/ 1867 w 1886"/>
                <a:gd name="T67" fmla="*/ 264 h 1480"/>
                <a:gd name="T68" fmla="*/ 1847 w 1886"/>
                <a:gd name="T69" fmla="*/ 40 h 1480"/>
                <a:gd name="T70" fmla="*/ 1729 w 1886"/>
                <a:gd name="T71" fmla="*/ 8 h 1480"/>
                <a:gd name="T72" fmla="*/ 1538 w 1886"/>
                <a:gd name="T73" fmla="*/ 5 h 1480"/>
                <a:gd name="T74" fmla="*/ 1284 w 1886"/>
                <a:gd name="T75" fmla="*/ 21 h 1480"/>
                <a:gd name="T76" fmla="*/ 1147 w 1886"/>
                <a:gd name="T77" fmla="*/ 40 h 1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886" h="1480">
                  <a:moveTo>
                    <a:pt x="1101" y="76"/>
                  </a:moveTo>
                  <a:cubicBezTo>
                    <a:pt x="1101" y="78"/>
                    <a:pt x="1104" y="102"/>
                    <a:pt x="1076" y="88"/>
                  </a:cubicBezTo>
                  <a:cubicBezTo>
                    <a:pt x="1058" y="79"/>
                    <a:pt x="1066" y="80"/>
                    <a:pt x="1058" y="62"/>
                  </a:cubicBezTo>
                  <a:cubicBezTo>
                    <a:pt x="1042" y="24"/>
                    <a:pt x="987" y="33"/>
                    <a:pt x="951" y="31"/>
                  </a:cubicBezTo>
                  <a:cubicBezTo>
                    <a:pt x="925" y="25"/>
                    <a:pt x="913" y="12"/>
                    <a:pt x="884" y="8"/>
                  </a:cubicBezTo>
                  <a:cubicBezTo>
                    <a:pt x="855" y="4"/>
                    <a:pt x="806" y="3"/>
                    <a:pt x="779" y="8"/>
                  </a:cubicBezTo>
                  <a:cubicBezTo>
                    <a:pt x="752" y="13"/>
                    <a:pt x="746" y="36"/>
                    <a:pt x="722" y="40"/>
                  </a:cubicBezTo>
                  <a:cubicBezTo>
                    <a:pt x="693" y="38"/>
                    <a:pt x="665" y="33"/>
                    <a:pt x="636" y="33"/>
                  </a:cubicBezTo>
                  <a:cubicBezTo>
                    <a:pt x="614" y="33"/>
                    <a:pt x="592" y="55"/>
                    <a:pt x="571" y="62"/>
                  </a:cubicBezTo>
                  <a:cubicBezTo>
                    <a:pt x="555" y="110"/>
                    <a:pt x="549" y="162"/>
                    <a:pt x="521" y="205"/>
                  </a:cubicBezTo>
                  <a:cubicBezTo>
                    <a:pt x="505" y="255"/>
                    <a:pt x="502" y="234"/>
                    <a:pt x="514" y="270"/>
                  </a:cubicBezTo>
                  <a:cubicBezTo>
                    <a:pt x="485" y="279"/>
                    <a:pt x="471" y="291"/>
                    <a:pt x="449" y="313"/>
                  </a:cubicBezTo>
                  <a:cubicBezTo>
                    <a:pt x="437" y="411"/>
                    <a:pt x="433" y="396"/>
                    <a:pt x="335" y="406"/>
                  </a:cubicBezTo>
                  <a:cubicBezTo>
                    <a:pt x="330" y="411"/>
                    <a:pt x="324" y="414"/>
                    <a:pt x="320" y="420"/>
                  </a:cubicBezTo>
                  <a:cubicBezTo>
                    <a:pt x="316" y="427"/>
                    <a:pt x="318" y="436"/>
                    <a:pt x="313" y="442"/>
                  </a:cubicBezTo>
                  <a:cubicBezTo>
                    <a:pt x="294" y="461"/>
                    <a:pt x="261" y="453"/>
                    <a:pt x="234" y="456"/>
                  </a:cubicBezTo>
                  <a:cubicBezTo>
                    <a:pt x="212" y="471"/>
                    <a:pt x="202" y="484"/>
                    <a:pt x="177" y="492"/>
                  </a:cubicBezTo>
                  <a:cubicBezTo>
                    <a:pt x="153" y="528"/>
                    <a:pt x="112" y="529"/>
                    <a:pt x="70" y="535"/>
                  </a:cubicBezTo>
                  <a:cubicBezTo>
                    <a:pt x="44" y="551"/>
                    <a:pt x="37" y="563"/>
                    <a:pt x="27" y="592"/>
                  </a:cubicBezTo>
                  <a:cubicBezTo>
                    <a:pt x="22" y="649"/>
                    <a:pt x="38" y="682"/>
                    <a:pt x="7" y="728"/>
                  </a:cubicBezTo>
                  <a:cubicBezTo>
                    <a:pt x="0" y="760"/>
                    <a:pt x="7" y="760"/>
                    <a:pt x="4" y="783"/>
                  </a:cubicBezTo>
                  <a:cubicBezTo>
                    <a:pt x="5" y="805"/>
                    <a:pt x="11" y="838"/>
                    <a:pt x="11" y="859"/>
                  </a:cubicBezTo>
                  <a:cubicBezTo>
                    <a:pt x="13" y="874"/>
                    <a:pt x="5" y="907"/>
                    <a:pt x="5" y="907"/>
                  </a:cubicBezTo>
                  <a:cubicBezTo>
                    <a:pt x="15" y="979"/>
                    <a:pt x="22" y="908"/>
                    <a:pt x="39" y="959"/>
                  </a:cubicBezTo>
                  <a:cubicBezTo>
                    <a:pt x="48" y="990"/>
                    <a:pt x="30" y="1079"/>
                    <a:pt x="36" y="1112"/>
                  </a:cubicBezTo>
                  <a:cubicBezTo>
                    <a:pt x="42" y="1145"/>
                    <a:pt x="69" y="1146"/>
                    <a:pt x="77" y="1158"/>
                  </a:cubicBezTo>
                  <a:cubicBezTo>
                    <a:pt x="80" y="1167"/>
                    <a:pt x="80" y="1178"/>
                    <a:pt x="84" y="1187"/>
                  </a:cubicBezTo>
                  <a:cubicBezTo>
                    <a:pt x="92" y="1202"/>
                    <a:pt x="113" y="1230"/>
                    <a:pt x="113" y="1230"/>
                  </a:cubicBezTo>
                  <a:cubicBezTo>
                    <a:pt x="132" y="1286"/>
                    <a:pt x="107" y="1283"/>
                    <a:pt x="171" y="1295"/>
                  </a:cubicBezTo>
                  <a:cubicBezTo>
                    <a:pt x="176" y="1302"/>
                    <a:pt x="168" y="1333"/>
                    <a:pt x="174" y="1339"/>
                  </a:cubicBezTo>
                  <a:cubicBezTo>
                    <a:pt x="180" y="1345"/>
                    <a:pt x="215" y="1330"/>
                    <a:pt x="220" y="1337"/>
                  </a:cubicBezTo>
                  <a:cubicBezTo>
                    <a:pt x="225" y="1343"/>
                    <a:pt x="222" y="1354"/>
                    <a:pt x="227" y="1359"/>
                  </a:cubicBezTo>
                  <a:cubicBezTo>
                    <a:pt x="239" y="1371"/>
                    <a:pt x="263" y="1339"/>
                    <a:pt x="263" y="1339"/>
                  </a:cubicBezTo>
                  <a:cubicBezTo>
                    <a:pt x="269" y="1335"/>
                    <a:pt x="265" y="1382"/>
                    <a:pt x="276" y="1384"/>
                  </a:cubicBezTo>
                  <a:cubicBezTo>
                    <a:pt x="290" y="1387"/>
                    <a:pt x="335" y="1371"/>
                    <a:pt x="350" y="1378"/>
                  </a:cubicBezTo>
                  <a:cubicBezTo>
                    <a:pt x="377" y="1391"/>
                    <a:pt x="446" y="1421"/>
                    <a:pt x="464" y="1423"/>
                  </a:cubicBezTo>
                  <a:cubicBezTo>
                    <a:pt x="477" y="1427"/>
                    <a:pt x="486" y="1443"/>
                    <a:pt x="500" y="1445"/>
                  </a:cubicBezTo>
                  <a:cubicBezTo>
                    <a:pt x="521" y="1449"/>
                    <a:pt x="546" y="1437"/>
                    <a:pt x="580" y="1439"/>
                  </a:cubicBezTo>
                  <a:cubicBezTo>
                    <a:pt x="614" y="1441"/>
                    <a:pt x="668" y="1455"/>
                    <a:pt x="707" y="1459"/>
                  </a:cubicBezTo>
                  <a:cubicBezTo>
                    <a:pt x="771" y="1480"/>
                    <a:pt x="735" y="1475"/>
                    <a:pt x="815" y="1466"/>
                  </a:cubicBezTo>
                  <a:cubicBezTo>
                    <a:pt x="843" y="1447"/>
                    <a:pt x="861" y="1447"/>
                    <a:pt x="894" y="1438"/>
                  </a:cubicBezTo>
                  <a:cubicBezTo>
                    <a:pt x="917" y="1432"/>
                    <a:pt x="935" y="1417"/>
                    <a:pt x="958" y="1409"/>
                  </a:cubicBezTo>
                  <a:cubicBezTo>
                    <a:pt x="991" y="1357"/>
                    <a:pt x="948" y="1416"/>
                    <a:pt x="1001" y="1373"/>
                  </a:cubicBezTo>
                  <a:cubicBezTo>
                    <a:pt x="1008" y="1368"/>
                    <a:pt x="1033" y="1388"/>
                    <a:pt x="1038" y="1381"/>
                  </a:cubicBezTo>
                  <a:cubicBezTo>
                    <a:pt x="1053" y="1376"/>
                    <a:pt x="1036" y="1349"/>
                    <a:pt x="1057" y="1339"/>
                  </a:cubicBezTo>
                  <a:cubicBezTo>
                    <a:pt x="1078" y="1329"/>
                    <a:pt x="1146" y="1334"/>
                    <a:pt x="1166" y="1323"/>
                  </a:cubicBezTo>
                  <a:cubicBezTo>
                    <a:pt x="1188" y="1316"/>
                    <a:pt x="1165" y="1283"/>
                    <a:pt x="1179" y="1275"/>
                  </a:cubicBezTo>
                  <a:cubicBezTo>
                    <a:pt x="1193" y="1267"/>
                    <a:pt x="1234" y="1283"/>
                    <a:pt x="1252" y="1273"/>
                  </a:cubicBezTo>
                  <a:cubicBezTo>
                    <a:pt x="1269" y="1255"/>
                    <a:pt x="1281" y="1239"/>
                    <a:pt x="1288" y="1215"/>
                  </a:cubicBezTo>
                  <a:cubicBezTo>
                    <a:pt x="1289" y="1213"/>
                    <a:pt x="1299" y="1169"/>
                    <a:pt x="1302" y="1165"/>
                  </a:cubicBezTo>
                  <a:cubicBezTo>
                    <a:pt x="1316" y="1147"/>
                    <a:pt x="1367" y="1087"/>
                    <a:pt x="1367" y="1087"/>
                  </a:cubicBezTo>
                  <a:cubicBezTo>
                    <a:pt x="1392" y="1070"/>
                    <a:pt x="1419" y="1093"/>
                    <a:pt x="1428" y="1064"/>
                  </a:cubicBezTo>
                  <a:cubicBezTo>
                    <a:pt x="1439" y="1053"/>
                    <a:pt x="1417" y="1007"/>
                    <a:pt x="1422" y="994"/>
                  </a:cubicBezTo>
                  <a:cubicBezTo>
                    <a:pt x="1427" y="981"/>
                    <a:pt x="1450" y="999"/>
                    <a:pt x="1460" y="987"/>
                  </a:cubicBezTo>
                  <a:cubicBezTo>
                    <a:pt x="1474" y="970"/>
                    <a:pt x="1463" y="937"/>
                    <a:pt x="1481" y="922"/>
                  </a:cubicBezTo>
                  <a:cubicBezTo>
                    <a:pt x="1489" y="911"/>
                    <a:pt x="1482" y="910"/>
                    <a:pt x="1495" y="886"/>
                  </a:cubicBezTo>
                  <a:cubicBezTo>
                    <a:pt x="1501" y="874"/>
                    <a:pt x="1520" y="868"/>
                    <a:pt x="1531" y="850"/>
                  </a:cubicBezTo>
                  <a:cubicBezTo>
                    <a:pt x="1536" y="834"/>
                    <a:pt x="1519" y="804"/>
                    <a:pt x="1527" y="789"/>
                  </a:cubicBezTo>
                  <a:cubicBezTo>
                    <a:pt x="1534" y="782"/>
                    <a:pt x="1581" y="757"/>
                    <a:pt x="1581" y="757"/>
                  </a:cubicBezTo>
                  <a:cubicBezTo>
                    <a:pt x="1598" y="710"/>
                    <a:pt x="1610" y="686"/>
                    <a:pt x="1653" y="657"/>
                  </a:cubicBezTo>
                  <a:cubicBezTo>
                    <a:pt x="1659" y="632"/>
                    <a:pt x="1666" y="609"/>
                    <a:pt x="1675" y="585"/>
                  </a:cubicBezTo>
                  <a:cubicBezTo>
                    <a:pt x="1682" y="559"/>
                    <a:pt x="1672" y="508"/>
                    <a:pt x="1678" y="488"/>
                  </a:cubicBezTo>
                  <a:cubicBezTo>
                    <a:pt x="1684" y="468"/>
                    <a:pt x="1701" y="475"/>
                    <a:pt x="1713" y="463"/>
                  </a:cubicBezTo>
                  <a:cubicBezTo>
                    <a:pt x="1725" y="451"/>
                    <a:pt x="1744" y="424"/>
                    <a:pt x="1753" y="413"/>
                  </a:cubicBezTo>
                  <a:cubicBezTo>
                    <a:pt x="1758" y="408"/>
                    <a:pt x="1762" y="403"/>
                    <a:pt x="1768" y="399"/>
                  </a:cubicBezTo>
                  <a:cubicBezTo>
                    <a:pt x="1774" y="395"/>
                    <a:pt x="1783" y="396"/>
                    <a:pt x="1789" y="391"/>
                  </a:cubicBezTo>
                  <a:cubicBezTo>
                    <a:pt x="1797" y="384"/>
                    <a:pt x="1811" y="356"/>
                    <a:pt x="1818" y="348"/>
                  </a:cubicBezTo>
                  <a:cubicBezTo>
                    <a:pt x="1886" y="270"/>
                    <a:pt x="1834" y="314"/>
                    <a:pt x="1867" y="264"/>
                  </a:cubicBezTo>
                  <a:cubicBezTo>
                    <a:pt x="1876" y="220"/>
                    <a:pt x="1867" y="123"/>
                    <a:pt x="1857" y="85"/>
                  </a:cubicBezTo>
                  <a:cubicBezTo>
                    <a:pt x="1854" y="48"/>
                    <a:pt x="1856" y="49"/>
                    <a:pt x="1847" y="40"/>
                  </a:cubicBezTo>
                  <a:cubicBezTo>
                    <a:pt x="1838" y="31"/>
                    <a:pt x="1824" y="38"/>
                    <a:pt x="1804" y="33"/>
                  </a:cubicBezTo>
                  <a:cubicBezTo>
                    <a:pt x="1754" y="49"/>
                    <a:pt x="1755" y="32"/>
                    <a:pt x="1729" y="8"/>
                  </a:cubicBezTo>
                  <a:cubicBezTo>
                    <a:pt x="1712" y="0"/>
                    <a:pt x="1684" y="8"/>
                    <a:pt x="1652" y="8"/>
                  </a:cubicBezTo>
                  <a:cubicBezTo>
                    <a:pt x="1620" y="8"/>
                    <a:pt x="1584" y="4"/>
                    <a:pt x="1538" y="5"/>
                  </a:cubicBezTo>
                  <a:cubicBezTo>
                    <a:pt x="1446" y="28"/>
                    <a:pt x="1501" y="20"/>
                    <a:pt x="1374" y="12"/>
                  </a:cubicBezTo>
                  <a:cubicBezTo>
                    <a:pt x="1333" y="10"/>
                    <a:pt x="1308" y="22"/>
                    <a:pt x="1284" y="21"/>
                  </a:cubicBezTo>
                  <a:cubicBezTo>
                    <a:pt x="1260" y="20"/>
                    <a:pt x="1250" y="5"/>
                    <a:pt x="1227" y="8"/>
                  </a:cubicBezTo>
                  <a:cubicBezTo>
                    <a:pt x="1200" y="48"/>
                    <a:pt x="1191" y="29"/>
                    <a:pt x="1147" y="40"/>
                  </a:cubicBezTo>
                  <a:cubicBezTo>
                    <a:pt x="1098" y="73"/>
                    <a:pt x="1089" y="114"/>
                    <a:pt x="1101" y="76"/>
                  </a:cubicBezTo>
                  <a:close/>
                </a:path>
              </a:pathLst>
            </a:custGeom>
            <a:solidFill>
              <a:schemeClr val="bg1">
                <a:lumMod val="95000"/>
              </a:schemeClr>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28" name="Freeform 19"/>
            <p:cNvSpPr>
              <a:spLocks noChangeAspect="1"/>
            </p:cNvSpPr>
            <p:nvPr/>
          </p:nvSpPr>
          <p:spPr bwMode="auto">
            <a:xfrm>
              <a:off x="4308500" y="2311620"/>
              <a:ext cx="637993" cy="867225"/>
            </a:xfrm>
            <a:custGeom>
              <a:avLst/>
              <a:gdLst>
                <a:gd name="T0" fmla="*/ 1273 w 2434"/>
                <a:gd name="T1" fmla="*/ 21 h 3311"/>
                <a:gd name="T2" fmla="*/ 1146 w 2434"/>
                <a:gd name="T3" fmla="*/ 150 h 3311"/>
                <a:gd name="T4" fmla="*/ 965 w 2434"/>
                <a:gd name="T5" fmla="*/ 322 h 3311"/>
                <a:gd name="T6" fmla="*/ 793 w 2434"/>
                <a:gd name="T7" fmla="*/ 408 h 3311"/>
                <a:gd name="T8" fmla="*/ 549 w 2434"/>
                <a:gd name="T9" fmla="*/ 523 h 3311"/>
                <a:gd name="T10" fmla="*/ 391 w 2434"/>
                <a:gd name="T11" fmla="*/ 480 h 3311"/>
                <a:gd name="T12" fmla="*/ 325 w 2434"/>
                <a:gd name="T13" fmla="*/ 314 h 3311"/>
                <a:gd name="T14" fmla="*/ 205 w 2434"/>
                <a:gd name="T15" fmla="*/ 422 h 3311"/>
                <a:gd name="T16" fmla="*/ 46 w 2434"/>
                <a:gd name="T17" fmla="*/ 700 h 3311"/>
                <a:gd name="T18" fmla="*/ 25 w 2434"/>
                <a:gd name="T19" fmla="*/ 770 h 3311"/>
                <a:gd name="T20" fmla="*/ 66 w 2434"/>
                <a:gd name="T21" fmla="*/ 988 h 3311"/>
                <a:gd name="T22" fmla="*/ 184 w 2434"/>
                <a:gd name="T23" fmla="*/ 1096 h 3311"/>
                <a:gd name="T24" fmla="*/ 267 w 2434"/>
                <a:gd name="T25" fmla="*/ 1187 h 3311"/>
                <a:gd name="T26" fmla="*/ 241 w 2434"/>
                <a:gd name="T27" fmla="*/ 1268 h 3311"/>
                <a:gd name="T28" fmla="*/ 198 w 2434"/>
                <a:gd name="T29" fmla="*/ 1483 h 3311"/>
                <a:gd name="T30" fmla="*/ 327 w 2434"/>
                <a:gd name="T31" fmla="*/ 1633 h 3311"/>
                <a:gd name="T32" fmla="*/ 248 w 2434"/>
                <a:gd name="T33" fmla="*/ 1863 h 3311"/>
                <a:gd name="T34" fmla="*/ 90 w 2434"/>
                <a:gd name="T35" fmla="*/ 1869 h 3311"/>
                <a:gd name="T36" fmla="*/ 12 w 2434"/>
                <a:gd name="T37" fmla="*/ 2106 h 3311"/>
                <a:gd name="T38" fmla="*/ 184 w 2434"/>
                <a:gd name="T39" fmla="*/ 2371 h 3311"/>
                <a:gd name="T40" fmla="*/ 282 w 2434"/>
                <a:gd name="T41" fmla="*/ 2541 h 3311"/>
                <a:gd name="T42" fmla="*/ 255 w 2434"/>
                <a:gd name="T43" fmla="*/ 2644 h 3311"/>
                <a:gd name="T44" fmla="*/ 148 w 2434"/>
                <a:gd name="T45" fmla="*/ 2801 h 3311"/>
                <a:gd name="T46" fmla="*/ 126 w 2434"/>
                <a:gd name="T47" fmla="*/ 3078 h 3311"/>
                <a:gd name="T48" fmla="*/ 391 w 2434"/>
                <a:gd name="T49" fmla="*/ 3253 h 3311"/>
                <a:gd name="T50" fmla="*/ 692 w 2434"/>
                <a:gd name="T51" fmla="*/ 3285 h 3311"/>
                <a:gd name="T52" fmla="*/ 870 w 2434"/>
                <a:gd name="T53" fmla="*/ 2982 h 3311"/>
                <a:gd name="T54" fmla="*/ 1038 w 2434"/>
                <a:gd name="T55" fmla="*/ 2658 h 3311"/>
                <a:gd name="T56" fmla="*/ 1227 w 2434"/>
                <a:gd name="T57" fmla="*/ 2438 h 3311"/>
                <a:gd name="T58" fmla="*/ 1388 w 2434"/>
                <a:gd name="T59" fmla="*/ 2308 h 3311"/>
                <a:gd name="T60" fmla="*/ 1494 w 2434"/>
                <a:gd name="T61" fmla="*/ 2255 h 3311"/>
                <a:gd name="T62" fmla="*/ 1638 w 2434"/>
                <a:gd name="T63" fmla="*/ 2214 h 3311"/>
                <a:gd name="T64" fmla="*/ 1703 w 2434"/>
                <a:gd name="T65" fmla="*/ 1999 h 3311"/>
                <a:gd name="T66" fmla="*/ 1588 w 2434"/>
                <a:gd name="T67" fmla="*/ 1863 h 3311"/>
                <a:gd name="T68" fmla="*/ 1552 w 2434"/>
                <a:gd name="T69" fmla="*/ 1726 h 3311"/>
                <a:gd name="T70" fmla="*/ 1798 w 2434"/>
                <a:gd name="T71" fmla="*/ 1670 h 3311"/>
                <a:gd name="T72" fmla="*/ 2089 w 2434"/>
                <a:gd name="T73" fmla="*/ 1605 h 3311"/>
                <a:gd name="T74" fmla="*/ 2333 w 2434"/>
                <a:gd name="T75" fmla="*/ 1232 h 3311"/>
                <a:gd name="T76" fmla="*/ 2347 w 2434"/>
                <a:gd name="T77" fmla="*/ 1082 h 3311"/>
                <a:gd name="T78" fmla="*/ 2190 w 2434"/>
                <a:gd name="T79" fmla="*/ 967 h 3311"/>
                <a:gd name="T80" fmla="*/ 1953 w 2434"/>
                <a:gd name="T81" fmla="*/ 867 h 3311"/>
                <a:gd name="T82" fmla="*/ 2039 w 2434"/>
                <a:gd name="T83" fmla="*/ 480 h 3311"/>
                <a:gd name="T84" fmla="*/ 1939 w 2434"/>
                <a:gd name="T85" fmla="*/ 515 h 3311"/>
                <a:gd name="T86" fmla="*/ 1810 w 2434"/>
                <a:gd name="T87" fmla="*/ 566 h 3311"/>
                <a:gd name="T88" fmla="*/ 1710 w 2434"/>
                <a:gd name="T89" fmla="*/ 508 h 3311"/>
                <a:gd name="T90" fmla="*/ 1660 w 2434"/>
                <a:gd name="T91" fmla="*/ 465 h 3311"/>
                <a:gd name="T92" fmla="*/ 1662 w 2434"/>
                <a:gd name="T93" fmla="*/ 282 h 3311"/>
                <a:gd name="T94" fmla="*/ 1544 w 2434"/>
                <a:gd name="T95" fmla="*/ 129 h 3311"/>
                <a:gd name="T96" fmla="*/ 1316 w 2434"/>
                <a:gd name="T97" fmla="*/ 0 h 3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34" h="3311">
                  <a:moveTo>
                    <a:pt x="1316" y="0"/>
                  </a:moveTo>
                  <a:cubicBezTo>
                    <a:pt x="1309" y="2"/>
                    <a:pt x="1301" y="4"/>
                    <a:pt x="1294" y="7"/>
                  </a:cubicBezTo>
                  <a:cubicBezTo>
                    <a:pt x="1286" y="11"/>
                    <a:pt x="1281" y="18"/>
                    <a:pt x="1273" y="21"/>
                  </a:cubicBezTo>
                  <a:cubicBezTo>
                    <a:pt x="1259" y="27"/>
                    <a:pt x="1232" y="45"/>
                    <a:pt x="1232" y="45"/>
                  </a:cubicBezTo>
                  <a:cubicBezTo>
                    <a:pt x="1220" y="77"/>
                    <a:pt x="1198" y="87"/>
                    <a:pt x="1179" y="114"/>
                  </a:cubicBezTo>
                  <a:cubicBezTo>
                    <a:pt x="1174" y="128"/>
                    <a:pt x="1158" y="141"/>
                    <a:pt x="1146" y="150"/>
                  </a:cubicBezTo>
                  <a:cubicBezTo>
                    <a:pt x="1132" y="165"/>
                    <a:pt x="1118" y="198"/>
                    <a:pt x="1102" y="213"/>
                  </a:cubicBezTo>
                  <a:cubicBezTo>
                    <a:pt x="1086" y="228"/>
                    <a:pt x="1074" y="225"/>
                    <a:pt x="1051" y="243"/>
                  </a:cubicBezTo>
                  <a:cubicBezTo>
                    <a:pt x="1016" y="278"/>
                    <a:pt x="1013" y="306"/>
                    <a:pt x="965" y="322"/>
                  </a:cubicBezTo>
                  <a:cubicBezTo>
                    <a:pt x="941" y="344"/>
                    <a:pt x="927" y="354"/>
                    <a:pt x="896" y="364"/>
                  </a:cubicBezTo>
                  <a:cubicBezTo>
                    <a:pt x="889" y="366"/>
                    <a:pt x="834" y="371"/>
                    <a:pt x="834" y="371"/>
                  </a:cubicBezTo>
                  <a:cubicBezTo>
                    <a:pt x="813" y="392"/>
                    <a:pt x="821" y="399"/>
                    <a:pt x="793" y="408"/>
                  </a:cubicBezTo>
                  <a:cubicBezTo>
                    <a:pt x="769" y="423"/>
                    <a:pt x="740" y="413"/>
                    <a:pt x="709" y="426"/>
                  </a:cubicBezTo>
                  <a:cubicBezTo>
                    <a:pt x="679" y="441"/>
                    <a:pt x="640" y="480"/>
                    <a:pt x="613" y="496"/>
                  </a:cubicBezTo>
                  <a:cubicBezTo>
                    <a:pt x="587" y="503"/>
                    <a:pt x="570" y="512"/>
                    <a:pt x="549" y="523"/>
                  </a:cubicBezTo>
                  <a:cubicBezTo>
                    <a:pt x="536" y="530"/>
                    <a:pt x="506" y="537"/>
                    <a:pt x="506" y="537"/>
                  </a:cubicBezTo>
                  <a:cubicBezTo>
                    <a:pt x="482" y="535"/>
                    <a:pt x="457" y="536"/>
                    <a:pt x="434" y="530"/>
                  </a:cubicBezTo>
                  <a:cubicBezTo>
                    <a:pt x="420" y="526"/>
                    <a:pt x="402" y="490"/>
                    <a:pt x="391" y="480"/>
                  </a:cubicBezTo>
                  <a:cubicBezTo>
                    <a:pt x="389" y="473"/>
                    <a:pt x="385" y="466"/>
                    <a:pt x="384" y="458"/>
                  </a:cubicBezTo>
                  <a:cubicBezTo>
                    <a:pt x="380" y="425"/>
                    <a:pt x="370" y="390"/>
                    <a:pt x="363" y="357"/>
                  </a:cubicBezTo>
                  <a:cubicBezTo>
                    <a:pt x="357" y="331"/>
                    <a:pt x="344" y="333"/>
                    <a:pt x="325" y="314"/>
                  </a:cubicBezTo>
                  <a:cubicBezTo>
                    <a:pt x="314" y="303"/>
                    <a:pt x="272" y="309"/>
                    <a:pt x="272" y="309"/>
                  </a:cubicBezTo>
                  <a:cubicBezTo>
                    <a:pt x="229" y="323"/>
                    <a:pt x="255" y="321"/>
                    <a:pt x="227" y="351"/>
                  </a:cubicBezTo>
                  <a:cubicBezTo>
                    <a:pt x="219" y="373"/>
                    <a:pt x="217" y="402"/>
                    <a:pt x="205" y="422"/>
                  </a:cubicBezTo>
                  <a:cubicBezTo>
                    <a:pt x="194" y="440"/>
                    <a:pt x="174" y="454"/>
                    <a:pt x="162" y="472"/>
                  </a:cubicBezTo>
                  <a:cubicBezTo>
                    <a:pt x="150" y="511"/>
                    <a:pt x="120" y="539"/>
                    <a:pt x="98" y="573"/>
                  </a:cubicBezTo>
                  <a:cubicBezTo>
                    <a:pt x="79" y="606"/>
                    <a:pt x="56" y="682"/>
                    <a:pt x="46" y="700"/>
                  </a:cubicBezTo>
                  <a:cubicBezTo>
                    <a:pt x="36" y="718"/>
                    <a:pt x="43" y="676"/>
                    <a:pt x="40" y="680"/>
                  </a:cubicBezTo>
                  <a:cubicBezTo>
                    <a:pt x="35" y="694"/>
                    <a:pt x="31" y="709"/>
                    <a:pt x="26" y="723"/>
                  </a:cubicBezTo>
                  <a:cubicBezTo>
                    <a:pt x="24" y="730"/>
                    <a:pt x="25" y="770"/>
                    <a:pt x="25" y="770"/>
                  </a:cubicBezTo>
                  <a:cubicBezTo>
                    <a:pt x="25" y="793"/>
                    <a:pt x="0" y="831"/>
                    <a:pt x="1" y="861"/>
                  </a:cubicBezTo>
                  <a:cubicBezTo>
                    <a:pt x="2" y="891"/>
                    <a:pt x="23" y="929"/>
                    <a:pt x="34" y="950"/>
                  </a:cubicBezTo>
                  <a:cubicBezTo>
                    <a:pt x="35" y="960"/>
                    <a:pt x="60" y="980"/>
                    <a:pt x="66" y="988"/>
                  </a:cubicBezTo>
                  <a:cubicBezTo>
                    <a:pt x="76" y="1000"/>
                    <a:pt x="100" y="1030"/>
                    <a:pt x="114" y="1036"/>
                  </a:cubicBezTo>
                  <a:cubicBezTo>
                    <a:pt x="128" y="1041"/>
                    <a:pt x="148" y="1067"/>
                    <a:pt x="148" y="1067"/>
                  </a:cubicBezTo>
                  <a:cubicBezTo>
                    <a:pt x="154" y="1072"/>
                    <a:pt x="179" y="1088"/>
                    <a:pt x="184" y="1096"/>
                  </a:cubicBezTo>
                  <a:cubicBezTo>
                    <a:pt x="218" y="1150"/>
                    <a:pt x="165" y="1073"/>
                    <a:pt x="207" y="1118"/>
                  </a:cubicBezTo>
                  <a:cubicBezTo>
                    <a:pt x="214" y="1140"/>
                    <a:pt x="227" y="1137"/>
                    <a:pt x="243" y="1156"/>
                  </a:cubicBezTo>
                  <a:cubicBezTo>
                    <a:pt x="249" y="1164"/>
                    <a:pt x="267" y="1187"/>
                    <a:pt x="267" y="1187"/>
                  </a:cubicBezTo>
                  <a:cubicBezTo>
                    <a:pt x="272" y="1197"/>
                    <a:pt x="262" y="1214"/>
                    <a:pt x="262" y="1225"/>
                  </a:cubicBezTo>
                  <a:cubicBezTo>
                    <a:pt x="262" y="1233"/>
                    <a:pt x="252" y="1238"/>
                    <a:pt x="248" y="1246"/>
                  </a:cubicBezTo>
                  <a:cubicBezTo>
                    <a:pt x="245" y="1253"/>
                    <a:pt x="246" y="1263"/>
                    <a:pt x="241" y="1268"/>
                  </a:cubicBezTo>
                  <a:cubicBezTo>
                    <a:pt x="232" y="1277"/>
                    <a:pt x="185" y="1310"/>
                    <a:pt x="169" y="1325"/>
                  </a:cubicBezTo>
                  <a:cubicBezTo>
                    <a:pt x="152" y="1376"/>
                    <a:pt x="163" y="1355"/>
                    <a:pt x="141" y="1390"/>
                  </a:cubicBezTo>
                  <a:cubicBezTo>
                    <a:pt x="167" y="1429"/>
                    <a:pt x="154" y="1469"/>
                    <a:pt x="198" y="1483"/>
                  </a:cubicBezTo>
                  <a:cubicBezTo>
                    <a:pt x="208" y="1514"/>
                    <a:pt x="228" y="1533"/>
                    <a:pt x="250" y="1557"/>
                  </a:cubicBezTo>
                  <a:cubicBezTo>
                    <a:pt x="262" y="1578"/>
                    <a:pt x="264" y="1577"/>
                    <a:pt x="277" y="1590"/>
                  </a:cubicBezTo>
                  <a:cubicBezTo>
                    <a:pt x="290" y="1603"/>
                    <a:pt x="318" y="1597"/>
                    <a:pt x="327" y="1633"/>
                  </a:cubicBezTo>
                  <a:cubicBezTo>
                    <a:pt x="375" y="1685"/>
                    <a:pt x="353" y="1653"/>
                    <a:pt x="334" y="1805"/>
                  </a:cubicBezTo>
                  <a:cubicBezTo>
                    <a:pt x="331" y="1833"/>
                    <a:pt x="262" y="1848"/>
                    <a:pt x="262" y="1848"/>
                  </a:cubicBezTo>
                  <a:cubicBezTo>
                    <a:pt x="257" y="1853"/>
                    <a:pt x="255" y="1862"/>
                    <a:pt x="248" y="1863"/>
                  </a:cubicBezTo>
                  <a:cubicBezTo>
                    <a:pt x="231" y="1866"/>
                    <a:pt x="204" y="1851"/>
                    <a:pt x="193" y="1845"/>
                  </a:cubicBezTo>
                  <a:cubicBezTo>
                    <a:pt x="174" y="1834"/>
                    <a:pt x="173" y="1836"/>
                    <a:pt x="152" y="1828"/>
                  </a:cubicBezTo>
                  <a:cubicBezTo>
                    <a:pt x="144" y="1853"/>
                    <a:pt x="107" y="1850"/>
                    <a:pt x="90" y="1869"/>
                  </a:cubicBezTo>
                  <a:cubicBezTo>
                    <a:pt x="80" y="1898"/>
                    <a:pt x="90" y="1911"/>
                    <a:pt x="73" y="1936"/>
                  </a:cubicBezTo>
                  <a:cubicBezTo>
                    <a:pt x="74" y="1954"/>
                    <a:pt x="78" y="2024"/>
                    <a:pt x="62" y="2056"/>
                  </a:cubicBezTo>
                  <a:cubicBezTo>
                    <a:pt x="51" y="2077"/>
                    <a:pt x="12" y="2106"/>
                    <a:pt x="12" y="2106"/>
                  </a:cubicBezTo>
                  <a:cubicBezTo>
                    <a:pt x="15" y="2159"/>
                    <a:pt x="0" y="2184"/>
                    <a:pt x="32" y="2226"/>
                  </a:cubicBezTo>
                  <a:cubicBezTo>
                    <a:pt x="37" y="2233"/>
                    <a:pt x="66" y="2260"/>
                    <a:pt x="73" y="2265"/>
                  </a:cubicBezTo>
                  <a:cubicBezTo>
                    <a:pt x="116" y="2299"/>
                    <a:pt x="130" y="2354"/>
                    <a:pt x="184" y="2371"/>
                  </a:cubicBezTo>
                  <a:cubicBezTo>
                    <a:pt x="193" y="2399"/>
                    <a:pt x="211" y="2405"/>
                    <a:pt x="227" y="2429"/>
                  </a:cubicBezTo>
                  <a:cubicBezTo>
                    <a:pt x="236" y="2455"/>
                    <a:pt x="260" y="2442"/>
                    <a:pt x="265" y="2469"/>
                  </a:cubicBezTo>
                  <a:cubicBezTo>
                    <a:pt x="274" y="2522"/>
                    <a:pt x="257" y="2541"/>
                    <a:pt x="282" y="2541"/>
                  </a:cubicBezTo>
                  <a:cubicBezTo>
                    <a:pt x="291" y="2560"/>
                    <a:pt x="284" y="2561"/>
                    <a:pt x="284" y="2582"/>
                  </a:cubicBezTo>
                  <a:cubicBezTo>
                    <a:pt x="284" y="2592"/>
                    <a:pt x="280" y="2591"/>
                    <a:pt x="270" y="2593"/>
                  </a:cubicBezTo>
                  <a:cubicBezTo>
                    <a:pt x="265" y="2594"/>
                    <a:pt x="259" y="2629"/>
                    <a:pt x="255" y="2644"/>
                  </a:cubicBezTo>
                  <a:cubicBezTo>
                    <a:pt x="251" y="2658"/>
                    <a:pt x="254" y="2679"/>
                    <a:pt x="241" y="2687"/>
                  </a:cubicBezTo>
                  <a:cubicBezTo>
                    <a:pt x="227" y="2696"/>
                    <a:pt x="198" y="2715"/>
                    <a:pt x="198" y="2715"/>
                  </a:cubicBezTo>
                  <a:cubicBezTo>
                    <a:pt x="188" y="2747"/>
                    <a:pt x="171" y="2778"/>
                    <a:pt x="148" y="2801"/>
                  </a:cubicBezTo>
                  <a:cubicBezTo>
                    <a:pt x="143" y="2863"/>
                    <a:pt x="137" y="2934"/>
                    <a:pt x="126" y="2995"/>
                  </a:cubicBezTo>
                  <a:cubicBezTo>
                    <a:pt x="123" y="3010"/>
                    <a:pt x="112" y="3038"/>
                    <a:pt x="112" y="3038"/>
                  </a:cubicBezTo>
                  <a:cubicBezTo>
                    <a:pt x="110" y="3053"/>
                    <a:pt x="120" y="3059"/>
                    <a:pt x="126" y="3078"/>
                  </a:cubicBezTo>
                  <a:cubicBezTo>
                    <a:pt x="130" y="3098"/>
                    <a:pt x="118" y="3129"/>
                    <a:pt x="133" y="3158"/>
                  </a:cubicBezTo>
                  <a:cubicBezTo>
                    <a:pt x="130" y="3234"/>
                    <a:pt x="103" y="3241"/>
                    <a:pt x="214" y="3251"/>
                  </a:cubicBezTo>
                  <a:cubicBezTo>
                    <a:pt x="282" y="3237"/>
                    <a:pt x="308" y="3246"/>
                    <a:pt x="391" y="3253"/>
                  </a:cubicBezTo>
                  <a:cubicBezTo>
                    <a:pt x="433" y="3260"/>
                    <a:pt x="424" y="3294"/>
                    <a:pt x="447" y="3304"/>
                  </a:cubicBezTo>
                  <a:cubicBezTo>
                    <a:pt x="469" y="3311"/>
                    <a:pt x="481" y="3300"/>
                    <a:pt x="522" y="3297"/>
                  </a:cubicBezTo>
                  <a:cubicBezTo>
                    <a:pt x="578" y="3288"/>
                    <a:pt x="637" y="3299"/>
                    <a:pt x="692" y="3285"/>
                  </a:cubicBezTo>
                  <a:cubicBezTo>
                    <a:pt x="738" y="3256"/>
                    <a:pt x="748" y="3194"/>
                    <a:pt x="764" y="3145"/>
                  </a:cubicBezTo>
                  <a:cubicBezTo>
                    <a:pt x="769" y="3130"/>
                    <a:pt x="774" y="3092"/>
                    <a:pt x="785" y="3081"/>
                  </a:cubicBezTo>
                  <a:cubicBezTo>
                    <a:pt x="819" y="3047"/>
                    <a:pt x="829" y="3010"/>
                    <a:pt x="870" y="2982"/>
                  </a:cubicBezTo>
                  <a:cubicBezTo>
                    <a:pt x="885" y="2959"/>
                    <a:pt x="934" y="2945"/>
                    <a:pt x="949" y="2922"/>
                  </a:cubicBezTo>
                  <a:cubicBezTo>
                    <a:pt x="950" y="2898"/>
                    <a:pt x="933" y="2790"/>
                    <a:pt x="957" y="2751"/>
                  </a:cubicBezTo>
                  <a:cubicBezTo>
                    <a:pt x="974" y="2724"/>
                    <a:pt x="1011" y="2684"/>
                    <a:pt x="1038" y="2658"/>
                  </a:cubicBezTo>
                  <a:cubicBezTo>
                    <a:pt x="1061" y="2628"/>
                    <a:pt x="1085" y="2606"/>
                    <a:pt x="1105" y="2584"/>
                  </a:cubicBezTo>
                  <a:cubicBezTo>
                    <a:pt x="1125" y="2562"/>
                    <a:pt x="1138" y="2553"/>
                    <a:pt x="1158" y="2529"/>
                  </a:cubicBezTo>
                  <a:cubicBezTo>
                    <a:pt x="1182" y="2504"/>
                    <a:pt x="1205" y="2465"/>
                    <a:pt x="1227" y="2438"/>
                  </a:cubicBezTo>
                  <a:cubicBezTo>
                    <a:pt x="1246" y="2416"/>
                    <a:pt x="1263" y="2419"/>
                    <a:pt x="1278" y="2406"/>
                  </a:cubicBezTo>
                  <a:cubicBezTo>
                    <a:pt x="1293" y="2393"/>
                    <a:pt x="1298" y="2373"/>
                    <a:pt x="1316" y="2357"/>
                  </a:cubicBezTo>
                  <a:cubicBezTo>
                    <a:pt x="1339" y="2338"/>
                    <a:pt x="1356" y="2319"/>
                    <a:pt x="1388" y="2308"/>
                  </a:cubicBezTo>
                  <a:cubicBezTo>
                    <a:pt x="1396" y="2305"/>
                    <a:pt x="1411" y="2292"/>
                    <a:pt x="1419" y="2289"/>
                  </a:cubicBezTo>
                  <a:cubicBezTo>
                    <a:pt x="1420" y="2288"/>
                    <a:pt x="1455" y="2298"/>
                    <a:pt x="1466" y="2292"/>
                  </a:cubicBezTo>
                  <a:cubicBezTo>
                    <a:pt x="1485" y="2284"/>
                    <a:pt x="1479" y="2262"/>
                    <a:pt x="1494" y="2255"/>
                  </a:cubicBezTo>
                  <a:cubicBezTo>
                    <a:pt x="1509" y="2248"/>
                    <a:pt x="1539" y="2255"/>
                    <a:pt x="1559" y="2249"/>
                  </a:cubicBezTo>
                  <a:cubicBezTo>
                    <a:pt x="1585" y="2225"/>
                    <a:pt x="1567" y="2237"/>
                    <a:pt x="1617" y="2221"/>
                  </a:cubicBezTo>
                  <a:cubicBezTo>
                    <a:pt x="1624" y="2219"/>
                    <a:pt x="1638" y="2214"/>
                    <a:pt x="1638" y="2214"/>
                  </a:cubicBezTo>
                  <a:cubicBezTo>
                    <a:pt x="1669" y="2173"/>
                    <a:pt x="1656" y="2196"/>
                    <a:pt x="1674" y="2142"/>
                  </a:cubicBezTo>
                  <a:cubicBezTo>
                    <a:pt x="1676" y="2135"/>
                    <a:pt x="1681" y="2120"/>
                    <a:pt x="1681" y="2120"/>
                  </a:cubicBezTo>
                  <a:cubicBezTo>
                    <a:pt x="1686" y="2076"/>
                    <a:pt x="1691" y="2041"/>
                    <a:pt x="1703" y="1999"/>
                  </a:cubicBezTo>
                  <a:cubicBezTo>
                    <a:pt x="1700" y="1982"/>
                    <a:pt x="1703" y="1964"/>
                    <a:pt x="1695" y="1949"/>
                  </a:cubicBezTo>
                  <a:cubicBezTo>
                    <a:pt x="1692" y="1942"/>
                    <a:pt x="1680" y="1945"/>
                    <a:pt x="1674" y="1941"/>
                  </a:cubicBezTo>
                  <a:cubicBezTo>
                    <a:pt x="1641" y="1919"/>
                    <a:pt x="1612" y="1895"/>
                    <a:pt x="1588" y="1863"/>
                  </a:cubicBezTo>
                  <a:cubicBezTo>
                    <a:pt x="1571" y="1842"/>
                    <a:pt x="1568" y="1822"/>
                    <a:pt x="1561" y="1806"/>
                  </a:cubicBezTo>
                  <a:cubicBezTo>
                    <a:pt x="1554" y="1790"/>
                    <a:pt x="1546" y="1782"/>
                    <a:pt x="1545" y="1769"/>
                  </a:cubicBezTo>
                  <a:cubicBezTo>
                    <a:pt x="1547" y="1755"/>
                    <a:pt x="1545" y="1739"/>
                    <a:pt x="1552" y="1726"/>
                  </a:cubicBezTo>
                  <a:cubicBezTo>
                    <a:pt x="1556" y="1718"/>
                    <a:pt x="1586" y="1707"/>
                    <a:pt x="1595" y="1705"/>
                  </a:cubicBezTo>
                  <a:cubicBezTo>
                    <a:pt x="1628" y="1699"/>
                    <a:pt x="1629" y="1684"/>
                    <a:pt x="1662" y="1679"/>
                  </a:cubicBezTo>
                  <a:cubicBezTo>
                    <a:pt x="1678" y="1673"/>
                    <a:pt x="1796" y="1670"/>
                    <a:pt x="1798" y="1670"/>
                  </a:cubicBezTo>
                  <a:cubicBezTo>
                    <a:pt x="1843" y="1663"/>
                    <a:pt x="1885" y="1652"/>
                    <a:pt x="1930" y="1650"/>
                  </a:cubicBezTo>
                  <a:cubicBezTo>
                    <a:pt x="1966" y="1641"/>
                    <a:pt x="1974" y="1642"/>
                    <a:pt x="2007" y="1631"/>
                  </a:cubicBezTo>
                  <a:cubicBezTo>
                    <a:pt x="2074" y="1647"/>
                    <a:pt x="1999" y="1616"/>
                    <a:pt x="2089" y="1605"/>
                  </a:cubicBezTo>
                  <a:cubicBezTo>
                    <a:pt x="2122" y="1572"/>
                    <a:pt x="2157" y="1535"/>
                    <a:pt x="2183" y="1497"/>
                  </a:cubicBezTo>
                  <a:cubicBezTo>
                    <a:pt x="2203" y="1435"/>
                    <a:pt x="2216" y="1381"/>
                    <a:pt x="2261" y="1332"/>
                  </a:cubicBezTo>
                  <a:cubicBezTo>
                    <a:pt x="2274" y="1297"/>
                    <a:pt x="2311" y="1264"/>
                    <a:pt x="2333" y="1232"/>
                  </a:cubicBezTo>
                  <a:cubicBezTo>
                    <a:pt x="2346" y="1213"/>
                    <a:pt x="2376" y="1218"/>
                    <a:pt x="2397" y="1210"/>
                  </a:cubicBezTo>
                  <a:cubicBezTo>
                    <a:pt x="2405" y="1203"/>
                    <a:pt x="2425" y="1186"/>
                    <a:pt x="2426" y="1175"/>
                  </a:cubicBezTo>
                  <a:cubicBezTo>
                    <a:pt x="2434" y="1103"/>
                    <a:pt x="2381" y="1116"/>
                    <a:pt x="2347" y="1082"/>
                  </a:cubicBezTo>
                  <a:cubicBezTo>
                    <a:pt x="2318" y="1033"/>
                    <a:pt x="2316" y="1017"/>
                    <a:pt x="2269" y="996"/>
                  </a:cubicBezTo>
                  <a:cubicBezTo>
                    <a:pt x="2257" y="991"/>
                    <a:pt x="2245" y="985"/>
                    <a:pt x="2233" y="981"/>
                  </a:cubicBezTo>
                  <a:cubicBezTo>
                    <a:pt x="2219" y="976"/>
                    <a:pt x="2190" y="967"/>
                    <a:pt x="2190" y="967"/>
                  </a:cubicBezTo>
                  <a:cubicBezTo>
                    <a:pt x="2173" y="958"/>
                    <a:pt x="2143" y="953"/>
                    <a:pt x="2118" y="942"/>
                  </a:cubicBezTo>
                  <a:cubicBezTo>
                    <a:pt x="2093" y="931"/>
                    <a:pt x="2066" y="914"/>
                    <a:pt x="2039" y="902"/>
                  </a:cubicBezTo>
                  <a:cubicBezTo>
                    <a:pt x="2009" y="893"/>
                    <a:pt x="1953" y="867"/>
                    <a:pt x="1953" y="867"/>
                  </a:cubicBezTo>
                  <a:cubicBezTo>
                    <a:pt x="1937" y="817"/>
                    <a:pt x="1949" y="835"/>
                    <a:pt x="1925" y="809"/>
                  </a:cubicBezTo>
                  <a:cubicBezTo>
                    <a:pt x="1931" y="681"/>
                    <a:pt x="1919" y="616"/>
                    <a:pt x="2032" y="558"/>
                  </a:cubicBezTo>
                  <a:cubicBezTo>
                    <a:pt x="2044" y="540"/>
                    <a:pt x="2075" y="503"/>
                    <a:pt x="2039" y="480"/>
                  </a:cubicBezTo>
                  <a:cubicBezTo>
                    <a:pt x="2019" y="467"/>
                    <a:pt x="2007" y="487"/>
                    <a:pt x="1983" y="489"/>
                  </a:cubicBezTo>
                  <a:cubicBezTo>
                    <a:pt x="1976" y="491"/>
                    <a:pt x="1965" y="496"/>
                    <a:pt x="1959" y="501"/>
                  </a:cubicBezTo>
                  <a:cubicBezTo>
                    <a:pt x="1954" y="506"/>
                    <a:pt x="1945" y="511"/>
                    <a:pt x="1939" y="515"/>
                  </a:cubicBezTo>
                  <a:cubicBezTo>
                    <a:pt x="1927" y="524"/>
                    <a:pt x="1896" y="530"/>
                    <a:pt x="1896" y="530"/>
                  </a:cubicBezTo>
                  <a:cubicBezTo>
                    <a:pt x="1874" y="551"/>
                    <a:pt x="1860" y="564"/>
                    <a:pt x="1831" y="573"/>
                  </a:cubicBezTo>
                  <a:cubicBezTo>
                    <a:pt x="1824" y="571"/>
                    <a:pt x="1815" y="571"/>
                    <a:pt x="1810" y="566"/>
                  </a:cubicBezTo>
                  <a:cubicBezTo>
                    <a:pt x="1805" y="560"/>
                    <a:pt x="1809" y="549"/>
                    <a:pt x="1803" y="544"/>
                  </a:cubicBezTo>
                  <a:cubicBezTo>
                    <a:pt x="1791" y="534"/>
                    <a:pt x="1740" y="527"/>
                    <a:pt x="1724" y="523"/>
                  </a:cubicBezTo>
                  <a:cubicBezTo>
                    <a:pt x="1719" y="518"/>
                    <a:pt x="1716" y="512"/>
                    <a:pt x="1710" y="508"/>
                  </a:cubicBezTo>
                  <a:cubicBezTo>
                    <a:pt x="1703" y="504"/>
                    <a:pt x="1694" y="506"/>
                    <a:pt x="1688" y="501"/>
                  </a:cubicBezTo>
                  <a:cubicBezTo>
                    <a:pt x="1683" y="496"/>
                    <a:pt x="1686" y="486"/>
                    <a:pt x="1681" y="480"/>
                  </a:cubicBezTo>
                  <a:cubicBezTo>
                    <a:pt x="1676" y="473"/>
                    <a:pt x="1667" y="470"/>
                    <a:pt x="1660" y="465"/>
                  </a:cubicBezTo>
                  <a:cubicBezTo>
                    <a:pt x="1654" y="455"/>
                    <a:pt x="1635" y="437"/>
                    <a:pt x="1635" y="414"/>
                  </a:cubicBezTo>
                  <a:cubicBezTo>
                    <a:pt x="1635" y="391"/>
                    <a:pt x="1656" y="351"/>
                    <a:pt x="1660" y="329"/>
                  </a:cubicBezTo>
                  <a:cubicBezTo>
                    <a:pt x="1662" y="314"/>
                    <a:pt x="1662" y="282"/>
                    <a:pt x="1662" y="282"/>
                  </a:cubicBezTo>
                  <a:cubicBezTo>
                    <a:pt x="1618" y="240"/>
                    <a:pt x="1661" y="212"/>
                    <a:pt x="1602" y="193"/>
                  </a:cubicBezTo>
                  <a:cubicBezTo>
                    <a:pt x="1581" y="172"/>
                    <a:pt x="1580" y="177"/>
                    <a:pt x="1574" y="150"/>
                  </a:cubicBezTo>
                  <a:cubicBezTo>
                    <a:pt x="1571" y="133"/>
                    <a:pt x="1555" y="142"/>
                    <a:pt x="1544" y="129"/>
                  </a:cubicBezTo>
                  <a:cubicBezTo>
                    <a:pt x="1535" y="117"/>
                    <a:pt x="1527" y="91"/>
                    <a:pt x="1513" y="86"/>
                  </a:cubicBezTo>
                  <a:cubicBezTo>
                    <a:pt x="1448" y="32"/>
                    <a:pt x="1425" y="28"/>
                    <a:pt x="1337" y="21"/>
                  </a:cubicBezTo>
                  <a:cubicBezTo>
                    <a:pt x="1314" y="6"/>
                    <a:pt x="1316" y="15"/>
                    <a:pt x="1316" y="0"/>
                  </a:cubicBezTo>
                  <a:close/>
                </a:path>
              </a:pathLst>
            </a:custGeom>
            <a:solidFill>
              <a:srgbClr val="7FD7F7"/>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29" name="Freeform 25"/>
            <p:cNvSpPr>
              <a:spLocks noChangeAspect="1"/>
            </p:cNvSpPr>
            <p:nvPr/>
          </p:nvSpPr>
          <p:spPr bwMode="auto">
            <a:xfrm>
              <a:off x="4027905" y="3161269"/>
              <a:ext cx="666738" cy="608400"/>
            </a:xfrm>
            <a:custGeom>
              <a:avLst/>
              <a:gdLst>
                <a:gd name="T0" fmla="*/ 1604 w 2646"/>
                <a:gd name="T1" fmla="*/ 57 h 2414"/>
                <a:gd name="T2" fmla="*/ 1456 w 2646"/>
                <a:gd name="T3" fmla="*/ 0 h 2414"/>
                <a:gd name="T4" fmla="*/ 1340 w 2646"/>
                <a:gd name="T5" fmla="*/ 129 h 2414"/>
                <a:gd name="T6" fmla="*/ 1249 w 2646"/>
                <a:gd name="T7" fmla="*/ 446 h 2414"/>
                <a:gd name="T8" fmla="*/ 798 w 2646"/>
                <a:gd name="T9" fmla="*/ 566 h 2414"/>
                <a:gd name="T10" fmla="*/ 649 w 2646"/>
                <a:gd name="T11" fmla="*/ 643 h 2414"/>
                <a:gd name="T12" fmla="*/ 515 w 2646"/>
                <a:gd name="T13" fmla="*/ 806 h 2414"/>
                <a:gd name="T14" fmla="*/ 342 w 2646"/>
                <a:gd name="T15" fmla="*/ 888 h 2414"/>
                <a:gd name="T16" fmla="*/ 188 w 2646"/>
                <a:gd name="T17" fmla="*/ 926 h 2414"/>
                <a:gd name="T18" fmla="*/ 64 w 2646"/>
                <a:gd name="T19" fmla="*/ 917 h 2414"/>
                <a:gd name="T20" fmla="*/ 78 w 2646"/>
                <a:gd name="T21" fmla="*/ 1286 h 2414"/>
                <a:gd name="T22" fmla="*/ 193 w 2646"/>
                <a:gd name="T23" fmla="*/ 1440 h 2414"/>
                <a:gd name="T24" fmla="*/ 347 w 2646"/>
                <a:gd name="T25" fmla="*/ 1766 h 2414"/>
                <a:gd name="T26" fmla="*/ 505 w 2646"/>
                <a:gd name="T27" fmla="*/ 1881 h 2414"/>
                <a:gd name="T28" fmla="*/ 548 w 2646"/>
                <a:gd name="T29" fmla="*/ 1920 h 2414"/>
                <a:gd name="T30" fmla="*/ 755 w 2646"/>
                <a:gd name="T31" fmla="*/ 2016 h 2414"/>
                <a:gd name="T32" fmla="*/ 1192 w 2646"/>
                <a:gd name="T33" fmla="*/ 2025 h 2414"/>
                <a:gd name="T34" fmla="*/ 1494 w 2646"/>
                <a:gd name="T35" fmla="*/ 2073 h 2414"/>
                <a:gd name="T36" fmla="*/ 1614 w 2646"/>
                <a:gd name="T37" fmla="*/ 2241 h 2414"/>
                <a:gd name="T38" fmla="*/ 1849 w 2646"/>
                <a:gd name="T39" fmla="*/ 2347 h 2414"/>
                <a:gd name="T40" fmla="*/ 2185 w 2646"/>
                <a:gd name="T41" fmla="*/ 2395 h 2414"/>
                <a:gd name="T42" fmla="*/ 2305 w 2646"/>
                <a:gd name="T43" fmla="*/ 2294 h 2414"/>
                <a:gd name="T44" fmla="*/ 2382 w 2646"/>
                <a:gd name="T45" fmla="*/ 2165 h 2414"/>
                <a:gd name="T46" fmla="*/ 2435 w 2646"/>
                <a:gd name="T47" fmla="*/ 2059 h 2414"/>
                <a:gd name="T48" fmla="*/ 2377 w 2646"/>
                <a:gd name="T49" fmla="*/ 1934 h 2414"/>
                <a:gd name="T50" fmla="*/ 2320 w 2646"/>
                <a:gd name="T51" fmla="*/ 1877 h 2414"/>
                <a:gd name="T52" fmla="*/ 2094 w 2646"/>
                <a:gd name="T53" fmla="*/ 1795 h 2414"/>
                <a:gd name="T54" fmla="*/ 1960 w 2646"/>
                <a:gd name="T55" fmla="*/ 1560 h 2414"/>
                <a:gd name="T56" fmla="*/ 2104 w 2646"/>
                <a:gd name="T57" fmla="*/ 1397 h 2414"/>
                <a:gd name="T58" fmla="*/ 2200 w 2646"/>
                <a:gd name="T59" fmla="*/ 1128 h 2414"/>
                <a:gd name="T60" fmla="*/ 2344 w 2646"/>
                <a:gd name="T61" fmla="*/ 965 h 2414"/>
                <a:gd name="T62" fmla="*/ 2512 w 2646"/>
                <a:gd name="T63" fmla="*/ 1070 h 2414"/>
                <a:gd name="T64" fmla="*/ 2603 w 2646"/>
                <a:gd name="T65" fmla="*/ 989 h 2414"/>
                <a:gd name="T66" fmla="*/ 2435 w 2646"/>
                <a:gd name="T67" fmla="*/ 830 h 2414"/>
                <a:gd name="T68" fmla="*/ 2200 w 2646"/>
                <a:gd name="T69" fmla="*/ 806 h 2414"/>
                <a:gd name="T70" fmla="*/ 2099 w 2646"/>
                <a:gd name="T71" fmla="*/ 763 h 2414"/>
                <a:gd name="T72" fmla="*/ 1988 w 2646"/>
                <a:gd name="T73" fmla="*/ 624 h 2414"/>
                <a:gd name="T74" fmla="*/ 1849 w 2646"/>
                <a:gd name="T75" fmla="*/ 485 h 2414"/>
                <a:gd name="T76" fmla="*/ 2075 w 2646"/>
                <a:gd name="T77" fmla="*/ 259 h 2414"/>
                <a:gd name="T78" fmla="*/ 2137 w 2646"/>
                <a:gd name="T79" fmla="*/ 192 h 2414"/>
                <a:gd name="T80" fmla="*/ 2200 w 2646"/>
                <a:gd name="T81" fmla="*/ 96 h 2414"/>
                <a:gd name="T82" fmla="*/ 1998 w 2646"/>
                <a:gd name="T83" fmla="*/ 72 h 2414"/>
                <a:gd name="T84" fmla="*/ 1748 w 2646"/>
                <a:gd name="T85" fmla="*/ 62 h 2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46" h="2414">
                  <a:moveTo>
                    <a:pt x="1724" y="62"/>
                  </a:moveTo>
                  <a:cubicBezTo>
                    <a:pt x="1688" y="75"/>
                    <a:pt x="1678" y="71"/>
                    <a:pt x="1633" y="67"/>
                  </a:cubicBezTo>
                  <a:cubicBezTo>
                    <a:pt x="1623" y="64"/>
                    <a:pt x="1613" y="63"/>
                    <a:pt x="1604" y="57"/>
                  </a:cubicBezTo>
                  <a:cubicBezTo>
                    <a:pt x="1599" y="54"/>
                    <a:pt x="1595" y="50"/>
                    <a:pt x="1590" y="48"/>
                  </a:cubicBezTo>
                  <a:cubicBezTo>
                    <a:pt x="1581" y="44"/>
                    <a:pt x="1561" y="38"/>
                    <a:pt x="1561" y="38"/>
                  </a:cubicBezTo>
                  <a:cubicBezTo>
                    <a:pt x="1549" y="6"/>
                    <a:pt x="1488" y="5"/>
                    <a:pt x="1456" y="0"/>
                  </a:cubicBezTo>
                  <a:cubicBezTo>
                    <a:pt x="1437" y="2"/>
                    <a:pt x="1417" y="0"/>
                    <a:pt x="1398" y="5"/>
                  </a:cubicBezTo>
                  <a:cubicBezTo>
                    <a:pt x="1382" y="9"/>
                    <a:pt x="1370" y="23"/>
                    <a:pt x="1355" y="29"/>
                  </a:cubicBezTo>
                  <a:cubicBezTo>
                    <a:pt x="1326" y="69"/>
                    <a:pt x="1354" y="24"/>
                    <a:pt x="1340" y="129"/>
                  </a:cubicBezTo>
                  <a:cubicBezTo>
                    <a:pt x="1339" y="140"/>
                    <a:pt x="1330" y="148"/>
                    <a:pt x="1326" y="158"/>
                  </a:cubicBezTo>
                  <a:cubicBezTo>
                    <a:pt x="1322" y="194"/>
                    <a:pt x="1317" y="216"/>
                    <a:pt x="1297" y="245"/>
                  </a:cubicBezTo>
                  <a:cubicBezTo>
                    <a:pt x="1279" y="312"/>
                    <a:pt x="1322" y="402"/>
                    <a:pt x="1249" y="446"/>
                  </a:cubicBezTo>
                  <a:cubicBezTo>
                    <a:pt x="1232" y="498"/>
                    <a:pt x="1168" y="520"/>
                    <a:pt x="1120" y="533"/>
                  </a:cubicBezTo>
                  <a:cubicBezTo>
                    <a:pt x="1084" y="542"/>
                    <a:pt x="1055" y="563"/>
                    <a:pt x="1019" y="571"/>
                  </a:cubicBezTo>
                  <a:cubicBezTo>
                    <a:pt x="945" y="569"/>
                    <a:pt x="872" y="566"/>
                    <a:pt x="798" y="566"/>
                  </a:cubicBezTo>
                  <a:cubicBezTo>
                    <a:pt x="769" y="566"/>
                    <a:pt x="739" y="561"/>
                    <a:pt x="712" y="571"/>
                  </a:cubicBezTo>
                  <a:cubicBezTo>
                    <a:pt x="697" y="576"/>
                    <a:pt x="704" y="604"/>
                    <a:pt x="692" y="614"/>
                  </a:cubicBezTo>
                  <a:cubicBezTo>
                    <a:pt x="679" y="625"/>
                    <a:pt x="649" y="643"/>
                    <a:pt x="649" y="643"/>
                  </a:cubicBezTo>
                  <a:cubicBezTo>
                    <a:pt x="634" y="666"/>
                    <a:pt x="614" y="690"/>
                    <a:pt x="601" y="715"/>
                  </a:cubicBezTo>
                  <a:cubicBezTo>
                    <a:pt x="588" y="740"/>
                    <a:pt x="581" y="764"/>
                    <a:pt x="558" y="782"/>
                  </a:cubicBezTo>
                  <a:cubicBezTo>
                    <a:pt x="545" y="792"/>
                    <a:pt x="529" y="797"/>
                    <a:pt x="515" y="806"/>
                  </a:cubicBezTo>
                  <a:cubicBezTo>
                    <a:pt x="505" y="812"/>
                    <a:pt x="486" y="825"/>
                    <a:pt x="486" y="825"/>
                  </a:cubicBezTo>
                  <a:cubicBezTo>
                    <a:pt x="457" y="868"/>
                    <a:pt x="425" y="865"/>
                    <a:pt x="376" y="869"/>
                  </a:cubicBezTo>
                  <a:cubicBezTo>
                    <a:pt x="345" y="877"/>
                    <a:pt x="378" y="866"/>
                    <a:pt x="342" y="888"/>
                  </a:cubicBezTo>
                  <a:cubicBezTo>
                    <a:pt x="328" y="896"/>
                    <a:pt x="309" y="902"/>
                    <a:pt x="294" y="907"/>
                  </a:cubicBezTo>
                  <a:cubicBezTo>
                    <a:pt x="285" y="941"/>
                    <a:pt x="271" y="931"/>
                    <a:pt x="236" y="926"/>
                  </a:cubicBezTo>
                  <a:cubicBezTo>
                    <a:pt x="214" y="918"/>
                    <a:pt x="221" y="918"/>
                    <a:pt x="188" y="926"/>
                  </a:cubicBezTo>
                  <a:cubicBezTo>
                    <a:pt x="178" y="928"/>
                    <a:pt x="169" y="933"/>
                    <a:pt x="160" y="936"/>
                  </a:cubicBezTo>
                  <a:cubicBezTo>
                    <a:pt x="155" y="938"/>
                    <a:pt x="145" y="941"/>
                    <a:pt x="145" y="941"/>
                  </a:cubicBezTo>
                  <a:cubicBezTo>
                    <a:pt x="113" y="936"/>
                    <a:pt x="94" y="923"/>
                    <a:pt x="64" y="917"/>
                  </a:cubicBezTo>
                  <a:cubicBezTo>
                    <a:pt x="38" y="920"/>
                    <a:pt x="0" y="915"/>
                    <a:pt x="30" y="945"/>
                  </a:cubicBezTo>
                  <a:cubicBezTo>
                    <a:pt x="58" y="1029"/>
                    <a:pt x="4" y="1130"/>
                    <a:pt x="54" y="1205"/>
                  </a:cubicBezTo>
                  <a:cubicBezTo>
                    <a:pt x="59" y="1234"/>
                    <a:pt x="61" y="1262"/>
                    <a:pt x="78" y="1286"/>
                  </a:cubicBezTo>
                  <a:cubicBezTo>
                    <a:pt x="87" y="1313"/>
                    <a:pt x="106" y="1334"/>
                    <a:pt x="121" y="1358"/>
                  </a:cubicBezTo>
                  <a:cubicBezTo>
                    <a:pt x="127" y="1368"/>
                    <a:pt x="150" y="1377"/>
                    <a:pt x="150" y="1377"/>
                  </a:cubicBezTo>
                  <a:cubicBezTo>
                    <a:pt x="158" y="1401"/>
                    <a:pt x="168" y="1431"/>
                    <a:pt x="193" y="1440"/>
                  </a:cubicBezTo>
                  <a:cubicBezTo>
                    <a:pt x="200" y="1458"/>
                    <a:pt x="205" y="1467"/>
                    <a:pt x="222" y="1478"/>
                  </a:cubicBezTo>
                  <a:cubicBezTo>
                    <a:pt x="240" y="1506"/>
                    <a:pt x="251" y="1533"/>
                    <a:pt x="260" y="1565"/>
                  </a:cubicBezTo>
                  <a:cubicBezTo>
                    <a:pt x="264" y="1710"/>
                    <a:pt x="225" y="1754"/>
                    <a:pt x="347" y="1766"/>
                  </a:cubicBezTo>
                  <a:cubicBezTo>
                    <a:pt x="375" y="1786"/>
                    <a:pt x="398" y="1795"/>
                    <a:pt x="428" y="1809"/>
                  </a:cubicBezTo>
                  <a:cubicBezTo>
                    <a:pt x="444" y="1825"/>
                    <a:pt x="451" y="1827"/>
                    <a:pt x="472" y="1833"/>
                  </a:cubicBezTo>
                  <a:cubicBezTo>
                    <a:pt x="478" y="1855"/>
                    <a:pt x="481" y="1874"/>
                    <a:pt x="505" y="1881"/>
                  </a:cubicBezTo>
                  <a:cubicBezTo>
                    <a:pt x="511" y="1888"/>
                    <a:pt x="516" y="1896"/>
                    <a:pt x="524" y="1901"/>
                  </a:cubicBezTo>
                  <a:cubicBezTo>
                    <a:pt x="528" y="1904"/>
                    <a:pt x="535" y="1902"/>
                    <a:pt x="539" y="1905"/>
                  </a:cubicBezTo>
                  <a:cubicBezTo>
                    <a:pt x="544" y="1909"/>
                    <a:pt x="544" y="1916"/>
                    <a:pt x="548" y="1920"/>
                  </a:cubicBezTo>
                  <a:cubicBezTo>
                    <a:pt x="562" y="1934"/>
                    <a:pt x="589" y="1954"/>
                    <a:pt x="606" y="1963"/>
                  </a:cubicBezTo>
                  <a:cubicBezTo>
                    <a:pt x="633" y="1978"/>
                    <a:pt x="662" y="1984"/>
                    <a:pt x="692" y="1992"/>
                  </a:cubicBezTo>
                  <a:cubicBezTo>
                    <a:pt x="713" y="1997"/>
                    <a:pt x="734" y="2009"/>
                    <a:pt x="755" y="2016"/>
                  </a:cubicBezTo>
                  <a:cubicBezTo>
                    <a:pt x="795" y="2030"/>
                    <a:pt x="847" y="2026"/>
                    <a:pt x="889" y="2030"/>
                  </a:cubicBezTo>
                  <a:cubicBezTo>
                    <a:pt x="944" y="2034"/>
                    <a:pt x="1017" y="2012"/>
                    <a:pt x="1067" y="2011"/>
                  </a:cubicBezTo>
                  <a:cubicBezTo>
                    <a:pt x="1117" y="2010"/>
                    <a:pt x="1154" y="2025"/>
                    <a:pt x="1192" y="2025"/>
                  </a:cubicBezTo>
                  <a:cubicBezTo>
                    <a:pt x="1233" y="2022"/>
                    <a:pt x="1259" y="2017"/>
                    <a:pt x="1297" y="2011"/>
                  </a:cubicBezTo>
                  <a:cubicBezTo>
                    <a:pt x="1340" y="2014"/>
                    <a:pt x="1357" y="2017"/>
                    <a:pt x="1393" y="2025"/>
                  </a:cubicBezTo>
                  <a:cubicBezTo>
                    <a:pt x="1435" y="2067"/>
                    <a:pt x="1429" y="2067"/>
                    <a:pt x="1494" y="2073"/>
                  </a:cubicBezTo>
                  <a:cubicBezTo>
                    <a:pt x="1509" y="2096"/>
                    <a:pt x="1514" y="2125"/>
                    <a:pt x="1537" y="2141"/>
                  </a:cubicBezTo>
                  <a:cubicBezTo>
                    <a:pt x="1544" y="2161"/>
                    <a:pt x="1559" y="2164"/>
                    <a:pt x="1566" y="2184"/>
                  </a:cubicBezTo>
                  <a:cubicBezTo>
                    <a:pt x="1575" y="2258"/>
                    <a:pt x="1564" y="2209"/>
                    <a:pt x="1614" y="2241"/>
                  </a:cubicBezTo>
                  <a:cubicBezTo>
                    <a:pt x="1628" y="2262"/>
                    <a:pt x="1644" y="2262"/>
                    <a:pt x="1667" y="2270"/>
                  </a:cubicBezTo>
                  <a:cubicBezTo>
                    <a:pt x="1690" y="2287"/>
                    <a:pt x="1740" y="2306"/>
                    <a:pt x="1763" y="2309"/>
                  </a:cubicBezTo>
                  <a:cubicBezTo>
                    <a:pt x="1793" y="2313"/>
                    <a:pt x="1819" y="2345"/>
                    <a:pt x="1849" y="2347"/>
                  </a:cubicBezTo>
                  <a:cubicBezTo>
                    <a:pt x="1908" y="2368"/>
                    <a:pt x="1951" y="2398"/>
                    <a:pt x="2012" y="2414"/>
                  </a:cubicBezTo>
                  <a:cubicBezTo>
                    <a:pt x="2052" y="2412"/>
                    <a:pt x="2092" y="2413"/>
                    <a:pt x="2132" y="2409"/>
                  </a:cubicBezTo>
                  <a:cubicBezTo>
                    <a:pt x="2150" y="2407"/>
                    <a:pt x="2185" y="2395"/>
                    <a:pt x="2185" y="2395"/>
                  </a:cubicBezTo>
                  <a:cubicBezTo>
                    <a:pt x="2210" y="2378"/>
                    <a:pt x="2194" y="2371"/>
                    <a:pt x="2209" y="2357"/>
                  </a:cubicBezTo>
                  <a:cubicBezTo>
                    <a:pt x="2222" y="2345"/>
                    <a:pt x="2276" y="2343"/>
                    <a:pt x="2286" y="2342"/>
                  </a:cubicBezTo>
                  <a:cubicBezTo>
                    <a:pt x="2303" y="2318"/>
                    <a:pt x="2295" y="2334"/>
                    <a:pt x="2305" y="2294"/>
                  </a:cubicBezTo>
                  <a:cubicBezTo>
                    <a:pt x="2307" y="2287"/>
                    <a:pt x="2329" y="2275"/>
                    <a:pt x="2334" y="2270"/>
                  </a:cubicBezTo>
                  <a:cubicBezTo>
                    <a:pt x="2350" y="2254"/>
                    <a:pt x="2354" y="2233"/>
                    <a:pt x="2363" y="2213"/>
                  </a:cubicBezTo>
                  <a:cubicBezTo>
                    <a:pt x="2376" y="2184"/>
                    <a:pt x="2370" y="2200"/>
                    <a:pt x="2382" y="2165"/>
                  </a:cubicBezTo>
                  <a:cubicBezTo>
                    <a:pt x="2386" y="2154"/>
                    <a:pt x="2411" y="2145"/>
                    <a:pt x="2411" y="2145"/>
                  </a:cubicBezTo>
                  <a:cubicBezTo>
                    <a:pt x="2416" y="2126"/>
                    <a:pt x="2420" y="2107"/>
                    <a:pt x="2425" y="2088"/>
                  </a:cubicBezTo>
                  <a:cubicBezTo>
                    <a:pt x="2428" y="2078"/>
                    <a:pt x="2432" y="2069"/>
                    <a:pt x="2435" y="2059"/>
                  </a:cubicBezTo>
                  <a:cubicBezTo>
                    <a:pt x="2437" y="2054"/>
                    <a:pt x="2440" y="2045"/>
                    <a:pt x="2440" y="2045"/>
                  </a:cubicBezTo>
                  <a:cubicBezTo>
                    <a:pt x="2435" y="2016"/>
                    <a:pt x="2442" y="1969"/>
                    <a:pt x="2411" y="1958"/>
                  </a:cubicBezTo>
                  <a:cubicBezTo>
                    <a:pt x="2400" y="1950"/>
                    <a:pt x="2388" y="1942"/>
                    <a:pt x="2377" y="1934"/>
                  </a:cubicBezTo>
                  <a:cubicBezTo>
                    <a:pt x="2368" y="1928"/>
                    <a:pt x="2371" y="1913"/>
                    <a:pt x="2363" y="1905"/>
                  </a:cubicBezTo>
                  <a:cubicBezTo>
                    <a:pt x="2356" y="1898"/>
                    <a:pt x="2343" y="1894"/>
                    <a:pt x="2334" y="1891"/>
                  </a:cubicBezTo>
                  <a:cubicBezTo>
                    <a:pt x="2329" y="1886"/>
                    <a:pt x="2326" y="1880"/>
                    <a:pt x="2320" y="1877"/>
                  </a:cubicBezTo>
                  <a:cubicBezTo>
                    <a:pt x="2311" y="1872"/>
                    <a:pt x="2291" y="1867"/>
                    <a:pt x="2291" y="1867"/>
                  </a:cubicBezTo>
                  <a:cubicBezTo>
                    <a:pt x="2247" y="1826"/>
                    <a:pt x="2225" y="1824"/>
                    <a:pt x="2161" y="1819"/>
                  </a:cubicBezTo>
                  <a:cubicBezTo>
                    <a:pt x="2141" y="1805"/>
                    <a:pt x="2118" y="1800"/>
                    <a:pt x="2094" y="1795"/>
                  </a:cubicBezTo>
                  <a:cubicBezTo>
                    <a:pt x="2057" y="1775"/>
                    <a:pt x="2034" y="1732"/>
                    <a:pt x="1993" y="1718"/>
                  </a:cubicBezTo>
                  <a:cubicBezTo>
                    <a:pt x="1983" y="1697"/>
                    <a:pt x="1972" y="1675"/>
                    <a:pt x="1960" y="1656"/>
                  </a:cubicBezTo>
                  <a:cubicBezTo>
                    <a:pt x="1954" y="1614"/>
                    <a:pt x="1951" y="1611"/>
                    <a:pt x="1960" y="1560"/>
                  </a:cubicBezTo>
                  <a:cubicBezTo>
                    <a:pt x="1961" y="1554"/>
                    <a:pt x="1967" y="1550"/>
                    <a:pt x="1969" y="1545"/>
                  </a:cubicBezTo>
                  <a:cubicBezTo>
                    <a:pt x="1975" y="1531"/>
                    <a:pt x="1973" y="1513"/>
                    <a:pt x="1984" y="1502"/>
                  </a:cubicBezTo>
                  <a:cubicBezTo>
                    <a:pt x="2022" y="1464"/>
                    <a:pt x="2073" y="1441"/>
                    <a:pt x="2104" y="1397"/>
                  </a:cubicBezTo>
                  <a:cubicBezTo>
                    <a:pt x="2109" y="1370"/>
                    <a:pt x="2109" y="1366"/>
                    <a:pt x="2132" y="1349"/>
                  </a:cubicBezTo>
                  <a:cubicBezTo>
                    <a:pt x="2146" y="1328"/>
                    <a:pt x="2166" y="1317"/>
                    <a:pt x="2180" y="1296"/>
                  </a:cubicBezTo>
                  <a:cubicBezTo>
                    <a:pt x="2186" y="1240"/>
                    <a:pt x="2192" y="1184"/>
                    <a:pt x="2200" y="1128"/>
                  </a:cubicBezTo>
                  <a:cubicBezTo>
                    <a:pt x="2201" y="1077"/>
                    <a:pt x="2197" y="1025"/>
                    <a:pt x="2204" y="974"/>
                  </a:cubicBezTo>
                  <a:cubicBezTo>
                    <a:pt x="2207" y="957"/>
                    <a:pt x="2252" y="955"/>
                    <a:pt x="2252" y="955"/>
                  </a:cubicBezTo>
                  <a:cubicBezTo>
                    <a:pt x="2283" y="958"/>
                    <a:pt x="2314" y="960"/>
                    <a:pt x="2344" y="965"/>
                  </a:cubicBezTo>
                  <a:cubicBezTo>
                    <a:pt x="2362" y="968"/>
                    <a:pt x="2369" y="988"/>
                    <a:pt x="2387" y="993"/>
                  </a:cubicBezTo>
                  <a:cubicBezTo>
                    <a:pt x="2413" y="1009"/>
                    <a:pt x="2457" y="1053"/>
                    <a:pt x="2483" y="1061"/>
                  </a:cubicBezTo>
                  <a:cubicBezTo>
                    <a:pt x="2493" y="1064"/>
                    <a:pt x="2502" y="1068"/>
                    <a:pt x="2512" y="1070"/>
                  </a:cubicBezTo>
                  <a:cubicBezTo>
                    <a:pt x="2528" y="1074"/>
                    <a:pt x="2560" y="1080"/>
                    <a:pt x="2560" y="1080"/>
                  </a:cubicBezTo>
                  <a:cubicBezTo>
                    <a:pt x="2608" y="1076"/>
                    <a:pt x="2631" y="1085"/>
                    <a:pt x="2646" y="1041"/>
                  </a:cubicBezTo>
                  <a:cubicBezTo>
                    <a:pt x="2640" y="997"/>
                    <a:pt x="2641" y="1000"/>
                    <a:pt x="2603" y="989"/>
                  </a:cubicBezTo>
                  <a:cubicBezTo>
                    <a:pt x="2597" y="935"/>
                    <a:pt x="2594" y="922"/>
                    <a:pt x="2550" y="893"/>
                  </a:cubicBezTo>
                  <a:cubicBezTo>
                    <a:pt x="2543" y="873"/>
                    <a:pt x="2536" y="874"/>
                    <a:pt x="2516" y="869"/>
                  </a:cubicBezTo>
                  <a:cubicBezTo>
                    <a:pt x="2489" y="824"/>
                    <a:pt x="2502" y="836"/>
                    <a:pt x="2435" y="830"/>
                  </a:cubicBezTo>
                  <a:cubicBezTo>
                    <a:pt x="2405" y="812"/>
                    <a:pt x="2382" y="818"/>
                    <a:pt x="2348" y="825"/>
                  </a:cubicBezTo>
                  <a:cubicBezTo>
                    <a:pt x="2314" y="821"/>
                    <a:pt x="2301" y="812"/>
                    <a:pt x="2272" y="801"/>
                  </a:cubicBezTo>
                  <a:cubicBezTo>
                    <a:pt x="2248" y="803"/>
                    <a:pt x="2224" y="803"/>
                    <a:pt x="2200" y="806"/>
                  </a:cubicBezTo>
                  <a:cubicBezTo>
                    <a:pt x="2195" y="807"/>
                    <a:pt x="2190" y="812"/>
                    <a:pt x="2185" y="811"/>
                  </a:cubicBezTo>
                  <a:cubicBezTo>
                    <a:pt x="2174" y="809"/>
                    <a:pt x="2166" y="800"/>
                    <a:pt x="2156" y="797"/>
                  </a:cubicBezTo>
                  <a:cubicBezTo>
                    <a:pt x="2138" y="784"/>
                    <a:pt x="2115" y="779"/>
                    <a:pt x="2099" y="763"/>
                  </a:cubicBezTo>
                  <a:cubicBezTo>
                    <a:pt x="2083" y="747"/>
                    <a:pt x="2077" y="725"/>
                    <a:pt x="2070" y="705"/>
                  </a:cubicBezTo>
                  <a:cubicBezTo>
                    <a:pt x="2065" y="689"/>
                    <a:pt x="2033" y="678"/>
                    <a:pt x="2022" y="667"/>
                  </a:cubicBezTo>
                  <a:cubicBezTo>
                    <a:pt x="2009" y="655"/>
                    <a:pt x="2006" y="631"/>
                    <a:pt x="1988" y="624"/>
                  </a:cubicBezTo>
                  <a:cubicBezTo>
                    <a:pt x="1970" y="616"/>
                    <a:pt x="1937" y="611"/>
                    <a:pt x="1916" y="605"/>
                  </a:cubicBezTo>
                  <a:cubicBezTo>
                    <a:pt x="1897" y="574"/>
                    <a:pt x="1904" y="559"/>
                    <a:pt x="1868" y="547"/>
                  </a:cubicBezTo>
                  <a:cubicBezTo>
                    <a:pt x="1842" y="528"/>
                    <a:pt x="1849" y="539"/>
                    <a:pt x="1849" y="485"/>
                  </a:cubicBezTo>
                  <a:cubicBezTo>
                    <a:pt x="1849" y="420"/>
                    <a:pt x="1922" y="415"/>
                    <a:pt x="1969" y="398"/>
                  </a:cubicBezTo>
                  <a:cubicBezTo>
                    <a:pt x="1982" y="380"/>
                    <a:pt x="2014" y="368"/>
                    <a:pt x="2036" y="360"/>
                  </a:cubicBezTo>
                  <a:cubicBezTo>
                    <a:pt x="2048" y="325"/>
                    <a:pt x="2063" y="293"/>
                    <a:pt x="2075" y="259"/>
                  </a:cubicBezTo>
                  <a:cubicBezTo>
                    <a:pt x="2080" y="245"/>
                    <a:pt x="2082" y="225"/>
                    <a:pt x="2094" y="216"/>
                  </a:cubicBezTo>
                  <a:cubicBezTo>
                    <a:pt x="2098" y="213"/>
                    <a:pt x="2104" y="213"/>
                    <a:pt x="2108" y="211"/>
                  </a:cubicBezTo>
                  <a:cubicBezTo>
                    <a:pt x="2118" y="205"/>
                    <a:pt x="2126" y="196"/>
                    <a:pt x="2137" y="192"/>
                  </a:cubicBezTo>
                  <a:cubicBezTo>
                    <a:pt x="2147" y="189"/>
                    <a:pt x="2166" y="182"/>
                    <a:pt x="2166" y="182"/>
                  </a:cubicBezTo>
                  <a:cubicBezTo>
                    <a:pt x="2175" y="148"/>
                    <a:pt x="2205" y="138"/>
                    <a:pt x="2228" y="115"/>
                  </a:cubicBezTo>
                  <a:cubicBezTo>
                    <a:pt x="2236" y="93"/>
                    <a:pt x="2240" y="96"/>
                    <a:pt x="2200" y="96"/>
                  </a:cubicBezTo>
                  <a:cubicBezTo>
                    <a:pt x="2182" y="96"/>
                    <a:pt x="2164" y="106"/>
                    <a:pt x="2147" y="110"/>
                  </a:cubicBezTo>
                  <a:cubicBezTo>
                    <a:pt x="2130" y="114"/>
                    <a:pt x="2095" y="118"/>
                    <a:pt x="2080" y="120"/>
                  </a:cubicBezTo>
                  <a:cubicBezTo>
                    <a:pt x="1999" y="114"/>
                    <a:pt x="2018" y="129"/>
                    <a:pt x="1998" y="72"/>
                  </a:cubicBezTo>
                  <a:cubicBezTo>
                    <a:pt x="1996" y="66"/>
                    <a:pt x="1986" y="68"/>
                    <a:pt x="1979" y="67"/>
                  </a:cubicBezTo>
                  <a:cubicBezTo>
                    <a:pt x="1952" y="64"/>
                    <a:pt x="1924" y="64"/>
                    <a:pt x="1897" y="62"/>
                  </a:cubicBezTo>
                  <a:cubicBezTo>
                    <a:pt x="1833" y="54"/>
                    <a:pt x="1839" y="52"/>
                    <a:pt x="1748" y="62"/>
                  </a:cubicBezTo>
                  <a:cubicBezTo>
                    <a:pt x="1720" y="65"/>
                    <a:pt x="1715" y="84"/>
                    <a:pt x="1724" y="62"/>
                  </a:cubicBezTo>
                  <a:close/>
                </a:path>
              </a:pathLst>
            </a:custGeom>
            <a:solidFill>
              <a:srgbClr val="DBF4FD"/>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30" name="Freeform 26"/>
            <p:cNvSpPr>
              <a:spLocks noChangeAspect="1"/>
            </p:cNvSpPr>
            <p:nvPr/>
          </p:nvSpPr>
          <p:spPr bwMode="auto">
            <a:xfrm>
              <a:off x="4744534" y="967290"/>
              <a:ext cx="1215113" cy="1097866"/>
            </a:xfrm>
            <a:custGeom>
              <a:avLst/>
              <a:gdLst>
                <a:gd name="T0" fmla="*/ 515 w 3128"/>
                <a:gd name="T1" fmla="*/ 38 h 2827"/>
                <a:gd name="T2" fmla="*/ 294 w 3128"/>
                <a:gd name="T3" fmla="*/ 0 h 2827"/>
                <a:gd name="T4" fmla="*/ 35 w 3128"/>
                <a:gd name="T5" fmla="*/ 72 h 2827"/>
                <a:gd name="T6" fmla="*/ 25 w 3128"/>
                <a:gd name="T7" fmla="*/ 264 h 2827"/>
                <a:gd name="T8" fmla="*/ 35 w 3128"/>
                <a:gd name="T9" fmla="*/ 393 h 2827"/>
                <a:gd name="T10" fmla="*/ 227 w 3128"/>
                <a:gd name="T11" fmla="*/ 422 h 2827"/>
                <a:gd name="T12" fmla="*/ 352 w 3128"/>
                <a:gd name="T13" fmla="*/ 581 h 2827"/>
                <a:gd name="T14" fmla="*/ 477 w 3128"/>
                <a:gd name="T15" fmla="*/ 720 h 2827"/>
                <a:gd name="T16" fmla="*/ 621 w 3128"/>
                <a:gd name="T17" fmla="*/ 667 h 2827"/>
                <a:gd name="T18" fmla="*/ 774 w 3128"/>
                <a:gd name="T19" fmla="*/ 581 h 2827"/>
                <a:gd name="T20" fmla="*/ 990 w 3128"/>
                <a:gd name="T21" fmla="*/ 624 h 2827"/>
                <a:gd name="T22" fmla="*/ 1009 w 3128"/>
                <a:gd name="T23" fmla="*/ 864 h 2827"/>
                <a:gd name="T24" fmla="*/ 995 w 3128"/>
                <a:gd name="T25" fmla="*/ 1051 h 2827"/>
                <a:gd name="T26" fmla="*/ 1072 w 3128"/>
                <a:gd name="T27" fmla="*/ 1229 h 2827"/>
                <a:gd name="T28" fmla="*/ 961 w 3128"/>
                <a:gd name="T29" fmla="*/ 1392 h 2827"/>
                <a:gd name="T30" fmla="*/ 904 w 3128"/>
                <a:gd name="T31" fmla="*/ 1536 h 2827"/>
                <a:gd name="T32" fmla="*/ 765 w 3128"/>
                <a:gd name="T33" fmla="*/ 1766 h 2827"/>
                <a:gd name="T34" fmla="*/ 645 w 3128"/>
                <a:gd name="T35" fmla="*/ 1872 h 2827"/>
                <a:gd name="T36" fmla="*/ 611 w 3128"/>
                <a:gd name="T37" fmla="*/ 1963 h 2827"/>
                <a:gd name="T38" fmla="*/ 808 w 3128"/>
                <a:gd name="T39" fmla="*/ 2093 h 2827"/>
                <a:gd name="T40" fmla="*/ 784 w 3128"/>
                <a:gd name="T41" fmla="*/ 2150 h 2827"/>
                <a:gd name="T42" fmla="*/ 923 w 3128"/>
                <a:gd name="T43" fmla="*/ 2237 h 2827"/>
                <a:gd name="T44" fmla="*/ 1072 w 3128"/>
                <a:gd name="T45" fmla="*/ 2371 h 2827"/>
                <a:gd name="T46" fmla="*/ 1408 w 3128"/>
                <a:gd name="T47" fmla="*/ 2419 h 2827"/>
                <a:gd name="T48" fmla="*/ 1744 w 3128"/>
                <a:gd name="T49" fmla="*/ 2457 h 2827"/>
                <a:gd name="T50" fmla="*/ 1845 w 3128"/>
                <a:gd name="T51" fmla="*/ 2544 h 2827"/>
                <a:gd name="T52" fmla="*/ 1941 w 3128"/>
                <a:gd name="T53" fmla="*/ 2673 h 2827"/>
                <a:gd name="T54" fmla="*/ 2080 w 3128"/>
                <a:gd name="T55" fmla="*/ 2611 h 2827"/>
                <a:gd name="T56" fmla="*/ 2166 w 3128"/>
                <a:gd name="T57" fmla="*/ 2693 h 2827"/>
                <a:gd name="T58" fmla="*/ 2313 w 3128"/>
                <a:gd name="T59" fmla="*/ 2827 h 2827"/>
                <a:gd name="T60" fmla="*/ 2507 w 3128"/>
                <a:gd name="T61" fmla="*/ 2688 h 2827"/>
                <a:gd name="T62" fmla="*/ 2641 w 3128"/>
                <a:gd name="T63" fmla="*/ 2702 h 2827"/>
                <a:gd name="T64" fmla="*/ 2795 w 3128"/>
                <a:gd name="T65" fmla="*/ 2779 h 2827"/>
                <a:gd name="T66" fmla="*/ 2824 w 3128"/>
                <a:gd name="T67" fmla="*/ 2539 h 2827"/>
                <a:gd name="T68" fmla="*/ 2747 w 3128"/>
                <a:gd name="T69" fmla="*/ 2424 h 2827"/>
                <a:gd name="T70" fmla="*/ 2704 w 3128"/>
                <a:gd name="T71" fmla="*/ 2261 h 2827"/>
                <a:gd name="T72" fmla="*/ 2857 w 3128"/>
                <a:gd name="T73" fmla="*/ 2189 h 2827"/>
                <a:gd name="T74" fmla="*/ 3088 w 3128"/>
                <a:gd name="T75" fmla="*/ 2141 h 2827"/>
                <a:gd name="T76" fmla="*/ 3064 w 3128"/>
                <a:gd name="T77" fmla="*/ 2021 h 2827"/>
                <a:gd name="T78" fmla="*/ 3073 w 3128"/>
                <a:gd name="T79" fmla="*/ 1925 h 2827"/>
                <a:gd name="T80" fmla="*/ 3088 w 3128"/>
                <a:gd name="T81" fmla="*/ 1387 h 2827"/>
                <a:gd name="T82" fmla="*/ 3078 w 3128"/>
                <a:gd name="T83" fmla="*/ 1022 h 2827"/>
                <a:gd name="T84" fmla="*/ 3078 w 3128"/>
                <a:gd name="T85" fmla="*/ 945 h 2827"/>
                <a:gd name="T86" fmla="*/ 2929 w 3128"/>
                <a:gd name="T87" fmla="*/ 1037 h 2827"/>
                <a:gd name="T88" fmla="*/ 2723 w 3128"/>
                <a:gd name="T89" fmla="*/ 1233 h 2827"/>
                <a:gd name="T90" fmla="*/ 2469 w 3128"/>
                <a:gd name="T91" fmla="*/ 1392 h 2827"/>
                <a:gd name="T92" fmla="*/ 2320 w 3128"/>
                <a:gd name="T93" fmla="*/ 1363 h 2827"/>
                <a:gd name="T94" fmla="*/ 2267 w 3128"/>
                <a:gd name="T95" fmla="*/ 1262 h 2827"/>
                <a:gd name="T96" fmla="*/ 2133 w 3128"/>
                <a:gd name="T97" fmla="*/ 1109 h 2827"/>
                <a:gd name="T98" fmla="*/ 2027 w 3128"/>
                <a:gd name="T99" fmla="*/ 1080 h 2827"/>
                <a:gd name="T100" fmla="*/ 1917 w 3128"/>
                <a:gd name="T101" fmla="*/ 1022 h 2827"/>
                <a:gd name="T102" fmla="*/ 1648 w 3128"/>
                <a:gd name="T103" fmla="*/ 974 h 2827"/>
                <a:gd name="T104" fmla="*/ 1480 w 3128"/>
                <a:gd name="T105" fmla="*/ 993 h 2827"/>
                <a:gd name="T106" fmla="*/ 1374 w 3128"/>
                <a:gd name="T107" fmla="*/ 787 h 2827"/>
                <a:gd name="T108" fmla="*/ 1264 w 3128"/>
                <a:gd name="T109" fmla="*/ 590 h 2827"/>
                <a:gd name="T110" fmla="*/ 1209 w 3128"/>
                <a:gd name="T111" fmla="*/ 501 h 2827"/>
                <a:gd name="T112" fmla="*/ 1115 w 3128"/>
                <a:gd name="T113" fmla="*/ 475 h 2827"/>
                <a:gd name="T114" fmla="*/ 1048 w 3128"/>
                <a:gd name="T115" fmla="*/ 374 h 2827"/>
                <a:gd name="T116" fmla="*/ 979 w 3128"/>
                <a:gd name="T117" fmla="*/ 229 h 2827"/>
                <a:gd name="T118" fmla="*/ 798 w 3128"/>
                <a:gd name="T119" fmla="*/ 81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28" h="2827">
                  <a:moveTo>
                    <a:pt x="669" y="29"/>
                  </a:moveTo>
                  <a:cubicBezTo>
                    <a:pt x="649" y="41"/>
                    <a:pt x="634" y="51"/>
                    <a:pt x="611" y="57"/>
                  </a:cubicBezTo>
                  <a:cubicBezTo>
                    <a:pt x="577" y="54"/>
                    <a:pt x="547" y="49"/>
                    <a:pt x="515" y="38"/>
                  </a:cubicBezTo>
                  <a:cubicBezTo>
                    <a:pt x="476" y="52"/>
                    <a:pt x="456" y="46"/>
                    <a:pt x="409" y="43"/>
                  </a:cubicBezTo>
                  <a:cubicBezTo>
                    <a:pt x="400" y="36"/>
                    <a:pt x="395" y="25"/>
                    <a:pt x="385" y="19"/>
                  </a:cubicBezTo>
                  <a:cubicBezTo>
                    <a:pt x="361" y="4"/>
                    <a:pt x="318" y="3"/>
                    <a:pt x="294" y="0"/>
                  </a:cubicBezTo>
                  <a:cubicBezTo>
                    <a:pt x="271" y="3"/>
                    <a:pt x="253" y="6"/>
                    <a:pt x="232" y="14"/>
                  </a:cubicBezTo>
                  <a:cubicBezTo>
                    <a:pt x="210" y="48"/>
                    <a:pt x="180" y="44"/>
                    <a:pt x="141" y="48"/>
                  </a:cubicBezTo>
                  <a:cubicBezTo>
                    <a:pt x="102" y="61"/>
                    <a:pt x="80" y="68"/>
                    <a:pt x="35" y="72"/>
                  </a:cubicBezTo>
                  <a:cubicBezTo>
                    <a:pt x="13" y="94"/>
                    <a:pt x="23" y="111"/>
                    <a:pt x="40" y="134"/>
                  </a:cubicBezTo>
                  <a:cubicBezTo>
                    <a:pt x="34" y="206"/>
                    <a:pt x="33" y="175"/>
                    <a:pt x="21" y="221"/>
                  </a:cubicBezTo>
                  <a:cubicBezTo>
                    <a:pt x="22" y="235"/>
                    <a:pt x="22" y="250"/>
                    <a:pt x="25" y="264"/>
                  </a:cubicBezTo>
                  <a:cubicBezTo>
                    <a:pt x="27" y="274"/>
                    <a:pt x="35" y="293"/>
                    <a:pt x="35" y="293"/>
                  </a:cubicBezTo>
                  <a:cubicBezTo>
                    <a:pt x="30" y="329"/>
                    <a:pt x="27" y="345"/>
                    <a:pt x="6" y="374"/>
                  </a:cubicBezTo>
                  <a:cubicBezTo>
                    <a:pt x="18" y="409"/>
                    <a:pt x="0" y="370"/>
                    <a:pt x="35" y="393"/>
                  </a:cubicBezTo>
                  <a:cubicBezTo>
                    <a:pt x="39" y="396"/>
                    <a:pt x="35" y="407"/>
                    <a:pt x="40" y="408"/>
                  </a:cubicBezTo>
                  <a:cubicBezTo>
                    <a:pt x="92" y="414"/>
                    <a:pt x="145" y="411"/>
                    <a:pt x="198" y="413"/>
                  </a:cubicBezTo>
                  <a:cubicBezTo>
                    <a:pt x="201" y="414"/>
                    <a:pt x="224" y="419"/>
                    <a:pt x="227" y="422"/>
                  </a:cubicBezTo>
                  <a:cubicBezTo>
                    <a:pt x="248" y="439"/>
                    <a:pt x="239" y="443"/>
                    <a:pt x="270" y="451"/>
                  </a:cubicBezTo>
                  <a:cubicBezTo>
                    <a:pt x="286" y="466"/>
                    <a:pt x="297" y="467"/>
                    <a:pt x="309" y="485"/>
                  </a:cubicBezTo>
                  <a:cubicBezTo>
                    <a:pt x="319" y="521"/>
                    <a:pt x="319" y="559"/>
                    <a:pt x="352" y="581"/>
                  </a:cubicBezTo>
                  <a:cubicBezTo>
                    <a:pt x="374" y="615"/>
                    <a:pt x="359" y="681"/>
                    <a:pt x="400" y="701"/>
                  </a:cubicBezTo>
                  <a:cubicBezTo>
                    <a:pt x="415" y="708"/>
                    <a:pt x="432" y="706"/>
                    <a:pt x="448" y="710"/>
                  </a:cubicBezTo>
                  <a:cubicBezTo>
                    <a:pt x="458" y="713"/>
                    <a:pt x="477" y="720"/>
                    <a:pt x="477" y="720"/>
                  </a:cubicBezTo>
                  <a:cubicBezTo>
                    <a:pt x="488" y="718"/>
                    <a:pt x="499" y="718"/>
                    <a:pt x="510" y="715"/>
                  </a:cubicBezTo>
                  <a:cubicBezTo>
                    <a:pt x="526" y="710"/>
                    <a:pt x="542" y="689"/>
                    <a:pt x="558" y="686"/>
                  </a:cubicBezTo>
                  <a:cubicBezTo>
                    <a:pt x="580" y="682"/>
                    <a:pt x="599" y="669"/>
                    <a:pt x="621" y="667"/>
                  </a:cubicBezTo>
                  <a:cubicBezTo>
                    <a:pt x="648" y="651"/>
                    <a:pt x="644" y="662"/>
                    <a:pt x="664" y="638"/>
                  </a:cubicBezTo>
                  <a:cubicBezTo>
                    <a:pt x="668" y="634"/>
                    <a:pt x="697" y="608"/>
                    <a:pt x="702" y="605"/>
                  </a:cubicBezTo>
                  <a:cubicBezTo>
                    <a:pt x="721" y="593"/>
                    <a:pt x="752" y="587"/>
                    <a:pt x="774" y="581"/>
                  </a:cubicBezTo>
                  <a:cubicBezTo>
                    <a:pt x="803" y="562"/>
                    <a:pt x="806" y="532"/>
                    <a:pt x="841" y="523"/>
                  </a:cubicBezTo>
                  <a:cubicBezTo>
                    <a:pt x="900" y="530"/>
                    <a:pt x="893" y="542"/>
                    <a:pt x="933" y="566"/>
                  </a:cubicBezTo>
                  <a:cubicBezTo>
                    <a:pt x="938" y="585"/>
                    <a:pt x="970" y="617"/>
                    <a:pt x="990" y="624"/>
                  </a:cubicBezTo>
                  <a:cubicBezTo>
                    <a:pt x="1007" y="645"/>
                    <a:pt x="1025" y="649"/>
                    <a:pt x="1043" y="667"/>
                  </a:cubicBezTo>
                  <a:cubicBezTo>
                    <a:pt x="1061" y="717"/>
                    <a:pt x="1063" y="777"/>
                    <a:pt x="1033" y="821"/>
                  </a:cubicBezTo>
                  <a:cubicBezTo>
                    <a:pt x="1026" y="847"/>
                    <a:pt x="1032" y="830"/>
                    <a:pt x="1009" y="864"/>
                  </a:cubicBezTo>
                  <a:cubicBezTo>
                    <a:pt x="1006" y="869"/>
                    <a:pt x="1000" y="878"/>
                    <a:pt x="1000" y="878"/>
                  </a:cubicBezTo>
                  <a:cubicBezTo>
                    <a:pt x="988" y="923"/>
                    <a:pt x="971" y="975"/>
                    <a:pt x="971" y="1022"/>
                  </a:cubicBezTo>
                  <a:cubicBezTo>
                    <a:pt x="979" y="1032"/>
                    <a:pt x="990" y="1039"/>
                    <a:pt x="995" y="1051"/>
                  </a:cubicBezTo>
                  <a:cubicBezTo>
                    <a:pt x="1000" y="1063"/>
                    <a:pt x="997" y="1077"/>
                    <a:pt x="1000" y="1089"/>
                  </a:cubicBezTo>
                  <a:cubicBezTo>
                    <a:pt x="1005" y="1109"/>
                    <a:pt x="1021" y="1131"/>
                    <a:pt x="1038" y="1142"/>
                  </a:cubicBezTo>
                  <a:cubicBezTo>
                    <a:pt x="1056" y="1170"/>
                    <a:pt x="1054" y="1202"/>
                    <a:pt x="1072" y="1229"/>
                  </a:cubicBezTo>
                  <a:cubicBezTo>
                    <a:pt x="1059" y="1247"/>
                    <a:pt x="1049" y="1253"/>
                    <a:pt x="1029" y="1262"/>
                  </a:cubicBezTo>
                  <a:cubicBezTo>
                    <a:pt x="1022" y="1272"/>
                    <a:pt x="1011" y="1280"/>
                    <a:pt x="1005" y="1291"/>
                  </a:cubicBezTo>
                  <a:cubicBezTo>
                    <a:pt x="987" y="1324"/>
                    <a:pt x="982" y="1360"/>
                    <a:pt x="961" y="1392"/>
                  </a:cubicBezTo>
                  <a:cubicBezTo>
                    <a:pt x="949" y="1434"/>
                    <a:pt x="945" y="1479"/>
                    <a:pt x="933" y="1521"/>
                  </a:cubicBezTo>
                  <a:cubicBezTo>
                    <a:pt x="931" y="1534"/>
                    <a:pt x="935" y="1549"/>
                    <a:pt x="928" y="1560"/>
                  </a:cubicBezTo>
                  <a:cubicBezTo>
                    <a:pt x="920" y="1572"/>
                    <a:pt x="913" y="1545"/>
                    <a:pt x="904" y="1536"/>
                  </a:cubicBezTo>
                  <a:cubicBezTo>
                    <a:pt x="886" y="1518"/>
                    <a:pt x="867" y="1524"/>
                    <a:pt x="841" y="1521"/>
                  </a:cubicBezTo>
                  <a:cubicBezTo>
                    <a:pt x="827" y="1538"/>
                    <a:pt x="826" y="1596"/>
                    <a:pt x="813" y="1637"/>
                  </a:cubicBezTo>
                  <a:cubicBezTo>
                    <a:pt x="800" y="1678"/>
                    <a:pt x="778" y="1740"/>
                    <a:pt x="765" y="1766"/>
                  </a:cubicBezTo>
                  <a:cubicBezTo>
                    <a:pt x="758" y="1777"/>
                    <a:pt x="744" y="1784"/>
                    <a:pt x="736" y="1795"/>
                  </a:cubicBezTo>
                  <a:cubicBezTo>
                    <a:pt x="725" y="1811"/>
                    <a:pt x="717" y="1825"/>
                    <a:pt x="702" y="1838"/>
                  </a:cubicBezTo>
                  <a:cubicBezTo>
                    <a:pt x="685" y="1852"/>
                    <a:pt x="663" y="1859"/>
                    <a:pt x="645" y="1872"/>
                  </a:cubicBezTo>
                  <a:cubicBezTo>
                    <a:pt x="633" y="1906"/>
                    <a:pt x="638" y="1891"/>
                    <a:pt x="630" y="1915"/>
                  </a:cubicBezTo>
                  <a:cubicBezTo>
                    <a:pt x="601" y="1931"/>
                    <a:pt x="601" y="1931"/>
                    <a:pt x="601" y="1931"/>
                  </a:cubicBezTo>
                  <a:cubicBezTo>
                    <a:pt x="603" y="1938"/>
                    <a:pt x="610" y="1956"/>
                    <a:pt x="611" y="1963"/>
                  </a:cubicBezTo>
                  <a:cubicBezTo>
                    <a:pt x="614" y="1985"/>
                    <a:pt x="631" y="1994"/>
                    <a:pt x="635" y="2016"/>
                  </a:cubicBezTo>
                  <a:cubicBezTo>
                    <a:pt x="639" y="2039"/>
                    <a:pt x="676" y="2047"/>
                    <a:pt x="697" y="2054"/>
                  </a:cubicBezTo>
                  <a:cubicBezTo>
                    <a:pt x="737" y="2025"/>
                    <a:pt x="775" y="2083"/>
                    <a:pt x="808" y="2093"/>
                  </a:cubicBezTo>
                  <a:cubicBezTo>
                    <a:pt x="823" y="2097"/>
                    <a:pt x="836" y="2097"/>
                    <a:pt x="851" y="2097"/>
                  </a:cubicBezTo>
                  <a:cubicBezTo>
                    <a:pt x="839" y="2122"/>
                    <a:pt x="835" y="2119"/>
                    <a:pt x="813" y="2131"/>
                  </a:cubicBezTo>
                  <a:cubicBezTo>
                    <a:pt x="803" y="2137"/>
                    <a:pt x="784" y="2150"/>
                    <a:pt x="784" y="2150"/>
                  </a:cubicBezTo>
                  <a:cubicBezTo>
                    <a:pt x="776" y="2174"/>
                    <a:pt x="776" y="2193"/>
                    <a:pt x="755" y="2208"/>
                  </a:cubicBezTo>
                  <a:cubicBezTo>
                    <a:pt x="775" y="2236"/>
                    <a:pt x="795" y="2232"/>
                    <a:pt x="827" y="2241"/>
                  </a:cubicBezTo>
                  <a:cubicBezTo>
                    <a:pt x="861" y="2231"/>
                    <a:pt x="888" y="2233"/>
                    <a:pt x="923" y="2237"/>
                  </a:cubicBezTo>
                  <a:cubicBezTo>
                    <a:pt x="941" y="2249"/>
                    <a:pt x="961" y="2268"/>
                    <a:pt x="981" y="2275"/>
                  </a:cubicBezTo>
                  <a:cubicBezTo>
                    <a:pt x="996" y="2299"/>
                    <a:pt x="1004" y="2331"/>
                    <a:pt x="1029" y="2347"/>
                  </a:cubicBezTo>
                  <a:cubicBezTo>
                    <a:pt x="1043" y="2356"/>
                    <a:pt x="1072" y="2371"/>
                    <a:pt x="1072" y="2371"/>
                  </a:cubicBezTo>
                  <a:cubicBezTo>
                    <a:pt x="1100" y="2413"/>
                    <a:pt x="1101" y="2406"/>
                    <a:pt x="1153" y="2414"/>
                  </a:cubicBezTo>
                  <a:cubicBezTo>
                    <a:pt x="1191" y="2427"/>
                    <a:pt x="1217" y="2442"/>
                    <a:pt x="1259" y="2448"/>
                  </a:cubicBezTo>
                  <a:cubicBezTo>
                    <a:pt x="1344" y="2443"/>
                    <a:pt x="1343" y="2441"/>
                    <a:pt x="1408" y="2419"/>
                  </a:cubicBezTo>
                  <a:cubicBezTo>
                    <a:pt x="1427" y="2389"/>
                    <a:pt x="1450" y="2389"/>
                    <a:pt x="1485" y="2385"/>
                  </a:cubicBezTo>
                  <a:cubicBezTo>
                    <a:pt x="1525" y="2374"/>
                    <a:pt x="1479" y="2410"/>
                    <a:pt x="1518" y="2424"/>
                  </a:cubicBezTo>
                  <a:cubicBezTo>
                    <a:pt x="1561" y="2464"/>
                    <a:pt x="1669" y="2437"/>
                    <a:pt x="1744" y="2457"/>
                  </a:cubicBezTo>
                  <a:cubicBezTo>
                    <a:pt x="1760" y="2468"/>
                    <a:pt x="1767" y="2479"/>
                    <a:pt x="1777" y="2496"/>
                  </a:cubicBezTo>
                  <a:cubicBezTo>
                    <a:pt x="1782" y="2517"/>
                    <a:pt x="1798" y="2498"/>
                    <a:pt x="1814" y="2513"/>
                  </a:cubicBezTo>
                  <a:cubicBezTo>
                    <a:pt x="1824" y="2509"/>
                    <a:pt x="1835" y="2541"/>
                    <a:pt x="1845" y="2544"/>
                  </a:cubicBezTo>
                  <a:cubicBezTo>
                    <a:pt x="1850" y="2545"/>
                    <a:pt x="1848" y="2553"/>
                    <a:pt x="1849" y="2558"/>
                  </a:cubicBezTo>
                  <a:cubicBezTo>
                    <a:pt x="1854" y="2573"/>
                    <a:pt x="1856" y="2593"/>
                    <a:pt x="1864" y="2606"/>
                  </a:cubicBezTo>
                  <a:cubicBezTo>
                    <a:pt x="1887" y="2641"/>
                    <a:pt x="1904" y="2656"/>
                    <a:pt x="1941" y="2673"/>
                  </a:cubicBezTo>
                  <a:cubicBezTo>
                    <a:pt x="1962" y="2708"/>
                    <a:pt x="1998" y="2726"/>
                    <a:pt x="2037" y="2736"/>
                  </a:cubicBezTo>
                  <a:cubicBezTo>
                    <a:pt x="2060" y="2720"/>
                    <a:pt x="2051" y="2702"/>
                    <a:pt x="2061" y="2678"/>
                  </a:cubicBezTo>
                  <a:cubicBezTo>
                    <a:pt x="2072" y="2651"/>
                    <a:pt x="2059" y="2632"/>
                    <a:pt x="2080" y="2611"/>
                  </a:cubicBezTo>
                  <a:cubicBezTo>
                    <a:pt x="2088" y="2613"/>
                    <a:pt x="2126" y="2608"/>
                    <a:pt x="2133" y="2611"/>
                  </a:cubicBezTo>
                  <a:cubicBezTo>
                    <a:pt x="2143" y="2616"/>
                    <a:pt x="2144" y="2648"/>
                    <a:pt x="2144" y="2648"/>
                  </a:cubicBezTo>
                  <a:cubicBezTo>
                    <a:pt x="2151" y="2668"/>
                    <a:pt x="2154" y="2676"/>
                    <a:pt x="2166" y="2693"/>
                  </a:cubicBezTo>
                  <a:cubicBezTo>
                    <a:pt x="2178" y="2710"/>
                    <a:pt x="2214" y="2723"/>
                    <a:pt x="2224" y="2741"/>
                  </a:cubicBezTo>
                  <a:cubicBezTo>
                    <a:pt x="2229" y="2750"/>
                    <a:pt x="2226" y="2762"/>
                    <a:pt x="2233" y="2769"/>
                  </a:cubicBezTo>
                  <a:cubicBezTo>
                    <a:pt x="2257" y="2793"/>
                    <a:pt x="2282" y="2816"/>
                    <a:pt x="2313" y="2827"/>
                  </a:cubicBezTo>
                  <a:cubicBezTo>
                    <a:pt x="2347" y="2816"/>
                    <a:pt x="2346" y="2782"/>
                    <a:pt x="2368" y="2760"/>
                  </a:cubicBezTo>
                  <a:cubicBezTo>
                    <a:pt x="2398" y="2730"/>
                    <a:pt x="2433" y="2725"/>
                    <a:pt x="2473" y="2721"/>
                  </a:cubicBezTo>
                  <a:cubicBezTo>
                    <a:pt x="2502" y="2713"/>
                    <a:pt x="2488" y="2701"/>
                    <a:pt x="2507" y="2688"/>
                  </a:cubicBezTo>
                  <a:cubicBezTo>
                    <a:pt x="2520" y="2680"/>
                    <a:pt x="2545" y="2673"/>
                    <a:pt x="2560" y="2669"/>
                  </a:cubicBezTo>
                  <a:cubicBezTo>
                    <a:pt x="2583" y="2676"/>
                    <a:pt x="2588" y="2684"/>
                    <a:pt x="2608" y="2693"/>
                  </a:cubicBezTo>
                  <a:cubicBezTo>
                    <a:pt x="2618" y="2698"/>
                    <a:pt x="2641" y="2702"/>
                    <a:pt x="2641" y="2702"/>
                  </a:cubicBezTo>
                  <a:cubicBezTo>
                    <a:pt x="2656" y="2712"/>
                    <a:pt x="2676" y="2718"/>
                    <a:pt x="2689" y="2731"/>
                  </a:cubicBezTo>
                  <a:cubicBezTo>
                    <a:pt x="2693" y="2735"/>
                    <a:pt x="2694" y="2742"/>
                    <a:pt x="2699" y="2745"/>
                  </a:cubicBezTo>
                  <a:cubicBezTo>
                    <a:pt x="2707" y="2750"/>
                    <a:pt x="2781" y="2775"/>
                    <a:pt x="2795" y="2779"/>
                  </a:cubicBezTo>
                  <a:cubicBezTo>
                    <a:pt x="2808" y="2777"/>
                    <a:pt x="2818" y="2756"/>
                    <a:pt x="2829" y="2750"/>
                  </a:cubicBezTo>
                  <a:cubicBezTo>
                    <a:pt x="2853" y="2738"/>
                    <a:pt x="2845" y="2711"/>
                    <a:pt x="2853" y="2688"/>
                  </a:cubicBezTo>
                  <a:cubicBezTo>
                    <a:pt x="2850" y="2647"/>
                    <a:pt x="2846" y="2580"/>
                    <a:pt x="2824" y="2539"/>
                  </a:cubicBezTo>
                  <a:cubicBezTo>
                    <a:pt x="2803" y="2500"/>
                    <a:pt x="2824" y="2550"/>
                    <a:pt x="2805" y="2510"/>
                  </a:cubicBezTo>
                  <a:cubicBezTo>
                    <a:pt x="2798" y="2495"/>
                    <a:pt x="2799" y="2476"/>
                    <a:pt x="2790" y="2462"/>
                  </a:cubicBezTo>
                  <a:cubicBezTo>
                    <a:pt x="2779" y="2445"/>
                    <a:pt x="2759" y="2440"/>
                    <a:pt x="2747" y="2424"/>
                  </a:cubicBezTo>
                  <a:cubicBezTo>
                    <a:pt x="2730" y="2402"/>
                    <a:pt x="2720" y="2379"/>
                    <a:pt x="2713" y="2352"/>
                  </a:cubicBezTo>
                  <a:cubicBezTo>
                    <a:pt x="2709" y="2337"/>
                    <a:pt x="2699" y="2309"/>
                    <a:pt x="2699" y="2309"/>
                  </a:cubicBezTo>
                  <a:cubicBezTo>
                    <a:pt x="2701" y="2293"/>
                    <a:pt x="2697" y="2275"/>
                    <a:pt x="2704" y="2261"/>
                  </a:cubicBezTo>
                  <a:cubicBezTo>
                    <a:pt x="2705" y="2259"/>
                    <a:pt x="2738" y="2238"/>
                    <a:pt x="2747" y="2232"/>
                  </a:cubicBezTo>
                  <a:cubicBezTo>
                    <a:pt x="2753" y="2228"/>
                    <a:pt x="2755" y="2221"/>
                    <a:pt x="2761" y="2217"/>
                  </a:cubicBezTo>
                  <a:cubicBezTo>
                    <a:pt x="2783" y="2202"/>
                    <a:pt x="2830" y="2195"/>
                    <a:pt x="2857" y="2189"/>
                  </a:cubicBezTo>
                  <a:cubicBezTo>
                    <a:pt x="2874" y="2178"/>
                    <a:pt x="2877" y="2166"/>
                    <a:pt x="2896" y="2160"/>
                  </a:cubicBezTo>
                  <a:cubicBezTo>
                    <a:pt x="2928" y="2137"/>
                    <a:pt x="2966" y="2162"/>
                    <a:pt x="3001" y="2169"/>
                  </a:cubicBezTo>
                  <a:cubicBezTo>
                    <a:pt x="3053" y="2166"/>
                    <a:pt x="3063" y="2176"/>
                    <a:pt x="3088" y="2141"/>
                  </a:cubicBezTo>
                  <a:cubicBezTo>
                    <a:pt x="3093" y="2122"/>
                    <a:pt x="3098" y="2103"/>
                    <a:pt x="3102" y="2083"/>
                  </a:cubicBezTo>
                  <a:cubicBezTo>
                    <a:pt x="3100" y="2070"/>
                    <a:pt x="3104" y="2056"/>
                    <a:pt x="3097" y="2045"/>
                  </a:cubicBezTo>
                  <a:cubicBezTo>
                    <a:pt x="3090" y="2033"/>
                    <a:pt x="3064" y="2021"/>
                    <a:pt x="3064" y="2021"/>
                  </a:cubicBezTo>
                  <a:cubicBezTo>
                    <a:pt x="3057" y="1999"/>
                    <a:pt x="3045" y="1980"/>
                    <a:pt x="3025" y="1968"/>
                  </a:cubicBezTo>
                  <a:cubicBezTo>
                    <a:pt x="3032" y="1946"/>
                    <a:pt x="3025" y="1957"/>
                    <a:pt x="3045" y="1944"/>
                  </a:cubicBezTo>
                  <a:cubicBezTo>
                    <a:pt x="3054" y="1938"/>
                    <a:pt x="3073" y="1925"/>
                    <a:pt x="3073" y="1925"/>
                  </a:cubicBezTo>
                  <a:cubicBezTo>
                    <a:pt x="3088" y="1902"/>
                    <a:pt x="3091" y="1875"/>
                    <a:pt x="3107" y="1853"/>
                  </a:cubicBezTo>
                  <a:cubicBezTo>
                    <a:pt x="3128" y="1791"/>
                    <a:pt x="3112" y="1739"/>
                    <a:pt x="3097" y="1680"/>
                  </a:cubicBezTo>
                  <a:cubicBezTo>
                    <a:pt x="3100" y="1596"/>
                    <a:pt x="3118" y="1470"/>
                    <a:pt x="3088" y="1387"/>
                  </a:cubicBezTo>
                  <a:cubicBezTo>
                    <a:pt x="3090" y="1360"/>
                    <a:pt x="3090" y="1332"/>
                    <a:pt x="3093" y="1305"/>
                  </a:cubicBezTo>
                  <a:cubicBezTo>
                    <a:pt x="3096" y="1272"/>
                    <a:pt x="3115" y="1234"/>
                    <a:pt x="3121" y="1200"/>
                  </a:cubicBezTo>
                  <a:cubicBezTo>
                    <a:pt x="3116" y="1138"/>
                    <a:pt x="3097" y="1080"/>
                    <a:pt x="3078" y="1022"/>
                  </a:cubicBezTo>
                  <a:cubicBezTo>
                    <a:pt x="3080" y="1016"/>
                    <a:pt x="3079" y="1008"/>
                    <a:pt x="3083" y="1003"/>
                  </a:cubicBezTo>
                  <a:cubicBezTo>
                    <a:pt x="3091" y="992"/>
                    <a:pt x="3112" y="974"/>
                    <a:pt x="3112" y="974"/>
                  </a:cubicBezTo>
                  <a:cubicBezTo>
                    <a:pt x="3121" y="948"/>
                    <a:pt x="3100" y="950"/>
                    <a:pt x="3078" y="945"/>
                  </a:cubicBezTo>
                  <a:cubicBezTo>
                    <a:pt x="3060" y="958"/>
                    <a:pt x="3058" y="968"/>
                    <a:pt x="3035" y="974"/>
                  </a:cubicBezTo>
                  <a:cubicBezTo>
                    <a:pt x="3018" y="986"/>
                    <a:pt x="3019" y="998"/>
                    <a:pt x="3001" y="1008"/>
                  </a:cubicBezTo>
                  <a:cubicBezTo>
                    <a:pt x="2978" y="1020"/>
                    <a:pt x="2949" y="1019"/>
                    <a:pt x="2929" y="1037"/>
                  </a:cubicBezTo>
                  <a:cubicBezTo>
                    <a:pt x="2895" y="1067"/>
                    <a:pt x="2881" y="1107"/>
                    <a:pt x="2843" y="1133"/>
                  </a:cubicBezTo>
                  <a:cubicBezTo>
                    <a:pt x="2821" y="1148"/>
                    <a:pt x="2778" y="1154"/>
                    <a:pt x="2752" y="1161"/>
                  </a:cubicBezTo>
                  <a:cubicBezTo>
                    <a:pt x="2724" y="1180"/>
                    <a:pt x="2742" y="1207"/>
                    <a:pt x="2723" y="1233"/>
                  </a:cubicBezTo>
                  <a:cubicBezTo>
                    <a:pt x="2713" y="1263"/>
                    <a:pt x="2700" y="1347"/>
                    <a:pt x="2670" y="1363"/>
                  </a:cubicBezTo>
                  <a:cubicBezTo>
                    <a:pt x="2642" y="1378"/>
                    <a:pt x="2610" y="1375"/>
                    <a:pt x="2579" y="1377"/>
                  </a:cubicBezTo>
                  <a:cubicBezTo>
                    <a:pt x="2504" y="1390"/>
                    <a:pt x="2541" y="1385"/>
                    <a:pt x="2469" y="1392"/>
                  </a:cubicBezTo>
                  <a:cubicBezTo>
                    <a:pt x="2454" y="1397"/>
                    <a:pt x="2440" y="1401"/>
                    <a:pt x="2425" y="1406"/>
                  </a:cubicBezTo>
                  <a:cubicBezTo>
                    <a:pt x="2391" y="1397"/>
                    <a:pt x="2395" y="1398"/>
                    <a:pt x="2368" y="1384"/>
                  </a:cubicBezTo>
                  <a:cubicBezTo>
                    <a:pt x="2349" y="1374"/>
                    <a:pt x="2340" y="1366"/>
                    <a:pt x="2320" y="1363"/>
                  </a:cubicBezTo>
                  <a:cubicBezTo>
                    <a:pt x="2316" y="1352"/>
                    <a:pt x="2309" y="1317"/>
                    <a:pt x="2301" y="1305"/>
                  </a:cubicBezTo>
                  <a:cubicBezTo>
                    <a:pt x="2297" y="1299"/>
                    <a:pt x="2290" y="1296"/>
                    <a:pt x="2286" y="1291"/>
                  </a:cubicBezTo>
                  <a:cubicBezTo>
                    <a:pt x="2279" y="1282"/>
                    <a:pt x="2267" y="1262"/>
                    <a:pt x="2267" y="1262"/>
                  </a:cubicBezTo>
                  <a:cubicBezTo>
                    <a:pt x="2261" y="1196"/>
                    <a:pt x="2262" y="1207"/>
                    <a:pt x="2224" y="1166"/>
                  </a:cubicBezTo>
                  <a:cubicBezTo>
                    <a:pt x="2221" y="1157"/>
                    <a:pt x="2217" y="1144"/>
                    <a:pt x="2209" y="1137"/>
                  </a:cubicBezTo>
                  <a:cubicBezTo>
                    <a:pt x="2202" y="1132"/>
                    <a:pt x="2145" y="1113"/>
                    <a:pt x="2133" y="1109"/>
                  </a:cubicBezTo>
                  <a:cubicBezTo>
                    <a:pt x="2111" y="1111"/>
                    <a:pt x="2068" y="1118"/>
                    <a:pt x="2046" y="1109"/>
                  </a:cubicBezTo>
                  <a:cubicBezTo>
                    <a:pt x="2041" y="1107"/>
                    <a:pt x="2044" y="1098"/>
                    <a:pt x="2041" y="1094"/>
                  </a:cubicBezTo>
                  <a:cubicBezTo>
                    <a:pt x="2037" y="1088"/>
                    <a:pt x="2032" y="1084"/>
                    <a:pt x="2027" y="1080"/>
                  </a:cubicBezTo>
                  <a:cubicBezTo>
                    <a:pt x="2015" y="1070"/>
                    <a:pt x="2013" y="1069"/>
                    <a:pt x="1998" y="1065"/>
                  </a:cubicBezTo>
                  <a:cubicBezTo>
                    <a:pt x="1987" y="1062"/>
                    <a:pt x="1965" y="1056"/>
                    <a:pt x="1965" y="1056"/>
                  </a:cubicBezTo>
                  <a:cubicBezTo>
                    <a:pt x="1948" y="1044"/>
                    <a:pt x="1936" y="1032"/>
                    <a:pt x="1917" y="1022"/>
                  </a:cubicBezTo>
                  <a:cubicBezTo>
                    <a:pt x="1875" y="964"/>
                    <a:pt x="1839" y="987"/>
                    <a:pt x="1753" y="984"/>
                  </a:cubicBezTo>
                  <a:cubicBezTo>
                    <a:pt x="1737" y="980"/>
                    <a:pt x="1705" y="969"/>
                    <a:pt x="1705" y="969"/>
                  </a:cubicBezTo>
                  <a:cubicBezTo>
                    <a:pt x="1686" y="971"/>
                    <a:pt x="1666" y="969"/>
                    <a:pt x="1648" y="974"/>
                  </a:cubicBezTo>
                  <a:cubicBezTo>
                    <a:pt x="1637" y="977"/>
                    <a:pt x="1634" y="993"/>
                    <a:pt x="1624" y="998"/>
                  </a:cubicBezTo>
                  <a:cubicBezTo>
                    <a:pt x="1603" y="1008"/>
                    <a:pt x="1585" y="1014"/>
                    <a:pt x="1561" y="1017"/>
                  </a:cubicBezTo>
                  <a:cubicBezTo>
                    <a:pt x="1533" y="1013"/>
                    <a:pt x="1507" y="1003"/>
                    <a:pt x="1480" y="993"/>
                  </a:cubicBezTo>
                  <a:cubicBezTo>
                    <a:pt x="1470" y="966"/>
                    <a:pt x="1472" y="939"/>
                    <a:pt x="1465" y="912"/>
                  </a:cubicBezTo>
                  <a:cubicBezTo>
                    <a:pt x="1460" y="892"/>
                    <a:pt x="1433" y="855"/>
                    <a:pt x="1417" y="845"/>
                  </a:cubicBezTo>
                  <a:cubicBezTo>
                    <a:pt x="1411" y="823"/>
                    <a:pt x="1391" y="803"/>
                    <a:pt x="1374" y="787"/>
                  </a:cubicBezTo>
                  <a:cubicBezTo>
                    <a:pt x="1364" y="758"/>
                    <a:pt x="1359" y="738"/>
                    <a:pt x="1336" y="715"/>
                  </a:cubicBezTo>
                  <a:cubicBezTo>
                    <a:pt x="1329" y="696"/>
                    <a:pt x="1310" y="679"/>
                    <a:pt x="1293" y="667"/>
                  </a:cubicBezTo>
                  <a:cubicBezTo>
                    <a:pt x="1288" y="652"/>
                    <a:pt x="1277" y="601"/>
                    <a:pt x="1264" y="590"/>
                  </a:cubicBezTo>
                  <a:cubicBezTo>
                    <a:pt x="1252" y="580"/>
                    <a:pt x="1237" y="575"/>
                    <a:pt x="1225" y="566"/>
                  </a:cubicBezTo>
                  <a:cubicBezTo>
                    <a:pt x="1222" y="555"/>
                    <a:pt x="1219" y="544"/>
                    <a:pt x="1216" y="533"/>
                  </a:cubicBezTo>
                  <a:cubicBezTo>
                    <a:pt x="1214" y="526"/>
                    <a:pt x="1209" y="501"/>
                    <a:pt x="1209" y="501"/>
                  </a:cubicBezTo>
                  <a:cubicBezTo>
                    <a:pt x="1163" y="509"/>
                    <a:pt x="1188" y="518"/>
                    <a:pt x="1168" y="552"/>
                  </a:cubicBezTo>
                  <a:cubicBezTo>
                    <a:pt x="1140" y="545"/>
                    <a:pt x="1129" y="531"/>
                    <a:pt x="1120" y="504"/>
                  </a:cubicBezTo>
                  <a:cubicBezTo>
                    <a:pt x="1118" y="494"/>
                    <a:pt x="1118" y="484"/>
                    <a:pt x="1115" y="475"/>
                  </a:cubicBezTo>
                  <a:cubicBezTo>
                    <a:pt x="1113" y="470"/>
                    <a:pt x="1107" y="466"/>
                    <a:pt x="1105" y="461"/>
                  </a:cubicBezTo>
                  <a:cubicBezTo>
                    <a:pt x="1098" y="438"/>
                    <a:pt x="1104" y="419"/>
                    <a:pt x="1086" y="403"/>
                  </a:cubicBezTo>
                  <a:cubicBezTo>
                    <a:pt x="1074" y="392"/>
                    <a:pt x="1059" y="385"/>
                    <a:pt x="1048" y="374"/>
                  </a:cubicBezTo>
                  <a:cubicBezTo>
                    <a:pt x="1046" y="372"/>
                    <a:pt x="1045" y="371"/>
                    <a:pt x="1043" y="369"/>
                  </a:cubicBezTo>
                  <a:cubicBezTo>
                    <a:pt x="1036" y="326"/>
                    <a:pt x="1047" y="298"/>
                    <a:pt x="1009" y="288"/>
                  </a:cubicBezTo>
                  <a:cubicBezTo>
                    <a:pt x="996" y="267"/>
                    <a:pt x="1001" y="236"/>
                    <a:pt x="979" y="229"/>
                  </a:cubicBezTo>
                  <a:cubicBezTo>
                    <a:pt x="957" y="213"/>
                    <a:pt x="908" y="200"/>
                    <a:pt x="880" y="197"/>
                  </a:cubicBezTo>
                  <a:cubicBezTo>
                    <a:pt x="868" y="161"/>
                    <a:pt x="874" y="125"/>
                    <a:pt x="832" y="110"/>
                  </a:cubicBezTo>
                  <a:cubicBezTo>
                    <a:pt x="820" y="101"/>
                    <a:pt x="810" y="90"/>
                    <a:pt x="798" y="81"/>
                  </a:cubicBezTo>
                  <a:cubicBezTo>
                    <a:pt x="775" y="65"/>
                    <a:pt x="739" y="59"/>
                    <a:pt x="712" y="48"/>
                  </a:cubicBezTo>
                  <a:cubicBezTo>
                    <a:pt x="710" y="47"/>
                    <a:pt x="669" y="39"/>
                    <a:pt x="669" y="29"/>
                  </a:cubicBezTo>
                  <a:close/>
                </a:path>
              </a:pathLst>
            </a:custGeom>
            <a:solidFill>
              <a:srgbClr val="DBF4FD"/>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31" name="Freeform 27"/>
            <p:cNvSpPr>
              <a:spLocks noChangeAspect="1"/>
            </p:cNvSpPr>
            <p:nvPr/>
          </p:nvSpPr>
          <p:spPr bwMode="auto">
            <a:xfrm>
              <a:off x="3832938" y="3553639"/>
              <a:ext cx="891147" cy="530585"/>
            </a:xfrm>
            <a:custGeom>
              <a:avLst/>
              <a:gdLst>
                <a:gd name="T0" fmla="*/ 777 w 4358"/>
                <a:gd name="T1" fmla="*/ 38 h 2592"/>
                <a:gd name="T2" fmla="*/ 648 w 4358"/>
                <a:gd name="T3" fmla="*/ 72 h 2592"/>
                <a:gd name="T4" fmla="*/ 542 w 4358"/>
                <a:gd name="T5" fmla="*/ 182 h 2592"/>
                <a:gd name="T6" fmla="*/ 763 w 4358"/>
                <a:gd name="T7" fmla="*/ 312 h 2592"/>
                <a:gd name="T8" fmla="*/ 604 w 4358"/>
                <a:gd name="T9" fmla="*/ 475 h 2592"/>
                <a:gd name="T10" fmla="*/ 576 w 4358"/>
                <a:gd name="T11" fmla="*/ 720 h 2592"/>
                <a:gd name="T12" fmla="*/ 604 w 4358"/>
                <a:gd name="T13" fmla="*/ 1003 h 2592"/>
                <a:gd name="T14" fmla="*/ 801 w 4358"/>
                <a:gd name="T15" fmla="*/ 1109 h 2592"/>
                <a:gd name="T16" fmla="*/ 897 w 4358"/>
                <a:gd name="T17" fmla="*/ 1176 h 2592"/>
                <a:gd name="T18" fmla="*/ 883 w 4358"/>
                <a:gd name="T19" fmla="*/ 1497 h 2592"/>
                <a:gd name="T20" fmla="*/ 748 w 4358"/>
                <a:gd name="T21" fmla="*/ 1574 h 2592"/>
                <a:gd name="T22" fmla="*/ 686 w 4358"/>
                <a:gd name="T23" fmla="*/ 1617 h 2592"/>
                <a:gd name="T24" fmla="*/ 436 w 4358"/>
                <a:gd name="T25" fmla="*/ 1689 h 2592"/>
                <a:gd name="T26" fmla="*/ 76 w 4358"/>
                <a:gd name="T27" fmla="*/ 1752 h 2592"/>
                <a:gd name="T28" fmla="*/ 38 w 4358"/>
                <a:gd name="T29" fmla="*/ 1939 h 2592"/>
                <a:gd name="T30" fmla="*/ 230 w 4358"/>
                <a:gd name="T31" fmla="*/ 2313 h 2592"/>
                <a:gd name="T32" fmla="*/ 384 w 4358"/>
                <a:gd name="T33" fmla="*/ 2592 h 2592"/>
                <a:gd name="T34" fmla="*/ 513 w 4358"/>
                <a:gd name="T35" fmla="*/ 2438 h 2592"/>
                <a:gd name="T36" fmla="*/ 806 w 4358"/>
                <a:gd name="T37" fmla="*/ 2189 h 2592"/>
                <a:gd name="T38" fmla="*/ 1089 w 4358"/>
                <a:gd name="T39" fmla="*/ 2237 h 2592"/>
                <a:gd name="T40" fmla="*/ 1128 w 4358"/>
                <a:gd name="T41" fmla="*/ 2016 h 2592"/>
                <a:gd name="T42" fmla="*/ 1612 w 4358"/>
                <a:gd name="T43" fmla="*/ 2021 h 2592"/>
                <a:gd name="T44" fmla="*/ 1819 w 4358"/>
                <a:gd name="T45" fmla="*/ 2126 h 2592"/>
                <a:gd name="T46" fmla="*/ 2020 w 4358"/>
                <a:gd name="T47" fmla="*/ 2237 h 2592"/>
                <a:gd name="T48" fmla="*/ 2467 w 4358"/>
                <a:gd name="T49" fmla="*/ 2213 h 2592"/>
                <a:gd name="T50" fmla="*/ 2726 w 4358"/>
                <a:gd name="T51" fmla="*/ 2265 h 2592"/>
                <a:gd name="T52" fmla="*/ 2836 w 4358"/>
                <a:gd name="T53" fmla="*/ 2376 h 2592"/>
                <a:gd name="T54" fmla="*/ 3019 w 4358"/>
                <a:gd name="T55" fmla="*/ 2544 h 2592"/>
                <a:gd name="T56" fmla="*/ 3096 w 4358"/>
                <a:gd name="T57" fmla="*/ 2429 h 2592"/>
                <a:gd name="T58" fmla="*/ 3312 w 4358"/>
                <a:gd name="T59" fmla="*/ 2347 h 2592"/>
                <a:gd name="T60" fmla="*/ 3556 w 4358"/>
                <a:gd name="T61" fmla="*/ 2261 h 2592"/>
                <a:gd name="T62" fmla="*/ 3878 w 4358"/>
                <a:gd name="T63" fmla="*/ 2025 h 2592"/>
                <a:gd name="T64" fmla="*/ 4224 w 4358"/>
                <a:gd name="T65" fmla="*/ 2001 h 2592"/>
                <a:gd name="T66" fmla="*/ 4296 w 4358"/>
                <a:gd name="T67" fmla="*/ 1872 h 2592"/>
                <a:gd name="T68" fmla="*/ 4008 w 4358"/>
                <a:gd name="T69" fmla="*/ 1665 h 2592"/>
                <a:gd name="T70" fmla="*/ 3936 w 4358"/>
                <a:gd name="T71" fmla="*/ 1584 h 2592"/>
                <a:gd name="T72" fmla="*/ 3936 w 4358"/>
                <a:gd name="T73" fmla="*/ 1248 h 2592"/>
                <a:gd name="T74" fmla="*/ 3835 w 4358"/>
                <a:gd name="T75" fmla="*/ 1104 h 2592"/>
                <a:gd name="T76" fmla="*/ 3436 w 4358"/>
                <a:gd name="T77" fmla="*/ 979 h 2592"/>
                <a:gd name="T78" fmla="*/ 3196 w 4358"/>
                <a:gd name="T79" fmla="*/ 897 h 2592"/>
                <a:gd name="T80" fmla="*/ 2832 w 4358"/>
                <a:gd name="T81" fmla="*/ 777 h 2592"/>
                <a:gd name="T82" fmla="*/ 2707 w 4358"/>
                <a:gd name="T83" fmla="*/ 537 h 2592"/>
                <a:gd name="T84" fmla="*/ 2409 w 4358"/>
                <a:gd name="T85" fmla="*/ 499 h 2592"/>
                <a:gd name="T86" fmla="*/ 2040 w 4358"/>
                <a:gd name="T87" fmla="*/ 489 h 2592"/>
                <a:gd name="T88" fmla="*/ 1656 w 4358"/>
                <a:gd name="T89" fmla="*/ 422 h 2592"/>
                <a:gd name="T90" fmla="*/ 1425 w 4358"/>
                <a:gd name="T91" fmla="*/ 273 h 2592"/>
                <a:gd name="T92" fmla="*/ 1353 w 4358"/>
                <a:gd name="T93" fmla="*/ 216 h 2592"/>
                <a:gd name="T94" fmla="*/ 1195 w 4358"/>
                <a:gd name="T95" fmla="*/ 105 h 2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58" h="2592">
                  <a:moveTo>
                    <a:pt x="1012" y="14"/>
                  </a:moveTo>
                  <a:cubicBezTo>
                    <a:pt x="964" y="1"/>
                    <a:pt x="965" y="0"/>
                    <a:pt x="883" y="14"/>
                  </a:cubicBezTo>
                  <a:cubicBezTo>
                    <a:pt x="878" y="15"/>
                    <a:pt x="883" y="26"/>
                    <a:pt x="878" y="29"/>
                  </a:cubicBezTo>
                  <a:cubicBezTo>
                    <a:pt x="848" y="45"/>
                    <a:pt x="811" y="36"/>
                    <a:pt x="777" y="38"/>
                  </a:cubicBezTo>
                  <a:cubicBezTo>
                    <a:pt x="745" y="17"/>
                    <a:pt x="729" y="25"/>
                    <a:pt x="686" y="29"/>
                  </a:cubicBezTo>
                  <a:cubicBezTo>
                    <a:pt x="674" y="46"/>
                    <a:pt x="671" y="52"/>
                    <a:pt x="676" y="72"/>
                  </a:cubicBezTo>
                  <a:cubicBezTo>
                    <a:pt x="671" y="75"/>
                    <a:pt x="668" y="81"/>
                    <a:pt x="662" y="81"/>
                  </a:cubicBezTo>
                  <a:cubicBezTo>
                    <a:pt x="656" y="81"/>
                    <a:pt x="653" y="74"/>
                    <a:pt x="648" y="72"/>
                  </a:cubicBezTo>
                  <a:cubicBezTo>
                    <a:pt x="636" y="67"/>
                    <a:pt x="604" y="63"/>
                    <a:pt x="595" y="62"/>
                  </a:cubicBezTo>
                  <a:cubicBezTo>
                    <a:pt x="558" y="75"/>
                    <a:pt x="576" y="70"/>
                    <a:pt x="542" y="77"/>
                  </a:cubicBezTo>
                  <a:cubicBezTo>
                    <a:pt x="525" y="88"/>
                    <a:pt x="515" y="109"/>
                    <a:pt x="508" y="129"/>
                  </a:cubicBezTo>
                  <a:cubicBezTo>
                    <a:pt x="518" y="145"/>
                    <a:pt x="519" y="178"/>
                    <a:pt x="542" y="182"/>
                  </a:cubicBezTo>
                  <a:cubicBezTo>
                    <a:pt x="566" y="186"/>
                    <a:pt x="590" y="185"/>
                    <a:pt x="614" y="187"/>
                  </a:cubicBezTo>
                  <a:cubicBezTo>
                    <a:pt x="642" y="207"/>
                    <a:pt x="637" y="228"/>
                    <a:pt x="672" y="240"/>
                  </a:cubicBezTo>
                  <a:cubicBezTo>
                    <a:pt x="682" y="274"/>
                    <a:pt x="710" y="266"/>
                    <a:pt x="744" y="269"/>
                  </a:cubicBezTo>
                  <a:cubicBezTo>
                    <a:pt x="752" y="282"/>
                    <a:pt x="763" y="312"/>
                    <a:pt x="763" y="312"/>
                  </a:cubicBezTo>
                  <a:cubicBezTo>
                    <a:pt x="761" y="341"/>
                    <a:pt x="764" y="370"/>
                    <a:pt x="758" y="398"/>
                  </a:cubicBezTo>
                  <a:cubicBezTo>
                    <a:pt x="753" y="424"/>
                    <a:pt x="681" y="417"/>
                    <a:pt x="681" y="417"/>
                  </a:cubicBezTo>
                  <a:cubicBezTo>
                    <a:pt x="667" y="440"/>
                    <a:pt x="676" y="445"/>
                    <a:pt x="700" y="451"/>
                  </a:cubicBezTo>
                  <a:cubicBezTo>
                    <a:pt x="670" y="481"/>
                    <a:pt x="654" y="471"/>
                    <a:pt x="604" y="475"/>
                  </a:cubicBezTo>
                  <a:cubicBezTo>
                    <a:pt x="586" y="493"/>
                    <a:pt x="577" y="514"/>
                    <a:pt x="552" y="523"/>
                  </a:cubicBezTo>
                  <a:cubicBezTo>
                    <a:pt x="549" y="547"/>
                    <a:pt x="549" y="560"/>
                    <a:pt x="542" y="581"/>
                  </a:cubicBezTo>
                  <a:cubicBezTo>
                    <a:pt x="539" y="590"/>
                    <a:pt x="532" y="609"/>
                    <a:pt x="532" y="609"/>
                  </a:cubicBezTo>
                  <a:cubicBezTo>
                    <a:pt x="541" y="645"/>
                    <a:pt x="550" y="694"/>
                    <a:pt x="576" y="720"/>
                  </a:cubicBezTo>
                  <a:cubicBezTo>
                    <a:pt x="574" y="779"/>
                    <a:pt x="575" y="838"/>
                    <a:pt x="571" y="897"/>
                  </a:cubicBezTo>
                  <a:cubicBezTo>
                    <a:pt x="570" y="907"/>
                    <a:pt x="561" y="926"/>
                    <a:pt x="561" y="926"/>
                  </a:cubicBezTo>
                  <a:cubicBezTo>
                    <a:pt x="562" y="933"/>
                    <a:pt x="565" y="988"/>
                    <a:pt x="576" y="998"/>
                  </a:cubicBezTo>
                  <a:cubicBezTo>
                    <a:pt x="583" y="1004"/>
                    <a:pt x="595" y="1001"/>
                    <a:pt x="604" y="1003"/>
                  </a:cubicBezTo>
                  <a:cubicBezTo>
                    <a:pt x="627" y="1007"/>
                    <a:pt x="650" y="1015"/>
                    <a:pt x="672" y="1022"/>
                  </a:cubicBezTo>
                  <a:cubicBezTo>
                    <a:pt x="695" y="1038"/>
                    <a:pt x="721" y="1039"/>
                    <a:pt x="748" y="1046"/>
                  </a:cubicBezTo>
                  <a:cubicBezTo>
                    <a:pt x="763" y="1061"/>
                    <a:pt x="763" y="1073"/>
                    <a:pt x="782" y="1080"/>
                  </a:cubicBezTo>
                  <a:cubicBezTo>
                    <a:pt x="789" y="1089"/>
                    <a:pt x="792" y="1102"/>
                    <a:pt x="801" y="1109"/>
                  </a:cubicBezTo>
                  <a:cubicBezTo>
                    <a:pt x="809" y="1115"/>
                    <a:pt x="821" y="1113"/>
                    <a:pt x="830" y="1118"/>
                  </a:cubicBezTo>
                  <a:cubicBezTo>
                    <a:pt x="844" y="1126"/>
                    <a:pt x="859" y="1133"/>
                    <a:pt x="873" y="1142"/>
                  </a:cubicBezTo>
                  <a:cubicBezTo>
                    <a:pt x="887" y="1184"/>
                    <a:pt x="866" y="1135"/>
                    <a:pt x="892" y="1161"/>
                  </a:cubicBezTo>
                  <a:cubicBezTo>
                    <a:pt x="896" y="1165"/>
                    <a:pt x="894" y="1172"/>
                    <a:pt x="897" y="1176"/>
                  </a:cubicBezTo>
                  <a:cubicBezTo>
                    <a:pt x="901" y="1180"/>
                    <a:pt x="907" y="1182"/>
                    <a:pt x="912" y="1185"/>
                  </a:cubicBezTo>
                  <a:cubicBezTo>
                    <a:pt x="917" y="1210"/>
                    <a:pt x="914" y="1290"/>
                    <a:pt x="912" y="1334"/>
                  </a:cubicBezTo>
                  <a:cubicBezTo>
                    <a:pt x="910" y="1378"/>
                    <a:pt x="902" y="1422"/>
                    <a:pt x="897" y="1449"/>
                  </a:cubicBezTo>
                  <a:cubicBezTo>
                    <a:pt x="893" y="1461"/>
                    <a:pt x="892" y="1488"/>
                    <a:pt x="883" y="1497"/>
                  </a:cubicBezTo>
                  <a:cubicBezTo>
                    <a:pt x="858" y="1522"/>
                    <a:pt x="826" y="1538"/>
                    <a:pt x="792" y="1545"/>
                  </a:cubicBezTo>
                  <a:cubicBezTo>
                    <a:pt x="787" y="1548"/>
                    <a:pt x="782" y="1552"/>
                    <a:pt x="777" y="1555"/>
                  </a:cubicBezTo>
                  <a:cubicBezTo>
                    <a:pt x="773" y="1557"/>
                    <a:pt x="767" y="1557"/>
                    <a:pt x="763" y="1560"/>
                  </a:cubicBezTo>
                  <a:cubicBezTo>
                    <a:pt x="757" y="1564"/>
                    <a:pt x="754" y="1571"/>
                    <a:pt x="748" y="1574"/>
                  </a:cubicBezTo>
                  <a:cubicBezTo>
                    <a:pt x="739" y="1579"/>
                    <a:pt x="729" y="1581"/>
                    <a:pt x="720" y="1584"/>
                  </a:cubicBezTo>
                  <a:cubicBezTo>
                    <a:pt x="715" y="1586"/>
                    <a:pt x="705" y="1589"/>
                    <a:pt x="705" y="1589"/>
                  </a:cubicBezTo>
                  <a:cubicBezTo>
                    <a:pt x="703" y="1597"/>
                    <a:pt x="705" y="1606"/>
                    <a:pt x="700" y="1613"/>
                  </a:cubicBezTo>
                  <a:cubicBezTo>
                    <a:pt x="697" y="1617"/>
                    <a:pt x="691" y="1616"/>
                    <a:pt x="686" y="1617"/>
                  </a:cubicBezTo>
                  <a:cubicBezTo>
                    <a:pt x="670" y="1622"/>
                    <a:pt x="659" y="1632"/>
                    <a:pt x="643" y="1637"/>
                  </a:cubicBezTo>
                  <a:cubicBezTo>
                    <a:pt x="632" y="1640"/>
                    <a:pt x="609" y="1646"/>
                    <a:pt x="609" y="1646"/>
                  </a:cubicBezTo>
                  <a:cubicBezTo>
                    <a:pt x="595" y="1651"/>
                    <a:pt x="585" y="1658"/>
                    <a:pt x="556" y="1665"/>
                  </a:cubicBezTo>
                  <a:cubicBezTo>
                    <a:pt x="527" y="1672"/>
                    <a:pt x="487" y="1686"/>
                    <a:pt x="436" y="1689"/>
                  </a:cubicBezTo>
                  <a:cubicBezTo>
                    <a:pt x="385" y="1707"/>
                    <a:pt x="302" y="1691"/>
                    <a:pt x="249" y="1685"/>
                  </a:cubicBezTo>
                  <a:cubicBezTo>
                    <a:pt x="219" y="1691"/>
                    <a:pt x="193" y="1671"/>
                    <a:pt x="163" y="1680"/>
                  </a:cubicBezTo>
                  <a:cubicBezTo>
                    <a:pt x="139" y="1687"/>
                    <a:pt x="121" y="1703"/>
                    <a:pt x="96" y="1709"/>
                  </a:cubicBezTo>
                  <a:cubicBezTo>
                    <a:pt x="92" y="1720"/>
                    <a:pt x="87" y="1742"/>
                    <a:pt x="76" y="1752"/>
                  </a:cubicBezTo>
                  <a:cubicBezTo>
                    <a:pt x="42" y="1783"/>
                    <a:pt x="43" y="1762"/>
                    <a:pt x="43" y="1781"/>
                  </a:cubicBezTo>
                  <a:cubicBezTo>
                    <a:pt x="41" y="1802"/>
                    <a:pt x="47" y="1824"/>
                    <a:pt x="38" y="1843"/>
                  </a:cubicBezTo>
                  <a:cubicBezTo>
                    <a:pt x="29" y="1863"/>
                    <a:pt x="24" y="1870"/>
                    <a:pt x="24" y="1886"/>
                  </a:cubicBezTo>
                  <a:cubicBezTo>
                    <a:pt x="24" y="1902"/>
                    <a:pt x="41" y="1920"/>
                    <a:pt x="38" y="1939"/>
                  </a:cubicBezTo>
                  <a:cubicBezTo>
                    <a:pt x="22" y="1955"/>
                    <a:pt x="4" y="1978"/>
                    <a:pt x="4" y="2001"/>
                  </a:cubicBezTo>
                  <a:cubicBezTo>
                    <a:pt x="4" y="2094"/>
                    <a:pt x="75" y="2008"/>
                    <a:pt x="19" y="2049"/>
                  </a:cubicBezTo>
                  <a:cubicBezTo>
                    <a:pt x="73" y="2146"/>
                    <a:pt x="0" y="2275"/>
                    <a:pt x="134" y="2275"/>
                  </a:cubicBezTo>
                  <a:cubicBezTo>
                    <a:pt x="167" y="2289"/>
                    <a:pt x="195" y="2303"/>
                    <a:pt x="230" y="2313"/>
                  </a:cubicBezTo>
                  <a:cubicBezTo>
                    <a:pt x="251" y="2355"/>
                    <a:pt x="234" y="2409"/>
                    <a:pt x="259" y="2448"/>
                  </a:cubicBezTo>
                  <a:cubicBezTo>
                    <a:pt x="277" y="2476"/>
                    <a:pt x="291" y="2499"/>
                    <a:pt x="312" y="2525"/>
                  </a:cubicBezTo>
                  <a:cubicBezTo>
                    <a:pt x="341" y="2561"/>
                    <a:pt x="316" y="2550"/>
                    <a:pt x="355" y="2558"/>
                  </a:cubicBezTo>
                  <a:cubicBezTo>
                    <a:pt x="362" y="2578"/>
                    <a:pt x="364" y="2585"/>
                    <a:pt x="384" y="2592"/>
                  </a:cubicBezTo>
                  <a:cubicBezTo>
                    <a:pt x="395" y="2590"/>
                    <a:pt x="407" y="2591"/>
                    <a:pt x="417" y="2587"/>
                  </a:cubicBezTo>
                  <a:cubicBezTo>
                    <a:pt x="428" y="2583"/>
                    <a:pt x="446" y="2568"/>
                    <a:pt x="446" y="2568"/>
                  </a:cubicBezTo>
                  <a:cubicBezTo>
                    <a:pt x="467" y="2537"/>
                    <a:pt x="457" y="2499"/>
                    <a:pt x="484" y="2472"/>
                  </a:cubicBezTo>
                  <a:cubicBezTo>
                    <a:pt x="492" y="2449"/>
                    <a:pt x="503" y="2461"/>
                    <a:pt x="513" y="2438"/>
                  </a:cubicBezTo>
                  <a:cubicBezTo>
                    <a:pt x="532" y="2395"/>
                    <a:pt x="529" y="2355"/>
                    <a:pt x="580" y="2337"/>
                  </a:cubicBezTo>
                  <a:cubicBezTo>
                    <a:pt x="587" y="2327"/>
                    <a:pt x="597" y="2319"/>
                    <a:pt x="604" y="2309"/>
                  </a:cubicBezTo>
                  <a:cubicBezTo>
                    <a:pt x="623" y="2280"/>
                    <a:pt x="629" y="2247"/>
                    <a:pt x="667" y="2237"/>
                  </a:cubicBezTo>
                  <a:cubicBezTo>
                    <a:pt x="719" y="2200"/>
                    <a:pt x="739" y="2196"/>
                    <a:pt x="806" y="2189"/>
                  </a:cubicBezTo>
                  <a:cubicBezTo>
                    <a:pt x="825" y="2190"/>
                    <a:pt x="845" y="2190"/>
                    <a:pt x="864" y="2193"/>
                  </a:cubicBezTo>
                  <a:cubicBezTo>
                    <a:pt x="886" y="2197"/>
                    <a:pt x="897" y="2222"/>
                    <a:pt x="921" y="2222"/>
                  </a:cubicBezTo>
                  <a:cubicBezTo>
                    <a:pt x="963" y="2229"/>
                    <a:pt x="984" y="2234"/>
                    <a:pt x="1032" y="2237"/>
                  </a:cubicBezTo>
                  <a:cubicBezTo>
                    <a:pt x="1049" y="2241"/>
                    <a:pt x="1073" y="2248"/>
                    <a:pt x="1089" y="2237"/>
                  </a:cubicBezTo>
                  <a:cubicBezTo>
                    <a:pt x="1100" y="2230"/>
                    <a:pt x="1105" y="2180"/>
                    <a:pt x="1108" y="2169"/>
                  </a:cubicBezTo>
                  <a:cubicBezTo>
                    <a:pt x="1111" y="2159"/>
                    <a:pt x="1118" y="2141"/>
                    <a:pt x="1118" y="2141"/>
                  </a:cubicBezTo>
                  <a:cubicBezTo>
                    <a:pt x="1114" y="2111"/>
                    <a:pt x="1109" y="2087"/>
                    <a:pt x="1099" y="2059"/>
                  </a:cubicBezTo>
                  <a:cubicBezTo>
                    <a:pt x="1104" y="2034"/>
                    <a:pt x="1104" y="2024"/>
                    <a:pt x="1128" y="2016"/>
                  </a:cubicBezTo>
                  <a:cubicBezTo>
                    <a:pt x="1161" y="1980"/>
                    <a:pt x="1215" y="1971"/>
                    <a:pt x="1262" y="1963"/>
                  </a:cubicBezTo>
                  <a:cubicBezTo>
                    <a:pt x="1281" y="1965"/>
                    <a:pt x="1337" y="1970"/>
                    <a:pt x="1358" y="1973"/>
                  </a:cubicBezTo>
                  <a:cubicBezTo>
                    <a:pt x="1392" y="1978"/>
                    <a:pt x="1424" y="1995"/>
                    <a:pt x="1459" y="2001"/>
                  </a:cubicBezTo>
                  <a:cubicBezTo>
                    <a:pt x="1502" y="2032"/>
                    <a:pt x="1561" y="2012"/>
                    <a:pt x="1612" y="2021"/>
                  </a:cubicBezTo>
                  <a:cubicBezTo>
                    <a:pt x="1662" y="2056"/>
                    <a:pt x="1618" y="2047"/>
                    <a:pt x="1713" y="2054"/>
                  </a:cubicBezTo>
                  <a:cubicBezTo>
                    <a:pt x="1729" y="2059"/>
                    <a:pt x="1740" y="2073"/>
                    <a:pt x="1756" y="2078"/>
                  </a:cubicBezTo>
                  <a:cubicBezTo>
                    <a:pt x="1772" y="2083"/>
                    <a:pt x="1788" y="2087"/>
                    <a:pt x="1804" y="2093"/>
                  </a:cubicBezTo>
                  <a:cubicBezTo>
                    <a:pt x="1807" y="2102"/>
                    <a:pt x="1813" y="2120"/>
                    <a:pt x="1819" y="2126"/>
                  </a:cubicBezTo>
                  <a:cubicBezTo>
                    <a:pt x="1823" y="2130"/>
                    <a:pt x="1829" y="2129"/>
                    <a:pt x="1833" y="2131"/>
                  </a:cubicBezTo>
                  <a:cubicBezTo>
                    <a:pt x="1869" y="2151"/>
                    <a:pt x="1899" y="2171"/>
                    <a:pt x="1939" y="2184"/>
                  </a:cubicBezTo>
                  <a:cubicBezTo>
                    <a:pt x="1949" y="2205"/>
                    <a:pt x="1955" y="2211"/>
                    <a:pt x="1977" y="2217"/>
                  </a:cubicBezTo>
                  <a:cubicBezTo>
                    <a:pt x="1993" y="2227"/>
                    <a:pt x="1999" y="2233"/>
                    <a:pt x="2020" y="2237"/>
                  </a:cubicBezTo>
                  <a:cubicBezTo>
                    <a:pt x="2038" y="2240"/>
                    <a:pt x="2073" y="2246"/>
                    <a:pt x="2073" y="2246"/>
                  </a:cubicBezTo>
                  <a:cubicBezTo>
                    <a:pt x="2091" y="2251"/>
                    <a:pt x="2113" y="2239"/>
                    <a:pt x="2131" y="2241"/>
                  </a:cubicBezTo>
                  <a:cubicBezTo>
                    <a:pt x="2149" y="2243"/>
                    <a:pt x="2123" y="2261"/>
                    <a:pt x="2179" y="2256"/>
                  </a:cubicBezTo>
                  <a:cubicBezTo>
                    <a:pt x="2285" y="2261"/>
                    <a:pt x="2364" y="2231"/>
                    <a:pt x="2467" y="2213"/>
                  </a:cubicBezTo>
                  <a:cubicBezTo>
                    <a:pt x="2513" y="2205"/>
                    <a:pt x="2549" y="2200"/>
                    <a:pt x="2596" y="2198"/>
                  </a:cubicBezTo>
                  <a:cubicBezTo>
                    <a:pt x="2617" y="2200"/>
                    <a:pt x="2659" y="2219"/>
                    <a:pt x="2678" y="2227"/>
                  </a:cubicBezTo>
                  <a:cubicBezTo>
                    <a:pt x="2693" y="2233"/>
                    <a:pt x="2697" y="2257"/>
                    <a:pt x="2712" y="2261"/>
                  </a:cubicBezTo>
                  <a:cubicBezTo>
                    <a:pt x="2717" y="2262"/>
                    <a:pt x="2721" y="2264"/>
                    <a:pt x="2726" y="2265"/>
                  </a:cubicBezTo>
                  <a:cubicBezTo>
                    <a:pt x="2736" y="2272"/>
                    <a:pt x="2745" y="2278"/>
                    <a:pt x="2755" y="2285"/>
                  </a:cubicBezTo>
                  <a:cubicBezTo>
                    <a:pt x="2757" y="2286"/>
                    <a:pt x="2763" y="2311"/>
                    <a:pt x="2764" y="2313"/>
                  </a:cubicBezTo>
                  <a:cubicBezTo>
                    <a:pt x="2768" y="2322"/>
                    <a:pt x="2780" y="2351"/>
                    <a:pt x="2788" y="2357"/>
                  </a:cubicBezTo>
                  <a:cubicBezTo>
                    <a:pt x="2798" y="2365"/>
                    <a:pt x="2823" y="2371"/>
                    <a:pt x="2836" y="2376"/>
                  </a:cubicBezTo>
                  <a:cubicBezTo>
                    <a:pt x="2855" y="2394"/>
                    <a:pt x="2852" y="2415"/>
                    <a:pt x="2870" y="2433"/>
                  </a:cubicBezTo>
                  <a:cubicBezTo>
                    <a:pt x="2892" y="2455"/>
                    <a:pt x="2907" y="2485"/>
                    <a:pt x="2932" y="2501"/>
                  </a:cubicBezTo>
                  <a:cubicBezTo>
                    <a:pt x="2944" y="2549"/>
                    <a:pt x="2948" y="2550"/>
                    <a:pt x="2976" y="2592"/>
                  </a:cubicBezTo>
                  <a:cubicBezTo>
                    <a:pt x="2995" y="2578"/>
                    <a:pt x="3012" y="2565"/>
                    <a:pt x="3019" y="2544"/>
                  </a:cubicBezTo>
                  <a:cubicBezTo>
                    <a:pt x="3027" y="2478"/>
                    <a:pt x="3016" y="2496"/>
                    <a:pt x="3067" y="2472"/>
                  </a:cubicBezTo>
                  <a:cubicBezTo>
                    <a:pt x="3070" y="2467"/>
                    <a:pt x="3072" y="2461"/>
                    <a:pt x="3076" y="2457"/>
                  </a:cubicBezTo>
                  <a:cubicBezTo>
                    <a:pt x="3080" y="2452"/>
                    <a:pt x="3087" y="2449"/>
                    <a:pt x="3091" y="2443"/>
                  </a:cubicBezTo>
                  <a:cubicBezTo>
                    <a:pt x="3094" y="2439"/>
                    <a:pt x="3093" y="2433"/>
                    <a:pt x="3096" y="2429"/>
                  </a:cubicBezTo>
                  <a:cubicBezTo>
                    <a:pt x="3109" y="2409"/>
                    <a:pt x="3113" y="2396"/>
                    <a:pt x="3134" y="2390"/>
                  </a:cubicBezTo>
                  <a:cubicBezTo>
                    <a:pt x="3139" y="2388"/>
                    <a:pt x="3166" y="2369"/>
                    <a:pt x="3172" y="2366"/>
                  </a:cubicBezTo>
                  <a:cubicBezTo>
                    <a:pt x="3182" y="2360"/>
                    <a:pt x="3201" y="2357"/>
                    <a:pt x="3216" y="2371"/>
                  </a:cubicBezTo>
                  <a:cubicBezTo>
                    <a:pt x="3237" y="2338"/>
                    <a:pt x="3272" y="2350"/>
                    <a:pt x="3312" y="2347"/>
                  </a:cubicBezTo>
                  <a:cubicBezTo>
                    <a:pt x="3332" y="2340"/>
                    <a:pt x="3353" y="2326"/>
                    <a:pt x="3374" y="2323"/>
                  </a:cubicBezTo>
                  <a:cubicBezTo>
                    <a:pt x="3400" y="2320"/>
                    <a:pt x="3422" y="2316"/>
                    <a:pt x="3446" y="2309"/>
                  </a:cubicBezTo>
                  <a:cubicBezTo>
                    <a:pt x="3453" y="2289"/>
                    <a:pt x="3460" y="2287"/>
                    <a:pt x="3480" y="2280"/>
                  </a:cubicBezTo>
                  <a:cubicBezTo>
                    <a:pt x="3503" y="2264"/>
                    <a:pt x="3529" y="2264"/>
                    <a:pt x="3556" y="2261"/>
                  </a:cubicBezTo>
                  <a:cubicBezTo>
                    <a:pt x="3568" y="2243"/>
                    <a:pt x="3588" y="2223"/>
                    <a:pt x="3609" y="2217"/>
                  </a:cubicBezTo>
                  <a:cubicBezTo>
                    <a:pt x="3620" y="2214"/>
                    <a:pt x="3643" y="2208"/>
                    <a:pt x="3643" y="2208"/>
                  </a:cubicBezTo>
                  <a:cubicBezTo>
                    <a:pt x="3669" y="2189"/>
                    <a:pt x="3720" y="2141"/>
                    <a:pt x="3748" y="2131"/>
                  </a:cubicBezTo>
                  <a:cubicBezTo>
                    <a:pt x="3780" y="2070"/>
                    <a:pt x="3809" y="2032"/>
                    <a:pt x="3878" y="2025"/>
                  </a:cubicBezTo>
                  <a:cubicBezTo>
                    <a:pt x="3899" y="2018"/>
                    <a:pt x="3909" y="2018"/>
                    <a:pt x="3931" y="2016"/>
                  </a:cubicBezTo>
                  <a:cubicBezTo>
                    <a:pt x="3957" y="2013"/>
                    <a:pt x="3982" y="2013"/>
                    <a:pt x="4008" y="2011"/>
                  </a:cubicBezTo>
                  <a:cubicBezTo>
                    <a:pt x="4055" y="1994"/>
                    <a:pt x="4107" y="2003"/>
                    <a:pt x="4156" y="2006"/>
                  </a:cubicBezTo>
                  <a:cubicBezTo>
                    <a:pt x="4179" y="2004"/>
                    <a:pt x="4203" y="2008"/>
                    <a:pt x="4224" y="2001"/>
                  </a:cubicBezTo>
                  <a:cubicBezTo>
                    <a:pt x="4247" y="1993"/>
                    <a:pt x="4256" y="1956"/>
                    <a:pt x="4281" y="1949"/>
                  </a:cubicBezTo>
                  <a:cubicBezTo>
                    <a:pt x="4292" y="1946"/>
                    <a:pt x="4304" y="1946"/>
                    <a:pt x="4315" y="1944"/>
                  </a:cubicBezTo>
                  <a:cubicBezTo>
                    <a:pt x="4339" y="1935"/>
                    <a:pt x="4349" y="1925"/>
                    <a:pt x="4358" y="1901"/>
                  </a:cubicBezTo>
                  <a:cubicBezTo>
                    <a:pt x="4349" y="1865"/>
                    <a:pt x="4329" y="1879"/>
                    <a:pt x="4296" y="1872"/>
                  </a:cubicBezTo>
                  <a:cubicBezTo>
                    <a:pt x="4249" y="1825"/>
                    <a:pt x="4176" y="1834"/>
                    <a:pt x="4123" y="1800"/>
                  </a:cubicBezTo>
                  <a:cubicBezTo>
                    <a:pt x="4111" y="1783"/>
                    <a:pt x="4104" y="1773"/>
                    <a:pt x="4084" y="1766"/>
                  </a:cubicBezTo>
                  <a:cubicBezTo>
                    <a:pt x="4062" y="1750"/>
                    <a:pt x="4065" y="1742"/>
                    <a:pt x="4051" y="1723"/>
                  </a:cubicBezTo>
                  <a:cubicBezTo>
                    <a:pt x="4037" y="1703"/>
                    <a:pt x="4021" y="1686"/>
                    <a:pt x="4008" y="1665"/>
                  </a:cubicBezTo>
                  <a:cubicBezTo>
                    <a:pt x="4000" y="1667"/>
                    <a:pt x="3990" y="1676"/>
                    <a:pt x="3984" y="1670"/>
                  </a:cubicBezTo>
                  <a:cubicBezTo>
                    <a:pt x="3978" y="1664"/>
                    <a:pt x="3988" y="1654"/>
                    <a:pt x="3988" y="1646"/>
                  </a:cubicBezTo>
                  <a:cubicBezTo>
                    <a:pt x="3988" y="1626"/>
                    <a:pt x="3971" y="1618"/>
                    <a:pt x="3955" y="1613"/>
                  </a:cubicBezTo>
                  <a:cubicBezTo>
                    <a:pt x="3935" y="1593"/>
                    <a:pt x="3943" y="1606"/>
                    <a:pt x="3936" y="1584"/>
                  </a:cubicBezTo>
                  <a:cubicBezTo>
                    <a:pt x="3933" y="1574"/>
                    <a:pt x="3926" y="1555"/>
                    <a:pt x="3926" y="1555"/>
                  </a:cubicBezTo>
                  <a:cubicBezTo>
                    <a:pt x="3957" y="1511"/>
                    <a:pt x="3925" y="1566"/>
                    <a:pt x="3921" y="1536"/>
                  </a:cubicBezTo>
                  <a:cubicBezTo>
                    <a:pt x="3916" y="1495"/>
                    <a:pt x="3924" y="1461"/>
                    <a:pt x="3936" y="1425"/>
                  </a:cubicBezTo>
                  <a:cubicBezTo>
                    <a:pt x="3929" y="1350"/>
                    <a:pt x="3926" y="1342"/>
                    <a:pt x="3936" y="1248"/>
                  </a:cubicBezTo>
                  <a:cubicBezTo>
                    <a:pt x="3938" y="1232"/>
                    <a:pt x="3955" y="1205"/>
                    <a:pt x="3955" y="1205"/>
                  </a:cubicBezTo>
                  <a:cubicBezTo>
                    <a:pt x="3948" y="1185"/>
                    <a:pt x="3941" y="1186"/>
                    <a:pt x="3921" y="1181"/>
                  </a:cubicBezTo>
                  <a:cubicBezTo>
                    <a:pt x="3915" y="1162"/>
                    <a:pt x="3885" y="1123"/>
                    <a:pt x="3864" y="1113"/>
                  </a:cubicBezTo>
                  <a:cubicBezTo>
                    <a:pt x="3812" y="1088"/>
                    <a:pt x="3885" y="1130"/>
                    <a:pt x="3835" y="1104"/>
                  </a:cubicBezTo>
                  <a:cubicBezTo>
                    <a:pt x="3802" y="1087"/>
                    <a:pt x="3773" y="1061"/>
                    <a:pt x="3739" y="1046"/>
                  </a:cubicBezTo>
                  <a:cubicBezTo>
                    <a:pt x="3721" y="1038"/>
                    <a:pt x="3699" y="1033"/>
                    <a:pt x="3681" y="1027"/>
                  </a:cubicBezTo>
                  <a:cubicBezTo>
                    <a:pt x="3653" y="1017"/>
                    <a:pt x="3633" y="997"/>
                    <a:pt x="3604" y="989"/>
                  </a:cubicBezTo>
                  <a:cubicBezTo>
                    <a:pt x="3563" y="960"/>
                    <a:pt x="3475" y="977"/>
                    <a:pt x="3436" y="979"/>
                  </a:cubicBezTo>
                  <a:cubicBezTo>
                    <a:pt x="3409" y="989"/>
                    <a:pt x="3400" y="988"/>
                    <a:pt x="3369" y="984"/>
                  </a:cubicBezTo>
                  <a:cubicBezTo>
                    <a:pt x="3327" y="969"/>
                    <a:pt x="3340" y="948"/>
                    <a:pt x="3288" y="941"/>
                  </a:cubicBezTo>
                  <a:cubicBezTo>
                    <a:pt x="3262" y="932"/>
                    <a:pt x="3234" y="940"/>
                    <a:pt x="3206" y="936"/>
                  </a:cubicBezTo>
                  <a:cubicBezTo>
                    <a:pt x="3220" y="915"/>
                    <a:pt x="3216" y="911"/>
                    <a:pt x="3196" y="897"/>
                  </a:cubicBezTo>
                  <a:cubicBezTo>
                    <a:pt x="3170" y="856"/>
                    <a:pt x="3100" y="866"/>
                    <a:pt x="3062" y="864"/>
                  </a:cubicBezTo>
                  <a:cubicBezTo>
                    <a:pt x="3035" y="845"/>
                    <a:pt x="2993" y="819"/>
                    <a:pt x="2956" y="816"/>
                  </a:cubicBezTo>
                  <a:cubicBezTo>
                    <a:pt x="2932" y="799"/>
                    <a:pt x="2938" y="820"/>
                    <a:pt x="2908" y="816"/>
                  </a:cubicBezTo>
                  <a:cubicBezTo>
                    <a:pt x="2898" y="779"/>
                    <a:pt x="2866" y="781"/>
                    <a:pt x="2832" y="777"/>
                  </a:cubicBezTo>
                  <a:cubicBezTo>
                    <a:pt x="2829" y="746"/>
                    <a:pt x="2837" y="706"/>
                    <a:pt x="2798" y="720"/>
                  </a:cubicBezTo>
                  <a:cubicBezTo>
                    <a:pt x="2784" y="705"/>
                    <a:pt x="2807" y="664"/>
                    <a:pt x="2788" y="657"/>
                  </a:cubicBezTo>
                  <a:cubicBezTo>
                    <a:pt x="2779" y="622"/>
                    <a:pt x="2751" y="673"/>
                    <a:pt x="2740" y="619"/>
                  </a:cubicBezTo>
                  <a:cubicBezTo>
                    <a:pt x="2737" y="604"/>
                    <a:pt x="2715" y="542"/>
                    <a:pt x="2707" y="537"/>
                  </a:cubicBezTo>
                  <a:cubicBezTo>
                    <a:pt x="2682" y="520"/>
                    <a:pt x="2654" y="550"/>
                    <a:pt x="2625" y="542"/>
                  </a:cubicBezTo>
                  <a:cubicBezTo>
                    <a:pt x="2595" y="529"/>
                    <a:pt x="2550" y="518"/>
                    <a:pt x="2520" y="509"/>
                  </a:cubicBezTo>
                  <a:cubicBezTo>
                    <a:pt x="2500" y="510"/>
                    <a:pt x="2461" y="487"/>
                    <a:pt x="2443" y="485"/>
                  </a:cubicBezTo>
                  <a:cubicBezTo>
                    <a:pt x="2435" y="491"/>
                    <a:pt x="2419" y="496"/>
                    <a:pt x="2409" y="499"/>
                  </a:cubicBezTo>
                  <a:cubicBezTo>
                    <a:pt x="2370" y="495"/>
                    <a:pt x="2338" y="489"/>
                    <a:pt x="2299" y="485"/>
                  </a:cubicBezTo>
                  <a:cubicBezTo>
                    <a:pt x="2238" y="489"/>
                    <a:pt x="2185" y="501"/>
                    <a:pt x="2126" y="509"/>
                  </a:cubicBezTo>
                  <a:cubicBezTo>
                    <a:pt x="2107" y="514"/>
                    <a:pt x="2103" y="517"/>
                    <a:pt x="2078" y="509"/>
                  </a:cubicBezTo>
                  <a:cubicBezTo>
                    <a:pt x="2064" y="504"/>
                    <a:pt x="2040" y="489"/>
                    <a:pt x="2040" y="489"/>
                  </a:cubicBezTo>
                  <a:cubicBezTo>
                    <a:pt x="2024" y="491"/>
                    <a:pt x="2008" y="491"/>
                    <a:pt x="1992" y="494"/>
                  </a:cubicBezTo>
                  <a:cubicBezTo>
                    <a:pt x="1982" y="496"/>
                    <a:pt x="1963" y="504"/>
                    <a:pt x="1963" y="504"/>
                  </a:cubicBezTo>
                  <a:cubicBezTo>
                    <a:pt x="1888" y="498"/>
                    <a:pt x="1815" y="473"/>
                    <a:pt x="1737" y="465"/>
                  </a:cubicBezTo>
                  <a:cubicBezTo>
                    <a:pt x="1688" y="433"/>
                    <a:pt x="1740" y="428"/>
                    <a:pt x="1656" y="422"/>
                  </a:cubicBezTo>
                  <a:cubicBezTo>
                    <a:pt x="1648" y="395"/>
                    <a:pt x="1622" y="406"/>
                    <a:pt x="1598" y="393"/>
                  </a:cubicBezTo>
                  <a:cubicBezTo>
                    <a:pt x="1588" y="387"/>
                    <a:pt x="1569" y="374"/>
                    <a:pt x="1569" y="374"/>
                  </a:cubicBezTo>
                  <a:cubicBezTo>
                    <a:pt x="1558" y="357"/>
                    <a:pt x="1525" y="304"/>
                    <a:pt x="1507" y="297"/>
                  </a:cubicBezTo>
                  <a:cubicBezTo>
                    <a:pt x="1480" y="263"/>
                    <a:pt x="1460" y="298"/>
                    <a:pt x="1425" y="273"/>
                  </a:cubicBezTo>
                  <a:cubicBezTo>
                    <a:pt x="1395" y="251"/>
                    <a:pt x="1427" y="264"/>
                    <a:pt x="1396" y="254"/>
                  </a:cubicBezTo>
                  <a:cubicBezTo>
                    <a:pt x="1390" y="249"/>
                    <a:pt x="1382" y="246"/>
                    <a:pt x="1377" y="240"/>
                  </a:cubicBezTo>
                  <a:cubicBezTo>
                    <a:pt x="1373" y="235"/>
                    <a:pt x="1377" y="226"/>
                    <a:pt x="1372" y="221"/>
                  </a:cubicBezTo>
                  <a:cubicBezTo>
                    <a:pt x="1367" y="216"/>
                    <a:pt x="1359" y="218"/>
                    <a:pt x="1353" y="216"/>
                  </a:cubicBezTo>
                  <a:cubicBezTo>
                    <a:pt x="1343" y="213"/>
                    <a:pt x="1334" y="209"/>
                    <a:pt x="1324" y="206"/>
                  </a:cubicBezTo>
                  <a:cubicBezTo>
                    <a:pt x="1319" y="204"/>
                    <a:pt x="1310" y="201"/>
                    <a:pt x="1310" y="201"/>
                  </a:cubicBezTo>
                  <a:cubicBezTo>
                    <a:pt x="1288" y="170"/>
                    <a:pt x="1271" y="164"/>
                    <a:pt x="1233" y="158"/>
                  </a:cubicBezTo>
                  <a:cubicBezTo>
                    <a:pt x="1205" y="148"/>
                    <a:pt x="1222" y="124"/>
                    <a:pt x="1195" y="105"/>
                  </a:cubicBezTo>
                  <a:cubicBezTo>
                    <a:pt x="1188" y="86"/>
                    <a:pt x="1178" y="78"/>
                    <a:pt x="1161" y="67"/>
                  </a:cubicBezTo>
                  <a:cubicBezTo>
                    <a:pt x="1147" y="46"/>
                    <a:pt x="1128" y="36"/>
                    <a:pt x="1104" y="29"/>
                  </a:cubicBezTo>
                  <a:cubicBezTo>
                    <a:pt x="1070" y="7"/>
                    <a:pt x="1062" y="14"/>
                    <a:pt x="1012" y="14"/>
                  </a:cubicBezTo>
                  <a:close/>
                </a:path>
              </a:pathLst>
            </a:custGeom>
            <a:solidFill>
              <a:schemeClr val="bg1">
                <a:lumMod val="95000"/>
              </a:schemeClr>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32" name="Freeform 28"/>
            <p:cNvSpPr>
              <a:spLocks noChangeAspect="1"/>
            </p:cNvSpPr>
            <p:nvPr/>
          </p:nvSpPr>
          <p:spPr bwMode="auto">
            <a:xfrm>
              <a:off x="3871157" y="3953471"/>
              <a:ext cx="617947" cy="694800"/>
            </a:xfrm>
            <a:custGeom>
              <a:avLst/>
              <a:gdLst>
                <a:gd name="T0" fmla="*/ 1354 w 2988"/>
                <a:gd name="T1" fmla="*/ 69 h 3357"/>
                <a:gd name="T2" fmla="*/ 1020 w 2988"/>
                <a:gd name="T3" fmla="*/ 6 h 3357"/>
                <a:gd name="T4" fmla="*/ 846 w 2988"/>
                <a:gd name="T5" fmla="*/ 284 h 3357"/>
                <a:gd name="T6" fmla="*/ 487 w 2988"/>
                <a:gd name="T7" fmla="*/ 262 h 3357"/>
                <a:gd name="T8" fmla="*/ 367 w 2988"/>
                <a:gd name="T9" fmla="*/ 377 h 3357"/>
                <a:gd name="T10" fmla="*/ 220 w 2988"/>
                <a:gd name="T11" fmla="*/ 649 h 3357"/>
                <a:gd name="T12" fmla="*/ 272 w 2988"/>
                <a:gd name="T13" fmla="*/ 1043 h 3357"/>
                <a:gd name="T14" fmla="*/ 237 w 2988"/>
                <a:gd name="T15" fmla="*/ 1237 h 3357"/>
                <a:gd name="T16" fmla="*/ 281 w 2988"/>
                <a:gd name="T17" fmla="*/ 1334 h 3357"/>
                <a:gd name="T18" fmla="*/ 323 w 2988"/>
                <a:gd name="T19" fmla="*/ 1409 h 3357"/>
                <a:gd name="T20" fmla="*/ 237 w 2988"/>
                <a:gd name="T21" fmla="*/ 1660 h 3357"/>
                <a:gd name="T22" fmla="*/ 58 w 2988"/>
                <a:gd name="T23" fmla="*/ 1839 h 3357"/>
                <a:gd name="T24" fmla="*/ 108 w 2988"/>
                <a:gd name="T25" fmla="*/ 1982 h 3357"/>
                <a:gd name="T26" fmla="*/ 348 w 2988"/>
                <a:gd name="T27" fmla="*/ 2048 h 3357"/>
                <a:gd name="T28" fmla="*/ 294 w 2988"/>
                <a:gd name="T29" fmla="*/ 2208 h 3357"/>
                <a:gd name="T30" fmla="*/ 344 w 2988"/>
                <a:gd name="T31" fmla="*/ 2476 h 3357"/>
                <a:gd name="T32" fmla="*/ 487 w 2988"/>
                <a:gd name="T33" fmla="*/ 2562 h 3357"/>
                <a:gd name="T34" fmla="*/ 631 w 2988"/>
                <a:gd name="T35" fmla="*/ 2491 h 3357"/>
                <a:gd name="T36" fmla="*/ 931 w 2988"/>
                <a:gd name="T37" fmla="*/ 2460 h 3357"/>
                <a:gd name="T38" fmla="*/ 1046 w 2988"/>
                <a:gd name="T39" fmla="*/ 2412 h 3357"/>
                <a:gd name="T40" fmla="*/ 1283 w 2988"/>
                <a:gd name="T41" fmla="*/ 2390 h 3357"/>
                <a:gd name="T42" fmla="*/ 1423 w 2988"/>
                <a:gd name="T43" fmla="*/ 2544 h 3357"/>
                <a:gd name="T44" fmla="*/ 1491 w 2988"/>
                <a:gd name="T45" fmla="*/ 2700 h 3357"/>
                <a:gd name="T46" fmla="*/ 1462 w 2988"/>
                <a:gd name="T47" fmla="*/ 2870 h 3357"/>
                <a:gd name="T48" fmla="*/ 1390 w 2988"/>
                <a:gd name="T49" fmla="*/ 2971 h 3357"/>
                <a:gd name="T50" fmla="*/ 1268 w 2988"/>
                <a:gd name="T51" fmla="*/ 3078 h 3357"/>
                <a:gd name="T52" fmla="*/ 1347 w 2988"/>
                <a:gd name="T53" fmla="*/ 3207 h 3357"/>
                <a:gd name="T54" fmla="*/ 1455 w 2988"/>
                <a:gd name="T55" fmla="*/ 3128 h 3357"/>
                <a:gd name="T56" fmla="*/ 1526 w 2988"/>
                <a:gd name="T57" fmla="*/ 3272 h 3357"/>
                <a:gd name="T58" fmla="*/ 1820 w 2988"/>
                <a:gd name="T59" fmla="*/ 3300 h 3357"/>
                <a:gd name="T60" fmla="*/ 1935 w 2988"/>
                <a:gd name="T61" fmla="*/ 3214 h 3357"/>
                <a:gd name="T62" fmla="*/ 2035 w 2988"/>
                <a:gd name="T63" fmla="*/ 3011 h 3357"/>
                <a:gd name="T64" fmla="*/ 2314 w 2988"/>
                <a:gd name="T65" fmla="*/ 3071 h 3357"/>
                <a:gd name="T66" fmla="*/ 2372 w 2988"/>
                <a:gd name="T67" fmla="*/ 2892 h 3357"/>
                <a:gd name="T68" fmla="*/ 2671 w 2988"/>
                <a:gd name="T69" fmla="*/ 2841 h 3357"/>
                <a:gd name="T70" fmla="*/ 2911 w 2988"/>
                <a:gd name="T71" fmla="*/ 2787 h 3357"/>
                <a:gd name="T72" fmla="*/ 2952 w 2988"/>
                <a:gd name="T73" fmla="*/ 2534 h 3357"/>
                <a:gd name="T74" fmla="*/ 2837 w 2988"/>
                <a:gd name="T75" fmla="*/ 2140 h 3357"/>
                <a:gd name="T76" fmla="*/ 2780 w 2988"/>
                <a:gd name="T77" fmla="*/ 1989 h 3357"/>
                <a:gd name="T78" fmla="*/ 2751 w 2988"/>
                <a:gd name="T79" fmla="*/ 1710 h 3357"/>
                <a:gd name="T80" fmla="*/ 2558 w 2988"/>
                <a:gd name="T81" fmla="*/ 1588 h 3357"/>
                <a:gd name="T82" fmla="*/ 2637 w 2988"/>
                <a:gd name="T83" fmla="*/ 1387 h 3357"/>
                <a:gd name="T84" fmla="*/ 2701 w 2988"/>
                <a:gd name="T85" fmla="*/ 1237 h 3357"/>
                <a:gd name="T86" fmla="*/ 2828 w 2988"/>
                <a:gd name="T87" fmla="*/ 1068 h 3357"/>
                <a:gd name="T88" fmla="*/ 2823 w 2988"/>
                <a:gd name="T89" fmla="*/ 979 h 3357"/>
                <a:gd name="T90" fmla="*/ 2730 w 2988"/>
                <a:gd name="T91" fmla="*/ 864 h 3357"/>
                <a:gd name="T92" fmla="*/ 2701 w 2988"/>
                <a:gd name="T93" fmla="*/ 549 h 3357"/>
                <a:gd name="T94" fmla="*/ 2604 w 2988"/>
                <a:gd name="T95" fmla="*/ 419 h 3357"/>
                <a:gd name="T96" fmla="*/ 2451 w 2988"/>
                <a:gd name="T97" fmla="*/ 291 h 3357"/>
                <a:gd name="T98" fmla="*/ 2221 w 2988"/>
                <a:gd name="T99" fmla="*/ 248 h 3357"/>
                <a:gd name="T100" fmla="*/ 2013 w 2988"/>
                <a:gd name="T101" fmla="*/ 284 h 3357"/>
                <a:gd name="T102" fmla="*/ 1734 w 2988"/>
                <a:gd name="T103" fmla="*/ 219 h 3357"/>
                <a:gd name="T104" fmla="*/ 1619 w 2988"/>
                <a:gd name="T105" fmla="*/ 169 h 3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88" h="3357">
                  <a:moveTo>
                    <a:pt x="1619" y="169"/>
                  </a:moveTo>
                  <a:cubicBezTo>
                    <a:pt x="1580" y="163"/>
                    <a:pt x="1557" y="148"/>
                    <a:pt x="1519" y="141"/>
                  </a:cubicBezTo>
                  <a:cubicBezTo>
                    <a:pt x="1466" y="84"/>
                    <a:pt x="1430" y="77"/>
                    <a:pt x="1354" y="69"/>
                  </a:cubicBezTo>
                  <a:cubicBezTo>
                    <a:pt x="1318" y="48"/>
                    <a:pt x="1323" y="39"/>
                    <a:pt x="1289" y="28"/>
                  </a:cubicBezTo>
                  <a:cubicBezTo>
                    <a:pt x="1249" y="20"/>
                    <a:pt x="1161" y="23"/>
                    <a:pt x="1116" y="19"/>
                  </a:cubicBezTo>
                  <a:cubicBezTo>
                    <a:pt x="1071" y="15"/>
                    <a:pt x="1048" y="0"/>
                    <a:pt x="1020" y="6"/>
                  </a:cubicBezTo>
                  <a:cubicBezTo>
                    <a:pt x="992" y="12"/>
                    <a:pt x="963" y="27"/>
                    <a:pt x="946" y="55"/>
                  </a:cubicBezTo>
                  <a:cubicBezTo>
                    <a:pt x="939" y="95"/>
                    <a:pt x="948" y="147"/>
                    <a:pt x="917" y="176"/>
                  </a:cubicBezTo>
                  <a:cubicBezTo>
                    <a:pt x="902" y="223"/>
                    <a:pt x="897" y="267"/>
                    <a:pt x="846" y="284"/>
                  </a:cubicBezTo>
                  <a:cubicBezTo>
                    <a:pt x="775" y="277"/>
                    <a:pt x="714" y="258"/>
                    <a:pt x="645" y="241"/>
                  </a:cubicBezTo>
                  <a:cubicBezTo>
                    <a:pt x="607" y="243"/>
                    <a:pt x="568" y="243"/>
                    <a:pt x="530" y="248"/>
                  </a:cubicBezTo>
                  <a:cubicBezTo>
                    <a:pt x="515" y="250"/>
                    <a:pt x="487" y="262"/>
                    <a:pt x="487" y="262"/>
                  </a:cubicBezTo>
                  <a:cubicBezTo>
                    <a:pt x="447" y="304"/>
                    <a:pt x="468" y="293"/>
                    <a:pt x="430" y="305"/>
                  </a:cubicBezTo>
                  <a:cubicBezTo>
                    <a:pt x="360" y="355"/>
                    <a:pt x="455" y="290"/>
                    <a:pt x="387" y="327"/>
                  </a:cubicBezTo>
                  <a:cubicBezTo>
                    <a:pt x="372" y="335"/>
                    <a:pt x="367" y="377"/>
                    <a:pt x="367" y="377"/>
                  </a:cubicBezTo>
                  <a:cubicBezTo>
                    <a:pt x="356" y="412"/>
                    <a:pt x="324" y="448"/>
                    <a:pt x="301" y="477"/>
                  </a:cubicBezTo>
                  <a:cubicBezTo>
                    <a:pt x="284" y="498"/>
                    <a:pt x="252" y="553"/>
                    <a:pt x="252" y="553"/>
                  </a:cubicBezTo>
                  <a:cubicBezTo>
                    <a:pt x="243" y="579"/>
                    <a:pt x="217" y="621"/>
                    <a:pt x="220" y="649"/>
                  </a:cubicBezTo>
                  <a:cubicBezTo>
                    <a:pt x="223" y="677"/>
                    <a:pt x="257" y="695"/>
                    <a:pt x="271" y="723"/>
                  </a:cubicBezTo>
                  <a:cubicBezTo>
                    <a:pt x="285" y="751"/>
                    <a:pt x="301" y="761"/>
                    <a:pt x="301" y="814"/>
                  </a:cubicBezTo>
                  <a:cubicBezTo>
                    <a:pt x="325" y="888"/>
                    <a:pt x="333" y="986"/>
                    <a:pt x="272" y="1043"/>
                  </a:cubicBezTo>
                  <a:cubicBezTo>
                    <a:pt x="261" y="1076"/>
                    <a:pt x="256" y="1101"/>
                    <a:pt x="237" y="1129"/>
                  </a:cubicBezTo>
                  <a:cubicBezTo>
                    <a:pt x="229" y="1154"/>
                    <a:pt x="246" y="1188"/>
                    <a:pt x="246" y="1206"/>
                  </a:cubicBezTo>
                  <a:cubicBezTo>
                    <a:pt x="246" y="1224"/>
                    <a:pt x="236" y="1225"/>
                    <a:pt x="237" y="1237"/>
                  </a:cubicBezTo>
                  <a:cubicBezTo>
                    <a:pt x="240" y="1252"/>
                    <a:pt x="238" y="1272"/>
                    <a:pt x="251" y="1280"/>
                  </a:cubicBezTo>
                  <a:cubicBezTo>
                    <a:pt x="258" y="1285"/>
                    <a:pt x="272" y="1294"/>
                    <a:pt x="272" y="1294"/>
                  </a:cubicBezTo>
                  <a:cubicBezTo>
                    <a:pt x="275" y="1307"/>
                    <a:pt x="274" y="1322"/>
                    <a:pt x="281" y="1334"/>
                  </a:cubicBezTo>
                  <a:cubicBezTo>
                    <a:pt x="285" y="1340"/>
                    <a:pt x="297" y="1338"/>
                    <a:pt x="301" y="1344"/>
                  </a:cubicBezTo>
                  <a:cubicBezTo>
                    <a:pt x="309" y="1357"/>
                    <a:pt x="310" y="1373"/>
                    <a:pt x="315" y="1387"/>
                  </a:cubicBezTo>
                  <a:cubicBezTo>
                    <a:pt x="318" y="1394"/>
                    <a:pt x="323" y="1409"/>
                    <a:pt x="323" y="1409"/>
                  </a:cubicBezTo>
                  <a:cubicBezTo>
                    <a:pt x="326" y="1427"/>
                    <a:pt x="348" y="1475"/>
                    <a:pt x="345" y="1510"/>
                  </a:cubicBezTo>
                  <a:cubicBezTo>
                    <a:pt x="342" y="1545"/>
                    <a:pt x="325" y="1594"/>
                    <a:pt x="307" y="1619"/>
                  </a:cubicBezTo>
                  <a:cubicBezTo>
                    <a:pt x="284" y="1625"/>
                    <a:pt x="261" y="1657"/>
                    <a:pt x="237" y="1660"/>
                  </a:cubicBezTo>
                  <a:cubicBezTo>
                    <a:pt x="208" y="1701"/>
                    <a:pt x="177" y="1726"/>
                    <a:pt x="136" y="1753"/>
                  </a:cubicBezTo>
                  <a:cubicBezTo>
                    <a:pt x="122" y="1763"/>
                    <a:pt x="93" y="1781"/>
                    <a:pt x="93" y="1781"/>
                  </a:cubicBezTo>
                  <a:cubicBezTo>
                    <a:pt x="85" y="1805"/>
                    <a:pt x="75" y="1820"/>
                    <a:pt x="58" y="1839"/>
                  </a:cubicBezTo>
                  <a:cubicBezTo>
                    <a:pt x="46" y="1871"/>
                    <a:pt x="24" y="1880"/>
                    <a:pt x="0" y="1903"/>
                  </a:cubicBezTo>
                  <a:cubicBezTo>
                    <a:pt x="10" y="1962"/>
                    <a:pt x="10" y="1948"/>
                    <a:pt x="65" y="1968"/>
                  </a:cubicBezTo>
                  <a:cubicBezTo>
                    <a:pt x="79" y="1973"/>
                    <a:pt x="108" y="1982"/>
                    <a:pt x="108" y="1982"/>
                  </a:cubicBezTo>
                  <a:cubicBezTo>
                    <a:pt x="219" y="1973"/>
                    <a:pt x="167" y="1975"/>
                    <a:pt x="237" y="1953"/>
                  </a:cubicBezTo>
                  <a:cubicBezTo>
                    <a:pt x="256" y="1955"/>
                    <a:pt x="276" y="1954"/>
                    <a:pt x="294" y="1960"/>
                  </a:cubicBezTo>
                  <a:cubicBezTo>
                    <a:pt x="321" y="1968"/>
                    <a:pt x="343" y="2024"/>
                    <a:pt x="348" y="2048"/>
                  </a:cubicBezTo>
                  <a:cubicBezTo>
                    <a:pt x="356" y="2074"/>
                    <a:pt x="338" y="2073"/>
                    <a:pt x="329" y="2099"/>
                  </a:cubicBezTo>
                  <a:cubicBezTo>
                    <a:pt x="326" y="2118"/>
                    <a:pt x="338" y="2145"/>
                    <a:pt x="332" y="2163"/>
                  </a:cubicBezTo>
                  <a:cubicBezTo>
                    <a:pt x="326" y="2181"/>
                    <a:pt x="300" y="2181"/>
                    <a:pt x="294" y="2208"/>
                  </a:cubicBezTo>
                  <a:cubicBezTo>
                    <a:pt x="277" y="2243"/>
                    <a:pt x="283" y="2291"/>
                    <a:pt x="294" y="2326"/>
                  </a:cubicBezTo>
                  <a:cubicBezTo>
                    <a:pt x="286" y="2373"/>
                    <a:pt x="264" y="2396"/>
                    <a:pt x="308" y="2426"/>
                  </a:cubicBezTo>
                  <a:cubicBezTo>
                    <a:pt x="317" y="2454"/>
                    <a:pt x="315" y="2466"/>
                    <a:pt x="344" y="2476"/>
                  </a:cubicBezTo>
                  <a:cubicBezTo>
                    <a:pt x="363" y="2535"/>
                    <a:pt x="334" y="2466"/>
                    <a:pt x="373" y="2505"/>
                  </a:cubicBezTo>
                  <a:cubicBezTo>
                    <a:pt x="410" y="2542"/>
                    <a:pt x="375" y="2521"/>
                    <a:pt x="415" y="2528"/>
                  </a:cubicBezTo>
                  <a:cubicBezTo>
                    <a:pt x="436" y="2531"/>
                    <a:pt x="466" y="2560"/>
                    <a:pt x="487" y="2562"/>
                  </a:cubicBezTo>
                  <a:cubicBezTo>
                    <a:pt x="547" y="2622"/>
                    <a:pt x="499" y="2550"/>
                    <a:pt x="523" y="2541"/>
                  </a:cubicBezTo>
                  <a:cubicBezTo>
                    <a:pt x="543" y="2533"/>
                    <a:pt x="566" y="2536"/>
                    <a:pt x="588" y="2534"/>
                  </a:cubicBezTo>
                  <a:cubicBezTo>
                    <a:pt x="615" y="2525"/>
                    <a:pt x="622" y="2518"/>
                    <a:pt x="631" y="2491"/>
                  </a:cubicBezTo>
                  <a:cubicBezTo>
                    <a:pt x="667" y="2497"/>
                    <a:pt x="702" y="2505"/>
                    <a:pt x="738" y="2512"/>
                  </a:cubicBezTo>
                  <a:cubicBezTo>
                    <a:pt x="755" y="2566"/>
                    <a:pt x="838" y="2534"/>
                    <a:pt x="881" y="2527"/>
                  </a:cubicBezTo>
                  <a:cubicBezTo>
                    <a:pt x="893" y="2515"/>
                    <a:pt x="917" y="2467"/>
                    <a:pt x="931" y="2460"/>
                  </a:cubicBezTo>
                  <a:cubicBezTo>
                    <a:pt x="944" y="2453"/>
                    <a:pt x="958" y="2443"/>
                    <a:pt x="972" y="2438"/>
                  </a:cubicBezTo>
                  <a:cubicBezTo>
                    <a:pt x="979" y="2436"/>
                    <a:pt x="1011" y="2416"/>
                    <a:pt x="1011" y="2416"/>
                  </a:cubicBezTo>
                  <a:cubicBezTo>
                    <a:pt x="1023" y="2404"/>
                    <a:pt x="1041" y="2428"/>
                    <a:pt x="1046" y="2412"/>
                  </a:cubicBezTo>
                  <a:cubicBezTo>
                    <a:pt x="1048" y="2405"/>
                    <a:pt x="1048" y="2396"/>
                    <a:pt x="1053" y="2390"/>
                  </a:cubicBezTo>
                  <a:cubicBezTo>
                    <a:pt x="1069" y="2371"/>
                    <a:pt x="1088" y="2387"/>
                    <a:pt x="1110" y="2380"/>
                  </a:cubicBezTo>
                  <a:cubicBezTo>
                    <a:pt x="1166" y="2385"/>
                    <a:pt x="1230" y="2373"/>
                    <a:pt x="1283" y="2390"/>
                  </a:cubicBezTo>
                  <a:cubicBezTo>
                    <a:pt x="1313" y="2400"/>
                    <a:pt x="1311" y="2393"/>
                    <a:pt x="1324" y="2412"/>
                  </a:cubicBezTo>
                  <a:cubicBezTo>
                    <a:pt x="1337" y="2431"/>
                    <a:pt x="1346" y="2483"/>
                    <a:pt x="1362" y="2505"/>
                  </a:cubicBezTo>
                  <a:cubicBezTo>
                    <a:pt x="1382" y="2529"/>
                    <a:pt x="1394" y="2527"/>
                    <a:pt x="1423" y="2544"/>
                  </a:cubicBezTo>
                  <a:cubicBezTo>
                    <a:pt x="1431" y="2549"/>
                    <a:pt x="1456" y="2597"/>
                    <a:pt x="1462" y="2598"/>
                  </a:cubicBezTo>
                  <a:cubicBezTo>
                    <a:pt x="1480" y="2618"/>
                    <a:pt x="1496" y="2621"/>
                    <a:pt x="1505" y="2648"/>
                  </a:cubicBezTo>
                  <a:cubicBezTo>
                    <a:pt x="1513" y="2664"/>
                    <a:pt x="1489" y="2683"/>
                    <a:pt x="1491" y="2700"/>
                  </a:cubicBezTo>
                  <a:cubicBezTo>
                    <a:pt x="1493" y="2717"/>
                    <a:pt x="1515" y="2730"/>
                    <a:pt x="1516" y="2748"/>
                  </a:cubicBezTo>
                  <a:cubicBezTo>
                    <a:pt x="1517" y="2766"/>
                    <a:pt x="1507" y="2786"/>
                    <a:pt x="1498" y="2806"/>
                  </a:cubicBezTo>
                  <a:cubicBezTo>
                    <a:pt x="1496" y="2830"/>
                    <a:pt x="1462" y="2870"/>
                    <a:pt x="1462" y="2870"/>
                  </a:cubicBezTo>
                  <a:cubicBezTo>
                    <a:pt x="1460" y="2877"/>
                    <a:pt x="1461" y="2888"/>
                    <a:pt x="1455" y="2892"/>
                  </a:cubicBezTo>
                  <a:cubicBezTo>
                    <a:pt x="1443" y="2901"/>
                    <a:pt x="1412" y="2906"/>
                    <a:pt x="1412" y="2906"/>
                  </a:cubicBezTo>
                  <a:cubicBezTo>
                    <a:pt x="1386" y="2979"/>
                    <a:pt x="1406" y="2923"/>
                    <a:pt x="1390" y="2971"/>
                  </a:cubicBezTo>
                  <a:cubicBezTo>
                    <a:pt x="1388" y="2978"/>
                    <a:pt x="1388" y="2987"/>
                    <a:pt x="1383" y="2992"/>
                  </a:cubicBezTo>
                  <a:cubicBezTo>
                    <a:pt x="1367" y="3009"/>
                    <a:pt x="1345" y="3029"/>
                    <a:pt x="1326" y="3042"/>
                  </a:cubicBezTo>
                  <a:cubicBezTo>
                    <a:pt x="1306" y="3055"/>
                    <a:pt x="1287" y="3061"/>
                    <a:pt x="1268" y="3078"/>
                  </a:cubicBezTo>
                  <a:cubicBezTo>
                    <a:pt x="1252" y="3128"/>
                    <a:pt x="1264" y="3110"/>
                    <a:pt x="1240" y="3136"/>
                  </a:cubicBezTo>
                  <a:cubicBezTo>
                    <a:pt x="1249" y="3233"/>
                    <a:pt x="1233" y="3232"/>
                    <a:pt x="1326" y="3222"/>
                  </a:cubicBezTo>
                  <a:cubicBezTo>
                    <a:pt x="1333" y="3217"/>
                    <a:pt x="1344" y="3215"/>
                    <a:pt x="1347" y="3207"/>
                  </a:cubicBezTo>
                  <a:cubicBezTo>
                    <a:pt x="1354" y="3192"/>
                    <a:pt x="1344" y="3170"/>
                    <a:pt x="1354" y="3157"/>
                  </a:cubicBezTo>
                  <a:cubicBezTo>
                    <a:pt x="1363" y="3145"/>
                    <a:pt x="1387" y="3121"/>
                    <a:pt x="1404" y="3116"/>
                  </a:cubicBezTo>
                  <a:cubicBezTo>
                    <a:pt x="1421" y="3111"/>
                    <a:pt x="1441" y="3125"/>
                    <a:pt x="1455" y="3128"/>
                  </a:cubicBezTo>
                  <a:cubicBezTo>
                    <a:pt x="1467" y="3131"/>
                    <a:pt x="1481" y="3128"/>
                    <a:pt x="1490" y="3136"/>
                  </a:cubicBezTo>
                  <a:cubicBezTo>
                    <a:pt x="1492" y="3138"/>
                    <a:pt x="1504" y="3191"/>
                    <a:pt x="1505" y="3193"/>
                  </a:cubicBezTo>
                  <a:cubicBezTo>
                    <a:pt x="1534" y="3294"/>
                    <a:pt x="1507" y="3184"/>
                    <a:pt x="1526" y="3272"/>
                  </a:cubicBezTo>
                  <a:cubicBezTo>
                    <a:pt x="1528" y="3281"/>
                    <a:pt x="1526" y="3293"/>
                    <a:pt x="1533" y="3300"/>
                  </a:cubicBezTo>
                  <a:cubicBezTo>
                    <a:pt x="1540" y="3307"/>
                    <a:pt x="1552" y="3305"/>
                    <a:pt x="1562" y="3308"/>
                  </a:cubicBezTo>
                  <a:cubicBezTo>
                    <a:pt x="1640" y="3357"/>
                    <a:pt x="1737" y="3319"/>
                    <a:pt x="1820" y="3300"/>
                  </a:cubicBezTo>
                  <a:cubicBezTo>
                    <a:pt x="1872" y="3267"/>
                    <a:pt x="1811" y="3314"/>
                    <a:pt x="1849" y="3236"/>
                  </a:cubicBezTo>
                  <a:cubicBezTo>
                    <a:pt x="1852" y="3229"/>
                    <a:pt x="1863" y="3231"/>
                    <a:pt x="1870" y="3229"/>
                  </a:cubicBezTo>
                  <a:cubicBezTo>
                    <a:pt x="1892" y="3223"/>
                    <a:pt x="1935" y="3214"/>
                    <a:pt x="1935" y="3214"/>
                  </a:cubicBezTo>
                  <a:cubicBezTo>
                    <a:pt x="1958" y="3179"/>
                    <a:pt x="1975" y="3127"/>
                    <a:pt x="1985" y="3085"/>
                  </a:cubicBezTo>
                  <a:cubicBezTo>
                    <a:pt x="1989" y="3070"/>
                    <a:pt x="1987" y="3044"/>
                    <a:pt x="2006" y="3035"/>
                  </a:cubicBezTo>
                  <a:cubicBezTo>
                    <a:pt x="2017" y="3030"/>
                    <a:pt x="2023" y="3013"/>
                    <a:pt x="2035" y="3011"/>
                  </a:cubicBezTo>
                  <a:cubicBezTo>
                    <a:pt x="2060" y="3010"/>
                    <a:pt x="2090" y="3004"/>
                    <a:pt x="2127" y="3008"/>
                  </a:cubicBezTo>
                  <a:cubicBezTo>
                    <a:pt x="2164" y="3012"/>
                    <a:pt x="2226" y="3024"/>
                    <a:pt x="2257" y="3035"/>
                  </a:cubicBezTo>
                  <a:cubicBezTo>
                    <a:pt x="2284" y="3037"/>
                    <a:pt x="2291" y="3061"/>
                    <a:pt x="2314" y="3071"/>
                  </a:cubicBezTo>
                  <a:cubicBezTo>
                    <a:pt x="2328" y="3077"/>
                    <a:pt x="2357" y="3085"/>
                    <a:pt x="2357" y="3085"/>
                  </a:cubicBezTo>
                  <a:cubicBezTo>
                    <a:pt x="2375" y="3038"/>
                    <a:pt x="2354" y="2991"/>
                    <a:pt x="2322" y="2956"/>
                  </a:cubicBezTo>
                  <a:cubicBezTo>
                    <a:pt x="2335" y="2848"/>
                    <a:pt x="2307" y="2930"/>
                    <a:pt x="2372" y="2892"/>
                  </a:cubicBezTo>
                  <a:cubicBezTo>
                    <a:pt x="2379" y="2888"/>
                    <a:pt x="2374" y="2876"/>
                    <a:pt x="2379" y="2870"/>
                  </a:cubicBezTo>
                  <a:cubicBezTo>
                    <a:pt x="2389" y="2857"/>
                    <a:pt x="2415" y="2835"/>
                    <a:pt x="2415" y="2835"/>
                  </a:cubicBezTo>
                  <a:cubicBezTo>
                    <a:pt x="2514" y="2839"/>
                    <a:pt x="2581" y="2824"/>
                    <a:pt x="2671" y="2841"/>
                  </a:cubicBezTo>
                  <a:cubicBezTo>
                    <a:pt x="2733" y="2835"/>
                    <a:pt x="2803" y="2841"/>
                    <a:pt x="2863" y="2822"/>
                  </a:cubicBezTo>
                  <a:cubicBezTo>
                    <a:pt x="2870" y="2817"/>
                    <a:pt x="2891" y="2823"/>
                    <a:pt x="2895" y="2816"/>
                  </a:cubicBezTo>
                  <a:cubicBezTo>
                    <a:pt x="2903" y="2803"/>
                    <a:pt x="2911" y="2787"/>
                    <a:pt x="2911" y="2787"/>
                  </a:cubicBezTo>
                  <a:cubicBezTo>
                    <a:pt x="2914" y="2768"/>
                    <a:pt x="2880" y="2730"/>
                    <a:pt x="2879" y="2694"/>
                  </a:cubicBezTo>
                  <a:cubicBezTo>
                    <a:pt x="2878" y="2658"/>
                    <a:pt x="2890" y="2597"/>
                    <a:pt x="2902" y="2570"/>
                  </a:cubicBezTo>
                  <a:cubicBezTo>
                    <a:pt x="2903" y="2550"/>
                    <a:pt x="2952" y="2534"/>
                    <a:pt x="2952" y="2534"/>
                  </a:cubicBezTo>
                  <a:cubicBezTo>
                    <a:pt x="2984" y="2500"/>
                    <a:pt x="2988" y="2447"/>
                    <a:pt x="2945" y="2419"/>
                  </a:cubicBezTo>
                  <a:cubicBezTo>
                    <a:pt x="2910" y="2368"/>
                    <a:pt x="2928" y="2388"/>
                    <a:pt x="2895" y="2355"/>
                  </a:cubicBezTo>
                  <a:cubicBezTo>
                    <a:pt x="2872" y="2282"/>
                    <a:pt x="2898" y="2197"/>
                    <a:pt x="2837" y="2140"/>
                  </a:cubicBezTo>
                  <a:cubicBezTo>
                    <a:pt x="2826" y="2106"/>
                    <a:pt x="2816" y="2084"/>
                    <a:pt x="2802" y="2054"/>
                  </a:cubicBezTo>
                  <a:cubicBezTo>
                    <a:pt x="2796" y="2040"/>
                    <a:pt x="2792" y="2025"/>
                    <a:pt x="2787" y="2011"/>
                  </a:cubicBezTo>
                  <a:cubicBezTo>
                    <a:pt x="2785" y="2004"/>
                    <a:pt x="2780" y="1989"/>
                    <a:pt x="2780" y="1989"/>
                  </a:cubicBezTo>
                  <a:cubicBezTo>
                    <a:pt x="2776" y="1942"/>
                    <a:pt x="2766" y="1899"/>
                    <a:pt x="2766" y="1853"/>
                  </a:cubicBezTo>
                  <a:cubicBezTo>
                    <a:pt x="2792" y="1762"/>
                    <a:pt x="2777" y="1849"/>
                    <a:pt x="2766" y="1796"/>
                  </a:cubicBezTo>
                  <a:cubicBezTo>
                    <a:pt x="2760" y="1768"/>
                    <a:pt x="2769" y="1733"/>
                    <a:pt x="2751" y="1710"/>
                  </a:cubicBezTo>
                  <a:cubicBezTo>
                    <a:pt x="2718" y="1670"/>
                    <a:pt x="2665" y="1692"/>
                    <a:pt x="2620" y="1683"/>
                  </a:cubicBezTo>
                  <a:cubicBezTo>
                    <a:pt x="2591" y="1671"/>
                    <a:pt x="2605" y="1641"/>
                    <a:pt x="2595" y="1625"/>
                  </a:cubicBezTo>
                  <a:cubicBezTo>
                    <a:pt x="2585" y="1609"/>
                    <a:pt x="2557" y="1612"/>
                    <a:pt x="2558" y="1588"/>
                  </a:cubicBezTo>
                  <a:cubicBezTo>
                    <a:pt x="2560" y="1552"/>
                    <a:pt x="2598" y="1514"/>
                    <a:pt x="2604" y="1478"/>
                  </a:cubicBezTo>
                  <a:cubicBezTo>
                    <a:pt x="2608" y="1455"/>
                    <a:pt x="2615" y="1424"/>
                    <a:pt x="2630" y="1409"/>
                  </a:cubicBezTo>
                  <a:cubicBezTo>
                    <a:pt x="2632" y="1402"/>
                    <a:pt x="2633" y="1394"/>
                    <a:pt x="2637" y="1387"/>
                  </a:cubicBezTo>
                  <a:cubicBezTo>
                    <a:pt x="2645" y="1372"/>
                    <a:pt x="2659" y="1360"/>
                    <a:pt x="2665" y="1344"/>
                  </a:cubicBezTo>
                  <a:cubicBezTo>
                    <a:pt x="2678" y="1310"/>
                    <a:pt x="2672" y="1328"/>
                    <a:pt x="2687" y="1280"/>
                  </a:cubicBezTo>
                  <a:cubicBezTo>
                    <a:pt x="2687" y="1280"/>
                    <a:pt x="2700" y="1238"/>
                    <a:pt x="2701" y="1237"/>
                  </a:cubicBezTo>
                  <a:cubicBezTo>
                    <a:pt x="2719" y="1219"/>
                    <a:pt x="2755" y="1200"/>
                    <a:pt x="2764" y="1174"/>
                  </a:cubicBezTo>
                  <a:cubicBezTo>
                    <a:pt x="2770" y="1157"/>
                    <a:pt x="2765" y="1128"/>
                    <a:pt x="2793" y="1120"/>
                  </a:cubicBezTo>
                  <a:cubicBezTo>
                    <a:pt x="2814" y="1114"/>
                    <a:pt x="2806" y="1070"/>
                    <a:pt x="2828" y="1068"/>
                  </a:cubicBezTo>
                  <a:cubicBezTo>
                    <a:pt x="2840" y="1066"/>
                    <a:pt x="2842" y="1062"/>
                    <a:pt x="2847" y="1052"/>
                  </a:cubicBezTo>
                  <a:cubicBezTo>
                    <a:pt x="2852" y="1042"/>
                    <a:pt x="2861" y="1020"/>
                    <a:pt x="2857" y="1008"/>
                  </a:cubicBezTo>
                  <a:cubicBezTo>
                    <a:pt x="2840" y="991"/>
                    <a:pt x="2843" y="992"/>
                    <a:pt x="2823" y="979"/>
                  </a:cubicBezTo>
                  <a:cubicBezTo>
                    <a:pt x="2815" y="966"/>
                    <a:pt x="2800" y="957"/>
                    <a:pt x="2794" y="943"/>
                  </a:cubicBezTo>
                  <a:cubicBezTo>
                    <a:pt x="2776" y="902"/>
                    <a:pt x="2780" y="928"/>
                    <a:pt x="2764" y="905"/>
                  </a:cubicBezTo>
                  <a:cubicBezTo>
                    <a:pt x="2753" y="892"/>
                    <a:pt x="2735" y="890"/>
                    <a:pt x="2730" y="864"/>
                  </a:cubicBezTo>
                  <a:cubicBezTo>
                    <a:pt x="2716" y="792"/>
                    <a:pt x="2717" y="796"/>
                    <a:pt x="2723" y="699"/>
                  </a:cubicBezTo>
                  <a:cubicBezTo>
                    <a:pt x="2721" y="654"/>
                    <a:pt x="2717" y="643"/>
                    <a:pt x="2710" y="598"/>
                  </a:cubicBezTo>
                  <a:cubicBezTo>
                    <a:pt x="2709" y="591"/>
                    <a:pt x="2706" y="553"/>
                    <a:pt x="2701" y="549"/>
                  </a:cubicBezTo>
                  <a:cubicBezTo>
                    <a:pt x="2679" y="532"/>
                    <a:pt x="2667" y="523"/>
                    <a:pt x="2651" y="499"/>
                  </a:cubicBezTo>
                  <a:cubicBezTo>
                    <a:pt x="2644" y="478"/>
                    <a:pt x="2645" y="469"/>
                    <a:pt x="2622" y="456"/>
                  </a:cubicBezTo>
                  <a:cubicBezTo>
                    <a:pt x="2609" y="449"/>
                    <a:pt x="2604" y="419"/>
                    <a:pt x="2604" y="419"/>
                  </a:cubicBezTo>
                  <a:cubicBezTo>
                    <a:pt x="2598" y="401"/>
                    <a:pt x="2559" y="360"/>
                    <a:pt x="2551" y="341"/>
                  </a:cubicBezTo>
                  <a:cubicBezTo>
                    <a:pt x="2545" y="327"/>
                    <a:pt x="2527" y="324"/>
                    <a:pt x="2515" y="320"/>
                  </a:cubicBezTo>
                  <a:cubicBezTo>
                    <a:pt x="2495" y="299"/>
                    <a:pt x="2476" y="303"/>
                    <a:pt x="2451" y="291"/>
                  </a:cubicBezTo>
                  <a:cubicBezTo>
                    <a:pt x="2415" y="273"/>
                    <a:pt x="2441" y="283"/>
                    <a:pt x="2415" y="262"/>
                  </a:cubicBezTo>
                  <a:cubicBezTo>
                    <a:pt x="2397" y="247"/>
                    <a:pt x="2350" y="234"/>
                    <a:pt x="2350" y="234"/>
                  </a:cubicBezTo>
                  <a:cubicBezTo>
                    <a:pt x="2346" y="234"/>
                    <a:pt x="2251" y="235"/>
                    <a:pt x="2221" y="248"/>
                  </a:cubicBezTo>
                  <a:cubicBezTo>
                    <a:pt x="2188" y="262"/>
                    <a:pt x="2207" y="275"/>
                    <a:pt x="2157" y="277"/>
                  </a:cubicBezTo>
                  <a:cubicBezTo>
                    <a:pt x="2132" y="282"/>
                    <a:pt x="2091" y="293"/>
                    <a:pt x="2067" y="294"/>
                  </a:cubicBezTo>
                  <a:cubicBezTo>
                    <a:pt x="2043" y="295"/>
                    <a:pt x="2050" y="284"/>
                    <a:pt x="2013" y="284"/>
                  </a:cubicBezTo>
                  <a:cubicBezTo>
                    <a:pt x="1965" y="300"/>
                    <a:pt x="1896" y="299"/>
                    <a:pt x="1846" y="294"/>
                  </a:cubicBezTo>
                  <a:cubicBezTo>
                    <a:pt x="1822" y="285"/>
                    <a:pt x="1787" y="254"/>
                    <a:pt x="1763" y="248"/>
                  </a:cubicBezTo>
                  <a:cubicBezTo>
                    <a:pt x="1753" y="239"/>
                    <a:pt x="1746" y="225"/>
                    <a:pt x="1734" y="219"/>
                  </a:cubicBezTo>
                  <a:cubicBezTo>
                    <a:pt x="1721" y="212"/>
                    <a:pt x="1691" y="205"/>
                    <a:pt x="1691" y="205"/>
                  </a:cubicBezTo>
                  <a:cubicBezTo>
                    <a:pt x="1629" y="164"/>
                    <a:pt x="1723" y="222"/>
                    <a:pt x="1634" y="184"/>
                  </a:cubicBezTo>
                  <a:cubicBezTo>
                    <a:pt x="1628" y="181"/>
                    <a:pt x="1619" y="169"/>
                    <a:pt x="1619" y="169"/>
                  </a:cubicBezTo>
                  <a:close/>
                </a:path>
              </a:pathLst>
            </a:custGeom>
            <a:solidFill>
              <a:srgbClr val="DBF4FD"/>
            </a:solidFill>
            <a:ln w="3175">
              <a:solidFill>
                <a:schemeClr val="bg2">
                  <a:lumMod val="75000"/>
                </a:schemeClr>
              </a:solidFill>
              <a:round/>
            </a:ln>
            <a:effectLst/>
          </p:spPr>
          <p:txBody>
            <a:bodyPr wrap="none" anchor="ctr"/>
            <a:lstStyle/>
            <a:p>
              <a:endParaRPr lang="zh-CN" altLang="en-US"/>
            </a:p>
          </p:txBody>
        </p:sp>
        <p:sp>
          <p:nvSpPr>
            <p:cNvPr id="33" name="Freeform 17"/>
            <p:cNvSpPr>
              <a:spLocks noChangeAspect="1"/>
            </p:cNvSpPr>
            <p:nvPr/>
          </p:nvSpPr>
          <p:spPr bwMode="auto">
            <a:xfrm>
              <a:off x="4784135" y="1729827"/>
              <a:ext cx="1070550" cy="733526"/>
            </a:xfrm>
            <a:custGeom>
              <a:avLst/>
              <a:gdLst>
                <a:gd name="T0" fmla="*/ 569 w 4376"/>
                <a:gd name="T1" fmla="*/ 43 h 3000"/>
                <a:gd name="T2" fmla="*/ 430 w 4376"/>
                <a:gd name="T3" fmla="*/ 228 h 3000"/>
                <a:gd name="T4" fmla="*/ 179 w 4376"/>
                <a:gd name="T5" fmla="*/ 376 h 3000"/>
                <a:gd name="T6" fmla="*/ 17 w 4376"/>
                <a:gd name="T7" fmla="*/ 367 h 3000"/>
                <a:gd name="T8" fmla="*/ 68 w 4376"/>
                <a:gd name="T9" fmla="*/ 518 h 3000"/>
                <a:gd name="T10" fmla="*/ 293 w 4376"/>
                <a:gd name="T11" fmla="*/ 682 h 3000"/>
                <a:gd name="T12" fmla="*/ 308 w 4376"/>
                <a:gd name="T13" fmla="*/ 958 h 3000"/>
                <a:gd name="T14" fmla="*/ 399 w 4376"/>
                <a:gd name="T15" fmla="*/ 1253 h 3000"/>
                <a:gd name="T16" fmla="*/ 562 w 4376"/>
                <a:gd name="T17" fmla="*/ 1200 h 3000"/>
                <a:gd name="T18" fmla="*/ 888 w 4376"/>
                <a:gd name="T19" fmla="*/ 1207 h 3000"/>
                <a:gd name="T20" fmla="*/ 1085 w 4376"/>
                <a:gd name="T21" fmla="*/ 1507 h 3000"/>
                <a:gd name="T22" fmla="*/ 1258 w 4376"/>
                <a:gd name="T23" fmla="*/ 1639 h 3000"/>
                <a:gd name="T24" fmla="*/ 1462 w 4376"/>
                <a:gd name="T25" fmla="*/ 1766 h 3000"/>
                <a:gd name="T26" fmla="*/ 1640 w 4376"/>
                <a:gd name="T27" fmla="*/ 1870 h 3000"/>
                <a:gd name="T28" fmla="*/ 1855 w 4376"/>
                <a:gd name="T29" fmla="*/ 2003 h 3000"/>
                <a:gd name="T30" fmla="*/ 2056 w 4376"/>
                <a:gd name="T31" fmla="*/ 2275 h 3000"/>
                <a:gd name="T32" fmla="*/ 2142 w 4376"/>
                <a:gd name="T33" fmla="*/ 2497 h 3000"/>
                <a:gd name="T34" fmla="*/ 2249 w 4376"/>
                <a:gd name="T35" fmla="*/ 2712 h 3000"/>
                <a:gd name="T36" fmla="*/ 2314 w 4376"/>
                <a:gd name="T37" fmla="*/ 2863 h 3000"/>
                <a:gd name="T38" fmla="*/ 2398 w 4376"/>
                <a:gd name="T39" fmla="*/ 2969 h 3000"/>
                <a:gd name="T40" fmla="*/ 2564 w 4376"/>
                <a:gd name="T41" fmla="*/ 2916 h 3000"/>
                <a:gd name="T42" fmla="*/ 2641 w 4376"/>
                <a:gd name="T43" fmla="*/ 2580 h 3000"/>
                <a:gd name="T44" fmla="*/ 2837 w 4376"/>
                <a:gd name="T45" fmla="*/ 2433 h 3000"/>
                <a:gd name="T46" fmla="*/ 3005 w 4376"/>
                <a:gd name="T47" fmla="*/ 2544 h 3000"/>
                <a:gd name="T48" fmla="*/ 3159 w 4376"/>
                <a:gd name="T49" fmla="*/ 2510 h 3000"/>
                <a:gd name="T50" fmla="*/ 3370 w 4376"/>
                <a:gd name="T51" fmla="*/ 2465 h 3000"/>
                <a:gd name="T52" fmla="*/ 3385 w 4376"/>
                <a:gd name="T53" fmla="*/ 2321 h 3000"/>
                <a:gd name="T54" fmla="*/ 3315 w 4376"/>
                <a:gd name="T55" fmla="*/ 2201 h 3000"/>
                <a:gd name="T56" fmla="*/ 3584 w 4376"/>
                <a:gd name="T57" fmla="*/ 2045 h 3000"/>
                <a:gd name="T58" fmla="*/ 3711 w 4376"/>
                <a:gd name="T59" fmla="*/ 1795 h 3000"/>
                <a:gd name="T60" fmla="*/ 3853 w 4376"/>
                <a:gd name="T61" fmla="*/ 1546 h 3000"/>
                <a:gd name="T62" fmla="*/ 4012 w 4376"/>
                <a:gd name="T63" fmla="*/ 1365 h 3000"/>
                <a:gd name="T64" fmla="*/ 4205 w 4376"/>
                <a:gd name="T65" fmla="*/ 1609 h 3000"/>
                <a:gd name="T66" fmla="*/ 4306 w 4376"/>
                <a:gd name="T67" fmla="*/ 1609 h 3000"/>
                <a:gd name="T68" fmla="*/ 4248 w 4376"/>
                <a:gd name="T69" fmla="*/ 1473 h 3000"/>
                <a:gd name="T70" fmla="*/ 4299 w 4376"/>
                <a:gd name="T71" fmla="*/ 1358 h 3000"/>
                <a:gd name="T72" fmla="*/ 4340 w 4376"/>
                <a:gd name="T73" fmla="*/ 1140 h 3000"/>
                <a:gd name="T74" fmla="*/ 4297 w 4376"/>
                <a:gd name="T75" fmla="*/ 1001 h 3000"/>
                <a:gd name="T76" fmla="*/ 4069 w 4376"/>
                <a:gd name="T77" fmla="*/ 978 h 3000"/>
                <a:gd name="T78" fmla="*/ 3725 w 4376"/>
                <a:gd name="T79" fmla="*/ 878 h 3000"/>
                <a:gd name="T80" fmla="*/ 3446 w 4376"/>
                <a:gd name="T81" fmla="*/ 1107 h 3000"/>
                <a:gd name="T82" fmla="*/ 3267 w 4376"/>
                <a:gd name="T83" fmla="*/ 1064 h 3000"/>
                <a:gd name="T84" fmla="*/ 3174 w 4376"/>
                <a:gd name="T85" fmla="*/ 964 h 3000"/>
                <a:gd name="T86" fmla="*/ 3080 w 4376"/>
                <a:gd name="T87" fmla="*/ 850 h 3000"/>
                <a:gd name="T88" fmla="*/ 3010 w 4376"/>
                <a:gd name="T89" fmla="*/ 734 h 3000"/>
                <a:gd name="T90" fmla="*/ 2849 w 4376"/>
                <a:gd name="T91" fmla="*/ 926 h 3000"/>
                <a:gd name="T92" fmla="*/ 2665 w 4376"/>
                <a:gd name="T93" fmla="*/ 864 h 3000"/>
                <a:gd name="T94" fmla="*/ 2550 w 4376"/>
                <a:gd name="T95" fmla="*/ 799 h 3000"/>
                <a:gd name="T96" fmla="*/ 2439 w 4376"/>
                <a:gd name="T97" fmla="*/ 559 h 3000"/>
                <a:gd name="T98" fmla="*/ 2353 w 4376"/>
                <a:gd name="T99" fmla="*/ 482 h 3000"/>
                <a:gd name="T100" fmla="*/ 2240 w 4376"/>
                <a:gd name="T101" fmla="*/ 413 h 3000"/>
                <a:gd name="T102" fmla="*/ 1870 w 4376"/>
                <a:gd name="T103" fmla="*/ 383 h 3000"/>
                <a:gd name="T104" fmla="*/ 1784 w 4376"/>
                <a:gd name="T105" fmla="*/ 302 h 3000"/>
                <a:gd name="T106" fmla="*/ 1683 w 4376"/>
                <a:gd name="T107" fmla="*/ 362 h 3000"/>
                <a:gd name="T108" fmla="*/ 1175 w 4376"/>
                <a:gd name="T109" fmla="*/ 340 h 3000"/>
                <a:gd name="T110" fmla="*/ 1053 w 4376"/>
                <a:gd name="T111" fmla="*/ 269 h 3000"/>
                <a:gd name="T112" fmla="*/ 961 w 4376"/>
                <a:gd name="T113" fmla="*/ 194 h 3000"/>
                <a:gd name="T114" fmla="*/ 824 w 4376"/>
                <a:gd name="T115" fmla="*/ 61 h 3000"/>
                <a:gd name="T116" fmla="*/ 713 w 4376"/>
                <a:gd name="T117" fmla="*/ 5 h 3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76" h="3000">
                  <a:moveTo>
                    <a:pt x="666" y="4"/>
                  </a:moveTo>
                  <a:cubicBezTo>
                    <a:pt x="661" y="5"/>
                    <a:pt x="631" y="9"/>
                    <a:pt x="627" y="17"/>
                  </a:cubicBezTo>
                  <a:cubicBezTo>
                    <a:pt x="620" y="30"/>
                    <a:pt x="572" y="29"/>
                    <a:pt x="569" y="43"/>
                  </a:cubicBezTo>
                  <a:cubicBezTo>
                    <a:pt x="559" y="85"/>
                    <a:pt x="571" y="97"/>
                    <a:pt x="551" y="125"/>
                  </a:cubicBezTo>
                  <a:cubicBezTo>
                    <a:pt x="543" y="149"/>
                    <a:pt x="507" y="163"/>
                    <a:pt x="490" y="182"/>
                  </a:cubicBezTo>
                  <a:cubicBezTo>
                    <a:pt x="472" y="201"/>
                    <a:pt x="449" y="213"/>
                    <a:pt x="430" y="228"/>
                  </a:cubicBezTo>
                  <a:cubicBezTo>
                    <a:pt x="411" y="243"/>
                    <a:pt x="400" y="251"/>
                    <a:pt x="373" y="271"/>
                  </a:cubicBezTo>
                  <a:cubicBezTo>
                    <a:pt x="343" y="316"/>
                    <a:pt x="313" y="326"/>
                    <a:pt x="267" y="346"/>
                  </a:cubicBezTo>
                  <a:cubicBezTo>
                    <a:pt x="245" y="356"/>
                    <a:pt x="179" y="376"/>
                    <a:pt x="179" y="376"/>
                  </a:cubicBezTo>
                  <a:cubicBezTo>
                    <a:pt x="157" y="374"/>
                    <a:pt x="161" y="360"/>
                    <a:pt x="140" y="355"/>
                  </a:cubicBezTo>
                  <a:cubicBezTo>
                    <a:pt x="92" y="343"/>
                    <a:pt x="120" y="346"/>
                    <a:pt x="71" y="362"/>
                  </a:cubicBezTo>
                  <a:cubicBezTo>
                    <a:pt x="39" y="383"/>
                    <a:pt x="41" y="343"/>
                    <a:pt x="17" y="367"/>
                  </a:cubicBezTo>
                  <a:cubicBezTo>
                    <a:pt x="5" y="379"/>
                    <a:pt x="0" y="426"/>
                    <a:pt x="0" y="426"/>
                  </a:cubicBezTo>
                  <a:cubicBezTo>
                    <a:pt x="2" y="443"/>
                    <a:pt x="0" y="461"/>
                    <a:pt x="7" y="477"/>
                  </a:cubicBezTo>
                  <a:cubicBezTo>
                    <a:pt x="15" y="495"/>
                    <a:pt x="51" y="513"/>
                    <a:pt x="68" y="518"/>
                  </a:cubicBezTo>
                  <a:cubicBezTo>
                    <a:pt x="98" y="550"/>
                    <a:pt x="148" y="551"/>
                    <a:pt x="186" y="570"/>
                  </a:cubicBezTo>
                  <a:cubicBezTo>
                    <a:pt x="194" y="582"/>
                    <a:pt x="230" y="596"/>
                    <a:pt x="241" y="605"/>
                  </a:cubicBezTo>
                  <a:cubicBezTo>
                    <a:pt x="273" y="631"/>
                    <a:pt x="262" y="653"/>
                    <a:pt x="293" y="682"/>
                  </a:cubicBezTo>
                  <a:cubicBezTo>
                    <a:pt x="263" y="725"/>
                    <a:pt x="319" y="738"/>
                    <a:pt x="279" y="770"/>
                  </a:cubicBezTo>
                  <a:cubicBezTo>
                    <a:pt x="291" y="806"/>
                    <a:pt x="262" y="839"/>
                    <a:pt x="293" y="859"/>
                  </a:cubicBezTo>
                  <a:cubicBezTo>
                    <a:pt x="309" y="888"/>
                    <a:pt x="299" y="922"/>
                    <a:pt x="308" y="958"/>
                  </a:cubicBezTo>
                  <a:cubicBezTo>
                    <a:pt x="317" y="994"/>
                    <a:pt x="338" y="1037"/>
                    <a:pt x="346" y="1075"/>
                  </a:cubicBezTo>
                  <a:cubicBezTo>
                    <a:pt x="354" y="1113"/>
                    <a:pt x="349" y="1156"/>
                    <a:pt x="358" y="1186"/>
                  </a:cubicBezTo>
                  <a:cubicBezTo>
                    <a:pt x="366" y="1222"/>
                    <a:pt x="374" y="1228"/>
                    <a:pt x="399" y="1253"/>
                  </a:cubicBezTo>
                  <a:cubicBezTo>
                    <a:pt x="437" y="1247"/>
                    <a:pt x="464" y="1259"/>
                    <a:pt x="501" y="1250"/>
                  </a:cubicBezTo>
                  <a:cubicBezTo>
                    <a:pt x="508" y="1248"/>
                    <a:pt x="510" y="1239"/>
                    <a:pt x="516" y="1236"/>
                  </a:cubicBezTo>
                  <a:cubicBezTo>
                    <a:pt x="530" y="1229"/>
                    <a:pt x="562" y="1200"/>
                    <a:pt x="562" y="1200"/>
                  </a:cubicBezTo>
                  <a:cubicBezTo>
                    <a:pt x="614" y="1144"/>
                    <a:pt x="641" y="1155"/>
                    <a:pt x="716" y="1143"/>
                  </a:cubicBezTo>
                  <a:cubicBezTo>
                    <a:pt x="757" y="1145"/>
                    <a:pt x="798" y="1144"/>
                    <a:pt x="838" y="1150"/>
                  </a:cubicBezTo>
                  <a:cubicBezTo>
                    <a:pt x="866" y="1154"/>
                    <a:pt x="876" y="1189"/>
                    <a:pt x="888" y="1207"/>
                  </a:cubicBezTo>
                  <a:cubicBezTo>
                    <a:pt x="909" y="1238"/>
                    <a:pt x="939" y="1262"/>
                    <a:pt x="960" y="1293"/>
                  </a:cubicBezTo>
                  <a:cubicBezTo>
                    <a:pt x="977" y="1346"/>
                    <a:pt x="996" y="1369"/>
                    <a:pt x="1021" y="1418"/>
                  </a:cubicBezTo>
                  <a:cubicBezTo>
                    <a:pt x="1050" y="1437"/>
                    <a:pt x="1062" y="1482"/>
                    <a:pt x="1085" y="1507"/>
                  </a:cubicBezTo>
                  <a:cubicBezTo>
                    <a:pt x="1105" y="1530"/>
                    <a:pt x="1125" y="1525"/>
                    <a:pt x="1148" y="1543"/>
                  </a:cubicBezTo>
                  <a:cubicBezTo>
                    <a:pt x="1171" y="1561"/>
                    <a:pt x="1207" y="1600"/>
                    <a:pt x="1225" y="1616"/>
                  </a:cubicBezTo>
                  <a:cubicBezTo>
                    <a:pt x="1249" y="1642"/>
                    <a:pt x="1243" y="1632"/>
                    <a:pt x="1258" y="1639"/>
                  </a:cubicBezTo>
                  <a:cubicBezTo>
                    <a:pt x="1273" y="1646"/>
                    <a:pt x="1290" y="1648"/>
                    <a:pt x="1316" y="1661"/>
                  </a:cubicBezTo>
                  <a:cubicBezTo>
                    <a:pt x="1345" y="1681"/>
                    <a:pt x="1385" y="1696"/>
                    <a:pt x="1414" y="1716"/>
                  </a:cubicBezTo>
                  <a:cubicBezTo>
                    <a:pt x="1436" y="1746"/>
                    <a:pt x="1427" y="1754"/>
                    <a:pt x="1462" y="1766"/>
                  </a:cubicBezTo>
                  <a:cubicBezTo>
                    <a:pt x="1476" y="1793"/>
                    <a:pt x="1454" y="1875"/>
                    <a:pt x="1481" y="1898"/>
                  </a:cubicBezTo>
                  <a:cubicBezTo>
                    <a:pt x="1505" y="1919"/>
                    <a:pt x="1583" y="1896"/>
                    <a:pt x="1609" y="1891"/>
                  </a:cubicBezTo>
                  <a:cubicBezTo>
                    <a:pt x="1618" y="1889"/>
                    <a:pt x="1632" y="1873"/>
                    <a:pt x="1640" y="1870"/>
                  </a:cubicBezTo>
                  <a:cubicBezTo>
                    <a:pt x="1654" y="1866"/>
                    <a:pt x="1686" y="1862"/>
                    <a:pt x="1700" y="1860"/>
                  </a:cubicBezTo>
                  <a:cubicBezTo>
                    <a:pt x="1742" y="1865"/>
                    <a:pt x="1756" y="1882"/>
                    <a:pt x="1784" y="1910"/>
                  </a:cubicBezTo>
                  <a:cubicBezTo>
                    <a:pt x="1795" y="1944"/>
                    <a:pt x="1830" y="1977"/>
                    <a:pt x="1855" y="2003"/>
                  </a:cubicBezTo>
                  <a:cubicBezTo>
                    <a:pt x="1876" y="2059"/>
                    <a:pt x="1889" y="2104"/>
                    <a:pt x="1941" y="2139"/>
                  </a:cubicBezTo>
                  <a:cubicBezTo>
                    <a:pt x="1951" y="2166"/>
                    <a:pt x="1971" y="2190"/>
                    <a:pt x="1992" y="2211"/>
                  </a:cubicBezTo>
                  <a:cubicBezTo>
                    <a:pt x="2002" y="2240"/>
                    <a:pt x="2030" y="2258"/>
                    <a:pt x="2056" y="2275"/>
                  </a:cubicBezTo>
                  <a:cubicBezTo>
                    <a:pt x="2064" y="2288"/>
                    <a:pt x="2077" y="2298"/>
                    <a:pt x="2085" y="2311"/>
                  </a:cubicBezTo>
                  <a:cubicBezTo>
                    <a:pt x="2103" y="2340"/>
                    <a:pt x="2100" y="2375"/>
                    <a:pt x="2121" y="2404"/>
                  </a:cubicBezTo>
                  <a:cubicBezTo>
                    <a:pt x="2129" y="2436"/>
                    <a:pt x="2137" y="2464"/>
                    <a:pt x="2142" y="2497"/>
                  </a:cubicBezTo>
                  <a:cubicBezTo>
                    <a:pt x="2144" y="2528"/>
                    <a:pt x="2149" y="2590"/>
                    <a:pt x="2149" y="2590"/>
                  </a:cubicBezTo>
                  <a:cubicBezTo>
                    <a:pt x="2167" y="2608"/>
                    <a:pt x="2167" y="2630"/>
                    <a:pt x="2185" y="2648"/>
                  </a:cubicBezTo>
                  <a:cubicBezTo>
                    <a:pt x="2207" y="2670"/>
                    <a:pt x="2235" y="2681"/>
                    <a:pt x="2249" y="2712"/>
                  </a:cubicBezTo>
                  <a:cubicBezTo>
                    <a:pt x="2256" y="2727"/>
                    <a:pt x="2279" y="2786"/>
                    <a:pt x="2285" y="2791"/>
                  </a:cubicBezTo>
                  <a:cubicBezTo>
                    <a:pt x="2290" y="2796"/>
                    <a:pt x="2305" y="2827"/>
                    <a:pt x="2309" y="2832"/>
                  </a:cubicBezTo>
                  <a:cubicBezTo>
                    <a:pt x="2314" y="2839"/>
                    <a:pt x="2308" y="2857"/>
                    <a:pt x="2314" y="2863"/>
                  </a:cubicBezTo>
                  <a:cubicBezTo>
                    <a:pt x="2329" y="2878"/>
                    <a:pt x="2349" y="2890"/>
                    <a:pt x="2364" y="2906"/>
                  </a:cubicBezTo>
                  <a:cubicBezTo>
                    <a:pt x="2376" y="2921"/>
                    <a:pt x="2343" y="2948"/>
                    <a:pt x="2350" y="2962"/>
                  </a:cubicBezTo>
                  <a:cubicBezTo>
                    <a:pt x="2356" y="2972"/>
                    <a:pt x="2389" y="2964"/>
                    <a:pt x="2398" y="2969"/>
                  </a:cubicBezTo>
                  <a:cubicBezTo>
                    <a:pt x="2407" y="2974"/>
                    <a:pt x="2391" y="2992"/>
                    <a:pt x="2407" y="2992"/>
                  </a:cubicBezTo>
                  <a:cubicBezTo>
                    <a:pt x="2429" y="3000"/>
                    <a:pt x="2468" y="2982"/>
                    <a:pt x="2494" y="2969"/>
                  </a:cubicBezTo>
                  <a:cubicBezTo>
                    <a:pt x="2520" y="2956"/>
                    <a:pt x="2549" y="2939"/>
                    <a:pt x="2564" y="2916"/>
                  </a:cubicBezTo>
                  <a:cubicBezTo>
                    <a:pt x="2590" y="2888"/>
                    <a:pt x="2576" y="2870"/>
                    <a:pt x="2585" y="2832"/>
                  </a:cubicBezTo>
                  <a:cubicBezTo>
                    <a:pt x="2593" y="2788"/>
                    <a:pt x="2573" y="2736"/>
                    <a:pt x="2597" y="2676"/>
                  </a:cubicBezTo>
                  <a:cubicBezTo>
                    <a:pt x="2606" y="2634"/>
                    <a:pt x="2619" y="2614"/>
                    <a:pt x="2641" y="2580"/>
                  </a:cubicBezTo>
                  <a:cubicBezTo>
                    <a:pt x="2663" y="2546"/>
                    <a:pt x="2707" y="2495"/>
                    <a:pt x="2730" y="2469"/>
                  </a:cubicBezTo>
                  <a:cubicBezTo>
                    <a:pt x="2739" y="2439"/>
                    <a:pt x="2751" y="2435"/>
                    <a:pt x="2780" y="2426"/>
                  </a:cubicBezTo>
                  <a:cubicBezTo>
                    <a:pt x="2799" y="2428"/>
                    <a:pt x="2820" y="2425"/>
                    <a:pt x="2837" y="2433"/>
                  </a:cubicBezTo>
                  <a:cubicBezTo>
                    <a:pt x="2884" y="2455"/>
                    <a:pt x="2861" y="2465"/>
                    <a:pt x="2887" y="2490"/>
                  </a:cubicBezTo>
                  <a:cubicBezTo>
                    <a:pt x="2913" y="2515"/>
                    <a:pt x="2912" y="2531"/>
                    <a:pt x="2948" y="2537"/>
                  </a:cubicBezTo>
                  <a:cubicBezTo>
                    <a:pt x="2968" y="2546"/>
                    <a:pt x="2988" y="2543"/>
                    <a:pt x="3005" y="2544"/>
                  </a:cubicBezTo>
                  <a:cubicBezTo>
                    <a:pt x="3022" y="2545"/>
                    <a:pt x="3042" y="2550"/>
                    <a:pt x="3051" y="2544"/>
                  </a:cubicBezTo>
                  <a:cubicBezTo>
                    <a:pt x="3060" y="2538"/>
                    <a:pt x="3040" y="2514"/>
                    <a:pt x="3058" y="2508"/>
                  </a:cubicBezTo>
                  <a:cubicBezTo>
                    <a:pt x="3076" y="2502"/>
                    <a:pt x="3133" y="2512"/>
                    <a:pt x="3159" y="2510"/>
                  </a:cubicBezTo>
                  <a:cubicBezTo>
                    <a:pt x="3166" y="2510"/>
                    <a:pt x="3208" y="2498"/>
                    <a:pt x="3217" y="2496"/>
                  </a:cubicBezTo>
                  <a:cubicBezTo>
                    <a:pt x="3238" y="2489"/>
                    <a:pt x="3348" y="2491"/>
                    <a:pt x="3373" y="2486"/>
                  </a:cubicBezTo>
                  <a:cubicBezTo>
                    <a:pt x="3398" y="2481"/>
                    <a:pt x="3361" y="2472"/>
                    <a:pt x="3370" y="2465"/>
                  </a:cubicBezTo>
                  <a:cubicBezTo>
                    <a:pt x="3375" y="2464"/>
                    <a:pt x="3429" y="2456"/>
                    <a:pt x="3430" y="2441"/>
                  </a:cubicBezTo>
                  <a:cubicBezTo>
                    <a:pt x="3433" y="2425"/>
                    <a:pt x="3435" y="2377"/>
                    <a:pt x="3428" y="2357"/>
                  </a:cubicBezTo>
                  <a:cubicBezTo>
                    <a:pt x="3421" y="2337"/>
                    <a:pt x="3396" y="2332"/>
                    <a:pt x="3385" y="2321"/>
                  </a:cubicBezTo>
                  <a:cubicBezTo>
                    <a:pt x="3376" y="2310"/>
                    <a:pt x="3372" y="2294"/>
                    <a:pt x="3360" y="2289"/>
                  </a:cubicBezTo>
                  <a:cubicBezTo>
                    <a:pt x="3351" y="2275"/>
                    <a:pt x="3341" y="2254"/>
                    <a:pt x="3334" y="2239"/>
                  </a:cubicBezTo>
                  <a:cubicBezTo>
                    <a:pt x="3327" y="2224"/>
                    <a:pt x="3320" y="2228"/>
                    <a:pt x="3315" y="2201"/>
                  </a:cubicBezTo>
                  <a:cubicBezTo>
                    <a:pt x="3299" y="2154"/>
                    <a:pt x="3277" y="2120"/>
                    <a:pt x="3303" y="2074"/>
                  </a:cubicBezTo>
                  <a:cubicBezTo>
                    <a:pt x="3314" y="2054"/>
                    <a:pt x="3367" y="2046"/>
                    <a:pt x="3367" y="2046"/>
                  </a:cubicBezTo>
                  <a:cubicBezTo>
                    <a:pt x="3456" y="2051"/>
                    <a:pt x="3497" y="2052"/>
                    <a:pt x="3584" y="2045"/>
                  </a:cubicBezTo>
                  <a:cubicBezTo>
                    <a:pt x="3626" y="2032"/>
                    <a:pt x="3594" y="1999"/>
                    <a:pt x="3610" y="1968"/>
                  </a:cubicBezTo>
                  <a:cubicBezTo>
                    <a:pt x="3626" y="1937"/>
                    <a:pt x="3665" y="1888"/>
                    <a:pt x="3682" y="1859"/>
                  </a:cubicBezTo>
                  <a:cubicBezTo>
                    <a:pt x="3691" y="1835"/>
                    <a:pt x="3697" y="1816"/>
                    <a:pt x="3711" y="1795"/>
                  </a:cubicBezTo>
                  <a:cubicBezTo>
                    <a:pt x="3729" y="1739"/>
                    <a:pt x="3722" y="1722"/>
                    <a:pt x="3783" y="1702"/>
                  </a:cubicBezTo>
                  <a:cubicBezTo>
                    <a:pt x="3798" y="1685"/>
                    <a:pt x="3828" y="1664"/>
                    <a:pt x="3845" y="1649"/>
                  </a:cubicBezTo>
                  <a:cubicBezTo>
                    <a:pt x="3858" y="1623"/>
                    <a:pt x="3847" y="1580"/>
                    <a:pt x="3853" y="1546"/>
                  </a:cubicBezTo>
                  <a:cubicBezTo>
                    <a:pt x="3859" y="1512"/>
                    <a:pt x="3865" y="1474"/>
                    <a:pt x="3883" y="1444"/>
                  </a:cubicBezTo>
                  <a:cubicBezTo>
                    <a:pt x="3899" y="1379"/>
                    <a:pt x="3901" y="1380"/>
                    <a:pt x="3961" y="1368"/>
                  </a:cubicBezTo>
                  <a:cubicBezTo>
                    <a:pt x="3980" y="1370"/>
                    <a:pt x="3994" y="1360"/>
                    <a:pt x="4012" y="1365"/>
                  </a:cubicBezTo>
                  <a:cubicBezTo>
                    <a:pt x="4044" y="1374"/>
                    <a:pt x="4058" y="1432"/>
                    <a:pt x="4076" y="1457"/>
                  </a:cubicBezTo>
                  <a:cubicBezTo>
                    <a:pt x="4088" y="1493"/>
                    <a:pt x="4108" y="1527"/>
                    <a:pt x="4136" y="1553"/>
                  </a:cubicBezTo>
                  <a:cubicBezTo>
                    <a:pt x="4147" y="1587"/>
                    <a:pt x="4177" y="1588"/>
                    <a:pt x="4205" y="1609"/>
                  </a:cubicBezTo>
                  <a:cubicBezTo>
                    <a:pt x="4219" y="1619"/>
                    <a:pt x="4256" y="1622"/>
                    <a:pt x="4256" y="1622"/>
                  </a:cubicBezTo>
                  <a:cubicBezTo>
                    <a:pt x="4273" y="1620"/>
                    <a:pt x="4284" y="1637"/>
                    <a:pt x="4299" y="1630"/>
                  </a:cubicBezTo>
                  <a:cubicBezTo>
                    <a:pt x="4306" y="1627"/>
                    <a:pt x="4306" y="1616"/>
                    <a:pt x="4306" y="1609"/>
                  </a:cubicBezTo>
                  <a:cubicBezTo>
                    <a:pt x="4307" y="1596"/>
                    <a:pt x="4292" y="1579"/>
                    <a:pt x="4287" y="1567"/>
                  </a:cubicBezTo>
                  <a:cubicBezTo>
                    <a:pt x="4282" y="1555"/>
                    <a:pt x="4283" y="1553"/>
                    <a:pt x="4277" y="1537"/>
                  </a:cubicBezTo>
                  <a:cubicBezTo>
                    <a:pt x="4263" y="1516"/>
                    <a:pt x="4257" y="1497"/>
                    <a:pt x="4248" y="1473"/>
                  </a:cubicBezTo>
                  <a:cubicBezTo>
                    <a:pt x="4251" y="1451"/>
                    <a:pt x="4248" y="1428"/>
                    <a:pt x="4256" y="1408"/>
                  </a:cubicBezTo>
                  <a:cubicBezTo>
                    <a:pt x="4259" y="1400"/>
                    <a:pt x="4272" y="1401"/>
                    <a:pt x="4277" y="1394"/>
                  </a:cubicBezTo>
                  <a:cubicBezTo>
                    <a:pt x="4334" y="1321"/>
                    <a:pt x="4236" y="1417"/>
                    <a:pt x="4299" y="1358"/>
                  </a:cubicBezTo>
                  <a:cubicBezTo>
                    <a:pt x="4310" y="1325"/>
                    <a:pt x="4342" y="1324"/>
                    <a:pt x="4361" y="1296"/>
                  </a:cubicBezTo>
                  <a:cubicBezTo>
                    <a:pt x="4368" y="1271"/>
                    <a:pt x="4376" y="1248"/>
                    <a:pt x="4373" y="1222"/>
                  </a:cubicBezTo>
                  <a:cubicBezTo>
                    <a:pt x="4370" y="1196"/>
                    <a:pt x="4346" y="1163"/>
                    <a:pt x="4340" y="1140"/>
                  </a:cubicBezTo>
                  <a:cubicBezTo>
                    <a:pt x="4334" y="1117"/>
                    <a:pt x="4340" y="1093"/>
                    <a:pt x="4335" y="1082"/>
                  </a:cubicBezTo>
                  <a:cubicBezTo>
                    <a:pt x="4330" y="1071"/>
                    <a:pt x="4315" y="1086"/>
                    <a:pt x="4309" y="1073"/>
                  </a:cubicBezTo>
                  <a:cubicBezTo>
                    <a:pt x="4303" y="1031"/>
                    <a:pt x="4314" y="1016"/>
                    <a:pt x="4297" y="1001"/>
                  </a:cubicBezTo>
                  <a:cubicBezTo>
                    <a:pt x="4288" y="989"/>
                    <a:pt x="4272" y="1005"/>
                    <a:pt x="4256" y="1003"/>
                  </a:cubicBezTo>
                  <a:cubicBezTo>
                    <a:pt x="4240" y="1001"/>
                    <a:pt x="4229" y="993"/>
                    <a:pt x="4198" y="989"/>
                  </a:cubicBezTo>
                  <a:cubicBezTo>
                    <a:pt x="4167" y="985"/>
                    <a:pt x="4103" y="988"/>
                    <a:pt x="4069" y="978"/>
                  </a:cubicBezTo>
                  <a:cubicBezTo>
                    <a:pt x="4051" y="951"/>
                    <a:pt x="4021" y="938"/>
                    <a:pt x="3990" y="928"/>
                  </a:cubicBezTo>
                  <a:cubicBezTo>
                    <a:pt x="3973" y="875"/>
                    <a:pt x="3942" y="845"/>
                    <a:pt x="3890" y="828"/>
                  </a:cubicBezTo>
                  <a:cubicBezTo>
                    <a:pt x="3788" y="836"/>
                    <a:pt x="3809" y="850"/>
                    <a:pt x="3725" y="878"/>
                  </a:cubicBezTo>
                  <a:cubicBezTo>
                    <a:pt x="3675" y="938"/>
                    <a:pt x="3658" y="922"/>
                    <a:pt x="3546" y="928"/>
                  </a:cubicBezTo>
                  <a:cubicBezTo>
                    <a:pt x="3482" y="944"/>
                    <a:pt x="3502" y="928"/>
                    <a:pt x="3475" y="957"/>
                  </a:cubicBezTo>
                  <a:cubicBezTo>
                    <a:pt x="3459" y="998"/>
                    <a:pt x="3479" y="1095"/>
                    <a:pt x="3446" y="1107"/>
                  </a:cubicBezTo>
                  <a:cubicBezTo>
                    <a:pt x="3425" y="1114"/>
                    <a:pt x="3403" y="1112"/>
                    <a:pt x="3381" y="1114"/>
                  </a:cubicBezTo>
                  <a:cubicBezTo>
                    <a:pt x="3246" y="1104"/>
                    <a:pt x="3306" y="1137"/>
                    <a:pt x="3281" y="1086"/>
                  </a:cubicBezTo>
                  <a:cubicBezTo>
                    <a:pt x="3277" y="1078"/>
                    <a:pt x="3274" y="1069"/>
                    <a:pt x="3267" y="1064"/>
                  </a:cubicBezTo>
                  <a:cubicBezTo>
                    <a:pt x="3254" y="1056"/>
                    <a:pt x="3224" y="1050"/>
                    <a:pt x="3224" y="1050"/>
                  </a:cubicBezTo>
                  <a:cubicBezTo>
                    <a:pt x="3213" y="1037"/>
                    <a:pt x="3201" y="1015"/>
                    <a:pt x="3193" y="1001"/>
                  </a:cubicBezTo>
                  <a:cubicBezTo>
                    <a:pt x="3185" y="987"/>
                    <a:pt x="3182" y="973"/>
                    <a:pt x="3174" y="964"/>
                  </a:cubicBezTo>
                  <a:cubicBezTo>
                    <a:pt x="3167" y="953"/>
                    <a:pt x="3155" y="956"/>
                    <a:pt x="3147" y="948"/>
                  </a:cubicBezTo>
                  <a:cubicBezTo>
                    <a:pt x="3139" y="940"/>
                    <a:pt x="3136" y="930"/>
                    <a:pt x="3125" y="914"/>
                  </a:cubicBezTo>
                  <a:cubicBezTo>
                    <a:pt x="3113" y="876"/>
                    <a:pt x="3122" y="890"/>
                    <a:pt x="3080" y="850"/>
                  </a:cubicBezTo>
                  <a:cubicBezTo>
                    <a:pt x="3063" y="833"/>
                    <a:pt x="3055" y="824"/>
                    <a:pt x="3038" y="806"/>
                  </a:cubicBezTo>
                  <a:cubicBezTo>
                    <a:pt x="3029" y="791"/>
                    <a:pt x="3013" y="773"/>
                    <a:pt x="3008" y="761"/>
                  </a:cubicBezTo>
                  <a:cubicBezTo>
                    <a:pt x="3003" y="749"/>
                    <a:pt x="3017" y="740"/>
                    <a:pt x="3010" y="734"/>
                  </a:cubicBezTo>
                  <a:cubicBezTo>
                    <a:pt x="3003" y="728"/>
                    <a:pt x="2977" y="709"/>
                    <a:pt x="2966" y="727"/>
                  </a:cubicBezTo>
                  <a:cubicBezTo>
                    <a:pt x="2927" y="769"/>
                    <a:pt x="2962" y="725"/>
                    <a:pt x="2944" y="842"/>
                  </a:cubicBezTo>
                  <a:cubicBezTo>
                    <a:pt x="2935" y="903"/>
                    <a:pt x="2903" y="916"/>
                    <a:pt x="2849" y="926"/>
                  </a:cubicBezTo>
                  <a:cubicBezTo>
                    <a:pt x="2758" y="907"/>
                    <a:pt x="2812" y="927"/>
                    <a:pt x="2744" y="905"/>
                  </a:cubicBezTo>
                  <a:cubicBezTo>
                    <a:pt x="2730" y="900"/>
                    <a:pt x="2701" y="876"/>
                    <a:pt x="2687" y="871"/>
                  </a:cubicBezTo>
                  <a:cubicBezTo>
                    <a:pt x="2680" y="869"/>
                    <a:pt x="2665" y="864"/>
                    <a:pt x="2665" y="864"/>
                  </a:cubicBezTo>
                  <a:cubicBezTo>
                    <a:pt x="2650" y="848"/>
                    <a:pt x="2635" y="830"/>
                    <a:pt x="2615" y="821"/>
                  </a:cubicBezTo>
                  <a:cubicBezTo>
                    <a:pt x="2601" y="815"/>
                    <a:pt x="2586" y="811"/>
                    <a:pt x="2572" y="806"/>
                  </a:cubicBezTo>
                  <a:cubicBezTo>
                    <a:pt x="2565" y="804"/>
                    <a:pt x="2550" y="799"/>
                    <a:pt x="2550" y="799"/>
                  </a:cubicBezTo>
                  <a:cubicBezTo>
                    <a:pt x="2539" y="754"/>
                    <a:pt x="2517" y="690"/>
                    <a:pt x="2477" y="665"/>
                  </a:cubicBezTo>
                  <a:cubicBezTo>
                    <a:pt x="2461" y="617"/>
                    <a:pt x="2457" y="640"/>
                    <a:pt x="2443" y="613"/>
                  </a:cubicBezTo>
                  <a:cubicBezTo>
                    <a:pt x="2438" y="585"/>
                    <a:pt x="2451" y="585"/>
                    <a:pt x="2439" y="559"/>
                  </a:cubicBezTo>
                  <a:cubicBezTo>
                    <a:pt x="2436" y="552"/>
                    <a:pt x="2422" y="547"/>
                    <a:pt x="2414" y="548"/>
                  </a:cubicBezTo>
                  <a:cubicBezTo>
                    <a:pt x="2396" y="551"/>
                    <a:pt x="2415" y="519"/>
                    <a:pt x="2398" y="514"/>
                  </a:cubicBezTo>
                  <a:cubicBezTo>
                    <a:pt x="2372" y="486"/>
                    <a:pt x="2403" y="515"/>
                    <a:pt x="2353" y="482"/>
                  </a:cubicBezTo>
                  <a:cubicBezTo>
                    <a:pt x="2346" y="477"/>
                    <a:pt x="2331" y="459"/>
                    <a:pt x="2324" y="454"/>
                  </a:cubicBezTo>
                  <a:cubicBezTo>
                    <a:pt x="2317" y="449"/>
                    <a:pt x="2293" y="446"/>
                    <a:pt x="2293" y="446"/>
                  </a:cubicBezTo>
                  <a:cubicBezTo>
                    <a:pt x="2277" y="441"/>
                    <a:pt x="2266" y="419"/>
                    <a:pt x="2240" y="413"/>
                  </a:cubicBezTo>
                  <a:cubicBezTo>
                    <a:pt x="2214" y="407"/>
                    <a:pt x="2193" y="409"/>
                    <a:pt x="2139" y="408"/>
                  </a:cubicBezTo>
                  <a:cubicBezTo>
                    <a:pt x="2085" y="407"/>
                    <a:pt x="1963" y="412"/>
                    <a:pt x="1918" y="408"/>
                  </a:cubicBezTo>
                  <a:cubicBezTo>
                    <a:pt x="1901" y="403"/>
                    <a:pt x="1883" y="394"/>
                    <a:pt x="1870" y="383"/>
                  </a:cubicBezTo>
                  <a:cubicBezTo>
                    <a:pt x="1864" y="378"/>
                    <a:pt x="1868" y="368"/>
                    <a:pt x="1863" y="362"/>
                  </a:cubicBezTo>
                  <a:cubicBezTo>
                    <a:pt x="1852" y="349"/>
                    <a:pt x="1838" y="319"/>
                    <a:pt x="1822" y="312"/>
                  </a:cubicBezTo>
                  <a:cubicBezTo>
                    <a:pt x="1808" y="306"/>
                    <a:pt x="1798" y="307"/>
                    <a:pt x="1784" y="302"/>
                  </a:cubicBezTo>
                  <a:cubicBezTo>
                    <a:pt x="1777" y="300"/>
                    <a:pt x="1755" y="312"/>
                    <a:pt x="1755" y="312"/>
                  </a:cubicBezTo>
                  <a:cubicBezTo>
                    <a:pt x="1741" y="317"/>
                    <a:pt x="1734" y="325"/>
                    <a:pt x="1726" y="338"/>
                  </a:cubicBezTo>
                  <a:cubicBezTo>
                    <a:pt x="1721" y="346"/>
                    <a:pt x="1694" y="358"/>
                    <a:pt x="1683" y="362"/>
                  </a:cubicBezTo>
                  <a:cubicBezTo>
                    <a:pt x="1632" y="380"/>
                    <a:pt x="1552" y="393"/>
                    <a:pt x="1508" y="396"/>
                  </a:cubicBezTo>
                  <a:cubicBezTo>
                    <a:pt x="1433" y="425"/>
                    <a:pt x="1307" y="377"/>
                    <a:pt x="1225" y="369"/>
                  </a:cubicBezTo>
                  <a:cubicBezTo>
                    <a:pt x="1159" y="348"/>
                    <a:pt x="1259" y="383"/>
                    <a:pt x="1175" y="340"/>
                  </a:cubicBezTo>
                  <a:cubicBezTo>
                    <a:pt x="1158" y="332"/>
                    <a:pt x="1123" y="324"/>
                    <a:pt x="1103" y="319"/>
                  </a:cubicBezTo>
                  <a:cubicBezTo>
                    <a:pt x="1065" y="259"/>
                    <a:pt x="1115" y="327"/>
                    <a:pt x="1067" y="290"/>
                  </a:cubicBezTo>
                  <a:cubicBezTo>
                    <a:pt x="1060" y="285"/>
                    <a:pt x="1059" y="274"/>
                    <a:pt x="1053" y="269"/>
                  </a:cubicBezTo>
                  <a:cubicBezTo>
                    <a:pt x="1030" y="249"/>
                    <a:pt x="1029" y="237"/>
                    <a:pt x="1006" y="226"/>
                  </a:cubicBezTo>
                  <a:cubicBezTo>
                    <a:pt x="994" y="216"/>
                    <a:pt x="965" y="228"/>
                    <a:pt x="958" y="223"/>
                  </a:cubicBezTo>
                  <a:cubicBezTo>
                    <a:pt x="951" y="218"/>
                    <a:pt x="964" y="204"/>
                    <a:pt x="961" y="194"/>
                  </a:cubicBezTo>
                  <a:cubicBezTo>
                    <a:pt x="946" y="181"/>
                    <a:pt x="952" y="176"/>
                    <a:pt x="939" y="163"/>
                  </a:cubicBezTo>
                  <a:cubicBezTo>
                    <a:pt x="926" y="150"/>
                    <a:pt x="903" y="132"/>
                    <a:pt x="884" y="115"/>
                  </a:cubicBezTo>
                  <a:cubicBezTo>
                    <a:pt x="865" y="98"/>
                    <a:pt x="842" y="73"/>
                    <a:pt x="824" y="61"/>
                  </a:cubicBezTo>
                  <a:cubicBezTo>
                    <a:pt x="800" y="30"/>
                    <a:pt x="788" y="49"/>
                    <a:pt x="778" y="41"/>
                  </a:cubicBezTo>
                  <a:cubicBezTo>
                    <a:pt x="768" y="33"/>
                    <a:pt x="775" y="18"/>
                    <a:pt x="764" y="12"/>
                  </a:cubicBezTo>
                  <a:cubicBezTo>
                    <a:pt x="745" y="0"/>
                    <a:pt x="729" y="6"/>
                    <a:pt x="713" y="5"/>
                  </a:cubicBezTo>
                  <a:cubicBezTo>
                    <a:pt x="697" y="4"/>
                    <a:pt x="676" y="4"/>
                    <a:pt x="666" y="4"/>
                  </a:cubicBezTo>
                  <a:close/>
                </a:path>
              </a:pathLst>
            </a:custGeom>
            <a:solidFill>
              <a:schemeClr val="bg1">
                <a:lumMod val="95000"/>
              </a:schemeClr>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34" name="Freeform 18"/>
            <p:cNvSpPr/>
            <p:nvPr/>
          </p:nvSpPr>
          <p:spPr bwMode="auto">
            <a:xfrm>
              <a:off x="4625879" y="3249603"/>
              <a:ext cx="641231" cy="497125"/>
            </a:xfrm>
            <a:custGeom>
              <a:avLst/>
              <a:gdLst>
                <a:gd name="T0" fmla="*/ 659 w 4423"/>
                <a:gd name="T1" fmla="*/ 503 h 3449"/>
                <a:gd name="T2" fmla="*/ 1069 w 4423"/>
                <a:gd name="T3" fmla="*/ 541 h 3449"/>
                <a:gd name="T4" fmla="*/ 1619 w 4423"/>
                <a:gd name="T5" fmla="*/ 522 h 3449"/>
                <a:gd name="T6" fmla="*/ 1796 w 4423"/>
                <a:gd name="T7" fmla="*/ 295 h 3449"/>
                <a:gd name="T8" fmla="*/ 1888 w 4423"/>
                <a:gd name="T9" fmla="*/ 29 h 3449"/>
                <a:gd name="T10" fmla="*/ 2003 w 4423"/>
                <a:gd name="T11" fmla="*/ 10 h 3449"/>
                <a:gd name="T12" fmla="*/ 2144 w 4423"/>
                <a:gd name="T13" fmla="*/ 115 h 3449"/>
                <a:gd name="T14" fmla="*/ 2266 w 4423"/>
                <a:gd name="T15" fmla="*/ 196 h 3449"/>
                <a:gd name="T16" fmla="*/ 2435 w 4423"/>
                <a:gd name="T17" fmla="*/ 249 h 3449"/>
                <a:gd name="T18" fmla="*/ 2648 w 4423"/>
                <a:gd name="T19" fmla="*/ 324 h 3449"/>
                <a:gd name="T20" fmla="*/ 2823 w 4423"/>
                <a:gd name="T21" fmla="*/ 468 h 3449"/>
                <a:gd name="T22" fmla="*/ 3020 w 4423"/>
                <a:gd name="T23" fmla="*/ 619 h 3449"/>
                <a:gd name="T24" fmla="*/ 3194 w 4423"/>
                <a:gd name="T25" fmla="*/ 1034 h 3449"/>
                <a:gd name="T26" fmla="*/ 3265 w 4423"/>
                <a:gd name="T27" fmla="*/ 1226 h 3449"/>
                <a:gd name="T28" fmla="*/ 3344 w 4423"/>
                <a:gd name="T29" fmla="*/ 1392 h 3449"/>
                <a:gd name="T30" fmla="*/ 3503 w 4423"/>
                <a:gd name="T31" fmla="*/ 1528 h 3449"/>
                <a:gd name="T32" fmla="*/ 3577 w 4423"/>
                <a:gd name="T33" fmla="*/ 1934 h 3449"/>
                <a:gd name="T34" fmla="*/ 3815 w 4423"/>
                <a:gd name="T35" fmla="*/ 2039 h 3449"/>
                <a:gd name="T36" fmla="*/ 3975 w 4423"/>
                <a:gd name="T37" fmla="*/ 2131 h 3449"/>
                <a:gd name="T38" fmla="*/ 4058 w 4423"/>
                <a:gd name="T39" fmla="*/ 2346 h 3449"/>
                <a:gd name="T40" fmla="*/ 4290 w 4423"/>
                <a:gd name="T41" fmla="*/ 2474 h 3449"/>
                <a:gd name="T42" fmla="*/ 4323 w 4423"/>
                <a:gd name="T43" fmla="*/ 2676 h 3449"/>
                <a:gd name="T44" fmla="*/ 4141 w 4423"/>
                <a:gd name="T45" fmla="*/ 2608 h 3449"/>
                <a:gd name="T46" fmla="*/ 4035 w 4423"/>
                <a:gd name="T47" fmla="*/ 2575 h 3449"/>
                <a:gd name="T48" fmla="*/ 3738 w 4423"/>
                <a:gd name="T49" fmla="*/ 2608 h 3449"/>
                <a:gd name="T50" fmla="*/ 3712 w 4423"/>
                <a:gd name="T51" fmla="*/ 2762 h 3449"/>
                <a:gd name="T52" fmla="*/ 3927 w 4423"/>
                <a:gd name="T53" fmla="*/ 2930 h 3449"/>
                <a:gd name="T54" fmla="*/ 3855 w 4423"/>
                <a:gd name="T55" fmla="*/ 3232 h 3449"/>
                <a:gd name="T56" fmla="*/ 3752 w 4423"/>
                <a:gd name="T57" fmla="*/ 3386 h 3449"/>
                <a:gd name="T58" fmla="*/ 3514 w 4423"/>
                <a:gd name="T59" fmla="*/ 3370 h 3449"/>
                <a:gd name="T60" fmla="*/ 3306 w 4423"/>
                <a:gd name="T61" fmla="*/ 3362 h 3449"/>
                <a:gd name="T62" fmla="*/ 3181 w 4423"/>
                <a:gd name="T63" fmla="*/ 3216 h 3449"/>
                <a:gd name="T64" fmla="*/ 3053 w 4423"/>
                <a:gd name="T65" fmla="*/ 3223 h 3449"/>
                <a:gd name="T66" fmla="*/ 2958 w 4423"/>
                <a:gd name="T67" fmla="*/ 3372 h 3449"/>
                <a:gd name="T68" fmla="*/ 2847 w 4423"/>
                <a:gd name="T69" fmla="*/ 3446 h 3449"/>
                <a:gd name="T70" fmla="*/ 2288 w 4423"/>
                <a:gd name="T71" fmla="*/ 3405 h 3449"/>
                <a:gd name="T72" fmla="*/ 2142 w 4423"/>
                <a:gd name="T73" fmla="*/ 3182 h 3449"/>
                <a:gd name="T74" fmla="*/ 1940 w 4423"/>
                <a:gd name="T75" fmla="*/ 2995 h 3449"/>
                <a:gd name="T76" fmla="*/ 1843 w 4423"/>
                <a:gd name="T77" fmla="*/ 2698 h 3449"/>
                <a:gd name="T78" fmla="*/ 2010 w 4423"/>
                <a:gd name="T79" fmla="*/ 2538 h 3449"/>
                <a:gd name="T80" fmla="*/ 2067 w 4423"/>
                <a:gd name="T81" fmla="*/ 2424 h 3449"/>
                <a:gd name="T82" fmla="*/ 1946 w 4423"/>
                <a:gd name="T83" fmla="*/ 2212 h 3449"/>
                <a:gd name="T84" fmla="*/ 1997 w 4423"/>
                <a:gd name="T85" fmla="*/ 2007 h 3449"/>
                <a:gd name="T86" fmla="*/ 1709 w 4423"/>
                <a:gd name="T87" fmla="*/ 2007 h 3449"/>
                <a:gd name="T88" fmla="*/ 1455 w 4423"/>
                <a:gd name="T89" fmla="*/ 1867 h 3449"/>
                <a:gd name="T90" fmla="*/ 1255 w 4423"/>
                <a:gd name="T91" fmla="*/ 1604 h 3449"/>
                <a:gd name="T92" fmla="*/ 1331 w 4423"/>
                <a:gd name="T93" fmla="*/ 1406 h 3449"/>
                <a:gd name="T94" fmla="*/ 1431 w 4423"/>
                <a:gd name="T95" fmla="*/ 1305 h 3449"/>
                <a:gd name="T96" fmla="*/ 1038 w 4423"/>
                <a:gd name="T97" fmla="*/ 1228 h 3449"/>
                <a:gd name="T98" fmla="*/ 632 w 4423"/>
                <a:gd name="T99" fmla="*/ 1022 h 3449"/>
                <a:gd name="T100" fmla="*/ 222 w 4423"/>
                <a:gd name="T101" fmla="*/ 734 h 3449"/>
                <a:gd name="T102" fmla="*/ 0 w 4423"/>
                <a:gd name="T103" fmla="*/ 580 h 3449"/>
                <a:gd name="T104" fmla="*/ 199 w 4423"/>
                <a:gd name="T105" fmla="*/ 464 h 3449"/>
                <a:gd name="T106" fmla="*/ 391 w 4423"/>
                <a:gd name="T107" fmla="*/ 304 h 3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23" h="3449">
                  <a:moveTo>
                    <a:pt x="391" y="304"/>
                  </a:moveTo>
                  <a:cubicBezTo>
                    <a:pt x="423" y="326"/>
                    <a:pt x="457" y="330"/>
                    <a:pt x="493" y="343"/>
                  </a:cubicBezTo>
                  <a:cubicBezTo>
                    <a:pt x="523" y="373"/>
                    <a:pt x="548" y="400"/>
                    <a:pt x="589" y="413"/>
                  </a:cubicBezTo>
                  <a:cubicBezTo>
                    <a:pt x="611" y="446"/>
                    <a:pt x="627" y="481"/>
                    <a:pt x="659" y="503"/>
                  </a:cubicBezTo>
                  <a:cubicBezTo>
                    <a:pt x="672" y="538"/>
                    <a:pt x="698" y="536"/>
                    <a:pt x="730" y="548"/>
                  </a:cubicBezTo>
                  <a:cubicBezTo>
                    <a:pt x="813" y="611"/>
                    <a:pt x="871" y="570"/>
                    <a:pt x="1005" y="567"/>
                  </a:cubicBezTo>
                  <a:cubicBezTo>
                    <a:pt x="1024" y="565"/>
                    <a:pt x="1045" y="567"/>
                    <a:pt x="1063" y="560"/>
                  </a:cubicBezTo>
                  <a:cubicBezTo>
                    <a:pt x="1069" y="558"/>
                    <a:pt x="1062" y="541"/>
                    <a:pt x="1069" y="541"/>
                  </a:cubicBezTo>
                  <a:cubicBezTo>
                    <a:pt x="1104" y="538"/>
                    <a:pt x="1208" y="524"/>
                    <a:pt x="1275" y="525"/>
                  </a:cubicBezTo>
                  <a:cubicBezTo>
                    <a:pt x="1342" y="526"/>
                    <a:pt x="1429" y="550"/>
                    <a:pt x="1472" y="548"/>
                  </a:cubicBezTo>
                  <a:cubicBezTo>
                    <a:pt x="1502" y="557"/>
                    <a:pt x="1503" y="521"/>
                    <a:pt x="1535" y="516"/>
                  </a:cubicBezTo>
                  <a:cubicBezTo>
                    <a:pt x="1556" y="513"/>
                    <a:pt x="1598" y="525"/>
                    <a:pt x="1619" y="522"/>
                  </a:cubicBezTo>
                  <a:cubicBezTo>
                    <a:pt x="1630" y="521"/>
                    <a:pt x="1634" y="482"/>
                    <a:pt x="1645" y="480"/>
                  </a:cubicBezTo>
                  <a:cubicBezTo>
                    <a:pt x="1685" y="454"/>
                    <a:pt x="1666" y="468"/>
                    <a:pt x="1690" y="439"/>
                  </a:cubicBezTo>
                  <a:cubicBezTo>
                    <a:pt x="1712" y="412"/>
                    <a:pt x="1730" y="417"/>
                    <a:pt x="1758" y="381"/>
                  </a:cubicBezTo>
                  <a:cubicBezTo>
                    <a:pt x="1822" y="298"/>
                    <a:pt x="1768" y="346"/>
                    <a:pt x="1796" y="295"/>
                  </a:cubicBezTo>
                  <a:cubicBezTo>
                    <a:pt x="1803" y="281"/>
                    <a:pt x="1843" y="285"/>
                    <a:pt x="1843" y="285"/>
                  </a:cubicBezTo>
                  <a:cubicBezTo>
                    <a:pt x="1849" y="225"/>
                    <a:pt x="1851" y="169"/>
                    <a:pt x="1859" y="112"/>
                  </a:cubicBezTo>
                  <a:cubicBezTo>
                    <a:pt x="1863" y="77"/>
                    <a:pt x="1890" y="98"/>
                    <a:pt x="1895" y="84"/>
                  </a:cubicBezTo>
                  <a:cubicBezTo>
                    <a:pt x="1900" y="70"/>
                    <a:pt x="1881" y="39"/>
                    <a:pt x="1888" y="29"/>
                  </a:cubicBezTo>
                  <a:cubicBezTo>
                    <a:pt x="1893" y="22"/>
                    <a:pt x="1923" y="17"/>
                    <a:pt x="1938" y="24"/>
                  </a:cubicBezTo>
                  <a:cubicBezTo>
                    <a:pt x="1949" y="31"/>
                    <a:pt x="1947" y="64"/>
                    <a:pt x="1957" y="69"/>
                  </a:cubicBezTo>
                  <a:cubicBezTo>
                    <a:pt x="1963" y="65"/>
                    <a:pt x="1994" y="62"/>
                    <a:pt x="1997" y="55"/>
                  </a:cubicBezTo>
                  <a:cubicBezTo>
                    <a:pt x="2003" y="41"/>
                    <a:pt x="1993" y="21"/>
                    <a:pt x="2003" y="10"/>
                  </a:cubicBezTo>
                  <a:cubicBezTo>
                    <a:pt x="2012" y="0"/>
                    <a:pt x="2029" y="6"/>
                    <a:pt x="2042" y="4"/>
                  </a:cubicBezTo>
                  <a:cubicBezTo>
                    <a:pt x="2113" y="17"/>
                    <a:pt x="2101" y="2"/>
                    <a:pt x="2115" y="12"/>
                  </a:cubicBezTo>
                  <a:cubicBezTo>
                    <a:pt x="2126" y="31"/>
                    <a:pt x="2106" y="64"/>
                    <a:pt x="2111" y="81"/>
                  </a:cubicBezTo>
                  <a:cubicBezTo>
                    <a:pt x="2116" y="98"/>
                    <a:pt x="2132" y="105"/>
                    <a:pt x="2144" y="115"/>
                  </a:cubicBezTo>
                  <a:cubicBezTo>
                    <a:pt x="2159" y="118"/>
                    <a:pt x="2168" y="142"/>
                    <a:pt x="2183" y="144"/>
                  </a:cubicBezTo>
                  <a:cubicBezTo>
                    <a:pt x="2196" y="188"/>
                    <a:pt x="2176" y="141"/>
                    <a:pt x="2234" y="170"/>
                  </a:cubicBezTo>
                  <a:cubicBezTo>
                    <a:pt x="2240" y="173"/>
                    <a:pt x="2235" y="185"/>
                    <a:pt x="2240" y="189"/>
                  </a:cubicBezTo>
                  <a:cubicBezTo>
                    <a:pt x="2247" y="195"/>
                    <a:pt x="2257" y="194"/>
                    <a:pt x="2266" y="196"/>
                  </a:cubicBezTo>
                  <a:cubicBezTo>
                    <a:pt x="2280" y="205"/>
                    <a:pt x="2298" y="206"/>
                    <a:pt x="2311" y="215"/>
                  </a:cubicBezTo>
                  <a:cubicBezTo>
                    <a:pt x="2317" y="219"/>
                    <a:pt x="2347" y="200"/>
                    <a:pt x="2353" y="204"/>
                  </a:cubicBezTo>
                  <a:cubicBezTo>
                    <a:pt x="2366" y="206"/>
                    <a:pt x="2358" y="232"/>
                    <a:pt x="2372" y="240"/>
                  </a:cubicBezTo>
                  <a:cubicBezTo>
                    <a:pt x="2386" y="248"/>
                    <a:pt x="2409" y="248"/>
                    <a:pt x="2435" y="249"/>
                  </a:cubicBezTo>
                  <a:cubicBezTo>
                    <a:pt x="2479" y="243"/>
                    <a:pt x="2487" y="237"/>
                    <a:pt x="2528" y="249"/>
                  </a:cubicBezTo>
                  <a:cubicBezTo>
                    <a:pt x="2548" y="253"/>
                    <a:pt x="2527" y="272"/>
                    <a:pt x="2540" y="280"/>
                  </a:cubicBezTo>
                  <a:cubicBezTo>
                    <a:pt x="2555" y="287"/>
                    <a:pt x="2599" y="281"/>
                    <a:pt x="2617" y="288"/>
                  </a:cubicBezTo>
                  <a:cubicBezTo>
                    <a:pt x="2652" y="339"/>
                    <a:pt x="2605" y="281"/>
                    <a:pt x="2648" y="324"/>
                  </a:cubicBezTo>
                  <a:cubicBezTo>
                    <a:pt x="2693" y="369"/>
                    <a:pt x="2681" y="367"/>
                    <a:pt x="2742" y="376"/>
                  </a:cubicBezTo>
                  <a:cubicBezTo>
                    <a:pt x="2759" y="404"/>
                    <a:pt x="2731" y="410"/>
                    <a:pt x="2765" y="420"/>
                  </a:cubicBezTo>
                  <a:cubicBezTo>
                    <a:pt x="2778" y="424"/>
                    <a:pt x="2803" y="432"/>
                    <a:pt x="2803" y="432"/>
                  </a:cubicBezTo>
                  <a:cubicBezTo>
                    <a:pt x="2805" y="449"/>
                    <a:pt x="2815" y="452"/>
                    <a:pt x="2823" y="468"/>
                  </a:cubicBezTo>
                  <a:cubicBezTo>
                    <a:pt x="2844" y="509"/>
                    <a:pt x="2862" y="503"/>
                    <a:pt x="2898" y="525"/>
                  </a:cubicBezTo>
                  <a:cubicBezTo>
                    <a:pt x="2918" y="545"/>
                    <a:pt x="2952" y="557"/>
                    <a:pt x="2963" y="571"/>
                  </a:cubicBezTo>
                  <a:cubicBezTo>
                    <a:pt x="2974" y="585"/>
                    <a:pt x="2954" y="604"/>
                    <a:pt x="2963" y="612"/>
                  </a:cubicBezTo>
                  <a:cubicBezTo>
                    <a:pt x="2980" y="633"/>
                    <a:pt x="3003" y="606"/>
                    <a:pt x="3020" y="619"/>
                  </a:cubicBezTo>
                  <a:cubicBezTo>
                    <a:pt x="3036" y="635"/>
                    <a:pt x="3038" y="677"/>
                    <a:pt x="3061" y="708"/>
                  </a:cubicBezTo>
                  <a:cubicBezTo>
                    <a:pt x="3098" y="764"/>
                    <a:pt x="3107" y="732"/>
                    <a:pt x="3157" y="804"/>
                  </a:cubicBezTo>
                  <a:cubicBezTo>
                    <a:pt x="3191" y="873"/>
                    <a:pt x="3136" y="939"/>
                    <a:pt x="3176" y="967"/>
                  </a:cubicBezTo>
                  <a:cubicBezTo>
                    <a:pt x="3178" y="993"/>
                    <a:pt x="3187" y="1009"/>
                    <a:pt x="3194" y="1034"/>
                  </a:cubicBezTo>
                  <a:cubicBezTo>
                    <a:pt x="3196" y="1043"/>
                    <a:pt x="3191" y="1092"/>
                    <a:pt x="3193" y="1101"/>
                  </a:cubicBezTo>
                  <a:cubicBezTo>
                    <a:pt x="3196" y="1125"/>
                    <a:pt x="3222" y="1131"/>
                    <a:pt x="3234" y="1152"/>
                  </a:cubicBezTo>
                  <a:cubicBezTo>
                    <a:pt x="3240" y="1169"/>
                    <a:pt x="3226" y="1192"/>
                    <a:pt x="3231" y="1204"/>
                  </a:cubicBezTo>
                  <a:cubicBezTo>
                    <a:pt x="3236" y="1216"/>
                    <a:pt x="3257" y="1217"/>
                    <a:pt x="3265" y="1226"/>
                  </a:cubicBezTo>
                  <a:cubicBezTo>
                    <a:pt x="3279" y="1232"/>
                    <a:pt x="3264" y="1252"/>
                    <a:pt x="3279" y="1257"/>
                  </a:cubicBezTo>
                  <a:cubicBezTo>
                    <a:pt x="3286" y="1282"/>
                    <a:pt x="3287" y="1291"/>
                    <a:pt x="3296" y="1315"/>
                  </a:cubicBezTo>
                  <a:cubicBezTo>
                    <a:pt x="3299" y="1322"/>
                    <a:pt x="3336" y="1322"/>
                    <a:pt x="3342" y="1327"/>
                  </a:cubicBezTo>
                  <a:cubicBezTo>
                    <a:pt x="3335" y="1372"/>
                    <a:pt x="3344" y="1392"/>
                    <a:pt x="3344" y="1392"/>
                  </a:cubicBezTo>
                  <a:cubicBezTo>
                    <a:pt x="3356" y="1427"/>
                    <a:pt x="3384" y="1384"/>
                    <a:pt x="3428" y="1413"/>
                  </a:cubicBezTo>
                  <a:cubicBezTo>
                    <a:pt x="3434" y="1417"/>
                    <a:pt x="3443" y="1450"/>
                    <a:pt x="3443" y="1450"/>
                  </a:cubicBezTo>
                  <a:cubicBezTo>
                    <a:pt x="3452" y="1475"/>
                    <a:pt x="3452" y="1485"/>
                    <a:pt x="3475" y="1501"/>
                  </a:cubicBezTo>
                  <a:cubicBezTo>
                    <a:pt x="3494" y="1530"/>
                    <a:pt x="3497" y="1501"/>
                    <a:pt x="3503" y="1528"/>
                  </a:cubicBezTo>
                  <a:cubicBezTo>
                    <a:pt x="3506" y="1541"/>
                    <a:pt x="3521" y="1541"/>
                    <a:pt x="3527" y="1552"/>
                  </a:cubicBezTo>
                  <a:cubicBezTo>
                    <a:pt x="3530" y="1558"/>
                    <a:pt x="3537" y="1577"/>
                    <a:pt x="3543" y="1579"/>
                  </a:cubicBezTo>
                  <a:cubicBezTo>
                    <a:pt x="3571" y="1620"/>
                    <a:pt x="3575" y="1657"/>
                    <a:pt x="3584" y="1706"/>
                  </a:cubicBezTo>
                  <a:cubicBezTo>
                    <a:pt x="3581" y="1769"/>
                    <a:pt x="3555" y="1873"/>
                    <a:pt x="3577" y="1934"/>
                  </a:cubicBezTo>
                  <a:cubicBezTo>
                    <a:pt x="3575" y="1947"/>
                    <a:pt x="3583" y="1968"/>
                    <a:pt x="3584" y="1981"/>
                  </a:cubicBezTo>
                  <a:cubicBezTo>
                    <a:pt x="3587" y="2009"/>
                    <a:pt x="3648" y="2022"/>
                    <a:pt x="3667" y="2026"/>
                  </a:cubicBezTo>
                  <a:cubicBezTo>
                    <a:pt x="3724" y="2068"/>
                    <a:pt x="3696" y="2021"/>
                    <a:pt x="3735" y="2035"/>
                  </a:cubicBezTo>
                  <a:cubicBezTo>
                    <a:pt x="3752" y="2045"/>
                    <a:pt x="3793" y="2035"/>
                    <a:pt x="3815" y="2039"/>
                  </a:cubicBezTo>
                  <a:cubicBezTo>
                    <a:pt x="3843" y="2058"/>
                    <a:pt x="3833" y="2046"/>
                    <a:pt x="3867" y="2049"/>
                  </a:cubicBezTo>
                  <a:cubicBezTo>
                    <a:pt x="3871" y="2056"/>
                    <a:pt x="3876" y="2085"/>
                    <a:pt x="3879" y="2092"/>
                  </a:cubicBezTo>
                  <a:cubicBezTo>
                    <a:pt x="3882" y="2098"/>
                    <a:pt x="3934" y="2098"/>
                    <a:pt x="3939" y="2102"/>
                  </a:cubicBezTo>
                  <a:cubicBezTo>
                    <a:pt x="3956" y="2115"/>
                    <a:pt x="3954" y="2127"/>
                    <a:pt x="3975" y="2131"/>
                  </a:cubicBezTo>
                  <a:cubicBezTo>
                    <a:pt x="4002" y="2147"/>
                    <a:pt x="3984" y="2203"/>
                    <a:pt x="3995" y="2232"/>
                  </a:cubicBezTo>
                  <a:cubicBezTo>
                    <a:pt x="3997" y="2251"/>
                    <a:pt x="4003" y="2260"/>
                    <a:pt x="4013" y="2276"/>
                  </a:cubicBezTo>
                  <a:cubicBezTo>
                    <a:pt x="4020" y="2287"/>
                    <a:pt x="4051" y="2288"/>
                    <a:pt x="4051" y="2288"/>
                  </a:cubicBezTo>
                  <a:cubicBezTo>
                    <a:pt x="4053" y="2307"/>
                    <a:pt x="4051" y="2328"/>
                    <a:pt x="4058" y="2346"/>
                  </a:cubicBezTo>
                  <a:cubicBezTo>
                    <a:pt x="4060" y="2352"/>
                    <a:pt x="4107" y="2326"/>
                    <a:pt x="4112" y="2330"/>
                  </a:cubicBezTo>
                  <a:cubicBezTo>
                    <a:pt x="4141" y="2354"/>
                    <a:pt x="4099" y="2362"/>
                    <a:pt x="4136" y="2376"/>
                  </a:cubicBezTo>
                  <a:cubicBezTo>
                    <a:pt x="4166" y="2387"/>
                    <a:pt x="4174" y="2400"/>
                    <a:pt x="4205" y="2410"/>
                  </a:cubicBezTo>
                  <a:cubicBezTo>
                    <a:pt x="4219" y="2454"/>
                    <a:pt x="4255" y="2452"/>
                    <a:pt x="4290" y="2474"/>
                  </a:cubicBezTo>
                  <a:cubicBezTo>
                    <a:pt x="4321" y="2521"/>
                    <a:pt x="4351" y="2531"/>
                    <a:pt x="4403" y="2538"/>
                  </a:cubicBezTo>
                  <a:cubicBezTo>
                    <a:pt x="4411" y="2559"/>
                    <a:pt x="4417" y="2580"/>
                    <a:pt x="4423" y="2602"/>
                  </a:cubicBezTo>
                  <a:cubicBezTo>
                    <a:pt x="4418" y="2646"/>
                    <a:pt x="4417" y="2635"/>
                    <a:pt x="4403" y="2672"/>
                  </a:cubicBezTo>
                  <a:cubicBezTo>
                    <a:pt x="4371" y="2652"/>
                    <a:pt x="4371" y="2676"/>
                    <a:pt x="4323" y="2676"/>
                  </a:cubicBezTo>
                  <a:cubicBezTo>
                    <a:pt x="4272" y="2641"/>
                    <a:pt x="4299" y="2673"/>
                    <a:pt x="4173" y="2660"/>
                  </a:cubicBezTo>
                  <a:cubicBezTo>
                    <a:pt x="4153" y="2658"/>
                    <a:pt x="4150" y="2647"/>
                    <a:pt x="4131" y="2640"/>
                  </a:cubicBezTo>
                  <a:cubicBezTo>
                    <a:pt x="4135" y="2634"/>
                    <a:pt x="4117" y="2626"/>
                    <a:pt x="4122" y="2621"/>
                  </a:cubicBezTo>
                  <a:cubicBezTo>
                    <a:pt x="4127" y="2616"/>
                    <a:pt x="4141" y="2616"/>
                    <a:pt x="4141" y="2608"/>
                  </a:cubicBezTo>
                  <a:cubicBezTo>
                    <a:pt x="4141" y="2601"/>
                    <a:pt x="4107" y="2590"/>
                    <a:pt x="4103" y="2589"/>
                  </a:cubicBezTo>
                  <a:cubicBezTo>
                    <a:pt x="4096" y="2591"/>
                    <a:pt x="4088" y="2592"/>
                    <a:pt x="4083" y="2596"/>
                  </a:cubicBezTo>
                  <a:cubicBezTo>
                    <a:pt x="4077" y="2601"/>
                    <a:pt x="4078" y="2614"/>
                    <a:pt x="4071" y="2615"/>
                  </a:cubicBezTo>
                  <a:cubicBezTo>
                    <a:pt x="4057" y="2617"/>
                    <a:pt x="4035" y="2575"/>
                    <a:pt x="4035" y="2575"/>
                  </a:cubicBezTo>
                  <a:cubicBezTo>
                    <a:pt x="4012" y="2581"/>
                    <a:pt x="3984" y="2605"/>
                    <a:pt x="3961" y="2608"/>
                  </a:cubicBezTo>
                  <a:cubicBezTo>
                    <a:pt x="3935" y="2611"/>
                    <a:pt x="3886" y="2645"/>
                    <a:pt x="3860" y="2647"/>
                  </a:cubicBezTo>
                  <a:cubicBezTo>
                    <a:pt x="3833" y="2648"/>
                    <a:pt x="3851" y="2608"/>
                    <a:pt x="3831" y="2601"/>
                  </a:cubicBezTo>
                  <a:cubicBezTo>
                    <a:pt x="3811" y="2594"/>
                    <a:pt x="3778" y="2607"/>
                    <a:pt x="3738" y="2608"/>
                  </a:cubicBezTo>
                  <a:cubicBezTo>
                    <a:pt x="3689" y="2592"/>
                    <a:pt x="3640" y="2593"/>
                    <a:pt x="3591" y="2608"/>
                  </a:cubicBezTo>
                  <a:cubicBezTo>
                    <a:pt x="3576" y="2652"/>
                    <a:pt x="3583" y="2698"/>
                    <a:pt x="3629" y="2724"/>
                  </a:cubicBezTo>
                  <a:cubicBezTo>
                    <a:pt x="3641" y="2731"/>
                    <a:pt x="3655" y="2730"/>
                    <a:pt x="3667" y="2736"/>
                  </a:cubicBezTo>
                  <a:cubicBezTo>
                    <a:pt x="3682" y="2744"/>
                    <a:pt x="3695" y="2760"/>
                    <a:pt x="3712" y="2762"/>
                  </a:cubicBezTo>
                  <a:cubicBezTo>
                    <a:pt x="3778" y="2768"/>
                    <a:pt x="3845" y="2766"/>
                    <a:pt x="3911" y="2768"/>
                  </a:cubicBezTo>
                  <a:cubicBezTo>
                    <a:pt x="3922" y="2766"/>
                    <a:pt x="3928" y="2768"/>
                    <a:pt x="3930" y="2779"/>
                  </a:cubicBezTo>
                  <a:cubicBezTo>
                    <a:pt x="3933" y="2794"/>
                    <a:pt x="3925" y="2812"/>
                    <a:pt x="3925" y="2812"/>
                  </a:cubicBezTo>
                  <a:cubicBezTo>
                    <a:pt x="3927" y="2836"/>
                    <a:pt x="3926" y="2898"/>
                    <a:pt x="3927" y="2930"/>
                  </a:cubicBezTo>
                  <a:cubicBezTo>
                    <a:pt x="3928" y="2962"/>
                    <a:pt x="3933" y="2977"/>
                    <a:pt x="3930" y="3002"/>
                  </a:cubicBezTo>
                  <a:cubicBezTo>
                    <a:pt x="3931" y="3049"/>
                    <a:pt x="3917" y="3054"/>
                    <a:pt x="3911" y="3081"/>
                  </a:cubicBezTo>
                  <a:cubicBezTo>
                    <a:pt x="3905" y="3108"/>
                    <a:pt x="3903" y="3140"/>
                    <a:pt x="3894" y="3165"/>
                  </a:cubicBezTo>
                  <a:cubicBezTo>
                    <a:pt x="3889" y="3206"/>
                    <a:pt x="3862" y="3208"/>
                    <a:pt x="3855" y="3232"/>
                  </a:cubicBezTo>
                  <a:cubicBezTo>
                    <a:pt x="3848" y="3256"/>
                    <a:pt x="3859" y="3298"/>
                    <a:pt x="3851" y="3312"/>
                  </a:cubicBezTo>
                  <a:cubicBezTo>
                    <a:pt x="3843" y="3328"/>
                    <a:pt x="3819" y="3298"/>
                    <a:pt x="3810" y="3314"/>
                  </a:cubicBezTo>
                  <a:cubicBezTo>
                    <a:pt x="3805" y="3323"/>
                    <a:pt x="3803" y="3348"/>
                    <a:pt x="3795" y="3351"/>
                  </a:cubicBezTo>
                  <a:cubicBezTo>
                    <a:pt x="3788" y="3391"/>
                    <a:pt x="3791" y="3377"/>
                    <a:pt x="3752" y="3386"/>
                  </a:cubicBezTo>
                  <a:cubicBezTo>
                    <a:pt x="3742" y="3418"/>
                    <a:pt x="3716" y="3429"/>
                    <a:pt x="3687" y="3421"/>
                  </a:cubicBezTo>
                  <a:cubicBezTo>
                    <a:pt x="3665" y="3418"/>
                    <a:pt x="3601" y="3428"/>
                    <a:pt x="3582" y="3420"/>
                  </a:cubicBezTo>
                  <a:cubicBezTo>
                    <a:pt x="3563" y="3412"/>
                    <a:pt x="3581" y="3380"/>
                    <a:pt x="3570" y="3372"/>
                  </a:cubicBezTo>
                  <a:cubicBezTo>
                    <a:pt x="3574" y="3366"/>
                    <a:pt x="3515" y="3378"/>
                    <a:pt x="3514" y="3370"/>
                  </a:cubicBezTo>
                  <a:cubicBezTo>
                    <a:pt x="3513" y="3362"/>
                    <a:pt x="3502" y="3360"/>
                    <a:pt x="3495" y="3357"/>
                  </a:cubicBezTo>
                  <a:cubicBezTo>
                    <a:pt x="3474" y="3349"/>
                    <a:pt x="3468" y="3323"/>
                    <a:pt x="3447" y="3316"/>
                  </a:cubicBezTo>
                  <a:cubicBezTo>
                    <a:pt x="3411" y="3293"/>
                    <a:pt x="3375" y="3339"/>
                    <a:pt x="3339" y="3352"/>
                  </a:cubicBezTo>
                  <a:cubicBezTo>
                    <a:pt x="3319" y="3371"/>
                    <a:pt x="3333" y="3354"/>
                    <a:pt x="3306" y="3362"/>
                  </a:cubicBezTo>
                  <a:cubicBezTo>
                    <a:pt x="3303" y="3361"/>
                    <a:pt x="3266" y="3378"/>
                    <a:pt x="3264" y="3376"/>
                  </a:cubicBezTo>
                  <a:cubicBezTo>
                    <a:pt x="3249" y="3360"/>
                    <a:pt x="3251" y="3333"/>
                    <a:pt x="3245" y="3312"/>
                  </a:cubicBezTo>
                  <a:cubicBezTo>
                    <a:pt x="3242" y="3302"/>
                    <a:pt x="3220" y="3264"/>
                    <a:pt x="3212" y="3259"/>
                  </a:cubicBezTo>
                  <a:cubicBezTo>
                    <a:pt x="3197" y="3237"/>
                    <a:pt x="3187" y="3242"/>
                    <a:pt x="3181" y="3216"/>
                  </a:cubicBezTo>
                  <a:cubicBezTo>
                    <a:pt x="3191" y="3185"/>
                    <a:pt x="3187" y="3179"/>
                    <a:pt x="3155" y="3172"/>
                  </a:cubicBezTo>
                  <a:cubicBezTo>
                    <a:pt x="3144" y="3167"/>
                    <a:pt x="3129" y="3151"/>
                    <a:pt x="3114" y="3156"/>
                  </a:cubicBezTo>
                  <a:cubicBezTo>
                    <a:pt x="3099" y="3161"/>
                    <a:pt x="3076" y="3193"/>
                    <a:pt x="3066" y="3204"/>
                  </a:cubicBezTo>
                  <a:cubicBezTo>
                    <a:pt x="3062" y="3210"/>
                    <a:pt x="3056" y="3216"/>
                    <a:pt x="3053" y="3223"/>
                  </a:cubicBezTo>
                  <a:cubicBezTo>
                    <a:pt x="3050" y="3231"/>
                    <a:pt x="3033" y="3234"/>
                    <a:pt x="3027" y="3240"/>
                  </a:cubicBezTo>
                  <a:cubicBezTo>
                    <a:pt x="3013" y="3254"/>
                    <a:pt x="3020" y="3276"/>
                    <a:pt x="3006" y="3278"/>
                  </a:cubicBezTo>
                  <a:cubicBezTo>
                    <a:pt x="3020" y="3299"/>
                    <a:pt x="3015" y="3312"/>
                    <a:pt x="3023" y="3336"/>
                  </a:cubicBezTo>
                  <a:cubicBezTo>
                    <a:pt x="3016" y="3395"/>
                    <a:pt x="3004" y="3358"/>
                    <a:pt x="2958" y="3372"/>
                  </a:cubicBezTo>
                  <a:cubicBezTo>
                    <a:pt x="2945" y="3381"/>
                    <a:pt x="2938" y="3406"/>
                    <a:pt x="2925" y="3415"/>
                  </a:cubicBezTo>
                  <a:cubicBezTo>
                    <a:pt x="2920" y="3419"/>
                    <a:pt x="2923" y="3429"/>
                    <a:pt x="2919" y="3434"/>
                  </a:cubicBezTo>
                  <a:cubicBezTo>
                    <a:pt x="2914" y="3442"/>
                    <a:pt x="2906" y="3434"/>
                    <a:pt x="2898" y="3439"/>
                  </a:cubicBezTo>
                  <a:cubicBezTo>
                    <a:pt x="2883" y="3449"/>
                    <a:pt x="2857" y="3445"/>
                    <a:pt x="2847" y="3446"/>
                  </a:cubicBezTo>
                  <a:cubicBezTo>
                    <a:pt x="2824" y="3446"/>
                    <a:pt x="2805" y="3430"/>
                    <a:pt x="2771" y="3429"/>
                  </a:cubicBezTo>
                  <a:cubicBezTo>
                    <a:pt x="2737" y="3428"/>
                    <a:pt x="2697" y="3441"/>
                    <a:pt x="2643" y="3440"/>
                  </a:cubicBezTo>
                  <a:cubicBezTo>
                    <a:pt x="2564" y="3447"/>
                    <a:pt x="2529" y="3428"/>
                    <a:pt x="2449" y="3422"/>
                  </a:cubicBezTo>
                  <a:cubicBezTo>
                    <a:pt x="2390" y="3418"/>
                    <a:pt x="2332" y="3406"/>
                    <a:pt x="2288" y="3405"/>
                  </a:cubicBezTo>
                  <a:cubicBezTo>
                    <a:pt x="2244" y="3404"/>
                    <a:pt x="2209" y="3414"/>
                    <a:pt x="2183" y="3415"/>
                  </a:cubicBezTo>
                  <a:cubicBezTo>
                    <a:pt x="2169" y="3414"/>
                    <a:pt x="2144" y="3414"/>
                    <a:pt x="2130" y="3410"/>
                  </a:cubicBezTo>
                  <a:cubicBezTo>
                    <a:pt x="2114" y="3355"/>
                    <a:pt x="2132" y="3393"/>
                    <a:pt x="2132" y="3340"/>
                  </a:cubicBezTo>
                  <a:cubicBezTo>
                    <a:pt x="2129" y="3307"/>
                    <a:pt x="2145" y="3216"/>
                    <a:pt x="2142" y="3182"/>
                  </a:cubicBezTo>
                  <a:cubicBezTo>
                    <a:pt x="2139" y="3148"/>
                    <a:pt x="2127" y="3152"/>
                    <a:pt x="2115" y="3136"/>
                  </a:cubicBezTo>
                  <a:cubicBezTo>
                    <a:pt x="2103" y="3120"/>
                    <a:pt x="2089" y="3106"/>
                    <a:pt x="2067" y="3088"/>
                  </a:cubicBezTo>
                  <a:cubicBezTo>
                    <a:pt x="2050" y="3042"/>
                    <a:pt x="2022" y="3051"/>
                    <a:pt x="1984" y="3031"/>
                  </a:cubicBezTo>
                  <a:cubicBezTo>
                    <a:pt x="1977" y="3027"/>
                    <a:pt x="1947" y="2998"/>
                    <a:pt x="1940" y="2995"/>
                  </a:cubicBezTo>
                  <a:cubicBezTo>
                    <a:pt x="1928" y="2990"/>
                    <a:pt x="1895" y="2948"/>
                    <a:pt x="1895" y="2948"/>
                  </a:cubicBezTo>
                  <a:cubicBezTo>
                    <a:pt x="1863" y="2916"/>
                    <a:pt x="1850" y="2935"/>
                    <a:pt x="1818" y="2903"/>
                  </a:cubicBezTo>
                  <a:cubicBezTo>
                    <a:pt x="1806" y="2891"/>
                    <a:pt x="1785" y="2857"/>
                    <a:pt x="1773" y="2845"/>
                  </a:cubicBezTo>
                  <a:cubicBezTo>
                    <a:pt x="1748" y="2766"/>
                    <a:pt x="1766" y="2722"/>
                    <a:pt x="1843" y="2698"/>
                  </a:cubicBezTo>
                  <a:cubicBezTo>
                    <a:pt x="1850" y="2688"/>
                    <a:pt x="1865" y="2645"/>
                    <a:pt x="1869" y="2640"/>
                  </a:cubicBezTo>
                  <a:cubicBezTo>
                    <a:pt x="1880" y="2629"/>
                    <a:pt x="1907" y="2615"/>
                    <a:pt x="1907" y="2615"/>
                  </a:cubicBezTo>
                  <a:cubicBezTo>
                    <a:pt x="1922" y="2601"/>
                    <a:pt x="1966" y="2597"/>
                    <a:pt x="1983" y="2584"/>
                  </a:cubicBezTo>
                  <a:cubicBezTo>
                    <a:pt x="2000" y="2571"/>
                    <a:pt x="1997" y="2547"/>
                    <a:pt x="2010" y="2538"/>
                  </a:cubicBezTo>
                  <a:cubicBezTo>
                    <a:pt x="2033" y="2519"/>
                    <a:pt x="2047" y="2542"/>
                    <a:pt x="2060" y="2532"/>
                  </a:cubicBezTo>
                  <a:cubicBezTo>
                    <a:pt x="2070" y="2522"/>
                    <a:pt x="2067" y="2491"/>
                    <a:pt x="2072" y="2479"/>
                  </a:cubicBezTo>
                  <a:cubicBezTo>
                    <a:pt x="2074" y="2463"/>
                    <a:pt x="2090" y="2474"/>
                    <a:pt x="2091" y="2462"/>
                  </a:cubicBezTo>
                  <a:cubicBezTo>
                    <a:pt x="2090" y="2453"/>
                    <a:pt x="2077" y="2442"/>
                    <a:pt x="2067" y="2424"/>
                  </a:cubicBezTo>
                  <a:cubicBezTo>
                    <a:pt x="2040" y="2358"/>
                    <a:pt x="2069" y="2367"/>
                    <a:pt x="2029" y="2352"/>
                  </a:cubicBezTo>
                  <a:cubicBezTo>
                    <a:pt x="1971" y="2391"/>
                    <a:pt x="2019" y="2363"/>
                    <a:pt x="1933" y="2356"/>
                  </a:cubicBezTo>
                  <a:cubicBezTo>
                    <a:pt x="1877" y="2327"/>
                    <a:pt x="1891" y="2302"/>
                    <a:pt x="1907" y="2250"/>
                  </a:cubicBezTo>
                  <a:cubicBezTo>
                    <a:pt x="1912" y="2233"/>
                    <a:pt x="1933" y="2225"/>
                    <a:pt x="1946" y="2212"/>
                  </a:cubicBezTo>
                  <a:cubicBezTo>
                    <a:pt x="1957" y="2201"/>
                    <a:pt x="1984" y="2186"/>
                    <a:pt x="1984" y="2186"/>
                  </a:cubicBezTo>
                  <a:cubicBezTo>
                    <a:pt x="1998" y="2147"/>
                    <a:pt x="1970" y="2122"/>
                    <a:pt x="2007" y="2097"/>
                  </a:cubicBezTo>
                  <a:cubicBezTo>
                    <a:pt x="2011" y="2084"/>
                    <a:pt x="2021" y="2065"/>
                    <a:pt x="2017" y="2052"/>
                  </a:cubicBezTo>
                  <a:cubicBezTo>
                    <a:pt x="2011" y="2034"/>
                    <a:pt x="2017" y="2016"/>
                    <a:pt x="1997" y="2007"/>
                  </a:cubicBezTo>
                  <a:cubicBezTo>
                    <a:pt x="1989" y="2003"/>
                    <a:pt x="1980" y="2003"/>
                    <a:pt x="1971" y="2000"/>
                  </a:cubicBezTo>
                  <a:cubicBezTo>
                    <a:pt x="1958" y="1996"/>
                    <a:pt x="1914" y="2016"/>
                    <a:pt x="1914" y="2016"/>
                  </a:cubicBezTo>
                  <a:cubicBezTo>
                    <a:pt x="1869" y="2021"/>
                    <a:pt x="1871" y="1990"/>
                    <a:pt x="1837" y="2013"/>
                  </a:cubicBezTo>
                  <a:cubicBezTo>
                    <a:pt x="1794" y="2011"/>
                    <a:pt x="1752" y="2011"/>
                    <a:pt x="1709" y="2007"/>
                  </a:cubicBezTo>
                  <a:cubicBezTo>
                    <a:pt x="1671" y="2004"/>
                    <a:pt x="1671" y="1989"/>
                    <a:pt x="1640" y="1977"/>
                  </a:cubicBezTo>
                  <a:cubicBezTo>
                    <a:pt x="1620" y="1968"/>
                    <a:pt x="1595" y="1975"/>
                    <a:pt x="1578" y="1968"/>
                  </a:cubicBezTo>
                  <a:cubicBezTo>
                    <a:pt x="1561" y="1961"/>
                    <a:pt x="1555" y="1951"/>
                    <a:pt x="1535" y="1934"/>
                  </a:cubicBezTo>
                  <a:cubicBezTo>
                    <a:pt x="1511" y="1899"/>
                    <a:pt x="1497" y="1880"/>
                    <a:pt x="1455" y="1867"/>
                  </a:cubicBezTo>
                  <a:cubicBezTo>
                    <a:pt x="1403" y="1834"/>
                    <a:pt x="1359" y="1801"/>
                    <a:pt x="1325" y="1751"/>
                  </a:cubicBezTo>
                  <a:cubicBezTo>
                    <a:pt x="1310" y="1705"/>
                    <a:pt x="1324" y="1719"/>
                    <a:pt x="1293" y="1700"/>
                  </a:cubicBezTo>
                  <a:cubicBezTo>
                    <a:pt x="1281" y="1681"/>
                    <a:pt x="1292" y="1658"/>
                    <a:pt x="1285" y="1636"/>
                  </a:cubicBezTo>
                  <a:cubicBezTo>
                    <a:pt x="1281" y="1623"/>
                    <a:pt x="1255" y="1604"/>
                    <a:pt x="1255" y="1604"/>
                  </a:cubicBezTo>
                  <a:cubicBezTo>
                    <a:pt x="1255" y="1586"/>
                    <a:pt x="1253" y="1524"/>
                    <a:pt x="1259" y="1504"/>
                  </a:cubicBezTo>
                  <a:cubicBezTo>
                    <a:pt x="1265" y="1484"/>
                    <a:pt x="1283" y="1498"/>
                    <a:pt x="1290" y="1483"/>
                  </a:cubicBezTo>
                  <a:cubicBezTo>
                    <a:pt x="1300" y="1453"/>
                    <a:pt x="1284" y="1429"/>
                    <a:pt x="1299" y="1411"/>
                  </a:cubicBezTo>
                  <a:cubicBezTo>
                    <a:pt x="1306" y="1398"/>
                    <a:pt x="1323" y="1415"/>
                    <a:pt x="1331" y="1406"/>
                  </a:cubicBezTo>
                  <a:cubicBezTo>
                    <a:pt x="1339" y="1397"/>
                    <a:pt x="1335" y="1367"/>
                    <a:pt x="1345" y="1358"/>
                  </a:cubicBezTo>
                  <a:cubicBezTo>
                    <a:pt x="1355" y="1349"/>
                    <a:pt x="1384" y="1357"/>
                    <a:pt x="1393" y="1353"/>
                  </a:cubicBezTo>
                  <a:cubicBezTo>
                    <a:pt x="1407" y="1331"/>
                    <a:pt x="1394" y="1359"/>
                    <a:pt x="1402" y="1335"/>
                  </a:cubicBezTo>
                  <a:cubicBezTo>
                    <a:pt x="1406" y="1322"/>
                    <a:pt x="1431" y="1305"/>
                    <a:pt x="1431" y="1305"/>
                  </a:cubicBezTo>
                  <a:cubicBezTo>
                    <a:pt x="1405" y="1266"/>
                    <a:pt x="1421" y="1266"/>
                    <a:pt x="1386" y="1245"/>
                  </a:cubicBezTo>
                  <a:cubicBezTo>
                    <a:pt x="1370" y="1236"/>
                    <a:pt x="1338" y="1239"/>
                    <a:pt x="1338" y="1239"/>
                  </a:cubicBezTo>
                  <a:cubicBezTo>
                    <a:pt x="1301" y="1235"/>
                    <a:pt x="1215" y="1230"/>
                    <a:pt x="1165" y="1231"/>
                  </a:cubicBezTo>
                  <a:cubicBezTo>
                    <a:pt x="1115" y="1229"/>
                    <a:pt x="1083" y="1238"/>
                    <a:pt x="1038" y="1228"/>
                  </a:cubicBezTo>
                  <a:cubicBezTo>
                    <a:pt x="985" y="1216"/>
                    <a:pt x="948" y="1180"/>
                    <a:pt x="894" y="1168"/>
                  </a:cubicBezTo>
                  <a:cubicBezTo>
                    <a:pt x="872" y="1157"/>
                    <a:pt x="847" y="1142"/>
                    <a:pt x="824" y="1135"/>
                  </a:cubicBezTo>
                  <a:cubicBezTo>
                    <a:pt x="795" y="1114"/>
                    <a:pt x="759" y="1097"/>
                    <a:pt x="726" y="1087"/>
                  </a:cubicBezTo>
                  <a:cubicBezTo>
                    <a:pt x="707" y="1059"/>
                    <a:pt x="666" y="1033"/>
                    <a:pt x="632" y="1022"/>
                  </a:cubicBezTo>
                  <a:cubicBezTo>
                    <a:pt x="596" y="970"/>
                    <a:pt x="523" y="948"/>
                    <a:pt x="464" y="931"/>
                  </a:cubicBezTo>
                  <a:cubicBezTo>
                    <a:pt x="438" y="893"/>
                    <a:pt x="390" y="864"/>
                    <a:pt x="346" y="848"/>
                  </a:cubicBezTo>
                  <a:cubicBezTo>
                    <a:pt x="323" y="826"/>
                    <a:pt x="311" y="809"/>
                    <a:pt x="287" y="789"/>
                  </a:cubicBezTo>
                  <a:cubicBezTo>
                    <a:pt x="259" y="766"/>
                    <a:pt x="257" y="745"/>
                    <a:pt x="222" y="734"/>
                  </a:cubicBezTo>
                  <a:cubicBezTo>
                    <a:pt x="188" y="700"/>
                    <a:pt x="213" y="729"/>
                    <a:pt x="157" y="688"/>
                  </a:cubicBezTo>
                  <a:cubicBezTo>
                    <a:pt x="149" y="682"/>
                    <a:pt x="119" y="652"/>
                    <a:pt x="119" y="652"/>
                  </a:cubicBezTo>
                  <a:cubicBezTo>
                    <a:pt x="104" y="629"/>
                    <a:pt x="98" y="624"/>
                    <a:pt x="71" y="616"/>
                  </a:cubicBezTo>
                  <a:cubicBezTo>
                    <a:pt x="48" y="600"/>
                    <a:pt x="10" y="607"/>
                    <a:pt x="0" y="580"/>
                  </a:cubicBezTo>
                  <a:cubicBezTo>
                    <a:pt x="9" y="539"/>
                    <a:pt x="13" y="544"/>
                    <a:pt x="51" y="535"/>
                  </a:cubicBezTo>
                  <a:cubicBezTo>
                    <a:pt x="58" y="531"/>
                    <a:pt x="66" y="528"/>
                    <a:pt x="71" y="522"/>
                  </a:cubicBezTo>
                  <a:cubicBezTo>
                    <a:pt x="81" y="511"/>
                    <a:pt x="81" y="486"/>
                    <a:pt x="96" y="484"/>
                  </a:cubicBezTo>
                  <a:cubicBezTo>
                    <a:pt x="131" y="479"/>
                    <a:pt x="165" y="476"/>
                    <a:pt x="199" y="464"/>
                  </a:cubicBezTo>
                  <a:cubicBezTo>
                    <a:pt x="201" y="441"/>
                    <a:pt x="193" y="414"/>
                    <a:pt x="205" y="394"/>
                  </a:cubicBezTo>
                  <a:cubicBezTo>
                    <a:pt x="211" y="383"/>
                    <a:pt x="231" y="392"/>
                    <a:pt x="243" y="388"/>
                  </a:cubicBezTo>
                  <a:cubicBezTo>
                    <a:pt x="277" y="377"/>
                    <a:pt x="305" y="349"/>
                    <a:pt x="339" y="336"/>
                  </a:cubicBezTo>
                  <a:cubicBezTo>
                    <a:pt x="346" y="318"/>
                    <a:pt x="370" y="286"/>
                    <a:pt x="391" y="304"/>
                  </a:cubicBezTo>
                  <a:close/>
                </a:path>
              </a:pathLst>
            </a:custGeom>
            <a:solidFill>
              <a:srgbClr val="00B0F0"/>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35" name="Freeform 20"/>
            <p:cNvSpPr>
              <a:spLocks noChangeAspect="1"/>
            </p:cNvSpPr>
            <p:nvPr/>
          </p:nvSpPr>
          <p:spPr bwMode="auto">
            <a:xfrm>
              <a:off x="4784135" y="2157353"/>
              <a:ext cx="671268" cy="612000"/>
            </a:xfrm>
            <a:custGeom>
              <a:avLst/>
              <a:gdLst>
                <a:gd name="T0" fmla="*/ 258 w 3952"/>
                <a:gd name="T1" fmla="*/ 1268 h 3625"/>
                <a:gd name="T2" fmla="*/ 424 w 3952"/>
                <a:gd name="T3" fmla="*/ 1393 h 3625"/>
                <a:gd name="T4" fmla="*/ 552 w 3952"/>
                <a:gd name="T5" fmla="*/ 1483 h 3625"/>
                <a:gd name="T6" fmla="*/ 667 w 3952"/>
                <a:gd name="T7" fmla="*/ 1576 h 3625"/>
                <a:gd name="T8" fmla="*/ 853 w 3952"/>
                <a:gd name="T9" fmla="*/ 1418 h 3625"/>
                <a:gd name="T10" fmla="*/ 1254 w 3952"/>
                <a:gd name="T11" fmla="*/ 1117 h 3625"/>
                <a:gd name="T12" fmla="*/ 1433 w 3952"/>
                <a:gd name="T13" fmla="*/ 895 h 3625"/>
                <a:gd name="T14" fmla="*/ 1605 w 3952"/>
                <a:gd name="T15" fmla="*/ 709 h 3625"/>
                <a:gd name="T16" fmla="*/ 1758 w 3952"/>
                <a:gd name="T17" fmla="*/ 608 h 3625"/>
                <a:gd name="T18" fmla="*/ 2109 w 3952"/>
                <a:gd name="T19" fmla="*/ 522 h 3625"/>
                <a:gd name="T20" fmla="*/ 2385 w 3952"/>
                <a:gd name="T21" fmla="*/ 205 h 3625"/>
                <a:gd name="T22" fmla="*/ 2494 w 3952"/>
                <a:gd name="T23" fmla="*/ 35 h 3625"/>
                <a:gd name="T24" fmla="*/ 2615 w 3952"/>
                <a:gd name="T25" fmla="*/ 52 h 3625"/>
                <a:gd name="T26" fmla="*/ 2759 w 3952"/>
                <a:gd name="T27" fmla="*/ 172 h 3625"/>
                <a:gd name="T28" fmla="*/ 2966 w 3952"/>
                <a:gd name="T29" fmla="*/ 322 h 3625"/>
                <a:gd name="T30" fmla="*/ 3179 w 3952"/>
                <a:gd name="T31" fmla="*/ 294 h 3625"/>
                <a:gd name="T32" fmla="*/ 3234 w 3952"/>
                <a:gd name="T33" fmla="*/ 440 h 3625"/>
                <a:gd name="T34" fmla="*/ 3389 w 3952"/>
                <a:gd name="T35" fmla="*/ 659 h 3625"/>
                <a:gd name="T36" fmla="*/ 3525 w 3952"/>
                <a:gd name="T37" fmla="*/ 867 h 3625"/>
                <a:gd name="T38" fmla="*/ 3621 w 3952"/>
                <a:gd name="T39" fmla="*/ 1084 h 3625"/>
                <a:gd name="T40" fmla="*/ 3760 w 3952"/>
                <a:gd name="T41" fmla="*/ 1352 h 3625"/>
                <a:gd name="T42" fmla="*/ 3853 w 3952"/>
                <a:gd name="T43" fmla="*/ 1532 h 3625"/>
                <a:gd name="T44" fmla="*/ 3945 w 3952"/>
                <a:gd name="T45" fmla="*/ 1698 h 3625"/>
                <a:gd name="T46" fmla="*/ 3743 w 3952"/>
                <a:gd name="T47" fmla="*/ 1835 h 3625"/>
                <a:gd name="T48" fmla="*/ 3613 w 3952"/>
                <a:gd name="T49" fmla="*/ 1986 h 3625"/>
                <a:gd name="T50" fmla="*/ 3403 w 3952"/>
                <a:gd name="T51" fmla="*/ 2171 h 3625"/>
                <a:gd name="T52" fmla="*/ 3282 w 3952"/>
                <a:gd name="T53" fmla="*/ 2386 h 3625"/>
                <a:gd name="T54" fmla="*/ 3224 w 3952"/>
                <a:gd name="T55" fmla="*/ 2644 h 3625"/>
                <a:gd name="T56" fmla="*/ 2949 w 3952"/>
                <a:gd name="T57" fmla="*/ 2656 h 3625"/>
                <a:gd name="T58" fmla="*/ 2759 w 3952"/>
                <a:gd name="T59" fmla="*/ 2701 h 3625"/>
                <a:gd name="T60" fmla="*/ 2596 w 3952"/>
                <a:gd name="T61" fmla="*/ 2843 h 3625"/>
                <a:gd name="T62" fmla="*/ 2421 w 3952"/>
                <a:gd name="T63" fmla="*/ 2932 h 3625"/>
                <a:gd name="T64" fmla="*/ 2200 w 3952"/>
                <a:gd name="T65" fmla="*/ 3073 h 3625"/>
                <a:gd name="T66" fmla="*/ 2137 w 3952"/>
                <a:gd name="T67" fmla="*/ 3284 h 3625"/>
                <a:gd name="T68" fmla="*/ 1949 w 3952"/>
                <a:gd name="T69" fmla="*/ 3482 h 3625"/>
                <a:gd name="T70" fmla="*/ 1763 w 3952"/>
                <a:gd name="T71" fmla="*/ 3625 h 3625"/>
                <a:gd name="T72" fmla="*/ 1847 w 3952"/>
                <a:gd name="T73" fmla="*/ 3440 h 3625"/>
                <a:gd name="T74" fmla="*/ 2035 w 3952"/>
                <a:gd name="T75" fmla="*/ 3116 h 3625"/>
                <a:gd name="T76" fmla="*/ 1842 w 3952"/>
                <a:gd name="T77" fmla="*/ 3052 h 3625"/>
                <a:gd name="T78" fmla="*/ 1827 w 3952"/>
                <a:gd name="T79" fmla="*/ 2751 h 3625"/>
                <a:gd name="T80" fmla="*/ 1963 w 3952"/>
                <a:gd name="T81" fmla="*/ 2486 h 3625"/>
                <a:gd name="T82" fmla="*/ 1920 w 3952"/>
                <a:gd name="T83" fmla="*/ 2321 h 3625"/>
                <a:gd name="T84" fmla="*/ 1806 w 3952"/>
                <a:gd name="T85" fmla="*/ 2020 h 3625"/>
                <a:gd name="T86" fmla="*/ 1607 w 3952"/>
                <a:gd name="T87" fmla="*/ 2015 h 3625"/>
                <a:gd name="T88" fmla="*/ 1254 w 3952"/>
                <a:gd name="T89" fmla="*/ 2077 h 3625"/>
                <a:gd name="T90" fmla="*/ 1018 w 3952"/>
                <a:gd name="T91" fmla="*/ 2472 h 3625"/>
                <a:gd name="T92" fmla="*/ 961 w 3952"/>
                <a:gd name="T93" fmla="*/ 2756 h 3625"/>
                <a:gd name="T94" fmla="*/ 774 w 3952"/>
                <a:gd name="T95" fmla="*/ 2838 h 3625"/>
                <a:gd name="T96" fmla="*/ 604 w 3952"/>
                <a:gd name="T97" fmla="*/ 2687 h 3625"/>
                <a:gd name="T98" fmla="*/ 452 w 3952"/>
                <a:gd name="T99" fmla="*/ 2601 h 3625"/>
                <a:gd name="T100" fmla="*/ 222 w 3952"/>
                <a:gd name="T101" fmla="*/ 2478 h 3625"/>
                <a:gd name="T102" fmla="*/ 79 w 3952"/>
                <a:gd name="T103" fmla="*/ 2407 h 3625"/>
                <a:gd name="T104" fmla="*/ 33 w 3952"/>
                <a:gd name="T105" fmla="*/ 2183 h 3625"/>
                <a:gd name="T106" fmla="*/ 107 w 3952"/>
                <a:gd name="T107" fmla="*/ 2082 h 3625"/>
                <a:gd name="T108" fmla="*/ 174 w 3952"/>
                <a:gd name="T109" fmla="*/ 1799 h 3625"/>
                <a:gd name="T110" fmla="*/ 158 w 3952"/>
                <a:gd name="T111" fmla="*/ 1533 h 3625"/>
                <a:gd name="T112" fmla="*/ 129 w 3952"/>
                <a:gd name="T113" fmla="*/ 1339 h 3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952" h="3625">
                  <a:moveTo>
                    <a:pt x="181" y="1187"/>
                  </a:moveTo>
                  <a:cubicBezTo>
                    <a:pt x="194" y="1176"/>
                    <a:pt x="195" y="1229"/>
                    <a:pt x="203" y="1235"/>
                  </a:cubicBezTo>
                  <a:cubicBezTo>
                    <a:pt x="211" y="1241"/>
                    <a:pt x="221" y="1220"/>
                    <a:pt x="230" y="1225"/>
                  </a:cubicBezTo>
                  <a:cubicBezTo>
                    <a:pt x="272" y="1253"/>
                    <a:pt x="234" y="1221"/>
                    <a:pt x="258" y="1268"/>
                  </a:cubicBezTo>
                  <a:cubicBezTo>
                    <a:pt x="263" y="1278"/>
                    <a:pt x="287" y="1290"/>
                    <a:pt x="294" y="1296"/>
                  </a:cubicBezTo>
                  <a:cubicBezTo>
                    <a:pt x="312" y="1311"/>
                    <a:pt x="321" y="1331"/>
                    <a:pt x="337" y="1347"/>
                  </a:cubicBezTo>
                  <a:cubicBezTo>
                    <a:pt x="353" y="1363"/>
                    <a:pt x="364" y="1370"/>
                    <a:pt x="383" y="1376"/>
                  </a:cubicBezTo>
                  <a:cubicBezTo>
                    <a:pt x="390" y="1378"/>
                    <a:pt x="424" y="1393"/>
                    <a:pt x="424" y="1393"/>
                  </a:cubicBezTo>
                  <a:cubicBezTo>
                    <a:pt x="434" y="1401"/>
                    <a:pt x="429" y="1428"/>
                    <a:pt x="441" y="1436"/>
                  </a:cubicBezTo>
                  <a:cubicBezTo>
                    <a:pt x="453" y="1444"/>
                    <a:pt x="486" y="1435"/>
                    <a:pt x="495" y="1440"/>
                  </a:cubicBezTo>
                  <a:cubicBezTo>
                    <a:pt x="508" y="1444"/>
                    <a:pt x="483" y="1461"/>
                    <a:pt x="493" y="1468"/>
                  </a:cubicBezTo>
                  <a:cubicBezTo>
                    <a:pt x="503" y="1475"/>
                    <a:pt x="540" y="1474"/>
                    <a:pt x="552" y="1483"/>
                  </a:cubicBezTo>
                  <a:cubicBezTo>
                    <a:pt x="566" y="1490"/>
                    <a:pt x="556" y="1514"/>
                    <a:pt x="565" y="1523"/>
                  </a:cubicBezTo>
                  <a:cubicBezTo>
                    <a:pt x="574" y="1532"/>
                    <a:pt x="594" y="1529"/>
                    <a:pt x="604" y="1537"/>
                  </a:cubicBezTo>
                  <a:cubicBezTo>
                    <a:pt x="614" y="1545"/>
                    <a:pt x="615" y="1564"/>
                    <a:pt x="625" y="1571"/>
                  </a:cubicBezTo>
                  <a:cubicBezTo>
                    <a:pt x="635" y="1578"/>
                    <a:pt x="651" y="1570"/>
                    <a:pt x="667" y="1576"/>
                  </a:cubicBezTo>
                  <a:cubicBezTo>
                    <a:pt x="706" y="1602"/>
                    <a:pt x="671" y="1597"/>
                    <a:pt x="719" y="1609"/>
                  </a:cubicBezTo>
                  <a:cubicBezTo>
                    <a:pt x="764" y="1598"/>
                    <a:pt x="778" y="1598"/>
                    <a:pt x="793" y="1552"/>
                  </a:cubicBezTo>
                  <a:cubicBezTo>
                    <a:pt x="798" y="1538"/>
                    <a:pt x="824" y="1511"/>
                    <a:pt x="824" y="1511"/>
                  </a:cubicBezTo>
                  <a:cubicBezTo>
                    <a:pt x="831" y="1463"/>
                    <a:pt x="836" y="1457"/>
                    <a:pt x="853" y="1418"/>
                  </a:cubicBezTo>
                  <a:cubicBezTo>
                    <a:pt x="872" y="1373"/>
                    <a:pt x="881" y="1322"/>
                    <a:pt x="896" y="1275"/>
                  </a:cubicBezTo>
                  <a:cubicBezTo>
                    <a:pt x="905" y="1248"/>
                    <a:pt x="911" y="1217"/>
                    <a:pt x="939" y="1203"/>
                  </a:cubicBezTo>
                  <a:cubicBezTo>
                    <a:pt x="1012" y="1166"/>
                    <a:pt x="1096" y="1172"/>
                    <a:pt x="1175" y="1168"/>
                  </a:cubicBezTo>
                  <a:cubicBezTo>
                    <a:pt x="1198" y="1145"/>
                    <a:pt x="1224" y="1129"/>
                    <a:pt x="1254" y="1117"/>
                  </a:cubicBezTo>
                  <a:cubicBezTo>
                    <a:pt x="1267" y="1104"/>
                    <a:pt x="1286" y="1097"/>
                    <a:pt x="1297" y="1082"/>
                  </a:cubicBezTo>
                  <a:cubicBezTo>
                    <a:pt x="1302" y="1076"/>
                    <a:pt x="1300" y="1067"/>
                    <a:pt x="1304" y="1060"/>
                  </a:cubicBezTo>
                  <a:cubicBezTo>
                    <a:pt x="1317" y="1039"/>
                    <a:pt x="1344" y="1013"/>
                    <a:pt x="1362" y="996"/>
                  </a:cubicBezTo>
                  <a:cubicBezTo>
                    <a:pt x="1374" y="958"/>
                    <a:pt x="1408" y="926"/>
                    <a:pt x="1433" y="895"/>
                  </a:cubicBezTo>
                  <a:cubicBezTo>
                    <a:pt x="1444" y="882"/>
                    <a:pt x="1450" y="864"/>
                    <a:pt x="1462" y="852"/>
                  </a:cubicBezTo>
                  <a:cubicBezTo>
                    <a:pt x="1473" y="841"/>
                    <a:pt x="1487" y="835"/>
                    <a:pt x="1498" y="824"/>
                  </a:cubicBezTo>
                  <a:cubicBezTo>
                    <a:pt x="1545" y="777"/>
                    <a:pt x="1475" y="846"/>
                    <a:pt x="1526" y="788"/>
                  </a:cubicBezTo>
                  <a:cubicBezTo>
                    <a:pt x="1548" y="763"/>
                    <a:pt x="1587" y="738"/>
                    <a:pt x="1605" y="709"/>
                  </a:cubicBezTo>
                  <a:cubicBezTo>
                    <a:pt x="1624" y="688"/>
                    <a:pt x="1630" y="701"/>
                    <a:pt x="1641" y="688"/>
                  </a:cubicBezTo>
                  <a:cubicBezTo>
                    <a:pt x="1651" y="678"/>
                    <a:pt x="1661" y="665"/>
                    <a:pt x="1667" y="652"/>
                  </a:cubicBezTo>
                  <a:cubicBezTo>
                    <a:pt x="1679" y="641"/>
                    <a:pt x="1657" y="622"/>
                    <a:pt x="1677" y="611"/>
                  </a:cubicBezTo>
                  <a:cubicBezTo>
                    <a:pt x="1692" y="604"/>
                    <a:pt x="1737" y="614"/>
                    <a:pt x="1758" y="608"/>
                  </a:cubicBezTo>
                  <a:cubicBezTo>
                    <a:pt x="1766" y="605"/>
                    <a:pt x="1798" y="577"/>
                    <a:pt x="1806" y="573"/>
                  </a:cubicBezTo>
                  <a:cubicBezTo>
                    <a:pt x="1828" y="562"/>
                    <a:pt x="1854" y="559"/>
                    <a:pt x="1877" y="551"/>
                  </a:cubicBezTo>
                  <a:cubicBezTo>
                    <a:pt x="1940" y="559"/>
                    <a:pt x="1954" y="570"/>
                    <a:pt x="2014" y="551"/>
                  </a:cubicBezTo>
                  <a:cubicBezTo>
                    <a:pt x="2051" y="527"/>
                    <a:pt x="2065" y="530"/>
                    <a:pt x="2109" y="522"/>
                  </a:cubicBezTo>
                  <a:cubicBezTo>
                    <a:pt x="2142" y="506"/>
                    <a:pt x="2171" y="473"/>
                    <a:pt x="2200" y="451"/>
                  </a:cubicBezTo>
                  <a:cubicBezTo>
                    <a:pt x="2214" y="441"/>
                    <a:pt x="2243" y="422"/>
                    <a:pt x="2243" y="422"/>
                  </a:cubicBezTo>
                  <a:cubicBezTo>
                    <a:pt x="2270" y="380"/>
                    <a:pt x="2300" y="342"/>
                    <a:pt x="2329" y="301"/>
                  </a:cubicBezTo>
                  <a:cubicBezTo>
                    <a:pt x="2351" y="262"/>
                    <a:pt x="2371" y="232"/>
                    <a:pt x="2385" y="205"/>
                  </a:cubicBezTo>
                  <a:cubicBezTo>
                    <a:pt x="2399" y="178"/>
                    <a:pt x="2401" y="152"/>
                    <a:pt x="2411" y="140"/>
                  </a:cubicBezTo>
                  <a:cubicBezTo>
                    <a:pt x="2420" y="124"/>
                    <a:pt x="2438" y="140"/>
                    <a:pt x="2445" y="131"/>
                  </a:cubicBezTo>
                  <a:cubicBezTo>
                    <a:pt x="2452" y="122"/>
                    <a:pt x="2446" y="101"/>
                    <a:pt x="2454" y="85"/>
                  </a:cubicBezTo>
                  <a:cubicBezTo>
                    <a:pt x="2463" y="58"/>
                    <a:pt x="2477" y="57"/>
                    <a:pt x="2494" y="35"/>
                  </a:cubicBezTo>
                  <a:cubicBezTo>
                    <a:pt x="2499" y="28"/>
                    <a:pt x="2501" y="18"/>
                    <a:pt x="2508" y="14"/>
                  </a:cubicBezTo>
                  <a:cubicBezTo>
                    <a:pt x="2521" y="6"/>
                    <a:pt x="2551" y="0"/>
                    <a:pt x="2551" y="0"/>
                  </a:cubicBezTo>
                  <a:cubicBezTo>
                    <a:pt x="2566" y="1"/>
                    <a:pt x="2574" y="10"/>
                    <a:pt x="2598" y="18"/>
                  </a:cubicBezTo>
                  <a:cubicBezTo>
                    <a:pt x="2609" y="27"/>
                    <a:pt x="2599" y="47"/>
                    <a:pt x="2615" y="52"/>
                  </a:cubicBezTo>
                  <a:cubicBezTo>
                    <a:pt x="2631" y="57"/>
                    <a:pt x="2680" y="42"/>
                    <a:pt x="2694" y="50"/>
                  </a:cubicBezTo>
                  <a:cubicBezTo>
                    <a:pt x="2696" y="67"/>
                    <a:pt x="2694" y="85"/>
                    <a:pt x="2701" y="100"/>
                  </a:cubicBezTo>
                  <a:cubicBezTo>
                    <a:pt x="2705" y="108"/>
                    <a:pt x="2716" y="109"/>
                    <a:pt x="2723" y="114"/>
                  </a:cubicBezTo>
                  <a:cubicBezTo>
                    <a:pt x="2742" y="129"/>
                    <a:pt x="2751" y="150"/>
                    <a:pt x="2759" y="172"/>
                  </a:cubicBezTo>
                  <a:cubicBezTo>
                    <a:pt x="2761" y="196"/>
                    <a:pt x="2760" y="220"/>
                    <a:pt x="2766" y="243"/>
                  </a:cubicBezTo>
                  <a:cubicBezTo>
                    <a:pt x="2768" y="250"/>
                    <a:pt x="2768" y="274"/>
                    <a:pt x="2771" y="280"/>
                  </a:cubicBezTo>
                  <a:cubicBezTo>
                    <a:pt x="2797" y="335"/>
                    <a:pt x="2776" y="313"/>
                    <a:pt x="2826" y="325"/>
                  </a:cubicBezTo>
                  <a:cubicBezTo>
                    <a:pt x="2879" y="359"/>
                    <a:pt x="2886" y="328"/>
                    <a:pt x="2966" y="322"/>
                  </a:cubicBezTo>
                  <a:cubicBezTo>
                    <a:pt x="2970" y="321"/>
                    <a:pt x="3010" y="312"/>
                    <a:pt x="3017" y="308"/>
                  </a:cubicBezTo>
                  <a:cubicBezTo>
                    <a:pt x="3068" y="277"/>
                    <a:pt x="2990" y="307"/>
                    <a:pt x="3052" y="286"/>
                  </a:cubicBezTo>
                  <a:cubicBezTo>
                    <a:pt x="3063" y="280"/>
                    <a:pt x="3058" y="287"/>
                    <a:pt x="3076" y="287"/>
                  </a:cubicBezTo>
                  <a:cubicBezTo>
                    <a:pt x="3097" y="288"/>
                    <a:pt x="3161" y="285"/>
                    <a:pt x="3179" y="294"/>
                  </a:cubicBezTo>
                  <a:cubicBezTo>
                    <a:pt x="3199" y="298"/>
                    <a:pt x="3176" y="328"/>
                    <a:pt x="3181" y="340"/>
                  </a:cubicBezTo>
                  <a:cubicBezTo>
                    <a:pt x="3187" y="349"/>
                    <a:pt x="3204" y="339"/>
                    <a:pt x="3213" y="349"/>
                  </a:cubicBezTo>
                  <a:cubicBezTo>
                    <a:pt x="3222" y="359"/>
                    <a:pt x="3231" y="385"/>
                    <a:pt x="3234" y="400"/>
                  </a:cubicBezTo>
                  <a:cubicBezTo>
                    <a:pt x="3239" y="416"/>
                    <a:pt x="3227" y="423"/>
                    <a:pt x="3234" y="440"/>
                  </a:cubicBezTo>
                  <a:cubicBezTo>
                    <a:pt x="3242" y="453"/>
                    <a:pt x="3269" y="459"/>
                    <a:pt x="3280" y="479"/>
                  </a:cubicBezTo>
                  <a:cubicBezTo>
                    <a:pt x="3294" y="499"/>
                    <a:pt x="3290" y="544"/>
                    <a:pt x="3301" y="560"/>
                  </a:cubicBezTo>
                  <a:cubicBezTo>
                    <a:pt x="3313" y="580"/>
                    <a:pt x="3334" y="583"/>
                    <a:pt x="3349" y="599"/>
                  </a:cubicBezTo>
                  <a:cubicBezTo>
                    <a:pt x="3388" y="625"/>
                    <a:pt x="3351" y="632"/>
                    <a:pt x="3389" y="659"/>
                  </a:cubicBezTo>
                  <a:cubicBezTo>
                    <a:pt x="3403" y="679"/>
                    <a:pt x="3411" y="678"/>
                    <a:pt x="3424" y="692"/>
                  </a:cubicBezTo>
                  <a:cubicBezTo>
                    <a:pt x="3437" y="706"/>
                    <a:pt x="3452" y="723"/>
                    <a:pt x="3468" y="745"/>
                  </a:cubicBezTo>
                  <a:cubicBezTo>
                    <a:pt x="3520" y="780"/>
                    <a:pt x="3463" y="803"/>
                    <a:pt x="3518" y="824"/>
                  </a:cubicBezTo>
                  <a:cubicBezTo>
                    <a:pt x="3520" y="838"/>
                    <a:pt x="3514" y="857"/>
                    <a:pt x="3525" y="867"/>
                  </a:cubicBezTo>
                  <a:cubicBezTo>
                    <a:pt x="3538" y="878"/>
                    <a:pt x="3564" y="861"/>
                    <a:pt x="3575" y="874"/>
                  </a:cubicBezTo>
                  <a:cubicBezTo>
                    <a:pt x="3588" y="880"/>
                    <a:pt x="3575" y="920"/>
                    <a:pt x="3582" y="932"/>
                  </a:cubicBezTo>
                  <a:cubicBezTo>
                    <a:pt x="3589" y="944"/>
                    <a:pt x="3612" y="919"/>
                    <a:pt x="3618" y="944"/>
                  </a:cubicBezTo>
                  <a:cubicBezTo>
                    <a:pt x="3624" y="969"/>
                    <a:pt x="3615" y="1046"/>
                    <a:pt x="3621" y="1084"/>
                  </a:cubicBezTo>
                  <a:cubicBezTo>
                    <a:pt x="3627" y="1122"/>
                    <a:pt x="3641" y="1146"/>
                    <a:pt x="3654" y="1175"/>
                  </a:cubicBezTo>
                  <a:cubicBezTo>
                    <a:pt x="3666" y="1211"/>
                    <a:pt x="3658" y="1248"/>
                    <a:pt x="3697" y="1261"/>
                  </a:cubicBezTo>
                  <a:cubicBezTo>
                    <a:pt x="3708" y="1271"/>
                    <a:pt x="3710" y="1286"/>
                    <a:pt x="3721" y="1297"/>
                  </a:cubicBezTo>
                  <a:cubicBezTo>
                    <a:pt x="3737" y="1314"/>
                    <a:pt x="3744" y="1334"/>
                    <a:pt x="3760" y="1352"/>
                  </a:cubicBezTo>
                  <a:cubicBezTo>
                    <a:pt x="3768" y="1384"/>
                    <a:pt x="3785" y="1368"/>
                    <a:pt x="3808" y="1393"/>
                  </a:cubicBezTo>
                  <a:cubicBezTo>
                    <a:pt x="3819" y="1409"/>
                    <a:pt x="3809" y="1456"/>
                    <a:pt x="3817" y="1470"/>
                  </a:cubicBezTo>
                  <a:cubicBezTo>
                    <a:pt x="3825" y="1484"/>
                    <a:pt x="3850" y="1467"/>
                    <a:pt x="3856" y="1477"/>
                  </a:cubicBezTo>
                  <a:cubicBezTo>
                    <a:pt x="3865" y="1484"/>
                    <a:pt x="3848" y="1520"/>
                    <a:pt x="3853" y="1532"/>
                  </a:cubicBezTo>
                  <a:cubicBezTo>
                    <a:pt x="3858" y="1544"/>
                    <a:pt x="3879" y="1537"/>
                    <a:pt x="3885" y="1549"/>
                  </a:cubicBezTo>
                  <a:cubicBezTo>
                    <a:pt x="3891" y="1558"/>
                    <a:pt x="3885" y="1597"/>
                    <a:pt x="3891" y="1605"/>
                  </a:cubicBezTo>
                  <a:cubicBezTo>
                    <a:pt x="3943" y="1673"/>
                    <a:pt x="3898" y="1629"/>
                    <a:pt x="3934" y="1662"/>
                  </a:cubicBezTo>
                  <a:cubicBezTo>
                    <a:pt x="3931" y="1683"/>
                    <a:pt x="3952" y="1678"/>
                    <a:pt x="3945" y="1698"/>
                  </a:cubicBezTo>
                  <a:cubicBezTo>
                    <a:pt x="3942" y="1706"/>
                    <a:pt x="3899" y="1729"/>
                    <a:pt x="3892" y="1734"/>
                  </a:cubicBezTo>
                  <a:cubicBezTo>
                    <a:pt x="3869" y="1750"/>
                    <a:pt x="3864" y="1776"/>
                    <a:pt x="3840" y="1791"/>
                  </a:cubicBezTo>
                  <a:cubicBezTo>
                    <a:pt x="3823" y="1808"/>
                    <a:pt x="3804" y="1809"/>
                    <a:pt x="3789" y="1818"/>
                  </a:cubicBezTo>
                  <a:cubicBezTo>
                    <a:pt x="3773" y="1825"/>
                    <a:pt x="3757" y="1828"/>
                    <a:pt x="3743" y="1835"/>
                  </a:cubicBezTo>
                  <a:cubicBezTo>
                    <a:pt x="3707" y="1847"/>
                    <a:pt x="3741" y="1850"/>
                    <a:pt x="3704" y="1863"/>
                  </a:cubicBezTo>
                  <a:cubicBezTo>
                    <a:pt x="3697" y="1865"/>
                    <a:pt x="3683" y="1870"/>
                    <a:pt x="3683" y="1870"/>
                  </a:cubicBezTo>
                  <a:cubicBezTo>
                    <a:pt x="3647" y="1925"/>
                    <a:pt x="3694" y="1859"/>
                    <a:pt x="3647" y="1906"/>
                  </a:cubicBezTo>
                  <a:cubicBezTo>
                    <a:pt x="3631" y="1922"/>
                    <a:pt x="3628" y="1969"/>
                    <a:pt x="3613" y="1986"/>
                  </a:cubicBezTo>
                  <a:cubicBezTo>
                    <a:pt x="3602" y="1999"/>
                    <a:pt x="3568" y="2034"/>
                    <a:pt x="3568" y="2034"/>
                  </a:cubicBezTo>
                  <a:cubicBezTo>
                    <a:pt x="3555" y="2050"/>
                    <a:pt x="3551" y="2037"/>
                    <a:pt x="3527" y="2056"/>
                  </a:cubicBezTo>
                  <a:cubicBezTo>
                    <a:pt x="3511" y="2070"/>
                    <a:pt x="3495" y="2097"/>
                    <a:pt x="3474" y="2116"/>
                  </a:cubicBezTo>
                  <a:cubicBezTo>
                    <a:pt x="3467" y="2123"/>
                    <a:pt x="3412" y="2165"/>
                    <a:pt x="3403" y="2171"/>
                  </a:cubicBezTo>
                  <a:cubicBezTo>
                    <a:pt x="3389" y="2180"/>
                    <a:pt x="3378" y="2243"/>
                    <a:pt x="3378" y="2243"/>
                  </a:cubicBezTo>
                  <a:cubicBezTo>
                    <a:pt x="3372" y="2261"/>
                    <a:pt x="3361" y="2236"/>
                    <a:pt x="3345" y="2260"/>
                  </a:cubicBezTo>
                  <a:cubicBezTo>
                    <a:pt x="3339" y="2275"/>
                    <a:pt x="3351" y="2313"/>
                    <a:pt x="3340" y="2334"/>
                  </a:cubicBezTo>
                  <a:cubicBezTo>
                    <a:pt x="3329" y="2355"/>
                    <a:pt x="3291" y="2347"/>
                    <a:pt x="3282" y="2386"/>
                  </a:cubicBezTo>
                  <a:cubicBezTo>
                    <a:pt x="3273" y="2425"/>
                    <a:pt x="3290" y="2532"/>
                    <a:pt x="3285" y="2569"/>
                  </a:cubicBezTo>
                  <a:cubicBezTo>
                    <a:pt x="3285" y="2604"/>
                    <a:pt x="3291" y="2592"/>
                    <a:pt x="3285" y="2598"/>
                  </a:cubicBezTo>
                  <a:cubicBezTo>
                    <a:pt x="3279" y="2604"/>
                    <a:pt x="3261" y="2600"/>
                    <a:pt x="3251" y="2608"/>
                  </a:cubicBezTo>
                  <a:cubicBezTo>
                    <a:pt x="3248" y="2615"/>
                    <a:pt x="3230" y="2640"/>
                    <a:pt x="3224" y="2644"/>
                  </a:cubicBezTo>
                  <a:cubicBezTo>
                    <a:pt x="3212" y="2653"/>
                    <a:pt x="3184" y="2639"/>
                    <a:pt x="3184" y="2639"/>
                  </a:cubicBezTo>
                  <a:cubicBezTo>
                    <a:pt x="3146" y="2614"/>
                    <a:pt x="3181" y="2620"/>
                    <a:pt x="3133" y="2608"/>
                  </a:cubicBezTo>
                  <a:cubicBezTo>
                    <a:pt x="3104" y="2610"/>
                    <a:pt x="3068" y="2603"/>
                    <a:pt x="3040" y="2608"/>
                  </a:cubicBezTo>
                  <a:cubicBezTo>
                    <a:pt x="3036" y="2609"/>
                    <a:pt x="2960" y="2655"/>
                    <a:pt x="2949" y="2656"/>
                  </a:cubicBezTo>
                  <a:cubicBezTo>
                    <a:pt x="2906" y="2660"/>
                    <a:pt x="2880" y="2649"/>
                    <a:pt x="2837" y="2651"/>
                  </a:cubicBezTo>
                  <a:cubicBezTo>
                    <a:pt x="2812" y="2657"/>
                    <a:pt x="2853" y="2661"/>
                    <a:pt x="2838" y="2680"/>
                  </a:cubicBezTo>
                  <a:cubicBezTo>
                    <a:pt x="2833" y="2687"/>
                    <a:pt x="2803" y="2677"/>
                    <a:pt x="2790" y="2680"/>
                  </a:cubicBezTo>
                  <a:cubicBezTo>
                    <a:pt x="2777" y="2683"/>
                    <a:pt x="2771" y="2693"/>
                    <a:pt x="2759" y="2701"/>
                  </a:cubicBezTo>
                  <a:cubicBezTo>
                    <a:pt x="2751" y="2708"/>
                    <a:pt x="2728" y="2715"/>
                    <a:pt x="2716" y="2730"/>
                  </a:cubicBezTo>
                  <a:cubicBezTo>
                    <a:pt x="2711" y="2742"/>
                    <a:pt x="2733" y="2762"/>
                    <a:pt x="2728" y="2773"/>
                  </a:cubicBezTo>
                  <a:cubicBezTo>
                    <a:pt x="2723" y="2784"/>
                    <a:pt x="2709" y="2782"/>
                    <a:pt x="2687" y="2794"/>
                  </a:cubicBezTo>
                  <a:cubicBezTo>
                    <a:pt x="2673" y="2837"/>
                    <a:pt x="2635" y="2831"/>
                    <a:pt x="2596" y="2843"/>
                  </a:cubicBezTo>
                  <a:cubicBezTo>
                    <a:pt x="2583" y="2852"/>
                    <a:pt x="2573" y="2874"/>
                    <a:pt x="2560" y="2884"/>
                  </a:cubicBezTo>
                  <a:cubicBezTo>
                    <a:pt x="2540" y="2899"/>
                    <a:pt x="2498" y="2889"/>
                    <a:pt x="2473" y="2893"/>
                  </a:cubicBezTo>
                  <a:cubicBezTo>
                    <a:pt x="2453" y="2898"/>
                    <a:pt x="2463" y="2926"/>
                    <a:pt x="2454" y="2932"/>
                  </a:cubicBezTo>
                  <a:cubicBezTo>
                    <a:pt x="2445" y="2938"/>
                    <a:pt x="2433" y="2929"/>
                    <a:pt x="2421" y="2932"/>
                  </a:cubicBezTo>
                  <a:cubicBezTo>
                    <a:pt x="2409" y="2935"/>
                    <a:pt x="2397" y="2942"/>
                    <a:pt x="2382" y="2948"/>
                  </a:cubicBezTo>
                  <a:cubicBezTo>
                    <a:pt x="2365" y="2957"/>
                    <a:pt x="2350" y="2959"/>
                    <a:pt x="2332" y="2970"/>
                  </a:cubicBezTo>
                  <a:cubicBezTo>
                    <a:pt x="2314" y="2981"/>
                    <a:pt x="2293" y="2999"/>
                    <a:pt x="2271" y="3016"/>
                  </a:cubicBezTo>
                  <a:cubicBezTo>
                    <a:pt x="2245" y="3033"/>
                    <a:pt x="2226" y="3056"/>
                    <a:pt x="2200" y="3073"/>
                  </a:cubicBezTo>
                  <a:cubicBezTo>
                    <a:pt x="2192" y="3098"/>
                    <a:pt x="2181" y="3105"/>
                    <a:pt x="2164" y="3124"/>
                  </a:cubicBezTo>
                  <a:cubicBezTo>
                    <a:pt x="2155" y="3152"/>
                    <a:pt x="2142" y="3167"/>
                    <a:pt x="2121" y="3188"/>
                  </a:cubicBezTo>
                  <a:cubicBezTo>
                    <a:pt x="2116" y="3208"/>
                    <a:pt x="2108" y="3236"/>
                    <a:pt x="2113" y="3251"/>
                  </a:cubicBezTo>
                  <a:cubicBezTo>
                    <a:pt x="2116" y="3267"/>
                    <a:pt x="2140" y="3259"/>
                    <a:pt x="2137" y="3284"/>
                  </a:cubicBezTo>
                  <a:cubicBezTo>
                    <a:pt x="2129" y="3335"/>
                    <a:pt x="2130" y="3368"/>
                    <a:pt x="2092" y="3403"/>
                  </a:cubicBezTo>
                  <a:cubicBezTo>
                    <a:pt x="2076" y="3453"/>
                    <a:pt x="2092" y="3441"/>
                    <a:pt x="2057" y="3453"/>
                  </a:cubicBezTo>
                  <a:cubicBezTo>
                    <a:pt x="2045" y="3464"/>
                    <a:pt x="2014" y="3457"/>
                    <a:pt x="1996" y="3462"/>
                  </a:cubicBezTo>
                  <a:cubicBezTo>
                    <a:pt x="1978" y="3467"/>
                    <a:pt x="1963" y="3474"/>
                    <a:pt x="1949" y="3482"/>
                  </a:cubicBezTo>
                  <a:cubicBezTo>
                    <a:pt x="1936" y="3491"/>
                    <a:pt x="1927" y="3504"/>
                    <a:pt x="1913" y="3511"/>
                  </a:cubicBezTo>
                  <a:cubicBezTo>
                    <a:pt x="1900" y="3518"/>
                    <a:pt x="1870" y="3525"/>
                    <a:pt x="1870" y="3525"/>
                  </a:cubicBezTo>
                  <a:cubicBezTo>
                    <a:pt x="1824" y="3556"/>
                    <a:pt x="1860" y="3530"/>
                    <a:pt x="1823" y="3587"/>
                  </a:cubicBezTo>
                  <a:cubicBezTo>
                    <a:pt x="1814" y="3601"/>
                    <a:pt x="1763" y="3625"/>
                    <a:pt x="1763" y="3625"/>
                  </a:cubicBezTo>
                  <a:cubicBezTo>
                    <a:pt x="1734" y="3616"/>
                    <a:pt x="1736" y="3622"/>
                    <a:pt x="1727" y="3592"/>
                  </a:cubicBezTo>
                  <a:cubicBezTo>
                    <a:pt x="1740" y="3553"/>
                    <a:pt x="1709" y="3574"/>
                    <a:pt x="1748" y="3554"/>
                  </a:cubicBezTo>
                  <a:cubicBezTo>
                    <a:pt x="1762" y="3547"/>
                    <a:pt x="1771" y="3534"/>
                    <a:pt x="1784" y="3525"/>
                  </a:cubicBezTo>
                  <a:cubicBezTo>
                    <a:pt x="1800" y="3503"/>
                    <a:pt x="1831" y="3479"/>
                    <a:pt x="1847" y="3440"/>
                  </a:cubicBezTo>
                  <a:cubicBezTo>
                    <a:pt x="1863" y="3405"/>
                    <a:pt x="1871" y="3339"/>
                    <a:pt x="1881" y="3313"/>
                  </a:cubicBezTo>
                  <a:cubicBezTo>
                    <a:pt x="1891" y="3287"/>
                    <a:pt x="1901" y="3296"/>
                    <a:pt x="1909" y="3282"/>
                  </a:cubicBezTo>
                  <a:cubicBezTo>
                    <a:pt x="1914" y="3267"/>
                    <a:pt x="1918" y="3243"/>
                    <a:pt x="1928" y="3231"/>
                  </a:cubicBezTo>
                  <a:cubicBezTo>
                    <a:pt x="1962" y="3190"/>
                    <a:pt x="2007" y="3160"/>
                    <a:pt x="2035" y="3116"/>
                  </a:cubicBezTo>
                  <a:cubicBezTo>
                    <a:pt x="2025" y="3052"/>
                    <a:pt x="2032" y="3077"/>
                    <a:pt x="1978" y="3059"/>
                  </a:cubicBezTo>
                  <a:cubicBezTo>
                    <a:pt x="1959" y="3061"/>
                    <a:pt x="1939" y="3063"/>
                    <a:pt x="1920" y="3066"/>
                  </a:cubicBezTo>
                  <a:cubicBezTo>
                    <a:pt x="1913" y="3067"/>
                    <a:pt x="1892" y="3050"/>
                    <a:pt x="1885" y="3049"/>
                  </a:cubicBezTo>
                  <a:cubicBezTo>
                    <a:pt x="1865" y="3046"/>
                    <a:pt x="1862" y="3057"/>
                    <a:pt x="1842" y="3052"/>
                  </a:cubicBezTo>
                  <a:cubicBezTo>
                    <a:pt x="1827" y="3030"/>
                    <a:pt x="1820" y="3009"/>
                    <a:pt x="1806" y="2987"/>
                  </a:cubicBezTo>
                  <a:cubicBezTo>
                    <a:pt x="1800" y="2925"/>
                    <a:pt x="1794" y="2917"/>
                    <a:pt x="1806" y="2859"/>
                  </a:cubicBezTo>
                  <a:cubicBezTo>
                    <a:pt x="1809" y="2844"/>
                    <a:pt x="1820" y="2816"/>
                    <a:pt x="1820" y="2816"/>
                  </a:cubicBezTo>
                  <a:cubicBezTo>
                    <a:pt x="1822" y="2794"/>
                    <a:pt x="1823" y="2772"/>
                    <a:pt x="1827" y="2751"/>
                  </a:cubicBezTo>
                  <a:cubicBezTo>
                    <a:pt x="1830" y="2736"/>
                    <a:pt x="1842" y="2708"/>
                    <a:pt x="1842" y="2708"/>
                  </a:cubicBezTo>
                  <a:cubicBezTo>
                    <a:pt x="1849" y="2676"/>
                    <a:pt x="1845" y="2581"/>
                    <a:pt x="1857" y="2552"/>
                  </a:cubicBezTo>
                  <a:cubicBezTo>
                    <a:pt x="1869" y="2523"/>
                    <a:pt x="1895" y="2547"/>
                    <a:pt x="1913" y="2536"/>
                  </a:cubicBezTo>
                  <a:cubicBezTo>
                    <a:pt x="1930" y="2520"/>
                    <a:pt x="1963" y="2486"/>
                    <a:pt x="1963" y="2486"/>
                  </a:cubicBezTo>
                  <a:cubicBezTo>
                    <a:pt x="1975" y="2466"/>
                    <a:pt x="1997" y="2428"/>
                    <a:pt x="1998" y="2411"/>
                  </a:cubicBezTo>
                  <a:cubicBezTo>
                    <a:pt x="1999" y="2394"/>
                    <a:pt x="1973" y="2396"/>
                    <a:pt x="1967" y="2384"/>
                  </a:cubicBezTo>
                  <a:cubicBezTo>
                    <a:pt x="1961" y="2372"/>
                    <a:pt x="1973" y="2350"/>
                    <a:pt x="1965" y="2339"/>
                  </a:cubicBezTo>
                  <a:cubicBezTo>
                    <a:pt x="1957" y="2328"/>
                    <a:pt x="1931" y="2331"/>
                    <a:pt x="1920" y="2321"/>
                  </a:cubicBezTo>
                  <a:cubicBezTo>
                    <a:pt x="1880" y="2280"/>
                    <a:pt x="1924" y="2306"/>
                    <a:pt x="1897" y="2281"/>
                  </a:cubicBezTo>
                  <a:cubicBezTo>
                    <a:pt x="1885" y="2267"/>
                    <a:pt x="1872" y="2238"/>
                    <a:pt x="1859" y="2226"/>
                  </a:cubicBezTo>
                  <a:cubicBezTo>
                    <a:pt x="1846" y="2214"/>
                    <a:pt x="1830" y="2243"/>
                    <a:pt x="1821" y="2209"/>
                  </a:cubicBezTo>
                  <a:cubicBezTo>
                    <a:pt x="1805" y="2159"/>
                    <a:pt x="1836" y="2050"/>
                    <a:pt x="1806" y="2020"/>
                  </a:cubicBezTo>
                  <a:cubicBezTo>
                    <a:pt x="1794" y="1989"/>
                    <a:pt x="1794" y="1982"/>
                    <a:pt x="1780" y="1976"/>
                  </a:cubicBezTo>
                  <a:cubicBezTo>
                    <a:pt x="1766" y="1970"/>
                    <a:pt x="1738" y="1978"/>
                    <a:pt x="1720" y="1984"/>
                  </a:cubicBezTo>
                  <a:cubicBezTo>
                    <a:pt x="1706" y="1979"/>
                    <a:pt x="1674" y="2010"/>
                    <a:pt x="1674" y="2010"/>
                  </a:cubicBezTo>
                  <a:cubicBezTo>
                    <a:pt x="1658" y="2017"/>
                    <a:pt x="1626" y="2009"/>
                    <a:pt x="1607" y="2015"/>
                  </a:cubicBezTo>
                  <a:cubicBezTo>
                    <a:pt x="1588" y="2021"/>
                    <a:pt x="1595" y="2045"/>
                    <a:pt x="1561" y="2048"/>
                  </a:cubicBezTo>
                  <a:cubicBezTo>
                    <a:pt x="1527" y="2051"/>
                    <a:pt x="1445" y="2032"/>
                    <a:pt x="1405" y="2032"/>
                  </a:cubicBezTo>
                  <a:cubicBezTo>
                    <a:pt x="1365" y="2032"/>
                    <a:pt x="1344" y="2042"/>
                    <a:pt x="1319" y="2049"/>
                  </a:cubicBezTo>
                  <a:cubicBezTo>
                    <a:pt x="1295" y="2057"/>
                    <a:pt x="1278" y="2069"/>
                    <a:pt x="1254" y="2077"/>
                  </a:cubicBezTo>
                  <a:cubicBezTo>
                    <a:pt x="1235" y="2108"/>
                    <a:pt x="1235" y="2145"/>
                    <a:pt x="1211" y="2171"/>
                  </a:cubicBezTo>
                  <a:cubicBezTo>
                    <a:pt x="1198" y="2212"/>
                    <a:pt x="1187" y="2268"/>
                    <a:pt x="1168" y="2307"/>
                  </a:cubicBezTo>
                  <a:cubicBezTo>
                    <a:pt x="1158" y="2328"/>
                    <a:pt x="1138" y="2344"/>
                    <a:pt x="1125" y="2364"/>
                  </a:cubicBezTo>
                  <a:cubicBezTo>
                    <a:pt x="1110" y="2412"/>
                    <a:pt x="1052" y="2436"/>
                    <a:pt x="1018" y="2472"/>
                  </a:cubicBezTo>
                  <a:cubicBezTo>
                    <a:pt x="995" y="2502"/>
                    <a:pt x="1015" y="2558"/>
                    <a:pt x="1007" y="2576"/>
                  </a:cubicBezTo>
                  <a:cubicBezTo>
                    <a:pt x="999" y="2594"/>
                    <a:pt x="976" y="2563"/>
                    <a:pt x="969" y="2581"/>
                  </a:cubicBezTo>
                  <a:cubicBezTo>
                    <a:pt x="965" y="2599"/>
                    <a:pt x="967" y="2658"/>
                    <a:pt x="966" y="2687"/>
                  </a:cubicBezTo>
                  <a:cubicBezTo>
                    <a:pt x="965" y="2716"/>
                    <a:pt x="971" y="2746"/>
                    <a:pt x="961" y="2756"/>
                  </a:cubicBezTo>
                  <a:cubicBezTo>
                    <a:pt x="958" y="2766"/>
                    <a:pt x="917" y="2742"/>
                    <a:pt x="906" y="2747"/>
                  </a:cubicBezTo>
                  <a:cubicBezTo>
                    <a:pt x="886" y="2756"/>
                    <a:pt x="867" y="2773"/>
                    <a:pt x="867" y="2773"/>
                  </a:cubicBezTo>
                  <a:cubicBezTo>
                    <a:pt x="830" y="2798"/>
                    <a:pt x="857" y="2783"/>
                    <a:pt x="808" y="2788"/>
                  </a:cubicBezTo>
                  <a:cubicBezTo>
                    <a:pt x="793" y="2796"/>
                    <a:pt x="784" y="2829"/>
                    <a:pt x="774" y="2838"/>
                  </a:cubicBezTo>
                  <a:cubicBezTo>
                    <a:pt x="761" y="2847"/>
                    <a:pt x="736" y="2847"/>
                    <a:pt x="729" y="2840"/>
                  </a:cubicBezTo>
                  <a:cubicBezTo>
                    <a:pt x="719" y="2836"/>
                    <a:pt x="736" y="2808"/>
                    <a:pt x="731" y="2797"/>
                  </a:cubicBezTo>
                  <a:cubicBezTo>
                    <a:pt x="726" y="2786"/>
                    <a:pt x="721" y="2791"/>
                    <a:pt x="700" y="2773"/>
                  </a:cubicBezTo>
                  <a:cubicBezTo>
                    <a:pt x="687" y="2733"/>
                    <a:pt x="639" y="2709"/>
                    <a:pt x="604" y="2687"/>
                  </a:cubicBezTo>
                  <a:cubicBezTo>
                    <a:pt x="583" y="2671"/>
                    <a:pt x="597" y="2663"/>
                    <a:pt x="587" y="2658"/>
                  </a:cubicBezTo>
                  <a:cubicBezTo>
                    <a:pt x="577" y="2653"/>
                    <a:pt x="556" y="2664"/>
                    <a:pt x="546" y="2656"/>
                  </a:cubicBezTo>
                  <a:cubicBezTo>
                    <a:pt x="536" y="2648"/>
                    <a:pt x="545" y="2621"/>
                    <a:pt x="529" y="2612"/>
                  </a:cubicBezTo>
                  <a:cubicBezTo>
                    <a:pt x="513" y="2603"/>
                    <a:pt x="483" y="2610"/>
                    <a:pt x="452" y="2601"/>
                  </a:cubicBezTo>
                  <a:cubicBezTo>
                    <a:pt x="406" y="2555"/>
                    <a:pt x="441" y="2567"/>
                    <a:pt x="344" y="2558"/>
                  </a:cubicBezTo>
                  <a:cubicBezTo>
                    <a:pt x="322" y="2535"/>
                    <a:pt x="317" y="2522"/>
                    <a:pt x="287" y="2507"/>
                  </a:cubicBezTo>
                  <a:cubicBezTo>
                    <a:pt x="266" y="2499"/>
                    <a:pt x="252" y="2502"/>
                    <a:pt x="241" y="2497"/>
                  </a:cubicBezTo>
                  <a:cubicBezTo>
                    <a:pt x="230" y="2492"/>
                    <a:pt x="230" y="2480"/>
                    <a:pt x="222" y="2478"/>
                  </a:cubicBezTo>
                  <a:cubicBezTo>
                    <a:pt x="214" y="2476"/>
                    <a:pt x="207" y="2490"/>
                    <a:pt x="193" y="2483"/>
                  </a:cubicBezTo>
                  <a:cubicBezTo>
                    <a:pt x="183" y="2443"/>
                    <a:pt x="164" y="2462"/>
                    <a:pt x="136" y="2436"/>
                  </a:cubicBezTo>
                  <a:cubicBezTo>
                    <a:pt x="127" y="2438"/>
                    <a:pt x="117" y="2445"/>
                    <a:pt x="108" y="2443"/>
                  </a:cubicBezTo>
                  <a:cubicBezTo>
                    <a:pt x="98" y="2441"/>
                    <a:pt x="83" y="2412"/>
                    <a:pt x="79" y="2407"/>
                  </a:cubicBezTo>
                  <a:cubicBezTo>
                    <a:pt x="59" y="2383"/>
                    <a:pt x="62" y="2387"/>
                    <a:pt x="36" y="2378"/>
                  </a:cubicBezTo>
                  <a:cubicBezTo>
                    <a:pt x="27" y="2352"/>
                    <a:pt x="9" y="2340"/>
                    <a:pt x="0" y="2314"/>
                  </a:cubicBezTo>
                  <a:cubicBezTo>
                    <a:pt x="9" y="2258"/>
                    <a:pt x="10" y="2276"/>
                    <a:pt x="36" y="2235"/>
                  </a:cubicBezTo>
                  <a:cubicBezTo>
                    <a:pt x="44" y="2216"/>
                    <a:pt x="27" y="2192"/>
                    <a:pt x="33" y="2183"/>
                  </a:cubicBezTo>
                  <a:cubicBezTo>
                    <a:pt x="39" y="2174"/>
                    <a:pt x="61" y="2190"/>
                    <a:pt x="69" y="2183"/>
                  </a:cubicBezTo>
                  <a:cubicBezTo>
                    <a:pt x="77" y="2176"/>
                    <a:pt x="74" y="2151"/>
                    <a:pt x="79" y="2142"/>
                  </a:cubicBezTo>
                  <a:cubicBezTo>
                    <a:pt x="87" y="2125"/>
                    <a:pt x="90" y="2141"/>
                    <a:pt x="100" y="2128"/>
                  </a:cubicBezTo>
                  <a:cubicBezTo>
                    <a:pt x="105" y="2118"/>
                    <a:pt x="101" y="2093"/>
                    <a:pt x="107" y="2082"/>
                  </a:cubicBezTo>
                  <a:cubicBezTo>
                    <a:pt x="113" y="2071"/>
                    <a:pt x="125" y="2076"/>
                    <a:pt x="136" y="2063"/>
                  </a:cubicBezTo>
                  <a:cubicBezTo>
                    <a:pt x="145" y="2040"/>
                    <a:pt x="158" y="2027"/>
                    <a:pt x="172" y="2006"/>
                  </a:cubicBezTo>
                  <a:cubicBezTo>
                    <a:pt x="180" y="1980"/>
                    <a:pt x="188" y="1954"/>
                    <a:pt x="194" y="1927"/>
                  </a:cubicBezTo>
                  <a:cubicBezTo>
                    <a:pt x="190" y="1886"/>
                    <a:pt x="208" y="1829"/>
                    <a:pt x="174" y="1799"/>
                  </a:cubicBezTo>
                  <a:cubicBezTo>
                    <a:pt x="161" y="1788"/>
                    <a:pt x="131" y="1789"/>
                    <a:pt x="131" y="1789"/>
                  </a:cubicBezTo>
                  <a:cubicBezTo>
                    <a:pt x="121" y="1757"/>
                    <a:pt x="109" y="1745"/>
                    <a:pt x="136" y="1726"/>
                  </a:cubicBezTo>
                  <a:cubicBezTo>
                    <a:pt x="149" y="1691"/>
                    <a:pt x="153" y="1654"/>
                    <a:pt x="165" y="1619"/>
                  </a:cubicBezTo>
                  <a:cubicBezTo>
                    <a:pt x="163" y="1590"/>
                    <a:pt x="163" y="1561"/>
                    <a:pt x="158" y="1533"/>
                  </a:cubicBezTo>
                  <a:cubicBezTo>
                    <a:pt x="155" y="1510"/>
                    <a:pt x="170" y="1491"/>
                    <a:pt x="165" y="1477"/>
                  </a:cubicBezTo>
                  <a:cubicBezTo>
                    <a:pt x="161" y="1466"/>
                    <a:pt x="137" y="1482"/>
                    <a:pt x="131" y="1465"/>
                  </a:cubicBezTo>
                  <a:cubicBezTo>
                    <a:pt x="131" y="1441"/>
                    <a:pt x="129" y="1399"/>
                    <a:pt x="129" y="1375"/>
                  </a:cubicBezTo>
                  <a:cubicBezTo>
                    <a:pt x="129" y="1357"/>
                    <a:pt x="127" y="1354"/>
                    <a:pt x="129" y="1339"/>
                  </a:cubicBezTo>
                  <a:cubicBezTo>
                    <a:pt x="142" y="1324"/>
                    <a:pt x="127" y="1302"/>
                    <a:pt x="131" y="1283"/>
                  </a:cubicBezTo>
                  <a:cubicBezTo>
                    <a:pt x="114" y="1237"/>
                    <a:pt x="145" y="1223"/>
                    <a:pt x="181" y="1187"/>
                  </a:cubicBezTo>
                  <a:close/>
                </a:path>
              </a:pathLst>
            </a:custGeom>
            <a:solidFill>
              <a:srgbClr val="DBF4FD"/>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36" name="Freeform 21"/>
            <p:cNvSpPr>
              <a:spLocks noChangeAspect="1"/>
            </p:cNvSpPr>
            <p:nvPr/>
          </p:nvSpPr>
          <p:spPr bwMode="auto">
            <a:xfrm>
              <a:off x="2689243" y="967290"/>
              <a:ext cx="2537315" cy="2128220"/>
            </a:xfrm>
            <a:custGeom>
              <a:avLst/>
              <a:gdLst>
                <a:gd name="T0" fmla="*/ 3274 w 4746"/>
                <a:gd name="T1" fmla="*/ 985 h 3980"/>
                <a:gd name="T2" fmla="*/ 3626 w 4746"/>
                <a:gd name="T3" fmla="*/ 851 h 3980"/>
                <a:gd name="T4" fmla="*/ 3703 w 4746"/>
                <a:gd name="T5" fmla="*/ 550 h 3980"/>
                <a:gd name="T6" fmla="*/ 3799 w 4746"/>
                <a:gd name="T7" fmla="*/ 243 h 3980"/>
                <a:gd name="T8" fmla="*/ 3786 w 4746"/>
                <a:gd name="T9" fmla="*/ 38 h 3980"/>
                <a:gd name="T10" fmla="*/ 4093 w 4746"/>
                <a:gd name="T11" fmla="*/ 294 h 3980"/>
                <a:gd name="T12" fmla="*/ 4221 w 4746"/>
                <a:gd name="T13" fmla="*/ 480 h 3980"/>
                <a:gd name="T14" fmla="*/ 4471 w 4746"/>
                <a:gd name="T15" fmla="*/ 390 h 3980"/>
                <a:gd name="T16" fmla="*/ 4669 w 4746"/>
                <a:gd name="T17" fmla="*/ 473 h 3980"/>
                <a:gd name="T18" fmla="*/ 4618 w 4746"/>
                <a:gd name="T19" fmla="*/ 755 h 3980"/>
                <a:gd name="T20" fmla="*/ 4554 w 4746"/>
                <a:gd name="T21" fmla="*/ 1056 h 3980"/>
                <a:gd name="T22" fmla="*/ 4356 w 4746"/>
                <a:gd name="T23" fmla="*/ 1337 h 3980"/>
                <a:gd name="T24" fmla="*/ 4445 w 4746"/>
                <a:gd name="T25" fmla="*/ 1497 h 3980"/>
                <a:gd name="T26" fmla="*/ 4458 w 4746"/>
                <a:gd name="T27" fmla="*/ 1664 h 3980"/>
                <a:gd name="T28" fmla="*/ 4247 w 4746"/>
                <a:gd name="T29" fmla="*/ 1760 h 3980"/>
                <a:gd name="T30" fmla="*/ 4394 w 4746"/>
                <a:gd name="T31" fmla="*/ 2044 h 3980"/>
                <a:gd name="T32" fmla="*/ 4676 w 4746"/>
                <a:gd name="T33" fmla="*/ 2208 h 3980"/>
                <a:gd name="T34" fmla="*/ 4637 w 4746"/>
                <a:gd name="T35" fmla="*/ 2406 h 3980"/>
                <a:gd name="T36" fmla="*/ 4439 w 4746"/>
                <a:gd name="T37" fmla="*/ 2476 h 3980"/>
                <a:gd name="T38" fmla="*/ 4189 w 4746"/>
                <a:gd name="T39" fmla="*/ 2758 h 3980"/>
                <a:gd name="T40" fmla="*/ 3933 w 4746"/>
                <a:gd name="T41" fmla="*/ 2892 h 3980"/>
                <a:gd name="T42" fmla="*/ 3760 w 4746"/>
                <a:gd name="T43" fmla="*/ 2688 h 3980"/>
                <a:gd name="T44" fmla="*/ 3376 w 4746"/>
                <a:gd name="T45" fmla="*/ 2822 h 3980"/>
                <a:gd name="T46" fmla="*/ 3133 w 4746"/>
                <a:gd name="T47" fmla="*/ 2809 h 3980"/>
                <a:gd name="T48" fmla="*/ 3069 w 4746"/>
                <a:gd name="T49" fmla="*/ 3168 h 3980"/>
                <a:gd name="T50" fmla="*/ 2692 w 4746"/>
                <a:gd name="T51" fmla="*/ 3360 h 3980"/>
                <a:gd name="T52" fmla="*/ 2356 w 4746"/>
                <a:gd name="T53" fmla="*/ 3526 h 3980"/>
                <a:gd name="T54" fmla="*/ 2167 w 4746"/>
                <a:gd name="T55" fmla="*/ 3760 h 3980"/>
                <a:gd name="T56" fmla="*/ 1911 w 4746"/>
                <a:gd name="T57" fmla="*/ 3859 h 3980"/>
                <a:gd name="T58" fmla="*/ 1764 w 4746"/>
                <a:gd name="T59" fmla="*/ 3667 h 3980"/>
                <a:gd name="T60" fmla="*/ 1572 w 4746"/>
                <a:gd name="T61" fmla="*/ 3609 h 3980"/>
                <a:gd name="T62" fmla="*/ 1386 w 4746"/>
                <a:gd name="T63" fmla="*/ 3948 h 3980"/>
                <a:gd name="T64" fmla="*/ 1149 w 4746"/>
                <a:gd name="T65" fmla="*/ 3891 h 3980"/>
                <a:gd name="T66" fmla="*/ 1168 w 4746"/>
                <a:gd name="T67" fmla="*/ 3705 h 3980"/>
                <a:gd name="T68" fmla="*/ 1085 w 4746"/>
                <a:gd name="T69" fmla="*/ 3564 h 3980"/>
                <a:gd name="T70" fmla="*/ 804 w 4746"/>
                <a:gd name="T71" fmla="*/ 3667 h 3980"/>
                <a:gd name="T72" fmla="*/ 592 w 4746"/>
                <a:gd name="T73" fmla="*/ 3488 h 3980"/>
                <a:gd name="T74" fmla="*/ 464 w 4746"/>
                <a:gd name="T75" fmla="*/ 3264 h 3980"/>
                <a:gd name="T76" fmla="*/ 432 w 4746"/>
                <a:gd name="T77" fmla="*/ 3084 h 3980"/>
                <a:gd name="T78" fmla="*/ 125 w 4746"/>
                <a:gd name="T79" fmla="*/ 3110 h 3980"/>
                <a:gd name="T80" fmla="*/ 23 w 4746"/>
                <a:gd name="T81" fmla="*/ 2976 h 3980"/>
                <a:gd name="T82" fmla="*/ 132 w 4746"/>
                <a:gd name="T83" fmla="*/ 2672 h 3980"/>
                <a:gd name="T84" fmla="*/ 749 w 4746"/>
                <a:gd name="T85" fmla="*/ 2739 h 3980"/>
                <a:gd name="T86" fmla="*/ 1261 w 4746"/>
                <a:gd name="T87" fmla="*/ 2960 h 3980"/>
                <a:gd name="T88" fmla="*/ 1671 w 4746"/>
                <a:gd name="T89" fmla="*/ 2841 h 3980"/>
                <a:gd name="T90" fmla="*/ 2064 w 4746"/>
                <a:gd name="T91" fmla="*/ 2777 h 3980"/>
                <a:gd name="T92" fmla="*/ 2362 w 4746"/>
                <a:gd name="T93" fmla="*/ 2694 h 3980"/>
                <a:gd name="T94" fmla="*/ 2557 w 4746"/>
                <a:gd name="T95" fmla="*/ 2400 h 3980"/>
                <a:gd name="T96" fmla="*/ 2762 w 4746"/>
                <a:gd name="T97" fmla="*/ 2124 h 3980"/>
                <a:gd name="T98" fmla="*/ 3056 w 4746"/>
                <a:gd name="T99" fmla="*/ 2016 h 3980"/>
                <a:gd name="T100" fmla="*/ 3322 w 4746"/>
                <a:gd name="T101" fmla="*/ 1868 h 3980"/>
                <a:gd name="T102" fmla="*/ 3735 w 4746"/>
                <a:gd name="T103" fmla="*/ 1593 h 3980"/>
                <a:gd name="T104" fmla="*/ 3895 w 4746"/>
                <a:gd name="T105" fmla="*/ 1536 h 3980"/>
                <a:gd name="T106" fmla="*/ 3735 w 4746"/>
                <a:gd name="T107" fmla="*/ 1401 h 3980"/>
                <a:gd name="T108" fmla="*/ 3479 w 4746"/>
                <a:gd name="T109" fmla="*/ 1385 h 3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746" h="3980">
                  <a:moveTo>
                    <a:pt x="3140" y="1337"/>
                  </a:moveTo>
                  <a:cubicBezTo>
                    <a:pt x="3149" y="1307"/>
                    <a:pt x="3155" y="1286"/>
                    <a:pt x="3172" y="1260"/>
                  </a:cubicBezTo>
                  <a:cubicBezTo>
                    <a:pt x="3179" y="1154"/>
                    <a:pt x="3179" y="1186"/>
                    <a:pt x="3204" y="1113"/>
                  </a:cubicBezTo>
                  <a:cubicBezTo>
                    <a:pt x="3211" y="1092"/>
                    <a:pt x="3236" y="1056"/>
                    <a:pt x="3236" y="1056"/>
                  </a:cubicBezTo>
                  <a:cubicBezTo>
                    <a:pt x="3246" y="1023"/>
                    <a:pt x="3246" y="1004"/>
                    <a:pt x="3274" y="985"/>
                  </a:cubicBezTo>
                  <a:cubicBezTo>
                    <a:pt x="3295" y="955"/>
                    <a:pt x="3306" y="914"/>
                    <a:pt x="3344" y="902"/>
                  </a:cubicBezTo>
                  <a:cubicBezTo>
                    <a:pt x="3393" y="870"/>
                    <a:pt x="3421" y="903"/>
                    <a:pt x="3460" y="928"/>
                  </a:cubicBezTo>
                  <a:cubicBezTo>
                    <a:pt x="3541" y="920"/>
                    <a:pt x="3519" y="926"/>
                    <a:pt x="3568" y="889"/>
                  </a:cubicBezTo>
                  <a:cubicBezTo>
                    <a:pt x="3580" y="880"/>
                    <a:pt x="3594" y="872"/>
                    <a:pt x="3607" y="864"/>
                  </a:cubicBezTo>
                  <a:cubicBezTo>
                    <a:pt x="3613" y="860"/>
                    <a:pt x="3626" y="851"/>
                    <a:pt x="3626" y="851"/>
                  </a:cubicBezTo>
                  <a:cubicBezTo>
                    <a:pt x="3644" y="824"/>
                    <a:pt x="3654" y="799"/>
                    <a:pt x="3671" y="774"/>
                  </a:cubicBezTo>
                  <a:cubicBezTo>
                    <a:pt x="3665" y="772"/>
                    <a:pt x="3657" y="773"/>
                    <a:pt x="3652" y="768"/>
                  </a:cubicBezTo>
                  <a:cubicBezTo>
                    <a:pt x="3644" y="760"/>
                    <a:pt x="3646" y="710"/>
                    <a:pt x="3642" y="697"/>
                  </a:cubicBezTo>
                  <a:cubicBezTo>
                    <a:pt x="3644" y="672"/>
                    <a:pt x="3661" y="670"/>
                    <a:pt x="3671" y="646"/>
                  </a:cubicBezTo>
                  <a:cubicBezTo>
                    <a:pt x="3681" y="622"/>
                    <a:pt x="3694" y="576"/>
                    <a:pt x="3703" y="550"/>
                  </a:cubicBezTo>
                  <a:cubicBezTo>
                    <a:pt x="3710" y="529"/>
                    <a:pt x="3724" y="514"/>
                    <a:pt x="3728" y="492"/>
                  </a:cubicBezTo>
                  <a:cubicBezTo>
                    <a:pt x="3732" y="471"/>
                    <a:pt x="3729" y="446"/>
                    <a:pt x="3741" y="428"/>
                  </a:cubicBezTo>
                  <a:cubicBezTo>
                    <a:pt x="3778" y="370"/>
                    <a:pt x="3744" y="446"/>
                    <a:pt x="3773" y="390"/>
                  </a:cubicBezTo>
                  <a:cubicBezTo>
                    <a:pt x="3788" y="362"/>
                    <a:pt x="3795" y="325"/>
                    <a:pt x="3805" y="294"/>
                  </a:cubicBezTo>
                  <a:cubicBezTo>
                    <a:pt x="3803" y="277"/>
                    <a:pt x="3805" y="259"/>
                    <a:pt x="3799" y="243"/>
                  </a:cubicBezTo>
                  <a:cubicBezTo>
                    <a:pt x="3790" y="220"/>
                    <a:pt x="3710" y="218"/>
                    <a:pt x="3703" y="217"/>
                  </a:cubicBezTo>
                  <a:cubicBezTo>
                    <a:pt x="3676" y="203"/>
                    <a:pt x="3687" y="220"/>
                    <a:pt x="3671" y="195"/>
                  </a:cubicBezTo>
                  <a:cubicBezTo>
                    <a:pt x="3683" y="183"/>
                    <a:pt x="3678" y="165"/>
                    <a:pt x="3690" y="153"/>
                  </a:cubicBezTo>
                  <a:cubicBezTo>
                    <a:pt x="3706" y="137"/>
                    <a:pt x="3721" y="107"/>
                    <a:pt x="3738" y="92"/>
                  </a:cubicBezTo>
                  <a:cubicBezTo>
                    <a:pt x="3756" y="76"/>
                    <a:pt x="3767" y="54"/>
                    <a:pt x="3786" y="38"/>
                  </a:cubicBezTo>
                  <a:cubicBezTo>
                    <a:pt x="3806" y="22"/>
                    <a:pt x="3826" y="19"/>
                    <a:pt x="3850" y="12"/>
                  </a:cubicBezTo>
                  <a:cubicBezTo>
                    <a:pt x="3863" y="8"/>
                    <a:pt x="3888" y="0"/>
                    <a:pt x="3888" y="0"/>
                  </a:cubicBezTo>
                  <a:cubicBezTo>
                    <a:pt x="3890" y="6"/>
                    <a:pt x="3895" y="12"/>
                    <a:pt x="3895" y="19"/>
                  </a:cubicBezTo>
                  <a:cubicBezTo>
                    <a:pt x="3909" y="281"/>
                    <a:pt x="3838" y="245"/>
                    <a:pt x="4068" y="256"/>
                  </a:cubicBezTo>
                  <a:cubicBezTo>
                    <a:pt x="4076" y="269"/>
                    <a:pt x="4085" y="281"/>
                    <a:pt x="4093" y="294"/>
                  </a:cubicBezTo>
                  <a:cubicBezTo>
                    <a:pt x="4097" y="300"/>
                    <a:pt x="4106" y="313"/>
                    <a:pt x="4106" y="313"/>
                  </a:cubicBezTo>
                  <a:cubicBezTo>
                    <a:pt x="4112" y="332"/>
                    <a:pt x="4115" y="353"/>
                    <a:pt x="4125" y="371"/>
                  </a:cubicBezTo>
                  <a:cubicBezTo>
                    <a:pt x="4133" y="384"/>
                    <a:pt x="4151" y="409"/>
                    <a:pt x="4151" y="409"/>
                  </a:cubicBezTo>
                  <a:cubicBezTo>
                    <a:pt x="4160" y="450"/>
                    <a:pt x="4152" y="428"/>
                    <a:pt x="4183" y="473"/>
                  </a:cubicBezTo>
                  <a:cubicBezTo>
                    <a:pt x="4190" y="484"/>
                    <a:pt x="4208" y="477"/>
                    <a:pt x="4221" y="480"/>
                  </a:cubicBezTo>
                  <a:cubicBezTo>
                    <a:pt x="4238" y="484"/>
                    <a:pt x="4288" y="460"/>
                    <a:pt x="4288" y="460"/>
                  </a:cubicBezTo>
                  <a:cubicBezTo>
                    <a:pt x="4321" y="450"/>
                    <a:pt x="4334" y="433"/>
                    <a:pt x="4368" y="422"/>
                  </a:cubicBezTo>
                  <a:cubicBezTo>
                    <a:pt x="4383" y="411"/>
                    <a:pt x="4398" y="420"/>
                    <a:pt x="4413" y="409"/>
                  </a:cubicBezTo>
                  <a:cubicBezTo>
                    <a:pt x="4420" y="404"/>
                    <a:pt x="4424" y="407"/>
                    <a:pt x="4432" y="403"/>
                  </a:cubicBezTo>
                  <a:cubicBezTo>
                    <a:pt x="4444" y="396"/>
                    <a:pt x="4471" y="390"/>
                    <a:pt x="4471" y="390"/>
                  </a:cubicBezTo>
                  <a:cubicBezTo>
                    <a:pt x="4487" y="367"/>
                    <a:pt x="4480" y="353"/>
                    <a:pt x="4506" y="345"/>
                  </a:cubicBezTo>
                  <a:cubicBezTo>
                    <a:pt x="4520" y="339"/>
                    <a:pt x="4552" y="341"/>
                    <a:pt x="4564" y="345"/>
                  </a:cubicBezTo>
                  <a:cubicBezTo>
                    <a:pt x="4576" y="349"/>
                    <a:pt x="4568" y="359"/>
                    <a:pt x="4580" y="371"/>
                  </a:cubicBezTo>
                  <a:cubicBezTo>
                    <a:pt x="4620" y="427"/>
                    <a:pt x="4552" y="403"/>
                    <a:pt x="4637" y="416"/>
                  </a:cubicBezTo>
                  <a:cubicBezTo>
                    <a:pt x="4649" y="447"/>
                    <a:pt x="4660" y="437"/>
                    <a:pt x="4669" y="473"/>
                  </a:cubicBezTo>
                  <a:cubicBezTo>
                    <a:pt x="4667" y="488"/>
                    <a:pt x="4669" y="504"/>
                    <a:pt x="4663" y="518"/>
                  </a:cubicBezTo>
                  <a:cubicBezTo>
                    <a:pt x="4660" y="526"/>
                    <a:pt x="4649" y="530"/>
                    <a:pt x="4644" y="537"/>
                  </a:cubicBezTo>
                  <a:cubicBezTo>
                    <a:pt x="4640" y="543"/>
                    <a:pt x="4639" y="550"/>
                    <a:pt x="4637" y="556"/>
                  </a:cubicBezTo>
                  <a:cubicBezTo>
                    <a:pt x="4627" y="589"/>
                    <a:pt x="4623" y="612"/>
                    <a:pt x="4605" y="640"/>
                  </a:cubicBezTo>
                  <a:cubicBezTo>
                    <a:pt x="4608" y="678"/>
                    <a:pt x="4599" y="721"/>
                    <a:pt x="4618" y="755"/>
                  </a:cubicBezTo>
                  <a:cubicBezTo>
                    <a:pt x="4629" y="775"/>
                    <a:pt x="4644" y="793"/>
                    <a:pt x="4656" y="812"/>
                  </a:cubicBezTo>
                  <a:cubicBezTo>
                    <a:pt x="4660" y="819"/>
                    <a:pt x="4669" y="832"/>
                    <a:pt x="4669" y="832"/>
                  </a:cubicBezTo>
                  <a:cubicBezTo>
                    <a:pt x="4660" y="870"/>
                    <a:pt x="4655" y="857"/>
                    <a:pt x="4624" y="876"/>
                  </a:cubicBezTo>
                  <a:cubicBezTo>
                    <a:pt x="4613" y="911"/>
                    <a:pt x="4607" y="948"/>
                    <a:pt x="4586" y="979"/>
                  </a:cubicBezTo>
                  <a:cubicBezTo>
                    <a:pt x="4580" y="1013"/>
                    <a:pt x="4598" y="1070"/>
                    <a:pt x="4554" y="1056"/>
                  </a:cubicBezTo>
                  <a:cubicBezTo>
                    <a:pt x="4539" y="1058"/>
                    <a:pt x="4522" y="1054"/>
                    <a:pt x="4509" y="1062"/>
                  </a:cubicBezTo>
                  <a:cubicBezTo>
                    <a:pt x="4496" y="1070"/>
                    <a:pt x="4501" y="1092"/>
                    <a:pt x="4496" y="1107"/>
                  </a:cubicBezTo>
                  <a:cubicBezTo>
                    <a:pt x="4485" y="1140"/>
                    <a:pt x="4479" y="1178"/>
                    <a:pt x="4464" y="1209"/>
                  </a:cubicBezTo>
                  <a:cubicBezTo>
                    <a:pt x="4452" y="1232"/>
                    <a:pt x="4413" y="1267"/>
                    <a:pt x="4413" y="1267"/>
                  </a:cubicBezTo>
                  <a:cubicBezTo>
                    <a:pt x="4403" y="1299"/>
                    <a:pt x="4384" y="1318"/>
                    <a:pt x="4356" y="1337"/>
                  </a:cubicBezTo>
                  <a:cubicBezTo>
                    <a:pt x="4352" y="1343"/>
                    <a:pt x="4348" y="1351"/>
                    <a:pt x="4343" y="1356"/>
                  </a:cubicBezTo>
                  <a:cubicBezTo>
                    <a:pt x="4338" y="1361"/>
                    <a:pt x="4325" y="1361"/>
                    <a:pt x="4324" y="1369"/>
                  </a:cubicBezTo>
                  <a:cubicBezTo>
                    <a:pt x="4323" y="1377"/>
                    <a:pt x="4349" y="1439"/>
                    <a:pt x="4356" y="1446"/>
                  </a:cubicBezTo>
                  <a:cubicBezTo>
                    <a:pt x="4361" y="1451"/>
                    <a:pt x="4369" y="1450"/>
                    <a:pt x="4375" y="1452"/>
                  </a:cubicBezTo>
                  <a:cubicBezTo>
                    <a:pt x="4396" y="1485"/>
                    <a:pt x="4409" y="1481"/>
                    <a:pt x="4445" y="1497"/>
                  </a:cubicBezTo>
                  <a:cubicBezTo>
                    <a:pt x="4506" y="1525"/>
                    <a:pt x="4424" y="1498"/>
                    <a:pt x="4484" y="1516"/>
                  </a:cubicBezTo>
                  <a:cubicBezTo>
                    <a:pt x="4482" y="1523"/>
                    <a:pt x="4480" y="1530"/>
                    <a:pt x="4477" y="1536"/>
                  </a:cubicBezTo>
                  <a:cubicBezTo>
                    <a:pt x="4473" y="1543"/>
                    <a:pt x="4458" y="1541"/>
                    <a:pt x="4455" y="1548"/>
                  </a:cubicBezTo>
                  <a:cubicBezTo>
                    <a:pt x="4450" y="1560"/>
                    <a:pt x="4452" y="1593"/>
                    <a:pt x="4452" y="1593"/>
                  </a:cubicBezTo>
                  <a:cubicBezTo>
                    <a:pt x="4458" y="1612"/>
                    <a:pt x="4474" y="1643"/>
                    <a:pt x="4458" y="1664"/>
                  </a:cubicBezTo>
                  <a:cubicBezTo>
                    <a:pt x="4449" y="1676"/>
                    <a:pt x="4433" y="1681"/>
                    <a:pt x="4420" y="1689"/>
                  </a:cubicBezTo>
                  <a:cubicBezTo>
                    <a:pt x="4413" y="1693"/>
                    <a:pt x="4400" y="1702"/>
                    <a:pt x="4400" y="1702"/>
                  </a:cubicBezTo>
                  <a:cubicBezTo>
                    <a:pt x="4389" y="1707"/>
                    <a:pt x="4365" y="1729"/>
                    <a:pt x="4349" y="1734"/>
                  </a:cubicBezTo>
                  <a:cubicBezTo>
                    <a:pt x="4333" y="1739"/>
                    <a:pt x="4321" y="1730"/>
                    <a:pt x="4304" y="1734"/>
                  </a:cubicBezTo>
                  <a:cubicBezTo>
                    <a:pt x="4287" y="1738"/>
                    <a:pt x="4254" y="1747"/>
                    <a:pt x="4247" y="1760"/>
                  </a:cubicBezTo>
                  <a:cubicBezTo>
                    <a:pt x="4227" y="1789"/>
                    <a:pt x="4250" y="1767"/>
                    <a:pt x="4260" y="1811"/>
                  </a:cubicBezTo>
                  <a:cubicBezTo>
                    <a:pt x="4268" y="1848"/>
                    <a:pt x="4296" y="1844"/>
                    <a:pt x="4330" y="1849"/>
                  </a:cubicBezTo>
                  <a:cubicBezTo>
                    <a:pt x="4338" y="1876"/>
                    <a:pt x="4353" y="1902"/>
                    <a:pt x="4368" y="1926"/>
                  </a:cubicBezTo>
                  <a:cubicBezTo>
                    <a:pt x="4374" y="1946"/>
                    <a:pt x="4358" y="1954"/>
                    <a:pt x="4362" y="1974"/>
                  </a:cubicBezTo>
                  <a:cubicBezTo>
                    <a:pt x="4366" y="1994"/>
                    <a:pt x="4386" y="2020"/>
                    <a:pt x="4394" y="2044"/>
                  </a:cubicBezTo>
                  <a:cubicBezTo>
                    <a:pt x="4402" y="2068"/>
                    <a:pt x="4383" y="2112"/>
                    <a:pt x="4413" y="2118"/>
                  </a:cubicBezTo>
                  <a:cubicBezTo>
                    <a:pt x="4470" y="2111"/>
                    <a:pt x="4514" y="2087"/>
                    <a:pt x="4573" y="2080"/>
                  </a:cubicBezTo>
                  <a:cubicBezTo>
                    <a:pt x="4626" y="2114"/>
                    <a:pt x="4602" y="2091"/>
                    <a:pt x="4637" y="2144"/>
                  </a:cubicBezTo>
                  <a:cubicBezTo>
                    <a:pt x="4641" y="2150"/>
                    <a:pt x="4650" y="2163"/>
                    <a:pt x="4650" y="2163"/>
                  </a:cubicBezTo>
                  <a:cubicBezTo>
                    <a:pt x="4657" y="2184"/>
                    <a:pt x="4656" y="2191"/>
                    <a:pt x="4676" y="2208"/>
                  </a:cubicBezTo>
                  <a:cubicBezTo>
                    <a:pt x="4687" y="2218"/>
                    <a:pt x="4714" y="2233"/>
                    <a:pt x="4714" y="2233"/>
                  </a:cubicBezTo>
                  <a:cubicBezTo>
                    <a:pt x="4723" y="2246"/>
                    <a:pt x="4731" y="2259"/>
                    <a:pt x="4740" y="2272"/>
                  </a:cubicBezTo>
                  <a:cubicBezTo>
                    <a:pt x="4746" y="2281"/>
                    <a:pt x="4695" y="2318"/>
                    <a:pt x="4688" y="2323"/>
                  </a:cubicBezTo>
                  <a:cubicBezTo>
                    <a:pt x="4682" y="2342"/>
                    <a:pt x="4687" y="2364"/>
                    <a:pt x="4676" y="2380"/>
                  </a:cubicBezTo>
                  <a:cubicBezTo>
                    <a:pt x="4667" y="2393"/>
                    <a:pt x="4650" y="2397"/>
                    <a:pt x="4637" y="2406"/>
                  </a:cubicBezTo>
                  <a:cubicBezTo>
                    <a:pt x="4631" y="2410"/>
                    <a:pt x="4618" y="2419"/>
                    <a:pt x="4618" y="2419"/>
                  </a:cubicBezTo>
                  <a:cubicBezTo>
                    <a:pt x="4599" y="2447"/>
                    <a:pt x="4614" y="2434"/>
                    <a:pt x="4580" y="2444"/>
                  </a:cubicBezTo>
                  <a:cubicBezTo>
                    <a:pt x="4567" y="2448"/>
                    <a:pt x="4532" y="2448"/>
                    <a:pt x="4532" y="2448"/>
                  </a:cubicBezTo>
                  <a:cubicBezTo>
                    <a:pt x="4493" y="2474"/>
                    <a:pt x="4541" y="2464"/>
                    <a:pt x="4503" y="2464"/>
                  </a:cubicBezTo>
                  <a:cubicBezTo>
                    <a:pt x="4486" y="2464"/>
                    <a:pt x="4457" y="2472"/>
                    <a:pt x="4439" y="2476"/>
                  </a:cubicBezTo>
                  <a:cubicBezTo>
                    <a:pt x="4419" y="2532"/>
                    <a:pt x="4444" y="2543"/>
                    <a:pt x="4381" y="2560"/>
                  </a:cubicBezTo>
                  <a:cubicBezTo>
                    <a:pt x="4377" y="2566"/>
                    <a:pt x="4371" y="2572"/>
                    <a:pt x="4368" y="2579"/>
                  </a:cubicBezTo>
                  <a:cubicBezTo>
                    <a:pt x="4365" y="2587"/>
                    <a:pt x="4367" y="2597"/>
                    <a:pt x="4362" y="2604"/>
                  </a:cubicBezTo>
                  <a:cubicBezTo>
                    <a:pt x="4352" y="2617"/>
                    <a:pt x="4289" y="2631"/>
                    <a:pt x="4272" y="2636"/>
                  </a:cubicBezTo>
                  <a:cubicBezTo>
                    <a:pt x="4222" y="2670"/>
                    <a:pt x="4231" y="2729"/>
                    <a:pt x="4189" y="2758"/>
                  </a:cubicBezTo>
                  <a:cubicBezTo>
                    <a:pt x="4160" y="2753"/>
                    <a:pt x="4139" y="2742"/>
                    <a:pt x="4112" y="2732"/>
                  </a:cubicBezTo>
                  <a:cubicBezTo>
                    <a:pt x="4104" y="2706"/>
                    <a:pt x="4090" y="2696"/>
                    <a:pt x="4068" y="2681"/>
                  </a:cubicBezTo>
                  <a:cubicBezTo>
                    <a:pt x="4063" y="2673"/>
                    <a:pt x="4049" y="2649"/>
                    <a:pt x="4036" y="2649"/>
                  </a:cubicBezTo>
                  <a:cubicBezTo>
                    <a:pt x="4022" y="2649"/>
                    <a:pt x="3997" y="2662"/>
                    <a:pt x="3997" y="2662"/>
                  </a:cubicBezTo>
                  <a:cubicBezTo>
                    <a:pt x="3973" y="2739"/>
                    <a:pt x="4030" y="2861"/>
                    <a:pt x="3933" y="2892"/>
                  </a:cubicBezTo>
                  <a:cubicBezTo>
                    <a:pt x="3845" y="2885"/>
                    <a:pt x="3871" y="2890"/>
                    <a:pt x="3818" y="2854"/>
                  </a:cubicBezTo>
                  <a:cubicBezTo>
                    <a:pt x="3824" y="2835"/>
                    <a:pt x="3831" y="2816"/>
                    <a:pt x="3837" y="2796"/>
                  </a:cubicBezTo>
                  <a:cubicBezTo>
                    <a:pt x="3835" y="2779"/>
                    <a:pt x="3837" y="2761"/>
                    <a:pt x="3831" y="2745"/>
                  </a:cubicBezTo>
                  <a:cubicBezTo>
                    <a:pt x="3828" y="2738"/>
                    <a:pt x="3817" y="2737"/>
                    <a:pt x="3812" y="2732"/>
                  </a:cubicBezTo>
                  <a:cubicBezTo>
                    <a:pt x="3792" y="2712"/>
                    <a:pt x="3789" y="2697"/>
                    <a:pt x="3760" y="2688"/>
                  </a:cubicBezTo>
                  <a:cubicBezTo>
                    <a:pt x="3732" y="2642"/>
                    <a:pt x="3724" y="2636"/>
                    <a:pt x="3664" y="2630"/>
                  </a:cubicBezTo>
                  <a:cubicBezTo>
                    <a:pt x="3659" y="2631"/>
                    <a:pt x="3621" y="2649"/>
                    <a:pt x="3613" y="2656"/>
                  </a:cubicBezTo>
                  <a:cubicBezTo>
                    <a:pt x="3590" y="2674"/>
                    <a:pt x="3595" y="2684"/>
                    <a:pt x="3562" y="2694"/>
                  </a:cubicBezTo>
                  <a:cubicBezTo>
                    <a:pt x="3552" y="2726"/>
                    <a:pt x="3482" y="2785"/>
                    <a:pt x="3447" y="2796"/>
                  </a:cubicBezTo>
                  <a:cubicBezTo>
                    <a:pt x="3422" y="2813"/>
                    <a:pt x="3406" y="2816"/>
                    <a:pt x="3376" y="2822"/>
                  </a:cubicBezTo>
                  <a:cubicBezTo>
                    <a:pt x="3343" y="2845"/>
                    <a:pt x="3308" y="2863"/>
                    <a:pt x="3274" y="2886"/>
                  </a:cubicBezTo>
                  <a:cubicBezTo>
                    <a:pt x="3263" y="2884"/>
                    <a:pt x="3250" y="2887"/>
                    <a:pt x="3242" y="2880"/>
                  </a:cubicBezTo>
                  <a:cubicBezTo>
                    <a:pt x="3230" y="2870"/>
                    <a:pt x="3234" y="2850"/>
                    <a:pt x="3229" y="2835"/>
                  </a:cubicBezTo>
                  <a:cubicBezTo>
                    <a:pt x="3220" y="2809"/>
                    <a:pt x="3210" y="2796"/>
                    <a:pt x="3191" y="2777"/>
                  </a:cubicBezTo>
                  <a:cubicBezTo>
                    <a:pt x="3168" y="2781"/>
                    <a:pt x="3133" y="2779"/>
                    <a:pt x="3133" y="2809"/>
                  </a:cubicBezTo>
                  <a:cubicBezTo>
                    <a:pt x="3108" y="2841"/>
                    <a:pt x="3090" y="2859"/>
                    <a:pt x="3063" y="2886"/>
                  </a:cubicBezTo>
                  <a:cubicBezTo>
                    <a:pt x="3056" y="2905"/>
                    <a:pt x="3055" y="2934"/>
                    <a:pt x="3044" y="2950"/>
                  </a:cubicBezTo>
                  <a:cubicBezTo>
                    <a:pt x="3028" y="2973"/>
                    <a:pt x="3031" y="2976"/>
                    <a:pt x="3021" y="3004"/>
                  </a:cubicBezTo>
                  <a:cubicBezTo>
                    <a:pt x="3029" y="3045"/>
                    <a:pt x="3017" y="3114"/>
                    <a:pt x="3063" y="3129"/>
                  </a:cubicBezTo>
                  <a:cubicBezTo>
                    <a:pt x="3065" y="3142"/>
                    <a:pt x="3076" y="3157"/>
                    <a:pt x="3069" y="3168"/>
                  </a:cubicBezTo>
                  <a:cubicBezTo>
                    <a:pt x="3062" y="3179"/>
                    <a:pt x="3031" y="3180"/>
                    <a:pt x="3031" y="3180"/>
                  </a:cubicBezTo>
                  <a:cubicBezTo>
                    <a:pt x="2997" y="3203"/>
                    <a:pt x="2980" y="3201"/>
                    <a:pt x="2935" y="3206"/>
                  </a:cubicBezTo>
                  <a:cubicBezTo>
                    <a:pt x="2880" y="3243"/>
                    <a:pt x="2880" y="3238"/>
                    <a:pt x="2820" y="3257"/>
                  </a:cubicBezTo>
                  <a:cubicBezTo>
                    <a:pt x="2791" y="3276"/>
                    <a:pt x="2766" y="3300"/>
                    <a:pt x="2736" y="3315"/>
                  </a:cubicBezTo>
                  <a:cubicBezTo>
                    <a:pt x="2707" y="3359"/>
                    <a:pt x="2725" y="3348"/>
                    <a:pt x="2692" y="3360"/>
                  </a:cubicBezTo>
                  <a:cubicBezTo>
                    <a:pt x="2683" y="3385"/>
                    <a:pt x="2672" y="3390"/>
                    <a:pt x="2647" y="3398"/>
                  </a:cubicBezTo>
                  <a:cubicBezTo>
                    <a:pt x="2592" y="3435"/>
                    <a:pt x="2592" y="3430"/>
                    <a:pt x="2532" y="3449"/>
                  </a:cubicBezTo>
                  <a:cubicBezTo>
                    <a:pt x="2498" y="3481"/>
                    <a:pt x="2482" y="3501"/>
                    <a:pt x="2436" y="3513"/>
                  </a:cubicBezTo>
                  <a:cubicBezTo>
                    <a:pt x="2425" y="3516"/>
                    <a:pt x="2415" y="3517"/>
                    <a:pt x="2404" y="3520"/>
                  </a:cubicBezTo>
                  <a:cubicBezTo>
                    <a:pt x="2391" y="3524"/>
                    <a:pt x="2356" y="3526"/>
                    <a:pt x="2356" y="3526"/>
                  </a:cubicBezTo>
                  <a:cubicBezTo>
                    <a:pt x="2346" y="3533"/>
                    <a:pt x="2327" y="3547"/>
                    <a:pt x="2320" y="3552"/>
                  </a:cubicBezTo>
                  <a:cubicBezTo>
                    <a:pt x="2301" y="3565"/>
                    <a:pt x="2311" y="3583"/>
                    <a:pt x="2282" y="3603"/>
                  </a:cubicBezTo>
                  <a:cubicBezTo>
                    <a:pt x="2262" y="3632"/>
                    <a:pt x="2234" y="3654"/>
                    <a:pt x="2205" y="3673"/>
                  </a:cubicBezTo>
                  <a:cubicBezTo>
                    <a:pt x="2191" y="3695"/>
                    <a:pt x="2180" y="3704"/>
                    <a:pt x="2180" y="3731"/>
                  </a:cubicBezTo>
                  <a:cubicBezTo>
                    <a:pt x="2176" y="3749"/>
                    <a:pt x="2171" y="3749"/>
                    <a:pt x="2167" y="3760"/>
                  </a:cubicBezTo>
                  <a:cubicBezTo>
                    <a:pt x="2163" y="3771"/>
                    <a:pt x="2161" y="3770"/>
                    <a:pt x="2154" y="3795"/>
                  </a:cubicBezTo>
                  <a:cubicBezTo>
                    <a:pt x="2149" y="3840"/>
                    <a:pt x="2147" y="3873"/>
                    <a:pt x="2122" y="3910"/>
                  </a:cubicBezTo>
                  <a:cubicBezTo>
                    <a:pt x="2107" y="3928"/>
                    <a:pt x="2072" y="3917"/>
                    <a:pt x="2055" y="3916"/>
                  </a:cubicBezTo>
                  <a:cubicBezTo>
                    <a:pt x="2038" y="3915"/>
                    <a:pt x="2044" y="3913"/>
                    <a:pt x="2020" y="3904"/>
                  </a:cubicBezTo>
                  <a:cubicBezTo>
                    <a:pt x="1980" y="3895"/>
                    <a:pt x="1950" y="3871"/>
                    <a:pt x="1911" y="3859"/>
                  </a:cubicBezTo>
                  <a:cubicBezTo>
                    <a:pt x="1905" y="3853"/>
                    <a:pt x="1900" y="3844"/>
                    <a:pt x="1892" y="3840"/>
                  </a:cubicBezTo>
                  <a:cubicBezTo>
                    <a:pt x="1880" y="3833"/>
                    <a:pt x="1853" y="3827"/>
                    <a:pt x="1853" y="3827"/>
                  </a:cubicBezTo>
                  <a:cubicBezTo>
                    <a:pt x="1802" y="3791"/>
                    <a:pt x="1818" y="3811"/>
                    <a:pt x="1796" y="3776"/>
                  </a:cubicBezTo>
                  <a:cubicBezTo>
                    <a:pt x="1783" y="3727"/>
                    <a:pt x="1792" y="3746"/>
                    <a:pt x="1764" y="3705"/>
                  </a:cubicBezTo>
                  <a:cubicBezTo>
                    <a:pt x="1771" y="3699"/>
                    <a:pt x="1763" y="3676"/>
                    <a:pt x="1764" y="3667"/>
                  </a:cubicBezTo>
                  <a:cubicBezTo>
                    <a:pt x="1764" y="3665"/>
                    <a:pt x="1761" y="3532"/>
                    <a:pt x="1744" y="3507"/>
                  </a:cubicBezTo>
                  <a:cubicBezTo>
                    <a:pt x="1740" y="3501"/>
                    <a:pt x="1731" y="3506"/>
                    <a:pt x="1725" y="3504"/>
                  </a:cubicBezTo>
                  <a:cubicBezTo>
                    <a:pt x="1682" y="3512"/>
                    <a:pt x="1650" y="3537"/>
                    <a:pt x="1610" y="3552"/>
                  </a:cubicBezTo>
                  <a:cubicBezTo>
                    <a:pt x="1601" y="3565"/>
                    <a:pt x="1593" y="3577"/>
                    <a:pt x="1584" y="3590"/>
                  </a:cubicBezTo>
                  <a:cubicBezTo>
                    <a:pt x="1580" y="3596"/>
                    <a:pt x="1572" y="3609"/>
                    <a:pt x="1572" y="3609"/>
                  </a:cubicBezTo>
                  <a:cubicBezTo>
                    <a:pt x="1566" y="3649"/>
                    <a:pt x="1562" y="3697"/>
                    <a:pt x="1540" y="3731"/>
                  </a:cubicBezTo>
                  <a:cubicBezTo>
                    <a:pt x="1534" y="3766"/>
                    <a:pt x="1556" y="3786"/>
                    <a:pt x="1549" y="3814"/>
                  </a:cubicBezTo>
                  <a:cubicBezTo>
                    <a:pt x="1542" y="3842"/>
                    <a:pt x="1522" y="3877"/>
                    <a:pt x="1501" y="3897"/>
                  </a:cubicBezTo>
                  <a:cubicBezTo>
                    <a:pt x="1490" y="3912"/>
                    <a:pt x="1441" y="3929"/>
                    <a:pt x="1424" y="3936"/>
                  </a:cubicBezTo>
                  <a:cubicBezTo>
                    <a:pt x="1412" y="3941"/>
                    <a:pt x="1386" y="3948"/>
                    <a:pt x="1386" y="3948"/>
                  </a:cubicBezTo>
                  <a:cubicBezTo>
                    <a:pt x="1342" y="3978"/>
                    <a:pt x="1363" y="3970"/>
                    <a:pt x="1328" y="3980"/>
                  </a:cubicBezTo>
                  <a:cubicBezTo>
                    <a:pt x="1311" y="3978"/>
                    <a:pt x="1293" y="3980"/>
                    <a:pt x="1277" y="3974"/>
                  </a:cubicBezTo>
                  <a:cubicBezTo>
                    <a:pt x="1270" y="3971"/>
                    <a:pt x="1250" y="3960"/>
                    <a:pt x="1245" y="3955"/>
                  </a:cubicBezTo>
                  <a:cubicBezTo>
                    <a:pt x="1224" y="3934"/>
                    <a:pt x="1226" y="3940"/>
                    <a:pt x="1194" y="3936"/>
                  </a:cubicBezTo>
                  <a:cubicBezTo>
                    <a:pt x="1186" y="3909"/>
                    <a:pt x="1171" y="3906"/>
                    <a:pt x="1149" y="3891"/>
                  </a:cubicBezTo>
                  <a:cubicBezTo>
                    <a:pt x="1138" y="3879"/>
                    <a:pt x="1122" y="3882"/>
                    <a:pt x="1117" y="3872"/>
                  </a:cubicBezTo>
                  <a:cubicBezTo>
                    <a:pt x="1112" y="3862"/>
                    <a:pt x="1116" y="3845"/>
                    <a:pt x="1117" y="3833"/>
                  </a:cubicBezTo>
                  <a:cubicBezTo>
                    <a:pt x="1119" y="3822"/>
                    <a:pt x="1119" y="3811"/>
                    <a:pt x="1124" y="3801"/>
                  </a:cubicBezTo>
                  <a:cubicBezTo>
                    <a:pt x="1130" y="3787"/>
                    <a:pt x="1149" y="3763"/>
                    <a:pt x="1149" y="3763"/>
                  </a:cubicBezTo>
                  <a:cubicBezTo>
                    <a:pt x="1153" y="3741"/>
                    <a:pt x="1151" y="3722"/>
                    <a:pt x="1168" y="3705"/>
                  </a:cubicBezTo>
                  <a:cubicBezTo>
                    <a:pt x="1183" y="3690"/>
                    <a:pt x="1226" y="3680"/>
                    <a:pt x="1226" y="3680"/>
                  </a:cubicBezTo>
                  <a:cubicBezTo>
                    <a:pt x="1234" y="3654"/>
                    <a:pt x="1245" y="3641"/>
                    <a:pt x="1264" y="3622"/>
                  </a:cubicBezTo>
                  <a:cubicBezTo>
                    <a:pt x="1256" y="3524"/>
                    <a:pt x="1267" y="3532"/>
                    <a:pt x="1188" y="3507"/>
                  </a:cubicBezTo>
                  <a:cubicBezTo>
                    <a:pt x="1147" y="3519"/>
                    <a:pt x="1177" y="3529"/>
                    <a:pt x="1149" y="3552"/>
                  </a:cubicBezTo>
                  <a:cubicBezTo>
                    <a:pt x="1132" y="3566"/>
                    <a:pt x="1107" y="3561"/>
                    <a:pt x="1085" y="3564"/>
                  </a:cubicBezTo>
                  <a:cubicBezTo>
                    <a:pt x="1045" y="3579"/>
                    <a:pt x="985" y="3559"/>
                    <a:pt x="944" y="3545"/>
                  </a:cubicBezTo>
                  <a:cubicBezTo>
                    <a:pt x="927" y="3547"/>
                    <a:pt x="909" y="3546"/>
                    <a:pt x="893" y="3552"/>
                  </a:cubicBezTo>
                  <a:cubicBezTo>
                    <a:pt x="876" y="3559"/>
                    <a:pt x="880" y="3560"/>
                    <a:pt x="871" y="3571"/>
                  </a:cubicBezTo>
                  <a:cubicBezTo>
                    <a:pt x="866" y="3577"/>
                    <a:pt x="861" y="3599"/>
                    <a:pt x="855" y="3603"/>
                  </a:cubicBezTo>
                  <a:cubicBezTo>
                    <a:pt x="837" y="3629"/>
                    <a:pt x="836" y="3655"/>
                    <a:pt x="804" y="3667"/>
                  </a:cubicBezTo>
                  <a:cubicBezTo>
                    <a:pt x="791" y="3665"/>
                    <a:pt x="776" y="3667"/>
                    <a:pt x="765" y="3660"/>
                  </a:cubicBezTo>
                  <a:cubicBezTo>
                    <a:pt x="753" y="3653"/>
                    <a:pt x="757" y="3631"/>
                    <a:pt x="746" y="3622"/>
                  </a:cubicBezTo>
                  <a:cubicBezTo>
                    <a:pt x="724" y="3602"/>
                    <a:pt x="694" y="3588"/>
                    <a:pt x="669" y="3571"/>
                  </a:cubicBezTo>
                  <a:cubicBezTo>
                    <a:pt x="640" y="3529"/>
                    <a:pt x="674" y="3570"/>
                    <a:pt x="637" y="3545"/>
                  </a:cubicBezTo>
                  <a:cubicBezTo>
                    <a:pt x="620" y="3533"/>
                    <a:pt x="604" y="3497"/>
                    <a:pt x="592" y="3488"/>
                  </a:cubicBezTo>
                  <a:cubicBezTo>
                    <a:pt x="573" y="3475"/>
                    <a:pt x="567" y="3458"/>
                    <a:pt x="548" y="3446"/>
                  </a:cubicBezTo>
                  <a:cubicBezTo>
                    <a:pt x="528" y="3416"/>
                    <a:pt x="506" y="3403"/>
                    <a:pt x="471" y="3392"/>
                  </a:cubicBezTo>
                  <a:cubicBezTo>
                    <a:pt x="456" y="3368"/>
                    <a:pt x="434" y="3361"/>
                    <a:pt x="426" y="3334"/>
                  </a:cubicBezTo>
                  <a:cubicBezTo>
                    <a:pt x="438" y="3242"/>
                    <a:pt x="415" y="3312"/>
                    <a:pt x="452" y="3283"/>
                  </a:cubicBezTo>
                  <a:cubicBezTo>
                    <a:pt x="458" y="3278"/>
                    <a:pt x="458" y="3269"/>
                    <a:pt x="464" y="3264"/>
                  </a:cubicBezTo>
                  <a:cubicBezTo>
                    <a:pt x="476" y="3254"/>
                    <a:pt x="503" y="3238"/>
                    <a:pt x="503" y="3238"/>
                  </a:cubicBezTo>
                  <a:cubicBezTo>
                    <a:pt x="511" y="3225"/>
                    <a:pt x="520" y="3213"/>
                    <a:pt x="528" y="3200"/>
                  </a:cubicBezTo>
                  <a:cubicBezTo>
                    <a:pt x="532" y="3193"/>
                    <a:pt x="541" y="3180"/>
                    <a:pt x="541" y="3180"/>
                  </a:cubicBezTo>
                  <a:cubicBezTo>
                    <a:pt x="533" y="3155"/>
                    <a:pt x="538" y="3138"/>
                    <a:pt x="516" y="3123"/>
                  </a:cubicBezTo>
                  <a:cubicBezTo>
                    <a:pt x="500" y="3099"/>
                    <a:pt x="459" y="3094"/>
                    <a:pt x="432" y="3084"/>
                  </a:cubicBezTo>
                  <a:cubicBezTo>
                    <a:pt x="389" y="3100"/>
                    <a:pt x="400" y="3103"/>
                    <a:pt x="343" y="3110"/>
                  </a:cubicBezTo>
                  <a:cubicBezTo>
                    <a:pt x="299" y="3124"/>
                    <a:pt x="348" y="3104"/>
                    <a:pt x="311" y="3136"/>
                  </a:cubicBezTo>
                  <a:cubicBezTo>
                    <a:pt x="286" y="3157"/>
                    <a:pt x="264" y="3165"/>
                    <a:pt x="234" y="3174"/>
                  </a:cubicBezTo>
                  <a:cubicBezTo>
                    <a:pt x="201" y="3197"/>
                    <a:pt x="195" y="3193"/>
                    <a:pt x="151" y="3187"/>
                  </a:cubicBezTo>
                  <a:cubicBezTo>
                    <a:pt x="134" y="3163"/>
                    <a:pt x="142" y="3132"/>
                    <a:pt x="125" y="3110"/>
                  </a:cubicBezTo>
                  <a:cubicBezTo>
                    <a:pt x="114" y="3096"/>
                    <a:pt x="97" y="3087"/>
                    <a:pt x="87" y="3072"/>
                  </a:cubicBezTo>
                  <a:cubicBezTo>
                    <a:pt x="78" y="3059"/>
                    <a:pt x="70" y="3046"/>
                    <a:pt x="61" y="3033"/>
                  </a:cubicBezTo>
                  <a:cubicBezTo>
                    <a:pt x="57" y="3027"/>
                    <a:pt x="52" y="3020"/>
                    <a:pt x="48" y="3014"/>
                  </a:cubicBezTo>
                  <a:cubicBezTo>
                    <a:pt x="44" y="3008"/>
                    <a:pt x="40" y="3001"/>
                    <a:pt x="36" y="2995"/>
                  </a:cubicBezTo>
                  <a:cubicBezTo>
                    <a:pt x="32" y="2989"/>
                    <a:pt x="23" y="2976"/>
                    <a:pt x="23" y="2976"/>
                  </a:cubicBezTo>
                  <a:cubicBezTo>
                    <a:pt x="31" y="2948"/>
                    <a:pt x="46" y="2926"/>
                    <a:pt x="55" y="2899"/>
                  </a:cubicBezTo>
                  <a:cubicBezTo>
                    <a:pt x="59" y="2886"/>
                    <a:pt x="68" y="2860"/>
                    <a:pt x="68" y="2860"/>
                  </a:cubicBezTo>
                  <a:cubicBezTo>
                    <a:pt x="64" y="2805"/>
                    <a:pt x="78" y="2768"/>
                    <a:pt x="36" y="2739"/>
                  </a:cubicBezTo>
                  <a:cubicBezTo>
                    <a:pt x="23" y="2720"/>
                    <a:pt x="7" y="2694"/>
                    <a:pt x="0" y="2672"/>
                  </a:cubicBezTo>
                  <a:cubicBezTo>
                    <a:pt x="14" y="2664"/>
                    <a:pt x="89" y="2666"/>
                    <a:pt x="132" y="2672"/>
                  </a:cubicBezTo>
                  <a:cubicBezTo>
                    <a:pt x="175" y="2678"/>
                    <a:pt x="233" y="2697"/>
                    <a:pt x="260" y="2707"/>
                  </a:cubicBezTo>
                  <a:cubicBezTo>
                    <a:pt x="275" y="2730"/>
                    <a:pt x="266" y="2726"/>
                    <a:pt x="292" y="2732"/>
                  </a:cubicBezTo>
                  <a:cubicBezTo>
                    <a:pt x="311" y="2737"/>
                    <a:pt x="349" y="2745"/>
                    <a:pt x="349" y="2745"/>
                  </a:cubicBezTo>
                  <a:cubicBezTo>
                    <a:pt x="476" y="2740"/>
                    <a:pt x="569" y="2731"/>
                    <a:pt x="695" y="2726"/>
                  </a:cubicBezTo>
                  <a:cubicBezTo>
                    <a:pt x="712" y="2728"/>
                    <a:pt x="730" y="2728"/>
                    <a:pt x="749" y="2739"/>
                  </a:cubicBezTo>
                  <a:cubicBezTo>
                    <a:pt x="774" y="2753"/>
                    <a:pt x="828" y="2774"/>
                    <a:pt x="855" y="2784"/>
                  </a:cubicBezTo>
                  <a:cubicBezTo>
                    <a:pt x="879" y="2800"/>
                    <a:pt x="868" y="2845"/>
                    <a:pt x="906" y="2860"/>
                  </a:cubicBezTo>
                  <a:cubicBezTo>
                    <a:pt x="944" y="2875"/>
                    <a:pt x="1039" y="2862"/>
                    <a:pt x="1085" y="2873"/>
                  </a:cubicBezTo>
                  <a:cubicBezTo>
                    <a:pt x="1119" y="2886"/>
                    <a:pt x="1149" y="2908"/>
                    <a:pt x="1181" y="2924"/>
                  </a:cubicBezTo>
                  <a:cubicBezTo>
                    <a:pt x="1206" y="2937"/>
                    <a:pt x="1234" y="2953"/>
                    <a:pt x="1261" y="2960"/>
                  </a:cubicBezTo>
                  <a:cubicBezTo>
                    <a:pt x="1274" y="2964"/>
                    <a:pt x="1287" y="2963"/>
                    <a:pt x="1300" y="2966"/>
                  </a:cubicBezTo>
                  <a:cubicBezTo>
                    <a:pt x="1319" y="2970"/>
                    <a:pt x="1360" y="2969"/>
                    <a:pt x="1360" y="2969"/>
                  </a:cubicBezTo>
                  <a:cubicBezTo>
                    <a:pt x="1399" y="2967"/>
                    <a:pt x="1437" y="2967"/>
                    <a:pt x="1476" y="2963"/>
                  </a:cubicBezTo>
                  <a:cubicBezTo>
                    <a:pt x="1527" y="2958"/>
                    <a:pt x="1572" y="2922"/>
                    <a:pt x="1616" y="2899"/>
                  </a:cubicBezTo>
                  <a:cubicBezTo>
                    <a:pt x="1634" y="2872"/>
                    <a:pt x="1641" y="2850"/>
                    <a:pt x="1671" y="2841"/>
                  </a:cubicBezTo>
                  <a:cubicBezTo>
                    <a:pt x="1690" y="2828"/>
                    <a:pt x="1719" y="2813"/>
                    <a:pt x="1741" y="2806"/>
                  </a:cubicBezTo>
                  <a:cubicBezTo>
                    <a:pt x="1776" y="2783"/>
                    <a:pt x="1821" y="2791"/>
                    <a:pt x="1860" y="2777"/>
                  </a:cubicBezTo>
                  <a:cubicBezTo>
                    <a:pt x="1890" y="2771"/>
                    <a:pt x="1908" y="2773"/>
                    <a:pt x="1930" y="2774"/>
                  </a:cubicBezTo>
                  <a:cubicBezTo>
                    <a:pt x="1952" y="2775"/>
                    <a:pt x="1972" y="2784"/>
                    <a:pt x="1994" y="2784"/>
                  </a:cubicBezTo>
                  <a:cubicBezTo>
                    <a:pt x="2028" y="2784"/>
                    <a:pt x="2041" y="2780"/>
                    <a:pt x="2064" y="2777"/>
                  </a:cubicBezTo>
                  <a:cubicBezTo>
                    <a:pt x="2085" y="2782"/>
                    <a:pt x="2114" y="2774"/>
                    <a:pt x="2135" y="2768"/>
                  </a:cubicBezTo>
                  <a:cubicBezTo>
                    <a:pt x="2152" y="2764"/>
                    <a:pt x="2156" y="2770"/>
                    <a:pt x="2167" y="2771"/>
                  </a:cubicBezTo>
                  <a:cubicBezTo>
                    <a:pt x="2178" y="2772"/>
                    <a:pt x="2177" y="2778"/>
                    <a:pt x="2199" y="2771"/>
                  </a:cubicBezTo>
                  <a:cubicBezTo>
                    <a:pt x="2226" y="2769"/>
                    <a:pt x="2271" y="2739"/>
                    <a:pt x="2298" y="2726"/>
                  </a:cubicBezTo>
                  <a:cubicBezTo>
                    <a:pt x="2325" y="2713"/>
                    <a:pt x="2342" y="2710"/>
                    <a:pt x="2362" y="2694"/>
                  </a:cubicBezTo>
                  <a:cubicBezTo>
                    <a:pt x="2380" y="2671"/>
                    <a:pt x="2394" y="2651"/>
                    <a:pt x="2416" y="2633"/>
                  </a:cubicBezTo>
                  <a:cubicBezTo>
                    <a:pt x="2419" y="2631"/>
                    <a:pt x="2465" y="2573"/>
                    <a:pt x="2468" y="2572"/>
                  </a:cubicBezTo>
                  <a:cubicBezTo>
                    <a:pt x="2488" y="2543"/>
                    <a:pt x="2490" y="2546"/>
                    <a:pt x="2519" y="2528"/>
                  </a:cubicBezTo>
                  <a:cubicBezTo>
                    <a:pt x="2538" y="2499"/>
                    <a:pt x="2557" y="2493"/>
                    <a:pt x="2589" y="2483"/>
                  </a:cubicBezTo>
                  <a:cubicBezTo>
                    <a:pt x="2632" y="2440"/>
                    <a:pt x="2611" y="2417"/>
                    <a:pt x="2557" y="2400"/>
                  </a:cubicBezTo>
                  <a:cubicBezTo>
                    <a:pt x="2551" y="2396"/>
                    <a:pt x="2543" y="2393"/>
                    <a:pt x="2538" y="2387"/>
                  </a:cubicBezTo>
                  <a:cubicBezTo>
                    <a:pt x="2528" y="2375"/>
                    <a:pt x="2512" y="2348"/>
                    <a:pt x="2512" y="2348"/>
                  </a:cubicBezTo>
                  <a:cubicBezTo>
                    <a:pt x="2514" y="2314"/>
                    <a:pt x="2515" y="2280"/>
                    <a:pt x="2519" y="2246"/>
                  </a:cubicBezTo>
                  <a:cubicBezTo>
                    <a:pt x="2526" y="2177"/>
                    <a:pt x="2585" y="2155"/>
                    <a:pt x="2628" y="2112"/>
                  </a:cubicBezTo>
                  <a:cubicBezTo>
                    <a:pt x="2673" y="2116"/>
                    <a:pt x="2719" y="2114"/>
                    <a:pt x="2762" y="2124"/>
                  </a:cubicBezTo>
                  <a:cubicBezTo>
                    <a:pt x="2795" y="2159"/>
                    <a:pt x="2838" y="2171"/>
                    <a:pt x="2884" y="2182"/>
                  </a:cubicBezTo>
                  <a:cubicBezTo>
                    <a:pt x="2921" y="2176"/>
                    <a:pt x="2948" y="2163"/>
                    <a:pt x="2980" y="2144"/>
                  </a:cubicBezTo>
                  <a:cubicBezTo>
                    <a:pt x="2996" y="2118"/>
                    <a:pt x="3007" y="2090"/>
                    <a:pt x="3031" y="2073"/>
                  </a:cubicBezTo>
                  <a:cubicBezTo>
                    <a:pt x="3035" y="2067"/>
                    <a:pt x="3041" y="2061"/>
                    <a:pt x="3044" y="2054"/>
                  </a:cubicBezTo>
                  <a:cubicBezTo>
                    <a:pt x="3049" y="2042"/>
                    <a:pt x="3045" y="2023"/>
                    <a:pt x="3056" y="2016"/>
                  </a:cubicBezTo>
                  <a:cubicBezTo>
                    <a:pt x="3089" y="1994"/>
                    <a:pt x="3099" y="1990"/>
                    <a:pt x="3133" y="1977"/>
                  </a:cubicBezTo>
                  <a:cubicBezTo>
                    <a:pt x="3180" y="1983"/>
                    <a:pt x="3205" y="1985"/>
                    <a:pt x="3248" y="1971"/>
                  </a:cubicBezTo>
                  <a:cubicBezTo>
                    <a:pt x="3252" y="1965"/>
                    <a:pt x="3256" y="1957"/>
                    <a:pt x="3261" y="1952"/>
                  </a:cubicBezTo>
                  <a:cubicBezTo>
                    <a:pt x="3266" y="1947"/>
                    <a:pt x="3277" y="1946"/>
                    <a:pt x="3280" y="1939"/>
                  </a:cubicBezTo>
                  <a:cubicBezTo>
                    <a:pt x="3291" y="1915"/>
                    <a:pt x="3311" y="1891"/>
                    <a:pt x="3322" y="1868"/>
                  </a:cubicBezTo>
                  <a:cubicBezTo>
                    <a:pt x="3331" y="1850"/>
                    <a:pt x="3319" y="1842"/>
                    <a:pt x="3332" y="1830"/>
                  </a:cubicBezTo>
                  <a:cubicBezTo>
                    <a:pt x="3432" y="1742"/>
                    <a:pt x="3332" y="1815"/>
                    <a:pt x="3389" y="1785"/>
                  </a:cubicBezTo>
                  <a:cubicBezTo>
                    <a:pt x="3438" y="1759"/>
                    <a:pt x="3478" y="1719"/>
                    <a:pt x="3524" y="1689"/>
                  </a:cubicBezTo>
                  <a:cubicBezTo>
                    <a:pt x="3537" y="1680"/>
                    <a:pt x="3572" y="1675"/>
                    <a:pt x="3588" y="1670"/>
                  </a:cubicBezTo>
                  <a:cubicBezTo>
                    <a:pt x="3638" y="1636"/>
                    <a:pt x="3676" y="1606"/>
                    <a:pt x="3735" y="1593"/>
                  </a:cubicBezTo>
                  <a:cubicBezTo>
                    <a:pt x="3761" y="1595"/>
                    <a:pt x="3786" y="1597"/>
                    <a:pt x="3812" y="1600"/>
                  </a:cubicBezTo>
                  <a:cubicBezTo>
                    <a:pt x="3841" y="1604"/>
                    <a:pt x="3850" y="1619"/>
                    <a:pt x="3888" y="1625"/>
                  </a:cubicBezTo>
                  <a:cubicBezTo>
                    <a:pt x="3903" y="1623"/>
                    <a:pt x="3921" y="1628"/>
                    <a:pt x="3930" y="1616"/>
                  </a:cubicBezTo>
                  <a:cubicBezTo>
                    <a:pt x="3960" y="1576"/>
                    <a:pt x="3925" y="1573"/>
                    <a:pt x="3908" y="1568"/>
                  </a:cubicBezTo>
                  <a:cubicBezTo>
                    <a:pt x="3904" y="1557"/>
                    <a:pt x="3901" y="1546"/>
                    <a:pt x="3895" y="1536"/>
                  </a:cubicBezTo>
                  <a:cubicBezTo>
                    <a:pt x="3887" y="1522"/>
                    <a:pt x="3869" y="1497"/>
                    <a:pt x="3869" y="1497"/>
                  </a:cubicBezTo>
                  <a:cubicBezTo>
                    <a:pt x="3857" y="1458"/>
                    <a:pt x="3857" y="1460"/>
                    <a:pt x="3818" y="1433"/>
                  </a:cubicBezTo>
                  <a:cubicBezTo>
                    <a:pt x="3812" y="1429"/>
                    <a:pt x="3806" y="1422"/>
                    <a:pt x="3799" y="1420"/>
                  </a:cubicBezTo>
                  <a:cubicBezTo>
                    <a:pt x="3786" y="1416"/>
                    <a:pt x="3773" y="1412"/>
                    <a:pt x="3760" y="1408"/>
                  </a:cubicBezTo>
                  <a:cubicBezTo>
                    <a:pt x="3752" y="1406"/>
                    <a:pt x="3735" y="1401"/>
                    <a:pt x="3735" y="1401"/>
                  </a:cubicBezTo>
                  <a:cubicBezTo>
                    <a:pt x="3706" y="1381"/>
                    <a:pt x="3713" y="1371"/>
                    <a:pt x="3677" y="1363"/>
                  </a:cubicBezTo>
                  <a:cubicBezTo>
                    <a:pt x="3666" y="1329"/>
                    <a:pt x="3663" y="1325"/>
                    <a:pt x="3626" y="1318"/>
                  </a:cubicBezTo>
                  <a:cubicBezTo>
                    <a:pt x="3598" y="1320"/>
                    <a:pt x="3570" y="1317"/>
                    <a:pt x="3543" y="1324"/>
                  </a:cubicBezTo>
                  <a:cubicBezTo>
                    <a:pt x="3528" y="1328"/>
                    <a:pt x="3535" y="1359"/>
                    <a:pt x="3520" y="1363"/>
                  </a:cubicBezTo>
                  <a:cubicBezTo>
                    <a:pt x="3512" y="1365"/>
                    <a:pt x="3487" y="1383"/>
                    <a:pt x="3479" y="1385"/>
                  </a:cubicBezTo>
                  <a:cubicBezTo>
                    <a:pt x="3450" y="1405"/>
                    <a:pt x="3416" y="1383"/>
                    <a:pt x="3383" y="1395"/>
                  </a:cubicBezTo>
                  <a:cubicBezTo>
                    <a:pt x="3330" y="1381"/>
                    <a:pt x="3330" y="1383"/>
                    <a:pt x="3261" y="1388"/>
                  </a:cubicBezTo>
                  <a:cubicBezTo>
                    <a:pt x="3227" y="1411"/>
                    <a:pt x="3223" y="1408"/>
                    <a:pt x="3178" y="1401"/>
                  </a:cubicBezTo>
                  <a:cubicBezTo>
                    <a:pt x="3143" y="1390"/>
                    <a:pt x="3145" y="1373"/>
                    <a:pt x="3140" y="1337"/>
                  </a:cubicBezTo>
                  <a:close/>
                </a:path>
              </a:pathLst>
            </a:custGeom>
            <a:solidFill>
              <a:schemeClr val="bg1">
                <a:lumMod val="95000"/>
              </a:schemeClr>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37" name="Freeform 22"/>
            <p:cNvSpPr>
              <a:spLocks noChangeAspect="1"/>
            </p:cNvSpPr>
            <p:nvPr/>
          </p:nvSpPr>
          <p:spPr bwMode="auto">
            <a:xfrm>
              <a:off x="3387195" y="2759746"/>
              <a:ext cx="355643" cy="582309"/>
            </a:xfrm>
            <a:custGeom>
              <a:avLst/>
              <a:gdLst>
                <a:gd name="T0" fmla="*/ 36 w 2351"/>
                <a:gd name="T1" fmla="*/ 1926 h 3851"/>
                <a:gd name="T2" fmla="*/ 313 w 2351"/>
                <a:gd name="T3" fmla="*/ 1856 h 3851"/>
                <a:gd name="T4" fmla="*/ 406 w 2351"/>
                <a:gd name="T5" fmla="*/ 1750 h 3851"/>
                <a:gd name="T6" fmla="*/ 716 w 2351"/>
                <a:gd name="T7" fmla="*/ 1661 h 3851"/>
                <a:gd name="T8" fmla="*/ 831 w 2351"/>
                <a:gd name="T9" fmla="*/ 1525 h 3851"/>
                <a:gd name="T10" fmla="*/ 917 w 2351"/>
                <a:gd name="T11" fmla="*/ 1381 h 3851"/>
                <a:gd name="T12" fmla="*/ 996 w 2351"/>
                <a:gd name="T13" fmla="*/ 557 h 3851"/>
                <a:gd name="T14" fmla="*/ 1027 w 2351"/>
                <a:gd name="T15" fmla="*/ 438 h 3851"/>
                <a:gd name="T16" fmla="*/ 1146 w 2351"/>
                <a:gd name="T17" fmla="*/ 271 h 3851"/>
                <a:gd name="T18" fmla="*/ 1254 w 2351"/>
                <a:gd name="T19" fmla="*/ 171 h 3851"/>
                <a:gd name="T20" fmla="*/ 1449 w 2351"/>
                <a:gd name="T21" fmla="*/ 96 h 3851"/>
                <a:gd name="T22" fmla="*/ 1654 w 2351"/>
                <a:gd name="T23" fmla="*/ 22 h 3851"/>
                <a:gd name="T24" fmla="*/ 1662 w 2351"/>
                <a:gd name="T25" fmla="*/ 307 h 3851"/>
                <a:gd name="T26" fmla="*/ 1734 w 2351"/>
                <a:gd name="T27" fmla="*/ 715 h 3851"/>
                <a:gd name="T28" fmla="*/ 1762 w 2351"/>
                <a:gd name="T29" fmla="*/ 966 h 3851"/>
                <a:gd name="T30" fmla="*/ 2070 w 2351"/>
                <a:gd name="T31" fmla="*/ 1274 h 3851"/>
                <a:gd name="T32" fmla="*/ 2242 w 2351"/>
                <a:gd name="T33" fmla="*/ 1360 h 3851"/>
                <a:gd name="T34" fmla="*/ 2292 w 2351"/>
                <a:gd name="T35" fmla="*/ 1460 h 3851"/>
                <a:gd name="T36" fmla="*/ 2199 w 2351"/>
                <a:gd name="T37" fmla="*/ 1546 h 3851"/>
                <a:gd name="T38" fmla="*/ 2027 w 2351"/>
                <a:gd name="T39" fmla="*/ 1783 h 3851"/>
                <a:gd name="T40" fmla="*/ 2077 w 2351"/>
                <a:gd name="T41" fmla="*/ 2077 h 3851"/>
                <a:gd name="T42" fmla="*/ 1920 w 2351"/>
                <a:gd name="T43" fmla="*/ 2141 h 3851"/>
                <a:gd name="T44" fmla="*/ 1731 w 2351"/>
                <a:gd name="T45" fmla="*/ 2237 h 3851"/>
                <a:gd name="T46" fmla="*/ 1619 w 2351"/>
                <a:gd name="T47" fmla="*/ 2374 h 3851"/>
                <a:gd name="T48" fmla="*/ 1513 w 2351"/>
                <a:gd name="T49" fmla="*/ 2547 h 3851"/>
                <a:gd name="T50" fmla="*/ 1484 w 2351"/>
                <a:gd name="T51" fmla="*/ 2816 h 3851"/>
                <a:gd name="T52" fmla="*/ 1612 w 2351"/>
                <a:gd name="T53" fmla="*/ 2972 h 3851"/>
                <a:gd name="T54" fmla="*/ 1655 w 2351"/>
                <a:gd name="T55" fmla="*/ 3029 h 3851"/>
                <a:gd name="T56" fmla="*/ 1769 w 2351"/>
                <a:gd name="T57" fmla="*/ 3158 h 3851"/>
                <a:gd name="T58" fmla="*/ 1863 w 2351"/>
                <a:gd name="T59" fmla="*/ 3244 h 3851"/>
                <a:gd name="T60" fmla="*/ 1769 w 2351"/>
                <a:gd name="T61" fmla="*/ 3338 h 3851"/>
                <a:gd name="T62" fmla="*/ 1640 w 2351"/>
                <a:gd name="T63" fmla="*/ 3345 h 3851"/>
                <a:gd name="T64" fmla="*/ 1533 w 2351"/>
                <a:gd name="T65" fmla="*/ 3359 h 3851"/>
                <a:gd name="T66" fmla="*/ 1471 w 2351"/>
                <a:gd name="T67" fmla="*/ 3488 h 3851"/>
                <a:gd name="T68" fmla="*/ 1494 w 2351"/>
                <a:gd name="T69" fmla="*/ 3706 h 3851"/>
                <a:gd name="T70" fmla="*/ 1263 w 2351"/>
                <a:gd name="T71" fmla="*/ 3837 h 3851"/>
                <a:gd name="T72" fmla="*/ 1074 w 2351"/>
                <a:gd name="T73" fmla="*/ 3760 h 3851"/>
                <a:gd name="T74" fmla="*/ 981 w 2351"/>
                <a:gd name="T75" fmla="*/ 3660 h 3851"/>
                <a:gd name="T76" fmla="*/ 673 w 2351"/>
                <a:gd name="T77" fmla="*/ 3510 h 3851"/>
                <a:gd name="T78" fmla="*/ 716 w 2351"/>
                <a:gd name="T79" fmla="*/ 3098 h 3851"/>
                <a:gd name="T80" fmla="*/ 695 w 2351"/>
                <a:gd name="T81" fmla="*/ 2800 h 3851"/>
                <a:gd name="T82" fmla="*/ 551 w 2351"/>
                <a:gd name="T83" fmla="*/ 2528 h 3851"/>
                <a:gd name="T84" fmla="*/ 437 w 2351"/>
                <a:gd name="T85" fmla="*/ 2320 h 3851"/>
                <a:gd name="T86" fmla="*/ 262 w 2351"/>
                <a:gd name="T87" fmla="*/ 2179 h 3851"/>
                <a:gd name="T88" fmla="*/ 182 w 2351"/>
                <a:gd name="T89" fmla="*/ 2054 h 3851"/>
                <a:gd name="T90" fmla="*/ 21 w 2351"/>
                <a:gd name="T91" fmla="*/ 2012 h 3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351" h="3851">
                  <a:moveTo>
                    <a:pt x="21" y="2012"/>
                  </a:moveTo>
                  <a:cubicBezTo>
                    <a:pt x="12" y="2010"/>
                    <a:pt x="13" y="2006"/>
                    <a:pt x="9" y="1997"/>
                  </a:cubicBezTo>
                  <a:cubicBezTo>
                    <a:pt x="0" y="1975"/>
                    <a:pt x="9" y="1930"/>
                    <a:pt x="36" y="1926"/>
                  </a:cubicBezTo>
                  <a:cubicBezTo>
                    <a:pt x="109" y="1916"/>
                    <a:pt x="101" y="1932"/>
                    <a:pt x="175" y="1926"/>
                  </a:cubicBezTo>
                  <a:cubicBezTo>
                    <a:pt x="242" y="1909"/>
                    <a:pt x="225" y="1880"/>
                    <a:pt x="262" y="1843"/>
                  </a:cubicBezTo>
                  <a:cubicBezTo>
                    <a:pt x="267" y="1827"/>
                    <a:pt x="301" y="1864"/>
                    <a:pt x="313" y="1856"/>
                  </a:cubicBezTo>
                  <a:cubicBezTo>
                    <a:pt x="325" y="1852"/>
                    <a:pt x="320" y="1825"/>
                    <a:pt x="335" y="1818"/>
                  </a:cubicBezTo>
                  <a:cubicBezTo>
                    <a:pt x="347" y="1806"/>
                    <a:pt x="395" y="1827"/>
                    <a:pt x="401" y="1811"/>
                  </a:cubicBezTo>
                  <a:cubicBezTo>
                    <a:pt x="406" y="1797"/>
                    <a:pt x="399" y="1763"/>
                    <a:pt x="406" y="1750"/>
                  </a:cubicBezTo>
                  <a:cubicBezTo>
                    <a:pt x="409" y="1744"/>
                    <a:pt x="465" y="1755"/>
                    <a:pt x="473" y="1754"/>
                  </a:cubicBezTo>
                  <a:cubicBezTo>
                    <a:pt x="539" y="1710"/>
                    <a:pt x="628" y="1709"/>
                    <a:pt x="702" y="1682"/>
                  </a:cubicBezTo>
                  <a:cubicBezTo>
                    <a:pt x="707" y="1675"/>
                    <a:pt x="712" y="1669"/>
                    <a:pt x="716" y="1661"/>
                  </a:cubicBezTo>
                  <a:cubicBezTo>
                    <a:pt x="719" y="1654"/>
                    <a:pt x="717" y="1643"/>
                    <a:pt x="723" y="1639"/>
                  </a:cubicBezTo>
                  <a:cubicBezTo>
                    <a:pt x="735" y="1630"/>
                    <a:pt x="766" y="1625"/>
                    <a:pt x="766" y="1625"/>
                  </a:cubicBezTo>
                  <a:cubicBezTo>
                    <a:pt x="798" y="1595"/>
                    <a:pt x="808" y="1559"/>
                    <a:pt x="831" y="1525"/>
                  </a:cubicBezTo>
                  <a:cubicBezTo>
                    <a:pt x="833" y="1518"/>
                    <a:pt x="832" y="1507"/>
                    <a:pt x="838" y="1503"/>
                  </a:cubicBezTo>
                  <a:cubicBezTo>
                    <a:pt x="850" y="1494"/>
                    <a:pt x="881" y="1489"/>
                    <a:pt x="881" y="1489"/>
                  </a:cubicBezTo>
                  <a:cubicBezTo>
                    <a:pt x="893" y="1453"/>
                    <a:pt x="906" y="1417"/>
                    <a:pt x="917" y="1381"/>
                  </a:cubicBezTo>
                  <a:cubicBezTo>
                    <a:pt x="933" y="1214"/>
                    <a:pt x="940" y="1047"/>
                    <a:pt x="960" y="880"/>
                  </a:cubicBezTo>
                  <a:cubicBezTo>
                    <a:pt x="957" y="834"/>
                    <a:pt x="934" y="722"/>
                    <a:pt x="974" y="679"/>
                  </a:cubicBezTo>
                  <a:cubicBezTo>
                    <a:pt x="987" y="640"/>
                    <a:pt x="983" y="596"/>
                    <a:pt x="996" y="557"/>
                  </a:cubicBezTo>
                  <a:cubicBezTo>
                    <a:pt x="998" y="550"/>
                    <a:pt x="1010" y="552"/>
                    <a:pt x="1017" y="550"/>
                  </a:cubicBezTo>
                  <a:cubicBezTo>
                    <a:pt x="1019" y="543"/>
                    <a:pt x="1023" y="536"/>
                    <a:pt x="1024" y="529"/>
                  </a:cubicBezTo>
                  <a:cubicBezTo>
                    <a:pt x="1028" y="496"/>
                    <a:pt x="1021" y="471"/>
                    <a:pt x="1027" y="438"/>
                  </a:cubicBezTo>
                  <a:cubicBezTo>
                    <a:pt x="1031" y="420"/>
                    <a:pt x="1056" y="401"/>
                    <a:pt x="1067" y="386"/>
                  </a:cubicBezTo>
                  <a:cubicBezTo>
                    <a:pt x="1075" y="345"/>
                    <a:pt x="1079" y="341"/>
                    <a:pt x="1117" y="328"/>
                  </a:cubicBezTo>
                  <a:cubicBezTo>
                    <a:pt x="1143" y="304"/>
                    <a:pt x="1130" y="321"/>
                    <a:pt x="1146" y="271"/>
                  </a:cubicBezTo>
                  <a:cubicBezTo>
                    <a:pt x="1158" y="234"/>
                    <a:pt x="1184" y="230"/>
                    <a:pt x="1211" y="221"/>
                  </a:cubicBezTo>
                  <a:cubicBezTo>
                    <a:pt x="1225" y="208"/>
                    <a:pt x="1247" y="222"/>
                    <a:pt x="1254" y="214"/>
                  </a:cubicBezTo>
                  <a:cubicBezTo>
                    <a:pt x="1261" y="206"/>
                    <a:pt x="1245" y="178"/>
                    <a:pt x="1254" y="171"/>
                  </a:cubicBezTo>
                  <a:cubicBezTo>
                    <a:pt x="1270" y="158"/>
                    <a:pt x="1286" y="178"/>
                    <a:pt x="1305" y="170"/>
                  </a:cubicBezTo>
                  <a:cubicBezTo>
                    <a:pt x="1325" y="162"/>
                    <a:pt x="1351" y="137"/>
                    <a:pt x="1375" y="125"/>
                  </a:cubicBezTo>
                  <a:cubicBezTo>
                    <a:pt x="1398" y="107"/>
                    <a:pt x="1427" y="110"/>
                    <a:pt x="1449" y="96"/>
                  </a:cubicBezTo>
                  <a:cubicBezTo>
                    <a:pt x="1471" y="82"/>
                    <a:pt x="1484" y="54"/>
                    <a:pt x="1507" y="38"/>
                  </a:cubicBezTo>
                  <a:cubicBezTo>
                    <a:pt x="1536" y="11"/>
                    <a:pt x="1549" y="9"/>
                    <a:pt x="1587" y="0"/>
                  </a:cubicBezTo>
                  <a:cubicBezTo>
                    <a:pt x="1596" y="2"/>
                    <a:pt x="1653" y="12"/>
                    <a:pt x="1654" y="22"/>
                  </a:cubicBezTo>
                  <a:cubicBezTo>
                    <a:pt x="1663" y="40"/>
                    <a:pt x="1642" y="91"/>
                    <a:pt x="1641" y="125"/>
                  </a:cubicBezTo>
                  <a:cubicBezTo>
                    <a:pt x="1640" y="159"/>
                    <a:pt x="1644" y="197"/>
                    <a:pt x="1647" y="227"/>
                  </a:cubicBezTo>
                  <a:cubicBezTo>
                    <a:pt x="1654" y="263"/>
                    <a:pt x="1626" y="295"/>
                    <a:pt x="1662" y="307"/>
                  </a:cubicBezTo>
                  <a:cubicBezTo>
                    <a:pt x="1698" y="360"/>
                    <a:pt x="1656" y="291"/>
                    <a:pt x="1683" y="414"/>
                  </a:cubicBezTo>
                  <a:cubicBezTo>
                    <a:pt x="1685" y="422"/>
                    <a:pt x="1727" y="439"/>
                    <a:pt x="1731" y="442"/>
                  </a:cubicBezTo>
                  <a:cubicBezTo>
                    <a:pt x="1758" y="524"/>
                    <a:pt x="1698" y="619"/>
                    <a:pt x="1734" y="715"/>
                  </a:cubicBezTo>
                  <a:cubicBezTo>
                    <a:pt x="1724" y="801"/>
                    <a:pt x="1722" y="780"/>
                    <a:pt x="1734" y="873"/>
                  </a:cubicBezTo>
                  <a:cubicBezTo>
                    <a:pt x="1736" y="890"/>
                    <a:pt x="1751" y="932"/>
                    <a:pt x="1755" y="944"/>
                  </a:cubicBezTo>
                  <a:cubicBezTo>
                    <a:pt x="1757" y="951"/>
                    <a:pt x="1762" y="966"/>
                    <a:pt x="1762" y="966"/>
                  </a:cubicBezTo>
                  <a:cubicBezTo>
                    <a:pt x="1774" y="1051"/>
                    <a:pt x="1762" y="992"/>
                    <a:pt x="1805" y="1038"/>
                  </a:cubicBezTo>
                  <a:cubicBezTo>
                    <a:pt x="1822" y="1086"/>
                    <a:pt x="1858" y="1123"/>
                    <a:pt x="1903" y="1152"/>
                  </a:cubicBezTo>
                  <a:cubicBezTo>
                    <a:pt x="1945" y="1218"/>
                    <a:pt x="1996" y="1262"/>
                    <a:pt x="2070" y="1274"/>
                  </a:cubicBezTo>
                  <a:cubicBezTo>
                    <a:pt x="2087" y="1327"/>
                    <a:pt x="2135" y="1319"/>
                    <a:pt x="2185" y="1324"/>
                  </a:cubicBezTo>
                  <a:cubicBezTo>
                    <a:pt x="2190" y="1331"/>
                    <a:pt x="2192" y="1341"/>
                    <a:pt x="2199" y="1346"/>
                  </a:cubicBezTo>
                  <a:cubicBezTo>
                    <a:pt x="2212" y="1354"/>
                    <a:pt x="2242" y="1360"/>
                    <a:pt x="2242" y="1360"/>
                  </a:cubicBezTo>
                  <a:cubicBezTo>
                    <a:pt x="2266" y="1382"/>
                    <a:pt x="2320" y="1404"/>
                    <a:pt x="2351" y="1414"/>
                  </a:cubicBezTo>
                  <a:cubicBezTo>
                    <a:pt x="2349" y="1428"/>
                    <a:pt x="2321" y="1440"/>
                    <a:pt x="2314" y="1453"/>
                  </a:cubicBezTo>
                  <a:cubicBezTo>
                    <a:pt x="2310" y="1460"/>
                    <a:pt x="2299" y="1456"/>
                    <a:pt x="2292" y="1460"/>
                  </a:cubicBezTo>
                  <a:cubicBezTo>
                    <a:pt x="2280" y="1466"/>
                    <a:pt x="2257" y="1486"/>
                    <a:pt x="2249" y="1496"/>
                  </a:cubicBezTo>
                  <a:cubicBezTo>
                    <a:pt x="2243" y="1503"/>
                    <a:pt x="2241" y="1512"/>
                    <a:pt x="2235" y="1518"/>
                  </a:cubicBezTo>
                  <a:cubicBezTo>
                    <a:pt x="2201" y="1553"/>
                    <a:pt x="2226" y="1512"/>
                    <a:pt x="2199" y="1546"/>
                  </a:cubicBezTo>
                  <a:cubicBezTo>
                    <a:pt x="2166" y="1587"/>
                    <a:pt x="2181" y="1613"/>
                    <a:pt x="2120" y="1632"/>
                  </a:cubicBezTo>
                  <a:cubicBezTo>
                    <a:pt x="2112" y="1657"/>
                    <a:pt x="2115" y="1686"/>
                    <a:pt x="2106" y="1711"/>
                  </a:cubicBezTo>
                  <a:cubicBezTo>
                    <a:pt x="2096" y="1739"/>
                    <a:pt x="2047" y="1763"/>
                    <a:pt x="2027" y="1783"/>
                  </a:cubicBezTo>
                  <a:cubicBezTo>
                    <a:pt x="2041" y="1785"/>
                    <a:pt x="2063" y="1777"/>
                    <a:pt x="2070" y="1790"/>
                  </a:cubicBezTo>
                  <a:cubicBezTo>
                    <a:pt x="2078" y="1803"/>
                    <a:pt x="2056" y="1833"/>
                    <a:pt x="2056" y="1833"/>
                  </a:cubicBezTo>
                  <a:cubicBezTo>
                    <a:pt x="2060" y="1918"/>
                    <a:pt x="2061" y="1995"/>
                    <a:pt x="2077" y="2077"/>
                  </a:cubicBezTo>
                  <a:cubicBezTo>
                    <a:pt x="2070" y="2158"/>
                    <a:pt x="2098" y="2134"/>
                    <a:pt x="2031" y="2150"/>
                  </a:cubicBezTo>
                  <a:cubicBezTo>
                    <a:pt x="2012" y="2144"/>
                    <a:pt x="1989" y="2152"/>
                    <a:pt x="1971" y="2144"/>
                  </a:cubicBezTo>
                  <a:cubicBezTo>
                    <a:pt x="1955" y="2137"/>
                    <a:pt x="1920" y="2141"/>
                    <a:pt x="1920" y="2141"/>
                  </a:cubicBezTo>
                  <a:cubicBezTo>
                    <a:pt x="1901" y="2142"/>
                    <a:pt x="1878" y="2123"/>
                    <a:pt x="1855" y="2128"/>
                  </a:cubicBezTo>
                  <a:cubicBezTo>
                    <a:pt x="1832" y="2133"/>
                    <a:pt x="1805" y="2152"/>
                    <a:pt x="1784" y="2170"/>
                  </a:cubicBezTo>
                  <a:cubicBezTo>
                    <a:pt x="1778" y="2225"/>
                    <a:pt x="1767" y="2209"/>
                    <a:pt x="1731" y="2237"/>
                  </a:cubicBezTo>
                  <a:cubicBezTo>
                    <a:pt x="1717" y="2247"/>
                    <a:pt x="1679" y="2291"/>
                    <a:pt x="1679" y="2291"/>
                  </a:cubicBezTo>
                  <a:cubicBezTo>
                    <a:pt x="1664" y="2315"/>
                    <a:pt x="1685" y="2318"/>
                    <a:pt x="1662" y="2334"/>
                  </a:cubicBezTo>
                  <a:cubicBezTo>
                    <a:pt x="1656" y="2349"/>
                    <a:pt x="1627" y="2354"/>
                    <a:pt x="1619" y="2374"/>
                  </a:cubicBezTo>
                  <a:cubicBezTo>
                    <a:pt x="1610" y="2392"/>
                    <a:pt x="1617" y="2434"/>
                    <a:pt x="1609" y="2445"/>
                  </a:cubicBezTo>
                  <a:cubicBezTo>
                    <a:pt x="1607" y="2459"/>
                    <a:pt x="1580" y="2429"/>
                    <a:pt x="1574" y="2442"/>
                  </a:cubicBezTo>
                  <a:cubicBezTo>
                    <a:pt x="1567" y="2458"/>
                    <a:pt x="1523" y="2533"/>
                    <a:pt x="1513" y="2547"/>
                  </a:cubicBezTo>
                  <a:cubicBezTo>
                    <a:pt x="1486" y="2587"/>
                    <a:pt x="1497" y="2602"/>
                    <a:pt x="1461" y="2635"/>
                  </a:cubicBezTo>
                  <a:cubicBezTo>
                    <a:pt x="1454" y="2667"/>
                    <a:pt x="1451" y="2725"/>
                    <a:pt x="1455" y="2755"/>
                  </a:cubicBezTo>
                  <a:cubicBezTo>
                    <a:pt x="1459" y="2785"/>
                    <a:pt x="1470" y="2789"/>
                    <a:pt x="1484" y="2816"/>
                  </a:cubicBezTo>
                  <a:cubicBezTo>
                    <a:pt x="1498" y="2843"/>
                    <a:pt x="1526" y="2891"/>
                    <a:pt x="1540" y="2915"/>
                  </a:cubicBezTo>
                  <a:cubicBezTo>
                    <a:pt x="1550" y="2929"/>
                    <a:pt x="1553" y="2953"/>
                    <a:pt x="1569" y="2958"/>
                  </a:cubicBezTo>
                  <a:cubicBezTo>
                    <a:pt x="1583" y="2963"/>
                    <a:pt x="1598" y="2967"/>
                    <a:pt x="1612" y="2972"/>
                  </a:cubicBezTo>
                  <a:cubicBezTo>
                    <a:pt x="1619" y="2974"/>
                    <a:pt x="1633" y="2979"/>
                    <a:pt x="1633" y="2979"/>
                  </a:cubicBezTo>
                  <a:cubicBezTo>
                    <a:pt x="1638" y="2984"/>
                    <a:pt x="1645" y="2988"/>
                    <a:pt x="1648" y="2994"/>
                  </a:cubicBezTo>
                  <a:cubicBezTo>
                    <a:pt x="1653" y="3005"/>
                    <a:pt x="1649" y="3019"/>
                    <a:pt x="1655" y="3029"/>
                  </a:cubicBezTo>
                  <a:cubicBezTo>
                    <a:pt x="1656" y="3031"/>
                    <a:pt x="1696" y="3043"/>
                    <a:pt x="1698" y="3044"/>
                  </a:cubicBezTo>
                  <a:cubicBezTo>
                    <a:pt x="1728" y="3064"/>
                    <a:pt x="1730" y="3094"/>
                    <a:pt x="1762" y="3115"/>
                  </a:cubicBezTo>
                  <a:cubicBezTo>
                    <a:pt x="1764" y="3129"/>
                    <a:pt x="1762" y="3145"/>
                    <a:pt x="1769" y="3158"/>
                  </a:cubicBezTo>
                  <a:cubicBezTo>
                    <a:pt x="1773" y="3165"/>
                    <a:pt x="1787" y="3160"/>
                    <a:pt x="1791" y="3166"/>
                  </a:cubicBezTo>
                  <a:cubicBezTo>
                    <a:pt x="1800" y="3178"/>
                    <a:pt x="1794" y="3199"/>
                    <a:pt x="1805" y="3209"/>
                  </a:cubicBezTo>
                  <a:cubicBezTo>
                    <a:pt x="1824" y="3226"/>
                    <a:pt x="1839" y="3236"/>
                    <a:pt x="1863" y="3244"/>
                  </a:cubicBezTo>
                  <a:cubicBezTo>
                    <a:pt x="1885" y="3267"/>
                    <a:pt x="1883" y="3266"/>
                    <a:pt x="1868" y="3296"/>
                  </a:cubicBezTo>
                  <a:cubicBezTo>
                    <a:pt x="1864" y="3303"/>
                    <a:pt x="1828" y="3293"/>
                    <a:pt x="1823" y="3299"/>
                  </a:cubicBezTo>
                  <a:cubicBezTo>
                    <a:pt x="1802" y="3325"/>
                    <a:pt x="1794" y="3321"/>
                    <a:pt x="1769" y="3338"/>
                  </a:cubicBezTo>
                  <a:cubicBezTo>
                    <a:pt x="1746" y="3353"/>
                    <a:pt x="1737" y="3351"/>
                    <a:pt x="1711" y="3360"/>
                  </a:cubicBezTo>
                  <a:cubicBezTo>
                    <a:pt x="1688" y="3354"/>
                    <a:pt x="1679" y="3380"/>
                    <a:pt x="1667" y="3360"/>
                  </a:cubicBezTo>
                  <a:cubicBezTo>
                    <a:pt x="1663" y="3354"/>
                    <a:pt x="1646" y="3349"/>
                    <a:pt x="1640" y="3345"/>
                  </a:cubicBezTo>
                  <a:cubicBezTo>
                    <a:pt x="1628" y="3336"/>
                    <a:pt x="1597" y="3330"/>
                    <a:pt x="1597" y="3330"/>
                  </a:cubicBezTo>
                  <a:cubicBezTo>
                    <a:pt x="1578" y="3333"/>
                    <a:pt x="1557" y="3330"/>
                    <a:pt x="1540" y="3338"/>
                  </a:cubicBezTo>
                  <a:cubicBezTo>
                    <a:pt x="1533" y="3341"/>
                    <a:pt x="1536" y="3352"/>
                    <a:pt x="1533" y="3359"/>
                  </a:cubicBezTo>
                  <a:cubicBezTo>
                    <a:pt x="1529" y="3367"/>
                    <a:pt x="1524" y="3374"/>
                    <a:pt x="1519" y="3381"/>
                  </a:cubicBezTo>
                  <a:cubicBezTo>
                    <a:pt x="1495" y="3410"/>
                    <a:pt x="1496" y="3413"/>
                    <a:pt x="1465" y="3434"/>
                  </a:cubicBezTo>
                  <a:cubicBezTo>
                    <a:pt x="1453" y="3470"/>
                    <a:pt x="1455" y="3438"/>
                    <a:pt x="1471" y="3488"/>
                  </a:cubicBezTo>
                  <a:cubicBezTo>
                    <a:pt x="1473" y="3495"/>
                    <a:pt x="1454" y="3531"/>
                    <a:pt x="1454" y="3531"/>
                  </a:cubicBezTo>
                  <a:cubicBezTo>
                    <a:pt x="1459" y="3564"/>
                    <a:pt x="1458" y="3594"/>
                    <a:pt x="1483" y="3617"/>
                  </a:cubicBezTo>
                  <a:cubicBezTo>
                    <a:pt x="1488" y="3644"/>
                    <a:pt x="1503" y="3682"/>
                    <a:pt x="1494" y="3706"/>
                  </a:cubicBezTo>
                  <a:cubicBezTo>
                    <a:pt x="1485" y="3730"/>
                    <a:pt x="1442" y="3741"/>
                    <a:pt x="1430" y="3760"/>
                  </a:cubicBezTo>
                  <a:cubicBezTo>
                    <a:pt x="1417" y="3794"/>
                    <a:pt x="1448" y="3811"/>
                    <a:pt x="1420" y="3824"/>
                  </a:cubicBezTo>
                  <a:cubicBezTo>
                    <a:pt x="1392" y="3837"/>
                    <a:pt x="1310" y="3840"/>
                    <a:pt x="1263" y="3837"/>
                  </a:cubicBezTo>
                  <a:cubicBezTo>
                    <a:pt x="1156" y="3828"/>
                    <a:pt x="1202" y="3851"/>
                    <a:pt x="1139" y="3803"/>
                  </a:cubicBezTo>
                  <a:cubicBezTo>
                    <a:pt x="1125" y="3793"/>
                    <a:pt x="1110" y="3784"/>
                    <a:pt x="1096" y="3775"/>
                  </a:cubicBezTo>
                  <a:cubicBezTo>
                    <a:pt x="1089" y="3770"/>
                    <a:pt x="1074" y="3760"/>
                    <a:pt x="1074" y="3760"/>
                  </a:cubicBezTo>
                  <a:cubicBezTo>
                    <a:pt x="1060" y="3738"/>
                    <a:pt x="1059" y="3742"/>
                    <a:pt x="1053" y="3717"/>
                  </a:cubicBezTo>
                  <a:cubicBezTo>
                    <a:pt x="1050" y="3705"/>
                    <a:pt x="1055" y="3689"/>
                    <a:pt x="1046" y="3682"/>
                  </a:cubicBezTo>
                  <a:cubicBezTo>
                    <a:pt x="1028" y="3668"/>
                    <a:pt x="1003" y="3667"/>
                    <a:pt x="981" y="3660"/>
                  </a:cubicBezTo>
                  <a:cubicBezTo>
                    <a:pt x="967" y="3655"/>
                    <a:pt x="938" y="3646"/>
                    <a:pt x="938" y="3646"/>
                  </a:cubicBezTo>
                  <a:cubicBezTo>
                    <a:pt x="917" y="3580"/>
                    <a:pt x="748" y="3597"/>
                    <a:pt x="716" y="3596"/>
                  </a:cubicBezTo>
                  <a:cubicBezTo>
                    <a:pt x="705" y="3561"/>
                    <a:pt x="701" y="3536"/>
                    <a:pt x="673" y="3510"/>
                  </a:cubicBezTo>
                  <a:cubicBezTo>
                    <a:pt x="668" y="3477"/>
                    <a:pt x="673" y="3440"/>
                    <a:pt x="665" y="3408"/>
                  </a:cubicBezTo>
                  <a:cubicBezTo>
                    <a:pt x="675" y="3378"/>
                    <a:pt x="689" y="3349"/>
                    <a:pt x="707" y="3322"/>
                  </a:cubicBezTo>
                  <a:cubicBezTo>
                    <a:pt x="714" y="3245"/>
                    <a:pt x="748" y="3201"/>
                    <a:pt x="716" y="3098"/>
                  </a:cubicBezTo>
                  <a:cubicBezTo>
                    <a:pt x="713" y="3044"/>
                    <a:pt x="720" y="3058"/>
                    <a:pt x="719" y="3037"/>
                  </a:cubicBezTo>
                  <a:cubicBezTo>
                    <a:pt x="718" y="3016"/>
                    <a:pt x="713" y="3011"/>
                    <a:pt x="709" y="2972"/>
                  </a:cubicBezTo>
                  <a:cubicBezTo>
                    <a:pt x="706" y="2915"/>
                    <a:pt x="721" y="2851"/>
                    <a:pt x="695" y="2800"/>
                  </a:cubicBezTo>
                  <a:cubicBezTo>
                    <a:pt x="684" y="2779"/>
                    <a:pt x="652" y="2743"/>
                    <a:pt x="652" y="2743"/>
                  </a:cubicBezTo>
                  <a:cubicBezTo>
                    <a:pt x="638" y="2698"/>
                    <a:pt x="643" y="2654"/>
                    <a:pt x="616" y="2614"/>
                  </a:cubicBezTo>
                  <a:cubicBezTo>
                    <a:pt x="601" y="2569"/>
                    <a:pt x="591" y="2554"/>
                    <a:pt x="551" y="2528"/>
                  </a:cubicBezTo>
                  <a:cubicBezTo>
                    <a:pt x="550" y="2526"/>
                    <a:pt x="526" y="2434"/>
                    <a:pt x="523" y="2428"/>
                  </a:cubicBezTo>
                  <a:cubicBezTo>
                    <a:pt x="514" y="2413"/>
                    <a:pt x="487" y="2409"/>
                    <a:pt x="473" y="2406"/>
                  </a:cubicBezTo>
                  <a:cubicBezTo>
                    <a:pt x="446" y="2381"/>
                    <a:pt x="463" y="2346"/>
                    <a:pt x="437" y="2320"/>
                  </a:cubicBezTo>
                  <a:cubicBezTo>
                    <a:pt x="412" y="2295"/>
                    <a:pt x="386" y="2287"/>
                    <a:pt x="365" y="2256"/>
                  </a:cubicBezTo>
                  <a:cubicBezTo>
                    <a:pt x="347" y="2200"/>
                    <a:pt x="353" y="2206"/>
                    <a:pt x="284" y="2198"/>
                  </a:cubicBezTo>
                  <a:cubicBezTo>
                    <a:pt x="265" y="2186"/>
                    <a:pt x="268" y="2192"/>
                    <a:pt x="262" y="2179"/>
                  </a:cubicBezTo>
                  <a:cubicBezTo>
                    <a:pt x="256" y="2166"/>
                    <a:pt x="262" y="2137"/>
                    <a:pt x="246" y="2122"/>
                  </a:cubicBezTo>
                  <a:cubicBezTo>
                    <a:pt x="236" y="2093"/>
                    <a:pt x="189" y="2096"/>
                    <a:pt x="165" y="2091"/>
                  </a:cubicBezTo>
                  <a:cubicBezTo>
                    <a:pt x="149" y="2080"/>
                    <a:pt x="196" y="2062"/>
                    <a:pt x="182" y="2054"/>
                  </a:cubicBezTo>
                  <a:cubicBezTo>
                    <a:pt x="168" y="2046"/>
                    <a:pt x="96" y="2047"/>
                    <a:pt x="79" y="2041"/>
                  </a:cubicBezTo>
                  <a:cubicBezTo>
                    <a:pt x="57" y="2037"/>
                    <a:pt x="89" y="2024"/>
                    <a:pt x="79" y="2019"/>
                  </a:cubicBezTo>
                  <a:cubicBezTo>
                    <a:pt x="69" y="2014"/>
                    <a:pt x="33" y="2013"/>
                    <a:pt x="21" y="2012"/>
                  </a:cubicBezTo>
                  <a:close/>
                </a:path>
              </a:pathLst>
            </a:custGeom>
            <a:solidFill>
              <a:schemeClr val="bg1">
                <a:lumMod val="95000"/>
              </a:schemeClr>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38" name="Freeform 24"/>
            <p:cNvSpPr>
              <a:spLocks noChangeAspect="1"/>
            </p:cNvSpPr>
            <p:nvPr/>
          </p:nvSpPr>
          <p:spPr bwMode="auto">
            <a:xfrm>
              <a:off x="4473825" y="2879520"/>
              <a:ext cx="765796" cy="482785"/>
            </a:xfrm>
            <a:custGeom>
              <a:avLst/>
              <a:gdLst>
                <a:gd name="T0" fmla="*/ 1993 w 4032"/>
                <a:gd name="T1" fmla="*/ 168 h 2543"/>
                <a:gd name="T2" fmla="*/ 1667 w 4032"/>
                <a:gd name="T3" fmla="*/ 82 h 2543"/>
                <a:gd name="T4" fmla="*/ 1518 w 4032"/>
                <a:gd name="T5" fmla="*/ 149 h 2543"/>
                <a:gd name="T6" fmla="*/ 1427 w 4032"/>
                <a:gd name="T7" fmla="*/ 67 h 2543"/>
                <a:gd name="T8" fmla="*/ 1331 w 4032"/>
                <a:gd name="T9" fmla="*/ 10 h 2543"/>
                <a:gd name="T10" fmla="*/ 1259 w 4032"/>
                <a:gd name="T11" fmla="*/ 154 h 2543"/>
                <a:gd name="T12" fmla="*/ 1124 w 4032"/>
                <a:gd name="T13" fmla="*/ 221 h 2543"/>
                <a:gd name="T14" fmla="*/ 1019 w 4032"/>
                <a:gd name="T15" fmla="*/ 264 h 2543"/>
                <a:gd name="T16" fmla="*/ 975 w 4032"/>
                <a:gd name="T17" fmla="*/ 322 h 2543"/>
                <a:gd name="T18" fmla="*/ 846 w 4032"/>
                <a:gd name="T19" fmla="*/ 346 h 2543"/>
                <a:gd name="T20" fmla="*/ 759 w 4032"/>
                <a:gd name="T21" fmla="*/ 446 h 2543"/>
                <a:gd name="T22" fmla="*/ 668 w 4032"/>
                <a:gd name="T23" fmla="*/ 523 h 2543"/>
                <a:gd name="T24" fmla="*/ 625 w 4032"/>
                <a:gd name="T25" fmla="*/ 571 h 2543"/>
                <a:gd name="T26" fmla="*/ 505 w 4032"/>
                <a:gd name="T27" fmla="*/ 710 h 2543"/>
                <a:gd name="T28" fmla="*/ 375 w 4032"/>
                <a:gd name="T29" fmla="*/ 864 h 2543"/>
                <a:gd name="T30" fmla="*/ 337 w 4032"/>
                <a:gd name="T31" fmla="*/ 1133 h 2543"/>
                <a:gd name="T32" fmla="*/ 188 w 4032"/>
                <a:gd name="T33" fmla="*/ 1248 h 2543"/>
                <a:gd name="T34" fmla="*/ 44 w 4032"/>
                <a:gd name="T35" fmla="*/ 1526 h 2543"/>
                <a:gd name="T36" fmla="*/ 63 w 4032"/>
                <a:gd name="T37" fmla="*/ 1570 h 2543"/>
                <a:gd name="T38" fmla="*/ 150 w 4032"/>
                <a:gd name="T39" fmla="*/ 1594 h 2543"/>
                <a:gd name="T40" fmla="*/ 332 w 4032"/>
                <a:gd name="T41" fmla="*/ 1637 h 2543"/>
                <a:gd name="T42" fmla="*/ 447 w 4032"/>
                <a:gd name="T43" fmla="*/ 1718 h 2543"/>
                <a:gd name="T44" fmla="*/ 303 w 4032"/>
                <a:gd name="T45" fmla="*/ 1910 h 2543"/>
                <a:gd name="T46" fmla="*/ 227 w 4032"/>
                <a:gd name="T47" fmla="*/ 2040 h 2543"/>
                <a:gd name="T48" fmla="*/ 121 w 4032"/>
                <a:gd name="T49" fmla="*/ 2088 h 2543"/>
                <a:gd name="T50" fmla="*/ 39 w 4032"/>
                <a:gd name="T51" fmla="*/ 2218 h 2543"/>
                <a:gd name="T52" fmla="*/ 255 w 4032"/>
                <a:gd name="T53" fmla="*/ 2376 h 2543"/>
                <a:gd name="T54" fmla="*/ 414 w 4032"/>
                <a:gd name="T55" fmla="*/ 2510 h 2543"/>
                <a:gd name="T56" fmla="*/ 711 w 4032"/>
                <a:gd name="T57" fmla="*/ 2506 h 2543"/>
                <a:gd name="T58" fmla="*/ 975 w 4032"/>
                <a:gd name="T59" fmla="*/ 2366 h 2543"/>
                <a:gd name="T60" fmla="*/ 1148 w 4032"/>
                <a:gd name="T61" fmla="*/ 2237 h 2543"/>
                <a:gd name="T62" fmla="*/ 1499 w 4032"/>
                <a:gd name="T63" fmla="*/ 2438 h 2543"/>
                <a:gd name="T64" fmla="*/ 1940 w 4032"/>
                <a:gd name="T65" fmla="*/ 2405 h 2543"/>
                <a:gd name="T66" fmla="*/ 2147 w 4032"/>
                <a:gd name="T67" fmla="*/ 2290 h 2543"/>
                <a:gd name="T68" fmla="*/ 2180 w 4032"/>
                <a:gd name="T69" fmla="*/ 2213 h 2543"/>
                <a:gd name="T70" fmla="*/ 2319 w 4032"/>
                <a:gd name="T71" fmla="*/ 2016 h 2543"/>
                <a:gd name="T72" fmla="*/ 2511 w 4032"/>
                <a:gd name="T73" fmla="*/ 1920 h 2543"/>
                <a:gd name="T74" fmla="*/ 2598 w 4032"/>
                <a:gd name="T75" fmla="*/ 1651 h 2543"/>
                <a:gd name="T76" fmla="*/ 2723 w 4032"/>
                <a:gd name="T77" fmla="*/ 1526 h 2543"/>
                <a:gd name="T78" fmla="*/ 2795 w 4032"/>
                <a:gd name="T79" fmla="*/ 1344 h 2543"/>
                <a:gd name="T80" fmla="*/ 2867 w 4032"/>
                <a:gd name="T81" fmla="*/ 1152 h 2543"/>
                <a:gd name="T82" fmla="*/ 3020 w 4032"/>
                <a:gd name="T83" fmla="*/ 1133 h 2543"/>
                <a:gd name="T84" fmla="*/ 3068 w 4032"/>
                <a:gd name="T85" fmla="*/ 898 h 2543"/>
                <a:gd name="T86" fmla="*/ 3327 w 4032"/>
                <a:gd name="T87" fmla="*/ 821 h 2543"/>
                <a:gd name="T88" fmla="*/ 3447 w 4032"/>
                <a:gd name="T89" fmla="*/ 763 h 2543"/>
                <a:gd name="T90" fmla="*/ 3572 w 4032"/>
                <a:gd name="T91" fmla="*/ 710 h 2543"/>
                <a:gd name="T92" fmla="*/ 3759 w 4032"/>
                <a:gd name="T93" fmla="*/ 514 h 2543"/>
                <a:gd name="T94" fmla="*/ 3822 w 4032"/>
                <a:gd name="T95" fmla="*/ 538 h 2543"/>
                <a:gd name="T96" fmla="*/ 3894 w 4032"/>
                <a:gd name="T97" fmla="*/ 619 h 2543"/>
                <a:gd name="T98" fmla="*/ 3975 w 4032"/>
                <a:gd name="T99" fmla="*/ 384 h 2543"/>
                <a:gd name="T100" fmla="*/ 4023 w 4032"/>
                <a:gd name="T101" fmla="*/ 269 h 2543"/>
                <a:gd name="T102" fmla="*/ 3572 w 4032"/>
                <a:gd name="T103" fmla="*/ 202 h 2543"/>
                <a:gd name="T104" fmla="*/ 3404 w 4032"/>
                <a:gd name="T105" fmla="*/ 202 h 2543"/>
                <a:gd name="T106" fmla="*/ 3342 w 4032"/>
                <a:gd name="T107" fmla="*/ 149 h 2543"/>
                <a:gd name="T108" fmla="*/ 3299 w 4032"/>
                <a:gd name="T109" fmla="*/ 192 h 2543"/>
                <a:gd name="T110" fmla="*/ 3174 w 4032"/>
                <a:gd name="T111" fmla="*/ 158 h 2543"/>
                <a:gd name="T112" fmla="*/ 2924 w 4032"/>
                <a:gd name="T113" fmla="*/ 149 h 2543"/>
                <a:gd name="T114" fmla="*/ 2708 w 4032"/>
                <a:gd name="T115" fmla="*/ 230 h 2543"/>
                <a:gd name="T116" fmla="*/ 2564 w 4032"/>
                <a:gd name="T117" fmla="*/ 336 h 2543"/>
                <a:gd name="T118" fmla="*/ 2463 w 4032"/>
                <a:gd name="T119" fmla="*/ 542 h 2543"/>
                <a:gd name="T120" fmla="*/ 2017 w 4032"/>
                <a:gd name="T121" fmla="*/ 581 h 2543"/>
                <a:gd name="T122" fmla="*/ 2031 w 4032"/>
                <a:gd name="T123" fmla="*/ 437 h 2543"/>
                <a:gd name="T124" fmla="*/ 2070 w 4032"/>
                <a:gd name="T125" fmla="*/ 24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32" h="2543">
                  <a:moveTo>
                    <a:pt x="2070" y="245"/>
                  </a:moveTo>
                  <a:cubicBezTo>
                    <a:pt x="2062" y="233"/>
                    <a:pt x="2048" y="194"/>
                    <a:pt x="2041" y="187"/>
                  </a:cubicBezTo>
                  <a:cubicBezTo>
                    <a:pt x="2034" y="180"/>
                    <a:pt x="2002" y="173"/>
                    <a:pt x="1993" y="168"/>
                  </a:cubicBezTo>
                  <a:cubicBezTo>
                    <a:pt x="1972" y="183"/>
                    <a:pt x="1961" y="182"/>
                    <a:pt x="1935" y="178"/>
                  </a:cubicBezTo>
                  <a:cubicBezTo>
                    <a:pt x="1927" y="130"/>
                    <a:pt x="1895" y="151"/>
                    <a:pt x="1854" y="144"/>
                  </a:cubicBezTo>
                  <a:cubicBezTo>
                    <a:pt x="1819" y="111"/>
                    <a:pt x="1714" y="87"/>
                    <a:pt x="1667" y="82"/>
                  </a:cubicBezTo>
                  <a:cubicBezTo>
                    <a:pt x="1643" y="84"/>
                    <a:pt x="1615" y="77"/>
                    <a:pt x="1595" y="91"/>
                  </a:cubicBezTo>
                  <a:cubicBezTo>
                    <a:pt x="1575" y="105"/>
                    <a:pt x="1585" y="104"/>
                    <a:pt x="1571" y="120"/>
                  </a:cubicBezTo>
                  <a:cubicBezTo>
                    <a:pt x="1557" y="137"/>
                    <a:pt x="1538" y="142"/>
                    <a:pt x="1518" y="149"/>
                  </a:cubicBezTo>
                  <a:cubicBezTo>
                    <a:pt x="1509" y="173"/>
                    <a:pt x="1520" y="203"/>
                    <a:pt x="1508" y="226"/>
                  </a:cubicBezTo>
                  <a:cubicBezTo>
                    <a:pt x="1500" y="241"/>
                    <a:pt x="1476" y="235"/>
                    <a:pt x="1460" y="240"/>
                  </a:cubicBezTo>
                  <a:cubicBezTo>
                    <a:pt x="1440" y="183"/>
                    <a:pt x="1450" y="123"/>
                    <a:pt x="1427" y="67"/>
                  </a:cubicBezTo>
                  <a:cubicBezTo>
                    <a:pt x="1406" y="17"/>
                    <a:pt x="1428" y="28"/>
                    <a:pt x="1393" y="19"/>
                  </a:cubicBezTo>
                  <a:cubicBezTo>
                    <a:pt x="1377" y="9"/>
                    <a:pt x="1362" y="6"/>
                    <a:pt x="1345" y="0"/>
                  </a:cubicBezTo>
                  <a:cubicBezTo>
                    <a:pt x="1340" y="3"/>
                    <a:pt x="1334" y="5"/>
                    <a:pt x="1331" y="10"/>
                  </a:cubicBezTo>
                  <a:cubicBezTo>
                    <a:pt x="1326" y="18"/>
                    <a:pt x="1321" y="38"/>
                    <a:pt x="1321" y="38"/>
                  </a:cubicBezTo>
                  <a:cubicBezTo>
                    <a:pt x="1316" y="71"/>
                    <a:pt x="1318" y="79"/>
                    <a:pt x="1292" y="96"/>
                  </a:cubicBezTo>
                  <a:cubicBezTo>
                    <a:pt x="1287" y="138"/>
                    <a:pt x="1293" y="142"/>
                    <a:pt x="1259" y="154"/>
                  </a:cubicBezTo>
                  <a:cubicBezTo>
                    <a:pt x="1217" y="213"/>
                    <a:pt x="1261" y="195"/>
                    <a:pt x="1148" y="202"/>
                  </a:cubicBezTo>
                  <a:cubicBezTo>
                    <a:pt x="1143" y="203"/>
                    <a:pt x="1138" y="203"/>
                    <a:pt x="1134" y="206"/>
                  </a:cubicBezTo>
                  <a:cubicBezTo>
                    <a:pt x="1129" y="210"/>
                    <a:pt x="1130" y="219"/>
                    <a:pt x="1124" y="221"/>
                  </a:cubicBezTo>
                  <a:cubicBezTo>
                    <a:pt x="1109" y="226"/>
                    <a:pt x="1092" y="224"/>
                    <a:pt x="1076" y="226"/>
                  </a:cubicBezTo>
                  <a:cubicBezTo>
                    <a:pt x="1064" y="232"/>
                    <a:pt x="1049" y="232"/>
                    <a:pt x="1038" y="240"/>
                  </a:cubicBezTo>
                  <a:cubicBezTo>
                    <a:pt x="1009" y="263"/>
                    <a:pt x="1063" y="247"/>
                    <a:pt x="1019" y="264"/>
                  </a:cubicBezTo>
                  <a:cubicBezTo>
                    <a:pt x="1007" y="269"/>
                    <a:pt x="993" y="270"/>
                    <a:pt x="980" y="274"/>
                  </a:cubicBezTo>
                  <a:cubicBezTo>
                    <a:pt x="977" y="279"/>
                    <a:pt x="972" y="282"/>
                    <a:pt x="971" y="288"/>
                  </a:cubicBezTo>
                  <a:cubicBezTo>
                    <a:pt x="970" y="299"/>
                    <a:pt x="980" y="312"/>
                    <a:pt x="975" y="322"/>
                  </a:cubicBezTo>
                  <a:cubicBezTo>
                    <a:pt x="972" y="328"/>
                    <a:pt x="962" y="319"/>
                    <a:pt x="956" y="317"/>
                  </a:cubicBezTo>
                  <a:cubicBezTo>
                    <a:pt x="936" y="309"/>
                    <a:pt x="924" y="302"/>
                    <a:pt x="903" y="298"/>
                  </a:cubicBezTo>
                  <a:cubicBezTo>
                    <a:pt x="882" y="312"/>
                    <a:pt x="867" y="331"/>
                    <a:pt x="846" y="346"/>
                  </a:cubicBezTo>
                  <a:cubicBezTo>
                    <a:pt x="834" y="379"/>
                    <a:pt x="845" y="394"/>
                    <a:pt x="807" y="403"/>
                  </a:cubicBezTo>
                  <a:cubicBezTo>
                    <a:pt x="767" y="432"/>
                    <a:pt x="814" y="394"/>
                    <a:pt x="788" y="427"/>
                  </a:cubicBezTo>
                  <a:cubicBezTo>
                    <a:pt x="784" y="432"/>
                    <a:pt x="764" y="443"/>
                    <a:pt x="759" y="446"/>
                  </a:cubicBezTo>
                  <a:cubicBezTo>
                    <a:pt x="749" y="452"/>
                    <a:pt x="731" y="466"/>
                    <a:pt x="731" y="466"/>
                  </a:cubicBezTo>
                  <a:cubicBezTo>
                    <a:pt x="724" y="511"/>
                    <a:pt x="722" y="502"/>
                    <a:pt x="678" y="509"/>
                  </a:cubicBezTo>
                  <a:cubicBezTo>
                    <a:pt x="675" y="514"/>
                    <a:pt x="662" y="523"/>
                    <a:pt x="668" y="523"/>
                  </a:cubicBezTo>
                  <a:cubicBezTo>
                    <a:pt x="676" y="523"/>
                    <a:pt x="683" y="516"/>
                    <a:pt x="687" y="509"/>
                  </a:cubicBezTo>
                  <a:cubicBezTo>
                    <a:pt x="689" y="505"/>
                    <a:pt x="678" y="512"/>
                    <a:pt x="673" y="514"/>
                  </a:cubicBezTo>
                  <a:cubicBezTo>
                    <a:pt x="659" y="534"/>
                    <a:pt x="642" y="554"/>
                    <a:pt x="625" y="571"/>
                  </a:cubicBezTo>
                  <a:cubicBezTo>
                    <a:pt x="609" y="619"/>
                    <a:pt x="614" y="615"/>
                    <a:pt x="567" y="634"/>
                  </a:cubicBezTo>
                  <a:cubicBezTo>
                    <a:pt x="550" y="651"/>
                    <a:pt x="551" y="676"/>
                    <a:pt x="534" y="691"/>
                  </a:cubicBezTo>
                  <a:cubicBezTo>
                    <a:pt x="525" y="699"/>
                    <a:pt x="515" y="704"/>
                    <a:pt x="505" y="710"/>
                  </a:cubicBezTo>
                  <a:cubicBezTo>
                    <a:pt x="491" y="719"/>
                    <a:pt x="476" y="730"/>
                    <a:pt x="462" y="739"/>
                  </a:cubicBezTo>
                  <a:cubicBezTo>
                    <a:pt x="457" y="742"/>
                    <a:pt x="447" y="749"/>
                    <a:pt x="447" y="749"/>
                  </a:cubicBezTo>
                  <a:cubicBezTo>
                    <a:pt x="422" y="786"/>
                    <a:pt x="401" y="828"/>
                    <a:pt x="375" y="864"/>
                  </a:cubicBezTo>
                  <a:cubicBezTo>
                    <a:pt x="371" y="878"/>
                    <a:pt x="361" y="907"/>
                    <a:pt x="361" y="907"/>
                  </a:cubicBezTo>
                  <a:cubicBezTo>
                    <a:pt x="356" y="955"/>
                    <a:pt x="354" y="1000"/>
                    <a:pt x="342" y="1046"/>
                  </a:cubicBezTo>
                  <a:cubicBezTo>
                    <a:pt x="340" y="1075"/>
                    <a:pt x="343" y="1105"/>
                    <a:pt x="337" y="1133"/>
                  </a:cubicBezTo>
                  <a:cubicBezTo>
                    <a:pt x="335" y="1144"/>
                    <a:pt x="318" y="1142"/>
                    <a:pt x="308" y="1147"/>
                  </a:cubicBezTo>
                  <a:cubicBezTo>
                    <a:pt x="280" y="1161"/>
                    <a:pt x="262" y="1183"/>
                    <a:pt x="236" y="1200"/>
                  </a:cubicBezTo>
                  <a:cubicBezTo>
                    <a:pt x="224" y="1218"/>
                    <a:pt x="206" y="1236"/>
                    <a:pt x="188" y="1248"/>
                  </a:cubicBezTo>
                  <a:cubicBezTo>
                    <a:pt x="178" y="1263"/>
                    <a:pt x="163" y="1274"/>
                    <a:pt x="155" y="1291"/>
                  </a:cubicBezTo>
                  <a:cubicBezTo>
                    <a:pt x="124" y="1355"/>
                    <a:pt x="131" y="1471"/>
                    <a:pt x="54" y="1498"/>
                  </a:cubicBezTo>
                  <a:cubicBezTo>
                    <a:pt x="51" y="1507"/>
                    <a:pt x="47" y="1517"/>
                    <a:pt x="44" y="1526"/>
                  </a:cubicBezTo>
                  <a:cubicBezTo>
                    <a:pt x="42" y="1531"/>
                    <a:pt x="39" y="1541"/>
                    <a:pt x="39" y="1541"/>
                  </a:cubicBezTo>
                  <a:cubicBezTo>
                    <a:pt x="41" y="1552"/>
                    <a:pt x="37" y="1565"/>
                    <a:pt x="44" y="1574"/>
                  </a:cubicBezTo>
                  <a:cubicBezTo>
                    <a:pt x="48" y="1579"/>
                    <a:pt x="57" y="1570"/>
                    <a:pt x="63" y="1570"/>
                  </a:cubicBezTo>
                  <a:cubicBezTo>
                    <a:pt x="86" y="1570"/>
                    <a:pt x="108" y="1573"/>
                    <a:pt x="131" y="1574"/>
                  </a:cubicBezTo>
                  <a:cubicBezTo>
                    <a:pt x="136" y="1576"/>
                    <a:pt x="142" y="1575"/>
                    <a:pt x="145" y="1579"/>
                  </a:cubicBezTo>
                  <a:cubicBezTo>
                    <a:pt x="149" y="1583"/>
                    <a:pt x="146" y="1591"/>
                    <a:pt x="150" y="1594"/>
                  </a:cubicBezTo>
                  <a:cubicBezTo>
                    <a:pt x="156" y="1598"/>
                    <a:pt x="187" y="1606"/>
                    <a:pt x="198" y="1613"/>
                  </a:cubicBezTo>
                  <a:cubicBezTo>
                    <a:pt x="215" y="1639"/>
                    <a:pt x="240" y="1643"/>
                    <a:pt x="265" y="1656"/>
                  </a:cubicBezTo>
                  <a:cubicBezTo>
                    <a:pt x="287" y="1650"/>
                    <a:pt x="310" y="1645"/>
                    <a:pt x="332" y="1637"/>
                  </a:cubicBezTo>
                  <a:cubicBezTo>
                    <a:pt x="357" y="1633"/>
                    <a:pt x="376" y="1608"/>
                    <a:pt x="414" y="1613"/>
                  </a:cubicBezTo>
                  <a:cubicBezTo>
                    <a:pt x="451" y="1614"/>
                    <a:pt x="548" y="1625"/>
                    <a:pt x="553" y="1642"/>
                  </a:cubicBezTo>
                  <a:cubicBezTo>
                    <a:pt x="570" y="1704"/>
                    <a:pt x="476" y="1717"/>
                    <a:pt x="447" y="1718"/>
                  </a:cubicBezTo>
                  <a:cubicBezTo>
                    <a:pt x="427" y="1751"/>
                    <a:pt x="419" y="1787"/>
                    <a:pt x="380" y="1800"/>
                  </a:cubicBezTo>
                  <a:cubicBezTo>
                    <a:pt x="352" y="1820"/>
                    <a:pt x="356" y="1849"/>
                    <a:pt x="332" y="1872"/>
                  </a:cubicBezTo>
                  <a:cubicBezTo>
                    <a:pt x="325" y="1891"/>
                    <a:pt x="321" y="1899"/>
                    <a:pt x="303" y="1910"/>
                  </a:cubicBezTo>
                  <a:cubicBezTo>
                    <a:pt x="298" y="1952"/>
                    <a:pt x="296" y="1942"/>
                    <a:pt x="270" y="1968"/>
                  </a:cubicBezTo>
                  <a:cubicBezTo>
                    <a:pt x="263" y="1999"/>
                    <a:pt x="260" y="1995"/>
                    <a:pt x="231" y="2002"/>
                  </a:cubicBezTo>
                  <a:cubicBezTo>
                    <a:pt x="230" y="2015"/>
                    <a:pt x="232" y="2028"/>
                    <a:pt x="227" y="2040"/>
                  </a:cubicBezTo>
                  <a:cubicBezTo>
                    <a:pt x="225" y="2045"/>
                    <a:pt x="188" y="2048"/>
                    <a:pt x="179" y="2050"/>
                  </a:cubicBezTo>
                  <a:cubicBezTo>
                    <a:pt x="168" y="2052"/>
                    <a:pt x="145" y="2059"/>
                    <a:pt x="145" y="2059"/>
                  </a:cubicBezTo>
                  <a:cubicBezTo>
                    <a:pt x="136" y="2068"/>
                    <a:pt x="131" y="2080"/>
                    <a:pt x="121" y="2088"/>
                  </a:cubicBezTo>
                  <a:cubicBezTo>
                    <a:pt x="113" y="2095"/>
                    <a:pt x="63" y="2087"/>
                    <a:pt x="54" y="2093"/>
                  </a:cubicBezTo>
                  <a:cubicBezTo>
                    <a:pt x="35" y="2106"/>
                    <a:pt x="19" y="2131"/>
                    <a:pt x="6" y="2150"/>
                  </a:cubicBezTo>
                  <a:cubicBezTo>
                    <a:pt x="0" y="2173"/>
                    <a:pt x="27" y="2190"/>
                    <a:pt x="39" y="2218"/>
                  </a:cubicBezTo>
                  <a:cubicBezTo>
                    <a:pt x="53" y="2250"/>
                    <a:pt x="133" y="2288"/>
                    <a:pt x="164" y="2299"/>
                  </a:cubicBezTo>
                  <a:cubicBezTo>
                    <a:pt x="184" y="2319"/>
                    <a:pt x="208" y="2328"/>
                    <a:pt x="227" y="2347"/>
                  </a:cubicBezTo>
                  <a:cubicBezTo>
                    <a:pt x="237" y="2357"/>
                    <a:pt x="255" y="2376"/>
                    <a:pt x="255" y="2376"/>
                  </a:cubicBezTo>
                  <a:cubicBezTo>
                    <a:pt x="271" y="2421"/>
                    <a:pt x="309" y="2439"/>
                    <a:pt x="347" y="2462"/>
                  </a:cubicBezTo>
                  <a:cubicBezTo>
                    <a:pt x="351" y="2468"/>
                    <a:pt x="361" y="2486"/>
                    <a:pt x="366" y="2491"/>
                  </a:cubicBezTo>
                  <a:cubicBezTo>
                    <a:pt x="382" y="2507"/>
                    <a:pt x="390" y="2501"/>
                    <a:pt x="414" y="2510"/>
                  </a:cubicBezTo>
                  <a:cubicBezTo>
                    <a:pt x="446" y="2522"/>
                    <a:pt x="470" y="2533"/>
                    <a:pt x="505" y="2539"/>
                  </a:cubicBezTo>
                  <a:cubicBezTo>
                    <a:pt x="564" y="2537"/>
                    <a:pt x="624" y="2543"/>
                    <a:pt x="683" y="2534"/>
                  </a:cubicBezTo>
                  <a:cubicBezTo>
                    <a:pt x="696" y="2532"/>
                    <a:pt x="699" y="2512"/>
                    <a:pt x="711" y="2506"/>
                  </a:cubicBezTo>
                  <a:cubicBezTo>
                    <a:pt x="735" y="2494"/>
                    <a:pt x="762" y="2488"/>
                    <a:pt x="788" y="2482"/>
                  </a:cubicBezTo>
                  <a:cubicBezTo>
                    <a:pt x="811" y="2459"/>
                    <a:pt x="823" y="2435"/>
                    <a:pt x="855" y="2424"/>
                  </a:cubicBezTo>
                  <a:cubicBezTo>
                    <a:pt x="871" y="2378"/>
                    <a:pt x="934" y="2375"/>
                    <a:pt x="975" y="2366"/>
                  </a:cubicBezTo>
                  <a:cubicBezTo>
                    <a:pt x="990" y="2352"/>
                    <a:pt x="999" y="2343"/>
                    <a:pt x="1019" y="2338"/>
                  </a:cubicBezTo>
                  <a:cubicBezTo>
                    <a:pt x="1028" y="2322"/>
                    <a:pt x="1030" y="2305"/>
                    <a:pt x="1038" y="2290"/>
                  </a:cubicBezTo>
                  <a:cubicBezTo>
                    <a:pt x="1059" y="2252"/>
                    <a:pt x="1113" y="2250"/>
                    <a:pt x="1148" y="2237"/>
                  </a:cubicBezTo>
                  <a:cubicBezTo>
                    <a:pt x="1237" y="2245"/>
                    <a:pt x="1260" y="2239"/>
                    <a:pt x="1307" y="2309"/>
                  </a:cubicBezTo>
                  <a:cubicBezTo>
                    <a:pt x="1316" y="2341"/>
                    <a:pt x="1338" y="2357"/>
                    <a:pt x="1369" y="2366"/>
                  </a:cubicBezTo>
                  <a:cubicBezTo>
                    <a:pt x="1397" y="2381"/>
                    <a:pt x="1453" y="2431"/>
                    <a:pt x="1499" y="2438"/>
                  </a:cubicBezTo>
                  <a:cubicBezTo>
                    <a:pt x="1524" y="2444"/>
                    <a:pt x="1494" y="2405"/>
                    <a:pt x="1518" y="2400"/>
                  </a:cubicBezTo>
                  <a:cubicBezTo>
                    <a:pt x="1542" y="2395"/>
                    <a:pt x="1573" y="2409"/>
                    <a:pt x="1643" y="2410"/>
                  </a:cubicBezTo>
                  <a:cubicBezTo>
                    <a:pt x="1742" y="2408"/>
                    <a:pt x="1841" y="2410"/>
                    <a:pt x="1940" y="2405"/>
                  </a:cubicBezTo>
                  <a:cubicBezTo>
                    <a:pt x="1963" y="2404"/>
                    <a:pt x="2033" y="2379"/>
                    <a:pt x="2065" y="2376"/>
                  </a:cubicBezTo>
                  <a:cubicBezTo>
                    <a:pt x="2099" y="2364"/>
                    <a:pt x="2108" y="2323"/>
                    <a:pt x="2132" y="2299"/>
                  </a:cubicBezTo>
                  <a:cubicBezTo>
                    <a:pt x="2136" y="2295"/>
                    <a:pt x="2143" y="2294"/>
                    <a:pt x="2147" y="2290"/>
                  </a:cubicBezTo>
                  <a:cubicBezTo>
                    <a:pt x="2152" y="2286"/>
                    <a:pt x="2156" y="2280"/>
                    <a:pt x="2161" y="2275"/>
                  </a:cubicBezTo>
                  <a:cubicBezTo>
                    <a:pt x="2164" y="2265"/>
                    <a:pt x="2168" y="2256"/>
                    <a:pt x="2171" y="2246"/>
                  </a:cubicBezTo>
                  <a:cubicBezTo>
                    <a:pt x="2174" y="2235"/>
                    <a:pt x="2180" y="2213"/>
                    <a:pt x="2180" y="2213"/>
                  </a:cubicBezTo>
                  <a:cubicBezTo>
                    <a:pt x="2187" y="2141"/>
                    <a:pt x="2180" y="2131"/>
                    <a:pt x="2228" y="2083"/>
                  </a:cubicBezTo>
                  <a:cubicBezTo>
                    <a:pt x="2240" y="2071"/>
                    <a:pt x="2244" y="2051"/>
                    <a:pt x="2257" y="2040"/>
                  </a:cubicBezTo>
                  <a:cubicBezTo>
                    <a:pt x="2272" y="2028"/>
                    <a:pt x="2302" y="2022"/>
                    <a:pt x="2319" y="2016"/>
                  </a:cubicBezTo>
                  <a:cubicBezTo>
                    <a:pt x="2329" y="2013"/>
                    <a:pt x="2348" y="2006"/>
                    <a:pt x="2348" y="2006"/>
                  </a:cubicBezTo>
                  <a:cubicBezTo>
                    <a:pt x="2401" y="2010"/>
                    <a:pt x="2424" y="2017"/>
                    <a:pt x="2473" y="2011"/>
                  </a:cubicBezTo>
                  <a:cubicBezTo>
                    <a:pt x="2499" y="1975"/>
                    <a:pt x="2474" y="1957"/>
                    <a:pt x="2511" y="1920"/>
                  </a:cubicBezTo>
                  <a:cubicBezTo>
                    <a:pt x="2525" y="1868"/>
                    <a:pt x="2537" y="1797"/>
                    <a:pt x="2569" y="1752"/>
                  </a:cubicBezTo>
                  <a:cubicBezTo>
                    <a:pt x="2571" y="1728"/>
                    <a:pt x="2570" y="1704"/>
                    <a:pt x="2574" y="1680"/>
                  </a:cubicBezTo>
                  <a:cubicBezTo>
                    <a:pt x="2576" y="1671"/>
                    <a:pt x="2593" y="1656"/>
                    <a:pt x="2598" y="1651"/>
                  </a:cubicBezTo>
                  <a:cubicBezTo>
                    <a:pt x="2620" y="1624"/>
                    <a:pt x="2615" y="1602"/>
                    <a:pt x="2655" y="1594"/>
                  </a:cubicBezTo>
                  <a:cubicBezTo>
                    <a:pt x="2669" y="1584"/>
                    <a:pt x="2684" y="1579"/>
                    <a:pt x="2699" y="1570"/>
                  </a:cubicBezTo>
                  <a:cubicBezTo>
                    <a:pt x="2703" y="1554"/>
                    <a:pt x="2723" y="1526"/>
                    <a:pt x="2723" y="1526"/>
                  </a:cubicBezTo>
                  <a:cubicBezTo>
                    <a:pt x="2728" y="1507"/>
                    <a:pt x="2743" y="1501"/>
                    <a:pt x="2751" y="1483"/>
                  </a:cubicBezTo>
                  <a:cubicBezTo>
                    <a:pt x="2770" y="1438"/>
                    <a:pt x="2779" y="1458"/>
                    <a:pt x="2799" y="1430"/>
                  </a:cubicBezTo>
                  <a:cubicBezTo>
                    <a:pt x="2808" y="1398"/>
                    <a:pt x="2788" y="1376"/>
                    <a:pt x="2795" y="1344"/>
                  </a:cubicBezTo>
                  <a:cubicBezTo>
                    <a:pt x="2796" y="1285"/>
                    <a:pt x="2797" y="1225"/>
                    <a:pt x="2799" y="1166"/>
                  </a:cubicBezTo>
                  <a:cubicBezTo>
                    <a:pt x="2801" y="1119"/>
                    <a:pt x="2793" y="1130"/>
                    <a:pt x="2819" y="1114"/>
                  </a:cubicBezTo>
                  <a:cubicBezTo>
                    <a:pt x="2841" y="1120"/>
                    <a:pt x="2850" y="1137"/>
                    <a:pt x="2867" y="1152"/>
                  </a:cubicBezTo>
                  <a:cubicBezTo>
                    <a:pt x="2881" y="1164"/>
                    <a:pt x="2898" y="1170"/>
                    <a:pt x="2915" y="1176"/>
                  </a:cubicBezTo>
                  <a:cubicBezTo>
                    <a:pt x="2937" y="1174"/>
                    <a:pt x="2960" y="1175"/>
                    <a:pt x="2982" y="1171"/>
                  </a:cubicBezTo>
                  <a:cubicBezTo>
                    <a:pt x="3000" y="1168"/>
                    <a:pt x="3010" y="1145"/>
                    <a:pt x="3020" y="1133"/>
                  </a:cubicBezTo>
                  <a:cubicBezTo>
                    <a:pt x="3053" y="1096"/>
                    <a:pt x="3090" y="1059"/>
                    <a:pt x="3131" y="1032"/>
                  </a:cubicBezTo>
                  <a:cubicBezTo>
                    <a:pt x="3126" y="1005"/>
                    <a:pt x="3122" y="983"/>
                    <a:pt x="3107" y="960"/>
                  </a:cubicBezTo>
                  <a:cubicBezTo>
                    <a:pt x="3102" y="920"/>
                    <a:pt x="3106" y="908"/>
                    <a:pt x="3068" y="898"/>
                  </a:cubicBezTo>
                  <a:cubicBezTo>
                    <a:pt x="3075" y="871"/>
                    <a:pt x="3081" y="871"/>
                    <a:pt x="3107" y="864"/>
                  </a:cubicBezTo>
                  <a:cubicBezTo>
                    <a:pt x="3139" y="841"/>
                    <a:pt x="3237" y="858"/>
                    <a:pt x="3275" y="845"/>
                  </a:cubicBezTo>
                  <a:cubicBezTo>
                    <a:pt x="3304" y="824"/>
                    <a:pt x="3327" y="821"/>
                    <a:pt x="3327" y="821"/>
                  </a:cubicBezTo>
                  <a:cubicBezTo>
                    <a:pt x="3360" y="810"/>
                    <a:pt x="3354" y="806"/>
                    <a:pt x="3380" y="787"/>
                  </a:cubicBezTo>
                  <a:cubicBezTo>
                    <a:pt x="3387" y="769"/>
                    <a:pt x="3392" y="760"/>
                    <a:pt x="3409" y="749"/>
                  </a:cubicBezTo>
                  <a:cubicBezTo>
                    <a:pt x="3417" y="751"/>
                    <a:pt x="3440" y="753"/>
                    <a:pt x="3447" y="763"/>
                  </a:cubicBezTo>
                  <a:cubicBezTo>
                    <a:pt x="3471" y="801"/>
                    <a:pt x="3441" y="786"/>
                    <a:pt x="3471" y="797"/>
                  </a:cubicBezTo>
                  <a:cubicBezTo>
                    <a:pt x="3499" y="792"/>
                    <a:pt x="3526" y="786"/>
                    <a:pt x="3553" y="778"/>
                  </a:cubicBezTo>
                  <a:cubicBezTo>
                    <a:pt x="3558" y="764"/>
                    <a:pt x="3563" y="721"/>
                    <a:pt x="3572" y="710"/>
                  </a:cubicBezTo>
                  <a:cubicBezTo>
                    <a:pt x="3586" y="694"/>
                    <a:pt x="3633" y="669"/>
                    <a:pt x="3654" y="662"/>
                  </a:cubicBezTo>
                  <a:cubicBezTo>
                    <a:pt x="3666" y="643"/>
                    <a:pt x="3670" y="623"/>
                    <a:pt x="3683" y="605"/>
                  </a:cubicBezTo>
                  <a:cubicBezTo>
                    <a:pt x="3693" y="567"/>
                    <a:pt x="3719" y="522"/>
                    <a:pt x="3759" y="514"/>
                  </a:cubicBezTo>
                  <a:cubicBezTo>
                    <a:pt x="3766" y="511"/>
                    <a:pt x="3772" y="507"/>
                    <a:pt x="3779" y="504"/>
                  </a:cubicBezTo>
                  <a:cubicBezTo>
                    <a:pt x="3788" y="500"/>
                    <a:pt x="3807" y="494"/>
                    <a:pt x="3807" y="494"/>
                  </a:cubicBezTo>
                  <a:cubicBezTo>
                    <a:pt x="3812" y="509"/>
                    <a:pt x="3817" y="523"/>
                    <a:pt x="3822" y="538"/>
                  </a:cubicBezTo>
                  <a:cubicBezTo>
                    <a:pt x="3824" y="543"/>
                    <a:pt x="3827" y="552"/>
                    <a:pt x="3827" y="552"/>
                  </a:cubicBezTo>
                  <a:cubicBezTo>
                    <a:pt x="3821" y="626"/>
                    <a:pt x="3807" y="618"/>
                    <a:pt x="3860" y="629"/>
                  </a:cubicBezTo>
                  <a:cubicBezTo>
                    <a:pt x="3860" y="629"/>
                    <a:pt x="3892" y="621"/>
                    <a:pt x="3894" y="619"/>
                  </a:cubicBezTo>
                  <a:cubicBezTo>
                    <a:pt x="3907" y="606"/>
                    <a:pt x="3922" y="569"/>
                    <a:pt x="3937" y="547"/>
                  </a:cubicBezTo>
                  <a:cubicBezTo>
                    <a:pt x="3940" y="457"/>
                    <a:pt x="3903" y="431"/>
                    <a:pt x="3966" y="398"/>
                  </a:cubicBezTo>
                  <a:cubicBezTo>
                    <a:pt x="3969" y="393"/>
                    <a:pt x="3971" y="388"/>
                    <a:pt x="3975" y="384"/>
                  </a:cubicBezTo>
                  <a:cubicBezTo>
                    <a:pt x="3979" y="380"/>
                    <a:pt x="3986" y="379"/>
                    <a:pt x="3990" y="374"/>
                  </a:cubicBezTo>
                  <a:cubicBezTo>
                    <a:pt x="4004" y="357"/>
                    <a:pt x="4006" y="334"/>
                    <a:pt x="4023" y="317"/>
                  </a:cubicBezTo>
                  <a:cubicBezTo>
                    <a:pt x="4032" y="291"/>
                    <a:pt x="4028" y="309"/>
                    <a:pt x="4023" y="269"/>
                  </a:cubicBezTo>
                  <a:cubicBezTo>
                    <a:pt x="4010" y="169"/>
                    <a:pt x="3897" y="214"/>
                    <a:pt x="3803" y="211"/>
                  </a:cubicBezTo>
                  <a:cubicBezTo>
                    <a:pt x="3774" y="201"/>
                    <a:pt x="3746" y="196"/>
                    <a:pt x="3716" y="192"/>
                  </a:cubicBezTo>
                  <a:cubicBezTo>
                    <a:pt x="3668" y="195"/>
                    <a:pt x="3619" y="190"/>
                    <a:pt x="3572" y="202"/>
                  </a:cubicBezTo>
                  <a:cubicBezTo>
                    <a:pt x="3571" y="202"/>
                    <a:pt x="3549" y="226"/>
                    <a:pt x="3534" y="230"/>
                  </a:cubicBezTo>
                  <a:cubicBezTo>
                    <a:pt x="3505" y="229"/>
                    <a:pt x="3476" y="229"/>
                    <a:pt x="3447" y="226"/>
                  </a:cubicBezTo>
                  <a:cubicBezTo>
                    <a:pt x="3427" y="224"/>
                    <a:pt x="3426" y="207"/>
                    <a:pt x="3404" y="202"/>
                  </a:cubicBezTo>
                  <a:cubicBezTo>
                    <a:pt x="3398" y="195"/>
                    <a:pt x="3392" y="187"/>
                    <a:pt x="3385" y="182"/>
                  </a:cubicBezTo>
                  <a:cubicBezTo>
                    <a:pt x="3381" y="179"/>
                    <a:pt x="3375" y="181"/>
                    <a:pt x="3371" y="178"/>
                  </a:cubicBezTo>
                  <a:cubicBezTo>
                    <a:pt x="3360" y="170"/>
                    <a:pt x="3355" y="153"/>
                    <a:pt x="3342" y="149"/>
                  </a:cubicBezTo>
                  <a:cubicBezTo>
                    <a:pt x="3332" y="146"/>
                    <a:pt x="3313" y="139"/>
                    <a:pt x="3313" y="139"/>
                  </a:cubicBezTo>
                  <a:cubicBezTo>
                    <a:pt x="3310" y="144"/>
                    <a:pt x="3305" y="148"/>
                    <a:pt x="3303" y="154"/>
                  </a:cubicBezTo>
                  <a:cubicBezTo>
                    <a:pt x="3300" y="166"/>
                    <a:pt x="3305" y="181"/>
                    <a:pt x="3299" y="192"/>
                  </a:cubicBezTo>
                  <a:cubicBezTo>
                    <a:pt x="3296" y="198"/>
                    <a:pt x="3286" y="196"/>
                    <a:pt x="3279" y="197"/>
                  </a:cubicBezTo>
                  <a:cubicBezTo>
                    <a:pt x="3252" y="200"/>
                    <a:pt x="3225" y="200"/>
                    <a:pt x="3198" y="202"/>
                  </a:cubicBezTo>
                  <a:cubicBezTo>
                    <a:pt x="3189" y="189"/>
                    <a:pt x="3185" y="169"/>
                    <a:pt x="3174" y="158"/>
                  </a:cubicBezTo>
                  <a:cubicBezTo>
                    <a:pt x="3156" y="140"/>
                    <a:pt x="3131" y="134"/>
                    <a:pt x="3107" y="130"/>
                  </a:cubicBezTo>
                  <a:cubicBezTo>
                    <a:pt x="3063" y="101"/>
                    <a:pt x="3088" y="113"/>
                    <a:pt x="2982" y="125"/>
                  </a:cubicBezTo>
                  <a:cubicBezTo>
                    <a:pt x="2964" y="127"/>
                    <a:pt x="2944" y="146"/>
                    <a:pt x="2924" y="149"/>
                  </a:cubicBezTo>
                  <a:cubicBezTo>
                    <a:pt x="2867" y="159"/>
                    <a:pt x="2905" y="154"/>
                    <a:pt x="2809" y="158"/>
                  </a:cubicBezTo>
                  <a:cubicBezTo>
                    <a:pt x="2772" y="168"/>
                    <a:pt x="2764" y="177"/>
                    <a:pt x="2742" y="211"/>
                  </a:cubicBezTo>
                  <a:cubicBezTo>
                    <a:pt x="2735" y="222"/>
                    <a:pt x="2718" y="222"/>
                    <a:pt x="2708" y="230"/>
                  </a:cubicBezTo>
                  <a:cubicBezTo>
                    <a:pt x="2698" y="239"/>
                    <a:pt x="2692" y="248"/>
                    <a:pt x="2684" y="259"/>
                  </a:cubicBezTo>
                  <a:cubicBezTo>
                    <a:pt x="2674" y="288"/>
                    <a:pt x="2658" y="289"/>
                    <a:pt x="2631" y="298"/>
                  </a:cubicBezTo>
                  <a:cubicBezTo>
                    <a:pt x="2614" y="315"/>
                    <a:pt x="2581" y="321"/>
                    <a:pt x="2564" y="336"/>
                  </a:cubicBezTo>
                  <a:cubicBezTo>
                    <a:pt x="2536" y="360"/>
                    <a:pt x="2546" y="379"/>
                    <a:pt x="2511" y="384"/>
                  </a:cubicBezTo>
                  <a:cubicBezTo>
                    <a:pt x="2504" y="408"/>
                    <a:pt x="2495" y="428"/>
                    <a:pt x="2487" y="451"/>
                  </a:cubicBezTo>
                  <a:cubicBezTo>
                    <a:pt x="2482" y="483"/>
                    <a:pt x="2500" y="532"/>
                    <a:pt x="2463" y="542"/>
                  </a:cubicBezTo>
                  <a:cubicBezTo>
                    <a:pt x="2433" y="563"/>
                    <a:pt x="2443" y="591"/>
                    <a:pt x="2415" y="600"/>
                  </a:cubicBezTo>
                  <a:cubicBezTo>
                    <a:pt x="2378" y="626"/>
                    <a:pt x="2325" y="612"/>
                    <a:pt x="2281" y="619"/>
                  </a:cubicBezTo>
                  <a:cubicBezTo>
                    <a:pt x="2167" y="615"/>
                    <a:pt x="2112" y="615"/>
                    <a:pt x="2017" y="581"/>
                  </a:cubicBezTo>
                  <a:cubicBezTo>
                    <a:pt x="2011" y="554"/>
                    <a:pt x="2001" y="553"/>
                    <a:pt x="1993" y="528"/>
                  </a:cubicBezTo>
                  <a:cubicBezTo>
                    <a:pt x="1990" y="518"/>
                    <a:pt x="1983" y="499"/>
                    <a:pt x="1983" y="499"/>
                  </a:cubicBezTo>
                  <a:cubicBezTo>
                    <a:pt x="1991" y="468"/>
                    <a:pt x="2009" y="459"/>
                    <a:pt x="2031" y="437"/>
                  </a:cubicBezTo>
                  <a:cubicBezTo>
                    <a:pt x="2038" y="417"/>
                    <a:pt x="2035" y="392"/>
                    <a:pt x="2046" y="374"/>
                  </a:cubicBezTo>
                  <a:cubicBezTo>
                    <a:pt x="2053" y="364"/>
                    <a:pt x="2063" y="356"/>
                    <a:pt x="2070" y="346"/>
                  </a:cubicBezTo>
                  <a:cubicBezTo>
                    <a:pt x="2081" y="313"/>
                    <a:pt x="2070" y="279"/>
                    <a:pt x="2070" y="245"/>
                  </a:cubicBezTo>
                  <a:close/>
                </a:path>
              </a:pathLst>
            </a:custGeom>
            <a:solidFill>
              <a:srgbClr val="00B0F0"/>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39" name="Freeform 27"/>
            <p:cNvSpPr>
              <a:spLocks noChangeAspect="1"/>
            </p:cNvSpPr>
            <p:nvPr/>
          </p:nvSpPr>
          <p:spPr bwMode="auto">
            <a:xfrm>
              <a:off x="2659514" y="3438847"/>
              <a:ext cx="1378678" cy="1044000"/>
            </a:xfrm>
            <a:custGeom>
              <a:avLst/>
              <a:gdLst>
                <a:gd name="T0" fmla="*/ 819 w 4790"/>
                <a:gd name="T1" fmla="*/ 667 h 3626"/>
                <a:gd name="T2" fmla="*/ 561 w 4790"/>
                <a:gd name="T3" fmla="*/ 409 h 3626"/>
                <a:gd name="T4" fmla="*/ 396 w 4790"/>
                <a:gd name="T5" fmla="*/ 137 h 3626"/>
                <a:gd name="T6" fmla="*/ 124 w 4790"/>
                <a:gd name="T7" fmla="*/ 452 h 3626"/>
                <a:gd name="T8" fmla="*/ 30 w 4790"/>
                <a:gd name="T9" fmla="*/ 631 h 3626"/>
                <a:gd name="T10" fmla="*/ 188 w 4790"/>
                <a:gd name="T11" fmla="*/ 774 h 3626"/>
                <a:gd name="T12" fmla="*/ 310 w 4790"/>
                <a:gd name="T13" fmla="*/ 875 h 3626"/>
                <a:gd name="T14" fmla="*/ 482 w 4790"/>
                <a:gd name="T15" fmla="*/ 1154 h 3626"/>
                <a:gd name="T16" fmla="*/ 553 w 4790"/>
                <a:gd name="T17" fmla="*/ 1570 h 3626"/>
                <a:gd name="T18" fmla="*/ 589 w 4790"/>
                <a:gd name="T19" fmla="*/ 2336 h 3626"/>
                <a:gd name="T20" fmla="*/ 905 w 4790"/>
                <a:gd name="T21" fmla="*/ 2465 h 3626"/>
                <a:gd name="T22" fmla="*/ 1034 w 4790"/>
                <a:gd name="T23" fmla="*/ 2738 h 3626"/>
                <a:gd name="T24" fmla="*/ 1256 w 4790"/>
                <a:gd name="T25" fmla="*/ 2974 h 3626"/>
                <a:gd name="T26" fmla="*/ 1385 w 4790"/>
                <a:gd name="T27" fmla="*/ 3210 h 3626"/>
                <a:gd name="T28" fmla="*/ 1492 w 4790"/>
                <a:gd name="T29" fmla="*/ 3569 h 3626"/>
                <a:gd name="T30" fmla="*/ 1733 w 4790"/>
                <a:gd name="T31" fmla="*/ 3537 h 3626"/>
                <a:gd name="T32" fmla="*/ 2011 w 4790"/>
                <a:gd name="T33" fmla="*/ 3441 h 3626"/>
                <a:gd name="T34" fmla="*/ 1986 w 4790"/>
                <a:gd name="T35" fmla="*/ 3074 h 3626"/>
                <a:gd name="T36" fmla="*/ 2151 w 4790"/>
                <a:gd name="T37" fmla="*/ 2910 h 3626"/>
                <a:gd name="T38" fmla="*/ 2194 w 4790"/>
                <a:gd name="T39" fmla="*/ 2745 h 3626"/>
                <a:gd name="T40" fmla="*/ 2416 w 4790"/>
                <a:gd name="T41" fmla="*/ 2558 h 3626"/>
                <a:gd name="T42" fmla="*/ 2610 w 4790"/>
                <a:gd name="T43" fmla="*/ 2680 h 3626"/>
                <a:gd name="T44" fmla="*/ 2818 w 4790"/>
                <a:gd name="T45" fmla="*/ 2793 h 3626"/>
                <a:gd name="T46" fmla="*/ 2976 w 4790"/>
                <a:gd name="T47" fmla="*/ 2889 h 3626"/>
                <a:gd name="T48" fmla="*/ 3319 w 4790"/>
                <a:gd name="T49" fmla="*/ 2867 h 3626"/>
                <a:gd name="T50" fmla="*/ 3255 w 4790"/>
                <a:gd name="T51" fmla="*/ 2702 h 3626"/>
                <a:gd name="T52" fmla="*/ 3226 w 4790"/>
                <a:gd name="T53" fmla="*/ 2494 h 3626"/>
                <a:gd name="T54" fmla="*/ 3427 w 4790"/>
                <a:gd name="T55" fmla="*/ 2457 h 3626"/>
                <a:gd name="T56" fmla="*/ 3783 w 4790"/>
                <a:gd name="T57" fmla="*/ 2298 h 3626"/>
                <a:gd name="T58" fmla="*/ 4086 w 4790"/>
                <a:gd name="T59" fmla="*/ 2286 h 3626"/>
                <a:gd name="T60" fmla="*/ 4207 w 4790"/>
                <a:gd name="T61" fmla="*/ 2580 h 3626"/>
                <a:gd name="T62" fmla="*/ 4444 w 4790"/>
                <a:gd name="T63" fmla="*/ 2609 h 3626"/>
                <a:gd name="T64" fmla="*/ 4458 w 4790"/>
                <a:gd name="T65" fmla="*/ 2300 h 3626"/>
                <a:gd name="T66" fmla="*/ 4272 w 4790"/>
                <a:gd name="T67" fmla="*/ 2035 h 3626"/>
                <a:gd name="T68" fmla="*/ 4171 w 4790"/>
                <a:gd name="T69" fmla="*/ 1842 h 3626"/>
                <a:gd name="T70" fmla="*/ 4458 w 4790"/>
                <a:gd name="T71" fmla="*/ 1584 h 3626"/>
                <a:gd name="T72" fmla="*/ 4745 w 4790"/>
                <a:gd name="T73" fmla="*/ 1469 h 3626"/>
                <a:gd name="T74" fmla="*/ 4752 w 4790"/>
                <a:gd name="T75" fmla="*/ 1233 h 3626"/>
                <a:gd name="T76" fmla="*/ 4387 w 4790"/>
                <a:gd name="T77" fmla="*/ 1061 h 3626"/>
                <a:gd name="T78" fmla="*/ 3992 w 4790"/>
                <a:gd name="T79" fmla="*/ 903 h 3626"/>
                <a:gd name="T80" fmla="*/ 3505 w 4790"/>
                <a:gd name="T81" fmla="*/ 703 h 3626"/>
                <a:gd name="T82" fmla="*/ 3161 w 4790"/>
                <a:gd name="T83" fmla="*/ 645 h 3626"/>
                <a:gd name="T84" fmla="*/ 2817 w 4790"/>
                <a:gd name="T85" fmla="*/ 746 h 3626"/>
                <a:gd name="T86" fmla="*/ 2681 w 4790"/>
                <a:gd name="T87" fmla="*/ 688 h 3626"/>
                <a:gd name="T88" fmla="*/ 2560 w 4790"/>
                <a:gd name="T89" fmla="*/ 488 h 3626"/>
                <a:gd name="T90" fmla="*/ 2158 w 4790"/>
                <a:gd name="T91" fmla="*/ 137 h 3626"/>
                <a:gd name="T92" fmla="*/ 1958 w 4790"/>
                <a:gd name="T93" fmla="*/ 15 h 3626"/>
                <a:gd name="T94" fmla="*/ 1807 w 4790"/>
                <a:gd name="T95" fmla="*/ 115 h 3626"/>
                <a:gd name="T96" fmla="*/ 1627 w 4790"/>
                <a:gd name="T97" fmla="*/ 292 h 3626"/>
                <a:gd name="T98" fmla="*/ 1607 w 4790"/>
                <a:gd name="T99" fmla="*/ 445 h 3626"/>
                <a:gd name="T100" fmla="*/ 1416 w 4790"/>
                <a:gd name="T101" fmla="*/ 585 h 3626"/>
                <a:gd name="T102" fmla="*/ 1284 w 4790"/>
                <a:gd name="T103" fmla="*/ 695 h 3626"/>
                <a:gd name="T104" fmla="*/ 1026 w 4790"/>
                <a:gd name="T105" fmla="*/ 595 h 3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90" h="3626">
                  <a:moveTo>
                    <a:pt x="1026" y="595"/>
                  </a:moveTo>
                  <a:cubicBezTo>
                    <a:pt x="954" y="619"/>
                    <a:pt x="949" y="602"/>
                    <a:pt x="883" y="645"/>
                  </a:cubicBezTo>
                  <a:cubicBezTo>
                    <a:pt x="870" y="653"/>
                    <a:pt x="854" y="655"/>
                    <a:pt x="840" y="660"/>
                  </a:cubicBezTo>
                  <a:cubicBezTo>
                    <a:pt x="833" y="662"/>
                    <a:pt x="819" y="667"/>
                    <a:pt x="819" y="667"/>
                  </a:cubicBezTo>
                  <a:cubicBezTo>
                    <a:pt x="786" y="657"/>
                    <a:pt x="769" y="633"/>
                    <a:pt x="733" y="624"/>
                  </a:cubicBezTo>
                  <a:cubicBezTo>
                    <a:pt x="709" y="600"/>
                    <a:pt x="678" y="583"/>
                    <a:pt x="654" y="559"/>
                  </a:cubicBezTo>
                  <a:cubicBezTo>
                    <a:pt x="635" y="540"/>
                    <a:pt x="624" y="515"/>
                    <a:pt x="604" y="495"/>
                  </a:cubicBezTo>
                  <a:cubicBezTo>
                    <a:pt x="583" y="436"/>
                    <a:pt x="597" y="465"/>
                    <a:pt x="561" y="409"/>
                  </a:cubicBezTo>
                  <a:cubicBezTo>
                    <a:pt x="544" y="382"/>
                    <a:pt x="543" y="350"/>
                    <a:pt x="525" y="323"/>
                  </a:cubicBezTo>
                  <a:cubicBezTo>
                    <a:pt x="516" y="294"/>
                    <a:pt x="515" y="283"/>
                    <a:pt x="489" y="266"/>
                  </a:cubicBezTo>
                  <a:cubicBezTo>
                    <a:pt x="478" y="232"/>
                    <a:pt x="486" y="201"/>
                    <a:pt x="456" y="177"/>
                  </a:cubicBezTo>
                  <a:cubicBezTo>
                    <a:pt x="451" y="173"/>
                    <a:pt x="398" y="138"/>
                    <a:pt x="396" y="137"/>
                  </a:cubicBezTo>
                  <a:cubicBezTo>
                    <a:pt x="354" y="124"/>
                    <a:pt x="324" y="125"/>
                    <a:pt x="283" y="110"/>
                  </a:cubicBezTo>
                  <a:cubicBezTo>
                    <a:pt x="256" y="120"/>
                    <a:pt x="240" y="104"/>
                    <a:pt x="224" y="129"/>
                  </a:cubicBezTo>
                  <a:cubicBezTo>
                    <a:pt x="228" y="149"/>
                    <a:pt x="238" y="167"/>
                    <a:pt x="238" y="187"/>
                  </a:cubicBezTo>
                  <a:cubicBezTo>
                    <a:pt x="238" y="270"/>
                    <a:pt x="219" y="420"/>
                    <a:pt x="124" y="452"/>
                  </a:cubicBezTo>
                  <a:cubicBezTo>
                    <a:pt x="85" y="489"/>
                    <a:pt x="39" y="521"/>
                    <a:pt x="9" y="566"/>
                  </a:cubicBezTo>
                  <a:cubicBezTo>
                    <a:pt x="7" y="573"/>
                    <a:pt x="0" y="581"/>
                    <a:pt x="2" y="588"/>
                  </a:cubicBezTo>
                  <a:cubicBezTo>
                    <a:pt x="5" y="597"/>
                    <a:pt x="18" y="601"/>
                    <a:pt x="23" y="609"/>
                  </a:cubicBezTo>
                  <a:cubicBezTo>
                    <a:pt x="27" y="615"/>
                    <a:pt x="26" y="624"/>
                    <a:pt x="30" y="631"/>
                  </a:cubicBezTo>
                  <a:cubicBezTo>
                    <a:pt x="39" y="645"/>
                    <a:pt x="54" y="655"/>
                    <a:pt x="66" y="667"/>
                  </a:cubicBezTo>
                  <a:cubicBezTo>
                    <a:pt x="83" y="719"/>
                    <a:pt x="104" y="722"/>
                    <a:pt x="152" y="738"/>
                  </a:cubicBezTo>
                  <a:cubicBezTo>
                    <a:pt x="157" y="745"/>
                    <a:pt x="161" y="754"/>
                    <a:pt x="167" y="760"/>
                  </a:cubicBezTo>
                  <a:cubicBezTo>
                    <a:pt x="173" y="766"/>
                    <a:pt x="183" y="767"/>
                    <a:pt x="188" y="774"/>
                  </a:cubicBezTo>
                  <a:cubicBezTo>
                    <a:pt x="223" y="819"/>
                    <a:pt x="166" y="776"/>
                    <a:pt x="210" y="810"/>
                  </a:cubicBezTo>
                  <a:cubicBezTo>
                    <a:pt x="230" y="826"/>
                    <a:pt x="253" y="832"/>
                    <a:pt x="274" y="846"/>
                  </a:cubicBezTo>
                  <a:cubicBezTo>
                    <a:pt x="279" y="853"/>
                    <a:pt x="281" y="862"/>
                    <a:pt x="288" y="867"/>
                  </a:cubicBezTo>
                  <a:cubicBezTo>
                    <a:pt x="294" y="872"/>
                    <a:pt x="306" y="869"/>
                    <a:pt x="310" y="875"/>
                  </a:cubicBezTo>
                  <a:cubicBezTo>
                    <a:pt x="332" y="906"/>
                    <a:pt x="320" y="928"/>
                    <a:pt x="346" y="953"/>
                  </a:cubicBezTo>
                  <a:cubicBezTo>
                    <a:pt x="352" y="971"/>
                    <a:pt x="376" y="1004"/>
                    <a:pt x="389" y="1017"/>
                  </a:cubicBezTo>
                  <a:cubicBezTo>
                    <a:pt x="399" y="1026"/>
                    <a:pt x="424" y="1059"/>
                    <a:pt x="439" y="1068"/>
                  </a:cubicBezTo>
                  <a:cubicBezTo>
                    <a:pt x="457" y="1096"/>
                    <a:pt x="464" y="1126"/>
                    <a:pt x="482" y="1154"/>
                  </a:cubicBezTo>
                  <a:cubicBezTo>
                    <a:pt x="487" y="1176"/>
                    <a:pt x="528" y="1195"/>
                    <a:pt x="519" y="1214"/>
                  </a:cubicBezTo>
                  <a:cubicBezTo>
                    <a:pt x="510" y="1233"/>
                    <a:pt x="427" y="1220"/>
                    <a:pt x="427" y="1266"/>
                  </a:cubicBezTo>
                  <a:cubicBezTo>
                    <a:pt x="429" y="1300"/>
                    <a:pt x="449" y="1469"/>
                    <a:pt x="518" y="1491"/>
                  </a:cubicBezTo>
                  <a:cubicBezTo>
                    <a:pt x="529" y="1523"/>
                    <a:pt x="531" y="1546"/>
                    <a:pt x="553" y="1570"/>
                  </a:cubicBezTo>
                  <a:cubicBezTo>
                    <a:pt x="562" y="1595"/>
                    <a:pt x="570" y="1617"/>
                    <a:pt x="582" y="1641"/>
                  </a:cubicBezTo>
                  <a:cubicBezTo>
                    <a:pt x="589" y="1670"/>
                    <a:pt x="598" y="1684"/>
                    <a:pt x="589" y="1713"/>
                  </a:cubicBezTo>
                  <a:cubicBezTo>
                    <a:pt x="593" y="1793"/>
                    <a:pt x="600" y="1852"/>
                    <a:pt x="611" y="1928"/>
                  </a:cubicBezTo>
                  <a:cubicBezTo>
                    <a:pt x="598" y="2064"/>
                    <a:pt x="606" y="2201"/>
                    <a:pt x="589" y="2336"/>
                  </a:cubicBezTo>
                  <a:cubicBezTo>
                    <a:pt x="592" y="2383"/>
                    <a:pt x="573" y="2493"/>
                    <a:pt x="639" y="2515"/>
                  </a:cubicBezTo>
                  <a:cubicBezTo>
                    <a:pt x="715" y="2497"/>
                    <a:pt x="706" y="2415"/>
                    <a:pt x="768" y="2394"/>
                  </a:cubicBezTo>
                  <a:cubicBezTo>
                    <a:pt x="802" y="2396"/>
                    <a:pt x="800" y="2392"/>
                    <a:pt x="831" y="2404"/>
                  </a:cubicBezTo>
                  <a:cubicBezTo>
                    <a:pt x="859" y="2415"/>
                    <a:pt x="893" y="2445"/>
                    <a:pt x="905" y="2465"/>
                  </a:cubicBezTo>
                  <a:cubicBezTo>
                    <a:pt x="920" y="2489"/>
                    <a:pt x="943" y="2509"/>
                    <a:pt x="962" y="2530"/>
                  </a:cubicBezTo>
                  <a:cubicBezTo>
                    <a:pt x="964" y="2585"/>
                    <a:pt x="965" y="2640"/>
                    <a:pt x="969" y="2695"/>
                  </a:cubicBezTo>
                  <a:cubicBezTo>
                    <a:pt x="974" y="2728"/>
                    <a:pt x="992" y="2704"/>
                    <a:pt x="1003" y="2711"/>
                  </a:cubicBezTo>
                  <a:cubicBezTo>
                    <a:pt x="1014" y="2718"/>
                    <a:pt x="1016" y="2726"/>
                    <a:pt x="1034" y="2738"/>
                  </a:cubicBezTo>
                  <a:cubicBezTo>
                    <a:pt x="1068" y="2747"/>
                    <a:pt x="1088" y="2755"/>
                    <a:pt x="1112" y="2781"/>
                  </a:cubicBezTo>
                  <a:cubicBezTo>
                    <a:pt x="1140" y="2771"/>
                    <a:pt x="1148" y="2775"/>
                    <a:pt x="1170" y="2795"/>
                  </a:cubicBezTo>
                  <a:cubicBezTo>
                    <a:pt x="1179" y="2831"/>
                    <a:pt x="1186" y="2856"/>
                    <a:pt x="1213" y="2881"/>
                  </a:cubicBezTo>
                  <a:cubicBezTo>
                    <a:pt x="1224" y="2913"/>
                    <a:pt x="1240" y="2945"/>
                    <a:pt x="1256" y="2974"/>
                  </a:cubicBezTo>
                  <a:cubicBezTo>
                    <a:pt x="1264" y="2989"/>
                    <a:pt x="1278" y="3001"/>
                    <a:pt x="1284" y="3017"/>
                  </a:cubicBezTo>
                  <a:cubicBezTo>
                    <a:pt x="1302" y="3068"/>
                    <a:pt x="1291" y="3047"/>
                    <a:pt x="1313" y="3081"/>
                  </a:cubicBezTo>
                  <a:cubicBezTo>
                    <a:pt x="1322" y="3110"/>
                    <a:pt x="1327" y="3121"/>
                    <a:pt x="1356" y="3132"/>
                  </a:cubicBezTo>
                  <a:cubicBezTo>
                    <a:pt x="1373" y="3157"/>
                    <a:pt x="1374" y="3182"/>
                    <a:pt x="1385" y="3210"/>
                  </a:cubicBezTo>
                  <a:cubicBezTo>
                    <a:pt x="1390" y="3236"/>
                    <a:pt x="1406" y="3258"/>
                    <a:pt x="1411" y="3282"/>
                  </a:cubicBezTo>
                  <a:cubicBezTo>
                    <a:pt x="1416" y="3306"/>
                    <a:pt x="1422" y="3328"/>
                    <a:pt x="1413" y="3354"/>
                  </a:cubicBezTo>
                  <a:cubicBezTo>
                    <a:pt x="1408" y="3392"/>
                    <a:pt x="1384" y="3414"/>
                    <a:pt x="1359" y="3441"/>
                  </a:cubicBezTo>
                  <a:cubicBezTo>
                    <a:pt x="1325" y="3531"/>
                    <a:pt x="1427" y="3553"/>
                    <a:pt x="1492" y="3569"/>
                  </a:cubicBezTo>
                  <a:cubicBezTo>
                    <a:pt x="1529" y="3599"/>
                    <a:pt x="1549" y="3576"/>
                    <a:pt x="1575" y="3585"/>
                  </a:cubicBezTo>
                  <a:cubicBezTo>
                    <a:pt x="1601" y="3594"/>
                    <a:pt x="1629" y="3624"/>
                    <a:pt x="1650" y="3626"/>
                  </a:cubicBezTo>
                  <a:cubicBezTo>
                    <a:pt x="1685" y="3619"/>
                    <a:pt x="1673" y="3614"/>
                    <a:pt x="1699" y="3594"/>
                  </a:cubicBezTo>
                  <a:cubicBezTo>
                    <a:pt x="1713" y="3584"/>
                    <a:pt x="1733" y="3537"/>
                    <a:pt x="1733" y="3537"/>
                  </a:cubicBezTo>
                  <a:cubicBezTo>
                    <a:pt x="1750" y="3512"/>
                    <a:pt x="1786" y="3507"/>
                    <a:pt x="1815" y="3498"/>
                  </a:cubicBezTo>
                  <a:cubicBezTo>
                    <a:pt x="1852" y="3504"/>
                    <a:pt x="1874" y="3543"/>
                    <a:pt x="1908" y="3554"/>
                  </a:cubicBezTo>
                  <a:cubicBezTo>
                    <a:pt x="1972" y="3544"/>
                    <a:pt x="1957" y="3551"/>
                    <a:pt x="1992" y="3498"/>
                  </a:cubicBezTo>
                  <a:cubicBezTo>
                    <a:pt x="1997" y="3484"/>
                    <a:pt x="2006" y="3455"/>
                    <a:pt x="2011" y="3441"/>
                  </a:cubicBezTo>
                  <a:cubicBezTo>
                    <a:pt x="2014" y="3434"/>
                    <a:pt x="2021" y="3402"/>
                    <a:pt x="2021" y="3402"/>
                  </a:cubicBezTo>
                  <a:cubicBezTo>
                    <a:pt x="2015" y="3358"/>
                    <a:pt x="2022" y="3332"/>
                    <a:pt x="2015" y="3289"/>
                  </a:cubicBezTo>
                  <a:cubicBezTo>
                    <a:pt x="2013" y="3241"/>
                    <a:pt x="2012" y="3194"/>
                    <a:pt x="2008" y="3146"/>
                  </a:cubicBezTo>
                  <a:cubicBezTo>
                    <a:pt x="2006" y="3121"/>
                    <a:pt x="1986" y="3074"/>
                    <a:pt x="1986" y="3074"/>
                  </a:cubicBezTo>
                  <a:cubicBezTo>
                    <a:pt x="1989" y="3067"/>
                    <a:pt x="1989" y="3058"/>
                    <a:pt x="1994" y="3053"/>
                  </a:cubicBezTo>
                  <a:cubicBezTo>
                    <a:pt x="2001" y="3047"/>
                    <a:pt x="2029" y="3013"/>
                    <a:pt x="2040" y="3009"/>
                  </a:cubicBezTo>
                  <a:cubicBezTo>
                    <a:pt x="2055" y="2986"/>
                    <a:pt x="2060" y="2976"/>
                    <a:pt x="2083" y="2961"/>
                  </a:cubicBezTo>
                  <a:cubicBezTo>
                    <a:pt x="2111" y="2921"/>
                    <a:pt x="2111" y="2970"/>
                    <a:pt x="2151" y="2910"/>
                  </a:cubicBezTo>
                  <a:cubicBezTo>
                    <a:pt x="2156" y="2903"/>
                    <a:pt x="2161" y="2895"/>
                    <a:pt x="2166" y="2888"/>
                  </a:cubicBezTo>
                  <a:cubicBezTo>
                    <a:pt x="2171" y="2881"/>
                    <a:pt x="2180" y="2867"/>
                    <a:pt x="2180" y="2867"/>
                  </a:cubicBezTo>
                  <a:cubicBezTo>
                    <a:pt x="2182" y="2860"/>
                    <a:pt x="2186" y="2853"/>
                    <a:pt x="2187" y="2845"/>
                  </a:cubicBezTo>
                  <a:cubicBezTo>
                    <a:pt x="2191" y="2812"/>
                    <a:pt x="2186" y="2777"/>
                    <a:pt x="2194" y="2745"/>
                  </a:cubicBezTo>
                  <a:cubicBezTo>
                    <a:pt x="2197" y="2732"/>
                    <a:pt x="2228" y="2728"/>
                    <a:pt x="2237" y="2723"/>
                  </a:cubicBezTo>
                  <a:cubicBezTo>
                    <a:pt x="2252" y="2715"/>
                    <a:pt x="2266" y="2704"/>
                    <a:pt x="2280" y="2695"/>
                  </a:cubicBezTo>
                  <a:cubicBezTo>
                    <a:pt x="2309" y="2676"/>
                    <a:pt x="2336" y="2667"/>
                    <a:pt x="2359" y="2637"/>
                  </a:cubicBezTo>
                  <a:cubicBezTo>
                    <a:pt x="2376" y="2615"/>
                    <a:pt x="2398" y="2575"/>
                    <a:pt x="2416" y="2558"/>
                  </a:cubicBezTo>
                  <a:cubicBezTo>
                    <a:pt x="2437" y="2539"/>
                    <a:pt x="2468" y="2524"/>
                    <a:pt x="2495" y="2515"/>
                  </a:cubicBezTo>
                  <a:cubicBezTo>
                    <a:pt x="2509" y="2510"/>
                    <a:pt x="2538" y="2501"/>
                    <a:pt x="2538" y="2501"/>
                  </a:cubicBezTo>
                  <a:cubicBezTo>
                    <a:pt x="2539" y="2524"/>
                    <a:pt x="2526" y="2624"/>
                    <a:pt x="2567" y="2652"/>
                  </a:cubicBezTo>
                  <a:cubicBezTo>
                    <a:pt x="2624" y="2691"/>
                    <a:pt x="2572" y="2645"/>
                    <a:pt x="2610" y="2680"/>
                  </a:cubicBezTo>
                  <a:cubicBezTo>
                    <a:pt x="2623" y="2873"/>
                    <a:pt x="2591" y="2733"/>
                    <a:pt x="2638" y="2802"/>
                  </a:cubicBezTo>
                  <a:cubicBezTo>
                    <a:pt x="2642" y="2808"/>
                    <a:pt x="2640" y="2819"/>
                    <a:pt x="2646" y="2824"/>
                  </a:cubicBezTo>
                  <a:cubicBezTo>
                    <a:pt x="2662" y="2837"/>
                    <a:pt x="2704" y="2789"/>
                    <a:pt x="2722" y="2798"/>
                  </a:cubicBezTo>
                  <a:cubicBezTo>
                    <a:pt x="2774" y="2793"/>
                    <a:pt x="2770" y="2811"/>
                    <a:pt x="2818" y="2793"/>
                  </a:cubicBezTo>
                  <a:cubicBezTo>
                    <a:pt x="2828" y="2798"/>
                    <a:pt x="2867" y="2824"/>
                    <a:pt x="2875" y="2831"/>
                  </a:cubicBezTo>
                  <a:cubicBezTo>
                    <a:pt x="2891" y="2844"/>
                    <a:pt x="2918" y="2874"/>
                    <a:pt x="2918" y="2874"/>
                  </a:cubicBezTo>
                  <a:cubicBezTo>
                    <a:pt x="2913" y="2911"/>
                    <a:pt x="2907" y="2933"/>
                    <a:pt x="2896" y="2967"/>
                  </a:cubicBezTo>
                  <a:cubicBezTo>
                    <a:pt x="2950" y="3018"/>
                    <a:pt x="2927" y="2892"/>
                    <a:pt x="2976" y="2889"/>
                  </a:cubicBezTo>
                  <a:cubicBezTo>
                    <a:pt x="3007" y="2878"/>
                    <a:pt x="3049" y="2906"/>
                    <a:pt x="3087" y="2908"/>
                  </a:cubicBezTo>
                  <a:cubicBezTo>
                    <a:pt x="3125" y="2910"/>
                    <a:pt x="3169" y="2908"/>
                    <a:pt x="3204" y="2902"/>
                  </a:cubicBezTo>
                  <a:cubicBezTo>
                    <a:pt x="3235" y="2892"/>
                    <a:pt x="3267" y="2884"/>
                    <a:pt x="3298" y="2874"/>
                  </a:cubicBezTo>
                  <a:cubicBezTo>
                    <a:pt x="3305" y="2872"/>
                    <a:pt x="3328" y="2913"/>
                    <a:pt x="3319" y="2867"/>
                  </a:cubicBezTo>
                  <a:cubicBezTo>
                    <a:pt x="3310" y="2841"/>
                    <a:pt x="3307" y="2812"/>
                    <a:pt x="3293" y="2788"/>
                  </a:cubicBezTo>
                  <a:cubicBezTo>
                    <a:pt x="3289" y="2781"/>
                    <a:pt x="3275" y="2787"/>
                    <a:pt x="3269" y="2781"/>
                  </a:cubicBezTo>
                  <a:cubicBezTo>
                    <a:pt x="3263" y="2776"/>
                    <a:pt x="3264" y="2766"/>
                    <a:pt x="3262" y="2759"/>
                  </a:cubicBezTo>
                  <a:cubicBezTo>
                    <a:pt x="3260" y="2740"/>
                    <a:pt x="3259" y="2721"/>
                    <a:pt x="3255" y="2702"/>
                  </a:cubicBezTo>
                  <a:cubicBezTo>
                    <a:pt x="3242" y="2635"/>
                    <a:pt x="3164" y="2626"/>
                    <a:pt x="3111" y="2609"/>
                  </a:cubicBezTo>
                  <a:cubicBezTo>
                    <a:pt x="3068" y="2578"/>
                    <a:pt x="3061" y="2573"/>
                    <a:pt x="3104" y="2530"/>
                  </a:cubicBezTo>
                  <a:cubicBezTo>
                    <a:pt x="3106" y="2516"/>
                    <a:pt x="3104" y="2500"/>
                    <a:pt x="3111" y="2487"/>
                  </a:cubicBezTo>
                  <a:cubicBezTo>
                    <a:pt x="3120" y="2472"/>
                    <a:pt x="3212" y="2492"/>
                    <a:pt x="3226" y="2494"/>
                  </a:cubicBezTo>
                  <a:cubicBezTo>
                    <a:pt x="3266" y="2507"/>
                    <a:pt x="3258" y="2477"/>
                    <a:pt x="3283" y="2515"/>
                  </a:cubicBezTo>
                  <a:cubicBezTo>
                    <a:pt x="3295" y="2513"/>
                    <a:pt x="3307" y="2511"/>
                    <a:pt x="3319" y="2508"/>
                  </a:cubicBezTo>
                  <a:cubicBezTo>
                    <a:pt x="3334" y="2504"/>
                    <a:pt x="3362" y="2494"/>
                    <a:pt x="3362" y="2494"/>
                  </a:cubicBezTo>
                  <a:cubicBezTo>
                    <a:pt x="3380" y="2486"/>
                    <a:pt x="3391" y="2464"/>
                    <a:pt x="3427" y="2457"/>
                  </a:cubicBezTo>
                  <a:cubicBezTo>
                    <a:pt x="3451" y="2454"/>
                    <a:pt x="3484" y="2477"/>
                    <a:pt x="3509" y="2476"/>
                  </a:cubicBezTo>
                  <a:cubicBezTo>
                    <a:pt x="3534" y="2475"/>
                    <a:pt x="3546" y="2462"/>
                    <a:pt x="3577" y="2451"/>
                  </a:cubicBezTo>
                  <a:cubicBezTo>
                    <a:pt x="3610" y="2399"/>
                    <a:pt x="3612" y="2415"/>
                    <a:pt x="3692" y="2408"/>
                  </a:cubicBezTo>
                  <a:cubicBezTo>
                    <a:pt x="3731" y="2386"/>
                    <a:pt x="3746" y="2317"/>
                    <a:pt x="3783" y="2298"/>
                  </a:cubicBezTo>
                  <a:cubicBezTo>
                    <a:pt x="3813" y="2280"/>
                    <a:pt x="3846" y="2294"/>
                    <a:pt x="3874" y="2298"/>
                  </a:cubicBezTo>
                  <a:cubicBezTo>
                    <a:pt x="3936" y="2277"/>
                    <a:pt x="3907" y="2305"/>
                    <a:pt x="3951" y="2322"/>
                  </a:cubicBezTo>
                  <a:cubicBezTo>
                    <a:pt x="3957" y="2324"/>
                    <a:pt x="4009" y="2309"/>
                    <a:pt x="4018" y="2308"/>
                  </a:cubicBezTo>
                  <a:cubicBezTo>
                    <a:pt x="4049" y="2304"/>
                    <a:pt x="4055" y="2288"/>
                    <a:pt x="4086" y="2286"/>
                  </a:cubicBezTo>
                  <a:cubicBezTo>
                    <a:pt x="4095" y="2300"/>
                    <a:pt x="4105" y="2315"/>
                    <a:pt x="4114" y="2329"/>
                  </a:cubicBezTo>
                  <a:cubicBezTo>
                    <a:pt x="4119" y="2336"/>
                    <a:pt x="4129" y="2351"/>
                    <a:pt x="4129" y="2351"/>
                  </a:cubicBezTo>
                  <a:cubicBezTo>
                    <a:pt x="4147" y="2404"/>
                    <a:pt x="4140" y="2441"/>
                    <a:pt x="4150" y="2501"/>
                  </a:cubicBezTo>
                  <a:cubicBezTo>
                    <a:pt x="4153" y="2516"/>
                    <a:pt x="4203" y="2574"/>
                    <a:pt x="4207" y="2580"/>
                  </a:cubicBezTo>
                  <a:cubicBezTo>
                    <a:pt x="4221" y="2601"/>
                    <a:pt x="4241" y="2620"/>
                    <a:pt x="4265" y="2630"/>
                  </a:cubicBezTo>
                  <a:cubicBezTo>
                    <a:pt x="4279" y="2636"/>
                    <a:pt x="4308" y="2644"/>
                    <a:pt x="4308" y="2644"/>
                  </a:cubicBezTo>
                  <a:cubicBezTo>
                    <a:pt x="4349" y="2673"/>
                    <a:pt x="4334" y="2674"/>
                    <a:pt x="4394" y="2666"/>
                  </a:cubicBezTo>
                  <a:cubicBezTo>
                    <a:pt x="4408" y="2636"/>
                    <a:pt x="4412" y="2619"/>
                    <a:pt x="4444" y="2609"/>
                  </a:cubicBezTo>
                  <a:cubicBezTo>
                    <a:pt x="4468" y="2583"/>
                    <a:pt x="4462" y="2552"/>
                    <a:pt x="4480" y="2523"/>
                  </a:cubicBezTo>
                  <a:cubicBezTo>
                    <a:pt x="4488" y="2510"/>
                    <a:pt x="4500" y="2500"/>
                    <a:pt x="4508" y="2487"/>
                  </a:cubicBezTo>
                  <a:cubicBezTo>
                    <a:pt x="4527" y="2428"/>
                    <a:pt x="4518" y="2378"/>
                    <a:pt x="4472" y="2343"/>
                  </a:cubicBezTo>
                  <a:cubicBezTo>
                    <a:pt x="4467" y="2329"/>
                    <a:pt x="4460" y="2315"/>
                    <a:pt x="4458" y="2300"/>
                  </a:cubicBezTo>
                  <a:cubicBezTo>
                    <a:pt x="4456" y="2283"/>
                    <a:pt x="4456" y="2266"/>
                    <a:pt x="4451" y="2250"/>
                  </a:cubicBezTo>
                  <a:cubicBezTo>
                    <a:pt x="4444" y="2226"/>
                    <a:pt x="4394" y="2200"/>
                    <a:pt x="4394" y="2200"/>
                  </a:cubicBezTo>
                  <a:cubicBezTo>
                    <a:pt x="4381" y="2162"/>
                    <a:pt x="4347" y="2137"/>
                    <a:pt x="4315" y="2114"/>
                  </a:cubicBezTo>
                  <a:cubicBezTo>
                    <a:pt x="4312" y="2104"/>
                    <a:pt x="4279" y="2040"/>
                    <a:pt x="4272" y="2035"/>
                  </a:cubicBezTo>
                  <a:cubicBezTo>
                    <a:pt x="4257" y="2025"/>
                    <a:pt x="4211" y="2018"/>
                    <a:pt x="4193" y="2014"/>
                  </a:cubicBezTo>
                  <a:cubicBezTo>
                    <a:pt x="4180" y="1993"/>
                    <a:pt x="4175" y="1974"/>
                    <a:pt x="4157" y="1957"/>
                  </a:cubicBezTo>
                  <a:cubicBezTo>
                    <a:pt x="4145" y="1919"/>
                    <a:pt x="4147" y="1961"/>
                    <a:pt x="4157" y="1919"/>
                  </a:cubicBezTo>
                  <a:cubicBezTo>
                    <a:pt x="4155" y="1900"/>
                    <a:pt x="4172" y="1869"/>
                    <a:pt x="4171" y="1842"/>
                  </a:cubicBezTo>
                  <a:cubicBezTo>
                    <a:pt x="4170" y="1815"/>
                    <a:pt x="4151" y="1777"/>
                    <a:pt x="4150" y="1756"/>
                  </a:cubicBezTo>
                  <a:cubicBezTo>
                    <a:pt x="4152" y="1741"/>
                    <a:pt x="4164" y="1713"/>
                    <a:pt x="4164" y="1713"/>
                  </a:cubicBezTo>
                  <a:cubicBezTo>
                    <a:pt x="4167" y="1689"/>
                    <a:pt x="4161" y="1663"/>
                    <a:pt x="4172" y="1641"/>
                  </a:cubicBezTo>
                  <a:cubicBezTo>
                    <a:pt x="4205" y="1576"/>
                    <a:pt x="4449" y="1584"/>
                    <a:pt x="4458" y="1584"/>
                  </a:cubicBezTo>
                  <a:cubicBezTo>
                    <a:pt x="4503" y="1577"/>
                    <a:pt x="4549" y="1572"/>
                    <a:pt x="4594" y="1562"/>
                  </a:cubicBezTo>
                  <a:cubicBezTo>
                    <a:pt x="4613" y="1544"/>
                    <a:pt x="4618" y="1528"/>
                    <a:pt x="4644" y="1519"/>
                  </a:cubicBezTo>
                  <a:cubicBezTo>
                    <a:pt x="4658" y="1514"/>
                    <a:pt x="4687" y="1505"/>
                    <a:pt x="4687" y="1505"/>
                  </a:cubicBezTo>
                  <a:cubicBezTo>
                    <a:pt x="4706" y="1487"/>
                    <a:pt x="4726" y="1488"/>
                    <a:pt x="4745" y="1469"/>
                  </a:cubicBezTo>
                  <a:cubicBezTo>
                    <a:pt x="4747" y="1462"/>
                    <a:pt x="4748" y="1454"/>
                    <a:pt x="4752" y="1448"/>
                  </a:cubicBezTo>
                  <a:cubicBezTo>
                    <a:pt x="4755" y="1442"/>
                    <a:pt x="4763" y="1439"/>
                    <a:pt x="4766" y="1433"/>
                  </a:cubicBezTo>
                  <a:cubicBezTo>
                    <a:pt x="4777" y="1407"/>
                    <a:pt x="4781" y="1368"/>
                    <a:pt x="4788" y="1340"/>
                  </a:cubicBezTo>
                  <a:cubicBezTo>
                    <a:pt x="4783" y="1294"/>
                    <a:pt x="4790" y="1259"/>
                    <a:pt x="4752" y="1233"/>
                  </a:cubicBezTo>
                  <a:cubicBezTo>
                    <a:pt x="4730" y="1199"/>
                    <a:pt x="4655" y="1153"/>
                    <a:pt x="4616" y="1140"/>
                  </a:cubicBezTo>
                  <a:cubicBezTo>
                    <a:pt x="4581" y="1105"/>
                    <a:pt x="4507" y="1097"/>
                    <a:pt x="4458" y="1082"/>
                  </a:cubicBezTo>
                  <a:cubicBezTo>
                    <a:pt x="4449" y="1079"/>
                    <a:pt x="4439" y="1078"/>
                    <a:pt x="4430" y="1075"/>
                  </a:cubicBezTo>
                  <a:cubicBezTo>
                    <a:pt x="4416" y="1071"/>
                    <a:pt x="4387" y="1061"/>
                    <a:pt x="4387" y="1061"/>
                  </a:cubicBezTo>
                  <a:cubicBezTo>
                    <a:pt x="4360" y="1036"/>
                    <a:pt x="4344" y="1030"/>
                    <a:pt x="4308" y="1018"/>
                  </a:cubicBezTo>
                  <a:cubicBezTo>
                    <a:pt x="4301" y="1016"/>
                    <a:pt x="4286" y="1011"/>
                    <a:pt x="4286" y="1011"/>
                  </a:cubicBezTo>
                  <a:cubicBezTo>
                    <a:pt x="4252" y="987"/>
                    <a:pt x="4232" y="951"/>
                    <a:pt x="4193" y="939"/>
                  </a:cubicBezTo>
                  <a:cubicBezTo>
                    <a:pt x="4136" y="901"/>
                    <a:pt x="3992" y="903"/>
                    <a:pt x="3992" y="903"/>
                  </a:cubicBezTo>
                  <a:cubicBezTo>
                    <a:pt x="3928" y="887"/>
                    <a:pt x="3862" y="873"/>
                    <a:pt x="3799" y="853"/>
                  </a:cubicBezTo>
                  <a:cubicBezTo>
                    <a:pt x="3758" y="826"/>
                    <a:pt x="3715" y="815"/>
                    <a:pt x="3670" y="796"/>
                  </a:cubicBezTo>
                  <a:cubicBezTo>
                    <a:pt x="3634" y="780"/>
                    <a:pt x="3607" y="752"/>
                    <a:pt x="3570" y="738"/>
                  </a:cubicBezTo>
                  <a:cubicBezTo>
                    <a:pt x="3550" y="720"/>
                    <a:pt x="3530" y="711"/>
                    <a:pt x="3505" y="703"/>
                  </a:cubicBezTo>
                  <a:cubicBezTo>
                    <a:pt x="3479" y="705"/>
                    <a:pt x="3452" y="706"/>
                    <a:pt x="3426" y="710"/>
                  </a:cubicBezTo>
                  <a:cubicBezTo>
                    <a:pt x="3411" y="713"/>
                    <a:pt x="3383" y="724"/>
                    <a:pt x="3383" y="724"/>
                  </a:cubicBezTo>
                  <a:cubicBezTo>
                    <a:pt x="3322" y="714"/>
                    <a:pt x="3294" y="687"/>
                    <a:pt x="3240" y="674"/>
                  </a:cubicBezTo>
                  <a:cubicBezTo>
                    <a:pt x="3213" y="660"/>
                    <a:pt x="3190" y="652"/>
                    <a:pt x="3161" y="645"/>
                  </a:cubicBezTo>
                  <a:cubicBezTo>
                    <a:pt x="3124" y="650"/>
                    <a:pt x="3089" y="655"/>
                    <a:pt x="3054" y="667"/>
                  </a:cubicBezTo>
                  <a:cubicBezTo>
                    <a:pt x="3026" y="687"/>
                    <a:pt x="2987" y="707"/>
                    <a:pt x="2954" y="717"/>
                  </a:cubicBezTo>
                  <a:cubicBezTo>
                    <a:pt x="2940" y="721"/>
                    <a:pt x="2911" y="731"/>
                    <a:pt x="2911" y="731"/>
                  </a:cubicBezTo>
                  <a:cubicBezTo>
                    <a:pt x="2873" y="757"/>
                    <a:pt x="2867" y="753"/>
                    <a:pt x="2817" y="746"/>
                  </a:cubicBezTo>
                  <a:lnTo>
                    <a:pt x="2739" y="724"/>
                  </a:lnTo>
                  <a:cubicBezTo>
                    <a:pt x="2739" y="724"/>
                    <a:pt x="2739" y="724"/>
                    <a:pt x="2739" y="724"/>
                  </a:cubicBezTo>
                  <a:cubicBezTo>
                    <a:pt x="2725" y="719"/>
                    <a:pt x="2696" y="710"/>
                    <a:pt x="2696" y="710"/>
                  </a:cubicBezTo>
                  <a:cubicBezTo>
                    <a:pt x="2691" y="703"/>
                    <a:pt x="2687" y="695"/>
                    <a:pt x="2681" y="688"/>
                  </a:cubicBezTo>
                  <a:cubicBezTo>
                    <a:pt x="2670" y="675"/>
                    <a:pt x="2646" y="652"/>
                    <a:pt x="2646" y="652"/>
                  </a:cubicBezTo>
                  <a:cubicBezTo>
                    <a:pt x="2630" y="609"/>
                    <a:pt x="2650" y="651"/>
                    <a:pt x="2617" y="617"/>
                  </a:cubicBezTo>
                  <a:cubicBezTo>
                    <a:pt x="2602" y="602"/>
                    <a:pt x="2589" y="582"/>
                    <a:pt x="2574" y="566"/>
                  </a:cubicBezTo>
                  <a:cubicBezTo>
                    <a:pt x="2557" y="514"/>
                    <a:pt x="2547" y="557"/>
                    <a:pt x="2560" y="488"/>
                  </a:cubicBezTo>
                  <a:cubicBezTo>
                    <a:pt x="2554" y="453"/>
                    <a:pt x="2571" y="368"/>
                    <a:pt x="2554" y="335"/>
                  </a:cubicBezTo>
                  <a:cubicBezTo>
                    <a:pt x="2533" y="293"/>
                    <a:pt x="2396" y="264"/>
                    <a:pt x="2352" y="249"/>
                  </a:cubicBezTo>
                  <a:cubicBezTo>
                    <a:pt x="2280" y="249"/>
                    <a:pt x="2259" y="234"/>
                    <a:pt x="2208" y="230"/>
                  </a:cubicBezTo>
                  <a:cubicBezTo>
                    <a:pt x="2182" y="202"/>
                    <a:pt x="2186" y="163"/>
                    <a:pt x="2158" y="137"/>
                  </a:cubicBezTo>
                  <a:cubicBezTo>
                    <a:pt x="2156" y="130"/>
                    <a:pt x="2152" y="123"/>
                    <a:pt x="2151" y="115"/>
                  </a:cubicBezTo>
                  <a:cubicBezTo>
                    <a:pt x="2147" y="86"/>
                    <a:pt x="2152" y="57"/>
                    <a:pt x="2144" y="29"/>
                  </a:cubicBezTo>
                  <a:cubicBezTo>
                    <a:pt x="2142" y="21"/>
                    <a:pt x="2061" y="1"/>
                    <a:pt x="2058" y="0"/>
                  </a:cubicBezTo>
                  <a:cubicBezTo>
                    <a:pt x="2057" y="0"/>
                    <a:pt x="1980" y="2"/>
                    <a:pt x="1958" y="15"/>
                  </a:cubicBezTo>
                  <a:cubicBezTo>
                    <a:pt x="1916" y="40"/>
                    <a:pt x="1975" y="19"/>
                    <a:pt x="1922" y="43"/>
                  </a:cubicBezTo>
                  <a:cubicBezTo>
                    <a:pt x="1908" y="49"/>
                    <a:pt x="1893" y="53"/>
                    <a:pt x="1879" y="58"/>
                  </a:cubicBezTo>
                  <a:cubicBezTo>
                    <a:pt x="1872" y="60"/>
                    <a:pt x="1857" y="65"/>
                    <a:pt x="1857" y="65"/>
                  </a:cubicBezTo>
                  <a:cubicBezTo>
                    <a:pt x="1835" y="80"/>
                    <a:pt x="1826" y="97"/>
                    <a:pt x="1807" y="115"/>
                  </a:cubicBezTo>
                  <a:cubicBezTo>
                    <a:pt x="1812" y="168"/>
                    <a:pt x="1815" y="186"/>
                    <a:pt x="1829" y="230"/>
                  </a:cubicBezTo>
                  <a:cubicBezTo>
                    <a:pt x="1823" y="307"/>
                    <a:pt x="1834" y="356"/>
                    <a:pt x="1757" y="380"/>
                  </a:cubicBezTo>
                  <a:cubicBezTo>
                    <a:pt x="1745" y="378"/>
                    <a:pt x="1730" y="382"/>
                    <a:pt x="1721" y="373"/>
                  </a:cubicBezTo>
                  <a:cubicBezTo>
                    <a:pt x="1699" y="358"/>
                    <a:pt x="1641" y="300"/>
                    <a:pt x="1627" y="292"/>
                  </a:cubicBezTo>
                  <a:cubicBezTo>
                    <a:pt x="1606" y="296"/>
                    <a:pt x="1631" y="292"/>
                    <a:pt x="1635" y="323"/>
                  </a:cubicBezTo>
                  <a:cubicBezTo>
                    <a:pt x="1637" y="338"/>
                    <a:pt x="1645" y="352"/>
                    <a:pt x="1650" y="366"/>
                  </a:cubicBezTo>
                  <a:cubicBezTo>
                    <a:pt x="1652" y="373"/>
                    <a:pt x="1657" y="387"/>
                    <a:pt x="1657" y="387"/>
                  </a:cubicBezTo>
                  <a:cubicBezTo>
                    <a:pt x="1649" y="430"/>
                    <a:pt x="1648" y="435"/>
                    <a:pt x="1607" y="445"/>
                  </a:cubicBezTo>
                  <a:cubicBezTo>
                    <a:pt x="1579" y="471"/>
                    <a:pt x="1529" y="481"/>
                    <a:pt x="1492" y="488"/>
                  </a:cubicBezTo>
                  <a:cubicBezTo>
                    <a:pt x="1490" y="497"/>
                    <a:pt x="1492" y="510"/>
                    <a:pt x="1485" y="516"/>
                  </a:cubicBezTo>
                  <a:cubicBezTo>
                    <a:pt x="1473" y="526"/>
                    <a:pt x="1442" y="531"/>
                    <a:pt x="1442" y="531"/>
                  </a:cubicBezTo>
                  <a:cubicBezTo>
                    <a:pt x="1422" y="560"/>
                    <a:pt x="1436" y="560"/>
                    <a:pt x="1416" y="585"/>
                  </a:cubicBezTo>
                  <a:cubicBezTo>
                    <a:pt x="1409" y="593"/>
                    <a:pt x="1337" y="694"/>
                    <a:pt x="1378" y="633"/>
                  </a:cubicBezTo>
                  <a:cubicBezTo>
                    <a:pt x="1396" y="577"/>
                    <a:pt x="1365" y="632"/>
                    <a:pt x="1356" y="645"/>
                  </a:cubicBezTo>
                  <a:cubicBezTo>
                    <a:pt x="1345" y="689"/>
                    <a:pt x="1358" y="671"/>
                    <a:pt x="1306" y="688"/>
                  </a:cubicBezTo>
                  <a:cubicBezTo>
                    <a:pt x="1299" y="690"/>
                    <a:pt x="1284" y="695"/>
                    <a:pt x="1284" y="695"/>
                  </a:cubicBezTo>
                  <a:cubicBezTo>
                    <a:pt x="1244" y="723"/>
                    <a:pt x="1209" y="725"/>
                    <a:pt x="1162" y="731"/>
                  </a:cubicBezTo>
                  <a:cubicBezTo>
                    <a:pt x="1133" y="729"/>
                    <a:pt x="1103" y="734"/>
                    <a:pt x="1076" y="724"/>
                  </a:cubicBezTo>
                  <a:cubicBezTo>
                    <a:pt x="1074" y="723"/>
                    <a:pt x="1066" y="676"/>
                    <a:pt x="1062" y="660"/>
                  </a:cubicBezTo>
                  <a:cubicBezTo>
                    <a:pt x="1055" y="629"/>
                    <a:pt x="1041" y="621"/>
                    <a:pt x="1026" y="595"/>
                  </a:cubicBezTo>
                  <a:close/>
                </a:path>
              </a:pathLst>
            </a:custGeom>
            <a:solidFill>
              <a:srgbClr val="7FD7F7"/>
            </a:solidFill>
            <a:ln w="3175">
              <a:solidFill>
                <a:schemeClr val="bg2">
                  <a:lumMod val="75000"/>
                </a:schemeClr>
              </a:solidFill>
              <a:round/>
            </a:ln>
            <a:effectLst/>
          </p:spPr>
          <p:txBody>
            <a:bodyPr wrap="none" anchor="ctr"/>
            <a:lstStyle/>
            <a:p>
              <a:endParaRPr lang="zh-CN" altLang="en-US"/>
            </a:p>
          </p:txBody>
        </p:sp>
        <p:sp>
          <p:nvSpPr>
            <p:cNvPr id="40" name="Freeform 28"/>
            <p:cNvSpPr>
              <a:spLocks noChangeAspect="1"/>
            </p:cNvSpPr>
            <p:nvPr/>
          </p:nvSpPr>
          <p:spPr bwMode="auto">
            <a:xfrm>
              <a:off x="4876308" y="3650118"/>
              <a:ext cx="443565" cy="586800"/>
            </a:xfrm>
            <a:custGeom>
              <a:avLst/>
              <a:gdLst>
                <a:gd name="T0" fmla="*/ 1912 w 2730"/>
                <a:gd name="T1" fmla="*/ 344 h 3613"/>
                <a:gd name="T2" fmla="*/ 1797 w 2730"/>
                <a:gd name="T3" fmla="*/ 538 h 3613"/>
                <a:gd name="T4" fmla="*/ 1590 w 2730"/>
                <a:gd name="T5" fmla="*/ 566 h 3613"/>
                <a:gd name="T6" fmla="*/ 1389 w 2730"/>
                <a:gd name="T7" fmla="*/ 516 h 3613"/>
                <a:gd name="T8" fmla="*/ 1310 w 2730"/>
                <a:gd name="T9" fmla="*/ 495 h 3613"/>
                <a:gd name="T10" fmla="*/ 1239 w 2730"/>
                <a:gd name="T11" fmla="*/ 394 h 3613"/>
                <a:gd name="T12" fmla="*/ 1095 w 2730"/>
                <a:gd name="T13" fmla="*/ 516 h 3613"/>
                <a:gd name="T14" fmla="*/ 945 w 2730"/>
                <a:gd name="T15" fmla="*/ 724 h 3613"/>
                <a:gd name="T16" fmla="*/ 809 w 2730"/>
                <a:gd name="T17" fmla="*/ 910 h 3613"/>
                <a:gd name="T18" fmla="*/ 587 w 2730"/>
                <a:gd name="T19" fmla="*/ 1340 h 3613"/>
                <a:gd name="T20" fmla="*/ 415 w 2730"/>
                <a:gd name="T21" fmla="*/ 1784 h 3613"/>
                <a:gd name="T22" fmla="*/ 99 w 2730"/>
                <a:gd name="T23" fmla="*/ 2121 h 3613"/>
                <a:gd name="T24" fmla="*/ 35 w 2730"/>
                <a:gd name="T25" fmla="*/ 2293 h 3613"/>
                <a:gd name="T26" fmla="*/ 107 w 2730"/>
                <a:gd name="T27" fmla="*/ 2565 h 3613"/>
                <a:gd name="T28" fmla="*/ 193 w 2730"/>
                <a:gd name="T29" fmla="*/ 2673 h 3613"/>
                <a:gd name="T30" fmla="*/ 307 w 2730"/>
                <a:gd name="T31" fmla="*/ 2881 h 3613"/>
                <a:gd name="T32" fmla="*/ 544 w 2730"/>
                <a:gd name="T33" fmla="*/ 3031 h 3613"/>
                <a:gd name="T34" fmla="*/ 694 w 2730"/>
                <a:gd name="T35" fmla="*/ 3447 h 3613"/>
                <a:gd name="T36" fmla="*/ 1074 w 2730"/>
                <a:gd name="T37" fmla="*/ 3540 h 3613"/>
                <a:gd name="T38" fmla="*/ 1332 w 2730"/>
                <a:gd name="T39" fmla="*/ 3547 h 3613"/>
                <a:gd name="T40" fmla="*/ 1969 w 2730"/>
                <a:gd name="T41" fmla="*/ 3590 h 3613"/>
                <a:gd name="T42" fmla="*/ 1926 w 2730"/>
                <a:gd name="T43" fmla="*/ 3232 h 3613"/>
                <a:gd name="T44" fmla="*/ 1883 w 2730"/>
                <a:gd name="T45" fmla="*/ 3024 h 3613"/>
                <a:gd name="T46" fmla="*/ 2141 w 2730"/>
                <a:gd name="T47" fmla="*/ 2967 h 3613"/>
                <a:gd name="T48" fmla="*/ 2256 w 2730"/>
                <a:gd name="T49" fmla="*/ 2852 h 3613"/>
                <a:gd name="T50" fmla="*/ 2457 w 2730"/>
                <a:gd name="T51" fmla="*/ 2924 h 3613"/>
                <a:gd name="T52" fmla="*/ 2543 w 2730"/>
                <a:gd name="T53" fmla="*/ 2838 h 3613"/>
                <a:gd name="T54" fmla="*/ 2607 w 2730"/>
                <a:gd name="T55" fmla="*/ 2608 h 3613"/>
                <a:gd name="T56" fmla="*/ 2514 w 2730"/>
                <a:gd name="T57" fmla="*/ 2386 h 3613"/>
                <a:gd name="T58" fmla="*/ 2586 w 2730"/>
                <a:gd name="T59" fmla="*/ 2057 h 3613"/>
                <a:gd name="T60" fmla="*/ 2557 w 2730"/>
                <a:gd name="T61" fmla="*/ 1942 h 3613"/>
                <a:gd name="T62" fmla="*/ 2722 w 2730"/>
                <a:gd name="T63" fmla="*/ 1777 h 3613"/>
                <a:gd name="T64" fmla="*/ 2621 w 2730"/>
                <a:gd name="T65" fmla="*/ 1698 h 3613"/>
                <a:gd name="T66" fmla="*/ 2507 w 2730"/>
                <a:gd name="T67" fmla="*/ 1720 h 3613"/>
                <a:gd name="T68" fmla="*/ 2299 w 2730"/>
                <a:gd name="T69" fmla="*/ 1741 h 3613"/>
                <a:gd name="T70" fmla="*/ 2414 w 2730"/>
                <a:gd name="T71" fmla="*/ 1612 h 3613"/>
                <a:gd name="T72" fmla="*/ 2586 w 2730"/>
                <a:gd name="T73" fmla="*/ 1519 h 3613"/>
                <a:gd name="T74" fmla="*/ 2650 w 2730"/>
                <a:gd name="T75" fmla="*/ 1476 h 3613"/>
                <a:gd name="T76" fmla="*/ 2636 w 2730"/>
                <a:gd name="T77" fmla="*/ 1362 h 3613"/>
                <a:gd name="T78" fmla="*/ 2464 w 2730"/>
                <a:gd name="T79" fmla="*/ 1290 h 3613"/>
                <a:gd name="T80" fmla="*/ 2349 w 2730"/>
                <a:gd name="T81" fmla="*/ 1182 h 3613"/>
                <a:gd name="T82" fmla="*/ 1883 w 2730"/>
                <a:gd name="T83" fmla="*/ 1175 h 3613"/>
                <a:gd name="T84" fmla="*/ 1661 w 2730"/>
                <a:gd name="T85" fmla="*/ 1297 h 3613"/>
                <a:gd name="T86" fmla="*/ 1525 w 2730"/>
                <a:gd name="T87" fmla="*/ 1204 h 3613"/>
                <a:gd name="T88" fmla="*/ 1747 w 2730"/>
                <a:gd name="T89" fmla="*/ 1068 h 3613"/>
                <a:gd name="T90" fmla="*/ 2048 w 2730"/>
                <a:gd name="T91" fmla="*/ 838 h 3613"/>
                <a:gd name="T92" fmla="*/ 2227 w 2730"/>
                <a:gd name="T93" fmla="*/ 717 h 3613"/>
                <a:gd name="T94" fmla="*/ 2435 w 2730"/>
                <a:gd name="T95" fmla="*/ 416 h 3613"/>
                <a:gd name="T96" fmla="*/ 2227 w 2730"/>
                <a:gd name="T97" fmla="*/ 179 h 3613"/>
                <a:gd name="T98" fmla="*/ 2127 w 2730"/>
                <a:gd name="T99" fmla="*/ 100 h 3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730" h="3613">
                  <a:moveTo>
                    <a:pt x="1998" y="22"/>
                  </a:moveTo>
                  <a:cubicBezTo>
                    <a:pt x="1905" y="84"/>
                    <a:pt x="2019" y="0"/>
                    <a:pt x="1969" y="280"/>
                  </a:cubicBezTo>
                  <a:cubicBezTo>
                    <a:pt x="1964" y="308"/>
                    <a:pt x="1928" y="320"/>
                    <a:pt x="1912" y="344"/>
                  </a:cubicBezTo>
                  <a:cubicBezTo>
                    <a:pt x="1905" y="365"/>
                    <a:pt x="1906" y="388"/>
                    <a:pt x="1898" y="409"/>
                  </a:cubicBezTo>
                  <a:cubicBezTo>
                    <a:pt x="1893" y="423"/>
                    <a:pt x="1877" y="431"/>
                    <a:pt x="1869" y="444"/>
                  </a:cubicBezTo>
                  <a:cubicBezTo>
                    <a:pt x="1851" y="502"/>
                    <a:pt x="1859" y="516"/>
                    <a:pt x="1797" y="538"/>
                  </a:cubicBezTo>
                  <a:cubicBezTo>
                    <a:pt x="1765" y="570"/>
                    <a:pt x="1725" y="574"/>
                    <a:pt x="1683" y="588"/>
                  </a:cubicBezTo>
                  <a:cubicBezTo>
                    <a:pt x="1666" y="586"/>
                    <a:pt x="1649" y="585"/>
                    <a:pt x="1633" y="581"/>
                  </a:cubicBezTo>
                  <a:cubicBezTo>
                    <a:pt x="1618" y="578"/>
                    <a:pt x="1590" y="566"/>
                    <a:pt x="1590" y="566"/>
                  </a:cubicBezTo>
                  <a:cubicBezTo>
                    <a:pt x="1578" y="529"/>
                    <a:pt x="1562" y="514"/>
                    <a:pt x="1525" y="502"/>
                  </a:cubicBezTo>
                  <a:cubicBezTo>
                    <a:pt x="1480" y="467"/>
                    <a:pt x="1482" y="458"/>
                    <a:pt x="1396" y="487"/>
                  </a:cubicBezTo>
                  <a:cubicBezTo>
                    <a:pt x="1387" y="490"/>
                    <a:pt x="1395" y="508"/>
                    <a:pt x="1389" y="516"/>
                  </a:cubicBezTo>
                  <a:cubicBezTo>
                    <a:pt x="1384" y="522"/>
                    <a:pt x="1375" y="521"/>
                    <a:pt x="1368" y="523"/>
                  </a:cubicBezTo>
                  <a:cubicBezTo>
                    <a:pt x="1351" y="521"/>
                    <a:pt x="1332" y="523"/>
                    <a:pt x="1317" y="516"/>
                  </a:cubicBezTo>
                  <a:cubicBezTo>
                    <a:pt x="1310" y="513"/>
                    <a:pt x="1314" y="501"/>
                    <a:pt x="1310" y="495"/>
                  </a:cubicBezTo>
                  <a:cubicBezTo>
                    <a:pt x="1307" y="489"/>
                    <a:pt x="1301" y="484"/>
                    <a:pt x="1296" y="480"/>
                  </a:cubicBezTo>
                  <a:cubicBezTo>
                    <a:pt x="1282" y="470"/>
                    <a:pt x="1253" y="452"/>
                    <a:pt x="1253" y="452"/>
                  </a:cubicBezTo>
                  <a:cubicBezTo>
                    <a:pt x="1248" y="433"/>
                    <a:pt x="1255" y="405"/>
                    <a:pt x="1239" y="394"/>
                  </a:cubicBezTo>
                  <a:cubicBezTo>
                    <a:pt x="1204" y="369"/>
                    <a:pt x="1184" y="398"/>
                    <a:pt x="1167" y="416"/>
                  </a:cubicBezTo>
                  <a:cubicBezTo>
                    <a:pt x="1165" y="428"/>
                    <a:pt x="1166" y="442"/>
                    <a:pt x="1160" y="452"/>
                  </a:cubicBezTo>
                  <a:cubicBezTo>
                    <a:pt x="1145" y="477"/>
                    <a:pt x="1113" y="492"/>
                    <a:pt x="1095" y="516"/>
                  </a:cubicBezTo>
                  <a:cubicBezTo>
                    <a:pt x="1085" y="530"/>
                    <a:pt x="1076" y="545"/>
                    <a:pt x="1067" y="559"/>
                  </a:cubicBezTo>
                  <a:cubicBezTo>
                    <a:pt x="1065" y="562"/>
                    <a:pt x="1005" y="578"/>
                    <a:pt x="995" y="581"/>
                  </a:cubicBezTo>
                  <a:cubicBezTo>
                    <a:pt x="943" y="616"/>
                    <a:pt x="976" y="678"/>
                    <a:pt x="945" y="724"/>
                  </a:cubicBezTo>
                  <a:cubicBezTo>
                    <a:pt x="929" y="748"/>
                    <a:pt x="879" y="753"/>
                    <a:pt x="852" y="760"/>
                  </a:cubicBezTo>
                  <a:cubicBezTo>
                    <a:pt x="835" y="810"/>
                    <a:pt x="854" y="750"/>
                    <a:pt x="837" y="846"/>
                  </a:cubicBezTo>
                  <a:cubicBezTo>
                    <a:pt x="833" y="869"/>
                    <a:pt x="816" y="888"/>
                    <a:pt x="809" y="910"/>
                  </a:cubicBezTo>
                  <a:cubicBezTo>
                    <a:pt x="803" y="986"/>
                    <a:pt x="809" y="1000"/>
                    <a:pt x="773" y="1053"/>
                  </a:cubicBezTo>
                  <a:cubicBezTo>
                    <a:pt x="783" y="1115"/>
                    <a:pt x="789" y="1275"/>
                    <a:pt x="716" y="1319"/>
                  </a:cubicBezTo>
                  <a:cubicBezTo>
                    <a:pt x="685" y="1338"/>
                    <a:pt x="617" y="1337"/>
                    <a:pt x="587" y="1340"/>
                  </a:cubicBezTo>
                  <a:cubicBezTo>
                    <a:pt x="550" y="1352"/>
                    <a:pt x="524" y="1312"/>
                    <a:pt x="486" y="1319"/>
                  </a:cubicBezTo>
                  <a:cubicBezTo>
                    <a:pt x="481" y="1368"/>
                    <a:pt x="462" y="1439"/>
                    <a:pt x="451" y="1483"/>
                  </a:cubicBezTo>
                  <a:cubicBezTo>
                    <a:pt x="450" y="1495"/>
                    <a:pt x="448" y="1725"/>
                    <a:pt x="415" y="1784"/>
                  </a:cubicBezTo>
                  <a:cubicBezTo>
                    <a:pt x="394" y="1821"/>
                    <a:pt x="366" y="1843"/>
                    <a:pt x="343" y="1877"/>
                  </a:cubicBezTo>
                  <a:cubicBezTo>
                    <a:pt x="320" y="1948"/>
                    <a:pt x="279" y="1981"/>
                    <a:pt x="200" y="2006"/>
                  </a:cubicBezTo>
                  <a:cubicBezTo>
                    <a:pt x="176" y="2032"/>
                    <a:pt x="115" y="2089"/>
                    <a:pt x="99" y="2121"/>
                  </a:cubicBezTo>
                  <a:cubicBezTo>
                    <a:pt x="81" y="2157"/>
                    <a:pt x="122" y="2188"/>
                    <a:pt x="99" y="2221"/>
                  </a:cubicBezTo>
                  <a:cubicBezTo>
                    <a:pt x="94" y="2237"/>
                    <a:pt x="48" y="2224"/>
                    <a:pt x="35" y="2236"/>
                  </a:cubicBezTo>
                  <a:cubicBezTo>
                    <a:pt x="22" y="2247"/>
                    <a:pt x="35" y="2293"/>
                    <a:pt x="35" y="2293"/>
                  </a:cubicBezTo>
                  <a:cubicBezTo>
                    <a:pt x="27" y="2306"/>
                    <a:pt x="7" y="2314"/>
                    <a:pt x="6" y="2329"/>
                  </a:cubicBezTo>
                  <a:cubicBezTo>
                    <a:pt x="0" y="2361"/>
                    <a:pt x="11" y="2440"/>
                    <a:pt x="28" y="2479"/>
                  </a:cubicBezTo>
                  <a:cubicBezTo>
                    <a:pt x="45" y="2518"/>
                    <a:pt x="90" y="2546"/>
                    <a:pt x="107" y="2565"/>
                  </a:cubicBezTo>
                  <a:cubicBezTo>
                    <a:pt x="114" y="2575"/>
                    <a:pt x="120" y="2585"/>
                    <a:pt x="128" y="2594"/>
                  </a:cubicBezTo>
                  <a:cubicBezTo>
                    <a:pt x="135" y="2602"/>
                    <a:pt x="144" y="2607"/>
                    <a:pt x="150" y="2615"/>
                  </a:cubicBezTo>
                  <a:cubicBezTo>
                    <a:pt x="211" y="2693"/>
                    <a:pt x="154" y="2634"/>
                    <a:pt x="193" y="2673"/>
                  </a:cubicBezTo>
                  <a:cubicBezTo>
                    <a:pt x="210" y="2725"/>
                    <a:pt x="192" y="2720"/>
                    <a:pt x="236" y="2709"/>
                  </a:cubicBezTo>
                  <a:cubicBezTo>
                    <a:pt x="243" y="2711"/>
                    <a:pt x="255" y="2709"/>
                    <a:pt x="257" y="2716"/>
                  </a:cubicBezTo>
                  <a:cubicBezTo>
                    <a:pt x="273" y="2759"/>
                    <a:pt x="254" y="2861"/>
                    <a:pt x="307" y="2881"/>
                  </a:cubicBezTo>
                  <a:cubicBezTo>
                    <a:pt x="323" y="2896"/>
                    <a:pt x="355" y="2913"/>
                    <a:pt x="372" y="2924"/>
                  </a:cubicBezTo>
                  <a:cubicBezTo>
                    <a:pt x="383" y="2931"/>
                    <a:pt x="398" y="2955"/>
                    <a:pt x="415" y="2959"/>
                  </a:cubicBezTo>
                  <a:cubicBezTo>
                    <a:pt x="462" y="2984"/>
                    <a:pt x="492" y="3020"/>
                    <a:pt x="544" y="3031"/>
                  </a:cubicBezTo>
                  <a:cubicBezTo>
                    <a:pt x="563" y="3108"/>
                    <a:pt x="578" y="3021"/>
                    <a:pt x="594" y="3182"/>
                  </a:cubicBezTo>
                  <a:cubicBezTo>
                    <a:pt x="597" y="3209"/>
                    <a:pt x="615" y="3249"/>
                    <a:pt x="622" y="3275"/>
                  </a:cubicBezTo>
                  <a:cubicBezTo>
                    <a:pt x="639" y="3319"/>
                    <a:pt x="668" y="3408"/>
                    <a:pt x="694" y="3447"/>
                  </a:cubicBezTo>
                  <a:cubicBezTo>
                    <a:pt x="720" y="3486"/>
                    <a:pt x="739" y="3488"/>
                    <a:pt x="780" y="3511"/>
                  </a:cubicBezTo>
                  <a:cubicBezTo>
                    <a:pt x="825" y="3556"/>
                    <a:pt x="875" y="3573"/>
                    <a:pt x="938" y="3583"/>
                  </a:cubicBezTo>
                  <a:cubicBezTo>
                    <a:pt x="998" y="3579"/>
                    <a:pt x="1016" y="3554"/>
                    <a:pt x="1074" y="3540"/>
                  </a:cubicBezTo>
                  <a:cubicBezTo>
                    <a:pt x="1090" y="3492"/>
                    <a:pt x="1111" y="3488"/>
                    <a:pt x="1167" y="3475"/>
                  </a:cubicBezTo>
                  <a:cubicBezTo>
                    <a:pt x="1212" y="3477"/>
                    <a:pt x="1258" y="3473"/>
                    <a:pt x="1303" y="3482"/>
                  </a:cubicBezTo>
                  <a:cubicBezTo>
                    <a:pt x="1319" y="3485"/>
                    <a:pt x="1327" y="3536"/>
                    <a:pt x="1332" y="3547"/>
                  </a:cubicBezTo>
                  <a:cubicBezTo>
                    <a:pt x="1348" y="3579"/>
                    <a:pt x="1379" y="3594"/>
                    <a:pt x="1411" y="3604"/>
                  </a:cubicBezTo>
                  <a:cubicBezTo>
                    <a:pt x="1475" y="3613"/>
                    <a:pt x="1599" y="3555"/>
                    <a:pt x="1697" y="3554"/>
                  </a:cubicBezTo>
                  <a:cubicBezTo>
                    <a:pt x="1790" y="3552"/>
                    <a:pt x="1922" y="3607"/>
                    <a:pt x="1969" y="3590"/>
                  </a:cubicBezTo>
                  <a:cubicBezTo>
                    <a:pt x="1964" y="3526"/>
                    <a:pt x="1990" y="3508"/>
                    <a:pt x="1977" y="3454"/>
                  </a:cubicBezTo>
                  <a:cubicBezTo>
                    <a:pt x="1969" y="3381"/>
                    <a:pt x="1968" y="3377"/>
                    <a:pt x="1934" y="3325"/>
                  </a:cubicBezTo>
                  <a:cubicBezTo>
                    <a:pt x="1931" y="3294"/>
                    <a:pt x="1935" y="3262"/>
                    <a:pt x="1926" y="3232"/>
                  </a:cubicBezTo>
                  <a:cubicBezTo>
                    <a:pt x="1922" y="3217"/>
                    <a:pt x="1922" y="3169"/>
                    <a:pt x="1905" y="3153"/>
                  </a:cubicBezTo>
                  <a:cubicBezTo>
                    <a:pt x="1921" y="3130"/>
                    <a:pt x="1848" y="3129"/>
                    <a:pt x="1855" y="3103"/>
                  </a:cubicBezTo>
                  <a:cubicBezTo>
                    <a:pt x="1858" y="3093"/>
                    <a:pt x="1875" y="3030"/>
                    <a:pt x="1883" y="3024"/>
                  </a:cubicBezTo>
                  <a:cubicBezTo>
                    <a:pt x="1903" y="3007"/>
                    <a:pt x="1973" y="3044"/>
                    <a:pt x="1998" y="3038"/>
                  </a:cubicBezTo>
                  <a:cubicBezTo>
                    <a:pt x="2028" y="3019"/>
                    <a:pt x="2062" y="3020"/>
                    <a:pt x="2091" y="3002"/>
                  </a:cubicBezTo>
                  <a:cubicBezTo>
                    <a:pt x="2108" y="2991"/>
                    <a:pt x="2141" y="2967"/>
                    <a:pt x="2141" y="2967"/>
                  </a:cubicBezTo>
                  <a:cubicBezTo>
                    <a:pt x="2155" y="2946"/>
                    <a:pt x="2170" y="2918"/>
                    <a:pt x="2192" y="2902"/>
                  </a:cubicBezTo>
                  <a:cubicBezTo>
                    <a:pt x="2200" y="2896"/>
                    <a:pt x="2212" y="2894"/>
                    <a:pt x="2220" y="2888"/>
                  </a:cubicBezTo>
                  <a:cubicBezTo>
                    <a:pt x="2233" y="2878"/>
                    <a:pt x="2240" y="2857"/>
                    <a:pt x="2256" y="2852"/>
                  </a:cubicBezTo>
                  <a:cubicBezTo>
                    <a:pt x="2306" y="2836"/>
                    <a:pt x="2285" y="2843"/>
                    <a:pt x="2320" y="2830"/>
                  </a:cubicBezTo>
                  <a:cubicBezTo>
                    <a:pt x="2378" y="2851"/>
                    <a:pt x="2328" y="2907"/>
                    <a:pt x="2399" y="2931"/>
                  </a:cubicBezTo>
                  <a:cubicBezTo>
                    <a:pt x="2418" y="2929"/>
                    <a:pt x="2439" y="2932"/>
                    <a:pt x="2457" y="2924"/>
                  </a:cubicBezTo>
                  <a:cubicBezTo>
                    <a:pt x="2474" y="2917"/>
                    <a:pt x="2464" y="2885"/>
                    <a:pt x="2478" y="2873"/>
                  </a:cubicBezTo>
                  <a:cubicBezTo>
                    <a:pt x="2486" y="2867"/>
                    <a:pt x="2497" y="2868"/>
                    <a:pt x="2507" y="2866"/>
                  </a:cubicBezTo>
                  <a:cubicBezTo>
                    <a:pt x="2518" y="2859"/>
                    <a:pt x="2534" y="2849"/>
                    <a:pt x="2543" y="2838"/>
                  </a:cubicBezTo>
                  <a:cubicBezTo>
                    <a:pt x="2553" y="2824"/>
                    <a:pt x="2571" y="2795"/>
                    <a:pt x="2571" y="2795"/>
                  </a:cubicBezTo>
                  <a:cubicBezTo>
                    <a:pt x="2579" y="2770"/>
                    <a:pt x="2590" y="2763"/>
                    <a:pt x="2607" y="2744"/>
                  </a:cubicBezTo>
                  <a:cubicBezTo>
                    <a:pt x="2620" y="2703"/>
                    <a:pt x="2637" y="2648"/>
                    <a:pt x="2607" y="2608"/>
                  </a:cubicBezTo>
                  <a:cubicBezTo>
                    <a:pt x="2578" y="2569"/>
                    <a:pt x="2524" y="2526"/>
                    <a:pt x="2478" y="2515"/>
                  </a:cubicBezTo>
                  <a:cubicBezTo>
                    <a:pt x="2452" y="2496"/>
                    <a:pt x="2431" y="2494"/>
                    <a:pt x="2421" y="2465"/>
                  </a:cubicBezTo>
                  <a:cubicBezTo>
                    <a:pt x="2434" y="2396"/>
                    <a:pt x="2454" y="2405"/>
                    <a:pt x="2514" y="2386"/>
                  </a:cubicBezTo>
                  <a:cubicBezTo>
                    <a:pt x="2552" y="2329"/>
                    <a:pt x="2497" y="2254"/>
                    <a:pt x="2571" y="2229"/>
                  </a:cubicBezTo>
                  <a:cubicBezTo>
                    <a:pt x="2595" y="2205"/>
                    <a:pt x="2593" y="2213"/>
                    <a:pt x="2593" y="2164"/>
                  </a:cubicBezTo>
                  <a:cubicBezTo>
                    <a:pt x="2593" y="2128"/>
                    <a:pt x="2595" y="2092"/>
                    <a:pt x="2586" y="2057"/>
                  </a:cubicBezTo>
                  <a:cubicBezTo>
                    <a:pt x="2584" y="2049"/>
                    <a:pt x="2571" y="2053"/>
                    <a:pt x="2564" y="2049"/>
                  </a:cubicBezTo>
                  <a:cubicBezTo>
                    <a:pt x="2522" y="2028"/>
                    <a:pt x="2490" y="2014"/>
                    <a:pt x="2442" y="2006"/>
                  </a:cubicBezTo>
                  <a:cubicBezTo>
                    <a:pt x="2423" y="1948"/>
                    <a:pt x="2519" y="1948"/>
                    <a:pt x="2557" y="1942"/>
                  </a:cubicBezTo>
                  <a:cubicBezTo>
                    <a:pt x="2597" y="1915"/>
                    <a:pt x="2640" y="1907"/>
                    <a:pt x="2686" y="1899"/>
                  </a:cubicBezTo>
                  <a:cubicBezTo>
                    <a:pt x="2711" y="1882"/>
                    <a:pt x="2677" y="1852"/>
                    <a:pt x="2693" y="1827"/>
                  </a:cubicBezTo>
                  <a:cubicBezTo>
                    <a:pt x="2691" y="1805"/>
                    <a:pt x="2730" y="1797"/>
                    <a:pt x="2722" y="1777"/>
                  </a:cubicBezTo>
                  <a:cubicBezTo>
                    <a:pt x="2719" y="1770"/>
                    <a:pt x="2705" y="1775"/>
                    <a:pt x="2700" y="1770"/>
                  </a:cubicBezTo>
                  <a:cubicBezTo>
                    <a:pt x="2686" y="1756"/>
                    <a:pt x="2692" y="1729"/>
                    <a:pt x="2679" y="1713"/>
                  </a:cubicBezTo>
                  <a:cubicBezTo>
                    <a:pt x="2673" y="1706"/>
                    <a:pt x="2621" y="1698"/>
                    <a:pt x="2621" y="1698"/>
                  </a:cubicBezTo>
                  <a:cubicBezTo>
                    <a:pt x="2613" y="1673"/>
                    <a:pt x="2617" y="1662"/>
                    <a:pt x="2578" y="1684"/>
                  </a:cubicBezTo>
                  <a:cubicBezTo>
                    <a:pt x="2571" y="1688"/>
                    <a:pt x="2570" y="1700"/>
                    <a:pt x="2564" y="1705"/>
                  </a:cubicBezTo>
                  <a:cubicBezTo>
                    <a:pt x="2554" y="1713"/>
                    <a:pt x="2514" y="1718"/>
                    <a:pt x="2507" y="1720"/>
                  </a:cubicBezTo>
                  <a:cubicBezTo>
                    <a:pt x="2463" y="1732"/>
                    <a:pt x="2423" y="1748"/>
                    <a:pt x="2378" y="1756"/>
                  </a:cubicBezTo>
                  <a:cubicBezTo>
                    <a:pt x="2359" y="1753"/>
                    <a:pt x="2339" y="1752"/>
                    <a:pt x="2320" y="1748"/>
                  </a:cubicBezTo>
                  <a:cubicBezTo>
                    <a:pt x="2313" y="1747"/>
                    <a:pt x="2303" y="1747"/>
                    <a:pt x="2299" y="1741"/>
                  </a:cubicBezTo>
                  <a:cubicBezTo>
                    <a:pt x="2290" y="1729"/>
                    <a:pt x="2285" y="1698"/>
                    <a:pt x="2285" y="1698"/>
                  </a:cubicBezTo>
                  <a:cubicBezTo>
                    <a:pt x="2315" y="1688"/>
                    <a:pt x="2342" y="1684"/>
                    <a:pt x="2371" y="1670"/>
                  </a:cubicBezTo>
                  <a:cubicBezTo>
                    <a:pt x="2371" y="1670"/>
                    <a:pt x="2400" y="1619"/>
                    <a:pt x="2414" y="1612"/>
                  </a:cubicBezTo>
                  <a:cubicBezTo>
                    <a:pt x="2460" y="1589"/>
                    <a:pt x="2448" y="1609"/>
                    <a:pt x="2485" y="1584"/>
                  </a:cubicBezTo>
                  <a:cubicBezTo>
                    <a:pt x="2520" y="1560"/>
                    <a:pt x="2527" y="1552"/>
                    <a:pt x="2571" y="1541"/>
                  </a:cubicBezTo>
                  <a:cubicBezTo>
                    <a:pt x="2576" y="1534"/>
                    <a:pt x="2580" y="1525"/>
                    <a:pt x="2586" y="1519"/>
                  </a:cubicBezTo>
                  <a:cubicBezTo>
                    <a:pt x="2592" y="1513"/>
                    <a:pt x="2602" y="1512"/>
                    <a:pt x="2607" y="1505"/>
                  </a:cubicBezTo>
                  <a:cubicBezTo>
                    <a:pt x="2612" y="1499"/>
                    <a:pt x="2608" y="1487"/>
                    <a:pt x="2614" y="1483"/>
                  </a:cubicBezTo>
                  <a:cubicBezTo>
                    <a:pt x="2624" y="1476"/>
                    <a:pt x="2638" y="1479"/>
                    <a:pt x="2650" y="1476"/>
                  </a:cubicBezTo>
                  <a:cubicBezTo>
                    <a:pt x="2665" y="1472"/>
                    <a:pt x="2693" y="1462"/>
                    <a:pt x="2693" y="1462"/>
                  </a:cubicBezTo>
                  <a:cubicBezTo>
                    <a:pt x="2702" y="1433"/>
                    <a:pt x="2717" y="1398"/>
                    <a:pt x="2693" y="1369"/>
                  </a:cubicBezTo>
                  <a:cubicBezTo>
                    <a:pt x="2681" y="1354"/>
                    <a:pt x="2655" y="1364"/>
                    <a:pt x="2636" y="1362"/>
                  </a:cubicBezTo>
                  <a:cubicBezTo>
                    <a:pt x="2604" y="1330"/>
                    <a:pt x="2557" y="1326"/>
                    <a:pt x="2514" y="1319"/>
                  </a:cubicBezTo>
                  <a:cubicBezTo>
                    <a:pt x="2507" y="1316"/>
                    <a:pt x="2499" y="1315"/>
                    <a:pt x="2492" y="1311"/>
                  </a:cubicBezTo>
                  <a:cubicBezTo>
                    <a:pt x="2482" y="1305"/>
                    <a:pt x="2474" y="1295"/>
                    <a:pt x="2464" y="1290"/>
                  </a:cubicBezTo>
                  <a:cubicBezTo>
                    <a:pt x="2450" y="1283"/>
                    <a:pt x="2421" y="1276"/>
                    <a:pt x="2421" y="1276"/>
                  </a:cubicBezTo>
                  <a:cubicBezTo>
                    <a:pt x="2410" y="1243"/>
                    <a:pt x="2397" y="1252"/>
                    <a:pt x="2371" y="1225"/>
                  </a:cubicBezTo>
                  <a:cubicBezTo>
                    <a:pt x="2366" y="1213"/>
                    <a:pt x="2360" y="1191"/>
                    <a:pt x="2349" y="1182"/>
                  </a:cubicBezTo>
                  <a:cubicBezTo>
                    <a:pt x="2303" y="1143"/>
                    <a:pt x="2214" y="1099"/>
                    <a:pt x="2156" y="1089"/>
                  </a:cubicBezTo>
                  <a:cubicBezTo>
                    <a:pt x="2089" y="1093"/>
                    <a:pt x="2054" y="1114"/>
                    <a:pt x="1998" y="1132"/>
                  </a:cubicBezTo>
                  <a:cubicBezTo>
                    <a:pt x="1982" y="1181"/>
                    <a:pt x="1926" y="1161"/>
                    <a:pt x="1883" y="1175"/>
                  </a:cubicBezTo>
                  <a:cubicBezTo>
                    <a:pt x="1858" y="1193"/>
                    <a:pt x="1863" y="1225"/>
                    <a:pt x="1848" y="1240"/>
                  </a:cubicBezTo>
                  <a:cubicBezTo>
                    <a:pt x="1836" y="1260"/>
                    <a:pt x="1810" y="1261"/>
                    <a:pt x="1790" y="1268"/>
                  </a:cubicBezTo>
                  <a:cubicBezTo>
                    <a:pt x="1742" y="1286"/>
                    <a:pt x="1712" y="1291"/>
                    <a:pt x="1661" y="1297"/>
                  </a:cubicBezTo>
                  <a:cubicBezTo>
                    <a:pt x="1637" y="1295"/>
                    <a:pt x="1613" y="1296"/>
                    <a:pt x="1590" y="1290"/>
                  </a:cubicBezTo>
                  <a:cubicBezTo>
                    <a:pt x="1568" y="1285"/>
                    <a:pt x="1547" y="1240"/>
                    <a:pt x="1532" y="1225"/>
                  </a:cubicBezTo>
                  <a:cubicBezTo>
                    <a:pt x="1530" y="1218"/>
                    <a:pt x="1523" y="1211"/>
                    <a:pt x="1525" y="1204"/>
                  </a:cubicBezTo>
                  <a:cubicBezTo>
                    <a:pt x="1527" y="1197"/>
                    <a:pt x="1536" y="1195"/>
                    <a:pt x="1540" y="1190"/>
                  </a:cubicBezTo>
                  <a:cubicBezTo>
                    <a:pt x="1565" y="1159"/>
                    <a:pt x="1587" y="1135"/>
                    <a:pt x="1626" y="1125"/>
                  </a:cubicBezTo>
                  <a:cubicBezTo>
                    <a:pt x="1671" y="1103"/>
                    <a:pt x="1695" y="1074"/>
                    <a:pt x="1747" y="1068"/>
                  </a:cubicBezTo>
                  <a:cubicBezTo>
                    <a:pt x="1785" y="1059"/>
                    <a:pt x="1818" y="1065"/>
                    <a:pt x="1855" y="1053"/>
                  </a:cubicBezTo>
                  <a:cubicBezTo>
                    <a:pt x="1870" y="1006"/>
                    <a:pt x="1914" y="1005"/>
                    <a:pt x="1955" y="989"/>
                  </a:cubicBezTo>
                  <a:cubicBezTo>
                    <a:pt x="1977" y="926"/>
                    <a:pt x="2000" y="886"/>
                    <a:pt x="2048" y="838"/>
                  </a:cubicBezTo>
                  <a:cubicBezTo>
                    <a:pt x="2066" y="820"/>
                    <a:pt x="2087" y="820"/>
                    <a:pt x="2106" y="803"/>
                  </a:cubicBezTo>
                  <a:cubicBezTo>
                    <a:pt x="2157" y="758"/>
                    <a:pt x="2120" y="774"/>
                    <a:pt x="2163" y="760"/>
                  </a:cubicBezTo>
                  <a:cubicBezTo>
                    <a:pt x="2184" y="745"/>
                    <a:pt x="2227" y="717"/>
                    <a:pt x="2227" y="717"/>
                  </a:cubicBezTo>
                  <a:cubicBezTo>
                    <a:pt x="2258" y="657"/>
                    <a:pt x="2296" y="588"/>
                    <a:pt x="2363" y="566"/>
                  </a:cubicBezTo>
                  <a:cubicBezTo>
                    <a:pt x="2392" y="539"/>
                    <a:pt x="2408" y="496"/>
                    <a:pt x="2421" y="459"/>
                  </a:cubicBezTo>
                  <a:cubicBezTo>
                    <a:pt x="2426" y="445"/>
                    <a:pt x="2430" y="430"/>
                    <a:pt x="2435" y="416"/>
                  </a:cubicBezTo>
                  <a:cubicBezTo>
                    <a:pt x="2437" y="409"/>
                    <a:pt x="2442" y="394"/>
                    <a:pt x="2442" y="394"/>
                  </a:cubicBezTo>
                  <a:cubicBezTo>
                    <a:pt x="2440" y="375"/>
                    <a:pt x="2440" y="356"/>
                    <a:pt x="2435" y="337"/>
                  </a:cubicBezTo>
                  <a:cubicBezTo>
                    <a:pt x="2413" y="249"/>
                    <a:pt x="2306" y="198"/>
                    <a:pt x="2227" y="179"/>
                  </a:cubicBezTo>
                  <a:cubicBezTo>
                    <a:pt x="2205" y="164"/>
                    <a:pt x="2198" y="143"/>
                    <a:pt x="2177" y="129"/>
                  </a:cubicBezTo>
                  <a:cubicBezTo>
                    <a:pt x="2168" y="123"/>
                    <a:pt x="2158" y="120"/>
                    <a:pt x="2149" y="115"/>
                  </a:cubicBezTo>
                  <a:cubicBezTo>
                    <a:pt x="2141" y="111"/>
                    <a:pt x="2134" y="105"/>
                    <a:pt x="2127" y="100"/>
                  </a:cubicBezTo>
                  <a:cubicBezTo>
                    <a:pt x="2106" y="57"/>
                    <a:pt x="2048" y="22"/>
                    <a:pt x="1998" y="22"/>
                  </a:cubicBezTo>
                  <a:close/>
                </a:path>
              </a:pathLst>
            </a:custGeom>
            <a:solidFill>
              <a:srgbClr val="00B0F0"/>
            </a:solidFill>
            <a:ln w="3175">
              <a:solidFill>
                <a:schemeClr val="bg2">
                  <a:lumMod val="75000"/>
                </a:schemeClr>
              </a:solidFill>
              <a:round/>
            </a:ln>
            <a:effectLst/>
          </p:spPr>
          <p:txBody>
            <a:bodyPr wrap="none" anchor="ctr"/>
            <a:lstStyle/>
            <a:p>
              <a:endParaRPr lang="zh-CN" altLang="en-US"/>
            </a:p>
          </p:txBody>
        </p:sp>
        <p:sp>
          <p:nvSpPr>
            <p:cNvPr id="41" name="Freeform 7"/>
            <p:cNvSpPr>
              <a:spLocks noChangeAspect="1"/>
            </p:cNvSpPr>
            <p:nvPr/>
          </p:nvSpPr>
          <p:spPr bwMode="auto">
            <a:xfrm>
              <a:off x="2589659" y="4077911"/>
              <a:ext cx="1017446" cy="993600"/>
            </a:xfrm>
            <a:custGeom>
              <a:avLst/>
              <a:gdLst>
                <a:gd name="T0" fmla="*/ 935 w 3815"/>
                <a:gd name="T1" fmla="*/ 301 h 3727"/>
                <a:gd name="T2" fmla="*/ 1107 w 3815"/>
                <a:gd name="T3" fmla="*/ 144 h 3727"/>
                <a:gd name="T4" fmla="*/ 1236 w 3815"/>
                <a:gd name="T5" fmla="*/ 258 h 3727"/>
                <a:gd name="T6" fmla="*/ 1336 w 3815"/>
                <a:gd name="T7" fmla="*/ 495 h 3727"/>
                <a:gd name="T8" fmla="*/ 1551 w 3815"/>
                <a:gd name="T9" fmla="*/ 724 h 3727"/>
                <a:gd name="T10" fmla="*/ 1738 w 3815"/>
                <a:gd name="T11" fmla="*/ 1025 h 3727"/>
                <a:gd name="T12" fmla="*/ 1745 w 3815"/>
                <a:gd name="T13" fmla="*/ 1405 h 3727"/>
                <a:gd name="T14" fmla="*/ 1874 w 3815"/>
                <a:gd name="T15" fmla="*/ 1448 h 3727"/>
                <a:gd name="T16" fmla="*/ 2132 w 3815"/>
                <a:gd name="T17" fmla="*/ 1462 h 3727"/>
                <a:gd name="T18" fmla="*/ 2411 w 3815"/>
                <a:gd name="T19" fmla="*/ 1355 h 3727"/>
                <a:gd name="T20" fmla="*/ 2432 w 3815"/>
                <a:gd name="T21" fmla="*/ 867 h 3727"/>
                <a:gd name="T22" fmla="*/ 2604 w 3815"/>
                <a:gd name="T23" fmla="*/ 695 h 3727"/>
                <a:gd name="T24" fmla="*/ 2784 w 3815"/>
                <a:gd name="T25" fmla="*/ 466 h 3727"/>
                <a:gd name="T26" fmla="*/ 2884 w 3815"/>
                <a:gd name="T27" fmla="*/ 330 h 3727"/>
                <a:gd name="T28" fmla="*/ 2994 w 3815"/>
                <a:gd name="T29" fmla="*/ 369 h 3727"/>
                <a:gd name="T30" fmla="*/ 3120 w 3815"/>
                <a:gd name="T31" fmla="*/ 617 h 3727"/>
                <a:gd name="T32" fmla="*/ 3385 w 3815"/>
                <a:gd name="T33" fmla="*/ 695 h 3727"/>
                <a:gd name="T34" fmla="*/ 2905 w 3815"/>
                <a:gd name="T35" fmla="*/ 882 h 3727"/>
                <a:gd name="T36" fmla="*/ 2698 w 3815"/>
                <a:gd name="T37" fmla="*/ 1039 h 3727"/>
                <a:gd name="T38" fmla="*/ 2870 w 3815"/>
                <a:gd name="T39" fmla="*/ 1297 h 3727"/>
                <a:gd name="T40" fmla="*/ 3099 w 3815"/>
                <a:gd name="T41" fmla="*/ 1240 h 3727"/>
                <a:gd name="T42" fmla="*/ 3041 w 3815"/>
                <a:gd name="T43" fmla="*/ 1756 h 3727"/>
                <a:gd name="T44" fmla="*/ 3084 w 3815"/>
                <a:gd name="T45" fmla="*/ 2000 h 3727"/>
                <a:gd name="T46" fmla="*/ 3135 w 3815"/>
                <a:gd name="T47" fmla="*/ 2272 h 3727"/>
                <a:gd name="T48" fmla="*/ 3450 w 3815"/>
                <a:gd name="T49" fmla="*/ 2451 h 3727"/>
                <a:gd name="T50" fmla="*/ 3765 w 3815"/>
                <a:gd name="T51" fmla="*/ 2458 h 3727"/>
                <a:gd name="T52" fmla="*/ 3722 w 3815"/>
                <a:gd name="T53" fmla="*/ 2730 h 3727"/>
                <a:gd name="T54" fmla="*/ 3514 w 3815"/>
                <a:gd name="T55" fmla="*/ 2831 h 3727"/>
                <a:gd name="T56" fmla="*/ 3479 w 3815"/>
                <a:gd name="T57" fmla="*/ 2859 h 3727"/>
                <a:gd name="T58" fmla="*/ 3299 w 3815"/>
                <a:gd name="T59" fmla="*/ 2838 h 3727"/>
                <a:gd name="T60" fmla="*/ 2998 w 3815"/>
                <a:gd name="T61" fmla="*/ 3031 h 3727"/>
                <a:gd name="T62" fmla="*/ 2769 w 3815"/>
                <a:gd name="T63" fmla="*/ 3117 h 3727"/>
                <a:gd name="T64" fmla="*/ 2268 w 3815"/>
                <a:gd name="T65" fmla="*/ 3067 h 3727"/>
                <a:gd name="T66" fmla="*/ 2139 w 3815"/>
                <a:gd name="T67" fmla="*/ 3110 h 3727"/>
                <a:gd name="T68" fmla="*/ 1974 w 3815"/>
                <a:gd name="T69" fmla="*/ 3196 h 3727"/>
                <a:gd name="T70" fmla="*/ 1781 w 3815"/>
                <a:gd name="T71" fmla="*/ 3261 h 3727"/>
                <a:gd name="T72" fmla="*/ 1795 w 3815"/>
                <a:gd name="T73" fmla="*/ 3454 h 3727"/>
                <a:gd name="T74" fmla="*/ 1687 w 3815"/>
                <a:gd name="T75" fmla="*/ 3719 h 3727"/>
                <a:gd name="T76" fmla="*/ 1523 w 3815"/>
                <a:gd name="T77" fmla="*/ 3576 h 3727"/>
                <a:gd name="T78" fmla="*/ 1186 w 3815"/>
                <a:gd name="T79" fmla="*/ 3597 h 3727"/>
                <a:gd name="T80" fmla="*/ 849 w 3815"/>
                <a:gd name="T81" fmla="*/ 3289 h 3727"/>
                <a:gd name="T82" fmla="*/ 749 w 3815"/>
                <a:gd name="T83" fmla="*/ 3210 h 3727"/>
                <a:gd name="T84" fmla="*/ 856 w 3815"/>
                <a:gd name="T85" fmla="*/ 2960 h 3727"/>
                <a:gd name="T86" fmla="*/ 921 w 3815"/>
                <a:gd name="T87" fmla="*/ 2888 h 3727"/>
                <a:gd name="T88" fmla="*/ 620 w 3815"/>
                <a:gd name="T89" fmla="*/ 2709 h 3727"/>
                <a:gd name="T90" fmla="*/ 561 w 3815"/>
                <a:gd name="T91" fmla="*/ 2380 h 3727"/>
                <a:gd name="T92" fmla="*/ 276 w 3815"/>
                <a:gd name="T93" fmla="*/ 2379 h 3727"/>
                <a:gd name="T94" fmla="*/ 75 w 3815"/>
                <a:gd name="T95" fmla="*/ 2193 h 3727"/>
                <a:gd name="T96" fmla="*/ 119 w 3815"/>
                <a:gd name="T97" fmla="*/ 1900 h 3727"/>
                <a:gd name="T98" fmla="*/ 484 w 3815"/>
                <a:gd name="T99" fmla="*/ 1591 h 3727"/>
                <a:gd name="T100" fmla="*/ 606 w 3815"/>
                <a:gd name="T101" fmla="*/ 1326 h 3727"/>
                <a:gd name="T102" fmla="*/ 469 w 3815"/>
                <a:gd name="T103" fmla="*/ 681 h 3727"/>
                <a:gd name="T104" fmla="*/ 412 w 3815"/>
                <a:gd name="T105" fmla="*/ 566 h 3727"/>
                <a:gd name="T106" fmla="*/ 348 w 3815"/>
                <a:gd name="T107" fmla="*/ 237 h 3727"/>
                <a:gd name="T108" fmla="*/ 491 w 3815"/>
                <a:gd name="T109" fmla="*/ 273 h 3727"/>
                <a:gd name="T110" fmla="*/ 684 w 3815"/>
                <a:gd name="T111" fmla="*/ 58 h 3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815" h="3727">
                  <a:moveTo>
                    <a:pt x="856" y="0"/>
                  </a:moveTo>
                  <a:cubicBezTo>
                    <a:pt x="872" y="26"/>
                    <a:pt x="860" y="146"/>
                    <a:pt x="873" y="196"/>
                  </a:cubicBezTo>
                  <a:cubicBezTo>
                    <a:pt x="886" y="246"/>
                    <a:pt x="915" y="291"/>
                    <a:pt x="935" y="301"/>
                  </a:cubicBezTo>
                  <a:cubicBezTo>
                    <a:pt x="982" y="290"/>
                    <a:pt x="956" y="284"/>
                    <a:pt x="992" y="258"/>
                  </a:cubicBezTo>
                  <a:cubicBezTo>
                    <a:pt x="1012" y="235"/>
                    <a:pt x="1038" y="184"/>
                    <a:pt x="1057" y="165"/>
                  </a:cubicBezTo>
                  <a:cubicBezTo>
                    <a:pt x="1072" y="155"/>
                    <a:pt x="1091" y="152"/>
                    <a:pt x="1107" y="144"/>
                  </a:cubicBezTo>
                  <a:cubicBezTo>
                    <a:pt x="1112" y="139"/>
                    <a:pt x="1114" y="129"/>
                    <a:pt x="1121" y="129"/>
                  </a:cubicBezTo>
                  <a:cubicBezTo>
                    <a:pt x="1135" y="141"/>
                    <a:pt x="1174" y="194"/>
                    <a:pt x="1193" y="215"/>
                  </a:cubicBezTo>
                  <a:cubicBezTo>
                    <a:pt x="1202" y="243"/>
                    <a:pt x="1208" y="249"/>
                    <a:pt x="1236" y="258"/>
                  </a:cubicBezTo>
                  <a:cubicBezTo>
                    <a:pt x="1250" y="301"/>
                    <a:pt x="1261" y="349"/>
                    <a:pt x="1286" y="387"/>
                  </a:cubicBezTo>
                  <a:cubicBezTo>
                    <a:pt x="1292" y="406"/>
                    <a:pt x="1302" y="465"/>
                    <a:pt x="1315" y="481"/>
                  </a:cubicBezTo>
                  <a:cubicBezTo>
                    <a:pt x="1320" y="488"/>
                    <a:pt x="1329" y="490"/>
                    <a:pt x="1336" y="495"/>
                  </a:cubicBezTo>
                  <a:cubicBezTo>
                    <a:pt x="1387" y="535"/>
                    <a:pt x="1381" y="546"/>
                    <a:pt x="1451" y="566"/>
                  </a:cubicBezTo>
                  <a:cubicBezTo>
                    <a:pt x="1462" y="601"/>
                    <a:pt x="1478" y="592"/>
                    <a:pt x="1501" y="617"/>
                  </a:cubicBezTo>
                  <a:cubicBezTo>
                    <a:pt x="1513" y="652"/>
                    <a:pt x="1533" y="692"/>
                    <a:pt x="1551" y="724"/>
                  </a:cubicBezTo>
                  <a:cubicBezTo>
                    <a:pt x="1559" y="739"/>
                    <a:pt x="1580" y="767"/>
                    <a:pt x="1580" y="767"/>
                  </a:cubicBezTo>
                  <a:cubicBezTo>
                    <a:pt x="1596" y="816"/>
                    <a:pt x="1628" y="886"/>
                    <a:pt x="1680" y="903"/>
                  </a:cubicBezTo>
                  <a:cubicBezTo>
                    <a:pt x="1712" y="935"/>
                    <a:pt x="1711" y="987"/>
                    <a:pt x="1738" y="1025"/>
                  </a:cubicBezTo>
                  <a:cubicBezTo>
                    <a:pt x="1745" y="1048"/>
                    <a:pt x="1773" y="1090"/>
                    <a:pt x="1773" y="1090"/>
                  </a:cubicBezTo>
                  <a:cubicBezTo>
                    <a:pt x="1796" y="1172"/>
                    <a:pt x="1786" y="1239"/>
                    <a:pt x="1723" y="1297"/>
                  </a:cubicBezTo>
                  <a:cubicBezTo>
                    <a:pt x="1716" y="1319"/>
                    <a:pt x="1710" y="1397"/>
                    <a:pt x="1745" y="1405"/>
                  </a:cubicBezTo>
                  <a:cubicBezTo>
                    <a:pt x="1770" y="1411"/>
                    <a:pt x="1797" y="1410"/>
                    <a:pt x="1823" y="1412"/>
                  </a:cubicBezTo>
                  <a:cubicBezTo>
                    <a:pt x="1865" y="1452"/>
                    <a:pt x="1808" y="1402"/>
                    <a:pt x="1859" y="1433"/>
                  </a:cubicBezTo>
                  <a:cubicBezTo>
                    <a:pt x="1865" y="1437"/>
                    <a:pt x="1868" y="1445"/>
                    <a:pt x="1874" y="1448"/>
                  </a:cubicBezTo>
                  <a:cubicBezTo>
                    <a:pt x="1887" y="1455"/>
                    <a:pt x="1917" y="1462"/>
                    <a:pt x="1917" y="1462"/>
                  </a:cubicBezTo>
                  <a:cubicBezTo>
                    <a:pt x="1950" y="1484"/>
                    <a:pt x="1987" y="1486"/>
                    <a:pt x="2024" y="1498"/>
                  </a:cubicBezTo>
                  <a:cubicBezTo>
                    <a:pt x="2058" y="1476"/>
                    <a:pt x="2093" y="1472"/>
                    <a:pt x="2132" y="1462"/>
                  </a:cubicBezTo>
                  <a:cubicBezTo>
                    <a:pt x="2142" y="1409"/>
                    <a:pt x="2169" y="1385"/>
                    <a:pt x="2218" y="1369"/>
                  </a:cubicBezTo>
                  <a:cubicBezTo>
                    <a:pt x="2240" y="1384"/>
                    <a:pt x="2250" y="1397"/>
                    <a:pt x="2275" y="1405"/>
                  </a:cubicBezTo>
                  <a:cubicBezTo>
                    <a:pt x="2340" y="1399"/>
                    <a:pt x="2376" y="1408"/>
                    <a:pt x="2411" y="1355"/>
                  </a:cubicBezTo>
                  <a:cubicBezTo>
                    <a:pt x="2420" y="1326"/>
                    <a:pt x="2429" y="1297"/>
                    <a:pt x="2440" y="1269"/>
                  </a:cubicBezTo>
                  <a:cubicBezTo>
                    <a:pt x="2449" y="1174"/>
                    <a:pt x="2454" y="1080"/>
                    <a:pt x="2425" y="989"/>
                  </a:cubicBezTo>
                  <a:cubicBezTo>
                    <a:pt x="2427" y="948"/>
                    <a:pt x="2421" y="906"/>
                    <a:pt x="2432" y="867"/>
                  </a:cubicBezTo>
                  <a:cubicBezTo>
                    <a:pt x="2436" y="851"/>
                    <a:pt x="2456" y="844"/>
                    <a:pt x="2468" y="832"/>
                  </a:cubicBezTo>
                  <a:cubicBezTo>
                    <a:pt x="2490" y="811"/>
                    <a:pt x="2511" y="788"/>
                    <a:pt x="2533" y="767"/>
                  </a:cubicBezTo>
                  <a:cubicBezTo>
                    <a:pt x="2544" y="733"/>
                    <a:pt x="2579" y="721"/>
                    <a:pt x="2604" y="695"/>
                  </a:cubicBezTo>
                  <a:cubicBezTo>
                    <a:pt x="2617" y="666"/>
                    <a:pt x="2627" y="640"/>
                    <a:pt x="2634" y="614"/>
                  </a:cubicBezTo>
                  <a:cubicBezTo>
                    <a:pt x="2641" y="588"/>
                    <a:pt x="2622" y="563"/>
                    <a:pt x="2647" y="538"/>
                  </a:cubicBezTo>
                  <a:cubicBezTo>
                    <a:pt x="2691" y="496"/>
                    <a:pt x="2728" y="484"/>
                    <a:pt x="2784" y="466"/>
                  </a:cubicBezTo>
                  <a:cubicBezTo>
                    <a:pt x="2798" y="457"/>
                    <a:pt x="2813" y="447"/>
                    <a:pt x="2827" y="438"/>
                  </a:cubicBezTo>
                  <a:cubicBezTo>
                    <a:pt x="2840" y="430"/>
                    <a:pt x="2841" y="395"/>
                    <a:pt x="2841" y="395"/>
                  </a:cubicBezTo>
                  <a:cubicBezTo>
                    <a:pt x="2848" y="352"/>
                    <a:pt x="2844" y="343"/>
                    <a:pt x="2884" y="330"/>
                  </a:cubicBezTo>
                  <a:cubicBezTo>
                    <a:pt x="2904" y="316"/>
                    <a:pt x="2921" y="301"/>
                    <a:pt x="2941" y="287"/>
                  </a:cubicBezTo>
                  <a:cubicBezTo>
                    <a:pt x="2960" y="289"/>
                    <a:pt x="2989" y="277"/>
                    <a:pt x="2998" y="294"/>
                  </a:cubicBezTo>
                  <a:cubicBezTo>
                    <a:pt x="3011" y="307"/>
                    <a:pt x="2989" y="343"/>
                    <a:pt x="2994" y="369"/>
                  </a:cubicBezTo>
                  <a:cubicBezTo>
                    <a:pt x="2999" y="395"/>
                    <a:pt x="3020" y="424"/>
                    <a:pt x="3027" y="452"/>
                  </a:cubicBezTo>
                  <a:cubicBezTo>
                    <a:pt x="3029" y="481"/>
                    <a:pt x="3029" y="510"/>
                    <a:pt x="3034" y="538"/>
                  </a:cubicBezTo>
                  <a:cubicBezTo>
                    <a:pt x="3043" y="591"/>
                    <a:pt x="3074" y="599"/>
                    <a:pt x="3120" y="617"/>
                  </a:cubicBezTo>
                  <a:cubicBezTo>
                    <a:pt x="3197" y="612"/>
                    <a:pt x="3231" y="624"/>
                    <a:pt x="3285" y="588"/>
                  </a:cubicBezTo>
                  <a:cubicBezTo>
                    <a:pt x="3333" y="597"/>
                    <a:pt x="3329" y="592"/>
                    <a:pt x="3350" y="631"/>
                  </a:cubicBezTo>
                  <a:cubicBezTo>
                    <a:pt x="3389" y="702"/>
                    <a:pt x="3369" y="648"/>
                    <a:pt x="3385" y="695"/>
                  </a:cubicBezTo>
                  <a:cubicBezTo>
                    <a:pt x="3383" y="724"/>
                    <a:pt x="3386" y="753"/>
                    <a:pt x="3378" y="781"/>
                  </a:cubicBezTo>
                  <a:cubicBezTo>
                    <a:pt x="3356" y="863"/>
                    <a:pt x="3226" y="899"/>
                    <a:pt x="3156" y="910"/>
                  </a:cubicBezTo>
                  <a:cubicBezTo>
                    <a:pt x="3067" y="905"/>
                    <a:pt x="2993" y="890"/>
                    <a:pt x="2905" y="882"/>
                  </a:cubicBezTo>
                  <a:cubicBezTo>
                    <a:pt x="2860" y="884"/>
                    <a:pt x="2814" y="883"/>
                    <a:pt x="2769" y="889"/>
                  </a:cubicBezTo>
                  <a:cubicBezTo>
                    <a:pt x="2728" y="894"/>
                    <a:pt x="2713" y="956"/>
                    <a:pt x="2676" y="968"/>
                  </a:cubicBezTo>
                  <a:cubicBezTo>
                    <a:pt x="2662" y="1011"/>
                    <a:pt x="2646" y="1022"/>
                    <a:pt x="2698" y="1039"/>
                  </a:cubicBezTo>
                  <a:cubicBezTo>
                    <a:pt x="2713" y="1055"/>
                    <a:pt x="2750" y="1098"/>
                    <a:pt x="2750" y="1098"/>
                  </a:cubicBezTo>
                  <a:cubicBezTo>
                    <a:pt x="2758" y="1308"/>
                    <a:pt x="2688" y="1270"/>
                    <a:pt x="2812" y="1305"/>
                  </a:cubicBezTo>
                  <a:cubicBezTo>
                    <a:pt x="2831" y="1302"/>
                    <a:pt x="2853" y="1307"/>
                    <a:pt x="2870" y="1297"/>
                  </a:cubicBezTo>
                  <a:cubicBezTo>
                    <a:pt x="2890" y="1285"/>
                    <a:pt x="2894" y="1255"/>
                    <a:pt x="2913" y="1240"/>
                  </a:cubicBezTo>
                  <a:cubicBezTo>
                    <a:pt x="2931" y="1226"/>
                    <a:pt x="2977" y="1211"/>
                    <a:pt x="2977" y="1211"/>
                  </a:cubicBezTo>
                  <a:cubicBezTo>
                    <a:pt x="3018" y="1219"/>
                    <a:pt x="3059" y="1227"/>
                    <a:pt x="3099" y="1240"/>
                  </a:cubicBezTo>
                  <a:cubicBezTo>
                    <a:pt x="3167" y="1286"/>
                    <a:pt x="3104" y="1439"/>
                    <a:pt x="3056" y="1491"/>
                  </a:cubicBezTo>
                  <a:cubicBezTo>
                    <a:pt x="3038" y="1543"/>
                    <a:pt x="3045" y="1519"/>
                    <a:pt x="3034" y="1562"/>
                  </a:cubicBezTo>
                  <a:cubicBezTo>
                    <a:pt x="3036" y="1627"/>
                    <a:pt x="3034" y="1692"/>
                    <a:pt x="3041" y="1756"/>
                  </a:cubicBezTo>
                  <a:cubicBezTo>
                    <a:pt x="3042" y="1763"/>
                    <a:pt x="3051" y="1765"/>
                    <a:pt x="3056" y="1770"/>
                  </a:cubicBezTo>
                  <a:cubicBezTo>
                    <a:pt x="3073" y="1787"/>
                    <a:pt x="3113" y="1813"/>
                    <a:pt x="3113" y="1813"/>
                  </a:cubicBezTo>
                  <a:cubicBezTo>
                    <a:pt x="3135" y="1882"/>
                    <a:pt x="3121" y="1939"/>
                    <a:pt x="3084" y="2000"/>
                  </a:cubicBezTo>
                  <a:cubicBezTo>
                    <a:pt x="3087" y="2017"/>
                    <a:pt x="3087" y="2034"/>
                    <a:pt x="3092" y="2050"/>
                  </a:cubicBezTo>
                  <a:cubicBezTo>
                    <a:pt x="3094" y="2058"/>
                    <a:pt x="3105" y="2063"/>
                    <a:pt x="3106" y="2071"/>
                  </a:cubicBezTo>
                  <a:cubicBezTo>
                    <a:pt x="3119" y="2162"/>
                    <a:pt x="3114" y="2194"/>
                    <a:pt x="3135" y="2272"/>
                  </a:cubicBezTo>
                  <a:cubicBezTo>
                    <a:pt x="3156" y="2316"/>
                    <a:pt x="3216" y="2323"/>
                    <a:pt x="3235" y="2336"/>
                  </a:cubicBezTo>
                  <a:cubicBezTo>
                    <a:pt x="3242" y="2337"/>
                    <a:pt x="3244" y="2346"/>
                    <a:pt x="3249" y="2351"/>
                  </a:cubicBezTo>
                  <a:cubicBezTo>
                    <a:pt x="3285" y="2370"/>
                    <a:pt x="3413" y="2433"/>
                    <a:pt x="3450" y="2451"/>
                  </a:cubicBezTo>
                  <a:cubicBezTo>
                    <a:pt x="3457" y="2453"/>
                    <a:pt x="3471" y="2458"/>
                    <a:pt x="3471" y="2458"/>
                  </a:cubicBezTo>
                  <a:cubicBezTo>
                    <a:pt x="3543" y="2453"/>
                    <a:pt x="3595" y="2445"/>
                    <a:pt x="3657" y="2404"/>
                  </a:cubicBezTo>
                  <a:cubicBezTo>
                    <a:pt x="3693" y="2413"/>
                    <a:pt x="3732" y="2447"/>
                    <a:pt x="3765" y="2458"/>
                  </a:cubicBezTo>
                  <a:cubicBezTo>
                    <a:pt x="3786" y="2479"/>
                    <a:pt x="3795" y="2489"/>
                    <a:pt x="3815" y="2510"/>
                  </a:cubicBezTo>
                  <a:cubicBezTo>
                    <a:pt x="3808" y="2560"/>
                    <a:pt x="3814" y="2590"/>
                    <a:pt x="3779" y="2623"/>
                  </a:cubicBezTo>
                  <a:cubicBezTo>
                    <a:pt x="3765" y="2666"/>
                    <a:pt x="3747" y="2692"/>
                    <a:pt x="3722" y="2730"/>
                  </a:cubicBezTo>
                  <a:cubicBezTo>
                    <a:pt x="3718" y="2736"/>
                    <a:pt x="3708" y="2735"/>
                    <a:pt x="3701" y="2738"/>
                  </a:cubicBezTo>
                  <a:cubicBezTo>
                    <a:pt x="3652" y="2763"/>
                    <a:pt x="3612" y="2767"/>
                    <a:pt x="3557" y="2773"/>
                  </a:cubicBezTo>
                  <a:cubicBezTo>
                    <a:pt x="3533" y="2790"/>
                    <a:pt x="3523" y="2802"/>
                    <a:pt x="3514" y="2831"/>
                  </a:cubicBezTo>
                  <a:cubicBezTo>
                    <a:pt x="3521" y="2869"/>
                    <a:pt x="3521" y="2855"/>
                    <a:pt x="3521" y="2874"/>
                  </a:cubicBezTo>
                  <a:cubicBezTo>
                    <a:pt x="3509" y="2861"/>
                    <a:pt x="3501" y="2842"/>
                    <a:pt x="3484" y="2836"/>
                  </a:cubicBezTo>
                  <a:cubicBezTo>
                    <a:pt x="3477" y="2833"/>
                    <a:pt x="3486" y="2856"/>
                    <a:pt x="3479" y="2859"/>
                  </a:cubicBezTo>
                  <a:cubicBezTo>
                    <a:pt x="3468" y="2863"/>
                    <a:pt x="3455" y="2854"/>
                    <a:pt x="3443" y="2852"/>
                  </a:cubicBezTo>
                  <a:cubicBezTo>
                    <a:pt x="3414" y="2825"/>
                    <a:pt x="3373" y="2824"/>
                    <a:pt x="3335" y="2816"/>
                  </a:cubicBezTo>
                  <a:cubicBezTo>
                    <a:pt x="3308" y="2845"/>
                    <a:pt x="3336" y="2820"/>
                    <a:pt x="3299" y="2838"/>
                  </a:cubicBezTo>
                  <a:cubicBezTo>
                    <a:pt x="3277" y="2849"/>
                    <a:pt x="3262" y="2868"/>
                    <a:pt x="3242" y="2881"/>
                  </a:cubicBezTo>
                  <a:cubicBezTo>
                    <a:pt x="3200" y="2944"/>
                    <a:pt x="3160" y="3000"/>
                    <a:pt x="3084" y="3024"/>
                  </a:cubicBezTo>
                  <a:cubicBezTo>
                    <a:pt x="3043" y="3052"/>
                    <a:pt x="3042" y="3045"/>
                    <a:pt x="2998" y="3031"/>
                  </a:cubicBezTo>
                  <a:cubicBezTo>
                    <a:pt x="2887" y="3037"/>
                    <a:pt x="2886" y="3010"/>
                    <a:pt x="2848" y="3074"/>
                  </a:cubicBezTo>
                  <a:cubicBezTo>
                    <a:pt x="2842" y="3085"/>
                    <a:pt x="2823" y="3098"/>
                    <a:pt x="2812" y="3103"/>
                  </a:cubicBezTo>
                  <a:cubicBezTo>
                    <a:pt x="2798" y="3109"/>
                    <a:pt x="2769" y="3117"/>
                    <a:pt x="2769" y="3117"/>
                  </a:cubicBezTo>
                  <a:cubicBezTo>
                    <a:pt x="2662" y="3113"/>
                    <a:pt x="2539" y="3098"/>
                    <a:pt x="2432" y="3124"/>
                  </a:cubicBezTo>
                  <a:cubicBezTo>
                    <a:pt x="2374" y="3115"/>
                    <a:pt x="2403" y="3122"/>
                    <a:pt x="2347" y="3103"/>
                  </a:cubicBezTo>
                  <a:cubicBezTo>
                    <a:pt x="2319" y="3094"/>
                    <a:pt x="2298" y="3075"/>
                    <a:pt x="2268" y="3067"/>
                  </a:cubicBezTo>
                  <a:cubicBezTo>
                    <a:pt x="2246" y="3069"/>
                    <a:pt x="2224" y="3070"/>
                    <a:pt x="2203" y="3074"/>
                  </a:cubicBezTo>
                  <a:cubicBezTo>
                    <a:pt x="2188" y="3077"/>
                    <a:pt x="2160" y="3089"/>
                    <a:pt x="2160" y="3089"/>
                  </a:cubicBezTo>
                  <a:cubicBezTo>
                    <a:pt x="2153" y="3096"/>
                    <a:pt x="2148" y="3105"/>
                    <a:pt x="2139" y="3110"/>
                  </a:cubicBezTo>
                  <a:cubicBezTo>
                    <a:pt x="2114" y="3124"/>
                    <a:pt x="2111" y="3143"/>
                    <a:pt x="2087" y="3158"/>
                  </a:cubicBezTo>
                  <a:cubicBezTo>
                    <a:pt x="2059" y="3176"/>
                    <a:pt x="2054" y="3172"/>
                    <a:pt x="2025" y="3182"/>
                  </a:cubicBezTo>
                  <a:cubicBezTo>
                    <a:pt x="1960" y="3226"/>
                    <a:pt x="2027" y="3144"/>
                    <a:pt x="1974" y="3196"/>
                  </a:cubicBezTo>
                  <a:cubicBezTo>
                    <a:pt x="1936" y="3233"/>
                    <a:pt x="1854" y="3223"/>
                    <a:pt x="1816" y="3225"/>
                  </a:cubicBezTo>
                  <a:cubicBezTo>
                    <a:pt x="1809" y="3230"/>
                    <a:pt x="1801" y="3233"/>
                    <a:pt x="1795" y="3239"/>
                  </a:cubicBezTo>
                  <a:cubicBezTo>
                    <a:pt x="1789" y="3245"/>
                    <a:pt x="1773" y="3257"/>
                    <a:pt x="1781" y="3261"/>
                  </a:cubicBezTo>
                  <a:cubicBezTo>
                    <a:pt x="1793" y="3267"/>
                    <a:pt x="1831" y="3223"/>
                    <a:pt x="1795" y="3261"/>
                  </a:cubicBezTo>
                  <a:cubicBezTo>
                    <a:pt x="1787" y="3284"/>
                    <a:pt x="1759" y="3325"/>
                    <a:pt x="1759" y="3325"/>
                  </a:cubicBezTo>
                  <a:cubicBezTo>
                    <a:pt x="1770" y="3369"/>
                    <a:pt x="1786" y="3410"/>
                    <a:pt x="1795" y="3454"/>
                  </a:cubicBezTo>
                  <a:cubicBezTo>
                    <a:pt x="1799" y="3515"/>
                    <a:pt x="1799" y="3552"/>
                    <a:pt x="1816" y="3605"/>
                  </a:cubicBezTo>
                  <a:cubicBezTo>
                    <a:pt x="1810" y="3694"/>
                    <a:pt x="1832" y="3705"/>
                    <a:pt x="1766" y="3726"/>
                  </a:cubicBezTo>
                  <a:cubicBezTo>
                    <a:pt x="1740" y="3724"/>
                    <a:pt x="1712" y="3727"/>
                    <a:pt x="1687" y="3719"/>
                  </a:cubicBezTo>
                  <a:cubicBezTo>
                    <a:pt x="1673" y="3715"/>
                    <a:pt x="1672" y="3685"/>
                    <a:pt x="1666" y="3676"/>
                  </a:cubicBezTo>
                  <a:cubicBezTo>
                    <a:pt x="1644" y="3644"/>
                    <a:pt x="1601" y="3640"/>
                    <a:pt x="1566" y="3633"/>
                  </a:cubicBezTo>
                  <a:cubicBezTo>
                    <a:pt x="1549" y="3617"/>
                    <a:pt x="1546" y="3583"/>
                    <a:pt x="1523" y="3576"/>
                  </a:cubicBezTo>
                  <a:cubicBezTo>
                    <a:pt x="1509" y="3571"/>
                    <a:pt x="1487" y="3551"/>
                    <a:pt x="1473" y="3546"/>
                  </a:cubicBezTo>
                  <a:cubicBezTo>
                    <a:pt x="1466" y="3543"/>
                    <a:pt x="1377" y="3546"/>
                    <a:pt x="1377" y="3546"/>
                  </a:cubicBezTo>
                  <a:cubicBezTo>
                    <a:pt x="1285" y="3555"/>
                    <a:pt x="1278" y="3587"/>
                    <a:pt x="1186" y="3597"/>
                  </a:cubicBezTo>
                  <a:cubicBezTo>
                    <a:pt x="1039" y="3586"/>
                    <a:pt x="1135" y="3595"/>
                    <a:pt x="1057" y="3569"/>
                  </a:cubicBezTo>
                  <a:cubicBezTo>
                    <a:pt x="1037" y="3507"/>
                    <a:pt x="1049" y="3390"/>
                    <a:pt x="992" y="3354"/>
                  </a:cubicBezTo>
                  <a:cubicBezTo>
                    <a:pt x="961" y="3305"/>
                    <a:pt x="902" y="3304"/>
                    <a:pt x="849" y="3289"/>
                  </a:cubicBezTo>
                  <a:cubicBezTo>
                    <a:pt x="835" y="3285"/>
                    <a:pt x="820" y="3280"/>
                    <a:pt x="806" y="3275"/>
                  </a:cubicBezTo>
                  <a:cubicBezTo>
                    <a:pt x="799" y="3273"/>
                    <a:pt x="785" y="3268"/>
                    <a:pt x="785" y="3268"/>
                  </a:cubicBezTo>
                  <a:cubicBezTo>
                    <a:pt x="776" y="3244"/>
                    <a:pt x="766" y="3228"/>
                    <a:pt x="749" y="3210"/>
                  </a:cubicBezTo>
                  <a:cubicBezTo>
                    <a:pt x="737" y="3149"/>
                    <a:pt x="725" y="3088"/>
                    <a:pt x="792" y="3067"/>
                  </a:cubicBezTo>
                  <a:cubicBezTo>
                    <a:pt x="799" y="3060"/>
                    <a:pt x="808" y="3054"/>
                    <a:pt x="813" y="3046"/>
                  </a:cubicBezTo>
                  <a:cubicBezTo>
                    <a:pt x="830" y="3020"/>
                    <a:pt x="822" y="2978"/>
                    <a:pt x="856" y="2960"/>
                  </a:cubicBezTo>
                  <a:cubicBezTo>
                    <a:pt x="866" y="2955"/>
                    <a:pt x="875" y="2949"/>
                    <a:pt x="885" y="2945"/>
                  </a:cubicBezTo>
                  <a:cubicBezTo>
                    <a:pt x="899" y="2939"/>
                    <a:pt x="928" y="2931"/>
                    <a:pt x="928" y="2931"/>
                  </a:cubicBezTo>
                  <a:cubicBezTo>
                    <a:pt x="926" y="2917"/>
                    <a:pt x="926" y="2902"/>
                    <a:pt x="921" y="2888"/>
                  </a:cubicBezTo>
                  <a:cubicBezTo>
                    <a:pt x="903" y="2841"/>
                    <a:pt x="773" y="2828"/>
                    <a:pt x="734" y="2824"/>
                  </a:cubicBezTo>
                  <a:cubicBezTo>
                    <a:pt x="684" y="2774"/>
                    <a:pt x="710" y="2787"/>
                    <a:pt x="663" y="2773"/>
                  </a:cubicBezTo>
                  <a:cubicBezTo>
                    <a:pt x="640" y="2751"/>
                    <a:pt x="637" y="2734"/>
                    <a:pt x="620" y="2709"/>
                  </a:cubicBezTo>
                  <a:cubicBezTo>
                    <a:pt x="611" y="2679"/>
                    <a:pt x="603" y="2662"/>
                    <a:pt x="577" y="2644"/>
                  </a:cubicBezTo>
                  <a:cubicBezTo>
                    <a:pt x="568" y="2618"/>
                    <a:pt x="562" y="2592"/>
                    <a:pt x="555" y="2566"/>
                  </a:cubicBezTo>
                  <a:cubicBezTo>
                    <a:pt x="551" y="2524"/>
                    <a:pt x="573" y="2417"/>
                    <a:pt x="561" y="2380"/>
                  </a:cubicBezTo>
                  <a:cubicBezTo>
                    <a:pt x="549" y="2343"/>
                    <a:pt x="515" y="2348"/>
                    <a:pt x="484" y="2343"/>
                  </a:cubicBezTo>
                  <a:cubicBezTo>
                    <a:pt x="448" y="2346"/>
                    <a:pt x="412" y="2346"/>
                    <a:pt x="376" y="2351"/>
                  </a:cubicBezTo>
                  <a:cubicBezTo>
                    <a:pt x="344" y="2356"/>
                    <a:pt x="309" y="2373"/>
                    <a:pt x="276" y="2379"/>
                  </a:cubicBezTo>
                  <a:cubicBezTo>
                    <a:pt x="246" y="2386"/>
                    <a:pt x="238" y="2403"/>
                    <a:pt x="201" y="2409"/>
                  </a:cubicBezTo>
                  <a:cubicBezTo>
                    <a:pt x="163" y="2411"/>
                    <a:pt x="68" y="2426"/>
                    <a:pt x="47" y="2390"/>
                  </a:cubicBezTo>
                  <a:cubicBezTo>
                    <a:pt x="0" y="2384"/>
                    <a:pt x="19" y="2212"/>
                    <a:pt x="75" y="2193"/>
                  </a:cubicBezTo>
                  <a:cubicBezTo>
                    <a:pt x="80" y="2188"/>
                    <a:pt x="87" y="2185"/>
                    <a:pt x="90" y="2179"/>
                  </a:cubicBezTo>
                  <a:cubicBezTo>
                    <a:pt x="97" y="2166"/>
                    <a:pt x="104" y="2136"/>
                    <a:pt x="104" y="2136"/>
                  </a:cubicBezTo>
                  <a:cubicBezTo>
                    <a:pt x="106" y="2052"/>
                    <a:pt x="113" y="1983"/>
                    <a:pt x="119" y="1900"/>
                  </a:cubicBezTo>
                  <a:cubicBezTo>
                    <a:pt x="122" y="1860"/>
                    <a:pt x="178" y="1801"/>
                    <a:pt x="206" y="1790"/>
                  </a:cubicBezTo>
                  <a:cubicBezTo>
                    <a:pt x="299" y="1752"/>
                    <a:pt x="329" y="1724"/>
                    <a:pt x="412" y="1684"/>
                  </a:cubicBezTo>
                  <a:cubicBezTo>
                    <a:pt x="425" y="1670"/>
                    <a:pt x="472" y="1605"/>
                    <a:pt x="484" y="1591"/>
                  </a:cubicBezTo>
                  <a:cubicBezTo>
                    <a:pt x="508" y="1564"/>
                    <a:pt x="521" y="1528"/>
                    <a:pt x="541" y="1498"/>
                  </a:cubicBezTo>
                  <a:cubicBezTo>
                    <a:pt x="553" y="1450"/>
                    <a:pt x="569" y="1413"/>
                    <a:pt x="591" y="1369"/>
                  </a:cubicBezTo>
                  <a:cubicBezTo>
                    <a:pt x="598" y="1355"/>
                    <a:pt x="606" y="1326"/>
                    <a:pt x="606" y="1326"/>
                  </a:cubicBezTo>
                  <a:cubicBezTo>
                    <a:pt x="612" y="1242"/>
                    <a:pt x="621" y="1159"/>
                    <a:pt x="627" y="1075"/>
                  </a:cubicBezTo>
                  <a:cubicBezTo>
                    <a:pt x="622" y="973"/>
                    <a:pt x="627" y="864"/>
                    <a:pt x="548" y="789"/>
                  </a:cubicBezTo>
                  <a:cubicBezTo>
                    <a:pt x="535" y="747"/>
                    <a:pt x="501" y="711"/>
                    <a:pt x="469" y="681"/>
                  </a:cubicBezTo>
                  <a:cubicBezTo>
                    <a:pt x="464" y="671"/>
                    <a:pt x="461" y="661"/>
                    <a:pt x="455" y="652"/>
                  </a:cubicBezTo>
                  <a:cubicBezTo>
                    <a:pt x="446" y="637"/>
                    <a:pt x="426" y="609"/>
                    <a:pt x="426" y="609"/>
                  </a:cubicBezTo>
                  <a:cubicBezTo>
                    <a:pt x="421" y="595"/>
                    <a:pt x="423" y="577"/>
                    <a:pt x="412" y="566"/>
                  </a:cubicBezTo>
                  <a:cubicBezTo>
                    <a:pt x="400" y="554"/>
                    <a:pt x="376" y="531"/>
                    <a:pt x="376" y="531"/>
                  </a:cubicBezTo>
                  <a:cubicBezTo>
                    <a:pt x="357" y="474"/>
                    <a:pt x="352" y="415"/>
                    <a:pt x="333" y="359"/>
                  </a:cubicBezTo>
                  <a:cubicBezTo>
                    <a:pt x="327" y="318"/>
                    <a:pt x="297" y="253"/>
                    <a:pt x="348" y="237"/>
                  </a:cubicBezTo>
                  <a:cubicBezTo>
                    <a:pt x="374" y="239"/>
                    <a:pt x="401" y="238"/>
                    <a:pt x="426" y="244"/>
                  </a:cubicBezTo>
                  <a:cubicBezTo>
                    <a:pt x="433" y="246"/>
                    <a:pt x="435" y="254"/>
                    <a:pt x="441" y="258"/>
                  </a:cubicBezTo>
                  <a:cubicBezTo>
                    <a:pt x="452" y="265"/>
                    <a:pt x="480" y="270"/>
                    <a:pt x="491" y="273"/>
                  </a:cubicBezTo>
                  <a:cubicBezTo>
                    <a:pt x="529" y="271"/>
                    <a:pt x="568" y="272"/>
                    <a:pt x="606" y="266"/>
                  </a:cubicBezTo>
                  <a:cubicBezTo>
                    <a:pt x="631" y="262"/>
                    <a:pt x="656" y="208"/>
                    <a:pt x="656" y="208"/>
                  </a:cubicBezTo>
                  <a:cubicBezTo>
                    <a:pt x="663" y="166"/>
                    <a:pt x="646" y="83"/>
                    <a:pt x="684" y="58"/>
                  </a:cubicBezTo>
                  <a:cubicBezTo>
                    <a:pt x="702" y="46"/>
                    <a:pt x="776" y="30"/>
                    <a:pt x="799" y="22"/>
                  </a:cubicBezTo>
                  <a:cubicBezTo>
                    <a:pt x="799" y="22"/>
                    <a:pt x="856" y="0"/>
                    <a:pt x="856" y="0"/>
                  </a:cubicBezTo>
                  <a:close/>
                </a:path>
              </a:pathLst>
            </a:custGeom>
            <a:solidFill>
              <a:srgbClr val="DBF4FD"/>
            </a:solidFill>
            <a:ln w="3175">
              <a:solidFill>
                <a:schemeClr val="bg2">
                  <a:lumMod val="75000"/>
                </a:schemeClr>
              </a:solidFill>
              <a:round/>
            </a:ln>
            <a:effectLst/>
          </p:spPr>
          <p:txBody>
            <a:bodyPr wrap="none" anchor="ctr"/>
            <a:lstStyle/>
            <a:p>
              <a:endParaRPr lang="zh-CN" altLang="en-US"/>
            </a:p>
          </p:txBody>
        </p:sp>
        <p:sp>
          <p:nvSpPr>
            <p:cNvPr id="42" name="Freeform 8"/>
            <p:cNvSpPr>
              <a:spLocks noChangeAspect="1"/>
            </p:cNvSpPr>
            <p:nvPr/>
          </p:nvSpPr>
          <p:spPr bwMode="auto">
            <a:xfrm>
              <a:off x="481115" y="1454907"/>
              <a:ext cx="2253271" cy="1677600"/>
            </a:xfrm>
            <a:custGeom>
              <a:avLst/>
              <a:gdLst>
                <a:gd name="T0" fmla="*/ 2697 w 3629"/>
                <a:gd name="T1" fmla="*/ 206 h 2700"/>
                <a:gd name="T2" fmla="*/ 2726 w 3629"/>
                <a:gd name="T3" fmla="*/ 245 h 2700"/>
                <a:gd name="T4" fmla="*/ 2861 w 3629"/>
                <a:gd name="T5" fmla="*/ 374 h 2700"/>
                <a:gd name="T6" fmla="*/ 2947 w 3629"/>
                <a:gd name="T7" fmla="*/ 610 h 2700"/>
                <a:gd name="T8" fmla="*/ 2947 w 3629"/>
                <a:gd name="T9" fmla="*/ 907 h 2700"/>
                <a:gd name="T10" fmla="*/ 3230 w 3629"/>
                <a:gd name="T11" fmla="*/ 989 h 2700"/>
                <a:gd name="T12" fmla="*/ 3350 w 3629"/>
                <a:gd name="T13" fmla="*/ 1094 h 2700"/>
                <a:gd name="T14" fmla="*/ 3480 w 3629"/>
                <a:gd name="T15" fmla="*/ 1157 h 2700"/>
                <a:gd name="T16" fmla="*/ 3523 w 3629"/>
                <a:gd name="T17" fmla="*/ 1243 h 2700"/>
                <a:gd name="T18" fmla="*/ 3609 w 3629"/>
                <a:gd name="T19" fmla="*/ 1474 h 2700"/>
                <a:gd name="T20" fmla="*/ 3585 w 3629"/>
                <a:gd name="T21" fmla="*/ 1560 h 2700"/>
                <a:gd name="T22" fmla="*/ 3465 w 3629"/>
                <a:gd name="T23" fmla="*/ 1675 h 2700"/>
                <a:gd name="T24" fmla="*/ 3201 w 3629"/>
                <a:gd name="T25" fmla="*/ 1776 h 2700"/>
                <a:gd name="T26" fmla="*/ 3158 w 3629"/>
                <a:gd name="T27" fmla="*/ 1920 h 2700"/>
                <a:gd name="T28" fmla="*/ 2904 w 3629"/>
                <a:gd name="T29" fmla="*/ 2160 h 2700"/>
                <a:gd name="T30" fmla="*/ 2621 w 3629"/>
                <a:gd name="T31" fmla="*/ 2194 h 2700"/>
                <a:gd name="T32" fmla="*/ 2573 w 3629"/>
                <a:gd name="T33" fmla="*/ 2333 h 2700"/>
                <a:gd name="T34" fmla="*/ 2654 w 3629"/>
                <a:gd name="T35" fmla="*/ 2458 h 2700"/>
                <a:gd name="T36" fmla="*/ 2582 w 3629"/>
                <a:gd name="T37" fmla="*/ 2578 h 2700"/>
                <a:gd name="T38" fmla="*/ 2592 w 3629"/>
                <a:gd name="T39" fmla="*/ 2664 h 2700"/>
                <a:gd name="T40" fmla="*/ 2390 w 3629"/>
                <a:gd name="T41" fmla="*/ 2659 h 2700"/>
                <a:gd name="T42" fmla="*/ 2126 w 3629"/>
                <a:gd name="T43" fmla="*/ 2549 h 2700"/>
                <a:gd name="T44" fmla="*/ 1589 w 3629"/>
                <a:gd name="T45" fmla="*/ 2640 h 2700"/>
                <a:gd name="T46" fmla="*/ 1421 w 3629"/>
                <a:gd name="T47" fmla="*/ 2650 h 2700"/>
                <a:gd name="T48" fmla="*/ 1171 w 3629"/>
                <a:gd name="T49" fmla="*/ 2573 h 2700"/>
                <a:gd name="T50" fmla="*/ 936 w 3629"/>
                <a:gd name="T51" fmla="*/ 2554 h 2700"/>
                <a:gd name="T52" fmla="*/ 725 w 3629"/>
                <a:gd name="T53" fmla="*/ 2683 h 2700"/>
                <a:gd name="T54" fmla="*/ 600 w 3629"/>
                <a:gd name="T55" fmla="*/ 2683 h 2700"/>
                <a:gd name="T56" fmla="*/ 494 w 3629"/>
                <a:gd name="T57" fmla="*/ 2578 h 2700"/>
                <a:gd name="T58" fmla="*/ 317 w 3629"/>
                <a:gd name="T59" fmla="*/ 2357 h 2700"/>
                <a:gd name="T60" fmla="*/ 225 w 3629"/>
                <a:gd name="T61" fmla="*/ 2275 h 2700"/>
                <a:gd name="T62" fmla="*/ 158 w 3629"/>
                <a:gd name="T63" fmla="*/ 2054 h 2700"/>
                <a:gd name="T64" fmla="*/ 77 w 3629"/>
                <a:gd name="T65" fmla="*/ 1978 h 2700"/>
                <a:gd name="T66" fmla="*/ 125 w 3629"/>
                <a:gd name="T67" fmla="*/ 1896 h 2700"/>
                <a:gd name="T68" fmla="*/ 139 w 3629"/>
                <a:gd name="T69" fmla="*/ 1738 h 2700"/>
                <a:gd name="T70" fmla="*/ 33 w 3629"/>
                <a:gd name="T71" fmla="*/ 1632 h 2700"/>
                <a:gd name="T72" fmla="*/ 33 w 3629"/>
                <a:gd name="T73" fmla="*/ 1478 h 2700"/>
                <a:gd name="T74" fmla="*/ 158 w 3629"/>
                <a:gd name="T75" fmla="*/ 1358 h 2700"/>
                <a:gd name="T76" fmla="*/ 413 w 3629"/>
                <a:gd name="T77" fmla="*/ 1310 h 2700"/>
                <a:gd name="T78" fmla="*/ 475 w 3629"/>
                <a:gd name="T79" fmla="*/ 1378 h 2700"/>
                <a:gd name="T80" fmla="*/ 609 w 3629"/>
                <a:gd name="T81" fmla="*/ 1286 h 2700"/>
                <a:gd name="T82" fmla="*/ 835 w 3629"/>
                <a:gd name="T83" fmla="*/ 1210 h 2700"/>
                <a:gd name="T84" fmla="*/ 1157 w 3629"/>
                <a:gd name="T85" fmla="*/ 1181 h 2700"/>
                <a:gd name="T86" fmla="*/ 1281 w 3629"/>
                <a:gd name="T87" fmla="*/ 970 h 2700"/>
                <a:gd name="T88" fmla="*/ 1325 w 3629"/>
                <a:gd name="T89" fmla="*/ 634 h 2700"/>
                <a:gd name="T90" fmla="*/ 1416 w 3629"/>
                <a:gd name="T91" fmla="*/ 619 h 2700"/>
                <a:gd name="T92" fmla="*/ 1656 w 3629"/>
                <a:gd name="T93" fmla="*/ 638 h 2700"/>
                <a:gd name="T94" fmla="*/ 1718 w 3629"/>
                <a:gd name="T95" fmla="*/ 538 h 2700"/>
                <a:gd name="T96" fmla="*/ 1819 w 3629"/>
                <a:gd name="T97" fmla="*/ 379 h 2700"/>
                <a:gd name="T98" fmla="*/ 1963 w 3629"/>
                <a:gd name="T99" fmla="*/ 302 h 2700"/>
                <a:gd name="T100" fmla="*/ 2251 w 3629"/>
                <a:gd name="T101" fmla="*/ 312 h 2700"/>
                <a:gd name="T102" fmla="*/ 2261 w 3629"/>
                <a:gd name="T103" fmla="*/ 173 h 2700"/>
                <a:gd name="T104" fmla="*/ 2462 w 3629"/>
                <a:gd name="T105" fmla="*/ 96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29" h="2700">
                  <a:moveTo>
                    <a:pt x="2582" y="0"/>
                  </a:moveTo>
                  <a:cubicBezTo>
                    <a:pt x="2599" y="11"/>
                    <a:pt x="2602" y="23"/>
                    <a:pt x="2621" y="29"/>
                  </a:cubicBezTo>
                  <a:cubicBezTo>
                    <a:pt x="2634" y="89"/>
                    <a:pt x="2633" y="175"/>
                    <a:pt x="2697" y="206"/>
                  </a:cubicBezTo>
                  <a:cubicBezTo>
                    <a:pt x="2700" y="211"/>
                    <a:pt x="2703" y="217"/>
                    <a:pt x="2707" y="221"/>
                  </a:cubicBezTo>
                  <a:cubicBezTo>
                    <a:pt x="2711" y="225"/>
                    <a:pt x="2718" y="226"/>
                    <a:pt x="2721" y="230"/>
                  </a:cubicBezTo>
                  <a:cubicBezTo>
                    <a:pt x="2724" y="234"/>
                    <a:pt x="2723" y="241"/>
                    <a:pt x="2726" y="245"/>
                  </a:cubicBezTo>
                  <a:cubicBezTo>
                    <a:pt x="2734" y="257"/>
                    <a:pt x="2745" y="260"/>
                    <a:pt x="2755" y="269"/>
                  </a:cubicBezTo>
                  <a:cubicBezTo>
                    <a:pt x="2775" y="286"/>
                    <a:pt x="2785" y="307"/>
                    <a:pt x="2808" y="322"/>
                  </a:cubicBezTo>
                  <a:cubicBezTo>
                    <a:pt x="2822" y="344"/>
                    <a:pt x="2845" y="354"/>
                    <a:pt x="2861" y="374"/>
                  </a:cubicBezTo>
                  <a:cubicBezTo>
                    <a:pt x="2911" y="436"/>
                    <a:pt x="2865" y="388"/>
                    <a:pt x="2899" y="422"/>
                  </a:cubicBezTo>
                  <a:cubicBezTo>
                    <a:pt x="2907" y="447"/>
                    <a:pt x="2918" y="473"/>
                    <a:pt x="2933" y="494"/>
                  </a:cubicBezTo>
                  <a:cubicBezTo>
                    <a:pt x="2941" y="533"/>
                    <a:pt x="2937" y="572"/>
                    <a:pt x="2947" y="610"/>
                  </a:cubicBezTo>
                  <a:cubicBezTo>
                    <a:pt x="2946" y="624"/>
                    <a:pt x="2941" y="736"/>
                    <a:pt x="2923" y="754"/>
                  </a:cubicBezTo>
                  <a:cubicBezTo>
                    <a:pt x="2910" y="767"/>
                    <a:pt x="2889" y="797"/>
                    <a:pt x="2889" y="797"/>
                  </a:cubicBezTo>
                  <a:cubicBezTo>
                    <a:pt x="2872" y="876"/>
                    <a:pt x="2886" y="885"/>
                    <a:pt x="2947" y="907"/>
                  </a:cubicBezTo>
                  <a:cubicBezTo>
                    <a:pt x="2974" y="936"/>
                    <a:pt x="3006" y="935"/>
                    <a:pt x="3043" y="941"/>
                  </a:cubicBezTo>
                  <a:cubicBezTo>
                    <a:pt x="3080" y="954"/>
                    <a:pt x="3112" y="952"/>
                    <a:pt x="3153" y="955"/>
                  </a:cubicBezTo>
                  <a:cubicBezTo>
                    <a:pt x="3207" y="963"/>
                    <a:pt x="3191" y="962"/>
                    <a:pt x="3230" y="989"/>
                  </a:cubicBezTo>
                  <a:cubicBezTo>
                    <a:pt x="3247" y="1000"/>
                    <a:pt x="3270" y="1001"/>
                    <a:pt x="3288" y="1013"/>
                  </a:cubicBezTo>
                  <a:cubicBezTo>
                    <a:pt x="3322" y="1065"/>
                    <a:pt x="3269" y="988"/>
                    <a:pt x="3312" y="1037"/>
                  </a:cubicBezTo>
                  <a:cubicBezTo>
                    <a:pt x="3323" y="1050"/>
                    <a:pt x="3335" y="1082"/>
                    <a:pt x="3350" y="1094"/>
                  </a:cubicBezTo>
                  <a:cubicBezTo>
                    <a:pt x="3361" y="1103"/>
                    <a:pt x="3376" y="1108"/>
                    <a:pt x="3389" y="1114"/>
                  </a:cubicBezTo>
                  <a:cubicBezTo>
                    <a:pt x="3400" y="1118"/>
                    <a:pt x="3422" y="1123"/>
                    <a:pt x="3422" y="1123"/>
                  </a:cubicBezTo>
                  <a:cubicBezTo>
                    <a:pt x="3448" y="1163"/>
                    <a:pt x="3430" y="1151"/>
                    <a:pt x="3480" y="1157"/>
                  </a:cubicBezTo>
                  <a:cubicBezTo>
                    <a:pt x="3483" y="1167"/>
                    <a:pt x="3484" y="1177"/>
                    <a:pt x="3489" y="1186"/>
                  </a:cubicBezTo>
                  <a:cubicBezTo>
                    <a:pt x="3495" y="1196"/>
                    <a:pt x="3509" y="1214"/>
                    <a:pt x="3509" y="1214"/>
                  </a:cubicBezTo>
                  <a:cubicBezTo>
                    <a:pt x="3520" y="1255"/>
                    <a:pt x="3504" y="1202"/>
                    <a:pt x="3523" y="1243"/>
                  </a:cubicBezTo>
                  <a:cubicBezTo>
                    <a:pt x="3533" y="1265"/>
                    <a:pt x="3534" y="1281"/>
                    <a:pt x="3547" y="1301"/>
                  </a:cubicBezTo>
                  <a:cubicBezTo>
                    <a:pt x="3560" y="1350"/>
                    <a:pt x="3550" y="1377"/>
                    <a:pt x="3595" y="1406"/>
                  </a:cubicBezTo>
                  <a:cubicBezTo>
                    <a:pt x="3598" y="1416"/>
                    <a:pt x="3606" y="1464"/>
                    <a:pt x="3609" y="1474"/>
                  </a:cubicBezTo>
                  <a:cubicBezTo>
                    <a:pt x="3611" y="1479"/>
                    <a:pt x="3629" y="1474"/>
                    <a:pt x="3629" y="1474"/>
                  </a:cubicBezTo>
                  <a:cubicBezTo>
                    <a:pt x="3622" y="1492"/>
                    <a:pt x="3608" y="1499"/>
                    <a:pt x="3600" y="1517"/>
                  </a:cubicBezTo>
                  <a:cubicBezTo>
                    <a:pt x="3594" y="1531"/>
                    <a:pt x="3590" y="1546"/>
                    <a:pt x="3585" y="1560"/>
                  </a:cubicBezTo>
                  <a:cubicBezTo>
                    <a:pt x="3580" y="1574"/>
                    <a:pt x="3571" y="1603"/>
                    <a:pt x="3571" y="1603"/>
                  </a:cubicBezTo>
                  <a:cubicBezTo>
                    <a:pt x="3563" y="1619"/>
                    <a:pt x="3579" y="1644"/>
                    <a:pt x="3561" y="1656"/>
                  </a:cubicBezTo>
                  <a:cubicBezTo>
                    <a:pt x="3543" y="1668"/>
                    <a:pt x="3495" y="1670"/>
                    <a:pt x="3465" y="1675"/>
                  </a:cubicBezTo>
                  <a:cubicBezTo>
                    <a:pt x="3435" y="1680"/>
                    <a:pt x="3416" y="1674"/>
                    <a:pt x="3379" y="1685"/>
                  </a:cubicBezTo>
                  <a:cubicBezTo>
                    <a:pt x="3329" y="1698"/>
                    <a:pt x="3289" y="1728"/>
                    <a:pt x="3240" y="1742"/>
                  </a:cubicBezTo>
                  <a:cubicBezTo>
                    <a:pt x="3206" y="1765"/>
                    <a:pt x="3218" y="1752"/>
                    <a:pt x="3201" y="1776"/>
                  </a:cubicBezTo>
                  <a:cubicBezTo>
                    <a:pt x="3193" y="1803"/>
                    <a:pt x="3184" y="1831"/>
                    <a:pt x="3177" y="1858"/>
                  </a:cubicBezTo>
                  <a:cubicBezTo>
                    <a:pt x="3174" y="1869"/>
                    <a:pt x="3171" y="1880"/>
                    <a:pt x="3168" y="1891"/>
                  </a:cubicBezTo>
                  <a:cubicBezTo>
                    <a:pt x="3165" y="1901"/>
                    <a:pt x="3158" y="1920"/>
                    <a:pt x="3158" y="1920"/>
                  </a:cubicBezTo>
                  <a:cubicBezTo>
                    <a:pt x="3155" y="1992"/>
                    <a:pt x="3180" y="2071"/>
                    <a:pt x="3134" y="2136"/>
                  </a:cubicBezTo>
                  <a:cubicBezTo>
                    <a:pt x="3085" y="2128"/>
                    <a:pt x="3049" y="2146"/>
                    <a:pt x="3009" y="2122"/>
                  </a:cubicBezTo>
                  <a:cubicBezTo>
                    <a:pt x="2974" y="2132"/>
                    <a:pt x="2939" y="2148"/>
                    <a:pt x="2904" y="2160"/>
                  </a:cubicBezTo>
                  <a:cubicBezTo>
                    <a:pt x="2884" y="2167"/>
                    <a:pt x="2862" y="2168"/>
                    <a:pt x="2841" y="2174"/>
                  </a:cubicBezTo>
                  <a:cubicBezTo>
                    <a:pt x="2821" y="2180"/>
                    <a:pt x="2800" y="2202"/>
                    <a:pt x="2779" y="2203"/>
                  </a:cubicBezTo>
                  <a:cubicBezTo>
                    <a:pt x="2721" y="2206"/>
                    <a:pt x="2679" y="2192"/>
                    <a:pt x="2621" y="2194"/>
                  </a:cubicBezTo>
                  <a:cubicBezTo>
                    <a:pt x="2596" y="2212"/>
                    <a:pt x="2564" y="2212"/>
                    <a:pt x="2553" y="2242"/>
                  </a:cubicBezTo>
                  <a:cubicBezTo>
                    <a:pt x="2555" y="2260"/>
                    <a:pt x="2553" y="2306"/>
                    <a:pt x="2558" y="2323"/>
                  </a:cubicBezTo>
                  <a:cubicBezTo>
                    <a:pt x="2560" y="2329"/>
                    <a:pt x="2570" y="2328"/>
                    <a:pt x="2573" y="2333"/>
                  </a:cubicBezTo>
                  <a:cubicBezTo>
                    <a:pt x="2582" y="2346"/>
                    <a:pt x="2579" y="2372"/>
                    <a:pt x="2587" y="2386"/>
                  </a:cubicBezTo>
                  <a:cubicBezTo>
                    <a:pt x="2588" y="2388"/>
                    <a:pt x="2619" y="2430"/>
                    <a:pt x="2625" y="2438"/>
                  </a:cubicBezTo>
                  <a:cubicBezTo>
                    <a:pt x="2632" y="2447"/>
                    <a:pt x="2654" y="2458"/>
                    <a:pt x="2654" y="2458"/>
                  </a:cubicBezTo>
                  <a:cubicBezTo>
                    <a:pt x="2658" y="2468"/>
                    <a:pt x="2667" y="2476"/>
                    <a:pt x="2669" y="2486"/>
                  </a:cubicBezTo>
                  <a:cubicBezTo>
                    <a:pt x="2673" y="2512"/>
                    <a:pt x="2626" y="2532"/>
                    <a:pt x="2606" y="2539"/>
                  </a:cubicBezTo>
                  <a:cubicBezTo>
                    <a:pt x="2584" y="2555"/>
                    <a:pt x="2594" y="2543"/>
                    <a:pt x="2582" y="2578"/>
                  </a:cubicBezTo>
                  <a:cubicBezTo>
                    <a:pt x="2580" y="2583"/>
                    <a:pt x="2577" y="2592"/>
                    <a:pt x="2577" y="2592"/>
                  </a:cubicBezTo>
                  <a:cubicBezTo>
                    <a:pt x="2579" y="2606"/>
                    <a:pt x="2579" y="2621"/>
                    <a:pt x="2582" y="2635"/>
                  </a:cubicBezTo>
                  <a:cubicBezTo>
                    <a:pt x="2584" y="2645"/>
                    <a:pt x="2589" y="2654"/>
                    <a:pt x="2592" y="2664"/>
                  </a:cubicBezTo>
                  <a:cubicBezTo>
                    <a:pt x="2594" y="2669"/>
                    <a:pt x="2597" y="2678"/>
                    <a:pt x="2597" y="2678"/>
                  </a:cubicBezTo>
                  <a:cubicBezTo>
                    <a:pt x="2566" y="2699"/>
                    <a:pt x="2427" y="2678"/>
                    <a:pt x="2424" y="2678"/>
                  </a:cubicBezTo>
                  <a:cubicBezTo>
                    <a:pt x="2416" y="2654"/>
                    <a:pt x="2424" y="2666"/>
                    <a:pt x="2390" y="2659"/>
                  </a:cubicBezTo>
                  <a:cubicBezTo>
                    <a:pt x="2339" y="2649"/>
                    <a:pt x="2304" y="2639"/>
                    <a:pt x="2251" y="2635"/>
                  </a:cubicBezTo>
                  <a:cubicBezTo>
                    <a:pt x="2247" y="2624"/>
                    <a:pt x="2247" y="2612"/>
                    <a:pt x="2241" y="2602"/>
                  </a:cubicBezTo>
                  <a:cubicBezTo>
                    <a:pt x="2223" y="2570"/>
                    <a:pt x="2157" y="2554"/>
                    <a:pt x="2126" y="2549"/>
                  </a:cubicBezTo>
                  <a:cubicBezTo>
                    <a:pt x="2016" y="2552"/>
                    <a:pt x="1949" y="2585"/>
                    <a:pt x="1843" y="2592"/>
                  </a:cubicBezTo>
                  <a:cubicBezTo>
                    <a:pt x="1807" y="2605"/>
                    <a:pt x="1749" y="2632"/>
                    <a:pt x="1713" y="2635"/>
                  </a:cubicBezTo>
                  <a:cubicBezTo>
                    <a:pt x="1672" y="2638"/>
                    <a:pt x="1630" y="2638"/>
                    <a:pt x="1589" y="2640"/>
                  </a:cubicBezTo>
                  <a:cubicBezTo>
                    <a:pt x="1571" y="2646"/>
                    <a:pt x="1558" y="2657"/>
                    <a:pt x="1541" y="2664"/>
                  </a:cubicBezTo>
                  <a:cubicBezTo>
                    <a:pt x="1532" y="2668"/>
                    <a:pt x="1512" y="2674"/>
                    <a:pt x="1512" y="2674"/>
                  </a:cubicBezTo>
                  <a:cubicBezTo>
                    <a:pt x="1480" y="2669"/>
                    <a:pt x="1452" y="2659"/>
                    <a:pt x="1421" y="2650"/>
                  </a:cubicBezTo>
                  <a:cubicBezTo>
                    <a:pt x="1372" y="2617"/>
                    <a:pt x="1374" y="2589"/>
                    <a:pt x="1315" y="2582"/>
                  </a:cubicBezTo>
                  <a:cubicBezTo>
                    <a:pt x="1307" y="2577"/>
                    <a:pt x="1257" y="2579"/>
                    <a:pt x="1248" y="2578"/>
                  </a:cubicBezTo>
                  <a:cubicBezTo>
                    <a:pt x="1242" y="2577"/>
                    <a:pt x="1176" y="2571"/>
                    <a:pt x="1171" y="2573"/>
                  </a:cubicBezTo>
                  <a:cubicBezTo>
                    <a:pt x="1147" y="2582"/>
                    <a:pt x="1106" y="2602"/>
                    <a:pt x="1080" y="2606"/>
                  </a:cubicBezTo>
                  <a:cubicBezTo>
                    <a:pt x="1017" y="2603"/>
                    <a:pt x="1043" y="2597"/>
                    <a:pt x="984" y="2582"/>
                  </a:cubicBezTo>
                  <a:cubicBezTo>
                    <a:pt x="967" y="2572"/>
                    <a:pt x="955" y="2559"/>
                    <a:pt x="936" y="2554"/>
                  </a:cubicBezTo>
                  <a:cubicBezTo>
                    <a:pt x="888" y="2556"/>
                    <a:pt x="908" y="2534"/>
                    <a:pt x="869" y="2544"/>
                  </a:cubicBezTo>
                  <a:cubicBezTo>
                    <a:pt x="851" y="2549"/>
                    <a:pt x="773" y="2587"/>
                    <a:pt x="773" y="2587"/>
                  </a:cubicBezTo>
                  <a:cubicBezTo>
                    <a:pt x="752" y="2617"/>
                    <a:pt x="740" y="2650"/>
                    <a:pt x="725" y="2683"/>
                  </a:cubicBezTo>
                  <a:cubicBezTo>
                    <a:pt x="708" y="2698"/>
                    <a:pt x="690" y="2691"/>
                    <a:pt x="677" y="2693"/>
                  </a:cubicBezTo>
                  <a:cubicBezTo>
                    <a:pt x="664" y="2695"/>
                    <a:pt x="661" y="2700"/>
                    <a:pt x="648" y="2698"/>
                  </a:cubicBezTo>
                  <a:cubicBezTo>
                    <a:pt x="613" y="2686"/>
                    <a:pt x="629" y="2691"/>
                    <a:pt x="600" y="2683"/>
                  </a:cubicBezTo>
                  <a:cubicBezTo>
                    <a:pt x="591" y="2684"/>
                    <a:pt x="567" y="2693"/>
                    <a:pt x="557" y="2683"/>
                  </a:cubicBezTo>
                  <a:cubicBezTo>
                    <a:pt x="543" y="2669"/>
                    <a:pt x="542" y="2642"/>
                    <a:pt x="533" y="2626"/>
                  </a:cubicBezTo>
                  <a:cubicBezTo>
                    <a:pt x="516" y="2596"/>
                    <a:pt x="514" y="2597"/>
                    <a:pt x="494" y="2578"/>
                  </a:cubicBezTo>
                  <a:cubicBezTo>
                    <a:pt x="483" y="2516"/>
                    <a:pt x="506" y="2463"/>
                    <a:pt x="437" y="2438"/>
                  </a:cubicBezTo>
                  <a:cubicBezTo>
                    <a:pt x="410" y="2413"/>
                    <a:pt x="379" y="2401"/>
                    <a:pt x="350" y="2381"/>
                  </a:cubicBezTo>
                  <a:cubicBezTo>
                    <a:pt x="339" y="2373"/>
                    <a:pt x="317" y="2357"/>
                    <a:pt x="317" y="2357"/>
                  </a:cubicBezTo>
                  <a:cubicBezTo>
                    <a:pt x="310" y="2347"/>
                    <a:pt x="304" y="2338"/>
                    <a:pt x="297" y="2328"/>
                  </a:cubicBezTo>
                  <a:cubicBezTo>
                    <a:pt x="283" y="2307"/>
                    <a:pt x="295" y="2289"/>
                    <a:pt x="269" y="2270"/>
                  </a:cubicBezTo>
                  <a:cubicBezTo>
                    <a:pt x="247" y="2277"/>
                    <a:pt x="248" y="2271"/>
                    <a:pt x="225" y="2275"/>
                  </a:cubicBezTo>
                  <a:cubicBezTo>
                    <a:pt x="228" y="2235"/>
                    <a:pt x="192" y="2210"/>
                    <a:pt x="225" y="2189"/>
                  </a:cubicBezTo>
                  <a:cubicBezTo>
                    <a:pt x="234" y="2161"/>
                    <a:pt x="226" y="2137"/>
                    <a:pt x="201" y="2122"/>
                  </a:cubicBezTo>
                  <a:cubicBezTo>
                    <a:pt x="193" y="2093"/>
                    <a:pt x="183" y="2071"/>
                    <a:pt x="158" y="2054"/>
                  </a:cubicBezTo>
                  <a:cubicBezTo>
                    <a:pt x="151" y="2035"/>
                    <a:pt x="154" y="2028"/>
                    <a:pt x="134" y="2021"/>
                  </a:cubicBezTo>
                  <a:cubicBezTo>
                    <a:pt x="124" y="2014"/>
                    <a:pt x="110" y="2011"/>
                    <a:pt x="101" y="2002"/>
                  </a:cubicBezTo>
                  <a:cubicBezTo>
                    <a:pt x="72" y="1973"/>
                    <a:pt x="109" y="1987"/>
                    <a:pt x="77" y="1978"/>
                  </a:cubicBezTo>
                  <a:cubicBezTo>
                    <a:pt x="67" y="1949"/>
                    <a:pt x="65" y="1938"/>
                    <a:pt x="33" y="1930"/>
                  </a:cubicBezTo>
                  <a:cubicBezTo>
                    <a:pt x="54" y="1916"/>
                    <a:pt x="77" y="1911"/>
                    <a:pt x="101" y="1906"/>
                  </a:cubicBezTo>
                  <a:cubicBezTo>
                    <a:pt x="119" y="1903"/>
                    <a:pt x="120" y="1902"/>
                    <a:pt x="125" y="1896"/>
                  </a:cubicBezTo>
                  <a:cubicBezTo>
                    <a:pt x="130" y="1890"/>
                    <a:pt x="133" y="1889"/>
                    <a:pt x="134" y="1872"/>
                  </a:cubicBezTo>
                  <a:cubicBezTo>
                    <a:pt x="142" y="1841"/>
                    <a:pt x="142" y="1826"/>
                    <a:pt x="134" y="1795"/>
                  </a:cubicBezTo>
                  <a:cubicBezTo>
                    <a:pt x="136" y="1776"/>
                    <a:pt x="139" y="1757"/>
                    <a:pt x="139" y="1738"/>
                  </a:cubicBezTo>
                  <a:cubicBezTo>
                    <a:pt x="139" y="1725"/>
                    <a:pt x="137" y="1712"/>
                    <a:pt x="134" y="1699"/>
                  </a:cubicBezTo>
                  <a:cubicBezTo>
                    <a:pt x="128" y="1685"/>
                    <a:pt x="142" y="1643"/>
                    <a:pt x="125" y="1632"/>
                  </a:cubicBezTo>
                  <a:cubicBezTo>
                    <a:pt x="108" y="1621"/>
                    <a:pt x="54" y="1638"/>
                    <a:pt x="33" y="1632"/>
                  </a:cubicBezTo>
                  <a:cubicBezTo>
                    <a:pt x="11" y="1624"/>
                    <a:pt x="6" y="1616"/>
                    <a:pt x="0" y="1594"/>
                  </a:cubicBezTo>
                  <a:cubicBezTo>
                    <a:pt x="5" y="1540"/>
                    <a:pt x="0" y="1535"/>
                    <a:pt x="48" y="1522"/>
                  </a:cubicBezTo>
                  <a:cubicBezTo>
                    <a:pt x="63" y="1496"/>
                    <a:pt x="48" y="1501"/>
                    <a:pt x="33" y="1478"/>
                  </a:cubicBezTo>
                  <a:cubicBezTo>
                    <a:pt x="34" y="1464"/>
                    <a:pt x="43" y="1448"/>
                    <a:pt x="53" y="1435"/>
                  </a:cubicBezTo>
                  <a:cubicBezTo>
                    <a:pt x="69" y="1427"/>
                    <a:pt x="83" y="1414"/>
                    <a:pt x="96" y="1402"/>
                  </a:cubicBezTo>
                  <a:cubicBezTo>
                    <a:pt x="108" y="1366"/>
                    <a:pt x="125" y="1367"/>
                    <a:pt x="158" y="1358"/>
                  </a:cubicBezTo>
                  <a:cubicBezTo>
                    <a:pt x="174" y="1349"/>
                    <a:pt x="184" y="1332"/>
                    <a:pt x="201" y="1325"/>
                  </a:cubicBezTo>
                  <a:cubicBezTo>
                    <a:pt x="245" y="1307"/>
                    <a:pt x="303" y="1293"/>
                    <a:pt x="350" y="1286"/>
                  </a:cubicBezTo>
                  <a:cubicBezTo>
                    <a:pt x="383" y="1291"/>
                    <a:pt x="387" y="1295"/>
                    <a:pt x="413" y="1310"/>
                  </a:cubicBezTo>
                  <a:cubicBezTo>
                    <a:pt x="423" y="1346"/>
                    <a:pt x="408" y="1305"/>
                    <a:pt x="432" y="1334"/>
                  </a:cubicBezTo>
                  <a:cubicBezTo>
                    <a:pt x="435" y="1338"/>
                    <a:pt x="434" y="1345"/>
                    <a:pt x="437" y="1349"/>
                  </a:cubicBezTo>
                  <a:cubicBezTo>
                    <a:pt x="441" y="1355"/>
                    <a:pt x="470" y="1373"/>
                    <a:pt x="475" y="1378"/>
                  </a:cubicBezTo>
                  <a:cubicBezTo>
                    <a:pt x="510" y="1376"/>
                    <a:pt x="524" y="1368"/>
                    <a:pt x="557" y="1354"/>
                  </a:cubicBezTo>
                  <a:cubicBezTo>
                    <a:pt x="579" y="1345"/>
                    <a:pt x="567" y="1316"/>
                    <a:pt x="585" y="1301"/>
                  </a:cubicBezTo>
                  <a:cubicBezTo>
                    <a:pt x="597" y="1291"/>
                    <a:pt x="637" y="1279"/>
                    <a:pt x="609" y="1286"/>
                  </a:cubicBezTo>
                  <a:cubicBezTo>
                    <a:pt x="615" y="1264"/>
                    <a:pt x="627" y="1281"/>
                    <a:pt x="638" y="1262"/>
                  </a:cubicBezTo>
                  <a:cubicBezTo>
                    <a:pt x="681" y="1271"/>
                    <a:pt x="702" y="1281"/>
                    <a:pt x="744" y="1267"/>
                  </a:cubicBezTo>
                  <a:cubicBezTo>
                    <a:pt x="789" y="1222"/>
                    <a:pt x="756" y="1216"/>
                    <a:pt x="835" y="1210"/>
                  </a:cubicBezTo>
                  <a:cubicBezTo>
                    <a:pt x="863" y="1204"/>
                    <a:pt x="892" y="1221"/>
                    <a:pt x="926" y="1219"/>
                  </a:cubicBezTo>
                  <a:cubicBezTo>
                    <a:pt x="979" y="1215"/>
                    <a:pt x="1085" y="1210"/>
                    <a:pt x="1085" y="1210"/>
                  </a:cubicBezTo>
                  <a:cubicBezTo>
                    <a:pt x="1110" y="1201"/>
                    <a:pt x="1132" y="1189"/>
                    <a:pt x="1157" y="1181"/>
                  </a:cubicBezTo>
                  <a:cubicBezTo>
                    <a:pt x="1172" y="1170"/>
                    <a:pt x="1184" y="1157"/>
                    <a:pt x="1200" y="1147"/>
                  </a:cubicBezTo>
                  <a:cubicBezTo>
                    <a:pt x="1196" y="1109"/>
                    <a:pt x="1175" y="1031"/>
                    <a:pt x="1224" y="1018"/>
                  </a:cubicBezTo>
                  <a:cubicBezTo>
                    <a:pt x="1245" y="1004"/>
                    <a:pt x="1266" y="991"/>
                    <a:pt x="1281" y="970"/>
                  </a:cubicBezTo>
                  <a:cubicBezTo>
                    <a:pt x="1288" y="960"/>
                    <a:pt x="1301" y="941"/>
                    <a:pt x="1301" y="941"/>
                  </a:cubicBezTo>
                  <a:cubicBezTo>
                    <a:pt x="1312" y="888"/>
                    <a:pt x="1323" y="824"/>
                    <a:pt x="1353" y="778"/>
                  </a:cubicBezTo>
                  <a:cubicBezTo>
                    <a:pt x="1350" y="731"/>
                    <a:pt x="1352" y="675"/>
                    <a:pt x="1325" y="634"/>
                  </a:cubicBezTo>
                  <a:cubicBezTo>
                    <a:pt x="1330" y="591"/>
                    <a:pt x="1331" y="588"/>
                    <a:pt x="1373" y="595"/>
                  </a:cubicBezTo>
                  <a:cubicBezTo>
                    <a:pt x="1376" y="600"/>
                    <a:pt x="1377" y="607"/>
                    <a:pt x="1382" y="610"/>
                  </a:cubicBezTo>
                  <a:cubicBezTo>
                    <a:pt x="1392" y="616"/>
                    <a:pt x="1416" y="619"/>
                    <a:pt x="1416" y="619"/>
                  </a:cubicBezTo>
                  <a:cubicBezTo>
                    <a:pt x="1446" y="614"/>
                    <a:pt x="1473" y="606"/>
                    <a:pt x="1502" y="600"/>
                  </a:cubicBezTo>
                  <a:cubicBezTo>
                    <a:pt x="1531" y="599"/>
                    <a:pt x="1548" y="584"/>
                    <a:pt x="1574" y="590"/>
                  </a:cubicBezTo>
                  <a:cubicBezTo>
                    <a:pt x="1600" y="596"/>
                    <a:pt x="1634" y="631"/>
                    <a:pt x="1656" y="638"/>
                  </a:cubicBezTo>
                  <a:cubicBezTo>
                    <a:pt x="1676" y="652"/>
                    <a:pt x="1689" y="647"/>
                    <a:pt x="1709" y="634"/>
                  </a:cubicBezTo>
                  <a:cubicBezTo>
                    <a:pt x="1698" y="619"/>
                    <a:pt x="1714" y="587"/>
                    <a:pt x="1704" y="571"/>
                  </a:cubicBezTo>
                  <a:cubicBezTo>
                    <a:pt x="1706" y="565"/>
                    <a:pt x="1714" y="543"/>
                    <a:pt x="1718" y="538"/>
                  </a:cubicBezTo>
                  <a:cubicBezTo>
                    <a:pt x="1726" y="526"/>
                    <a:pt x="1731" y="490"/>
                    <a:pt x="1742" y="485"/>
                  </a:cubicBezTo>
                  <a:cubicBezTo>
                    <a:pt x="1759" y="478"/>
                    <a:pt x="1760" y="442"/>
                    <a:pt x="1776" y="432"/>
                  </a:cubicBezTo>
                  <a:cubicBezTo>
                    <a:pt x="1789" y="384"/>
                    <a:pt x="1785" y="416"/>
                    <a:pt x="1819" y="379"/>
                  </a:cubicBezTo>
                  <a:cubicBezTo>
                    <a:pt x="1831" y="345"/>
                    <a:pt x="1819" y="353"/>
                    <a:pt x="1843" y="346"/>
                  </a:cubicBezTo>
                  <a:cubicBezTo>
                    <a:pt x="1868" y="328"/>
                    <a:pt x="1870" y="300"/>
                    <a:pt x="1896" y="283"/>
                  </a:cubicBezTo>
                  <a:cubicBezTo>
                    <a:pt x="1923" y="288"/>
                    <a:pt x="1937" y="298"/>
                    <a:pt x="1963" y="302"/>
                  </a:cubicBezTo>
                  <a:cubicBezTo>
                    <a:pt x="1987" y="311"/>
                    <a:pt x="2010" y="319"/>
                    <a:pt x="2035" y="326"/>
                  </a:cubicBezTo>
                  <a:cubicBezTo>
                    <a:pt x="2090" y="372"/>
                    <a:pt x="2155" y="379"/>
                    <a:pt x="2227" y="379"/>
                  </a:cubicBezTo>
                  <a:cubicBezTo>
                    <a:pt x="2235" y="357"/>
                    <a:pt x="2242" y="334"/>
                    <a:pt x="2251" y="312"/>
                  </a:cubicBezTo>
                  <a:cubicBezTo>
                    <a:pt x="2253" y="307"/>
                    <a:pt x="2261" y="304"/>
                    <a:pt x="2261" y="298"/>
                  </a:cubicBezTo>
                  <a:cubicBezTo>
                    <a:pt x="2261" y="281"/>
                    <a:pt x="2250" y="266"/>
                    <a:pt x="2246" y="250"/>
                  </a:cubicBezTo>
                  <a:cubicBezTo>
                    <a:pt x="2248" y="228"/>
                    <a:pt x="2248" y="194"/>
                    <a:pt x="2261" y="173"/>
                  </a:cubicBezTo>
                  <a:cubicBezTo>
                    <a:pt x="2283" y="137"/>
                    <a:pt x="2336" y="115"/>
                    <a:pt x="2376" y="106"/>
                  </a:cubicBezTo>
                  <a:cubicBezTo>
                    <a:pt x="2392" y="130"/>
                    <a:pt x="2400" y="125"/>
                    <a:pt x="2429" y="120"/>
                  </a:cubicBezTo>
                  <a:cubicBezTo>
                    <a:pt x="2449" y="113"/>
                    <a:pt x="2442" y="103"/>
                    <a:pt x="2462" y="96"/>
                  </a:cubicBezTo>
                  <a:cubicBezTo>
                    <a:pt x="2487" y="73"/>
                    <a:pt x="2473" y="88"/>
                    <a:pt x="2501" y="48"/>
                  </a:cubicBezTo>
                  <a:cubicBezTo>
                    <a:pt x="2525" y="14"/>
                    <a:pt x="2560" y="22"/>
                    <a:pt x="2582" y="0"/>
                  </a:cubicBezTo>
                  <a:close/>
                </a:path>
              </a:pathLst>
            </a:custGeom>
            <a:solidFill>
              <a:schemeClr val="bg1">
                <a:lumMod val="95000"/>
              </a:schemeClr>
            </a:solidFill>
            <a:ln w="3175">
              <a:solidFill>
                <a:schemeClr val="bg2">
                  <a:lumMod val="75000"/>
                </a:schemeClr>
              </a:solidFill>
              <a:round/>
            </a:ln>
            <a:effectLst/>
          </p:spPr>
          <p:txBody>
            <a:bodyPr wrap="none" anchor="ctr"/>
            <a:lstStyle/>
            <a:p>
              <a:endParaRPr lang="zh-CN" altLang="en-US"/>
            </a:p>
          </p:txBody>
        </p:sp>
        <p:sp>
          <p:nvSpPr>
            <p:cNvPr id="43" name="Freeform 9"/>
            <p:cNvSpPr/>
            <p:nvPr/>
          </p:nvSpPr>
          <p:spPr bwMode="auto">
            <a:xfrm>
              <a:off x="707860" y="3006799"/>
              <a:ext cx="2140280" cy="1307274"/>
            </a:xfrm>
            <a:custGeom>
              <a:avLst/>
              <a:gdLst>
                <a:gd name="T0" fmla="*/ 705 w 4207"/>
                <a:gd name="T1" fmla="*/ 15 h 2571"/>
                <a:gd name="T2" fmla="*/ 988 w 4207"/>
                <a:gd name="T3" fmla="*/ 44 h 2571"/>
                <a:gd name="T4" fmla="*/ 1199 w 4207"/>
                <a:gd name="T5" fmla="*/ 96 h 2571"/>
                <a:gd name="T6" fmla="*/ 1674 w 4207"/>
                <a:gd name="T7" fmla="*/ 111 h 2571"/>
                <a:gd name="T8" fmla="*/ 2025 w 4207"/>
                <a:gd name="T9" fmla="*/ 24 h 2571"/>
                <a:gd name="T10" fmla="*/ 2188 w 4207"/>
                <a:gd name="T11" fmla="*/ 29 h 2571"/>
                <a:gd name="T12" fmla="*/ 2414 w 4207"/>
                <a:gd name="T13" fmla="*/ 135 h 2571"/>
                <a:gd name="T14" fmla="*/ 2418 w 4207"/>
                <a:gd name="T15" fmla="*/ 260 h 2571"/>
                <a:gd name="T16" fmla="*/ 2366 w 4207"/>
                <a:gd name="T17" fmla="*/ 581 h 2571"/>
                <a:gd name="T18" fmla="*/ 2438 w 4207"/>
                <a:gd name="T19" fmla="*/ 869 h 2571"/>
                <a:gd name="T20" fmla="*/ 2654 w 4207"/>
                <a:gd name="T21" fmla="*/ 980 h 2571"/>
                <a:gd name="T22" fmla="*/ 3042 w 4207"/>
                <a:gd name="T23" fmla="*/ 1148 h 2571"/>
                <a:gd name="T24" fmla="*/ 3369 w 4207"/>
                <a:gd name="T25" fmla="*/ 1224 h 2571"/>
                <a:gd name="T26" fmla="*/ 3590 w 4207"/>
                <a:gd name="T27" fmla="*/ 1426 h 2571"/>
                <a:gd name="T28" fmla="*/ 3820 w 4207"/>
                <a:gd name="T29" fmla="*/ 1364 h 2571"/>
                <a:gd name="T30" fmla="*/ 3974 w 4207"/>
                <a:gd name="T31" fmla="*/ 1335 h 2571"/>
                <a:gd name="T32" fmla="*/ 4146 w 4207"/>
                <a:gd name="T33" fmla="*/ 1541 h 2571"/>
                <a:gd name="T34" fmla="*/ 4108 w 4207"/>
                <a:gd name="T35" fmla="*/ 1656 h 2571"/>
                <a:gd name="T36" fmla="*/ 4190 w 4207"/>
                <a:gd name="T37" fmla="*/ 1992 h 2571"/>
                <a:gd name="T38" fmla="*/ 4089 w 4207"/>
                <a:gd name="T39" fmla="*/ 2151 h 2571"/>
                <a:gd name="T40" fmla="*/ 3930 w 4207"/>
                <a:gd name="T41" fmla="*/ 2261 h 2571"/>
                <a:gd name="T42" fmla="*/ 3868 w 4207"/>
                <a:gd name="T43" fmla="*/ 2280 h 2571"/>
                <a:gd name="T44" fmla="*/ 3748 w 4207"/>
                <a:gd name="T45" fmla="*/ 2420 h 2571"/>
                <a:gd name="T46" fmla="*/ 3642 w 4207"/>
                <a:gd name="T47" fmla="*/ 2400 h 2571"/>
                <a:gd name="T48" fmla="*/ 3566 w 4207"/>
                <a:gd name="T49" fmla="*/ 2295 h 2571"/>
                <a:gd name="T50" fmla="*/ 3239 w 4207"/>
                <a:gd name="T51" fmla="*/ 2357 h 2571"/>
                <a:gd name="T52" fmla="*/ 2783 w 4207"/>
                <a:gd name="T53" fmla="*/ 2544 h 2571"/>
                <a:gd name="T54" fmla="*/ 2606 w 4207"/>
                <a:gd name="T55" fmla="*/ 2444 h 2571"/>
                <a:gd name="T56" fmla="*/ 2538 w 4207"/>
                <a:gd name="T57" fmla="*/ 2304 h 2571"/>
                <a:gd name="T58" fmla="*/ 2284 w 4207"/>
                <a:gd name="T59" fmla="*/ 2156 h 2571"/>
                <a:gd name="T60" fmla="*/ 2025 w 4207"/>
                <a:gd name="T61" fmla="*/ 2184 h 2571"/>
                <a:gd name="T62" fmla="*/ 1919 w 4207"/>
                <a:gd name="T63" fmla="*/ 2304 h 2571"/>
                <a:gd name="T64" fmla="*/ 1934 w 4207"/>
                <a:gd name="T65" fmla="*/ 2189 h 2571"/>
                <a:gd name="T66" fmla="*/ 1665 w 4207"/>
                <a:gd name="T67" fmla="*/ 2141 h 2571"/>
                <a:gd name="T68" fmla="*/ 1401 w 4207"/>
                <a:gd name="T69" fmla="*/ 2050 h 2571"/>
                <a:gd name="T70" fmla="*/ 1209 w 4207"/>
                <a:gd name="T71" fmla="*/ 1954 h 2571"/>
                <a:gd name="T72" fmla="*/ 1017 w 4207"/>
                <a:gd name="T73" fmla="*/ 1815 h 2571"/>
                <a:gd name="T74" fmla="*/ 854 w 4207"/>
                <a:gd name="T75" fmla="*/ 1628 h 2571"/>
                <a:gd name="T76" fmla="*/ 681 w 4207"/>
                <a:gd name="T77" fmla="*/ 1426 h 2571"/>
                <a:gd name="T78" fmla="*/ 460 w 4207"/>
                <a:gd name="T79" fmla="*/ 1316 h 2571"/>
                <a:gd name="T80" fmla="*/ 364 w 4207"/>
                <a:gd name="T81" fmla="*/ 1296 h 2571"/>
                <a:gd name="T82" fmla="*/ 287 w 4207"/>
                <a:gd name="T83" fmla="*/ 1186 h 2571"/>
                <a:gd name="T84" fmla="*/ 177 w 4207"/>
                <a:gd name="T85" fmla="*/ 1047 h 2571"/>
                <a:gd name="T86" fmla="*/ 38 w 4207"/>
                <a:gd name="T87" fmla="*/ 768 h 2571"/>
                <a:gd name="T88" fmla="*/ 71 w 4207"/>
                <a:gd name="T89" fmla="*/ 576 h 2571"/>
                <a:gd name="T90" fmla="*/ 167 w 4207"/>
                <a:gd name="T91" fmla="*/ 634 h 2571"/>
                <a:gd name="T92" fmla="*/ 182 w 4207"/>
                <a:gd name="T93" fmla="*/ 423 h 2571"/>
                <a:gd name="T94" fmla="*/ 374 w 4207"/>
                <a:gd name="T95" fmla="*/ 183 h 2571"/>
                <a:gd name="T96" fmla="*/ 489 w 4207"/>
                <a:gd name="T97" fmla="*/ 58 h 2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207" h="2571">
                  <a:moveTo>
                    <a:pt x="518" y="29"/>
                  </a:moveTo>
                  <a:cubicBezTo>
                    <a:pt x="545" y="12"/>
                    <a:pt x="573" y="5"/>
                    <a:pt x="604" y="0"/>
                  </a:cubicBezTo>
                  <a:cubicBezTo>
                    <a:pt x="637" y="4"/>
                    <a:pt x="674" y="3"/>
                    <a:pt x="705" y="15"/>
                  </a:cubicBezTo>
                  <a:cubicBezTo>
                    <a:pt x="738" y="27"/>
                    <a:pt x="757" y="51"/>
                    <a:pt x="791" y="58"/>
                  </a:cubicBezTo>
                  <a:cubicBezTo>
                    <a:pt x="807" y="67"/>
                    <a:pt x="822" y="71"/>
                    <a:pt x="839" y="77"/>
                  </a:cubicBezTo>
                  <a:cubicBezTo>
                    <a:pt x="891" y="73"/>
                    <a:pt x="943" y="73"/>
                    <a:pt x="988" y="44"/>
                  </a:cubicBezTo>
                  <a:cubicBezTo>
                    <a:pt x="1018" y="45"/>
                    <a:pt x="1049" y="44"/>
                    <a:pt x="1079" y="48"/>
                  </a:cubicBezTo>
                  <a:cubicBezTo>
                    <a:pt x="1085" y="49"/>
                    <a:pt x="1088" y="56"/>
                    <a:pt x="1094" y="58"/>
                  </a:cubicBezTo>
                  <a:cubicBezTo>
                    <a:pt x="1130" y="72"/>
                    <a:pt x="1165" y="77"/>
                    <a:pt x="1199" y="96"/>
                  </a:cubicBezTo>
                  <a:cubicBezTo>
                    <a:pt x="1256" y="128"/>
                    <a:pt x="1252" y="151"/>
                    <a:pt x="1314" y="159"/>
                  </a:cubicBezTo>
                  <a:cubicBezTo>
                    <a:pt x="1397" y="155"/>
                    <a:pt x="1452" y="151"/>
                    <a:pt x="1526" y="125"/>
                  </a:cubicBezTo>
                  <a:cubicBezTo>
                    <a:pt x="1573" y="109"/>
                    <a:pt x="1625" y="115"/>
                    <a:pt x="1674" y="111"/>
                  </a:cubicBezTo>
                  <a:cubicBezTo>
                    <a:pt x="1697" y="76"/>
                    <a:pt x="1730" y="81"/>
                    <a:pt x="1770" y="77"/>
                  </a:cubicBezTo>
                  <a:cubicBezTo>
                    <a:pt x="1849" y="51"/>
                    <a:pt x="1863" y="44"/>
                    <a:pt x="1958" y="39"/>
                  </a:cubicBezTo>
                  <a:cubicBezTo>
                    <a:pt x="2032" y="29"/>
                    <a:pt x="1963" y="41"/>
                    <a:pt x="2025" y="24"/>
                  </a:cubicBezTo>
                  <a:cubicBezTo>
                    <a:pt x="2036" y="21"/>
                    <a:pt x="2047" y="18"/>
                    <a:pt x="2058" y="15"/>
                  </a:cubicBezTo>
                  <a:cubicBezTo>
                    <a:pt x="2065" y="13"/>
                    <a:pt x="2078" y="10"/>
                    <a:pt x="2078" y="10"/>
                  </a:cubicBezTo>
                  <a:cubicBezTo>
                    <a:pt x="2117" y="13"/>
                    <a:pt x="2151" y="16"/>
                    <a:pt x="2188" y="29"/>
                  </a:cubicBezTo>
                  <a:cubicBezTo>
                    <a:pt x="2202" y="40"/>
                    <a:pt x="2223" y="50"/>
                    <a:pt x="2236" y="63"/>
                  </a:cubicBezTo>
                  <a:cubicBezTo>
                    <a:pt x="2261" y="88"/>
                    <a:pt x="2286" y="114"/>
                    <a:pt x="2322" y="125"/>
                  </a:cubicBezTo>
                  <a:cubicBezTo>
                    <a:pt x="2357" y="135"/>
                    <a:pt x="2365" y="132"/>
                    <a:pt x="2414" y="135"/>
                  </a:cubicBezTo>
                  <a:cubicBezTo>
                    <a:pt x="2427" y="137"/>
                    <a:pt x="2449" y="135"/>
                    <a:pt x="2452" y="154"/>
                  </a:cubicBezTo>
                  <a:cubicBezTo>
                    <a:pt x="2453" y="158"/>
                    <a:pt x="2415" y="197"/>
                    <a:pt x="2414" y="202"/>
                  </a:cubicBezTo>
                  <a:cubicBezTo>
                    <a:pt x="2407" y="228"/>
                    <a:pt x="2433" y="238"/>
                    <a:pt x="2418" y="260"/>
                  </a:cubicBezTo>
                  <a:cubicBezTo>
                    <a:pt x="2425" y="280"/>
                    <a:pt x="2436" y="296"/>
                    <a:pt x="2442" y="317"/>
                  </a:cubicBezTo>
                  <a:cubicBezTo>
                    <a:pt x="2436" y="360"/>
                    <a:pt x="2419" y="366"/>
                    <a:pt x="2380" y="380"/>
                  </a:cubicBezTo>
                  <a:cubicBezTo>
                    <a:pt x="2366" y="446"/>
                    <a:pt x="2385" y="516"/>
                    <a:pt x="2366" y="581"/>
                  </a:cubicBezTo>
                  <a:cubicBezTo>
                    <a:pt x="2371" y="657"/>
                    <a:pt x="2379" y="718"/>
                    <a:pt x="2404" y="788"/>
                  </a:cubicBezTo>
                  <a:cubicBezTo>
                    <a:pt x="2410" y="804"/>
                    <a:pt x="2410" y="825"/>
                    <a:pt x="2418" y="840"/>
                  </a:cubicBezTo>
                  <a:cubicBezTo>
                    <a:pt x="2424" y="850"/>
                    <a:pt x="2438" y="869"/>
                    <a:pt x="2438" y="869"/>
                  </a:cubicBezTo>
                  <a:cubicBezTo>
                    <a:pt x="2443" y="886"/>
                    <a:pt x="2447" y="897"/>
                    <a:pt x="2457" y="912"/>
                  </a:cubicBezTo>
                  <a:cubicBezTo>
                    <a:pt x="2470" y="952"/>
                    <a:pt x="2546" y="949"/>
                    <a:pt x="2577" y="951"/>
                  </a:cubicBezTo>
                  <a:cubicBezTo>
                    <a:pt x="2605" y="957"/>
                    <a:pt x="2627" y="971"/>
                    <a:pt x="2654" y="980"/>
                  </a:cubicBezTo>
                  <a:cubicBezTo>
                    <a:pt x="2668" y="990"/>
                    <a:pt x="2684" y="997"/>
                    <a:pt x="2697" y="1008"/>
                  </a:cubicBezTo>
                  <a:cubicBezTo>
                    <a:pt x="2720" y="1026"/>
                    <a:pt x="2738" y="1051"/>
                    <a:pt x="2764" y="1066"/>
                  </a:cubicBezTo>
                  <a:cubicBezTo>
                    <a:pt x="2848" y="1115"/>
                    <a:pt x="2949" y="1124"/>
                    <a:pt x="3042" y="1148"/>
                  </a:cubicBezTo>
                  <a:cubicBezTo>
                    <a:pt x="3108" y="1167"/>
                    <a:pt x="3120" y="1143"/>
                    <a:pt x="3158" y="1148"/>
                  </a:cubicBezTo>
                  <a:cubicBezTo>
                    <a:pt x="3196" y="1153"/>
                    <a:pt x="3238" y="1168"/>
                    <a:pt x="3273" y="1181"/>
                  </a:cubicBezTo>
                  <a:cubicBezTo>
                    <a:pt x="3305" y="1186"/>
                    <a:pt x="3344" y="1202"/>
                    <a:pt x="3369" y="1224"/>
                  </a:cubicBezTo>
                  <a:cubicBezTo>
                    <a:pt x="3428" y="1277"/>
                    <a:pt x="3386" y="1250"/>
                    <a:pt x="3422" y="1272"/>
                  </a:cubicBezTo>
                  <a:cubicBezTo>
                    <a:pt x="3428" y="1295"/>
                    <a:pt x="3450" y="1322"/>
                    <a:pt x="3470" y="1335"/>
                  </a:cubicBezTo>
                  <a:cubicBezTo>
                    <a:pt x="3495" y="1374"/>
                    <a:pt x="3545" y="1415"/>
                    <a:pt x="3590" y="1426"/>
                  </a:cubicBezTo>
                  <a:cubicBezTo>
                    <a:pt x="3608" y="1435"/>
                    <a:pt x="3624" y="1438"/>
                    <a:pt x="3642" y="1445"/>
                  </a:cubicBezTo>
                  <a:cubicBezTo>
                    <a:pt x="3748" y="1440"/>
                    <a:pt x="3716" y="1442"/>
                    <a:pt x="3777" y="1426"/>
                  </a:cubicBezTo>
                  <a:cubicBezTo>
                    <a:pt x="3811" y="1402"/>
                    <a:pt x="3776" y="1376"/>
                    <a:pt x="3820" y="1364"/>
                  </a:cubicBezTo>
                  <a:cubicBezTo>
                    <a:pt x="3838" y="1351"/>
                    <a:pt x="3871" y="1338"/>
                    <a:pt x="3882" y="1320"/>
                  </a:cubicBezTo>
                  <a:cubicBezTo>
                    <a:pt x="3894" y="1275"/>
                    <a:pt x="3836" y="1243"/>
                    <a:pt x="3892" y="1253"/>
                  </a:cubicBezTo>
                  <a:cubicBezTo>
                    <a:pt x="3929" y="1271"/>
                    <a:pt x="3948" y="1313"/>
                    <a:pt x="3974" y="1335"/>
                  </a:cubicBezTo>
                  <a:cubicBezTo>
                    <a:pt x="3982" y="1342"/>
                    <a:pt x="3994" y="1342"/>
                    <a:pt x="4002" y="1349"/>
                  </a:cubicBezTo>
                  <a:cubicBezTo>
                    <a:pt x="4045" y="1385"/>
                    <a:pt x="4068" y="1438"/>
                    <a:pt x="4098" y="1484"/>
                  </a:cubicBezTo>
                  <a:cubicBezTo>
                    <a:pt x="4112" y="1505"/>
                    <a:pt x="4132" y="1520"/>
                    <a:pt x="4146" y="1541"/>
                  </a:cubicBezTo>
                  <a:cubicBezTo>
                    <a:pt x="4137" y="1547"/>
                    <a:pt x="4127" y="1554"/>
                    <a:pt x="4118" y="1560"/>
                  </a:cubicBezTo>
                  <a:cubicBezTo>
                    <a:pt x="4113" y="1563"/>
                    <a:pt x="4103" y="1570"/>
                    <a:pt x="4103" y="1570"/>
                  </a:cubicBezTo>
                  <a:cubicBezTo>
                    <a:pt x="4085" y="1598"/>
                    <a:pt x="4089" y="1630"/>
                    <a:pt x="4108" y="1656"/>
                  </a:cubicBezTo>
                  <a:cubicBezTo>
                    <a:pt x="4116" y="1712"/>
                    <a:pt x="4123" y="1711"/>
                    <a:pt x="4166" y="1743"/>
                  </a:cubicBezTo>
                  <a:cubicBezTo>
                    <a:pt x="4180" y="1768"/>
                    <a:pt x="4169" y="1796"/>
                    <a:pt x="4175" y="1824"/>
                  </a:cubicBezTo>
                  <a:cubicBezTo>
                    <a:pt x="4179" y="1886"/>
                    <a:pt x="4207" y="1931"/>
                    <a:pt x="4190" y="1992"/>
                  </a:cubicBezTo>
                  <a:cubicBezTo>
                    <a:pt x="4188" y="2037"/>
                    <a:pt x="4194" y="2083"/>
                    <a:pt x="4185" y="2127"/>
                  </a:cubicBezTo>
                  <a:cubicBezTo>
                    <a:pt x="4183" y="2135"/>
                    <a:pt x="4169" y="2129"/>
                    <a:pt x="4161" y="2132"/>
                  </a:cubicBezTo>
                  <a:cubicBezTo>
                    <a:pt x="4131" y="2143"/>
                    <a:pt x="4108" y="2124"/>
                    <a:pt x="4089" y="2151"/>
                  </a:cubicBezTo>
                  <a:cubicBezTo>
                    <a:pt x="4082" y="2171"/>
                    <a:pt x="4062" y="2225"/>
                    <a:pt x="4050" y="2242"/>
                  </a:cubicBezTo>
                  <a:cubicBezTo>
                    <a:pt x="4042" y="2271"/>
                    <a:pt x="4011" y="2263"/>
                    <a:pt x="3983" y="2266"/>
                  </a:cubicBezTo>
                  <a:cubicBezTo>
                    <a:pt x="3965" y="2264"/>
                    <a:pt x="3948" y="2263"/>
                    <a:pt x="3930" y="2261"/>
                  </a:cubicBezTo>
                  <a:cubicBezTo>
                    <a:pt x="3924" y="2260"/>
                    <a:pt x="3917" y="2254"/>
                    <a:pt x="3911" y="2256"/>
                  </a:cubicBezTo>
                  <a:cubicBezTo>
                    <a:pt x="3906" y="2258"/>
                    <a:pt x="3905" y="2266"/>
                    <a:pt x="3902" y="2271"/>
                  </a:cubicBezTo>
                  <a:cubicBezTo>
                    <a:pt x="3894" y="2329"/>
                    <a:pt x="3916" y="2297"/>
                    <a:pt x="3868" y="2280"/>
                  </a:cubicBezTo>
                  <a:cubicBezTo>
                    <a:pt x="3860" y="2282"/>
                    <a:pt x="3836" y="2294"/>
                    <a:pt x="3830" y="2300"/>
                  </a:cubicBezTo>
                  <a:cubicBezTo>
                    <a:pt x="3827" y="2302"/>
                    <a:pt x="3787" y="2330"/>
                    <a:pt x="3782" y="2338"/>
                  </a:cubicBezTo>
                  <a:cubicBezTo>
                    <a:pt x="3771" y="2356"/>
                    <a:pt x="3766" y="2411"/>
                    <a:pt x="3748" y="2420"/>
                  </a:cubicBezTo>
                  <a:cubicBezTo>
                    <a:pt x="3745" y="2426"/>
                    <a:pt x="3744" y="2434"/>
                    <a:pt x="3738" y="2439"/>
                  </a:cubicBezTo>
                  <a:cubicBezTo>
                    <a:pt x="3710" y="2463"/>
                    <a:pt x="3682" y="2417"/>
                    <a:pt x="3662" y="2405"/>
                  </a:cubicBezTo>
                  <a:cubicBezTo>
                    <a:pt x="3656" y="2402"/>
                    <a:pt x="3649" y="2402"/>
                    <a:pt x="3642" y="2400"/>
                  </a:cubicBezTo>
                  <a:cubicBezTo>
                    <a:pt x="3633" y="2368"/>
                    <a:pt x="3646" y="2406"/>
                    <a:pt x="3623" y="2372"/>
                  </a:cubicBezTo>
                  <a:cubicBezTo>
                    <a:pt x="3607" y="2349"/>
                    <a:pt x="3631" y="2365"/>
                    <a:pt x="3609" y="2343"/>
                  </a:cubicBezTo>
                  <a:cubicBezTo>
                    <a:pt x="3598" y="2332"/>
                    <a:pt x="3580" y="2300"/>
                    <a:pt x="3566" y="2295"/>
                  </a:cubicBezTo>
                  <a:cubicBezTo>
                    <a:pt x="3550" y="2289"/>
                    <a:pt x="3484" y="2290"/>
                    <a:pt x="3484" y="2290"/>
                  </a:cubicBezTo>
                  <a:cubicBezTo>
                    <a:pt x="3415" y="2300"/>
                    <a:pt x="3387" y="2329"/>
                    <a:pt x="3316" y="2333"/>
                  </a:cubicBezTo>
                  <a:cubicBezTo>
                    <a:pt x="3284" y="2338"/>
                    <a:pt x="3268" y="2347"/>
                    <a:pt x="3239" y="2357"/>
                  </a:cubicBezTo>
                  <a:cubicBezTo>
                    <a:pt x="3193" y="2379"/>
                    <a:pt x="3082" y="2440"/>
                    <a:pt x="3042" y="2463"/>
                  </a:cubicBezTo>
                  <a:cubicBezTo>
                    <a:pt x="3025" y="2471"/>
                    <a:pt x="3015" y="2486"/>
                    <a:pt x="2999" y="2496"/>
                  </a:cubicBezTo>
                  <a:cubicBezTo>
                    <a:pt x="2956" y="2568"/>
                    <a:pt x="2857" y="2538"/>
                    <a:pt x="2783" y="2544"/>
                  </a:cubicBezTo>
                  <a:cubicBezTo>
                    <a:pt x="2745" y="2571"/>
                    <a:pt x="2706" y="2538"/>
                    <a:pt x="2668" y="2530"/>
                  </a:cubicBezTo>
                  <a:cubicBezTo>
                    <a:pt x="2654" y="2520"/>
                    <a:pt x="2641" y="2517"/>
                    <a:pt x="2625" y="2511"/>
                  </a:cubicBezTo>
                  <a:cubicBezTo>
                    <a:pt x="2611" y="2494"/>
                    <a:pt x="2613" y="2465"/>
                    <a:pt x="2606" y="2444"/>
                  </a:cubicBezTo>
                  <a:cubicBezTo>
                    <a:pt x="2604" y="2414"/>
                    <a:pt x="2606" y="2390"/>
                    <a:pt x="2586" y="2367"/>
                  </a:cubicBezTo>
                  <a:cubicBezTo>
                    <a:pt x="2579" y="2358"/>
                    <a:pt x="2558" y="2348"/>
                    <a:pt x="2558" y="2348"/>
                  </a:cubicBezTo>
                  <a:cubicBezTo>
                    <a:pt x="2542" y="2324"/>
                    <a:pt x="2550" y="2339"/>
                    <a:pt x="2538" y="2304"/>
                  </a:cubicBezTo>
                  <a:cubicBezTo>
                    <a:pt x="2534" y="2293"/>
                    <a:pt x="2519" y="2276"/>
                    <a:pt x="2519" y="2276"/>
                  </a:cubicBezTo>
                  <a:cubicBezTo>
                    <a:pt x="2497" y="2210"/>
                    <a:pt x="2414" y="2208"/>
                    <a:pt x="2356" y="2199"/>
                  </a:cubicBezTo>
                  <a:cubicBezTo>
                    <a:pt x="2330" y="2190"/>
                    <a:pt x="2308" y="2171"/>
                    <a:pt x="2284" y="2156"/>
                  </a:cubicBezTo>
                  <a:cubicBezTo>
                    <a:pt x="2262" y="2142"/>
                    <a:pt x="2172" y="2139"/>
                    <a:pt x="2145" y="2136"/>
                  </a:cubicBezTo>
                  <a:cubicBezTo>
                    <a:pt x="2115" y="2140"/>
                    <a:pt x="2096" y="2144"/>
                    <a:pt x="2068" y="2151"/>
                  </a:cubicBezTo>
                  <a:cubicBezTo>
                    <a:pt x="2033" y="2174"/>
                    <a:pt x="2047" y="2162"/>
                    <a:pt x="2025" y="2184"/>
                  </a:cubicBezTo>
                  <a:cubicBezTo>
                    <a:pt x="2021" y="2196"/>
                    <a:pt x="2013" y="2206"/>
                    <a:pt x="2010" y="2218"/>
                  </a:cubicBezTo>
                  <a:cubicBezTo>
                    <a:pt x="2000" y="2251"/>
                    <a:pt x="2008" y="2292"/>
                    <a:pt x="1977" y="2314"/>
                  </a:cubicBezTo>
                  <a:cubicBezTo>
                    <a:pt x="1958" y="2312"/>
                    <a:pt x="1934" y="2317"/>
                    <a:pt x="1919" y="2304"/>
                  </a:cubicBezTo>
                  <a:cubicBezTo>
                    <a:pt x="1910" y="2297"/>
                    <a:pt x="1900" y="2276"/>
                    <a:pt x="1900" y="2276"/>
                  </a:cubicBezTo>
                  <a:cubicBezTo>
                    <a:pt x="1902" y="2253"/>
                    <a:pt x="1897" y="2229"/>
                    <a:pt x="1905" y="2208"/>
                  </a:cubicBezTo>
                  <a:cubicBezTo>
                    <a:pt x="1909" y="2197"/>
                    <a:pt x="1934" y="2189"/>
                    <a:pt x="1934" y="2189"/>
                  </a:cubicBezTo>
                  <a:cubicBezTo>
                    <a:pt x="1941" y="2165"/>
                    <a:pt x="1939" y="2139"/>
                    <a:pt x="1914" y="2132"/>
                  </a:cubicBezTo>
                  <a:cubicBezTo>
                    <a:pt x="1857" y="2134"/>
                    <a:pt x="1806" y="2136"/>
                    <a:pt x="1751" y="2146"/>
                  </a:cubicBezTo>
                  <a:cubicBezTo>
                    <a:pt x="1722" y="2144"/>
                    <a:pt x="1694" y="2144"/>
                    <a:pt x="1665" y="2141"/>
                  </a:cubicBezTo>
                  <a:cubicBezTo>
                    <a:pt x="1648" y="2139"/>
                    <a:pt x="1651" y="2134"/>
                    <a:pt x="1636" y="2127"/>
                  </a:cubicBezTo>
                  <a:cubicBezTo>
                    <a:pt x="1602" y="2112"/>
                    <a:pt x="1566" y="2090"/>
                    <a:pt x="1530" y="2079"/>
                  </a:cubicBezTo>
                  <a:cubicBezTo>
                    <a:pt x="1489" y="2066"/>
                    <a:pt x="1443" y="2061"/>
                    <a:pt x="1401" y="2050"/>
                  </a:cubicBezTo>
                  <a:cubicBezTo>
                    <a:pt x="1380" y="2052"/>
                    <a:pt x="1359" y="2055"/>
                    <a:pt x="1338" y="2055"/>
                  </a:cubicBezTo>
                  <a:cubicBezTo>
                    <a:pt x="1314" y="2055"/>
                    <a:pt x="1309" y="2018"/>
                    <a:pt x="1290" y="2007"/>
                  </a:cubicBezTo>
                  <a:cubicBezTo>
                    <a:pt x="1269" y="1972"/>
                    <a:pt x="1248" y="1962"/>
                    <a:pt x="1209" y="1954"/>
                  </a:cubicBezTo>
                  <a:cubicBezTo>
                    <a:pt x="1194" y="1935"/>
                    <a:pt x="1195" y="1925"/>
                    <a:pt x="1185" y="1906"/>
                  </a:cubicBezTo>
                  <a:cubicBezTo>
                    <a:pt x="1166" y="1871"/>
                    <a:pt x="1121" y="1850"/>
                    <a:pt x="1084" y="1844"/>
                  </a:cubicBezTo>
                  <a:cubicBezTo>
                    <a:pt x="1040" y="1826"/>
                    <a:pt x="1036" y="1858"/>
                    <a:pt x="1017" y="1815"/>
                  </a:cubicBezTo>
                  <a:cubicBezTo>
                    <a:pt x="1008" y="1794"/>
                    <a:pt x="1012" y="1778"/>
                    <a:pt x="993" y="1772"/>
                  </a:cubicBezTo>
                  <a:cubicBezTo>
                    <a:pt x="969" y="1737"/>
                    <a:pt x="993" y="1743"/>
                    <a:pt x="978" y="1666"/>
                  </a:cubicBezTo>
                  <a:cubicBezTo>
                    <a:pt x="971" y="1629"/>
                    <a:pt x="885" y="1637"/>
                    <a:pt x="854" y="1628"/>
                  </a:cubicBezTo>
                  <a:cubicBezTo>
                    <a:pt x="835" y="1602"/>
                    <a:pt x="836" y="1578"/>
                    <a:pt x="806" y="1570"/>
                  </a:cubicBezTo>
                  <a:cubicBezTo>
                    <a:pt x="788" y="1533"/>
                    <a:pt x="778" y="1489"/>
                    <a:pt x="734" y="1469"/>
                  </a:cubicBezTo>
                  <a:cubicBezTo>
                    <a:pt x="730" y="1467"/>
                    <a:pt x="686" y="1427"/>
                    <a:pt x="681" y="1426"/>
                  </a:cubicBezTo>
                  <a:cubicBezTo>
                    <a:pt x="656" y="1409"/>
                    <a:pt x="665" y="1420"/>
                    <a:pt x="642" y="1402"/>
                  </a:cubicBezTo>
                  <a:cubicBezTo>
                    <a:pt x="623" y="1384"/>
                    <a:pt x="615" y="1344"/>
                    <a:pt x="585" y="1330"/>
                  </a:cubicBezTo>
                  <a:cubicBezTo>
                    <a:pt x="555" y="1316"/>
                    <a:pt x="493" y="1318"/>
                    <a:pt x="460" y="1316"/>
                  </a:cubicBezTo>
                  <a:cubicBezTo>
                    <a:pt x="436" y="1317"/>
                    <a:pt x="412" y="1320"/>
                    <a:pt x="388" y="1320"/>
                  </a:cubicBezTo>
                  <a:cubicBezTo>
                    <a:pt x="382" y="1320"/>
                    <a:pt x="374" y="1321"/>
                    <a:pt x="369" y="1316"/>
                  </a:cubicBezTo>
                  <a:cubicBezTo>
                    <a:pt x="364" y="1311"/>
                    <a:pt x="368" y="1302"/>
                    <a:pt x="364" y="1296"/>
                  </a:cubicBezTo>
                  <a:cubicBezTo>
                    <a:pt x="356" y="1284"/>
                    <a:pt x="343" y="1276"/>
                    <a:pt x="330" y="1268"/>
                  </a:cubicBezTo>
                  <a:cubicBezTo>
                    <a:pt x="322" y="1263"/>
                    <a:pt x="321" y="1239"/>
                    <a:pt x="321" y="1239"/>
                  </a:cubicBezTo>
                  <a:cubicBezTo>
                    <a:pt x="313" y="1217"/>
                    <a:pt x="295" y="1206"/>
                    <a:pt x="287" y="1186"/>
                  </a:cubicBezTo>
                  <a:cubicBezTo>
                    <a:pt x="281" y="1171"/>
                    <a:pt x="251" y="1154"/>
                    <a:pt x="239" y="1143"/>
                  </a:cubicBezTo>
                  <a:cubicBezTo>
                    <a:pt x="236" y="1133"/>
                    <a:pt x="237" y="1121"/>
                    <a:pt x="230" y="1114"/>
                  </a:cubicBezTo>
                  <a:cubicBezTo>
                    <a:pt x="216" y="1100"/>
                    <a:pt x="192" y="1062"/>
                    <a:pt x="177" y="1047"/>
                  </a:cubicBezTo>
                  <a:cubicBezTo>
                    <a:pt x="142" y="1012"/>
                    <a:pt x="106" y="1002"/>
                    <a:pt x="57" y="984"/>
                  </a:cubicBezTo>
                  <a:cubicBezTo>
                    <a:pt x="45" y="951"/>
                    <a:pt x="27" y="923"/>
                    <a:pt x="18" y="888"/>
                  </a:cubicBezTo>
                  <a:cubicBezTo>
                    <a:pt x="22" y="842"/>
                    <a:pt x="29" y="811"/>
                    <a:pt x="38" y="768"/>
                  </a:cubicBezTo>
                  <a:cubicBezTo>
                    <a:pt x="31" y="723"/>
                    <a:pt x="32" y="698"/>
                    <a:pt x="9" y="663"/>
                  </a:cubicBezTo>
                  <a:cubicBezTo>
                    <a:pt x="27" y="610"/>
                    <a:pt x="0" y="687"/>
                    <a:pt x="23" y="634"/>
                  </a:cubicBezTo>
                  <a:cubicBezTo>
                    <a:pt x="41" y="594"/>
                    <a:pt x="26" y="588"/>
                    <a:pt x="71" y="576"/>
                  </a:cubicBezTo>
                  <a:cubicBezTo>
                    <a:pt x="85" y="578"/>
                    <a:pt x="101" y="575"/>
                    <a:pt x="114" y="581"/>
                  </a:cubicBezTo>
                  <a:cubicBezTo>
                    <a:pt x="117" y="582"/>
                    <a:pt x="128" y="635"/>
                    <a:pt x="129" y="639"/>
                  </a:cubicBezTo>
                  <a:cubicBezTo>
                    <a:pt x="142" y="637"/>
                    <a:pt x="155" y="639"/>
                    <a:pt x="167" y="634"/>
                  </a:cubicBezTo>
                  <a:cubicBezTo>
                    <a:pt x="176" y="630"/>
                    <a:pt x="179" y="612"/>
                    <a:pt x="182" y="605"/>
                  </a:cubicBezTo>
                  <a:cubicBezTo>
                    <a:pt x="190" y="589"/>
                    <a:pt x="191" y="591"/>
                    <a:pt x="206" y="581"/>
                  </a:cubicBezTo>
                  <a:cubicBezTo>
                    <a:pt x="213" y="522"/>
                    <a:pt x="197" y="477"/>
                    <a:pt x="182" y="423"/>
                  </a:cubicBezTo>
                  <a:cubicBezTo>
                    <a:pt x="183" y="381"/>
                    <a:pt x="156" y="290"/>
                    <a:pt x="206" y="260"/>
                  </a:cubicBezTo>
                  <a:cubicBezTo>
                    <a:pt x="217" y="207"/>
                    <a:pt x="189" y="191"/>
                    <a:pt x="239" y="173"/>
                  </a:cubicBezTo>
                  <a:cubicBezTo>
                    <a:pt x="278" y="177"/>
                    <a:pt x="335" y="176"/>
                    <a:pt x="374" y="183"/>
                  </a:cubicBezTo>
                  <a:cubicBezTo>
                    <a:pt x="388" y="181"/>
                    <a:pt x="412" y="173"/>
                    <a:pt x="426" y="168"/>
                  </a:cubicBezTo>
                  <a:cubicBezTo>
                    <a:pt x="437" y="164"/>
                    <a:pt x="441" y="120"/>
                    <a:pt x="441" y="120"/>
                  </a:cubicBezTo>
                  <a:cubicBezTo>
                    <a:pt x="451" y="86"/>
                    <a:pt x="464" y="83"/>
                    <a:pt x="489" y="58"/>
                  </a:cubicBezTo>
                  <a:cubicBezTo>
                    <a:pt x="496" y="39"/>
                    <a:pt x="518" y="50"/>
                    <a:pt x="518" y="29"/>
                  </a:cubicBezTo>
                  <a:close/>
                </a:path>
              </a:pathLst>
            </a:custGeom>
            <a:solidFill>
              <a:schemeClr val="bg1">
                <a:lumMod val="95000"/>
              </a:schemeClr>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sp>
          <p:nvSpPr>
            <p:cNvPr id="44" name="Freeform 10"/>
            <p:cNvSpPr>
              <a:spLocks noChangeAspect="1"/>
            </p:cNvSpPr>
            <p:nvPr/>
          </p:nvSpPr>
          <p:spPr bwMode="auto">
            <a:xfrm>
              <a:off x="5173304" y="4437986"/>
              <a:ext cx="210668" cy="473224"/>
            </a:xfrm>
            <a:custGeom>
              <a:avLst/>
              <a:gdLst>
                <a:gd name="T0" fmla="*/ 639 w 984"/>
                <a:gd name="T1" fmla="*/ 0 h 2211"/>
                <a:gd name="T2" fmla="*/ 576 w 984"/>
                <a:gd name="T3" fmla="*/ 67 h 2211"/>
                <a:gd name="T4" fmla="*/ 452 w 984"/>
                <a:gd name="T5" fmla="*/ 235 h 2211"/>
                <a:gd name="T6" fmla="*/ 351 w 984"/>
                <a:gd name="T7" fmla="*/ 422 h 2211"/>
                <a:gd name="T8" fmla="*/ 308 w 984"/>
                <a:gd name="T9" fmla="*/ 480 h 2211"/>
                <a:gd name="T10" fmla="*/ 288 w 984"/>
                <a:gd name="T11" fmla="*/ 552 h 2211"/>
                <a:gd name="T12" fmla="*/ 212 w 984"/>
                <a:gd name="T13" fmla="*/ 744 h 2211"/>
                <a:gd name="T14" fmla="*/ 159 w 984"/>
                <a:gd name="T15" fmla="*/ 893 h 2211"/>
                <a:gd name="T16" fmla="*/ 15 w 984"/>
                <a:gd name="T17" fmla="*/ 1209 h 2211"/>
                <a:gd name="T18" fmla="*/ 5 w 984"/>
                <a:gd name="T19" fmla="*/ 1368 h 2211"/>
                <a:gd name="T20" fmla="*/ 72 w 984"/>
                <a:gd name="T21" fmla="*/ 1536 h 2211"/>
                <a:gd name="T22" fmla="*/ 116 w 984"/>
                <a:gd name="T23" fmla="*/ 1584 h 2211"/>
                <a:gd name="T24" fmla="*/ 144 w 984"/>
                <a:gd name="T25" fmla="*/ 1622 h 2211"/>
                <a:gd name="T26" fmla="*/ 188 w 984"/>
                <a:gd name="T27" fmla="*/ 1685 h 2211"/>
                <a:gd name="T28" fmla="*/ 322 w 984"/>
                <a:gd name="T29" fmla="*/ 1824 h 2211"/>
                <a:gd name="T30" fmla="*/ 413 w 984"/>
                <a:gd name="T31" fmla="*/ 1982 h 2211"/>
                <a:gd name="T32" fmla="*/ 437 w 984"/>
                <a:gd name="T33" fmla="*/ 2073 h 2211"/>
                <a:gd name="T34" fmla="*/ 476 w 984"/>
                <a:gd name="T35" fmla="*/ 2150 h 2211"/>
                <a:gd name="T36" fmla="*/ 557 w 984"/>
                <a:gd name="T37" fmla="*/ 2165 h 2211"/>
                <a:gd name="T38" fmla="*/ 576 w 984"/>
                <a:gd name="T39" fmla="*/ 1838 h 2211"/>
                <a:gd name="T40" fmla="*/ 639 w 984"/>
                <a:gd name="T41" fmla="*/ 1670 h 2211"/>
                <a:gd name="T42" fmla="*/ 668 w 984"/>
                <a:gd name="T43" fmla="*/ 1627 h 2211"/>
                <a:gd name="T44" fmla="*/ 802 w 984"/>
                <a:gd name="T45" fmla="*/ 1440 h 2211"/>
                <a:gd name="T46" fmla="*/ 826 w 984"/>
                <a:gd name="T47" fmla="*/ 1200 h 2211"/>
                <a:gd name="T48" fmla="*/ 850 w 984"/>
                <a:gd name="T49" fmla="*/ 989 h 2211"/>
                <a:gd name="T50" fmla="*/ 927 w 984"/>
                <a:gd name="T51" fmla="*/ 696 h 2211"/>
                <a:gd name="T52" fmla="*/ 951 w 984"/>
                <a:gd name="T53" fmla="*/ 432 h 2211"/>
                <a:gd name="T54" fmla="*/ 912 w 984"/>
                <a:gd name="T55" fmla="*/ 384 h 2211"/>
                <a:gd name="T56" fmla="*/ 932 w 984"/>
                <a:gd name="T57" fmla="*/ 264 h 2211"/>
                <a:gd name="T58" fmla="*/ 984 w 984"/>
                <a:gd name="T59" fmla="*/ 177 h 2211"/>
                <a:gd name="T60" fmla="*/ 869 w 984"/>
                <a:gd name="T61" fmla="*/ 134 h 2211"/>
                <a:gd name="T62" fmla="*/ 807 w 984"/>
                <a:gd name="T63" fmla="*/ 139 h 2211"/>
                <a:gd name="T64" fmla="*/ 759 w 984"/>
                <a:gd name="T65" fmla="*/ 120 h 2211"/>
                <a:gd name="T66" fmla="*/ 730 w 984"/>
                <a:gd name="T67" fmla="*/ 29 h 2211"/>
                <a:gd name="T68" fmla="*/ 730 w 984"/>
                <a:gd name="T69" fmla="*/ 19 h 2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84" h="2211">
                  <a:moveTo>
                    <a:pt x="730" y="19"/>
                  </a:moveTo>
                  <a:cubicBezTo>
                    <a:pt x="700" y="13"/>
                    <a:pt x="669" y="6"/>
                    <a:pt x="639" y="0"/>
                  </a:cubicBezTo>
                  <a:cubicBezTo>
                    <a:pt x="621" y="11"/>
                    <a:pt x="618" y="22"/>
                    <a:pt x="605" y="38"/>
                  </a:cubicBezTo>
                  <a:cubicBezTo>
                    <a:pt x="596" y="49"/>
                    <a:pt x="584" y="56"/>
                    <a:pt x="576" y="67"/>
                  </a:cubicBezTo>
                  <a:cubicBezTo>
                    <a:pt x="549" y="101"/>
                    <a:pt x="540" y="128"/>
                    <a:pt x="504" y="153"/>
                  </a:cubicBezTo>
                  <a:cubicBezTo>
                    <a:pt x="483" y="188"/>
                    <a:pt x="469" y="205"/>
                    <a:pt x="452" y="235"/>
                  </a:cubicBezTo>
                  <a:cubicBezTo>
                    <a:pt x="433" y="269"/>
                    <a:pt x="434" y="299"/>
                    <a:pt x="404" y="321"/>
                  </a:cubicBezTo>
                  <a:cubicBezTo>
                    <a:pt x="382" y="353"/>
                    <a:pt x="369" y="388"/>
                    <a:pt x="351" y="422"/>
                  </a:cubicBezTo>
                  <a:cubicBezTo>
                    <a:pt x="346" y="432"/>
                    <a:pt x="343" y="442"/>
                    <a:pt x="336" y="451"/>
                  </a:cubicBezTo>
                  <a:cubicBezTo>
                    <a:pt x="328" y="462"/>
                    <a:pt x="308" y="480"/>
                    <a:pt x="308" y="480"/>
                  </a:cubicBezTo>
                  <a:cubicBezTo>
                    <a:pt x="298" y="507"/>
                    <a:pt x="305" y="488"/>
                    <a:pt x="293" y="533"/>
                  </a:cubicBezTo>
                  <a:cubicBezTo>
                    <a:pt x="291" y="539"/>
                    <a:pt x="288" y="552"/>
                    <a:pt x="288" y="552"/>
                  </a:cubicBezTo>
                  <a:cubicBezTo>
                    <a:pt x="285" y="586"/>
                    <a:pt x="284" y="626"/>
                    <a:pt x="269" y="657"/>
                  </a:cubicBezTo>
                  <a:cubicBezTo>
                    <a:pt x="255" y="685"/>
                    <a:pt x="229" y="715"/>
                    <a:pt x="212" y="744"/>
                  </a:cubicBezTo>
                  <a:cubicBezTo>
                    <a:pt x="206" y="774"/>
                    <a:pt x="196" y="798"/>
                    <a:pt x="183" y="825"/>
                  </a:cubicBezTo>
                  <a:cubicBezTo>
                    <a:pt x="173" y="846"/>
                    <a:pt x="170" y="872"/>
                    <a:pt x="159" y="893"/>
                  </a:cubicBezTo>
                  <a:cubicBezTo>
                    <a:pt x="130" y="950"/>
                    <a:pt x="103" y="1011"/>
                    <a:pt x="68" y="1065"/>
                  </a:cubicBezTo>
                  <a:cubicBezTo>
                    <a:pt x="55" y="1115"/>
                    <a:pt x="32" y="1161"/>
                    <a:pt x="15" y="1209"/>
                  </a:cubicBezTo>
                  <a:cubicBezTo>
                    <a:pt x="11" y="1235"/>
                    <a:pt x="5" y="1260"/>
                    <a:pt x="0" y="1286"/>
                  </a:cubicBezTo>
                  <a:cubicBezTo>
                    <a:pt x="2" y="1313"/>
                    <a:pt x="1" y="1341"/>
                    <a:pt x="5" y="1368"/>
                  </a:cubicBezTo>
                  <a:cubicBezTo>
                    <a:pt x="7" y="1379"/>
                    <a:pt x="19" y="1386"/>
                    <a:pt x="24" y="1397"/>
                  </a:cubicBezTo>
                  <a:cubicBezTo>
                    <a:pt x="44" y="1442"/>
                    <a:pt x="46" y="1493"/>
                    <a:pt x="72" y="1536"/>
                  </a:cubicBezTo>
                  <a:cubicBezTo>
                    <a:pt x="84" y="1583"/>
                    <a:pt x="63" y="1524"/>
                    <a:pt x="111" y="1560"/>
                  </a:cubicBezTo>
                  <a:cubicBezTo>
                    <a:pt x="118" y="1565"/>
                    <a:pt x="114" y="1576"/>
                    <a:pt x="116" y="1584"/>
                  </a:cubicBezTo>
                  <a:cubicBezTo>
                    <a:pt x="121" y="1603"/>
                    <a:pt x="117" y="1596"/>
                    <a:pt x="135" y="1608"/>
                  </a:cubicBezTo>
                  <a:cubicBezTo>
                    <a:pt x="138" y="1613"/>
                    <a:pt x="140" y="1619"/>
                    <a:pt x="144" y="1622"/>
                  </a:cubicBezTo>
                  <a:cubicBezTo>
                    <a:pt x="153" y="1629"/>
                    <a:pt x="167" y="1628"/>
                    <a:pt x="173" y="1637"/>
                  </a:cubicBezTo>
                  <a:cubicBezTo>
                    <a:pt x="183" y="1651"/>
                    <a:pt x="179" y="1671"/>
                    <a:pt x="188" y="1685"/>
                  </a:cubicBezTo>
                  <a:cubicBezTo>
                    <a:pt x="200" y="1704"/>
                    <a:pt x="209" y="1731"/>
                    <a:pt x="226" y="1747"/>
                  </a:cubicBezTo>
                  <a:cubicBezTo>
                    <a:pt x="256" y="1776"/>
                    <a:pt x="291" y="1797"/>
                    <a:pt x="322" y="1824"/>
                  </a:cubicBezTo>
                  <a:cubicBezTo>
                    <a:pt x="347" y="1846"/>
                    <a:pt x="350" y="1872"/>
                    <a:pt x="380" y="1886"/>
                  </a:cubicBezTo>
                  <a:cubicBezTo>
                    <a:pt x="390" y="1923"/>
                    <a:pt x="407" y="1936"/>
                    <a:pt x="413" y="1982"/>
                  </a:cubicBezTo>
                  <a:cubicBezTo>
                    <a:pt x="415" y="2001"/>
                    <a:pt x="410" y="2014"/>
                    <a:pt x="418" y="2030"/>
                  </a:cubicBezTo>
                  <a:cubicBezTo>
                    <a:pt x="425" y="2044"/>
                    <a:pt x="429" y="2060"/>
                    <a:pt x="437" y="2073"/>
                  </a:cubicBezTo>
                  <a:cubicBezTo>
                    <a:pt x="444" y="2085"/>
                    <a:pt x="461" y="2107"/>
                    <a:pt x="461" y="2107"/>
                  </a:cubicBezTo>
                  <a:cubicBezTo>
                    <a:pt x="466" y="2121"/>
                    <a:pt x="471" y="2136"/>
                    <a:pt x="476" y="2150"/>
                  </a:cubicBezTo>
                  <a:cubicBezTo>
                    <a:pt x="479" y="2159"/>
                    <a:pt x="520" y="2170"/>
                    <a:pt x="524" y="2179"/>
                  </a:cubicBezTo>
                  <a:cubicBezTo>
                    <a:pt x="537" y="2181"/>
                    <a:pt x="551" y="2211"/>
                    <a:pt x="557" y="2165"/>
                  </a:cubicBezTo>
                  <a:cubicBezTo>
                    <a:pt x="560" y="2075"/>
                    <a:pt x="568" y="1990"/>
                    <a:pt x="562" y="1901"/>
                  </a:cubicBezTo>
                  <a:cubicBezTo>
                    <a:pt x="566" y="1879"/>
                    <a:pt x="571" y="1859"/>
                    <a:pt x="576" y="1838"/>
                  </a:cubicBezTo>
                  <a:cubicBezTo>
                    <a:pt x="577" y="1829"/>
                    <a:pt x="574" y="1739"/>
                    <a:pt x="591" y="1718"/>
                  </a:cubicBezTo>
                  <a:cubicBezTo>
                    <a:pt x="605" y="1700"/>
                    <a:pt x="627" y="1689"/>
                    <a:pt x="639" y="1670"/>
                  </a:cubicBezTo>
                  <a:cubicBezTo>
                    <a:pt x="645" y="1660"/>
                    <a:pt x="652" y="1651"/>
                    <a:pt x="658" y="1641"/>
                  </a:cubicBezTo>
                  <a:cubicBezTo>
                    <a:pt x="661" y="1636"/>
                    <a:pt x="668" y="1627"/>
                    <a:pt x="668" y="1627"/>
                  </a:cubicBezTo>
                  <a:cubicBezTo>
                    <a:pt x="679" y="1590"/>
                    <a:pt x="702" y="1571"/>
                    <a:pt x="725" y="1541"/>
                  </a:cubicBezTo>
                  <a:cubicBezTo>
                    <a:pt x="751" y="1507"/>
                    <a:pt x="771" y="1471"/>
                    <a:pt x="802" y="1440"/>
                  </a:cubicBezTo>
                  <a:cubicBezTo>
                    <a:pt x="817" y="1405"/>
                    <a:pt x="812" y="1369"/>
                    <a:pt x="816" y="1329"/>
                  </a:cubicBezTo>
                  <a:cubicBezTo>
                    <a:pt x="819" y="1314"/>
                    <a:pt x="821" y="1214"/>
                    <a:pt x="826" y="1200"/>
                  </a:cubicBezTo>
                  <a:cubicBezTo>
                    <a:pt x="828" y="1195"/>
                    <a:pt x="821" y="1152"/>
                    <a:pt x="821" y="1152"/>
                  </a:cubicBezTo>
                  <a:cubicBezTo>
                    <a:pt x="817" y="1054"/>
                    <a:pt x="816" y="1083"/>
                    <a:pt x="850" y="989"/>
                  </a:cubicBezTo>
                  <a:cubicBezTo>
                    <a:pt x="858" y="916"/>
                    <a:pt x="854" y="830"/>
                    <a:pt x="898" y="768"/>
                  </a:cubicBezTo>
                  <a:cubicBezTo>
                    <a:pt x="906" y="743"/>
                    <a:pt x="912" y="717"/>
                    <a:pt x="927" y="696"/>
                  </a:cubicBezTo>
                  <a:cubicBezTo>
                    <a:pt x="934" y="674"/>
                    <a:pt x="943" y="648"/>
                    <a:pt x="956" y="629"/>
                  </a:cubicBezTo>
                  <a:cubicBezTo>
                    <a:pt x="954" y="563"/>
                    <a:pt x="957" y="497"/>
                    <a:pt x="951" y="432"/>
                  </a:cubicBezTo>
                  <a:cubicBezTo>
                    <a:pt x="950" y="425"/>
                    <a:pt x="940" y="422"/>
                    <a:pt x="936" y="417"/>
                  </a:cubicBezTo>
                  <a:cubicBezTo>
                    <a:pt x="927" y="406"/>
                    <a:pt x="912" y="384"/>
                    <a:pt x="912" y="384"/>
                  </a:cubicBezTo>
                  <a:cubicBezTo>
                    <a:pt x="901" y="345"/>
                    <a:pt x="898" y="344"/>
                    <a:pt x="908" y="288"/>
                  </a:cubicBezTo>
                  <a:cubicBezTo>
                    <a:pt x="911" y="270"/>
                    <a:pt x="921" y="274"/>
                    <a:pt x="932" y="264"/>
                  </a:cubicBezTo>
                  <a:cubicBezTo>
                    <a:pt x="942" y="255"/>
                    <a:pt x="960" y="235"/>
                    <a:pt x="960" y="235"/>
                  </a:cubicBezTo>
                  <a:cubicBezTo>
                    <a:pt x="967" y="215"/>
                    <a:pt x="978" y="198"/>
                    <a:pt x="984" y="177"/>
                  </a:cubicBezTo>
                  <a:cubicBezTo>
                    <a:pt x="966" y="148"/>
                    <a:pt x="935" y="137"/>
                    <a:pt x="903" y="129"/>
                  </a:cubicBezTo>
                  <a:cubicBezTo>
                    <a:pt x="892" y="131"/>
                    <a:pt x="880" y="132"/>
                    <a:pt x="869" y="134"/>
                  </a:cubicBezTo>
                  <a:cubicBezTo>
                    <a:pt x="856" y="137"/>
                    <a:pt x="831" y="144"/>
                    <a:pt x="831" y="144"/>
                  </a:cubicBezTo>
                  <a:cubicBezTo>
                    <a:pt x="823" y="142"/>
                    <a:pt x="814" y="143"/>
                    <a:pt x="807" y="139"/>
                  </a:cubicBezTo>
                  <a:cubicBezTo>
                    <a:pt x="803" y="136"/>
                    <a:pt x="807" y="127"/>
                    <a:pt x="802" y="125"/>
                  </a:cubicBezTo>
                  <a:cubicBezTo>
                    <a:pt x="789" y="120"/>
                    <a:pt x="773" y="122"/>
                    <a:pt x="759" y="120"/>
                  </a:cubicBezTo>
                  <a:cubicBezTo>
                    <a:pt x="757" y="96"/>
                    <a:pt x="761" y="71"/>
                    <a:pt x="754" y="48"/>
                  </a:cubicBezTo>
                  <a:cubicBezTo>
                    <a:pt x="751" y="38"/>
                    <a:pt x="739" y="34"/>
                    <a:pt x="730" y="29"/>
                  </a:cubicBezTo>
                  <a:cubicBezTo>
                    <a:pt x="726" y="26"/>
                    <a:pt x="716" y="29"/>
                    <a:pt x="716" y="24"/>
                  </a:cubicBezTo>
                  <a:cubicBezTo>
                    <a:pt x="716" y="19"/>
                    <a:pt x="725" y="21"/>
                    <a:pt x="730" y="19"/>
                  </a:cubicBezTo>
                  <a:close/>
                </a:path>
              </a:pathLst>
            </a:custGeom>
            <a:solidFill>
              <a:schemeClr val="bg1">
                <a:lumMod val="95000"/>
              </a:schemeClr>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grpSp>
          <p:nvGrpSpPr>
            <p:cNvPr id="45" name="Group 16"/>
            <p:cNvGrpSpPr>
              <a:grpSpLocks noChangeAspect="1"/>
            </p:cNvGrpSpPr>
            <p:nvPr/>
          </p:nvGrpSpPr>
          <p:grpSpPr bwMode="auto">
            <a:xfrm>
              <a:off x="5163513" y="3605873"/>
              <a:ext cx="126079" cy="176862"/>
              <a:chOff x="1217" y="675"/>
              <a:chExt cx="2142" cy="3003"/>
            </a:xfrm>
            <a:solidFill>
              <a:srgbClr val="FCFCFC"/>
            </a:solidFill>
          </p:grpSpPr>
          <p:sp>
            <p:nvSpPr>
              <p:cNvPr id="50" name="Freeform 17"/>
              <p:cNvSpPr/>
              <p:nvPr/>
            </p:nvSpPr>
            <p:spPr bwMode="auto">
              <a:xfrm>
                <a:off x="1679" y="675"/>
                <a:ext cx="1662" cy="971"/>
              </a:xfrm>
              <a:custGeom>
                <a:avLst/>
                <a:gdLst>
                  <a:gd name="T0" fmla="*/ 1401 w 1662"/>
                  <a:gd name="T1" fmla="*/ 649 h 971"/>
                  <a:gd name="T2" fmla="*/ 1283 w 1662"/>
                  <a:gd name="T3" fmla="*/ 592 h 971"/>
                  <a:gd name="T4" fmla="*/ 1242 w 1662"/>
                  <a:gd name="T5" fmla="*/ 584 h 971"/>
                  <a:gd name="T6" fmla="*/ 1193 w 1662"/>
                  <a:gd name="T7" fmla="*/ 568 h 971"/>
                  <a:gd name="T8" fmla="*/ 1135 w 1662"/>
                  <a:gd name="T9" fmla="*/ 518 h 971"/>
                  <a:gd name="T10" fmla="*/ 1012 w 1662"/>
                  <a:gd name="T11" fmla="*/ 477 h 971"/>
                  <a:gd name="T12" fmla="*/ 938 w 1662"/>
                  <a:gd name="T13" fmla="*/ 436 h 971"/>
                  <a:gd name="T14" fmla="*/ 847 w 1662"/>
                  <a:gd name="T15" fmla="*/ 370 h 971"/>
                  <a:gd name="T16" fmla="*/ 707 w 1662"/>
                  <a:gd name="T17" fmla="*/ 304 h 971"/>
                  <a:gd name="T18" fmla="*/ 576 w 1662"/>
                  <a:gd name="T19" fmla="*/ 205 h 971"/>
                  <a:gd name="T20" fmla="*/ 526 w 1662"/>
                  <a:gd name="T21" fmla="*/ 140 h 971"/>
                  <a:gd name="T22" fmla="*/ 460 w 1662"/>
                  <a:gd name="T23" fmla="*/ 66 h 971"/>
                  <a:gd name="T24" fmla="*/ 353 w 1662"/>
                  <a:gd name="T25" fmla="*/ 16 h 971"/>
                  <a:gd name="T26" fmla="*/ 288 w 1662"/>
                  <a:gd name="T27" fmla="*/ 0 h 971"/>
                  <a:gd name="T28" fmla="*/ 131 w 1662"/>
                  <a:gd name="T29" fmla="*/ 8 h 971"/>
                  <a:gd name="T30" fmla="*/ 65 w 1662"/>
                  <a:gd name="T31" fmla="*/ 57 h 971"/>
                  <a:gd name="T32" fmla="*/ 24 w 1662"/>
                  <a:gd name="T33" fmla="*/ 98 h 971"/>
                  <a:gd name="T34" fmla="*/ 8 w 1662"/>
                  <a:gd name="T35" fmla="*/ 148 h 971"/>
                  <a:gd name="T36" fmla="*/ 0 w 1662"/>
                  <a:gd name="T37" fmla="*/ 173 h 971"/>
                  <a:gd name="T38" fmla="*/ 57 w 1662"/>
                  <a:gd name="T39" fmla="*/ 247 h 971"/>
                  <a:gd name="T40" fmla="*/ 98 w 1662"/>
                  <a:gd name="T41" fmla="*/ 189 h 971"/>
                  <a:gd name="T42" fmla="*/ 107 w 1662"/>
                  <a:gd name="T43" fmla="*/ 156 h 971"/>
                  <a:gd name="T44" fmla="*/ 131 w 1662"/>
                  <a:gd name="T45" fmla="*/ 173 h 971"/>
                  <a:gd name="T46" fmla="*/ 172 w 1662"/>
                  <a:gd name="T47" fmla="*/ 197 h 971"/>
                  <a:gd name="T48" fmla="*/ 181 w 1662"/>
                  <a:gd name="T49" fmla="*/ 222 h 971"/>
                  <a:gd name="T50" fmla="*/ 205 w 1662"/>
                  <a:gd name="T51" fmla="*/ 247 h 971"/>
                  <a:gd name="T52" fmla="*/ 222 w 1662"/>
                  <a:gd name="T53" fmla="*/ 337 h 971"/>
                  <a:gd name="T54" fmla="*/ 312 w 1662"/>
                  <a:gd name="T55" fmla="*/ 411 h 971"/>
                  <a:gd name="T56" fmla="*/ 378 w 1662"/>
                  <a:gd name="T57" fmla="*/ 493 h 971"/>
                  <a:gd name="T58" fmla="*/ 477 w 1662"/>
                  <a:gd name="T59" fmla="*/ 559 h 971"/>
                  <a:gd name="T60" fmla="*/ 559 w 1662"/>
                  <a:gd name="T61" fmla="*/ 625 h 971"/>
                  <a:gd name="T62" fmla="*/ 691 w 1662"/>
                  <a:gd name="T63" fmla="*/ 666 h 971"/>
                  <a:gd name="T64" fmla="*/ 839 w 1662"/>
                  <a:gd name="T65" fmla="*/ 749 h 971"/>
                  <a:gd name="T66" fmla="*/ 971 w 1662"/>
                  <a:gd name="T67" fmla="*/ 773 h 971"/>
                  <a:gd name="T68" fmla="*/ 1004 w 1662"/>
                  <a:gd name="T69" fmla="*/ 806 h 971"/>
                  <a:gd name="T70" fmla="*/ 1012 w 1662"/>
                  <a:gd name="T71" fmla="*/ 831 h 971"/>
                  <a:gd name="T72" fmla="*/ 1185 w 1662"/>
                  <a:gd name="T73" fmla="*/ 872 h 971"/>
                  <a:gd name="T74" fmla="*/ 1308 w 1662"/>
                  <a:gd name="T75" fmla="*/ 938 h 971"/>
                  <a:gd name="T76" fmla="*/ 1431 w 1662"/>
                  <a:gd name="T77" fmla="*/ 954 h 971"/>
                  <a:gd name="T78" fmla="*/ 1530 w 1662"/>
                  <a:gd name="T79" fmla="*/ 962 h 971"/>
                  <a:gd name="T80" fmla="*/ 1555 w 1662"/>
                  <a:gd name="T81" fmla="*/ 905 h 971"/>
                  <a:gd name="T82" fmla="*/ 1629 w 1662"/>
                  <a:gd name="T83" fmla="*/ 872 h 971"/>
                  <a:gd name="T84" fmla="*/ 1604 w 1662"/>
                  <a:gd name="T85" fmla="*/ 757 h 971"/>
                  <a:gd name="T86" fmla="*/ 1547 w 1662"/>
                  <a:gd name="T87" fmla="*/ 699 h 971"/>
                  <a:gd name="T88" fmla="*/ 1401 w 1662"/>
                  <a:gd name="T89" fmla="*/ 649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62" h="971">
                    <a:moveTo>
                      <a:pt x="1401" y="649"/>
                    </a:moveTo>
                    <a:cubicBezTo>
                      <a:pt x="1373" y="621"/>
                      <a:pt x="1323" y="602"/>
                      <a:pt x="1283" y="592"/>
                    </a:cubicBezTo>
                    <a:cubicBezTo>
                      <a:pt x="1269" y="589"/>
                      <a:pt x="1255" y="588"/>
                      <a:pt x="1242" y="584"/>
                    </a:cubicBezTo>
                    <a:cubicBezTo>
                      <a:pt x="1225" y="580"/>
                      <a:pt x="1193" y="568"/>
                      <a:pt x="1193" y="568"/>
                    </a:cubicBezTo>
                    <a:cubicBezTo>
                      <a:pt x="1178" y="553"/>
                      <a:pt x="1154" y="527"/>
                      <a:pt x="1135" y="518"/>
                    </a:cubicBezTo>
                    <a:cubicBezTo>
                      <a:pt x="1101" y="501"/>
                      <a:pt x="1049" y="489"/>
                      <a:pt x="1012" y="477"/>
                    </a:cubicBezTo>
                    <a:cubicBezTo>
                      <a:pt x="985" y="468"/>
                      <a:pt x="965" y="445"/>
                      <a:pt x="938" y="436"/>
                    </a:cubicBezTo>
                    <a:cubicBezTo>
                      <a:pt x="905" y="403"/>
                      <a:pt x="890" y="384"/>
                      <a:pt x="847" y="370"/>
                    </a:cubicBezTo>
                    <a:cubicBezTo>
                      <a:pt x="786" y="309"/>
                      <a:pt x="795" y="315"/>
                      <a:pt x="707" y="304"/>
                    </a:cubicBezTo>
                    <a:cubicBezTo>
                      <a:pt x="655" y="287"/>
                      <a:pt x="614" y="243"/>
                      <a:pt x="576" y="205"/>
                    </a:cubicBezTo>
                    <a:cubicBezTo>
                      <a:pt x="557" y="186"/>
                      <a:pt x="526" y="140"/>
                      <a:pt x="526" y="140"/>
                    </a:cubicBezTo>
                    <a:cubicBezTo>
                      <a:pt x="514" y="101"/>
                      <a:pt x="499" y="79"/>
                      <a:pt x="460" y="66"/>
                    </a:cubicBezTo>
                    <a:cubicBezTo>
                      <a:pt x="427" y="31"/>
                      <a:pt x="398" y="26"/>
                      <a:pt x="353" y="16"/>
                    </a:cubicBezTo>
                    <a:cubicBezTo>
                      <a:pt x="331" y="11"/>
                      <a:pt x="288" y="0"/>
                      <a:pt x="288" y="0"/>
                    </a:cubicBezTo>
                    <a:cubicBezTo>
                      <a:pt x="236" y="3"/>
                      <a:pt x="183" y="1"/>
                      <a:pt x="131" y="8"/>
                    </a:cubicBezTo>
                    <a:cubicBezTo>
                      <a:pt x="117" y="10"/>
                      <a:pt x="75" y="48"/>
                      <a:pt x="65" y="57"/>
                    </a:cubicBezTo>
                    <a:cubicBezTo>
                      <a:pt x="50" y="70"/>
                      <a:pt x="24" y="98"/>
                      <a:pt x="24" y="98"/>
                    </a:cubicBezTo>
                    <a:cubicBezTo>
                      <a:pt x="19" y="115"/>
                      <a:pt x="13" y="131"/>
                      <a:pt x="8" y="148"/>
                    </a:cubicBezTo>
                    <a:cubicBezTo>
                      <a:pt x="5" y="156"/>
                      <a:pt x="0" y="173"/>
                      <a:pt x="0" y="173"/>
                    </a:cubicBezTo>
                    <a:cubicBezTo>
                      <a:pt x="9" y="217"/>
                      <a:pt x="15" y="231"/>
                      <a:pt x="57" y="247"/>
                    </a:cubicBezTo>
                    <a:cubicBezTo>
                      <a:pt x="73" y="250"/>
                      <a:pt x="90" y="204"/>
                      <a:pt x="98" y="189"/>
                    </a:cubicBezTo>
                    <a:cubicBezTo>
                      <a:pt x="101" y="178"/>
                      <a:pt x="97" y="161"/>
                      <a:pt x="107" y="156"/>
                    </a:cubicBezTo>
                    <a:cubicBezTo>
                      <a:pt x="116" y="152"/>
                      <a:pt x="123" y="167"/>
                      <a:pt x="131" y="173"/>
                    </a:cubicBezTo>
                    <a:cubicBezTo>
                      <a:pt x="161" y="197"/>
                      <a:pt x="133" y="184"/>
                      <a:pt x="172" y="197"/>
                    </a:cubicBezTo>
                    <a:cubicBezTo>
                      <a:pt x="175" y="205"/>
                      <a:pt x="176" y="215"/>
                      <a:pt x="181" y="222"/>
                    </a:cubicBezTo>
                    <a:cubicBezTo>
                      <a:pt x="187" y="232"/>
                      <a:pt x="201" y="236"/>
                      <a:pt x="205" y="247"/>
                    </a:cubicBezTo>
                    <a:cubicBezTo>
                      <a:pt x="216" y="276"/>
                      <a:pt x="203" y="313"/>
                      <a:pt x="222" y="337"/>
                    </a:cubicBezTo>
                    <a:cubicBezTo>
                      <a:pt x="235" y="354"/>
                      <a:pt x="294" y="402"/>
                      <a:pt x="312" y="411"/>
                    </a:cubicBezTo>
                    <a:cubicBezTo>
                      <a:pt x="336" y="435"/>
                      <a:pt x="353" y="471"/>
                      <a:pt x="378" y="493"/>
                    </a:cubicBezTo>
                    <a:cubicBezTo>
                      <a:pt x="408" y="519"/>
                      <a:pt x="444" y="537"/>
                      <a:pt x="477" y="559"/>
                    </a:cubicBezTo>
                    <a:cubicBezTo>
                      <a:pt x="505" y="578"/>
                      <a:pt x="530" y="605"/>
                      <a:pt x="559" y="625"/>
                    </a:cubicBezTo>
                    <a:cubicBezTo>
                      <a:pt x="585" y="643"/>
                      <a:pt x="657" y="649"/>
                      <a:pt x="691" y="666"/>
                    </a:cubicBezTo>
                    <a:cubicBezTo>
                      <a:pt x="740" y="691"/>
                      <a:pt x="788" y="730"/>
                      <a:pt x="839" y="749"/>
                    </a:cubicBezTo>
                    <a:cubicBezTo>
                      <a:pt x="881" y="765"/>
                      <a:pt x="928" y="768"/>
                      <a:pt x="971" y="773"/>
                    </a:cubicBezTo>
                    <a:cubicBezTo>
                      <a:pt x="982" y="784"/>
                      <a:pt x="996" y="793"/>
                      <a:pt x="1004" y="806"/>
                    </a:cubicBezTo>
                    <a:cubicBezTo>
                      <a:pt x="1009" y="813"/>
                      <a:pt x="1006" y="825"/>
                      <a:pt x="1012" y="831"/>
                    </a:cubicBezTo>
                    <a:cubicBezTo>
                      <a:pt x="1049" y="868"/>
                      <a:pt x="1146" y="869"/>
                      <a:pt x="1185" y="872"/>
                    </a:cubicBezTo>
                    <a:cubicBezTo>
                      <a:pt x="1228" y="886"/>
                      <a:pt x="1267" y="917"/>
                      <a:pt x="1308" y="938"/>
                    </a:cubicBezTo>
                    <a:cubicBezTo>
                      <a:pt x="1340" y="954"/>
                      <a:pt x="1415" y="953"/>
                      <a:pt x="1431" y="954"/>
                    </a:cubicBezTo>
                    <a:cubicBezTo>
                      <a:pt x="1475" y="968"/>
                      <a:pt x="1480" y="971"/>
                      <a:pt x="1530" y="962"/>
                    </a:cubicBezTo>
                    <a:cubicBezTo>
                      <a:pt x="1567" y="927"/>
                      <a:pt x="1528" y="970"/>
                      <a:pt x="1555" y="905"/>
                    </a:cubicBezTo>
                    <a:cubicBezTo>
                      <a:pt x="1566" y="879"/>
                      <a:pt x="1606" y="879"/>
                      <a:pt x="1629" y="872"/>
                    </a:cubicBezTo>
                    <a:cubicBezTo>
                      <a:pt x="1644" y="825"/>
                      <a:pt x="1662" y="776"/>
                      <a:pt x="1604" y="757"/>
                    </a:cubicBezTo>
                    <a:cubicBezTo>
                      <a:pt x="1595" y="729"/>
                      <a:pt x="1513" y="685"/>
                      <a:pt x="1547" y="699"/>
                    </a:cubicBezTo>
                    <a:cubicBezTo>
                      <a:pt x="1547" y="699"/>
                      <a:pt x="1401" y="649"/>
                      <a:pt x="1401" y="649"/>
                    </a:cubicBezTo>
                    <a:close/>
                  </a:path>
                </a:pathLst>
              </a:custGeom>
              <a:solidFill>
                <a:srgbClr val="00B0F0"/>
              </a:solidFill>
              <a:ln w="3175">
                <a:solidFill>
                  <a:schemeClr val="bg2">
                    <a:lumMod val="75000"/>
                  </a:schemeClr>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1" name="Freeform 18"/>
              <p:cNvSpPr/>
              <p:nvPr/>
            </p:nvSpPr>
            <p:spPr bwMode="auto">
              <a:xfrm>
                <a:off x="1217" y="1543"/>
                <a:ext cx="2142" cy="2135"/>
              </a:xfrm>
              <a:custGeom>
                <a:avLst/>
                <a:gdLst>
                  <a:gd name="T0" fmla="*/ 700 w 2142"/>
                  <a:gd name="T1" fmla="*/ 53 h 2135"/>
                  <a:gd name="T2" fmla="*/ 519 w 2142"/>
                  <a:gd name="T3" fmla="*/ 127 h 2135"/>
                  <a:gd name="T4" fmla="*/ 396 w 2142"/>
                  <a:gd name="T5" fmla="*/ 308 h 2135"/>
                  <a:gd name="T6" fmla="*/ 412 w 2142"/>
                  <a:gd name="T7" fmla="*/ 424 h 2135"/>
                  <a:gd name="T8" fmla="*/ 462 w 2142"/>
                  <a:gd name="T9" fmla="*/ 522 h 2135"/>
                  <a:gd name="T10" fmla="*/ 486 w 2142"/>
                  <a:gd name="T11" fmla="*/ 572 h 2135"/>
                  <a:gd name="T12" fmla="*/ 429 w 2142"/>
                  <a:gd name="T13" fmla="*/ 588 h 2135"/>
                  <a:gd name="T14" fmla="*/ 256 w 2142"/>
                  <a:gd name="T15" fmla="*/ 728 h 2135"/>
                  <a:gd name="T16" fmla="*/ 314 w 2142"/>
                  <a:gd name="T17" fmla="*/ 884 h 2135"/>
                  <a:gd name="T18" fmla="*/ 182 w 2142"/>
                  <a:gd name="T19" fmla="*/ 1000 h 2135"/>
                  <a:gd name="T20" fmla="*/ 141 w 2142"/>
                  <a:gd name="T21" fmla="*/ 1057 h 2135"/>
                  <a:gd name="T22" fmla="*/ 1 w 2142"/>
                  <a:gd name="T23" fmla="*/ 1230 h 2135"/>
                  <a:gd name="T24" fmla="*/ 116 w 2142"/>
                  <a:gd name="T25" fmla="*/ 1411 h 2135"/>
                  <a:gd name="T26" fmla="*/ 141 w 2142"/>
                  <a:gd name="T27" fmla="*/ 1822 h 2135"/>
                  <a:gd name="T28" fmla="*/ 346 w 2142"/>
                  <a:gd name="T29" fmla="*/ 1707 h 2135"/>
                  <a:gd name="T30" fmla="*/ 396 w 2142"/>
                  <a:gd name="T31" fmla="*/ 1740 h 2135"/>
                  <a:gd name="T32" fmla="*/ 445 w 2142"/>
                  <a:gd name="T33" fmla="*/ 1888 h 2135"/>
                  <a:gd name="T34" fmla="*/ 560 w 2142"/>
                  <a:gd name="T35" fmla="*/ 1921 h 2135"/>
                  <a:gd name="T36" fmla="*/ 684 w 2142"/>
                  <a:gd name="T37" fmla="*/ 2020 h 2135"/>
                  <a:gd name="T38" fmla="*/ 873 w 2142"/>
                  <a:gd name="T39" fmla="*/ 2127 h 2135"/>
                  <a:gd name="T40" fmla="*/ 1054 w 2142"/>
                  <a:gd name="T41" fmla="*/ 1971 h 2135"/>
                  <a:gd name="T42" fmla="*/ 1128 w 2142"/>
                  <a:gd name="T43" fmla="*/ 1864 h 2135"/>
                  <a:gd name="T44" fmla="*/ 1367 w 2142"/>
                  <a:gd name="T45" fmla="*/ 1748 h 2135"/>
                  <a:gd name="T46" fmla="*/ 2058 w 2142"/>
                  <a:gd name="T47" fmla="*/ 1683 h 2135"/>
                  <a:gd name="T48" fmla="*/ 2140 w 2142"/>
                  <a:gd name="T49" fmla="*/ 1559 h 2135"/>
                  <a:gd name="T50" fmla="*/ 2099 w 2142"/>
                  <a:gd name="T51" fmla="*/ 1345 h 2135"/>
                  <a:gd name="T52" fmla="*/ 2074 w 2142"/>
                  <a:gd name="T53" fmla="*/ 1238 h 2135"/>
                  <a:gd name="T54" fmla="*/ 1995 w 2142"/>
                  <a:gd name="T55" fmla="*/ 1133 h 2135"/>
                  <a:gd name="T56" fmla="*/ 1918 w 2142"/>
                  <a:gd name="T57" fmla="*/ 983 h 2135"/>
                  <a:gd name="T58" fmla="*/ 1877 w 2142"/>
                  <a:gd name="T59" fmla="*/ 860 h 2135"/>
                  <a:gd name="T60" fmla="*/ 1823 w 2142"/>
                  <a:gd name="T61" fmla="*/ 749 h 2135"/>
                  <a:gd name="T62" fmla="*/ 1704 w 2142"/>
                  <a:gd name="T63" fmla="*/ 613 h 2135"/>
                  <a:gd name="T64" fmla="*/ 1400 w 2142"/>
                  <a:gd name="T65" fmla="*/ 333 h 2135"/>
                  <a:gd name="T66" fmla="*/ 1227 w 2142"/>
                  <a:gd name="T67" fmla="*/ 218 h 2135"/>
                  <a:gd name="T68" fmla="*/ 851 w 2142"/>
                  <a:gd name="T69" fmla="*/ 5 h 2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42" h="2135">
                    <a:moveTo>
                      <a:pt x="750" y="37"/>
                    </a:moveTo>
                    <a:cubicBezTo>
                      <a:pt x="733" y="43"/>
                      <a:pt x="700" y="53"/>
                      <a:pt x="700" y="53"/>
                    </a:cubicBezTo>
                    <a:cubicBezTo>
                      <a:pt x="666" y="77"/>
                      <a:pt x="631" y="83"/>
                      <a:pt x="593" y="94"/>
                    </a:cubicBezTo>
                    <a:cubicBezTo>
                      <a:pt x="566" y="102"/>
                      <a:pt x="546" y="118"/>
                      <a:pt x="519" y="127"/>
                    </a:cubicBezTo>
                    <a:cubicBezTo>
                      <a:pt x="500" y="147"/>
                      <a:pt x="481" y="149"/>
                      <a:pt x="462" y="169"/>
                    </a:cubicBezTo>
                    <a:cubicBezTo>
                      <a:pt x="442" y="221"/>
                      <a:pt x="458" y="287"/>
                      <a:pt x="396" y="308"/>
                    </a:cubicBezTo>
                    <a:cubicBezTo>
                      <a:pt x="339" y="346"/>
                      <a:pt x="352" y="322"/>
                      <a:pt x="338" y="366"/>
                    </a:cubicBezTo>
                    <a:cubicBezTo>
                      <a:pt x="366" y="407"/>
                      <a:pt x="376" y="386"/>
                      <a:pt x="412" y="424"/>
                    </a:cubicBezTo>
                    <a:cubicBezTo>
                      <a:pt x="418" y="440"/>
                      <a:pt x="419" y="459"/>
                      <a:pt x="429" y="473"/>
                    </a:cubicBezTo>
                    <a:cubicBezTo>
                      <a:pt x="440" y="489"/>
                      <a:pt x="462" y="522"/>
                      <a:pt x="462" y="522"/>
                    </a:cubicBezTo>
                    <a:cubicBezTo>
                      <a:pt x="465" y="530"/>
                      <a:pt x="466" y="539"/>
                      <a:pt x="470" y="547"/>
                    </a:cubicBezTo>
                    <a:cubicBezTo>
                      <a:pt x="474" y="556"/>
                      <a:pt x="488" y="562"/>
                      <a:pt x="486" y="572"/>
                    </a:cubicBezTo>
                    <a:cubicBezTo>
                      <a:pt x="484" y="580"/>
                      <a:pt x="470" y="578"/>
                      <a:pt x="462" y="580"/>
                    </a:cubicBezTo>
                    <a:cubicBezTo>
                      <a:pt x="451" y="583"/>
                      <a:pt x="440" y="586"/>
                      <a:pt x="429" y="588"/>
                    </a:cubicBezTo>
                    <a:cubicBezTo>
                      <a:pt x="386" y="596"/>
                      <a:pt x="346" y="600"/>
                      <a:pt x="305" y="613"/>
                    </a:cubicBezTo>
                    <a:cubicBezTo>
                      <a:pt x="265" y="640"/>
                      <a:pt x="264" y="682"/>
                      <a:pt x="256" y="728"/>
                    </a:cubicBezTo>
                    <a:cubicBezTo>
                      <a:pt x="259" y="764"/>
                      <a:pt x="252" y="801"/>
                      <a:pt x="264" y="835"/>
                    </a:cubicBezTo>
                    <a:cubicBezTo>
                      <a:pt x="272" y="857"/>
                      <a:pt x="314" y="884"/>
                      <a:pt x="314" y="884"/>
                    </a:cubicBezTo>
                    <a:cubicBezTo>
                      <a:pt x="299" y="927"/>
                      <a:pt x="289" y="902"/>
                      <a:pt x="264" y="934"/>
                    </a:cubicBezTo>
                    <a:cubicBezTo>
                      <a:pt x="238" y="966"/>
                      <a:pt x="223" y="985"/>
                      <a:pt x="182" y="1000"/>
                    </a:cubicBezTo>
                    <a:cubicBezTo>
                      <a:pt x="177" y="1004"/>
                      <a:pt x="152" y="1027"/>
                      <a:pt x="149" y="1033"/>
                    </a:cubicBezTo>
                    <a:cubicBezTo>
                      <a:pt x="145" y="1040"/>
                      <a:pt x="147" y="1051"/>
                      <a:pt x="141" y="1057"/>
                    </a:cubicBezTo>
                    <a:cubicBezTo>
                      <a:pt x="126" y="1072"/>
                      <a:pt x="72" y="1109"/>
                      <a:pt x="50" y="1123"/>
                    </a:cubicBezTo>
                    <a:cubicBezTo>
                      <a:pt x="18" y="1173"/>
                      <a:pt x="13" y="1166"/>
                      <a:pt x="1" y="1230"/>
                    </a:cubicBezTo>
                    <a:cubicBezTo>
                      <a:pt x="0" y="1268"/>
                      <a:pt x="24" y="1319"/>
                      <a:pt x="43" y="1349"/>
                    </a:cubicBezTo>
                    <a:cubicBezTo>
                      <a:pt x="53" y="1369"/>
                      <a:pt x="114" y="1342"/>
                      <a:pt x="116" y="1411"/>
                    </a:cubicBezTo>
                    <a:cubicBezTo>
                      <a:pt x="119" y="1498"/>
                      <a:pt x="162" y="1686"/>
                      <a:pt x="83" y="1765"/>
                    </a:cubicBezTo>
                    <a:cubicBezTo>
                      <a:pt x="91" y="1820"/>
                      <a:pt x="87" y="1841"/>
                      <a:pt x="141" y="1822"/>
                    </a:cubicBezTo>
                    <a:cubicBezTo>
                      <a:pt x="175" y="1771"/>
                      <a:pt x="174" y="1781"/>
                      <a:pt x="248" y="1773"/>
                    </a:cubicBezTo>
                    <a:cubicBezTo>
                      <a:pt x="266" y="1716"/>
                      <a:pt x="289" y="1717"/>
                      <a:pt x="346" y="1707"/>
                    </a:cubicBezTo>
                    <a:cubicBezTo>
                      <a:pt x="360" y="1710"/>
                      <a:pt x="376" y="1708"/>
                      <a:pt x="388" y="1716"/>
                    </a:cubicBezTo>
                    <a:cubicBezTo>
                      <a:pt x="395" y="1721"/>
                      <a:pt x="392" y="1732"/>
                      <a:pt x="396" y="1740"/>
                    </a:cubicBezTo>
                    <a:cubicBezTo>
                      <a:pt x="407" y="1763"/>
                      <a:pt x="412" y="1765"/>
                      <a:pt x="429" y="1781"/>
                    </a:cubicBezTo>
                    <a:cubicBezTo>
                      <a:pt x="436" y="1816"/>
                      <a:pt x="428" y="1856"/>
                      <a:pt x="445" y="1888"/>
                    </a:cubicBezTo>
                    <a:cubicBezTo>
                      <a:pt x="450" y="1898"/>
                      <a:pt x="467" y="1894"/>
                      <a:pt x="478" y="1897"/>
                    </a:cubicBezTo>
                    <a:cubicBezTo>
                      <a:pt x="505" y="1905"/>
                      <a:pt x="533" y="1912"/>
                      <a:pt x="560" y="1921"/>
                    </a:cubicBezTo>
                    <a:cubicBezTo>
                      <a:pt x="584" y="1938"/>
                      <a:pt x="611" y="1943"/>
                      <a:pt x="634" y="1962"/>
                    </a:cubicBezTo>
                    <a:cubicBezTo>
                      <a:pt x="655" y="1979"/>
                      <a:pt x="665" y="2002"/>
                      <a:pt x="684" y="2020"/>
                    </a:cubicBezTo>
                    <a:cubicBezTo>
                      <a:pt x="701" y="2072"/>
                      <a:pt x="729" y="2118"/>
                      <a:pt x="783" y="2135"/>
                    </a:cubicBezTo>
                    <a:cubicBezTo>
                      <a:pt x="813" y="2132"/>
                      <a:pt x="844" y="2134"/>
                      <a:pt x="873" y="2127"/>
                    </a:cubicBezTo>
                    <a:cubicBezTo>
                      <a:pt x="903" y="2120"/>
                      <a:pt x="927" y="2037"/>
                      <a:pt x="947" y="2012"/>
                    </a:cubicBezTo>
                    <a:cubicBezTo>
                      <a:pt x="972" y="1981"/>
                      <a:pt x="1017" y="1978"/>
                      <a:pt x="1054" y="1971"/>
                    </a:cubicBezTo>
                    <a:cubicBezTo>
                      <a:pt x="1063" y="1944"/>
                      <a:pt x="1059" y="1914"/>
                      <a:pt x="1071" y="1888"/>
                    </a:cubicBezTo>
                    <a:cubicBezTo>
                      <a:pt x="1078" y="1872"/>
                      <a:pt x="1116" y="1867"/>
                      <a:pt x="1128" y="1864"/>
                    </a:cubicBezTo>
                    <a:cubicBezTo>
                      <a:pt x="1161" y="1854"/>
                      <a:pt x="1194" y="1849"/>
                      <a:pt x="1227" y="1839"/>
                    </a:cubicBezTo>
                    <a:cubicBezTo>
                      <a:pt x="1266" y="1797"/>
                      <a:pt x="1311" y="1763"/>
                      <a:pt x="1367" y="1748"/>
                    </a:cubicBezTo>
                    <a:cubicBezTo>
                      <a:pt x="1515" y="1650"/>
                      <a:pt x="1821" y="1717"/>
                      <a:pt x="1910" y="1716"/>
                    </a:cubicBezTo>
                    <a:cubicBezTo>
                      <a:pt x="1960" y="1707"/>
                      <a:pt x="2009" y="1695"/>
                      <a:pt x="2058" y="1683"/>
                    </a:cubicBezTo>
                    <a:cubicBezTo>
                      <a:pt x="2070" y="1670"/>
                      <a:pt x="2088" y="1664"/>
                      <a:pt x="2099" y="1650"/>
                    </a:cubicBezTo>
                    <a:cubicBezTo>
                      <a:pt x="2118" y="1626"/>
                      <a:pt x="2113" y="1587"/>
                      <a:pt x="2140" y="1559"/>
                    </a:cubicBezTo>
                    <a:cubicBezTo>
                      <a:pt x="2137" y="1504"/>
                      <a:pt x="2142" y="1449"/>
                      <a:pt x="2132" y="1395"/>
                    </a:cubicBezTo>
                    <a:cubicBezTo>
                      <a:pt x="2128" y="1375"/>
                      <a:pt x="2110" y="1362"/>
                      <a:pt x="2099" y="1345"/>
                    </a:cubicBezTo>
                    <a:cubicBezTo>
                      <a:pt x="2094" y="1337"/>
                      <a:pt x="2083" y="1321"/>
                      <a:pt x="2083" y="1321"/>
                    </a:cubicBezTo>
                    <a:cubicBezTo>
                      <a:pt x="2080" y="1293"/>
                      <a:pt x="2084" y="1264"/>
                      <a:pt x="2074" y="1238"/>
                    </a:cubicBezTo>
                    <a:cubicBezTo>
                      <a:pt x="2069" y="1226"/>
                      <a:pt x="2052" y="1223"/>
                      <a:pt x="2042" y="1214"/>
                    </a:cubicBezTo>
                    <a:cubicBezTo>
                      <a:pt x="2014" y="1190"/>
                      <a:pt x="2014" y="1163"/>
                      <a:pt x="1995" y="1133"/>
                    </a:cubicBezTo>
                    <a:cubicBezTo>
                      <a:pt x="1992" y="1100"/>
                      <a:pt x="1962" y="1065"/>
                      <a:pt x="1955" y="1033"/>
                    </a:cubicBezTo>
                    <a:cubicBezTo>
                      <a:pt x="1951" y="1016"/>
                      <a:pt x="1930" y="995"/>
                      <a:pt x="1918" y="983"/>
                    </a:cubicBezTo>
                    <a:cubicBezTo>
                      <a:pt x="1915" y="958"/>
                      <a:pt x="1899" y="933"/>
                      <a:pt x="1891" y="909"/>
                    </a:cubicBezTo>
                    <a:cubicBezTo>
                      <a:pt x="1885" y="890"/>
                      <a:pt x="1877" y="860"/>
                      <a:pt x="1877" y="860"/>
                    </a:cubicBezTo>
                    <a:cubicBezTo>
                      <a:pt x="1871" y="830"/>
                      <a:pt x="1880" y="814"/>
                      <a:pt x="1851" y="785"/>
                    </a:cubicBezTo>
                    <a:cubicBezTo>
                      <a:pt x="1843" y="762"/>
                      <a:pt x="1838" y="765"/>
                      <a:pt x="1823" y="749"/>
                    </a:cubicBezTo>
                    <a:cubicBezTo>
                      <a:pt x="1808" y="733"/>
                      <a:pt x="1782" y="710"/>
                      <a:pt x="1762" y="687"/>
                    </a:cubicBezTo>
                    <a:cubicBezTo>
                      <a:pt x="1751" y="654"/>
                      <a:pt x="1728" y="637"/>
                      <a:pt x="1704" y="613"/>
                    </a:cubicBezTo>
                    <a:cubicBezTo>
                      <a:pt x="1656" y="565"/>
                      <a:pt x="1614" y="510"/>
                      <a:pt x="1556" y="473"/>
                    </a:cubicBezTo>
                    <a:cubicBezTo>
                      <a:pt x="1518" y="414"/>
                      <a:pt x="1454" y="374"/>
                      <a:pt x="1400" y="333"/>
                    </a:cubicBezTo>
                    <a:cubicBezTo>
                      <a:pt x="1376" y="315"/>
                      <a:pt x="1347" y="305"/>
                      <a:pt x="1326" y="284"/>
                    </a:cubicBezTo>
                    <a:cubicBezTo>
                      <a:pt x="1298" y="256"/>
                      <a:pt x="1264" y="230"/>
                      <a:pt x="1227" y="218"/>
                    </a:cubicBezTo>
                    <a:cubicBezTo>
                      <a:pt x="1143" y="134"/>
                      <a:pt x="1064" y="105"/>
                      <a:pt x="955" y="70"/>
                    </a:cubicBezTo>
                    <a:cubicBezTo>
                      <a:pt x="918" y="30"/>
                      <a:pt x="877" y="15"/>
                      <a:pt x="851" y="5"/>
                    </a:cubicBezTo>
                    <a:cubicBezTo>
                      <a:pt x="817" y="0"/>
                      <a:pt x="775" y="28"/>
                      <a:pt x="750" y="37"/>
                    </a:cubicBezTo>
                    <a:close/>
                  </a:path>
                </a:pathLst>
              </a:custGeom>
              <a:solidFill>
                <a:srgbClr val="37AFDB"/>
              </a:solidFill>
              <a:ln w="3175">
                <a:solidFill>
                  <a:srgbClr val="00B0F0"/>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 name="Freeform 19"/>
              <p:cNvSpPr/>
              <p:nvPr/>
            </p:nvSpPr>
            <p:spPr bwMode="auto">
              <a:xfrm>
                <a:off x="2608" y="1686"/>
                <a:ext cx="478" cy="391"/>
              </a:xfrm>
              <a:custGeom>
                <a:avLst/>
                <a:gdLst>
                  <a:gd name="T0" fmla="*/ 9 w 478"/>
                  <a:gd name="T1" fmla="*/ 9 h 391"/>
                  <a:gd name="T2" fmla="*/ 33 w 478"/>
                  <a:gd name="T3" fmla="*/ 1 h 391"/>
                  <a:gd name="T4" fmla="*/ 83 w 478"/>
                  <a:gd name="T5" fmla="*/ 17 h 391"/>
                  <a:gd name="T6" fmla="*/ 272 w 478"/>
                  <a:gd name="T7" fmla="*/ 100 h 391"/>
                  <a:gd name="T8" fmla="*/ 330 w 478"/>
                  <a:gd name="T9" fmla="*/ 116 h 391"/>
                  <a:gd name="T10" fmla="*/ 379 w 478"/>
                  <a:gd name="T11" fmla="*/ 133 h 391"/>
                  <a:gd name="T12" fmla="*/ 437 w 478"/>
                  <a:gd name="T13" fmla="*/ 223 h 391"/>
                  <a:gd name="T14" fmla="*/ 469 w 478"/>
                  <a:gd name="T15" fmla="*/ 338 h 391"/>
                  <a:gd name="T16" fmla="*/ 478 w 478"/>
                  <a:gd name="T17" fmla="*/ 363 h 391"/>
                  <a:gd name="T18" fmla="*/ 412 w 478"/>
                  <a:gd name="T19" fmla="*/ 379 h 391"/>
                  <a:gd name="T20" fmla="*/ 404 w 478"/>
                  <a:gd name="T21" fmla="*/ 314 h 391"/>
                  <a:gd name="T22" fmla="*/ 371 w 478"/>
                  <a:gd name="T23" fmla="*/ 305 h 391"/>
                  <a:gd name="T24" fmla="*/ 363 w 478"/>
                  <a:gd name="T25" fmla="*/ 281 h 391"/>
                  <a:gd name="T26" fmla="*/ 297 w 478"/>
                  <a:gd name="T27" fmla="*/ 231 h 391"/>
                  <a:gd name="T28" fmla="*/ 247 w 478"/>
                  <a:gd name="T29" fmla="*/ 207 h 391"/>
                  <a:gd name="T30" fmla="*/ 206 w 478"/>
                  <a:gd name="T31" fmla="*/ 174 h 391"/>
                  <a:gd name="T32" fmla="*/ 99 w 478"/>
                  <a:gd name="T33" fmla="*/ 133 h 391"/>
                  <a:gd name="T34" fmla="*/ 50 w 478"/>
                  <a:gd name="T35" fmla="*/ 83 h 391"/>
                  <a:gd name="T36" fmla="*/ 0 w 478"/>
                  <a:gd name="T37" fmla="*/ 34 h 391"/>
                  <a:gd name="T38" fmla="*/ 9 w 478"/>
                  <a:gd name="T39" fmla="*/ 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8" h="391">
                    <a:moveTo>
                      <a:pt x="9" y="9"/>
                    </a:moveTo>
                    <a:cubicBezTo>
                      <a:pt x="17" y="6"/>
                      <a:pt x="25" y="0"/>
                      <a:pt x="33" y="1"/>
                    </a:cubicBezTo>
                    <a:cubicBezTo>
                      <a:pt x="50" y="3"/>
                      <a:pt x="83" y="17"/>
                      <a:pt x="83" y="17"/>
                    </a:cubicBezTo>
                    <a:cubicBezTo>
                      <a:pt x="114" y="49"/>
                      <a:pt x="225" y="84"/>
                      <a:pt x="272" y="100"/>
                    </a:cubicBezTo>
                    <a:cubicBezTo>
                      <a:pt x="344" y="125"/>
                      <a:pt x="241" y="89"/>
                      <a:pt x="330" y="116"/>
                    </a:cubicBezTo>
                    <a:cubicBezTo>
                      <a:pt x="347" y="121"/>
                      <a:pt x="379" y="133"/>
                      <a:pt x="379" y="133"/>
                    </a:cubicBezTo>
                    <a:cubicBezTo>
                      <a:pt x="400" y="164"/>
                      <a:pt x="409" y="196"/>
                      <a:pt x="437" y="223"/>
                    </a:cubicBezTo>
                    <a:cubicBezTo>
                      <a:pt x="449" y="261"/>
                      <a:pt x="456" y="300"/>
                      <a:pt x="469" y="338"/>
                    </a:cubicBezTo>
                    <a:cubicBezTo>
                      <a:pt x="472" y="346"/>
                      <a:pt x="478" y="363"/>
                      <a:pt x="478" y="363"/>
                    </a:cubicBezTo>
                    <a:cubicBezTo>
                      <a:pt x="454" y="386"/>
                      <a:pt x="444" y="391"/>
                      <a:pt x="412" y="379"/>
                    </a:cubicBezTo>
                    <a:cubicBezTo>
                      <a:pt x="409" y="357"/>
                      <a:pt x="415" y="333"/>
                      <a:pt x="404" y="314"/>
                    </a:cubicBezTo>
                    <a:cubicBezTo>
                      <a:pt x="398" y="304"/>
                      <a:pt x="380" y="312"/>
                      <a:pt x="371" y="305"/>
                    </a:cubicBezTo>
                    <a:cubicBezTo>
                      <a:pt x="364" y="300"/>
                      <a:pt x="367" y="288"/>
                      <a:pt x="363" y="281"/>
                    </a:cubicBezTo>
                    <a:cubicBezTo>
                      <a:pt x="345" y="252"/>
                      <a:pt x="330" y="239"/>
                      <a:pt x="297" y="231"/>
                    </a:cubicBezTo>
                    <a:cubicBezTo>
                      <a:pt x="208" y="174"/>
                      <a:pt x="332" y="250"/>
                      <a:pt x="247" y="207"/>
                    </a:cubicBezTo>
                    <a:cubicBezTo>
                      <a:pt x="231" y="199"/>
                      <a:pt x="222" y="182"/>
                      <a:pt x="206" y="174"/>
                    </a:cubicBezTo>
                    <a:cubicBezTo>
                      <a:pt x="177" y="160"/>
                      <a:pt x="130" y="140"/>
                      <a:pt x="99" y="133"/>
                    </a:cubicBezTo>
                    <a:cubicBezTo>
                      <a:pt x="72" y="105"/>
                      <a:pt x="90" y="96"/>
                      <a:pt x="50" y="83"/>
                    </a:cubicBezTo>
                    <a:cubicBezTo>
                      <a:pt x="33" y="67"/>
                      <a:pt x="17" y="50"/>
                      <a:pt x="0" y="34"/>
                    </a:cubicBezTo>
                    <a:cubicBezTo>
                      <a:pt x="3" y="26"/>
                      <a:pt x="9" y="9"/>
                      <a:pt x="9" y="9"/>
                    </a:cubicBezTo>
                    <a:close/>
                  </a:path>
                </a:pathLst>
              </a:custGeom>
              <a:grpFill/>
              <a:ln w="3175">
                <a:solidFill>
                  <a:schemeClr val="bg2">
                    <a:lumMod val="75000"/>
                  </a:schemeClr>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 name="Freeform 20"/>
              <p:cNvSpPr/>
              <p:nvPr/>
            </p:nvSpPr>
            <p:spPr bwMode="auto">
              <a:xfrm>
                <a:off x="3047" y="1842"/>
                <a:ext cx="253" cy="264"/>
              </a:xfrm>
              <a:custGeom>
                <a:avLst/>
                <a:gdLst>
                  <a:gd name="T0" fmla="*/ 30 w 253"/>
                  <a:gd name="T1" fmla="*/ 18 h 264"/>
                  <a:gd name="T2" fmla="*/ 137 w 253"/>
                  <a:gd name="T3" fmla="*/ 18 h 264"/>
                  <a:gd name="T4" fmla="*/ 187 w 253"/>
                  <a:gd name="T5" fmla="*/ 34 h 264"/>
                  <a:gd name="T6" fmla="*/ 212 w 253"/>
                  <a:gd name="T7" fmla="*/ 75 h 264"/>
                  <a:gd name="T8" fmla="*/ 253 w 253"/>
                  <a:gd name="T9" fmla="*/ 141 h 264"/>
                  <a:gd name="T10" fmla="*/ 195 w 253"/>
                  <a:gd name="T11" fmla="*/ 199 h 264"/>
                  <a:gd name="T12" fmla="*/ 129 w 253"/>
                  <a:gd name="T13" fmla="*/ 240 h 264"/>
                  <a:gd name="T14" fmla="*/ 69 w 253"/>
                  <a:gd name="T15" fmla="*/ 134 h 264"/>
                  <a:gd name="T16" fmla="*/ 6 w 253"/>
                  <a:gd name="T17" fmla="*/ 42 h 264"/>
                  <a:gd name="T18" fmla="*/ 30 w 253"/>
                  <a:gd name="T19" fmla="*/ 18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264">
                    <a:moveTo>
                      <a:pt x="30" y="18"/>
                    </a:moveTo>
                    <a:cubicBezTo>
                      <a:pt x="81" y="0"/>
                      <a:pt x="85" y="2"/>
                      <a:pt x="137" y="18"/>
                    </a:cubicBezTo>
                    <a:cubicBezTo>
                      <a:pt x="154" y="23"/>
                      <a:pt x="187" y="34"/>
                      <a:pt x="187" y="34"/>
                    </a:cubicBezTo>
                    <a:cubicBezTo>
                      <a:pt x="228" y="77"/>
                      <a:pt x="179" y="22"/>
                      <a:pt x="212" y="75"/>
                    </a:cubicBezTo>
                    <a:cubicBezTo>
                      <a:pt x="227" y="99"/>
                      <a:pt x="243" y="113"/>
                      <a:pt x="253" y="141"/>
                    </a:cubicBezTo>
                    <a:cubicBezTo>
                      <a:pt x="241" y="174"/>
                      <a:pt x="228" y="187"/>
                      <a:pt x="195" y="199"/>
                    </a:cubicBezTo>
                    <a:cubicBezTo>
                      <a:pt x="174" y="264"/>
                      <a:pt x="196" y="251"/>
                      <a:pt x="129" y="240"/>
                    </a:cubicBezTo>
                    <a:cubicBezTo>
                      <a:pt x="107" y="172"/>
                      <a:pt x="114" y="179"/>
                      <a:pt x="69" y="134"/>
                    </a:cubicBezTo>
                    <a:cubicBezTo>
                      <a:pt x="106" y="99"/>
                      <a:pt x="30" y="78"/>
                      <a:pt x="6" y="42"/>
                    </a:cubicBezTo>
                    <a:cubicBezTo>
                      <a:pt x="0" y="33"/>
                      <a:pt x="22" y="26"/>
                      <a:pt x="30" y="18"/>
                    </a:cubicBezTo>
                    <a:close/>
                  </a:path>
                </a:pathLst>
              </a:custGeom>
              <a:grpFill/>
              <a:ln w="3175">
                <a:solidFill>
                  <a:schemeClr val="bg2">
                    <a:lumMod val="75000"/>
                  </a:schemeClr>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46" name="Freeform 24"/>
            <p:cNvSpPr/>
            <p:nvPr/>
          </p:nvSpPr>
          <p:spPr bwMode="auto">
            <a:xfrm>
              <a:off x="4503595" y="2566859"/>
              <a:ext cx="193133" cy="192887"/>
            </a:xfrm>
            <a:custGeom>
              <a:avLst/>
              <a:gdLst>
                <a:gd name="T0" fmla="*/ 2207 w 3760"/>
                <a:gd name="T1" fmla="*/ 48 h 3757"/>
                <a:gd name="T2" fmla="*/ 2084 w 3760"/>
                <a:gd name="T3" fmla="*/ 180 h 3757"/>
                <a:gd name="T4" fmla="*/ 1944 w 3760"/>
                <a:gd name="T5" fmla="*/ 180 h 3757"/>
                <a:gd name="T6" fmla="*/ 1919 w 3760"/>
                <a:gd name="T7" fmla="*/ 394 h 3757"/>
                <a:gd name="T8" fmla="*/ 1689 w 3760"/>
                <a:gd name="T9" fmla="*/ 386 h 3757"/>
                <a:gd name="T10" fmla="*/ 1887 w 3760"/>
                <a:gd name="T11" fmla="*/ 682 h 3757"/>
                <a:gd name="T12" fmla="*/ 1623 w 3760"/>
                <a:gd name="T13" fmla="*/ 707 h 3757"/>
                <a:gd name="T14" fmla="*/ 1467 w 3760"/>
                <a:gd name="T15" fmla="*/ 715 h 3757"/>
                <a:gd name="T16" fmla="*/ 1302 w 3760"/>
                <a:gd name="T17" fmla="*/ 920 h 3757"/>
                <a:gd name="T18" fmla="*/ 1146 w 3760"/>
                <a:gd name="T19" fmla="*/ 1052 h 3757"/>
                <a:gd name="T20" fmla="*/ 932 w 3760"/>
                <a:gd name="T21" fmla="*/ 1019 h 3757"/>
                <a:gd name="T22" fmla="*/ 685 w 3760"/>
                <a:gd name="T23" fmla="*/ 1159 h 3757"/>
                <a:gd name="T24" fmla="*/ 696 w 3760"/>
                <a:gd name="T25" fmla="*/ 1440 h 3757"/>
                <a:gd name="T26" fmla="*/ 899 w 3760"/>
                <a:gd name="T27" fmla="*/ 1620 h 3757"/>
                <a:gd name="T28" fmla="*/ 866 w 3760"/>
                <a:gd name="T29" fmla="*/ 1916 h 3757"/>
                <a:gd name="T30" fmla="*/ 716 w 3760"/>
                <a:gd name="T31" fmla="*/ 2084 h 3757"/>
                <a:gd name="T32" fmla="*/ 596 w 3760"/>
                <a:gd name="T33" fmla="*/ 2112 h 3757"/>
                <a:gd name="T34" fmla="*/ 257 w 3760"/>
                <a:gd name="T35" fmla="*/ 2212 h 3757"/>
                <a:gd name="T36" fmla="*/ 43 w 3760"/>
                <a:gd name="T37" fmla="*/ 2525 h 3757"/>
                <a:gd name="T38" fmla="*/ 159 w 3760"/>
                <a:gd name="T39" fmla="*/ 2681 h 3757"/>
                <a:gd name="T40" fmla="*/ 191 w 3760"/>
                <a:gd name="T41" fmla="*/ 2895 h 3757"/>
                <a:gd name="T42" fmla="*/ 27 w 3760"/>
                <a:gd name="T43" fmla="*/ 2978 h 3757"/>
                <a:gd name="T44" fmla="*/ 288 w 3760"/>
                <a:gd name="T45" fmla="*/ 3356 h 3757"/>
                <a:gd name="T46" fmla="*/ 529 w 3760"/>
                <a:gd name="T47" fmla="*/ 3463 h 3757"/>
                <a:gd name="T48" fmla="*/ 792 w 3760"/>
                <a:gd name="T49" fmla="*/ 3472 h 3757"/>
                <a:gd name="T50" fmla="*/ 1040 w 3760"/>
                <a:gd name="T51" fmla="*/ 3400 h 3757"/>
                <a:gd name="T52" fmla="*/ 1352 w 3760"/>
                <a:gd name="T53" fmla="*/ 3416 h 3757"/>
                <a:gd name="T54" fmla="*/ 1620 w 3760"/>
                <a:gd name="T55" fmla="*/ 3712 h 3757"/>
                <a:gd name="T56" fmla="*/ 1812 w 3760"/>
                <a:gd name="T57" fmla="*/ 3640 h 3757"/>
                <a:gd name="T58" fmla="*/ 1895 w 3760"/>
                <a:gd name="T59" fmla="*/ 3521 h 3757"/>
                <a:gd name="T60" fmla="*/ 2183 w 3760"/>
                <a:gd name="T61" fmla="*/ 3340 h 3757"/>
                <a:gd name="T62" fmla="*/ 2372 w 3760"/>
                <a:gd name="T63" fmla="*/ 3405 h 3757"/>
                <a:gd name="T64" fmla="*/ 2619 w 3760"/>
                <a:gd name="T65" fmla="*/ 3348 h 3757"/>
                <a:gd name="T66" fmla="*/ 2676 w 3760"/>
                <a:gd name="T67" fmla="*/ 3183 h 3757"/>
                <a:gd name="T68" fmla="*/ 2775 w 3760"/>
                <a:gd name="T69" fmla="*/ 2912 h 3757"/>
                <a:gd name="T70" fmla="*/ 2586 w 3760"/>
                <a:gd name="T71" fmla="*/ 2805 h 3757"/>
                <a:gd name="T72" fmla="*/ 2440 w 3760"/>
                <a:gd name="T73" fmla="*/ 2556 h 3757"/>
                <a:gd name="T74" fmla="*/ 2692 w 3760"/>
                <a:gd name="T75" fmla="*/ 2364 h 3757"/>
                <a:gd name="T76" fmla="*/ 3014 w 3760"/>
                <a:gd name="T77" fmla="*/ 2328 h 3757"/>
                <a:gd name="T78" fmla="*/ 3376 w 3760"/>
                <a:gd name="T79" fmla="*/ 2179 h 3757"/>
                <a:gd name="T80" fmla="*/ 3516 w 3760"/>
                <a:gd name="T81" fmla="*/ 1924 h 3757"/>
                <a:gd name="T82" fmla="*/ 3302 w 3760"/>
                <a:gd name="T83" fmla="*/ 1653 h 3757"/>
                <a:gd name="T84" fmla="*/ 3211 w 3760"/>
                <a:gd name="T85" fmla="*/ 1315 h 3757"/>
                <a:gd name="T86" fmla="*/ 3300 w 3760"/>
                <a:gd name="T87" fmla="*/ 1212 h 3757"/>
                <a:gd name="T88" fmla="*/ 3584 w 3760"/>
                <a:gd name="T89" fmla="*/ 1136 h 3757"/>
                <a:gd name="T90" fmla="*/ 3730 w 3760"/>
                <a:gd name="T91" fmla="*/ 995 h 3757"/>
                <a:gd name="T92" fmla="*/ 3549 w 3760"/>
                <a:gd name="T93" fmla="*/ 888 h 3757"/>
                <a:gd name="T94" fmla="*/ 3318 w 3760"/>
                <a:gd name="T95" fmla="*/ 904 h 3757"/>
                <a:gd name="T96" fmla="*/ 2860 w 3760"/>
                <a:gd name="T97" fmla="*/ 860 h 3757"/>
                <a:gd name="T98" fmla="*/ 2660 w 3760"/>
                <a:gd name="T99" fmla="*/ 624 h 3757"/>
                <a:gd name="T100" fmla="*/ 2372 w 3760"/>
                <a:gd name="T101" fmla="*/ 344 h 3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760" h="3757">
                  <a:moveTo>
                    <a:pt x="2306" y="229"/>
                  </a:moveTo>
                  <a:cubicBezTo>
                    <a:pt x="2313" y="186"/>
                    <a:pt x="2317" y="146"/>
                    <a:pt x="2347" y="114"/>
                  </a:cubicBezTo>
                  <a:cubicBezTo>
                    <a:pt x="2335" y="51"/>
                    <a:pt x="2319" y="49"/>
                    <a:pt x="2265" y="32"/>
                  </a:cubicBezTo>
                  <a:cubicBezTo>
                    <a:pt x="2235" y="0"/>
                    <a:pt x="2221" y="11"/>
                    <a:pt x="2207" y="48"/>
                  </a:cubicBezTo>
                  <a:cubicBezTo>
                    <a:pt x="2198" y="64"/>
                    <a:pt x="2209" y="105"/>
                    <a:pt x="2208" y="128"/>
                  </a:cubicBezTo>
                  <a:cubicBezTo>
                    <a:pt x="2207" y="151"/>
                    <a:pt x="2216" y="181"/>
                    <a:pt x="2199" y="188"/>
                  </a:cubicBezTo>
                  <a:cubicBezTo>
                    <a:pt x="2193" y="228"/>
                    <a:pt x="2126" y="178"/>
                    <a:pt x="2109" y="172"/>
                  </a:cubicBezTo>
                  <a:cubicBezTo>
                    <a:pt x="2101" y="175"/>
                    <a:pt x="2091" y="175"/>
                    <a:pt x="2084" y="180"/>
                  </a:cubicBezTo>
                  <a:cubicBezTo>
                    <a:pt x="2076" y="186"/>
                    <a:pt x="2077" y="201"/>
                    <a:pt x="2068" y="205"/>
                  </a:cubicBezTo>
                  <a:cubicBezTo>
                    <a:pt x="2052" y="211"/>
                    <a:pt x="2035" y="193"/>
                    <a:pt x="2018" y="188"/>
                  </a:cubicBezTo>
                  <a:cubicBezTo>
                    <a:pt x="2010" y="191"/>
                    <a:pt x="2002" y="197"/>
                    <a:pt x="1993" y="196"/>
                  </a:cubicBezTo>
                  <a:cubicBezTo>
                    <a:pt x="1976" y="194"/>
                    <a:pt x="1944" y="180"/>
                    <a:pt x="1944" y="180"/>
                  </a:cubicBezTo>
                  <a:cubicBezTo>
                    <a:pt x="1922" y="183"/>
                    <a:pt x="1895" y="174"/>
                    <a:pt x="1878" y="188"/>
                  </a:cubicBezTo>
                  <a:cubicBezTo>
                    <a:pt x="1867" y="197"/>
                    <a:pt x="1884" y="215"/>
                    <a:pt x="1887" y="229"/>
                  </a:cubicBezTo>
                  <a:cubicBezTo>
                    <a:pt x="1896" y="265"/>
                    <a:pt x="1901" y="302"/>
                    <a:pt x="1928" y="328"/>
                  </a:cubicBezTo>
                  <a:cubicBezTo>
                    <a:pt x="1925" y="350"/>
                    <a:pt x="1936" y="380"/>
                    <a:pt x="1919" y="394"/>
                  </a:cubicBezTo>
                  <a:cubicBezTo>
                    <a:pt x="1906" y="405"/>
                    <a:pt x="1887" y="379"/>
                    <a:pt x="1870" y="377"/>
                  </a:cubicBezTo>
                  <a:cubicBezTo>
                    <a:pt x="1845" y="374"/>
                    <a:pt x="1821" y="372"/>
                    <a:pt x="1796" y="369"/>
                  </a:cubicBezTo>
                  <a:cubicBezTo>
                    <a:pt x="1787" y="342"/>
                    <a:pt x="1761" y="307"/>
                    <a:pt x="1752" y="280"/>
                  </a:cubicBezTo>
                  <a:cubicBezTo>
                    <a:pt x="1687" y="288"/>
                    <a:pt x="1654" y="300"/>
                    <a:pt x="1689" y="386"/>
                  </a:cubicBezTo>
                  <a:cubicBezTo>
                    <a:pt x="1696" y="402"/>
                    <a:pt x="1718" y="406"/>
                    <a:pt x="1730" y="419"/>
                  </a:cubicBezTo>
                  <a:cubicBezTo>
                    <a:pt x="1743" y="458"/>
                    <a:pt x="1772" y="462"/>
                    <a:pt x="1796" y="493"/>
                  </a:cubicBezTo>
                  <a:cubicBezTo>
                    <a:pt x="1828" y="534"/>
                    <a:pt x="1857" y="581"/>
                    <a:pt x="1895" y="616"/>
                  </a:cubicBezTo>
                  <a:cubicBezTo>
                    <a:pt x="1892" y="638"/>
                    <a:pt x="1900" y="664"/>
                    <a:pt x="1887" y="682"/>
                  </a:cubicBezTo>
                  <a:cubicBezTo>
                    <a:pt x="1877" y="696"/>
                    <a:pt x="1837" y="698"/>
                    <a:pt x="1837" y="698"/>
                  </a:cubicBezTo>
                  <a:cubicBezTo>
                    <a:pt x="1754" y="671"/>
                    <a:pt x="1881" y="716"/>
                    <a:pt x="1788" y="665"/>
                  </a:cubicBezTo>
                  <a:cubicBezTo>
                    <a:pt x="1773" y="657"/>
                    <a:pt x="1738" y="649"/>
                    <a:pt x="1738" y="649"/>
                  </a:cubicBezTo>
                  <a:cubicBezTo>
                    <a:pt x="1693" y="664"/>
                    <a:pt x="1657" y="673"/>
                    <a:pt x="1623" y="707"/>
                  </a:cubicBezTo>
                  <a:cubicBezTo>
                    <a:pt x="1546" y="686"/>
                    <a:pt x="1625" y="715"/>
                    <a:pt x="1574" y="674"/>
                  </a:cubicBezTo>
                  <a:cubicBezTo>
                    <a:pt x="1567" y="668"/>
                    <a:pt x="1557" y="669"/>
                    <a:pt x="1549" y="665"/>
                  </a:cubicBezTo>
                  <a:cubicBezTo>
                    <a:pt x="1538" y="660"/>
                    <a:pt x="1530" y="615"/>
                    <a:pt x="1520" y="608"/>
                  </a:cubicBezTo>
                  <a:cubicBezTo>
                    <a:pt x="1494" y="634"/>
                    <a:pt x="1485" y="686"/>
                    <a:pt x="1467" y="715"/>
                  </a:cubicBezTo>
                  <a:cubicBezTo>
                    <a:pt x="1451" y="742"/>
                    <a:pt x="1423" y="766"/>
                    <a:pt x="1401" y="789"/>
                  </a:cubicBezTo>
                  <a:cubicBezTo>
                    <a:pt x="1384" y="840"/>
                    <a:pt x="1408" y="790"/>
                    <a:pt x="1368" y="822"/>
                  </a:cubicBezTo>
                  <a:cubicBezTo>
                    <a:pt x="1354" y="833"/>
                    <a:pt x="1368" y="880"/>
                    <a:pt x="1356" y="892"/>
                  </a:cubicBezTo>
                  <a:cubicBezTo>
                    <a:pt x="1339" y="963"/>
                    <a:pt x="1342" y="861"/>
                    <a:pt x="1302" y="920"/>
                  </a:cubicBezTo>
                  <a:cubicBezTo>
                    <a:pt x="1251" y="995"/>
                    <a:pt x="1336" y="901"/>
                    <a:pt x="1278" y="962"/>
                  </a:cubicBezTo>
                  <a:cubicBezTo>
                    <a:pt x="1272" y="978"/>
                    <a:pt x="1275" y="1001"/>
                    <a:pt x="1261" y="1011"/>
                  </a:cubicBezTo>
                  <a:cubicBezTo>
                    <a:pt x="1247" y="1021"/>
                    <a:pt x="1212" y="1027"/>
                    <a:pt x="1212" y="1027"/>
                  </a:cubicBezTo>
                  <a:cubicBezTo>
                    <a:pt x="1186" y="1053"/>
                    <a:pt x="1179" y="1087"/>
                    <a:pt x="1146" y="1052"/>
                  </a:cubicBezTo>
                  <a:cubicBezTo>
                    <a:pt x="1138" y="1058"/>
                    <a:pt x="1130" y="1066"/>
                    <a:pt x="1121" y="1069"/>
                  </a:cubicBezTo>
                  <a:cubicBezTo>
                    <a:pt x="1100" y="1077"/>
                    <a:pt x="1055" y="1085"/>
                    <a:pt x="1055" y="1085"/>
                  </a:cubicBezTo>
                  <a:cubicBezTo>
                    <a:pt x="996" y="1070"/>
                    <a:pt x="1045" y="1090"/>
                    <a:pt x="1006" y="1052"/>
                  </a:cubicBezTo>
                  <a:cubicBezTo>
                    <a:pt x="987" y="1033"/>
                    <a:pt x="957" y="1027"/>
                    <a:pt x="932" y="1019"/>
                  </a:cubicBezTo>
                  <a:cubicBezTo>
                    <a:pt x="863" y="1030"/>
                    <a:pt x="892" y="1034"/>
                    <a:pt x="841" y="1060"/>
                  </a:cubicBezTo>
                  <a:cubicBezTo>
                    <a:pt x="815" y="1073"/>
                    <a:pt x="792" y="1077"/>
                    <a:pt x="767" y="1093"/>
                  </a:cubicBezTo>
                  <a:cubicBezTo>
                    <a:pt x="756" y="1110"/>
                    <a:pt x="754" y="1137"/>
                    <a:pt x="735" y="1143"/>
                  </a:cubicBezTo>
                  <a:cubicBezTo>
                    <a:pt x="718" y="1148"/>
                    <a:pt x="685" y="1159"/>
                    <a:pt x="685" y="1159"/>
                  </a:cubicBezTo>
                  <a:cubicBezTo>
                    <a:pt x="649" y="1183"/>
                    <a:pt x="631" y="1196"/>
                    <a:pt x="603" y="1225"/>
                  </a:cubicBezTo>
                  <a:cubicBezTo>
                    <a:pt x="582" y="1290"/>
                    <a:pt x="563" y="1271"/>
                    <a:pt x="652" y="1283"/>
                  </a:cubicBezTo>
                  <a:cubicBezTo>
                    <a:pt x="665" y="1322"/>
                    <a:pt x="656" y="1359"/>
                    <a:pt x="644" y="1398"/>
                  </a:cubicBezTo>
                  <a:cubicBezTo>
                    <a:pt x="653" y="1442"/>
                    <a:pt x="656" y="1425"/>
                    <a:pt x="696" y="1440"/>
                  </a:cubicBezTo>
                  <a:cubicBezTo>
                    <a:pt x="696" y="1440"/>
                    <a:pt x="739" y="1475"/>
                    <a:pt x="740" y="1476"/>
                  </a:cubicBezTo>
                  <a:cubicBezTo>
                    <a:pt x="751" y="1495"/>
                    <a:pt x="747" y="1491"/>
                    <a:pt x="751" y="1513"/>
                  </a:cubicBezTo>
                  <a:cubicBezTo>
                    <a:pt x="762" y="1536"/>
                    <a:pt x="779" y="1538"/>
                    <a:pt x="804" y="1556"/>
                  </a:cubicBezTo>
                  <a:cubicBezTo>
                    <a:pt x="829" y="1574"/>
                    <a:pt x="878" y="1596"/>
                    <a:pt x="899" y="1620"/>
                  </a:cubicBezTo>
                  <a:cubicBezTo>
                    <a:pt x="928" y="1647"/>
                    <a:pt x="919" y="1665"/>
                    <a:pt x="932" y="1702"/>
                  </a:cubicBezTo>
                  <a:cubicBezTo>
                    <a:pt x="941" y="1726"/>
                    <a:pt x="967" y="1746"/>
                    <a:pt x="981" y="1768"/>
                  </a:cubicBezTo>
                  <a:cubicBezTo>
                    <a:pt x="973" y="1846"/>
                    <a:pt x="979" y="1868"/>
                    <a:pt x="907" y="1891"/>
                  </a:cubicBezTo>
                  <a:cubicBezTo>
                    <a:pt x="867" y="1934"/>
                    <a:pt x="919" y="1884"/>
                    <a:pt x="866" y="1916"/>
                  </a:cubicBezTo>
                  <a:cubicBezTo>
                    <a:pt x="851" y="1925"/>
                    <a:pt x="840" y="1940"/>
                    <a:pt x="825" y="1949"/>
                  </a:cubicBezTo>
                  <a:cubicBezTo>
                    <a:pt x="805" y="1981"/>
                    <a:pt x="819" y="1989"/>
                    <a:pt x="792" y="2016"/>
                  </a:cubicBezTo>
                  <a:cubicBezTo>
                    <a:pt x="773" y="2073"/>
                    <a:pt x="809" y="2121"/>
                    <a:pt x="768" y="2108"/>
                  </a:cubicBezTo>
                  <a:cubicBezTo>
                    <a:pt x="758" y="2115"/>
                    <a:pt x="733" y="2102"/>
                    <a:pt x="716" y="2084"/>
                  </a:cubicBezTo>
                  <a:cubicBezTo>
                    <a:pt x="705" y="2069"/>
                    <a:pt x="717" y="2026"/>
                    <a:pt x="700" y="2020"/>
                  </a:cubicBezTo>
                  <a:cubicBezTo>
                    <a:pt x="648" y="2034"/>
                    <a:pt x="645" y="2014"/>
                    <a:pt x="611" y="2048"/>
                  </a:cubicBezTo>
                  <a:cubicBezTo>
                    <a:pt x="608" y="2056"/>
                    <a:pt x="605" y="2064"/>
                    <a:pt x="603" y="2072"/>
                  </a:cubicBezTo>
                  <a:cubicBezTo>
                    <a:pt x="598" y="2085"/>
                    <a:pt x="611" y="2104"/>
                    <a:pt x="596" y="2112"/>
                  </a:cubicBezTo>
                  <a:cubicBezTo>
                    <a:pt x="580" y="2117"/>
                    <a:pt x="538" y="2100"/>
                    <a:pt x="504" y="2104"/>
                  </a:cubicBezTo>
                  <a:cubicBezTo>
                    <a:pt x="488" y="2105"/>
                    <a:pt x="421" y="2122"/>
                    <a:pt x="389" y="2138"/>
                  </a:cubicBezTo>
                  <a:cubicBezTo>
                    <a:pt x="360" y="2153"/>
                    <a:pt x="346" y="2163"/>
                    <a:pt x="316" y="2176"/>
                  </a:cubicBezTo>
                  <a:cubicBezTo>
                    <a:pt x="298" y="2184"/>
                    <a:pt x="276" y="2206"/>
                    <a:pt x="257" y="2212"/>
                  </a:cubicBezTo>
                  <a:cubicBezTo>
                    <a:pt x="228" y="2233"/>
                    <a:pt x="193" y="2249"/>
                    <a:pt x="159" y="2262"/>
                  </a:cubicBezTo>
                  <a:cubicBezTo>
                    <a:pt x="146" y="2274"/>
                    <a:pt x="130" y="2282"/>
                    <a:pt x="117" y="2295"/>
                  </a:cubicBezTo>
                  <a:cubicBezTo>
                    <a:pt x="87" y="2325"/>
                    <a:pt x="59" y="2367"/>
                    <a:pt x="35" y="2402"/>
                  </a:cubicBezTo>
                  <a:cubicBezTo>
                    <a:pt x="24" y="2437"/>
                    <a:pt x="0" y="2496"/>
                    <a:pt x="43" y="2525"/>
                  </a:cubicBezTo>
                  <a:cubicBezTo>
                    <a:pt x="52" y="2531"/>
                    <a:pt x="65" y="2530"/>
                    <a:pt x="76" y="2533"/>
                  </a:cubicBezTo>
                  <a:cubicBezTo>
                    <a:pt x="117" y="2574"/>
                    <a:pt x="66" y="2528"/>
                    <a:pt x="117" y="2558"/>
                  </a:cubicBezTo>
                  <a:cubicBezTo>
                    <a:pt x="123" y="2561"/>
                    <a:pt x="146" y="2586"/>
                    <a:pt x="150" y="2591"/>
                  </a:cubicBezTo>
                  <a:cubicBezTo>
                    <a:pt x="172" y="2653"/>
                    <a:pt x="170" y="2623"/>
                    <a:pt x="159" y="2681"/>
                  </a:cubicBezTo>
                  <a:cubicBezTo>
                    <a:pt x="175" y="2732"/>
                    <a:pt x="157" y="2786"/>
                    <a:pt x="216" y="2805"/>
                  </a:cubicBezTo>
                  <a:cubicBezTo>
                    <a:pt x="237" y="2824"/>
                    <a:pt x="248" y="2835"/>
                    <a:pt x="257" y="2862"/>
                  </a:cubicBezTo>
                  <a:cubicBezTo>
                    <a:pt x="252" y="2868"/>
                    <a:pt x="248" y="2876"/>
                    <a:pt x="241" y="2879"/>
                  </a:cubicBezTo>
                  <a:cubicBezTo>
                    <a:pt x="225" y="2887"/>
                    <a:pt x="191" y="2895"/>
                    <a:pt x="191" y="2895"/>
                  </a:cubicBezTo>
                  <a:cubicBezTo>
                    <a:pt x="152" y="2890"/>
                    <a:pt x="120" y="2875"/>
                    <a:pt x="84" y="2887"/>
                  </a:cubicBezTo>
                  <a:cubicBezTo>
                    <a:pt x="79" y="2893"/>
                    <a:pt x="75" y="2900"/>
                    <a:pt x="68" y="2904"/>
                  </a:cubicBezTo>
                  <a:cubicBezTo>
                    <a:pt x="53" y="2912"/>
                    <a:pt x="19" y="2920"/>
                    <a:pt x="19" y="2920"/>
                  </a:cubicBezTo>
                  <a:cubicBezTo>
                    <a:pt x="22" y="2939"/>
                    <a:pt x="20" y="2960"/>
                    <a:pt x="27" y="2978"/>
                  </a:cubicBezTo>
                  <a:cubicBezTo>
                    <a:pt x="37" y="3002"/>
                    <a:pt x="96" y="2999"/>
                    <a:pt x="116" y="3012"/>
                  </a:cubicBezTo>
                  <a:cubicBezTo>
                    <a:pt x="157" y="3138"/>
                    <a:pt x="94" y="2990"/>
                    <a:pt x="126" y="3257"/>
                  </a:cubicBezTo>
                  <a:cubicBezTo>
                    <a:pt x="131" y="3297"/>
                    <a:pt x="202" y="3321"/>
                    <a:pt x="233" y="3331"/>
                  </a:cubicBezTo>
                  <a:cubicBezTo>
                    <a:pt x="263" y="3344"/>
                    <a:pt x="261" y="3355"/>
                    <a:pt x="288" y="3356"/>
                  </a:cubicBezTo>
                  <a:cubicBezTo>
                    <a:pt x="315" y="3357"/>
                    <a:pt x="370" y="3337"/>
                    <a:pt x="396" y="3340"/>
                  </a:cubicBezTo>
                  <a:cubicBezTo>
                    <a:pt x="422" y="3343"/>
                    <a:pt x="430" y="3359"/>
                    <a:pt x="447" y="3373"/>
                  </a:cubicBezTo>
                  <a:cubicBezTo>
                    <a:pt x="485" y="3386"/>
                    <a:pt x="469" y="3395"/>
                    <a:pt x="496" y="3422"/>
                  </a:cubicBezTo>
                  <a:cubicBezTo>
                    <a:pt x="516" y="3505"/>
                    <a:pt x="485" y="3419"/>
                    <a:pt x="529" y="3463"/>
                  </a:cubicBezTo>
                  <a:cubicBezTo>
                    <a:pt x="542" y="3476"/>
                    <a:pt x="542" y="3498"/>
                    <a:pt x="553" y="3512"/>
                  </a:cubicBezTo>
                  <a:cubicBezTo>
                    <a:pt x="577" y="3541"/>
                    <a:pt x="597" y="3566"/>
                    <a:pt x="628" y="3587"/>
                  </a:cubicBezTo>
                  <a:cubicBezTo>
                    <a:pt x="669" y="3572"/>
                    <a:pt x="683" y="3534"/>
                    <a:pt x="718" y="3512"/>
                  </a:cubicBezTo>
                  <a:cubicBezTo>
                    <a:pt x="744" y="3496"/>
                    <a:pt x="764" y="3478"/>
                    <a:pt x="792" y="3472"/>
                  </a:cubicBezTo>
                  <a:cubicBezTo>
                    <a:pt x="813" y="3459"/>
                    <a:pt x="840" y="3469"/>
                    <a:pt x="856" y="3456"/>
                  </a:cubicBezTo>
                  <a:cubicBezTo>
                    <a:pt x="872" y="3443"/>
                    <a:pt x="872" y="3398"/>
                    <a:pt x="888" y="3396"/>
                  </a:cubicBezTo>
                  <a:cubicBezTo>
                    <a:pt x="904" y="3394"/>
                    <a:pt x="927" y="3443"/>
                    <a:pt x="952" y="3444"/>
                  </a:cubicBezTo>
                  <a:cubicBezTo>
                    <a:pt x="977" y="3448"/>
                    <a:pt x="1017" y="3401"/>
                    <a:pt x="1040" y="3400"/>
                  </a:cubicBezTo>
                  <a:cubicBezTo>
                    <a:pt x="1063" y="3399"/>
                    <a:pt x="1069" y="3431"/>
                    <a:pt x="1092" y="3436"/>
                  </a:cubicBezTo>
                  <a:cubicBezTo>
                    <a:pt x="1115" y="3441"/>
                    <a:pt x="1152" y="3427"/>
                    <a:pt x="1179" y="3430"/>
                  </a:cubicBezTo>
                  <a:cubicBezTo>
                    <a:pt x="1204" y="3438"/>
                    <a:pt x="1228" y="3447"/>
                    <a:pt x="1253" y="3455"/>
                  </a:cubicBezTo>
                  <a:cubicBezTo>
                    <a:pt x="1283" y="3457"/>
                    <a:pt x="1322" y="3417"/>
                    <a:pt x="1352" y="3416"/>
                  </a:cubicBezTo>
                  <a:cubicBezTo>
                    <a:pt x="1382" y="3415"/>
                    <a:pt x="1416" y="3419"/>
                    <a:pt x="1434" y="3447"/>
                  </a:cubicBezTo>
                  <a:cubicBezTo>
                    <a:pt x="1438" y="3494"/>
                    <a:pt x="1437" y="3544"/>
                    <a:pt x="1459" y="3587"/>
                  </a:cubicBezTo>
                  <a:cubicBezTo>
                    <a:pt x="1478" y="3623"/>
                    <a:pt x="1545" y="3643"/>
                    <a:pt x="1572" y="3664"/>
                  </a:cubicBezTo>
                  <a:cubicBezTo>
                    <a:pt x="1599" y="3685"/>
                    <a:pt x="1595" y="3702"/>
                    <a:pt x="1620" y="3712"/>
                  </a:cubicBezTo>
                  <a:cubicBezTo>
                    <a:pt x="1663" y="3738"/>
                    <a:pt x="1684" y="3718"/>
                    <a:pt x="1720" y="3724"/>
                  </a:cubicBezTo>
                  <a:cubicBezTo>
                    <a:pt x="1756" y="3730"/>
                    <a:pt x="1820" y="3757"/>
                    <a:pt x="1837" y="3751"/>
                  </a:cubicBezTo>
                  <a:cubicBezTo>
                    <a:pt x="1874" y="3747"/>
                    <a:pt x="1828" y="3706"/>
                    <a:pt x="1824" y="3688"/>
                  </a:cubicBezTo>
                  <a:cubicBezTo>
                    <a:pt x="1820" y="3670"/>
                    <a:pt x="1823" y="3653"/>
                    <a:pt x="1812" y="3640"/>
                  </a:cubicBezTo>
                  <a:cubicBezTo>
                    <a:pt x="1809" y="3632"/>
                    <a:pt x="1752" y="3619"/>
                    <a:pt x="1755" y="3611"/>
                  </a:cubicBezTo>
                  <a:cubicBezTo>
                    <a:pt x="1759" y="3601"/>
                    <a:pt x="1781" y="3564"/>
                    <a:pt x="1792" y="3560"/>
                  </a:cubicBezTo>
                  <a:cubicBezTo>
                    <a:pt x="1808" y="3549"/>
                    <a:pt x="1854" y="3548"/>
                    <a:pt x="1870" y="3537"/>
                  </a:cubicBezTo>
                  <a:cubicBezTo>
                    <a:pt x="1878" y="3532"/>
                    <a:pt x="1895" y="3521"/>
                    <a:pt x="1895" y="3521"/>
                  </a:cubicBezTo>
                  <a:cubicBezTo>
                    <a:pt x="1910" y="3498"/>
                    <a:pt x="1959" y="3382"/>
                    <a:pt x="1988" y="3376"/>
                  </a:cubicBezTo>
                  <a:cubicBezTo>
                    <a:pt x="2020" y="3369"/>
                    <a:pt x="2035" y="3408"/>
                    <a:pt x="2068" y="3405"/>
                  </a:cubicBezTo>
                  <a:cubicBezTo>
                    <a:pt x="2088" y="3392"/>
                    <a:pt x="2105" y="3368"/>
                    <a:pt x="2125" y="3356"/>
                  </a:cubicBezTo>
                  <a:cubicBezTo>
                    <a:pt x="2133" y="3351"/>
                    <a:pt x="2178" y="3341"/>
                    <a:pt x="2183" y="3340"/>
                  </a:cubicBezTo>
                  <a:cubicBezTo>
                    <a:pt x="2197" y="3343"/>
                    <a:pt x="2212" y="3342"/>
                    <a:pt x="2224" y="3348"/>
                  </a:cubicBezTo>
                  <a:cubicBezTo>
                    <a:pt x="2307" y="3390"/>
                    <a:pt x="2200" y="3362"/>
                    <a:pt x="2273" y="3381"/>
                  </a:cubicBezTo>
                  <a:cubicBezTo>
                    <a:pt x="2295" y="3387"/>
                    <a:pt x="2317" y="3392"/>
                    <a:pt x="2339" y="3397"/>
                  </a:cubicBezTo>
                  <a:cubicBezTo>
                    <a:pt x="2350" y="3400"/>
                    <a:pt x="2372" y="3405"/>
                    <a:pt x="2372" y="3405"/>
                  </a:cubicBezTo>
                  <a:cubicBezTo>
                    <a:pt x="2428" y="3391"/>
                    <a:pt x="2401" y="3395"/>
                    <a:pt x="2372" y="3364"/>
                  </a:cubicBezTo>
                  <a:cubicBezTo>
                    <a:pt x="2427" y="3329"/>
                    <a:pt x="2449" y="3352"/>
                    <a:pt x="2479" y="3397"/>
                  </a:cubicBezTo>
                  <a:cubicBezTo>
                    <a:pt x="2506" y="3394"/>
                    <a:pt x="2533" y="3366"/>
                    <a:pt x="2560" y="3360"/>
                  </a:cubicBezTo>
                  <a:cubicBezTo>
                    <a:pt x="2571" y="3357"/>
                    <a:pt x="2592" y="3357"/>
                    <a:pt x="2619" y="3348"/>
                  </a:cubicBezTo>
                  <a:cubicBezTo>
                    <a:pt x="2622" y="3340"/>
                    <a:pt x="2627" y="3332"/>
                    <a:pt x="2627" y="3323"/>
                  </a:cubicBezTo>
                  <a:cubicBezTo>
                    <a:pt x="2627" y="3302"/>
                    <a:pt x="2590" y="3274"/>
                    <a:pt x="2612" y="3252"/>
                  </a:cubicBezTo>
                  <a:cubicBezTo>
                    <a:pt x="2617" y="3247"/>
                    <a:pt x="2716" y="3224"/>
                    <a:pt x="2701" y="3249"/>
                  </a:cubicBezTo>
                  <a:cubicBezTo>
                    <a:pt x="2713" y="3210"/>
                    <a:pt x="2717" y="3198"/>
                    <a:pt x="2676" y="3183"/>
                  </a:cubicBezTo>
                  <a:cubicBezTo>
                    <a:pt x="2660" y="3134"/>
                    <a:pt x="2670" y="3101"/>
                    <a:pt x="2718" y="3085"/>
                  </a:cubicBezTo>
                  <a:cubicBezTo>
                    <a:pt x="2732" y="3041"/>
                    <a:pt x="2709" y="3010"/>
                    <a:pt x="2759" y="2994"/>
                  </a:cubicBezTo>
                  <a:cubicBezTo>
                    <a:pt x="2773" y="2972"/>
                    <a:pt x="2761" y="2962"/>
                    <a:pt x="2764" y="2948"/>
                  </a:cubicBezTo>
                  <a:cubicBezTo>
                    <a:pt x="2767" y="2934"/>
                    <a:pt x="2776" y="2927"/>
                    <a:pt x="2775" y="2912"/>
                  </a:cubicBezTo>
                  <a:cubicBezTo>
                    <a:pt x="2762" y="2871"/>
                    <a:pt x="2791" y="2888"/>
                    <a:pt x="2756" y="2860"/>
                  </a:cubicBezTo>
                  <a:cubicBezTo>
                    <a:pt x="2751" y="2856"/>
                    <a:pt x="2722" y="2814"/>
                    <a:pt x="2716" y="2812"/>
                  </a:cubicBezTo>
                  <a:cubicBezTo>
                    <a:pt x="2702" y="2804"/>
                    <a:pt x="2722" y="2845"/>
                    <a:pt x="2700" y="2844"/>
                  </a:cubicBezTo>
                  <a:cubicBezTo>
                    <a:pt x="2678" y="2843"/>
                    <a:pt x="2613" y="2819"/>
                    <a:pt x="2586" y="2805"/>
                  </a:cubicBezTo>
                  <a:cubicBezTo>
                    <a:pt x="2565" y="2784"/>
                    <a:pt x="2564" y="2769"/>
                    <a:pt x="2536" y="2760"/>
                  </a:cubicBezTo>
                  <a:cubicBezTo>
                    <a:pt x="2527" y="2733"/>
                    <a:pt x="2484" y="2740"/>
                    <a:pt x="2484" y="2740"/>
                  </a:cubicBezTo>
                  <a:cubicBezTo>
                    <a:pt x="2474" y="2654"/>
                    <a:pt x="2525" y="2684"/>
                    <a:pt x="2488" y="2628"/>
                  </a:cubicBezTo>
                  <a:cubicBezTo>
                    <a:pt x="2487" y="2605"/>
                    <a:pt x="2443" y="2578"/>
                    <a:pt x="2440" y="2556"/>
                  </a:cubicBezTo>
                  <a:cubicBezTo>
                    <a:pt x="2437" y="2534"/>
                    <a:pt x="2466" y="2520"/>
                    <a:pt x="2472" y="2496"/>
                  </a:cubicBezTo>
                  <a:cubicBezTo>
                    <a:pt x="2473" y="2488"/>
                    <a:pt x="2470" y="2417"/>
                    <a:pt x="2476" y="2412"/>
                  </a:cubicBezTo>
                  <a:cubicBezTo>
                    <a:pt x="2510" y="2378"/>
                    <a:pt x="2530" y="2388"/>
                    <a:pt x="2569" y="2360"/>
                  </a:cubicBezTo>
                  <a:cubicBezTo>
                    <a:pt x="2604" y="2349"/>
                    <a:pt x="2656" y="2367"/>
                    <a:pt x="2692" y="2364"/>
                  </a:cubicBezTo>
                  <a:cubicBezTo>
                    <a:pt x="2728" y="2361"/>
                    <a:pt x="2754" y="2341"/>
                    <a:pt x="2784" y="2344"/>
                  </a:cubicBezTo>
                  <a:cubicBezTo>
                    <a:pt x="2814" y="2347"/>
                    <a:pt x="2848" y="2380"/>
                    <a:pt x="2874" y="2385"/>
                  </a:cubicBezTo>
                  <a:cubicBezTo>
                    <a:pt x="2896" y="2382"/>
                    <a:pt x="2919" y="2384"/>
                    <a:pt x="2940" y="2377"/>
                  </a:cubicBezTo>
                  <a:cubicBezTo>
                    <a:pt x="2968" y="2367"/>
                    <a:pt x="2985" y="2336"/>
                    <a:pt x="3014" y="2328"/>
                  </a:cubicBezTo>
                  <a:cubicBezTo>
                    <a:pt x="3063" y="2315"/>
                    <a:pt x="3113" y="2311"/>
                    <a:pt x="3162" y="2295"/>
                  </a:cubicBezTo>
                  <a:cubicBezTo>
                    <a:pt x="3201" y="2254"/>
                    <a:pt x="3151" y="2301"/>
                    <a:pt x="3203" y="2270"/>
                  </a:cubicBezTo>
                  <a:cubicBezTo>
                    <a:pt x="3233" y="2252"/>
                    <a:pt x="3260" y="2215"/>
                    <a:pt x="3294" y="2204"/>
                  </a:cubicBezTo>
                  <a:cubicBezTo>
                    <a:pt x="3354" y="2184"/>
                    <a:pt x="3326" y="2193"/>
                    <a:pt x="3376" y="2179"/>
                  </a:cubicBezTo>
                  <a:cubicBezTo>
                    <a:pt x="3443" y="2136"/>
                    <a:pt x="3362" y="2193"/>
                    <a:pt x="3417" y="2138"/>
                  </a:cubicBezTo>
                  <a:cubicBezTo>
                    <a:pt x="3442" y="2113"/>
                    <a:pt x="3483" y="2107"/>
                    <a:pt x="3516" y="2097"/>
                  </a:cubicBezTo>
                  <a:cubicBezTo>
                    <a:pt x="3547" y="2077"/>
                    <a:pt x="3561" y="2042"/>
                    <a:pt x="3573" y="2007"/>
                  </a:cubicBezTo>
                  <a:cubicBezTo>
                    <a:pt x="3563" y="1974"/>
                    <a:pt x="3544" y="1944"/>
                    <a:pt x="3516" y="1924"/>
                  </a:cubicBezTo>
                  <a:cubicBezTo>
                    <a:pt x="3513" y="1916"/>
                    <a:pt x="3509" y="1908"/>
                    <a:pt x="3508" y="1900"/>
                  </a:cubicBezTo>
                  <a:cubicBezTo>
                    <a:pt x="3504" y="1876"/>
                    <a:pt x="3506" y="1850"/>
                    <a:pt x="3499" y="1826"/>
                  </a:cubicBezTo>
                  <a:cubicBezTo>
                    <a:pt x="3488" y="1786"/>
                    <a:pt x="3410" y="1776"/>
                    <a:pt x="3376" y="1768"/>
                  </a:cubicBezTo>
                  <a:cubicBezTo>
                    <a:pt x="3340" y="1734"/>
                    <a:pt x="3328" y="1692"/>
                    <a:pt x="3302" y="1653"/>
                  </a:cubicBezTo>
                  <a:cubicBezTo>
                    <a:pt x="3289" y="1617"/>
                    <a:pt x="3290" y="1613"/>
                    <a:pt x="3280" y="1568"/>
                  </a:cubicBezTo>
                  <a:cubicBezTo>
                    <a:pt x="3278" y="1539"/>
                    <a:pt x="3298" y="1507"/>
                    <a:pt x="3292" y="1476"/>
                  </a:cubicBezTo>
                  <a:cubicBezTo>
                    <a:pt x="3286" y="1445"/>
                    <a:pt x="3258" y="1408"/>
                    <a:pt x="3244" y="1381"/>
                  </a:cubicBezTo>
                  <a:cubicBezTo>
                    <a:pt x="3226" y="1324"/>
                    <a:pt x="3240" y="1344"/>
                    <a:pt x="3211" y="1315"/>
                  </a:cubicBezTo>
                  <a:cubicBezTo>
                    <a:pt x="3214" y="1304"/>
                    <a:pt x="3210" y="1288"/>
                    <a:pt x="3220" y="1283"/>
                  </a:cubicBezTo>
                  <a:cubicBezTo>
                    <a:pt x="3233" y="1277"/>
                    <a:pt x="3247" y="1291"/>
                    <a:pt x="3261" y="1291"/>
                  </a:cubicBezTo>
                  <a:cubicBezTo>
                    <a:pt x="3275" y="1291"/>
                    <a:pt x="3306" y="1279"/>
                    <a:pt x="3320" y="1276"/>
                  </a:cubicBezTo>
                  <a:cubicBezTo>
                    <a:pt x="3323" y="1246"/>
                    <a:pt x="3286" y="1239"/>
                    <a:pt x="3300" y="1212"/>
                  </a:cubicBezTo>
                  <a:cubicBezTo>
                    <a:pt x="3308" y="1197"/>
                    <a:pt x="3340" y="1157"/>
                    <a:pt x="3356" y="1152"/>
                  </a:cubicBezTo>
                  <a:cubicBezTo>
                    <a:pt x="3364" y="1149"/>
                    <a:pt x="3424" y="1136"/>
                    <a:pt x="3424" y="1136"/>
                  </a:cubicBezTo>
                  <a:cubicBezTo>
                    <a:pt x="3453" y="1128"/>
                    <a:pt x="3496" y="1164"/>
                    <a:pt x="3532" y="1164"/>
                  </a:cubicBezTo>
                  <a:cubicBezTo>
                    <a:pt x="3559" y="1164"/>
                    <a:pt x="3566" y="1141"/>
                    <a:pt x="3584" y="1136"/>
                  </a:cubicBezTo>
                  <a:cubicBezTo>
                    <a:pt x="3602" y="1131"/>
                    <a:pt x="3633" y="1146"/>
                    <a:pt x="3639" y="1134"/>
                  </a:cubicBezTo>
                  <a:cubicBezTo>
                    <a:pt x="3646" y="1120"/>
                    <a:pt x="3626" y="1084"/>
                    <a:pt x="3620" y="1064"/>
                  </a:cubicBezTo>
                  <a:cubicBezTo>
                    <a:pt x="3614" y="1044"/>
                    <a:pt x="3586" y="1023"/>
                    <a:pt x="3604" y="1012"/>
                  </a:cubicBezTo>
                  <a:cubicBezTo>
                    <a:pt x="3624" y="950"/>
                    <a:pt x="3669" y="1001"/>
                    <a:pt x="3730" y="995"/>
                  </a:cubicBezTo>
                  <a:cubicBezTo>
                    <a:pt x="3744" y="950"/>
                    <a:pt x="3760" y="906"/>
                    <a:pt x="3705" y="888"/>
                  </a:cubicBezTo>
                  <a:cubicBezTo>
                    <a:pt x="3675" y="898"/>
                    <a:pt x="3675" y="900"/>
                    <a:pt x="3644" y="908"/>
                  </a:cubicBezTo>
                  <a:cubicBezTo>
                    <a:pt x="3626" y="909"/>
                    <a:pt x="3612" y="895"/>
                    <a:pt x="3596" y="892"/>
                  </a:cubicBezTo>
                  <a:cubicBezTo>
                    <a:pt x="3580" y="889"/>
                    <a:pt x="3566" y="885"/>
                    <a:pt x="3549" y="888"/>
                  </a:cubicBezTo>
                  <a:cubicBezTo>
                    <a:pt x="3453" y="907"/>
                    <a:pt x="3545" y="881"/>
                    <a:pt x="3491" y="912"/>
                  </a:cubicBezTo>
                  <a:cubicBezTo>
                    <a:pt x="3477" y="920"/>
                    <a:pt x="3424" y="928"/>
                    <a:pt x="3417" y="929"/>
                  </a:cubicBezTo>
                  <a:cubicBezTo>
                    <a:pt x="3401" y="926"/>
                    <a:pt x="3384" y="924"/>
                    <a:pt x="3368" y="920"/>
                  </a:cubicBezTo>
                  <a:cubicBezTo>
                    <a:pt x="3351" y="916"/>
                    <a:pt x="3318" y="904"/>
                    <a:pt x="3318" y="904"/>
                  </a:cubicBezTo>
                  <a:cubicBezTo>
                    <a:pt x="3291" y="862"/>
                    <a:pt x="3238" y="860"/>
                    <a:pt x="3188" y="868"/>
                  </a:cubicBezTo>
                  <a:cubicBezTo>
                    <a:pt x="3159" y="861"/>
                    <a:pt x="3142" y="850"/>
                    <a:pt x="3112" y="848"/>
                  </a:cubicBezTo>
                  <a:cubicBezTo>
                    <a:pt x="3082" y="846"/>
                    <a:pt x="3050" y="854"/>
                    <a:pt x="3008" y="856"/>
                  </a:cubicBezTo>
                  <a:cubicBezTo>
                    <a:pt x="2969" y="858"/>
                    <a:pt x="2895" y="867"/>
                    <a:pt x="2860" y="860"/>
                  </a:cubicBezTo>
                  <a:cubicBezTo>
                    <a:pt x="2844" y="853"/>
                    <a:pt x="2800" y="813"/>
                    <a:pt x="2800" y="813"/>
                  </a:cubicBezTo>
                  <a:cubicBezTo>
                    <a:pt x="2780" y="794"/>
                    <a:pt x="2734" y="764"/>
                    <a:pt x="2734" y="764"/>
                  </a:cubicBezTo>
                  <a:cubicBezTo>
                    <a:pt x="2731" y="739"/>
                    <a:pt x="2733" y="714"/>
                    <a:pt x="2726" y="690"/>
                  </a:cubicBezTo>
                  <a:cubicBezTo>
                    <a:pt x="2724" y="681"/>
                    <a:pt x="2670" y="634"/>
                    <a:pt x="2660" y="624"/>
                  </a:cubicBezTo>
                  <a:cubicBezTo>
                    <a:pt x="2654" y="601"/>
                    <a:pt x="2652" y="562"/>
                    <a:pt x="2627" y="550"/>
                  </a:cubicBezTo>
                  <a:cubicBezTo>
                    <a:pt x="2593" y="533"/>
                    <a:pt x="2558" y="534"/>
                    <a:pt x="2528" y="509"/>
                  </a:cubicBezTo>
                  <a:cubicBezTo>
                    <a:pt x="2502" y="493"/>
                    <a:pt x="2518" y="471"/>
                    <a:pt x="2492" y="444"/>
                  </a:cubicBezTo>
                  <a:cubicBezTo>
                    <a:pt x="2466" y="417"/>
                    <a:pt x="2400" y="372"/>
                    <a:pt x="2372" y="344"/>
                  </a:cubicBezTo>
                  <a:cubicBezTo>
                    <a:pt x="2363" y="300"/>
                    <a:pt x="2364" y="293"/>
                    <a:pt x="2323" y="279"/>
                  </a:cubicBezTo>
                  <a:cubicBezTo>
                    <a:pt x="2309" y="265"/>
                    <a:pt x="2287" y="248"/>
                    <a:pt x="2306" y="229"/>
                  </a:cubicBezTo>
                  <a:close/>
                </a:path>
              </a:pathLst>
            </a:custGeom>
            <a:solidFill>
              <a:srgbClr val="7FD7F7"/>
            </a:solidFill>
            <a:ln w="3175">
              <a:solidFill>
                <a:schemeClr val="bg2">
                  <a:lumMod val="75000"/>
                </a:schemeClr>
              </a:solidFill>
              <a:round/>
            </a:ln>
            <a:effectLst/>
          </p:spPr>
          <p:txBody>
            <a:bodyPr/>
            <a:lstStyle/>
            <a:p>
              <a:endParaRPr lang="zh-CN" altLang="en-US"/>
            </a:p>
          </p:txBody>
        </p:sp>
        <p:sp>
          <p:nvSpPr>
            <p:cNvPr id="47" name="Freeform 22"/>
            <p:cNvSpPr/>
            <p:nvPr/>
          </p:nvSpPr>
          <p:spPr bwMode="auto">
            <a:xfrm>
              <a:off x="4626127" y="2663772"/>
              <a:ext cx="118407" cy="191586"/>
            </a:xfrm>
            <a:custGeom>
              <a:avLst/>
              <a:gdLst>
                <a:gd name="T0" fmla="*/ 1662 w 2370"/>
                <a:gd name="T1" fmla="*/ 371 h 3834"/>
                <a:gd name="T2" fmla="*/ 1540 w 2370"/>
                <a:gd name="T3" fmla="*/ 247 h 3834"/>
                <a:gd name="T4" fmla="*/ 1474 w 2370"/>
                <a:gd name="T5" fmla="*/ 83 h 3834"/>
                <a:gd name="T6" fmla="*/ 1277 w 2370"/>
                <a:gd name="T7" fmla="*/ 0 h 3834"/>
                <a:gd name="T8" fmla="*/ 1178 w 2370"/>
                <a:gd name="T9" fmla="*/ 41 h 3834"/>
                <a:gd name="T10" fmla="*/ 1158 w 2370"/>
                <a:gd name="T11" fmla="*/ 171 h 3834"/>
                <a:gd name="T12" fmla="*/ 907 w 2370"/>
                <a:gd name="T13" fmla="*/ 329 h 3834"/>
                <a:gd name="T14" fmla="*/ 822 w 2370"/>
                <a:gd name="T15" fmla="*/ 455 h 3834"/>
                <a:gd name="T16" fmla="*/ 759 w 2370"/>
                <a:gd name="T17" fmla="*/ 773 h 3834"/>
                <a:gd name="T18" fmla="*/ 899 w 2370"/>
                <a:gd name="T19" fmla="*/ 905 h 3834"/>
                <a:gd name="T20" fmla="*/ 915 w 2370"/>
                <a:gd name="T21" fmla="*/ 971 h 3834"/>
                <a:gd name="T22" fmla="*/ 775 w 2370"/>
                <a:gd name="T23" fmla="*/ 1020 h 3834"/>
                <a:gd name="T24" fmla="*/ 857 w 2370"/>
                <a:gd name="T25" fmla="*/ 1111 h 3834"/>
                <a:gd name="T26" fmla="*/ 734 w 2370"/>
                <a:gd name="T27" fmla="*/ 1448 h 3834"/>
                <a:gd name="T28" fmla="*/ 471 w 2370"/>
                <a:gd name="T29" fmla="*/ 1374 h 3834"/>
                <a:gd name="T30" fmla="*/ 394 w 2370"/>
                <a:gd name="T31" fmla="*/ 1231 h 3834"/>
                <a:gd name="T32" fmla="*/ 249 w 2370"/>
                <a:gd name="T33" fmla="*/ 1349 h 3834"/>
                <a:gd name="T34" fmla="*/ 198 w 2370"/>
                <a:gd name="T35" fmla="*/ 1647 h 3834"/>
                <a:gd name="T36" fmla="*/ 216 w 2370"/>
                <a:gd name="T37" fmla="*/ 1810 h 3834"/>
                <a:gd name="T38" fmla="*/ 210 w 2370"/>
                <a:gd name="T39" fmla="*/ 1967 h 3834"/>
                <a:gd name="T40" fmla="*/ 322 w 2370"/>
                <a:gd name="T41" fmla="*/ 2103 h 3834"/>
                <a:gd name="T42" fmla="*/ 290 w 2370"/>
                <a:gd name="T43" fmla="*/ 2335 h 3834"/>
                <a:gd name="T44" fmla="*/ 342 w 2370"/>
                <a:gd name="T45" fmla="*/ 2459 h 3834"/>
                <a:gd name="T46" fmla="*/ 380 w 2370"/>
                <a:gd name="T47" fmla="*/ 2575 h 3834"/>
                <a:gd name="T48" fmla="*/ 174 w 2370"/>
                <a:gd name="T49" fmla="*/ 2773 h 3834"/>
                <a:gd name="T50" fmla="*/ 59 w 2370"/>
                <a:gd name="T51" fmla="*/ 2888 h 3834"/>
                <a:gd name="T52" fmla="*/ 10 w 2370"/>
                <a:gd name="T53" fmla="*/ 3135 h 3834"/>
                <a:gd name="T54" fmla="*/ 34 w 2370"/>
                <a:gd name="T55" fmla="*/ 3283 h 3834"/>
                <a:gd name="T56" fmla="*/ 183 w 2370"/>
                <a:gd name="T57" fmla="*/ 3448 h 3834"/>
                <a:gd name="T58" fmla="*/ 504 w 2370"/>
                <a:gd name="T59" fmla="*/ 3555 h 3834"/>
                <a:gd name="T60" fmla="*/ 619 w 2370"/>
                <a:gd name="T61" fmla="*/ 3719 h 3834"/>
                <a:gd name="T62" fmla="*/ 849 w 2370"/>
                <a:gd name="T63" fmla="*/ 3727 h 3834"/>
                <a:gd name="T64" fmla="*/ 940 w 2370"/>
                <a:gd name="T65" fmla="*/ 3818 h 3834"/>
                <a:gd name="T66" fmla="*/ 1080 w 2370"/>
                <a:gd name="T67" fmla="*/ 3810 h 3834"/>
                <a:gd name="T68" fmla="*/ 1475 w 2370"/>
                <a:gd name="T69" fmla="*/ 3719 h 3834"/>
                <a:gd name="T70" fmla="*/ 1482 w 2370"/>
                <a:gd name="T71" fmla="*/ 3535 h 3834"/>
                <a:gd name="T72" fmla="*/ 1491 w 2370"/>
                <a:gd name="T73" fmla="*/ 3374 h 3834"/>
                <a:gd name="T74" fmla="*/ 1590 w 2370"/>
                <a:gd name="T75" fmla="*/ 3168 h 3834"/>
                <a:gd name="T76" fmla="*/ 1766 w 2370"/>
                <a:gd name="T77" fmla="*/ 2911 h 3834"/>
                <a:gd name="T78" fmla="*/ 1806 w 2370"/>
                <a:gd name="T79" fmla="*/ 2867 h 3834"/>
                <a:gd name="T80" fmla="*/ 1754 w 2370"/>
                <a:gd name="T81" fmla="*/ 2798 h 3834"/>
                <a:gd name="T82" fmla="*/ 1754 w 2370"/>
                <a:gd name="T83" fmla="*/ 2625 h 3834"/>
                <a:gd name="T84" fmla="*/ 1837 w 2370"/>
                <a:gd name="T85" fmla="*/ 2600 h 3834"/>
                <a:gd name="T86" fmla="*/ 2141 w 2370"/>
                <a:gd name="T87" fmla="*/ 2345 h 3834"/>
                <a:gd name="T88" fmla="*/ 2330 w 2370"/>
                <a:gd name="T89" fmla="*/ 2180 h 3834"/>
                <a:gd name="T90" fmla="*/ 2215 w 2370"/>
                <a:gd name="T91" fmla="*/ 1975 h 3834"/>
                <a:gd name="T92" fmla="*/ 2022 w 2370"/>
                <a:gd name="T93" fmla="*/ 1931 h 3834"/>
                <a:gd name="T94" fmla="*/ 2051 w 2370"/>
                <a:gd name="T95" fmla="*/ 1720 h 3834"/>
                <a:gd name="T96" fmla="*/ 2108 w 2370"/>
                <a:gd name="T97" fmla="*/ 1506 h 3834"/>
                <a:gd name="T98" fmla="*/ 1944 w 2370"/>
                <a:gd name="T99" fmla="*/ 1481 h 3834"/>
                <a:gd name="T100" fmla="*/ 1763 w 2370"/>
                <a:gd name="T101" fmla="*/ 1613 h 3834"/>
                <a:gd name="T102" fmla="*/ 1614 w 2370"/>
                <a:gd name="T103" fmla="*/ 1498 h 3834"/>
                <a:gd name="T104" fmla="*/ 1623 w 2370"/>
                <a:gd name="T105" fmla="*/ 1415 h 3834"/>
                <a:gd name="T106" fmla="*/ 1639 w 2370"/>
                <a:gd name="T107" fmla="*/ 1284 h 3834"/>
                <a:gd name="T108" fmla="*/ 1534 w 2370"/>
                <a:gd name="T109" fmla="*/ 1151 h 3834"/>
                <a:gd name="T110" fmla="*/ 1483 w 2370"/>
                <a:gd name="T111" fmla="*/ 1061 h 3834"/>
                <a:gd name="T112" fmla="*/ 1433 w 2370"/>
                <a:gd name="T113" fmla="*/ 922 h 3834"/>
                <a:gd name="T114" fmla="*/ 1425 w 2370"/>
                <a:gd name="T115" fmla="*/ 634 h 3834"/>
                <a:gd name="T116" fmla="*/ 1721 w 2370"/>
                <a:gd name="T117" fmla="*/ 609 h 3834"/>
                <a:gd name="T118" fmla="*/ 1882 w 2370"/>
                <a:gd name="T119" fmla="*/ 595 h 3834"/>
                <a:gd name="T120" fmla="*/ 1771 w 2370"/>
                <a:gd name="T121" fmla="*/ 518 h 3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70" h="3834">
                  <a:moveTo>
                    <a:pt x="1820" y="428"/>
                  </a:moveTo>
                  <a:cubicBezTo>
                    <a:pt x="1797" y="403"/>
                    <a:pt x="1769" y="405"/>
                    <a:pt x="1738" y="395"/>
                  </a:cubicBezTo>
                  <a:cubicBezTo>
                    <a:pt x="1718" y="382"/>
                    <a:pt x="1676" y="382"/>
                    <a:pt x="1662" y="371"/>
                  </a:cubicBezTo>
                  <a:cubicBezTo>
                    <a:pt x="1648" y="360"/>
                    <a:pt x="1661" y="344"/>
                    <a:pt x="1654" y="327"/>
                  </a:cubicBezTo>
                  <a:cubicBezTo>
                    <a:pt x="1634" y="307"/>
                    <a:pt x="1639" y="285"/>
                    <a:pt x="1618" y="267"/>
                  </a:cubicBezTo>
                  <a:cubicBezTo>
                    <a:pt x="1603" y="254"/>
                    <a:pt x="1554" y="262"/>
                    <a:pt x="1540" y="247"/>
                  </a:cubicBezTo>
                  <a:cubicBezTo>
                    <a:pt x="1535" y="241"/>
                    <a:pt x="1529" y="236"/>
                    <a:pt x="1524" y="230"/>
                  </a:cubicBezTo>
                  <a:cubicBezTo>
                    <a:pt x="1514" y="199"/>
                    <a:pt x="1518" y="182"/>
                    <a:pt x="1494" y="159"/>
                  </a:cubicBezTo>
                  <a:cubicBezTo>
                    <a:pt x="1502" y="136"/>
                    <a:pt x="1502" y="97"/>
                    <a:pt x="1474" y="83"/>
                  </a:cubicBezTo>
                  <a:cubicBezTo>
                    <a:pt x="1459" y="75"/>
                    <a:pt x="1401" y="66"/>
                    <a:pt x="1401" y="66"/>
                  </a:cubicBezTo>
                  <a:cubicBezTo>
                    <a:pt x="1334" y="21"/>
                    <a:pt x="1428" y="79"/>
                    <a:pt x="1335" y="41"/>
                  </a:cubicBezTo>
                  <a:cubicBezTo>
                    <a:pt x="1310" y="31"/>
                    <a:pt x="1311" y="11"/>
                    <a:pt x="1277" y="0"/>
                  </a:cubicBezTo>
                  <a:cubicBezTo>
                    <a:pt x="1266" y="3"/>
                    <a:pt x="1254" y="3"/>
                    <a:pt x="1244" y="8"/>
                  </a:cubicBezTo>
                  <a:cubicBezTo>
                    <a:pt x="1237" y="12"/>
                    <a:pt x="1235" y="22"/>
                    <a:pt x="1228" y="25"/>
                  </a:cubicBezTo>
                  <a:cubicBezTo>
                    <a:pt x="1212" y="33"/>
                    <a:pt x="1178" y="41"/>
                    <a:pt x="1178" y="41"/>
                  </a:cubicBezTo>
                  <a:cubicBezTo>
                    <a:pt x="1173" y="47"/>
                    <a:pt x="1163" y="50"/>
                    <a:pt x="1162" y="58"/>
                  </a:cubicBezTo>
                  <a:cubicBezTo>
                    <a:pt x="1159" y="74"/>
                    <a:pt x="1148" y="117"/>
                    <a:pt x="1162" y="131"/>
                  </a:cubicBezTo>
                  <a:cubicBezTo>
                    <a:pt x="1159" y="139"/>
                    <a:pt x="1164" y="165"/>
                    <a:pt x="1158" y="171"/>
                  </a:cubicBezTo>
                  <a:cubicBezTo>
                    <a:pt x="1143" y="186"/>
                    <a:pt x="1114" y="186"/>
                    <a:pt x="1096" y="189"/>
                  </a:cubicBezTo>
                  <a:cubicBezTo>
                    <a:pt x="1068" y="219"/>
                    <a:pt x="1089" y="233"/>
                    <a:pt x="1047" y="247"/>
                  </a:cubicBezTo>
                  <a:cubicBezTo>
                    <a:pt x="1024" y="308"/>
                    <a:pt x="966" y="322"/>
                    <a:pt x="907" y="329"/>
                  </a:cubicBezTo>
                  <a:cubicBezTo>
                    <a:pt x="886" y="350"/>
                    <a:pt x="875" y="367"/>
                    <a:pt x="866" y="395"/>
                  </a:cubicBezTo>
                  <a:cubicBezTo>
                    <a:pt x="874" y="400"/>
                    <a:pt x="880" y="426"/>
                    <a:pt x="882" y="435"/>
                  </a:cubicBezTo>
                  <a:cubicBezTo>
                    <a:pt x="882" y="435"/>
                    <a:pt x="826" y="451"/>
                    <a:pt x="822" y="455"/>
                  </a:cubicBezTo>
                  <a:cubicBezTo>
                    <a:pt x="812" y="507"/>
                    <a:pt x="844" y="555"/>
                    <a:pt x="818" y="595"/>
                  </a:cubicBezTo>
                  <a:cubicBezTo>
                    <a:pt x="811" y="676"/>
                    <a:pt x="787" y="676"/>
                    <a:pt x="742" y="740"/>
                  </a:cubicBezTo>
                  <a:cubicBezTo>
                    <a:pt x="727" y="786"/>
                    <a:pt x="730" y="749"/>
                    <a:pt x="759" y="773"/>
                  </a:cubicBezTo>
                  <a:cubicBezTo>
                    <a:pt x="767" y="779"/>
                    <a:pt x="753" y="896"/>
                    <a:pt x="770" y="847"/>
                  </a:cubicBezTo>
                  <a:cubicBezTo>
                    <a:pt x="765" y="884"/>
                    <a:pt x="804" y="857"/>
                    <a:pt x="818" y="899"/>
                  </a:cubicBezTo>
                  <a:cubicBezTo>
                    <a:pt x="846" y="896"/>
                    <a:pt x="872" y="909"/>
                    <a:pt x="899" y="905"/>
                  </a:cubicBezTo>
                  <a:cubicBezTo>
                    <a:pt x="907" y="904"/>
                    <a:pt x="915" y="895"/>
                    <a:pt x="923" y="897"/>
                  </a:cubicBezTo>
                  <a:cubicBezTo>
                    <a:pt x="931" y="898"/>
                    <a:pt x="934" y="908"/>
                    <a:pt x="940" y="913"/>
                  </a:cubicBezTo>
                  <a:cubicBezTo>
                    <a:pt x="952" y="951"/>
                    <a:pt x="955" y="958"/>
                    <a:pt x="915" y="971"/>
                  </a:cubicBezTo>
                  <a:cubicBezTo>
                    <a:pt x="907" y="968"/>
                    <a:pt x="899" y="962"/>
                    <a:pt x="890" y="963"/>
                  </a:cubicBezTo>
                  <a:cubicBezTo>
                    <a:pt x="865" y="966"/>
                    <a:pt x="791" y="991"/>
                    <a:pt x="759" y="996"/>
                  </a:cubicBezTo>
                  <a:cubicBezTo>
                    <a:pt x="764" y="1004"/>
                    <a:pt x="767" y="1014"/>
                    <a:pt x="775" y="1020"/>
                  </a:cubicBezTo>
                  <a:cubicBezTo>
                    <a:pt x="782" y="1025"/>
                    <a:pt x="794" y="1022"/>
                    <a:pt x="800" y="1028"/>
                  </a:cubicBezTo>
                  <a:cubicBezTo>
                    <a:pt x="806" y="1034"/>
                    <a:pt x="804" y="1045"/>
                    <a:pt x="808" y="1053"/>
                  </a:cubicBezTo>
                  <a:cubicBezTo>
                    <a:pt x="820" y="1072"/>
                    <a:pt x="841" y="1094"/>
                    <a:pt x="857" y="1111"/>
                  </a:cubicBezTo>
                  <a:cubicBezTo>
                    <a:pt x="844" y="1164"/>
                    <a:pt x="837" y="1134"/>
                    <a:pt x="808" y="1177"/>
                  </a:cubicBezTo>
                  <a:cubicBezTo>
                    <a:pt x="777" y="1273"/>
                    <a:pt x="813" y="1196"/>
                    <a:pt x="798" y="1359"/>
                  </a:cubicBezTo>
                  <a:cubicBezTo>
                    <a:pt x="793" y="1413"/>
                    <a:pt x="785" y="1436"/>
                    <a:pt x="734" y="1448"/>
                  </a:cubicBezTo>
                  <a:cubicBezTo>
                    <a:pt x="681" y="1395"/>
                    <a:pt x="646" y="1398"/>
                    <a:pt x="569" y="1391"/>
                  </a:cubicBezTo>
                  <a:cubicBezTo>
                    <a:pt x="561" y="1388"/>
                    <a:pt x="553" y="1383"/>
                    <a:pt x="545" y="1382"/>
                  </a:cubicBezTo>
                  <a:cubicBezTo>
                    <a:pt x="521" y="1378"/>
                    <a:pt x="495" y="1380"/>
                    <a:pt x="471" y="1374"/>
                  </a:cubicBezTo>
                  <a:cubicBezTo>
                    <a:pt x="453" y="1370"/>
                    <a:pt x="439" y="1355"/>
                    <a:pt x="421" y="1349"/>
                  </a:cubicBezTo>
                  <a:cubicBezTo>
                    <a:pt x="412" y="1334"/>
                    <a:pt x="406" y="1315"/>
                    <a:pt x="402" y="1295"/>
                  </a:cubicBezTo>
                  <a:cubicBezTo>
                    <a:pt x="398" y="1275"/>
                    <a:pt x="406" y="1238"/>
                    <a:pt x="394" y="1231"/>
                  </a:cubicBezTo>
                  <a:cubicBezTo>
                    <a:pt x="383" y="1234"/>
                    <a:pt x="341" y="1245"/>
                    <a:pt x="331" y="1251"/>
                  </a:cubicBezTo>
                  <a:cubicBezTo>
                    <a:pt x="300" y="1272"/>
                    <a:pt x="319" y="1293"/>
                    <a:pt x="273" y="1308"/>
                  </a:cubicBezTo>
                  <a:cubicBezTo>
                    <a:pt x="228" y="1355"/>
                    <a:pt x="284" y="1291"/>
                    <a:pt x="249" y="1349"/>
                  </a:cubicBezTo>
                  <a:cubicBezTo>
                    <a:pt x="233" y="1374"/>
                    <a:pt x="231" y="1393"/>
                    <a:pt x="214" y="1419"/>
                  </a:cubicBezTo>
                  <a:cubicBezTo>
                    <a:pt x="205" y="1457"/>
                    <a:pt x="172" y="1497"/>
                    <a:pt x="150" y="1530"/>
                  </a:cubicBezTo>
                  <a:cubicBezTo>
                    <a:pt x="133" y="1585"/>
                    <a:pt x="158" y="1609"/>
                    <a:pt x="198" y="1647"/>
                  </a:cubicBezTo>
                  <a:cubicBezTo>
                    <a:pt x="211" y="1689"/>
                    <a:pt x="179" y="1746"/>
                    <a:pt x="166" y="1786"/>
                  </a:cubicBezTo>
                  <a:cubicBezTo>
                    <a:pt x="174" y="1791"/>
                    <a:pt x="182" y="1798"/>
                    <a:pt x="191" y="1802"/>
                  </a:cubicBezTo>
                  <a:cubicBezTo>
                    <a:pt x="199" y="1806"/>
                    <a:pt x="209" y="1805"/>
                    <a:pt x="216" y="1810"/>
                  </a:cubicBezTo>
                  <a:cubicBezTo>
                    <a:pt x="229" y="1818"/>
                    <a:pt x="238" y="1832"/>
                    <a:pt x="249" y="1843"/>
                  </a:cubicBezTo>
                  <a:cubicBezTo>
                    <a:pt x="254" y="1859"/>
                    <a:pt x="280" y="1884"/>
                    <a:pt x="265" y="1892"/>
                  </a:cubicBezTo>
                  <a:cubicBezTo>
                    <a:pt x="237" y="1906"/>
                    <a:pt x="239" y="1956"/>
                    <a:pt x="210" y="1967"/>
                  </a:cubicBezTo>
                  <a:cubicBezTo>
                    <a:pt x="218" y="2032"/>
                    <a:pt x="174" y="2041"/>
                    <a:pt x="240" y="2057"/>
                  </a:cubicBezTo>
                  <a:cubicBezTo>
                    <a:pt x="268" y="2031"/>
                    <a:pt x="264" y="1999"/>
                    <a:pt x="290" y="2023"/>
                  </a:cubicBezTo>
                  <a:cubicBezTo>
                    <a:pt x="302" y="2033"/>
                    <a:pt x="324" y="2073"/>
                    <a:pt x="322" y="2103"/>
                  </a:cubicBezTo>
                  <a:cubicBezTo>
                    <a:pt x="320" y="2133"/>
                    <a:pt x="283" y="2178"/>
                    <a:pt x="281" y="2205"/>
                  </a:cubicBezTo>
                  <a:cubicBezTo>
                    <a:pt x="269" y="2243"/>
                    <a:pt x="270" y="2254"/>
                    <a:pt x="310" y="2267"/>
                  </a:cubicBezTo>
                  <a:cubicBezTo>
                    <a:pt x="313" y="2291"/>
                    <a:pt x="296" y="2312"/>
                    <a:pt x="290" y="2335"/>
                  </a:cubicBezTo>
                  <a:cubicBezTo>
                    <a:pt x="284" y="2358"/>
                    <a:pt x="274" y="2382"/>
                    <a:pt x="273" y="2403"/>
                  </a:cubicBezTo>
                  <a:cubicBezTo>
                    <a:pt x="276" y="2420"/>
                    <a:pt x="275" y="2454"/>
                    <a:pt x="286" y="2463"/>
                  </a:cubicBezTo>
                  <a:cubicBezTo>
                    <a:pt x="297" y="2472"/>
                    <a:pt x="328" y="2455"/>
                    <a:pt x="342" y="2459"/>
                  </a:cubicBezTo>
                  <a:cubicBezTo>
                    <a:pt x="356" y="2463"/>
                    <a:pt x="364" y="2473"/>
                    <a:pt x="372" y="2485"/>
                  </a:cubicBezTo>
                  <a:cubicBezTo>
                    <a:pt x="377" y="2501"/>
                    <a:pt x="383" y="2518"/>
                    <a:pt x="388" y="2534"/>
                  </a:cubicBezTo>
                  <a:cubicBezTo>
                    <a:pt x="392" y="2547"/>
                    <a:pt x="384" y="2562"/>
                    <a:pt x="380" y="2575"/>
                  </a:cubicBezTo>
                  <a:cubicBezTo>
                    <a:pt x="372" y="2594"/>
                    <a:pt x="350" y="2671"/>
                    <a:pt x="326" y="2695"/>
                  </a:cubicBezTo>
                  <a:cubicBezTo>
                    <a:pt x="302" y="2719"/>
                    <a:pt x="259" y="2706"/>
                    <a:pt x="234" y="2719"/>
                  </a:cubicBezTo>
                  <a:cubicBezTo>
                    <a:pt x="210" y="2742"/>
                    <a:pt x="205" y="2764"/>
                    <a:pt x="174" y="2773"/>
                  </a:cubicBezTo>
                  <a:cubicBezTo>
                    <a:pt x="158" y="2778"/>
                    <a:pt x="125" y="2789"/>
                    <a:pt x="125" y="2789"/>
                  </a:cubicBezTo>
                  <a:cubicBezTo>
                    <a:pt x="114" y="2800"/>
                    <a:pt x="99" y="2808"/>
                    <a:pt x="92" y="2822"/>
                  </a:cubicBezTo>
                  <a:cubicBezTo>
                    <a:pt x="54" y="2898"/>
                    <a:pt x="97" y="2852"/>
                    <a:pt x="59" y="2888"/>
                  </a:cubicBezTo>
                  <a:cubicBezTo>
                    <a:pt x="51" y="2913"/>
                    <a:pt x="41" y="2963"/>
                    <a:pt x="26" y="2987"/>
                  </a:cubicBezTo>
                  <a:cubicBezTo>
                    <a:pt x="5" y="3019"/>
                    <a:pt x="13" y="3003"/>
                    <a:pt x="2" y="3036"/>
                  </a:cubicBezTo>
                  <a:cubicBezTo>
                    <a:pt x="5" y="3069"/>
                    <a:pt x="0" y="3103"/>
                    <a:pt x="10" y="3135"/>
                  </a:cubicBezTo>
                  <a:cubicBezTo>
                    <a:pt x="13" y="3143"/>
                    <a:pt x="26" y="3179"/>
                    <a:pt x="30" y="3187"/>
                  </a:cubicBezTo>
                  <a:cubicBezTo>
                    <a:pt x="34" y="3195"/>
                    <a:pt x="45" y="3231"/>
                    <a:pt x="42" y="3239"/>
                  </a:cubicBezTo>
                  <a:cubicBezTo>
                    <a:pt x="37" y="3255"/>
                    <a:pt x="34" y="3283"/>
                    <a:pt x="34" y="3283"/>
                  </a:cubicBezTo>
                  <a:cubicBezTo>
                    <a:pt x="59" y="3361"/>
                    <a:pt x="4" y="3190"/>
                    <a:pt x="26" y="3382"/>
                  </a:cubicBezTo>
                  <a:cubicBezTo>
                    <a:pt x="35" y="3461"/>
                    <a:pt x="49" y="3440"/>
                    <a:pt x="94" y="3455"/>
                  </a:cubicBezTo>
                  <a:cubicBezTo>
                    <a:pt x="133" y="3450"/>
                    <a:pt x="144" y="3448"/>
                    <a:pt x="183" y="3448"/>
                  </a:cubicBezTo>
                  <a:cubicBezTo>
                    <a:pt x="209" y="3448"/>
                    <a:pt x="240" y="3472"/>
                    <a:pt x="265" y="3481"/>
                  </a:cubicBezTo>
                  <a:cubicBezTo>
                    <a:pt x="281" y="3548"/>
                    <a:pt x="322" y="3540"/>
                    <a:pt x="388" y="3546"/>
                  </a:cubicBezTo>
                  <a:cubicBezTo>
                    <a:pt x="427" y="3549"/>
                    <a:pt x="465" y="3552"/>
                    <a:pt x="504" y="3555"/>
                  </a:cubicBezTo>
                  <a:cubicBezTo>
                    <a:pt x="534" y="3569"/>
                    <a:pt x="575" y="3580"/>
                    <a:pt x="590" y="3603"/>
                  </a:cubicBezTo>
                  <a:cubicBezTo>
                    <a:pt x="605" y="3626"/>
                    <a:pt x="589" y="3676"/>
                    <a:pt x="594" y="3695"/>
                  </a:cubicBezTo>
                  <a:cubicBezTo>
                    <a:pt x="598" y="3706"/>
                    <a:pt x="612" y="3710"/>
                    <a:pt x="619" y="3719"/>
                  </a:cubicBezTo>
                  <a:cubicBezTo>
                    <a:pt x="648" y="3754"/>
                    <a:pt x="649" y="3784"/>
                    <a:pt x="694" y="3799"/>
                  </a:cubicBezTo>
                  <a:cubicBezTo>
                    <a:pt x="704" y="3797"/>
                    <a:pt x="761" y="3776"/>
                    <a:pt x="775" y="3769"/>
                  </a:cubicBezTo>
                  <a:cubicBezTo>
                    <a:pt x="870" y="3717"/>
                    <a:pt x="790" y="3749"/>
                    <a:pt x="849" y="3727"/>
                  </a:cubicBezTo>
                  <a:cubicBezTo>
                    <a:pt x="868" y="3709"/>
                    <a:pt x="896" y="3674"/>
                    <a:pt x="931" y="3719"/>
                  </a:cubicBezTo>
                  <a:cubicBezTo>
                    <a:pt x="945" y="3737"/>
                    <a:pt x="926" y="3763"/>
                    <a:pt x="923" y="3785"/>
                  </a:cubicBezTo>
                  <a:cubicBezTo>
                    <a:pt x="929" y="3796"/>
                    <a:pt x="930" y="3811"/>
                    <a:pt x="940" y="3818"/>
                  </a:cubicBezTo>
                  <a:cubicBezTo>
                    <a:pt x="954" y="3828"/>
                    <a:pt x="989" y="3834"/>
                    <a:pt x="989" y="3834"/>
                  </a:cubicBezTo>
                  <a:cubicBezTo>
                    <a:pt x="1003" y="3831"/>
                    <a:pt x="1017" y="3830"/>
                    <a:pt x="1030" y="3826"/>
                  </a:cubicBezTo>
                  <a:cubicBezTo>
                    <a:pt x="1047" y="3822"/>
                    <a:pt x="1080" y="3810"/>
                    <a:pt x="1080" y="3810"/>
                  </a:cubicBezTo>
                  <a:cubicBezTo>
                    <a:pt x="1119" y="3783"/>
                    <a:pt x="1166" y="3772"/>
                    <a:pt x="1211" y="3760"/>
                  </a:cubicBezTo>
                  <a:cubicBezTo>
                    <a:pt x="1250" y="3724"/>
                    <a:pt x="1293" y="3723"/>
                    <a:pt x="1343" y="3711"/>
                  </a:cubicBezTo>
                  <a:cubicBezTo>
                    <a:pt x="1387" y="3714"/>
                    <a:pt x="1431" y="3724"/>
                    <a:pt x="1475" y="3719"/>
                  </a:cubicBezTo>
                  <a:cubicBezTo>
                    <a:pt x="1483" y="3718"/>
                    <a:pt x="1483" y="3703"/>
                    <a:pt x="1483" y="3695"/>
                  </a:cubicBezTo>
                  <a:cubicBezTo>
                    <a:pt x="1483" y="3574"/>
                    <a:pt x="1521" y="3608"/>
                    <a:pt x="1450" y="3563"/>
                  </a:cubicBezTo>
                  <a:cubicBezTo>
                    <a:pt x="1458" y="3557"/>
                    <a:pt x="1473" y="3540"/>
                    <a:pt x="1482" y="3535"/>
                  </a:cubicBezTo>
                  <a:cubicBezTo>
                    <a:pt x="1490" y="3531"/>
                    <a:pt x="1477" y="3503"/>
                    <a:pt x="1483" y="3497"/>
                  </a:cubicBezTo>
                  <a:cubicBezTo>
                    <a:pt x="1497" y="3483"/>
                    <a:pt x="1494" y="3458"/>
                    <a:pt x="1499" y="3439"/>
                  </a:cubicBezTo>
                  <a:cubicBezTo>
                    <a:pt x="1496" y="3417"/>
                    <a:pt x="1500" y="3394"/>
                    <a:pt x="1491" y="3374"/>
                  </a:cubicBezTo>
                  <a:cubicBezTo>
                    <a:pt x="1495" y="3355"/>
                    <a:pt x="1512" y="3343"/>
                    <a:pt x="1524" y="3324"/>
                  </a:cubicBezTo>
                  <a:cubicBezTo>
                    <a:pt x="1540" y="3318"/>
                    <a:pt x="1552" y="3271"/>
                    <a:pt x="1565" y="3258"/>
                  </a:cubicBezTo>
                  <a:cubicBezTo>
                    <a:pt x="1575" y="3229"/>
                    <a:pt x="1579" y="3197"/>
                    <a:pt x="1590" y="3168"/>
                  </a:cubicBezTo>
                  <a:cubicBezTo>
                    <a:pt x="1601" y="3138"/>
                    <a:pt x="1637" y="3112"/>
                    <a:pt x="1656" y="3086"/>
                  </a:cubicBezTo>
                  <a:cubicBezTo>
                    <a:pt x="1665" y="3058"/>
                    <a:pt x="1675" y="3040"/>
                    <a:pt x="1697" y="3020"/>
                  </a:cubicBezTo>
                  <a:cubicBezTo>
                    <a:pt x="1713" y="2971"/>
                    <a:pt x="1778" y="2939"/>
                    <a:pt x="1766" y="2911"/>
                  </a:cubicBezTo>
                  <a:cubicBezTo>
                    <a:pt x="1728" y="2854"/>
                    <a:pt x="1774" y="2899"/>
                    <a:pt x="1706" y="2859"/>
                  </a:cubicBezTo>
                  <a:cubicBezTo>
                    <a:pt x="1742" y="2864"/>
                    <a:pt x="1737" y="2836"/>
                    <a:pt x="1771" y="2847"/>
                  </a:cubicBezTo>
                  <a:cubicBezTo>
                    <a:pt x="1780" y="2850"/>
                    <a:pt x="1798" y="2861"/>
                    <a:pt x="1806" y="2867"/>
                  </a:cubicBezTo>
                  <a:cubicBezTo>
                    <a:pt x="1811" y="2871"/>
                    <a:pt x="1860" y="2875"/>
                    <a:pt x="1862" y="2875"/>
                  </a:cubicBezTo>
                  <a:cubicBezTo>
                    <a:pt x="1835" y="2848"/>
                    <a:pt x="1833" y="2833"/>
                    <a:pt x="1802" y="2811"/>
                  </a:cubicBezTo>
                  <a:cubicBezTo>
                    <a:pt x="1799" y="2803"/>
                    <a:pt x="1752" y="2806"/>
                    <a:pt x="1754" y="2798"/>
                  </a:cubicBezTo>
                  <a:cubicBezTo>
                    <a:pt x="1756" y="2790"/>
                    <a:pt x="1766" y="2787"/>
                    <a:pt x="1771" y="2781"/>
                  </a:cubicBezTo>
                  <a:cubicBezTo>
                    <a:pt x="1809" y="2733"/>
                    <a:pt x="1766" y="2776"/>
                    <a:pt x="1804" y="2740"/>
                  </a:cubicBezTo>
                  <a:cubicBezTo>
                    <a:pt x="1792" y="2689"/>
                    <a:pt x="1796" y="2652"/>
                    <a:pt x="1754" y="2625"/>
                  </a:cubicBezTo>
                  <a:cubicBezTo>
                    <a:pt x="1748" y="2606"/>
                    <a:pt x="1735" y="2578"/>
                    <a:pt x="1754" y="2559"/>
                  </a:cubicBezTo>
                  <a:cubicBezTo>
                    <a:pt x="1760" y="2553"/>
                    <a:pt x="1771" y="2564"/>
                    <a:pt x="1779" y="2567"/>
                  </a:cubicBezTo>
                  <a:cubicBezTo>
                    <a:pt x="1792" y="2606"/>
                    <a:pt x="1796" y="2610"/>
                    <a:pt x="1837" y="2600"/>
                  </a:cubicBezTo>
                  <a:cubicBezTo>
                    <a:pt x="1862" y="2563"/>
                    <a:pt x="1895" y="2488"/>
                    <a:pt x="1935" y="2468"/>
                  </a:cubicBezTo>
                  <a:cubicBezTo>
                    <a:pt x="1953" y="2459"/>
                    <a:pt x="1983" y="2421"/>
                    <a:pt x="2002" y="2415"/>
                  </a:cubicBezTo>
                  <a:cubicBezTo>
                    <a:pt x="2043" y="2351"/>
                    <a:pt x="2078" y="2375"/>
                    <a:pt x="2141" y="2345"/>
                  </a:cubicBezTo>
                  <a:cubicBezTo>
                    <a:pt x="2150" y="2341"/>
                    <a:pt x="2156" y="2331"/>
                    <a:pt x="2166" y="2329"/>
                  </a:cubicBezTo>
                  <a:cubicBezTo>
                    <a:pt x="2219" y="2316"/>
                    <a:pt x="2276" y="2317"/>
                    <a:pt x="2330" y="2304"/>
                  </a:cubicBezTo>
                  <a:cubicBezTo>
                    <a:pt x="2358" y="2263"/>
                    <a:pt x="2370" y="2220"/>
                    <a:pt x="2330" y="2180"/>
                  </a:cubicBezTo>
                  <a:cubicBezTo>
                    <a:pt x="2312" y="2124"/>
                    <a:pt x="2327" y="2143"/>
                    <a:pt x="2297" y="2115"/>
                  </a:cubicBezTo>
                  <a:cubicBezTo>
                    <a:pt x="2294" y="2096"/>
                    <a:pt x="2284" y="2026"/>
                    <a:pt x="2265" y="2008"/>
                  </a:cubicBezTo>
                  <a:cubicBezTo>
                    <a:pt x="2251" y="1994"/>
                    <a:pt x="2229" y="1990"/>
                    <a:pt x="2215" y="1975"/>
                  </a:cubicBezTo>
                  <a:cubicBezTo>
                    <a:pt x="2210" y="1969"/>
                    <a:pt x="2204" y="1964"/>
                    <a:pt x="2199" y="1958"/>
                  </a:cubicBezTo>
                  <a:cubicBezTo>
                    <a:pt x="2187" y="1927"/>
                    <a:pt x="2177" y="1919"/>
                    <a:pt x="2149" y="1901"/>
                  </a:cubicBezTo>
                  <a:cubicBezTo>
                    <a:pt x="2124" y="1892"/>
                    <a:pt x="2039" y="1931"/>
                    <a:pt x="2022" y="1931"/>
                  </a:cubicBezTo>
                  <a:cubicBezTo>
                    <a:pt x="2000" y="1920"/>
                    <a:pt x="2012" y="1866"/>
                    <a:pt x="2014" y="1835"/>
                  </a:cubicBezTo>
                  <a:cubicBezTo>
                    <a:pt x="2016" y="1804"/>
                    <a:pt x="2028" y="1763"/>
                    <a:pt x="2034" y="1744"/>
                  </a:cubicBezTo>
                  <a:cubicBezTo>
                    <a:pt x="2035" y="1734"/>
                    <a:pt x="2045" y="1728"/>
                    <a:pt x="2051" y="1720"/>
                  </a:cubicBezTo>
                  <a:cubicBezTo>
                    <a:pt x="2067" y="1670"/>
                    <a:pt x="2079" y="1616"/>
                    <a:pt x="2108" y="1572"/>
                  </a:cubicBezTo>
                  <a:cubicBezTo>
                    <a:pt x="2113" y="1555"/>
                    <a:pt x="2128" y="1539"/>
                    <a:pt x="2125" y="1522"/>
                  </a:cubicBezTo>
                  <a:cubicBezTo>
                    <a:pt x="2124" y="1514"/>
                    <a:pt x="2114" y="1511"/>
                    <a:pt x="2108" y="1506"/>
                  </a:cubicBezTo>
                  <a:cubicBezTo>
                    <a:pt x="2061" y="1471"/>
                    <a:pt x="2102" y="1500"/>
                    <a:pt x="2062" y="1487"/>
                  </a:cubicBezTo>
                  <a:cubicBezTo>
                    <a:pt x="2057" y="1481"/>
                    <a:pt x="1990" y="1493"/>
                    <a:pt x="1982" y="1491"/>
                  </a:cubicBezTo>
                  <a:cubicBezTo>
                    <a:pt x="1962" y="1487"/>
                    <a:pt x="1959" y="1471"/>
                    <a:pt x="1944" y="1481"/>
                  </a:cubicBezTo>
                  <a:cubicBezTo>
                    <a:pt x="1886" y="1476"/>
                    <a:pt x="1837" y="1456"/>
                    <a:pt x="1795" y="1498"/>
                  </a:cubicBezTo>
                  <a:cubicBezTo>
                    <a:pt x="1767" y="1512"/>
                    <a:pt x="1803" y="1544"/>
                    <a:pt x="1798" y="1563"/>
                  </a:cubicBezTo>
                  <a:cubicBezTo>
                    <a:pt x="1793" y="1582"/>
                    <a:pt x="1778" y="1625"/>
                    <a:pt x="1763" y="1613"/>
                  </a:cubicBezTo>
                  <a:cubicBezTo>
                    <a:pt x="1700" y="1590"/>
                    <a:pt x="1749" y="1536"/>
                    <a:pt x="1705" y="1489"/>
                  </a:cubicBezTo>
                  <a:cubicBezTo>
                    <a:pt x="1648" y="1509"/>
                    <a:pt x="1662" y="1490"/>
                    <a:pt x="1647" y="1530"/>
                  </a:cubicBezTo>
                  <a:cubicBezTo>
                    <a:pt x="1596" y="1513"/>
                    <a:pt x="1645" y="1536"/>
                    <a:pt x="1614" y="1498"/>
                  </a:cubicBezTo>
                  <a:cubicBezTo>
                    <a:pt x="1601" y="1482"/>
                    <a:pt x="1583" y="1479"/>
                    <a:pt x="1565" y="1473"/>
                  </a:cubicBezTo>
                  <a:cubicBezTo>
                    <a:pt x="1579" y="1459"/>
                    <a:pt x="1592" y="1446"/>
                    <a:pt x="1606" y="1432"/>
                  </a:cubicBezTo>
                  <a:cubicBezTo>
                    <a:pt x="1612" y="1426"/>
                    <a:pt x="1623" y="1415"/>
                    <a:pt x="1623" y="1415"/>
                  </a:cubicBezTo>
                  <a:cubicBezTo>
                    <a:pt x="1628" y="1399"/>
                    <a:pt x="1634" y="1382"/>
                    <a:pt x="1639" y="1366"/>
                  </a:cubicBezTo>
                  <a:cubicBezTo>
                    <a:pt x="1642" y="1358"/>
                    <a:pt x="1647" y="1341"/>
                    <a:pt x="1647" y="1341"/>
                  </a:cubicBezTo>
                  <a:cubicBezTo>
                    <a:pt x="1644" y="1322"/>
                    <a:pt x="1645" y="1302"/>
                    <a:pt x="1639" y="1284"/>
                  </a:cubicBezTo>
                  <a:cubicBezTo>
                    <a:pt x="1628" y="1249"/>
                    <a:pt x="1577" y="1243"/>
                    <a:pt x="1549" y="1234"/>
                  </a:cubicBezTo>
                  <a:cubicBezTo>
                    <a:pt x="1534" y="1217"/>
                    <a:pt x="1512" y="1213"/>
                    <a:pt x="1510" y="1199"/>
                  </a:cubicBezTo>
                  <a:cubicBezTo>
                    <a:pt x="1508" y="1185"/>
                    <a:pt x="1537" y="1160"/>
                    <a:pt x="1534" y="1151"/>
                  </a:cubicBezTo>
                  <a:cubicBezTo>
                    <a:pt x="1531" y="1142"/>
                    <a:pt x="1504" y="1157"/>
                    <a:pt x="1491" y="1144"/>
                  </a:cubicBezTo>
                  <a:cubicBezTo>
                    <a:pt x="1468" y="1119"/>
                    <a:pt x="1428" y="1115"/>
                    <a:pt x="1458" y="1070"/>
                  </a:cubicBezTo>
                  <a:cubicBezTo>
                    <a:pt x="1463" y="1063"/>
                    <a:pt x="1475" y="1064"/>
                    <a:pt x="1483" y="1061"/>
                  </a:cubicBezTo>
                  <a:cubicBezTo>
                    <a:pt x="1480" y="1045"/>
                    <a:pt x="1482" y="1027"/>
                    <a:pt x="1475" y="1012"/>
                  </a:cubicBezTo>
                  <a:cubicBezTo>
                    <a:pt x="1471" y="1003"/>
                    <a:pt x="1455" y="1005"/>
                    <a:pt x="1450" y="996"/>
                  </a:cubicBezTo>
                  <a:cubicBezTo>
                    <a:pt x="1437" y="974"/>
                    <a:pt x="1445" y="945"/>
                    <a:pt x="1433" y="922"/>
                  </a:cubicBezTo>
                  <a:cubicBezTo>
                    <a:pt x="1425" y="906"/>
                    <a:pt x="1410" y="895"/>
                    <a:pt x="1401" y="880"/>
                  </a:cubicBezTo>
                  <a:cubicBezTo>
                    <a:pt x="1393" y="812"/>
                    <a:pt x="1389" y="750"/>
                    <a:pt x="1409" y="683"/>
                  </a:cubicBezTo>
                  <a:cubicBezTo>
                    <a:pt x="1414" y="667"/>
                    <a:pt x="1413" y="646"/>
                    <a:pt x="1425" y="634"/>
                  </a:cubicBezTo>
                  <a:cubicBezTo>
                    <a:pt x="1442" y="617"/>
                    <a:pt x="1486" y="575"/>
                    <a:pt x="1486" y="575"/>
                  </a:cubicBezTo>
                  <a:cubicBezTo>
                    <a:pt x="1541" y="590"/>
                    <a:pt x="1602" y="625"/>
                    <a:pt x="1656" y="642"/>
                  </a:cubicBezTo>
                  <a:cubicBezTo>
                    <a:pt x="1683" y="633"/>
                    <a:pt x="1694" y="618"/>
                    <a:pt x="1721" y="609"/>
                  </a:cubicBezTo>
                  <a:cubicBezTo>
                    <a:pt x="1764" y="615"/>
                    <a:pt x="1784" y="636"/>
                    <a:pt x="1826" y="647"/>
                  </a:cubicBezTo>
                  <a:cubicBezTo>
                    <a:pt x="1849" y="649"/>
                    <a:pt x="1869" y="656"/>
                    <a:pt x="1878" y="647"/>
                  </a:cubicBezTo>
                  <a:cubicBezTo>
                    <a:pt x="1887" y="638"/>
                    <a:pt x="1881" y="612"/>
                    <a:pt x="1882" y="595"/>
                  </a:cubicBezTo>
                  <a:cubicBezTo>
                    <a:pt x="1883" y="578"/>
                    <a:pt x="1894" y="552"/>
                    <a:pt x="1886" y="543"/>
                  </a:cubicBezTo>
                  <a:cubicBezTo>
                    <a:pt x="1879" y="532"/>
                    <a:pt x="1853" y="547"/>
                    <a:pt x="1834" y="543"/>
                  </a:cubicBezTo>
                  <a:cubicBezTo>
                    <a:pt x="1815" y="539"/>
                    <a:pt x="1776" y="528"/>
                    <a:pt x="1771" y="518"/>
                  </a:cubicBezTo>
                  <a:cubicBezTo>
                    <a:pt x="1792" y="455"/>
                    <a:pt x="1761" y="528"/>
                    <a:pt x="1804" y="485"/>
                  </a:cubicBezTo>
                  <a:cubicBezTo>
                    <a:pt x="1808" y="481"/>
                    <a:pt x="1820" y="428"/>
                    <a:pt x="1820" y="428"/>
                  </a:cubicBezTo>
                  <a:close/>
                </a:path>
              </a:pathLst>
            </a:custGeom>
            <a:solidFill>
              <a:srgbClr val="7FD7F7"/>
            </a:solidFill>
            <a:ln w="3175">
              <a:solidFill>
                <a:schemeClr val="bg2">
                  <a:lumMod val="75000"/>
                </a:schemeClr>
              </a:solidFill>
              <a:round/>
            </a:ln>
            <a:effectLst/>
          </p:spPr>
          <p:txBody>
            <a:bodyPr/>
            <a:lstStyle/>
            <a:p>
              <a:endParaRPr lang="zh-CN" altLang="en-US"/>
            </a:p>
          </p:txBody>
        </p:sp>
        <p:sp>
          <p:nvSpPr>
            <p:cNvPr id="48" name="Freeform 26"/>
            <p:cNvSpPr>
              <a:spLocks noChangeAspect="1"/>
            </p:cNvSpPr>
            <p:nvPr/>
          </p:nvSpPr>
          <p:spPr bwMode="auto">
            <a:xfrm>
              <a:off x="3502238" y="3698047"/>
              <a:ext cx="559896" cy="529200"/>
            </a:xfrm>
            <a:custGeom>
              <a:avLst/>
              <a:gdLst>
                <a:gd name="T0" fmla="*/ 2839 w 3791"/>
                <a:gd name="T1" fmla="*/ 214 h 3582"/>
                <a:gd name="T2" fmla="*/ 2559 w 3791"/>
                <a:gd name="T3" fmla="*/ 65 h 3582"/>
                <a:gd name="T4" fmla="*/ 2346 w 3791"/>
                <a:gd name="T5" fmla="*/ 181 h 3582"/>
                <a:gd name="T6" fmla="*/ 2485 w 3791"/>
                <a:gd name="T7" fmla="*/ 502 h 3582"/>
                <a:gd name="T8" fmla="*/ 2280 w 3791"/>
                <a:gd name="T9" fmla="*/ 707 h 3582"/>
                <a:gd name="T10" fmla="*/ 2148 w 3791"/>
                <a:gd name="T11" fmla="*/ 905 h 3582"/>
                <a:gd name="T12" fmla="*/ 2156 w 3791"/>
                <a:gd name="T13" fmla="*/ 1028 h 3582"/>
                <a:gd name="T14" fmla="*/ 2033 w 3791"/>
                <a:gd name="T15" fmla="*/ 1226 h 3582"/>
                <a:gd name="T16" fmla="*/ 1876 w 3791"/>
                <a:gd name="T17" fmla="*/ 1201 h 3582"/>
                <a:gd name="T18" fmla="*/ 1704 w 3791"/>
                <a:gd name="T19" fmla="*/ 1291 h 3582"/>
                <a:gd name="T20" fmla="*/ 1720 w 3791"/>
                <a:gd name="T21" fmla="*/ 1464 h 3582"/>
                <a:gd name="T22" fmla="*/ 1597 w 3791"/>
                <a:gd name="T23" fmla="*/ 1629 h 3582"/>
                <a:gd name="T24" fmla="*/ 1399 w 3791"/>
                <a:gd name="T25" fmla="*/ 1925 h 3582"/>
                <a:gd name="T26" fmla="*/ 1070 w 3791"/>
                <a:gd name="T27" fmla="*/ 1835 h 3582"/>
                <a:gd name="T28" fmla="*/ 873 w 3791"/>
                <a:gd name="T29" fmla="*/ 1769 h 3582"/>
                <a:gd name="T30" fmla="*/ 700 w 3791"/>
                <a:gd name="T31" fmla="*/ 1777 h 3582"/>
                <a:gd name="T32" fmla="*/ 568 w 3791"/>
                <a:gd name="T33" fmla="*/ 1662 h 3582"/>
                <a:gd name="T34" fmla="*/ 264 w 3791"/>
                <a:gd name="T35" fmla="*/ 1752 h 3582"/>
                <a:gd name="T36" fmla="*/ 190 w 3791"/>
                <a:gd name="T37" fmla="*/ 1843 h 3582"/>
                <a:gd name="T38" fmla="*/ 247 w 3791"/>
                <a:gd name="T39" fmla="*/ 2139 h 3582"/>
                <a:gd name="T40" fmla="*/ 42 w 3791"/>
                <a:gd name="T41" fmla="*/ 2328 h 3582"/>
                <a:gd name="T42" fmla="*/ 83 w 3791"/>
                <a:gd name="T43" fmla="*/ 2608 h 3582"/>
                <a:gd name="T44" fmla="*/ 371 w 3791"/>
                <a:gd name="T45" fmla="*/ 2880 h 3582"/>
                <a:gd name="T46" fmla="*/ 782 w 3791"/>
                <a:gd name="T47" fmla="*/ 3085 h 3582"/>
                <a:gd name="T48" fmla="*/ 980 w 3791"/>
                <a:gd name="T49" fmla="*/ 3299 h 3582"/>
                <a:gd name="T50" fmla="*/ 1194 w 3791"/>
                <a:gd name="T51" fmla="*/ 3250 h 3582"/>
                <a:gd name="T52" fmla="*/ 1383 w 3791"/>
                <a:gd name="T53" fmla="*/ 2995 h 3582"/>
                <a:gd name="T54" fmla="*/ 1654 w 3791"/>
                <a:gd name="T55" fmla="*/ 3044 h 3582"/>
                <a:gd name="T56" fmla="*/ 1654 w 3791"/>
                <a:gd name="T57" fmla="*/ 2880 h 3582"/>
                <a:gd name="T58" fmla="*/ 1786 w 3791"/>
                <a:gd name="T59" fmla="*/ 2723 h 3582"/>
                <a:gd name="T60" fmla="*/ 2099 w 3791"/>
                <a:gd name="T61" fmla="*/ 2871 h 3582"/>
                <a:gd name="T62" fmla="*/ 2271 w 3791"/>
                <a:gd name="T63" fmla="*/ 2822 h 3582"/>
                <a:gd name="T64" fmla="*/ 2485 w 3791"/>
                <a:gd name="T65" fmla="*/ 3200 h 3582"/>
                <a:gd name="T66" fmla="*/ 2584 w 3791"/>
                <a:gd name="T67" fmla="*/ 3299 h 3582"/>
                <a:gd name="T68" fmla="*/ 2724 w 3791"/>
                <a:gd name="T69" fmla="*/ 3365 h 3582"/>
                <a:gd name="T70" fmla="*/ 2815 w 3791"/>
                <a:gd name="T71" fmla="*/ 3530 h 3582"/>
                <a:gd name="T72" fmla="*/ 3004 w 3791"/>
                <a:gd name="T73" fmla="*/ 3521 h 3582"/>
                <a:gd name="T74" fmla="*/ 3177 w 3791"/>
                <a:gd name="T75" fmla="*/ 3176 h 3582"/>
                <a:gd name="T76" fmla="*/ 3152 w 3791"/>
                <a:gd name="T77" fmla="*/ 2880 h 3582"/>
                <a:gd name="T78" fmla="*/ 3144 w 3791"/>
                <a:gd name="T79" fmla="*/ 2773 h 3582"/>
                <a:gd name="T80" fmla="*/ 2938 w 3791"/>
                <a:gd name="T81" fmla="*/ 2518 h 3582"/>
                <a:gd name="T82" fmla="*/ 2806 w 3791"/>
                <a:gd name="T83" fmla="*/ 2452 h 3582"/>
                <a:gd name="T84" fmla="*/ 2716 w 3791"/>
                <a:gd name="T85" fmla="*/ 2254 h 3582"/>
                <a:gd name="T86" fmla="*/ 2551 w 3791"/>
                <a:gd name="T87" fmla="*/ 2147 h 3582"/>
                <a:gd name="T88" fmla="*/ 2436 w 3791"/>
                <a:gd name="T89" fmla="*/ 2139 h 3582"/>
                <a:gd name="T90" fmla="*/ 2527 w 3791"/>
                <a:gd name="T91" fmla="*/ 1909 h 3582"/>
                <a:gd name="T92" fmla="*/ 2527 w 3791"/>
                <a:gd name="T93" fmla="*/ 1703 h 3582"/>
                <a:gd name="T94" fmla="*/ 2642 w 3791"/>
                <a:gd name="T95" fmla="*/ 1489 h 3582"/>
                <a:gd name="T96" fmla="*/ 2806 w 3791"/>
                <a:gd name="T97" fmla="*/ 1522 h 3582"/>
                <a:gd name="T98" fmla="*/ 3012 w 3791"/>
                <a:gd name="T99" fmla="*/ 1489 h 3582"/>
                <a:gd name="T100" fmla="*/ 3177 w 3791"/>
                <a:gd name="T101" fmla="*/ 1505 h 3582"/>
                <a:gd name="T102" fmla="*/ 3325 w 3791"/>
                <a:gd name="T103" fmla="*/ 1374 h 3582"/>
                <a:gd name="T104" fmla="*/ 3481 w 3791"/>
                <a:gd name="T105" fmla="*/ 1184 h 3582"/>
                <a:gd name="T106" fmla="*/ 3777 w 3791"/>
                <a:gd name="T107" fmla="*/ 1102 h 3582"/>
                <a:gd name="T108" fmla="*/ 3744 w 3791"/>
                <a:gd name="T109" fmla="*/ 707 h 3582"/>
                <a:gd name="T110" fmla="*/ 3448 w 3791"/>
                <a:gd name="T111" fmla="*/ 551 h 3582"/>
                <a:gd name="T112" fmla="*/ 3037 w 3791"/>
                <a:gd name="T113" fmla="*/ 362 h 3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91" h="3582">
                  <a:moveTo>
                    <a:pt x="3078" y="345"/>
                  </a:moveTo>
                  <a:cubicBezTo>
                    <a:pt x="3037" y="339"/>
                    <a:pt x="3015" y="340"/>
                    <a:pt x="2987" y="312"/>
                  </a:cubicBezTo>
                  <a:cubicBezTo>
                    <a:pt x="2982" y="296"/>
                    <a:pt x="2985" y="273"/>
                    <a:pt x="2971" y="263"/>
                  </a:cubicBezTo>
                  <a:cubicBezTo>
                    <a:pt x="2930" y="235"/>
                    <a:pt x="2885" y="229"/>
                    <a:pt x="2839" y="214"/>
                  </a:cubicBezTo>
                  <a:cubicBezTo>
                    <a:pt x="2795" y="167"/>
                    <a:pt x="2738" y="138"/>
                    <a:pt x="2675" y="123"/>
                  </a:cubicBezTo>
                  <a:cubicBezTo>
                    <a:pt x="2669" y="118"/>
                    <a:pt x="2662" y="114"/>
                    <a:pt x="2658" y="107"/>
                  </a:cubicBezTo>
                  <a:cubicBezTo>
                    <a:pt x="2653" y="100"/>
                    <a:pt x="2656" y="88"/>
                    <a:pt x="2650" y="82"/>
                  </a:cubicBezTo>
                  <a:cubicBezTo>
                    <a:pt x="2628" y="60"/>
                    <a:pt x="2590" y="69"/>
                    <a:pt x="2559" y="65"/>
                  </a:cubicBezTo>
                  <a:cubicBezTo>
                    <a:pt x="2522" y="9"/>
                    <a:pt x="2546" y="22"/>
                    <a:pt x="2502" y="8"/>
                  </a:cubicBezTo>
                  <a:cubicBezTo>
                    <a:pt x="2392" y="16"/>
                    <a:pt x="2341" y="0"/>
                    <a:pt x="2411" y="74"/>
                  </a:cubicBezTo>
                  <a:cubicBezTo>
                    <a:pt x="2426" y="113"/>
                    <a:pt x="2414" y="111"/>
                    <a:pt x="2378" y="123"/>
                  </a:cubicBezTo>
                  <a:cubicBezTo>
                    <a:pt x="2345" y="145"/>
                    <a:pt x="2331" y="141"/>
                    <a:pt x="2346" y="181"/>
                  </a:cubicBezTo>
                  <a:cubicBezTo>
                    <a:pt x="2295" y="197"/>
                    <a:pt x="2290" y="214"/>
                    <a:pt x="2329" y="255"/>
                  </a:cubicBezTo>
                  <a:cubicBezTo>
                    <a:pt x="2343" y="298"/>
                    <a:pt x="2330" y="274"/>
                    <a:pt x="2387" y="312"/>
                  </a:cubicBezTo>
                  <a:cubicBezTo>
                    <a:pt x="2420" y="334"/>
                    <a:pt x="2450" y="366"/>
                    <a:pt x="2477" y="395"/>
                  </a:cubicBezTo>
                  <a:cubicBezTo>
                    <a:pt x="2489" y="430"/>
                    <a:pt x="2509" y="464"/>
                    <a:pt x="2485" y="502"/>
                  </a:cubicBezTo>
                  <a:cubicBezTo>
                    <a:pt x="2479" y="512"/>
                    <a:pt x="2463" y="507"/>
                    <a:pt x="2452" y="510"/>
                  </a:cubicBezTo>
                  <a:cubicBezTo>
                    <a:pt x="2429" y="525"/>
                    <a:pt x="2410" y="544"/>
                    <a:pt x="2387" y="559"/>
                  </a:cubicBezTo>
                  <a:cubicBezTo>
                    <a:pt x="2364" y="645"/>
                    <a:pt x="2339" y="633"/>
                    <a:pt x="2263" y="641"/>
                  </a:cubicBezTo>
                  <a:cubicBezTo>
                    <a:pt x="2253" y="673"/>
                    <a:pt x="2256" y="684"/>
                    <a:pt x="2280" y="707"/>
                  </a:cubicBezTo>
                  <a:cubicBezTo>
                    <a:pt x="2255" y="778"/>
                    <a:pt x="2292" y="693"/>
                    <a:pt x="2247" y="740"/>
                  </a:cubicBezTo>
                  <a:cubicBezTo>
                    <a:pt x="2233" y="754"/>
                    <a:pt x="2240" y="781"/>
                    <a:pt x="2230" y="798"/>
                  </a:cubicBezTo>
                  <a:cubicBezTo>
                    <a:pt x="2214" y="826"/>
                    <a:pt x="2167" y="853"/>
                    <a:pt x="2140" y="872"/>
                  </a:cubicBezTo>
                  <a:cubicBezTo>
                    <a:pt x="2143" y="883"/>
                    <a:pt x="2142" y="896"/>
                    <a:pt x="2148" y="905"/>
                  </a:cubicBezTo>
                  <a:cubicBezTo>
                    <a:pt x="2154" y="913"/>
                    <a:pt x="2169" y="912"/>
                    <a:pt x="2173" y="921"/>
                  </a:cubicBezTo>
                  <a:cubicBezTo>
                    <a:pt x="2183" y="947"/>
                    <a:pt x="2123" y="987"/>
                    <a:pt x="2123" y="987"/>
                  </a:cubicBezTo>
                  <a:cubicBezTo>
                    <a:pt x="2126" y="998"/>
                    <a:pt x="2125" y="1011"/>
                    <a:pt x="2132" y="1020"/>
                  </a:cubicBezTo>
                  <a:cubicBezTo>
                    <a:pt x="2137" y="1027"/>
                    <a:pt x="2150" y="1022"/>
                    <a:pt x="2156" y="1028"/>
                  </a:cubicBezTo>
                  <a:cubicBezTo>
                    <a:pt x="2162" y="1034"/>
                    <a:pt x="2161" y="1045"/>
                    <a:pt x="2164" y="1053"/>
                  </a:cubicBezTo>
                  <a:cubicBezTo>
                    <a:pt x="2112" y="1070"/>
                    <a:pt x="2117" y="1069"/>
                    <a:pt x="2082" y="1102"/>
                  </a:cubicBezTo>
                  <a:cubicBezTo>
                    <a:pt x="2071" y="1138"/>
                    <a:pt x="2072" y="1166"/>
                    <a:pt x="2099" y="1193"/>
                  </a:cubicBezTo>
                  <a:cubicBezTo>
                    <a:pt x="2042" y="1211"/>
                    <a:pt x="2061" y="1196"/>
                    <a:pt x="2033" y="1226"/>
                  </a:cubicBezTo>
                  <a:cubicBezTo>
                    <a:pt x="2024" y="1265"/>
                    <a:pt x="2020" y="1271"/>
                    <a:pt x="1983" y="1283"/>
                  </a:cubicBezTo>
                  <a:cubicBezTo>
                    <a:pt x="1972" y="1251"/>
                    <a:pt x="1966" y="1244"/>
                    <a:pt x="1934" y="1234"/>
                  </a:cubicBezTo>
                  <a:cubicBezTo>
                    <a:pt x="1929" y="1228"/>
                    <a:pt x="1919" y="1225"/>
                    <a:pt x="1918" y="1217"/>
                  </a:cubicBezTo>
                  <a:cubicBezTo>
                    <a:pt x="1911" y="1180"/>
                    <a:pt x="1975" y="1185"/>
                    <a:pt x="1876" y="1201"/>
                  </a:cubicBezTo>
                  <a:cubicBezTo>
                    <a:pt x="1869" y="1211"/>
                    <a:pt x="1849" y="1248"/>
                    <a:pt x="1835" y="1250"/>
                  </a:cubicBezTo>
                  <a:cubicBezTo>
                    <a:pt x="1826" y="1252"/>
                    <a:pt x="1820" y="1238"/>
                    <a:pt x="1811" y="1234"/>
                  </a:cubicBezTo>
                  <a:cubicBezTo>
                    <a:pt x="1795" y="1226"/>
                    <a:pt x="1778" y="1223"/>
                    <a:pt x="1761" y="1217"/>
                  </a:cubicBezTo>
                  <a:cubicBezTo>
                    <a:pt x="1696" y="1235"/>
                    <a:pt x="1726" y="1239"/>
                    <a:pt x="1704" y="1291"/>
                  </a:cubicBezTo>
                  <a:cubicBezTo>
                    <a:pt x="1697" y="1307"/>
                    <a:pt x="1681" y="1318"/>
                    <a:pt x="1671" y="1333"/>
                  </a:cubicBezTo>
                  <a:cubicBezTo>
                    <a:pt x="1681" y="1348"/>
                    <a:pt x="1695" y="1359"/>
                    <a:pt x="1704" y="1374"/>
                  </a:cubicBezTo>
                  <a:cubicBezTo>
                    <a:pt x="1739" y="1432"/>
                    <a:pt x="1683" y="1368"/>
                    <a:pt x="1728" y="1415"/>
                  </a:cubicBezTo>
                  <a:cubicBezTo>
                    <a:pt x="1725" y="1431"/>
                    <a:pt x="1728" y="1450"/>
                    <a:pt x="1720" y="1464"/>
                  </a:cubicBezTo>
                  <a:cubicBezTo>
                    <a:pt x="1716" y="1472"/>
                    <a:pt x="1702" y="1467"/>
                    <a:pt x="1695" y="1472"/>
                  </a:cubicBezTo>
                  <a:cubicBezTo>
                    <a:pt x="1685" y="1478"/>
                    <a:pt x="1668" y="1505"/>
                    <a:pt x="1663" y="1514"/>
                  </a:cubicBezTo>
                  <a:cubicBezTo>
                    <a:pt x="1633" y="1574"/>
                    <a:pt x="1675" y="1502"/>
                    <a:pt x="1646" y="1563"/>
                  </a:cubicBezTo>
                  <a:cubicBezTo>
                    <a:pt x="1633" y="1590"/>
                    <a:pt x="1609" y="1602"/>
                    <a:pt x="1597" y="1629"/>
                  </a:cubicBezTo>
                  <a:cubicBezTo>
                    <a:pt x="1577" y="1674"/>
                    <a:pt x="1565" y="1732"/>
                    <a:pt x="1531" y="1769"/>
                  </a:cubicBezTo>
                  <a:cubicBezTo>
                    <a:pt x="1525" y="1785"/>
                    <a:pt x="1520" y="1802"/>
                    <a:pt x="1514" y="1818"/>
                  </a:cubicBezTo>
                  <a:cubicBezTo>
                    <a:pt x="1508" y="1836"/>
                    <a:pt x="1487" y="1845"/>
                    <a:pt x="1473" y="1859"/>
                  </a:cubicBezTo>
                  <a:cubicBezTo>
                    <a:pt x="1450" y="1882"/>
                    <a:pt x="1423" y="1903"/>
                    <a:pt x="1399" y="1925"/>
                  </a:cubicBezTo>
                  <a:cubicBezTo>
                    <a:pt x="1376" y="1889"/>
                    <a:pt x="1381" y="1874"/>
                    <a:pt x="1342" y="1900"/>
                  </a:cubicBezTo>
                  <a:cubicBezTo>
                    <a:pt x="1318" y="1968"/>
                    <a:pt x="1239" y="1954"/>
                    <a:pt x="1177" y="1974"/>
                  </a:cubicBezTo>
                  <a:cubicBezTo>
                    <a:pt x="1147" y="1955"/>
                    <a:pt x="1128" y="1926"/>
                    <a:pt x="1103" y="1900"/>
                  </a:cubicBezTo>
                  <a:cubicBezTo>
                    <a:pt x="1085" y="1844"/>
                    <a:pt x="1100" y="1863"/>
                    <a:pt x="1070" y="1835"/>
                  </a:cubicBezTo>
                  <a:cubicBezTo>
                    <a:pt x="1054" y="1785"/>
                    <a:pt x="1036" y="1769"/>
                    <a:pt x="1087" y="1736"/>
                  </a:cubicBezTo>
                  <a:cubicBezTo>
                    <a:pt x="1075" y="1703"/>
                    <a:pt x="1063" y="1689"/>
                    <a:pt x="1029" y="1678"/>
                  </a:cubicBezTo>
                  <a:cubicBezTo>
                    <a:pt x="988" y="1691"/>
                    <a:pt x="971" y="1731"/>
                    <a:pt x="930" y="1744"/>
                  </a:cubicBezTo>
                  <a:cubicBezTo>
                    <a:pt x="875" y="1726"/>
                    <a:pt x="907" y="1756"/>
                    <a:pt x="873" y="1769"/>
                  </a:cubicBezTo>
                  <a:cubicBezTo>
                    <a:pt x="847" y="1779"/>
                    <a:pt x="817" y="1778"/>
                    <a:pt x="790" y="1785"/>
                  </a:cubicBezTo>
                  <a:cubicBezTo>
                    <a:pt x="781" y="1791"/>
                    <a:pt x="755" y="1813"/>
                    <a:pt x="741" y="1810"/>
                  </a:cubicBezTo>
                  <a:cubicBezTo>
                    <a:pt x="733" y="1808"/>
                    <a:pt x="730" y="1798"/>
                    <a:pt x="724" y="1793"/>
                  </a:cubicBezTo>
                  <a:cubicBezTo>
                    <a:pt x="717" y="1787"/>
                    <a:pt x="708" y="1782"/>
                    <a:pt x="700" y="1777"/>
                  </a:cubicBezTo>
                  <a:cubicBezTo>
                    <a:pt x="683" y="1724"/>
                    <a:pt x="687" y="1728"/>
                    <a:pt x="634" y="1711"/>
                  </a:cubicBezTo>
                  <a:cubicBezTo>
                    <a:pt x="631" y="1703"/>
                    <a:pt x="633" y="1691"/>
                    <a:pt x="626" y="1686"/>
                  </a:cubicBezTo>
                  <a:cubicBezTo>
                    <a:pt x="617" y="1679"/>
                    <a:pt x="603" y="1682"/>
                    <a:pt x="593" y="1678"/>
                  </a:cubicBezTo>
                  <a:cubicBezTo>
                    <a:pt x="584" y="1674"/>
                    <a:pt x="577" y="1666"/>
                    <a:pt x="568" y="1662"/>
                  </a:cubicBezTo>
                  <a:cubicBezTo>
                    <a:pt x="537" y="1647"/>
                    <a:pt x="501" y="1647"/>
                    <a:pt x="469" y="1637"/>
                  </a:cubicBezTo>
                  <a:cubicBezTo>
                    <a:pt x="439" y="1617"/>
                    <a:pt x="422" y="1608"/>
                    <a:pt x="387" y="1621"/>
                  </a:cubicBezTo>
                  <a:cubicBezTo>
                    <a:pt x="378" y="1648"/>
                    <a:pt x="362" y="1662"/>
                    <a:pt x="346" y="1686"/>
                  </a:cubicBezTo>
                  <a:cubicBezTo>
                    <a:pt x="320" y="1767"/>
                    <a:pt x="399" y="1739"/>
                    <a:pt x="264" y="1752"/>
                  </a:cubicBezTo>
                  <a:cubicBezTo>
                    <a:pt x="261" y="1760"/>
                    <a:pt x="255" y="1768"/>
                    <a:pt x="255" y="1777"/>
                  </a:cubicBezTo>
                  <a:cubicBezTo>
                    <a:pt x="255" y="1788"/>
                    <a:pt x="271" y="1801"/>
                    <a:pt x="264" y="1810"/>
                  </a:cubicBezTo>
                  <a:cubicBezTo>
                    <a:pt x="253" y="1823"/>
                    <a:pt x="214" y="1826"/>
                    <a:pt x="214" y="1826"/>
                  </a:cubicBezTo>
                  <a:cubicBezTo>
                    <a:pt x="206" y="1832"/>
                    <a:pt x="191" y="1833"/>
                    <a:pt x="190" y="1843"/>
                  </a:cubicBezTo>
                  <a:cubicBezTo>
                    <a:pt x="182" y="1906"/>
                    <a:pt x="255" y="1927"/>
                    <a:pt x="297" y="1942"/>
                  </a:cubicBezTo>
                  <a:cubicBezTo>
                    <a:pt x="321" y="1966"/>
                    <a:pt x="343" y="1975"/>
                    <a:pt x="354" y="2007"/>
                  </a:cubicBezTo>
                  <a:cubicBezTo>
                    <a:pt x="345" y="2034"/>
                    <a:pt x="331" y="2055"/>
                    <a:pt x="321" y="2081"/>
                  </a:cubicBezTo>
                  <a:cubicBezTo>
                    <a:pt x="341" y="2138"/>
                    <a:pt x="289" y="2126"/>
                    <a:pt x="247" y="2139"/>
                  </a:cubicBezTo>
                  <a:cubicBezTo>
                    <a:pt x="219" y="2158"/>
                    <a:pt x="208" y="2165"/>
                    <a:pt x="198" y="2197"/>
                  </a:cubicBezTo>
                  <a:cubicBezTo>
                    <a:pt x="184" y="2314"/>
                    <a:pt x="212" y="2234"/>
                    <a:pt x="148" y="2254"/>
                  </a:cubicBezTo>
                  <a:cubicBezTo>
                    <a:pt x="116" y="2304"/>
                    <a:pt x="153" y="2260"/>
                    <a:pt x="74" y="2287"/>
                  </a:cubicBezTo>
                  <a:cubicBezTo>
                    <a:pt x="65" y="2290"/>
                    <a:pt x="46" y="2323"/>
                    <a:pt x="42" y="2328"/>
                  </a:cubicBezTo>
                  <a:cubicBezTo>
                    <a:pt x="23" y="2351"/>
                    <a:pt x="10" y="2365"/>
                    <a:pt x="0" y="2394"/>
                  </a:cubicBezTo>
                  <a:cubicBezTo>
                    <a:pt x="7" y="2427"/>
                    <a:pt x="17" y="2499"/>
                    <a:pt x="33" y="2526"/>
                  </a:cubicBezTo>
                  <a:cubicBezTo>
                    <a:pt x="41" y="2539"/>
                    <a:pt x="55" y="2548"/>
                    <a:pt x="66" y="2559"/>
                  </a:cubicBezTo>
                  <a:cubicBezTo>
                    <a:pt x="72" y="2575"/>
                    <a:pt x="69" y="2598"/>
                    <a:pt x="83" y="2608"/>
                  </a:cubicBezTo>
                  <a:cubicBezTo>
                    <a:pt x="98" y="2618"/>
                    <a:pt x="108" y="2633"/>
                    <a:pt x="124" y="2641"/>
                  </a:cubicBezTo>
                  <a:cubicBezTo>
                    <a:pt x="161" y="2659"/>
                    <a:pt x="231" y="2662"/>
                    <a:pt x="264" y="2666"/>
                  </a:cubicBezTo>
                  <a:cubicBezTo>
                    <a:pt x="301" y="2678"/>
                    <a:pt x="311" y="2713"/>
                    <a:pt x="338" y="2740"/>
                  </a:cubicBezTo>
                  <a:cubicBezTo>
                    <a:pt x="354" y="2788"/>
                    <a:pt x="342" y="2837"/>
                    <a:pt x="371" y="2880"/>
                  </a:cubicBezTo>
                  <a:cubicBezTo>
                    <a:pt x="388" y="2931"/>
                    <a:pt x="440" y="2930"/>
                    <a:pt x="486" y="2945"/>
                  </a:cubicBezTo>
                  <a:cubicBezTo>
                    <a:pt x="552" y="2934"/>
                    <a:pt x="526" y="2931"/>
                    <a:pt x="576" y="2912"/>
                  </a:cubicBezTo>
                  <a:cubicBezTo>
                    <a:pt x="625" y="2961"/>
                    <a:pt x="633" y="2962"/>
                    <a:pt x="708" y="2970"/>
                  </a:cubicBezTo>
                  <a:cubicBezTo>
                    <a:pt x="723" y="3016"/>
                    <a:pt x="756" y="3046"/>
                    <a:pt x="782" y="3085"/>
                  </a:cubicBezTo>
                  <a:cubicBezTo>
                    <a:pt x="785" y="3113"/>
                    <a:pt x="786" y="3141"/>
                    <a:pt x="790" y="3168"/>
                  </a:cubicBezTo>
                  <a:cubicBezTo>
                    <a:pt x="794" y="3196"/>
                    <a:pt x="819" y="3209"/>
                    <a:pt x="831" y="3233"/>
                  </a:cubicBezTo>
                  <a:cubicBezTo>
                    <a:pt x="844" y="3259"/>
                    <a:pt x="851" y="3289"/>
                    <a:pt x="864" y="3316"/>
                  </a:cubicBezTo>
                  <a:cubicBezTo>
                    <a:pt x="938" y="3290"/>
                    <a:pt x="866" y="3287"/>
                    <a:pt x="980" y="3299"/>
                  </a:cubicBezTo>
                  <a:cubicBezTo>
                    <a:pt x="1013" y="3313"/>
                    <a:pt x="1045" y="3321"/>
                    <a:pt x="1078" y="3332"/>
                  </a:cubicBezTo>
                  <a:cubicBezTo>
                    <a:pt x="1103" y="3349"/>
                    <a:pt x="1135" y="3379"/>
                    <a:pt x="1169" y="3340"/>
                  </a:cubicBezTo>
                  <a:cubicBezTo>
                    <a:pt x="1186" y="3321"/>
                    <a:pt x="1170" y="3290"/>
                    <a:pt x="1177" y="3266"/>
                  </a:cubicBezTo>
                  <a:cubicBezTo>
                    <a:pt x="1179" y="3259"/>
                    <a:pt x="1188" y="3255"/>
                    <a:pt x="1194" y="3250"/>
                  </a:cubicBezTo>
                  <a:cubicBezTo>
                    <a:pt x="1222" y="3222"/>
                    <a:pt x="1243" y="3197"/>
                    <a:pt x="1276" y="3176"/>
                  </a:cubicBezTo>
                  <a:cubicBezTo>
                    <a:pt x="1265" y="3106"/>
                    <a:pt x="1260" y="3137"/>
                    <a:pt x="1243" y="3085"/>
                  </a:cubicBezTo>
                  <a:cubicBezTo>
                    <a:pt x="1295" y="3007"/>
                    <a:pt x="1190" y="3150"/>
                    <a:pt x="1375" y="3052"/>
                  </a:cubicBezTo>
                  <a:cubicBezTo>
                    <a:pt x="1392" y="3043"/>
                    <a:pt x="1380" y="3014"/>
                    <a:pt x="1383" y="2995"/>
                  </a:cubicBezTo>
                  <a:cubicBezTo>
                    <a:pt x="1405" y="2997"/>
                    <a:pt x="1467" y="2991"/>
                    <a:pt x="1490" y="3019"/>
                  </a:cubicBezTo>
                  <a:cubicBezTo>
                    <a:pt x="1500" y="3031"/>
                    <a:pt x="1503" y="3091"/>
                    <a:pt x="1506" y="3094"/>
                  </a:cubicBezTo>
                  <a:cubicBezTo>
                    <a:pt x="1518" y="3106"/>
                    <a:pt x="1539" y="3099"/>
                    <a:pt x="1556" y="3102"/>
                  </a:cubicBezTo>
                  <a:cubicBezTo>
                    <a:pt x="1615" y="3087"/>
                    <a:pt x="1592" y="3059"/>
                    <a:pt x="1654" y="3044"/>
                  </a:cubicBezTo>
                  <a:cubicBezTo>
                    <a:pt x="1675" y="3025"/>
                    <a:pt x="1686" y="3014"/>
                    <a:pt x="1695" y="2987"/>
                  </a:cubicBezTo>
                  <a:cubicBezTo>
                    <a:pt x="1692" y="2962"/>
                    <a:pt x="1696" y="2935"/>
                    <a:pt x="1687" y="2912"/>
                  </a:cubicBezTo>
                  <a:cubicBezTo>
                    <a:pt x="1684" y="2904"/>
                    <a:pt x="1669" y="2910"/>
                    <a:pt x="1663" y="2904"/>
                  </a:cubicBezTo>
                  <a:cubicBezTo>
                    <a:pt x="1657" y="2898"/>
                    <a:pt x="1657" y="2888"/>
                    <a:pt x="1654" y="2880"/>
                  </a:cubicBezTo>
                  <a:cubicBezTo>
                    <a:pt x="1657" y="2869"/>
                    <a:pt x="1658" y="2857"/>
                    <a:pt x="1663" y="2847"/>
                  </a:cubicBezTo>
                  <a:cubicBezTo>
                    <a:pt x="1666" y="2840"/>
                    <a:pt x="1678" y="2838"/>
                    <a:pt x="1679" y="2830"/>
                  </a:cubicBezTo>
                  <a:cubicBezTo>
                    <a:pt x="1680" y="2822"/>
                    <a:pt x="1666" y="2783"/>
                    <a:pt x="1663" y="2773"/>
                  </a:cubicBezTo>
                  <a:cubicBezTo>
                    <a:pt x="1700" y="2715"/>
                    <a:pt x="1696" y="2731"/>
                    <a:pt x="1786" y="2723"/>
                  </a:cubicBezTo>
                  <a:cubicBezTo>
                    <a:pt x="1827" y="2697"/>
                    <a:pt x="1817" y="2717"/>
                    <a:pt x="1860" y="2731"/>
                  </a:cubicBezTo>
                  <a:cubicBezTo>
                    <a:pt x="1964" y="2722"/>
                    <a:pt x="1963" y="2700"/>
                    <a:pt x="1992" y="2781"/>
                  </a:cubicBezTo>
                  <a:cubicBezTo>
                    <a:pt x="2001" y="2887"/>
                    <a:pt x="1978" y="2893"/>
                    <a:pt x="2074" y="2880"/>
                  </a:cubicBezTo>
                  <a:cubicBezTo>
                    <a:pt x="2082" y="2877"/>
                    <a:pt x="2092" y="2876"/>
                    <a:pt x="2099" y="2871"/>
                  </a:cubicBezTo>
                  <a:cubicBezTo>
                    <a:pt x="2114" y="2859"/>
                    <a:pt x="2121" y="2833"/>
                    <a:pt x="2140" y="2830"/>
                  </a:cubicBezTo>
                  <a:cubicBezTo>
                    <a:pt x="2159" y="2827"/>
                    <a:pt x="2178" y="2825"/>
                    <a:pt x="2197" y="2822"/>
                  </a:cubicBezTo>
                  <a:cubicBezTo>
                    <a:pt x="2200" y="2814"/>
                    <a:pt x="2198" y="2800"/>
                    <a:pt x="2206" y="2797"/>
                  </a:cubicBezTo>
                  <a:cubicBezTo>
                    <a:pt x="2244" y="2785"/>
                    <a:pt x="2244" y="2814"/>
                    <a:pt x="2271" y="2822"/>
                  </a:cubicBezTo>
                  <a:cubicBezTo>
                    <a:pt x="2290" y="2827"/>
                    <a:pt x="2310" y="2827"/>
                    <a:pt x="2329" y="2830"/>
                  </a:cubicBezTo>
                  <a:cubicBezTo>
                    <a:pt x="2353" y="2854"/>
                    <a:pt x="2375" y="2884"/>
                    <a:pt x="2395" y="2912"/>
                  </a:cubicBezTo>
                  <a:cubicBezTo>
                    <a:pt x="2406" y="2968"/>
                    <a:pt x="2413" y="2950"/>
                    <a:pt x="2428" y="2995"/>
                  </a:cubicBezTo>
                  <a:cubicBezTo>
                    <a:pt x="2400" y="3080"/>
                    <a:pt x="2380" y="3180"/>
                    <a:pt x="2485" y="3200"/>
                  </a:cubicBezTo>
                  <a:cubicBezTo>
                    <a:pt x="2507" y="3195"/>
                    <a:pt x="2529" y="3189"/>
                    <a:pt x="2551" y="3184"/>
                  </a:cubicBezTo>
                  <a:cubicBezTo>
                    <a:pt x="2568" y="3180"/>
                    <a:pt x="2601" y="3168"/>
                    <a:pt x="2601" y="3168"/>
                  </a:cubicBezTo>
                  <a:cubicBezTo>
                    <a:pt x="2617" y="3192"/>
                    <a:pt x="2624" y="3215"/>
                    <a:pt x="2634" y="3242"/>
                  </a:cubicBezTo>
                  <a:cubicBezTo>
                    <a:pt x="2623" y="3271"/>
                    <a:pt x="2606" y="3278"/>
                    <a:pt x="2584" y="3299"/>
                  </a:cubicBezTo>
                  <a:cubicBezTo>
                    <a:pt x="2590" y="3310"/>
                    <a:pt x="2594" y="3322"/>
                    <a:pt x="2601" y="3332"/>
                  </a:cubicBezTo>
                  <a:cubicBezTo>
                    <a:pt x="2605" y="3338"/>
                    <a:pt x="2615" y="3342"/>
                    <a:pt x="2617" y="3349"/>
                  </a:cubicBezTo>
                  <a:cubicBezTo>
                    <a:pt x="2643" y="3439"/>
                    <a:pt x="2603" y="3392"/>
                    <a:pt x="2642" y="3431"/>
                  </a:cubicBezTo>
                  <a:cubicBezTo>
                    <a:pt x="2678" y="3419"/>
                    <a:pt x="2699" y="3392"/>
                    <a:pt x="2724" y="3365"/>
                  </a:cubicBezTo>
                  <a:cubicBezTo>
                    <a:pt x="2729" y="3373"/>
                    <a:pt x="2734" y="3382"/>
                    <a:pt x="2740" y="3390"/>
                  </a:cubicBezTo>
                  <a:cubicBezTo>
                    <a:pt x="2745" y="3396"/>
                    <a:pt x="2756" y="3398"/>
                    <a:pt x="2757" y="3406"/>
                  </a:cubicBezTo>
                  <a:cubicBezTo>
                    <a:pt x="2762" y="3456"/>
                    <a:pt x="2749" y="3491"/>
                    <a:pt x="2724" y="3530"/>
                  </a:cubicBezTo>
                  <a:cubicBezTo>
                    <a:pt x="2776" y="3580"/>
                    <a:pt x="2765" y="3562"/>
                    <a:pt x="2815" y="3530"/>
                  </a:cubicBezTo>
                  <a:cubicBezTo>
                    <a:pt x="2856" y="3534"/>
                    <a:pt x="2901" y="3528"/>
                    <a:pt x="2938" y="3546"/>
                  </a:cubicBezTo>
                  <a:cubicBezTo>
                    <a:pt x="2956" y="3555"/>
                    <a:pt x="2987" y="3579"/>
                    <a:pt x="2987" y="3579"/>
                  </a:cubicBezTo>
                  <a:cubicBezTo>
                    <a:pt x="2998" y="3576"/>
                    <a:pt x="3017" y="3582"/>
                    <a:pt x="3020" y="3571"/>
                  </a:cubicBezTo>
                  <a:cubicBezTo>
                    <a:pt x="3025" y="3554"/>
                    <a:pt x="3004" y="3521"/>
                    <a:pt x="3004" y="3521"/>
                  </a:cubicBezTo>
                  <a:cubicBezTo>
                    <a:pt x="3015" y="3489"/>
                    <a:pt x="3025" y="3482"/>
                    <a:pt x="3053" y="3464"/>
                  </a:cubicBezTo>
                  <a:cubicBezTo>
                    <a:pt x="3068" y="3416"/>
                    <a:pt x="3056" y="3367"/>
                    <a:pt x="3111" y="3349"/>
                  </a:cubicBezTo>
                  <a:cubicBezTo>
                    <a:pt x="3137" y="3322"/>
                    <a:pt x="3158" y="3293"/>
                    <a:pt x="3185" y="3266"/>
                  </a:cubicBezTo>
                  <a:cubicBezTo>
                    <a:pt x="3193" y="3242"/>
                    <a:pt x="3198" y="3196"/>
                    <a:pt x="3177" y="3176"/>
                  </a:cubicBezTo>
                  <a:cubicBezTo>
                    <a:pt x="3161" y="3160"/>
                    <a:pt x="3133" y="3164"/>
                    <a:pt x="3111" y="3159"/>
                  </a:cubicBezTo>
                  <a:cubicBezTo>
                    <a:pt x="3140" y="3140"/>
                    <a:pt x="3141" y="3122"/>
                    <a:pt x="3160" y="3094"/>
                  </a:cubicBezTo>
                  <a:cubicBezTo>
                    <a:pt x="3151" y="3058"/>
                    <a:pt x="3138" y="3049"/>
                    <a:pt x="3119" y="3019"/>
                  </a:cubicBezTo>
                  <a:cubicBezTo>
                    <a:pt x="3125" y="2953"/>
                    <a:pt x="3118" y="2928"/>
                    <a:pt x="3152" y="2880"/>
                  </a:cubicBezTo>
                  <a:cubicBezTo>
                    <a:pt x="3155" y="2872"/>
                    <a:pt x="3156" y="2863"/>
                    <a:pt x="3160" y="2855"/>
                  </a:cubicBezTo>
                  <a:cubicBezTo>
                    <a:pt x="3164" y="2848"/>
                    <a:pt x="3176" y="2846"/>
                    <a:pt x="3177" y="2838"/>
                  </a:cubicBezTo>
                  <a:cubicBezTo>
                    <a:pt x="3179" y="2822"/>
                    <a:pt x="3176" y="2804"/>
                    <a:pt x="3168" y="2789"/>
                  </a:cubicBezTo>
                  <a:cubicBezTo>
                    <a:pt x="3164" y="2780"/>
                    <a:pt x="3151" y="2779"/>
                    <a:pt x="3144" y="2773"/>
                  </a:cubicBezTo>
                  <a:cubicBezTo>
                    <a:pt x="3123" y="2756"/>
                    <a:pt x="3103" y="2695"/>
                    <a:pt x="3086" y="2690"/>
                  </a:cubicBezTo>
                  <a:cubicBezTo>
                    <a:pt x="3065" y="2684"/>
                    <a:pt x="3042" y="2685"/>
                    <a:pt x="3020" y="2682"/>
                  </a:cubicBezTo>
                  <a:cubicBezTo>
                    <a:pt x="3014" y="2576"/>
                    <a:pt x="3032" y="2543"/>
                    <a:pt x="2954" y="2493"/>
                  </a:cubicBezTo>
                  <a:cubicBezTo>
                    <a:pt x="2949" y="2501"/>
                    <a:pt x="2945" y="2511"/>
                    <a:pt x="2938" y="2518"/>
                  </a:cubicBezTo>
                  <a:cubicBezTo>
                    <a:pt x="2923" y="2531"/>
                    <a:pt x="2889" y="2550"/>
                    <a:pt x="2889" y="2550"/>
                  </a:cubicBezTo>
                  <a:cubicBezTo>
                    <a:pt x="2878" y="2547"/>
                    <a:pt x="2862" y="2552"/>
                    <a:pt x="2856" y="2542"/>
                  </a:cubicBezTo>
                  <a:cubicBezTo>
                    <a:pt x="2826" y="2493"/>
                    <a:pt x="2897" y="2526"/>
                    <a:pt x="2856" y="2485"/>
                  </a:cubicBezTo>
                  <a:cubicBezTo>
                    <a:pt x="2842" y="2471"/>
                    <a:pt x="2806" y="2452"/>
                    <a:pt x="2806" y="2452"/>
                  </a:cubicBezTo>
                  <a:cubicBezTo>
                    <a:pt x="2811" y="2419"/>
                    <a:pt x="2835" y="2354"/>
                    <a:pt x="2815" y="2320"/>
                  </a:cubicBezTo>
                  <a:cubicBezTo>
                    <a:pt x="2811" y="2312"/>
                    <a:pt x="2798" y="2315"/>
                    <a:pt x="2790" y="2312"/>
                  </a:cubicBezTo>
                  <a:cubicBezTo>
                    <a:pt x="2784" y="2293"/>
                    <a:pt x="2784" y="2281"/>
                    <a:pt x="2765" y="2271"/>
                  </a:cubicBezTo>
                  <a:cubicBezTo>
                    <a:pt x="2750" y="2263"/>
                    <a:pt x="2716" y="2254"/>
                    <a:pt x="2716" y="2254"/>
                  </a:cubicBezTo>
                  <a:cubicBezTo>
                    <a:pt x="2704" y="2219"/>
                    <a:pt x="2685" y="2197"/>
                    <a:pt x="2658" y="2172"/>
                  </a:cubicBezTo>
                  <a:cubicBezTo>
                    <a:pt x="2650" y="2129"/>
                    <a:pt x="2646" y="2126"/>
                    <a:pt x="2617" y="2098"/>
                  </a:cubicBezTo>
                  <a:cubicBezTo>
                    <a:pt x="2603" y="2101"/>
                    <a:pt x="2589" y="2100"/>
                    <a:pt x="2576" y="2106"/>
                  </a:cubicBezTo>
                  <a:cubicBezTo>
                    <a:pt x="2555" y="2115"/>
                    <a:pt x="2559" y="2130"/>
                    <a:pt x="2551" y="2147"/>
                  </a:cubicBezTo>
                  <a:cubicBezTo>
                    <a:pt x="2539" y="2172"/>
                    <a:pt x="2528" y="2194"/>
                    <a:pt x="2518" y="2221"/>
                  </a:cubicBezTo>
                  <a:cubicBezTo>
                    <a:pt x="2502" y="2218"/>
                    <a:pt x="2483" y="2221"/>
                    <a:pt x="2469" y="2213"/>
                  </a:cubicBezTo>
                  <a:cubicBezTo>
                    <a:pt x="2461" y="2209"/>
                    <a:pt x="2464" y="2196"/>
                    <a:pt x="2461" y="2188"/>
                  </a:cubicBezTo>
                  <a:cubicBezTo>
                    <a:pt x="2451" y="2158"/>
                    <a:pt x="2454" y="2168"/>
                    <a:pt x="2436" y="2139"/>
                  </a:cubicBezTo>
                  <a:cubicBezTo>
                    <a:pt x="2439" y="2123"/>
                    <a:pt x="2430" y="2100"/>
                    <a:pt x="2444" y="2090"/>
                  </a:cubicBezTo>
                  <a:cubicBezTo>
                    <a:pt x="2464" y="2076"/>
                    <a:pt x="2494" y="2088"/>
                    <a:pt x="2518" y="2081"/>
                  </a:cubicBezTo>
                  <a:cubicBezTo>
                    <a:pt x="2526" y="2079"/>
                    <a:pt x="2529" y="2070"/>
                    <a:pt x="2535" y="2065"/>
                  </a:cubicBezTo>
                  <a:cubicBezTo>
                    <a:pt x="2541" y="1990"/>
                    <a:pt x="2547" y="1970"/>
                    <a:pt x="2527" y="1909"/>
                  </a:cubicBezTo>
                  <a:cubicBezTo>
                    <a:pt x="2539" y="1896"/>
                    <a:pt x="2565" y="1893"/>
                    <a:pt x="2568" y="1876"/>
                  </a:cubicBezTo>
                  <a:cubicBezTo>
                    <a:pt x="2580" y="1808"/>
                    <a:pt x="2570" y="1810"/>
                    <a:pt x="2535" y="1785"/>
                  </a:cubicBezTo>
                  <a:cubicBezTo>
                    <a:pt x="2558" y="1749"/>
                    <a:pt x="2561" y="1742"/>
                    <a:pt x="2518" y="1728"/>
                  </a:cubicBezTo>
                  <a:cubicBezTo>
                    <a:pt x="2521" y="1720"/>
                    <a:pt x="2529" y="1712"/>
                    <a:pt x="2527" y="1703"/>
                  </a:cubicBezTo>
                  <a:cubicBezTo>
                    <a:pt x="2526" y="1695"/>
                    <a:pt x="2516" y="1691"/>
                    <a:pt x="2510" y="1686"/>
                  </a:cubicBezTo>
                  <a:cubicBezTo>
                    <a:pt x="2435" y="1630"/>
                    <a:pt x="2483" y="1676"/>
                    <a:pt x="2444" y="1637"/>
                  </a:cubicBezTo>
                  <a:cubicBezTo>
                    <a:pt x="2459" y="1532"/>
                    <a:pt x="2444" y="1556"/>
                    <a:pt x="2576" y="1547"/>
                  </a:cubicBezTo>
                  <a:cubicBezTo>
                    <a:pt x="2603" y="1529"/>
                    <a:pt x="2614" y="1507"/>
                    <a:pt x="2642" y="1489"/>
                  </a:cubicBezTo>
                  <a:cubicBezTo>
                    <a:pt x="2650" y="1492"/>
                    <a:pt x="2660" y="1491"/>
                    <a:pt x="2666" y="1497"/>
                  </a:cubicBezTo>
                  <a:cubicBezTo>
                    <a:pt x="2672" y="1503"/>
                    <a:pt x="2667" y="1519"/>
                    <a:pt x="2675" y="1522"/>
                  </a:cubicBezTo>
                  <a:cubicBezTo>
                    <a:pt x="2704" y="1532"/>
                    <a:pt x="2735" y="1527"/>
                    <a:pt x="2765" y="1530"/>
                  </a:cubicBezTo>
                  <a:cubicBezTo>
                    <a:pt x="2779" y="1527"/>
                    <a:pt x="2793" y="1528"/>
                    <a:pt x="2806" y="1522"/>
                  </a:cubicBezTo>
                  <a:cubicBezTo>
                    <a:pt x="2832" y="1511"/>
                    <a:pt x="2823" y="1486"/>
                    <a:pt x="2831" y="1464"/>
                  </a:cubicBezTo>
                  <a:cubicBezTo>
                    <a:pt x="2841" y="1437"/>
                    <a:pt x="2848" y="1440"/>
                    <a:pt x="2872" y="1431"/>
                  </a:cubicBezTo>
                  <a:cubicBezTo>
                    <a:pt x="2895" y="1410"/>
                    <a:pt x="2920" y="1408"/>
                    <a:pt x="2946" y="1390"/>
                  </a:cubicBezTo>
                  <a:cubicBezTo>
                    <a:pt x="2990" y="1434"/>
                    <a:pt x="2943" y="1467"/>
                    <a:pt x="3012" y="1489"/>
                  </a:cubicBezTo>
                  <a:cubicBezTo>
                    <a:pt x="3028" y="1486"/>
                    <a:pt x="3047" y="1491"/>
                    <a:pt x="3061" y="1481"/>
                  </a:cubicBezTo>
                  <a:cubicBezTo>
                    <a:pt x="3084" y="1465"/>
                    <a:pt x="3091" y="1434"/>
                    <a:pt x="3111" y="1415"/>
                  </a:cubicBezTo>
                  <a:cubicBezTo>
                    <a:pt x="3136" y="1492"/>
                    <a:pt x="3095" y="1380"/>
                    <a:pt x="3144" y="1464"/>
                  </a:cubicBezTo>
                  <a:cubicBezTo>
                    <a:pt x="3171" y="1511"/>
                    <a:pt x="3128" y="1489"/>
                    <a:pt x="3177" y="1505"/>
                  </a:cubicBezTo>
                  <a:cubicBezTo>
                    <a:pt x="3193" y="1502"/>
                    <a:pt x="3213" y="1507"/>
                    <a:pt x="3226" y="1497"/>
                  </a:cubicBezTo>
                  <a:cubicBezTo>
                    <a:pt x="3242" y="1485"/>
                    <a:pt x="3233" y="1458"/>
                    <a:pt x="3242" y="1440"/>
                  </a:cubicBezTo>
                  <a:cubicBezTo>
                    <a:pt x="3257" y="1410"/>
                    <a:pt x="3278" y="1400"/>
                    <a:pt x="3308" y="1390"/>
                  </a:cubicBezTo>
                  <a:cubicBezTo>
                    <a:pt x="3314" y="1385"/>
                    <a:pt x="3323" y="1381"/>
                    <a:pt x="3325" y="1374"/>
                  </a:cubicBezTo>
                  <a:cubicBezTo>
                    <a:pt x="3331" y="1356"/>
                    <a:pt x="3321" y="1331"/>
                    <a:pt x="3333" y="1316"/>
                  </a:cubicBezTo>
                  <a:cubicBezTo>
                    <a:pt x="3343" y="1302"/>
                    <a:pt x="3382" y="1300"/>
                    <a:pt x="3382" y="1300"/>
                  </a:cubicBezTo>
                  <a:cubicBezTo>
                    <a:pt x="3397" y="1258"/>
                    <a:pt x="3442" y="1240"/>
                    <a:pt x="3473" y="1209"/>
                  </a:cubicBezTo>
                  <a:cubicBezTo>
                    <a:pt x="3476" y="1201"/>
                    <a:pt x="3475" y="1190"/>
                    <a:pt x="3481" y="1184"/>
                  </a:cubicBezTo>
                  <a:cubicBezTo>
                    <a:pt x="3493" y="1172"/>
                    <a:pt x="3561" y="1165"/>
                    <a:pt x="3580" y="1160"/>
                  </a:cubicBezTo>
                  <a:cubicBezTo>
                    <a:pt x="3633" y="1177"/>
                    <a:pt x="3656" y="1193"/>
                    <a:pt x="3695" y="1234"/>
                  </a:cubicBezTo>
                  <a:cubicBezTo>
                    <a:pt x="3747" y="1217"/>
                    <a:pt x="3720" y="1183"/>
                    <a:pt x="3744" y="1143"/>
                  </a:cubicBezTo>
                  <a:cubicBezTo>
                    <a:pt x="3753" y="1128"/>
                    <a:pt x="3768" y="1117"/>
                    <a:pt x="3777" y="1102"/>
                  </a:cubicBezTo>
                  <a:cubicBezTo>
                    <a:pt x="3764" y="917"/>
                    <a:pt x="3791" y="1029"/>
                    <a:pt x="3728" y="962"/>
                  </a:cubicBezTo>
                  <a:cubicBezTo>
                    <a:pt x="3758" y="943"/>
                    <a:pt x="3758" y="926"/>
                    <a:pt x="3777" y="896"/>
                  </a:cubicBezTo>
                  <a:cubicBezTo>
                    <a:pt x="3780" y="882"/>
                    <a:pt x="3786" y="869"/>
                    <a:pt x="3786" y="855"/>
                  </a:cubicBezTo>
                  <a:cubicBezTo>
                    <a:pt x="3786" y="833"/>
                    <a:pt x="3758" y="725"/>
                    <a:pt x="3744" y="707"/>
                  </a:cubicBezTo>
                  <a:cubicBezTo>
                    <a:pt x="3732" y="692"/>
                    <a:pt x="3717" y="680"/>
                    <a:pt x="3703" y="666"/>
                  </a:cubicBezTo>
                  <a:cubicBezTo>
                    <a:pt x="3686" y="649"/>
                    <a:pt x="3644" y="640"/>
                    <a:pt x="3621" y="633"/>
                  </a:cubicBezTo>
                  <a:cubicBezTo>
                    <a:pt x="3606" y="556"/>
                    <a:pt x="3593" y="581"/>
                    <a:pt x="3514" y="567"/>
                  </a:cubicBezTo>
                  <a:cubicBezTo>
                    <a:pt x="3492" y="563"/>
                    <a:pt x="3448" y="551"/>
                    <a:pt x="3448" y="551"/>
                  </a:cubicBezTo>
                  <a:cubicBezTo>
                    <a:pt x="3421" y="522"/>
                    <a:pt x="3447" y="496"/>
                    <a:pt x="3432" y="452"/>
                  </a:cubicBezTo>
                  <a:cubicBezTo>
                    <a:pt x="3423" y="427"/>
                    <a:pt x="3378" y="416"/>
                    <a:pt x="3358" y="411"/>
                  </a:cubicBezTo>
                  <a:cubicBezTo>
                    <a:pt x="3268" y="416"/>
                    <a:pt x="3167" y="431"/>
                    <a:pt x="3078" y="403"/>
                  </a:cubicBezTo>
                  <a:cubicBezTo>
                    <a:pt x="3076" y="401"/>
                    <a:pt x="3029" y="375"/>
                    <a:pt x="3037" y="362"/>
                  </a:cubicBezTo>
                  <a:cubicBezTo>
                    <a:pt x="3045" y="349"/>
                    <a:pt x="3064" y="351"/>
                    <a:pt x="3078" y="345"/>
                  </a:cubicBezTo>
                  <a:close/>
                </a:path>
              </a:pathLst>
            </a:custGeom>
            <a:solidFill>
              <a:srgbClr val="7FD7F7"/>
            </a:solidFill>
            <a:ln w="3175">
              <a:solidFill>
                <a:schemeClr val="bg2">
                  <a:lumMod val="75000"/>
                </a:schemeClr>
              </a:solidFill>
              <a:round/>
            </a:ln>
            <a:effectLst/>
          </p:spPr>
          <p:txBody>
            <a:bodyPr/>
            <a:lstStyle/>
            <a:p>
              <a:endParaRPr lang="zh-CN" altLang="en-US"/>
            </a:p>
          </p:txBody>
        </p:sp>
        <p:sp>
          <p:nvSpPr>
            <p:cNvPr id="49" name="Freeform 11"/>
            <p:cNvSpPr>
              <a:spLocks noChangeAspect="1"/>
            </p:cNvSpPr>
            <p:nvPr/>
          </p:nvSpPr>
          <p:spPr bwMode="auto">
            <a:xfrm>
              <a:off x="3376786" y="4437986"/>
              <a:ext cx="894191" cy="637112"/>
            </a:xfrm>
            <a:custGeom>
              <a:avLst/>
              <a:gdLst>
                <a:gd name="T0" fmla="*/ 3111 w 4573"/>
                <a:gd name="T1" fmla="*/ 241 h 3253"/>
                <a:gd name="T2" fmla="*/ 2832 w 4573"/>
                <a:gd name="T3" fmla="*/ 320 h 3253"/>
                <a:gd name="T4" fmla="*/ 2581 w 4573"/>
                <a:gd name="T5" fmla="*/ 613 h 3253"/>
                <a:gd name="T6" fmla="*/ 2403 w 4573"/>
                <a:gd name="T7" fmla="*/ 581 h 3253"/>
                <a:gd name="T8" fmla="*/ 2158 w 4573"/>
                <a:gd name="T9" fmla="*/ 671 h 3253"/>
                <a:gd name="T10" fmla="*/ 2080 w 4573"/>
                <a:gd name="T11" fmla="*/ 764 h 3253"/>
                <a:gd name="T12" fmla="*/ 1800 w 4573"/>
                <a:gd name="T13" fmla="*/ 728 h 3253"/>
                <a:gd name="T14" fmla="*/ 1635 w 4573"/>
                <a:gd name="T15" fmla="*/ 585 h 3253"/>
                <a:gd name="T16" fmla="*/ 1506 w 4573"/>
                <a:gd name="T17" fmla="*/ 635 h 3253"/>
                <a:gd name="T18" fmla="*/ 1442 w 4573"/>
                <a:gd name="T19" fmla="*/ 699 h 3253"/>
                <a:gd name="T20" fmla="*/ 1383 w 4573"/>
                <a:gd name="T21" fmla="*/ 785 h 3253"/>
                <a:gd name="T22" fmla="*/ 1141 w 4573"/>
                <a:gd name="T23" fmla="*/ 857 h 3253"/>
                <a:gd name="T24" fmla="*/ 955 w 4573"/>
                <a:gd name="T25" fmla="*/ 972 h 3253"/>
                <a:gd name="T26" fmla="*/ 897 w 4573"/>
                <a:gd name="T27" fmla="*/ 1093 h 3253"/>
                <a:gd name="T28" fmla="*/ 711 w 4573"/>
                <a:gd name="T29" fmla="*/ 1122 h 3253"/>
                <a:gd name="T30" fmla="*/ 539 w 4573"/>
                <a:gd name="T31" fmla="*/ 979 h 3253"/>
                <a:gd name="T32" fmla="*/ 260 w 4573"/>
                <a:gd name="T33" fmla="*/ 1022 h 3253"/>
                <a:gd name="T34" fmla="*/ 87 w 4573"/>
                <a:gd name="T35" fmla="*/ 1124 h 3253"/>
                <a:gd name="T36" fmla="*/ 117 w 4573"/>
                <a:gd name="T37" fmla="*/ 1351 h 3253"/>
                <a:gd name="T38" fmla="*/ 390 w 4573"/>
                <a:gd name="T39" fmla="*/ 1481 h 3253"/>
                <a:gd name="T40" fmla="*/ 711 w 4573"/>
                <a:gd name="T41" fmla="*/ 1503 h 3253"/>
                <a:gd name="T42" fmla="*/ 948 w 4573"/>
                <a:gd name="T43" fmla="*/ 1552 h 3253"/>
                <a:gd name="T44" fmla="*/ 939 w 4573"/>
                <a:gd name="T45" fmla="*/ 1839 h 3253"/>
                <a:gd name="T46" fmla="*/ 804 w 4573"/>
                <a:gd name="T47" fmla="*/ 1982 h 3253"/>
                <a:gd name="T48" fmla="*/ 611 w 4573"/>
                <a:gd name="T49" fmla="*/ 2182 h 3253"/>
                <a:gd name="T50" fmla="*/ 730 w 4573"/>
                <a:gd name="T51" fmla="*/ 2257 h 3253"/>
                <a:gd name="T52" fmla="*/ 944 w 4573"/>
                <a:gd name="T53" fmla="*/ 2324 h 3253"/>
                <a:gd name="T54" fmla="*/ 1213 w 4573"/>
                <a:gd name="T55" fmla="*/ 2408 h 3253"/>
                <a:gd name="T56" fmla="*/ 1220 w 4573"/>
                <a:gd name="T57" fmla="*/ 2662 h 3253"/>
                <a:gd name="T58" fmla="*/ 1304 w 4573"/>
                <a:gd name="T59" fmla="*/ 2840 h 3253"/>
                <a:gd name="T60" fmla="*/ 1410 w 4573"/>
                <a:gd name="T61" fmla="*/ 2950 h 3253"/>
                <a:gd name="T62" fmla="*/ 1578 w 4573"/>
                <a:gd name="T63" fmla="*/ 3057 h 3253"/>
                <a:gd name="T64" fmla="*/ 1686 w 4573"/>
                <a:gd name="T65" fmla="*/ 3116 h 3253"/>
                <a:gd name="T66" fmla="*/ 1988 w 4573"/>
                <a:gd name="T67" fmla="*/ 3229 h 3253"/>
                <a:gd name="T68" fmla="*/ 2142 w 4573"/>
                <a:gd name="T69" fmla="*/ 3159 h 3253"/>
                <a:gd name="T70" fmla="*/ 2379 w 4573"/>
                <a:gd name="T71" fmla="*/ 3125 h 3253"/>
                <a:gd name="T72" fmla="*/ 2538 w 4573"/>
                <a:gd name="T73" fmla="*/ 3034 h 3253"/>
                <a:gd name="T74" fmla="*/ 2718 w 4573"/>
                <a:gd name="T75" fmla="*/ 3106 h 3253"/>
                <a:gd name="T76" fmla="*/ 2840 w 4573"/>
                <a:gd name="T77" fmla="*/ 3253 h 3253"/>
                <a:gd name="T78" fmla="*/ 3025 w 4573"/>
                <a:gd name="T79" fmla="*/ 3166 h 3253"/>
                <a:gd name="T80" fmla="*/ 3135 w 4573"/>
                <a:gd name="T81" fmla="*/ 3070 h 3253"/>
                <a:gd name="T82" fmla="*/ 3368 w 4573"/>
                <a:gd name="T83" fmla="*/ 3056 h 3253"/>
                <a:gd name="T84" fmla="*/ 3488 w 4573"/>
                <a:gd name="T85" fmla="*/ 2943 h 3253"/>
                <a:gd name="T86" fmla="*/ 3627 w 4573"/>
                <a:gd name="T87" fmla="*/ 2777 h 3253"/>
                <a:gd name="T88" fmla="*/ 3799 w 4573"/>
                <a:gd name="T89" fmla="*/ 2555 h 3253"/>
                <a:gd name="T90" fmla="*/ 3871 w 4573"/>
                <a:gd name="T91" fmla="*/ 2491 h 3253"/>
                <a:gd name="T92" fmla="*/ 4107 w 4573"/>
                <a:gd name="T93" fmla="*/ 2376 h 3253"/>
                <a:gd name="T94" fmla="*/ 4198 w 4573"/>
                <a:gd name="T95" fmla="*/ 1952 h 3253"/>
                <a:gd name="T96" fmla="*/ 4446 w 4573"/>
                <a:gd name="T97" fmla="*/ 1623 h 3253"/>
                <a:gd name="T98" fmla="*/ 4518 w 4573"/>
                <a:gd name="T99" fmla="*/ 1467 h 3253"/>
                <a:gd name="T100" fmla="*/ 4344 w 4573"/>
                <a:gd name="T101" fmla="*/ 1050 h 3253"/>
                <a:gd name="T102" fmla="*/ 4157 w 4573"/>
                <a:gd name="T103" fmla="*/ 843 h 3253"/>
                <a:gd name="T104" fmla="*/ 4043 w 4573"/>
                <a:gd name="T105" fmla="*/ 843 h 3253"/>
                <a:gd name="T106" fmla="*/ 3892 w 4573"/>
                <a:gd name="T107" fmla="*/ 914 h 3253"/>
                <a:gd name="T108" fmla="*/ 3915 w 4573"/>
                <a:gd name="T109" fmla="*/ 733 h 3253"/>
                <a:gd name="T110" fmla="*/ 4112 w 4573"/>
                <a:gd name="T111" fmla="*/ 500 h 3253"/>
                <a:gd name="T112" fmla="*/ 4100 w 4573"/>
                <a:gd name="T113" fmla="*/ 241 h 3253"/>
                <a:gd name="T114" fmla="*/ 3990 w 4573"/>
                <a:gd name="T115" fmla="*/ 142 h 3253"/>
                <a:gd name="T116" fmla="*/ 3908 w 4573"/>
                <a:gd name="T117" fmla="*/ 22 h 3253"/>
                <a:gd name="T118" fmla="*/ 3558 w 4573"/>
                <a:gd name="T119" fmla="*/ 128 h 3253"/>
                <a:gd name="T120" fmla="*/ 3298 w 4573"/>
                <a:gd name="T121" fmla="*/ 119 h 3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573" h="3253">
                  <a:moveTo>
                    <a:pt x="3255" y="126"/>
                  </a:moveTo>
                  <a:cubicBezTo>
                    <a:pt x="3237" y="143"/>
                    <a:pt x="3218" y="149"/>
                    <a:pt x="3197" y="162"/>
                  </a:cubicBezTo>
                  <a:cubicBezTo>
                    <a:pt x="3183" y="204"/>
                    <a:pt x="3146" y="217"/>
                    <a:pt x="3111" y="241"/>
                  </a:cubicBezTo>
                  <a:cubicBezTo>
                    <a:pt x="3099" y="249"/>
                    <a:pt x="3068" y="255"/>
                    <a:pt x="3068" y="255"/>
                  </a:cubicBezTo>
                  <a:cubicBezTo>
                    <a:pt x="3011" y="198"/>
                    <a:pt x="2972" y="256"/>
                    <a:pt x="2918" y="277"/>
                  </a:cubicBezTo>
                  <a:cubicBezTo>
                    <a:pt x="2892" y="302"/>
                    <a:pt x="2864" y="308"/>
                    <a:pt x="2832" y="320"/>
                  </a:cubicBezTo>
                  <a:cubicBezTo>
                    <a:pt x="2787" y="387"/>
                    <a:pt x="2774" y="371"/>
                    <a:pt x="2674" y="377"/>
                  </a:cubicBezTo>
                  <a:cubicBezTo>
                    <a:pt x="2604" y="400"/>
                    <a:pt x="2672" y="510"/>
                    <a:pt x="2634" y="567"/>
                  </a:cubicBezTo>
                  <a:cubicBezTo>
                    <a:pt x="2625" y="596"/>
                    <a:pt x="2611" y="604"/>
                    <a:pt x="2581" y="613"/>
                  </a:cubicBezTo>
                  <a:cubicBezTo>
                    <a:pt x="2560" y="611"/>
                    <a:pt x="2538" y="612"/>
                    <a:pt x="2517" y="606"/>
                  </a:cubicBezTo>
                  <a:cubicBezTo>
                    <a:pt x="2510" y="604"/>
                    <a:pt x="2472" y="589"/>
                    <a:pt x="2466" y="586"/>
                  </a:cubicBezTo>
                  <a:cubicBezTo>
                    <a:pt x="2452" y="579"/>
                    <a:pt x="2403" y="581"/>
                    <a:pt x="2403" y="581"/>
                  </a:cubicBezTo>
                  <a:cubicBezTo>
                    <a:pt x="2358" y="584"/>
                    <a:pt x="2333" y="565"/>
                    <a:pt x="2288" y="574"/>
                  </a:cubicBezTo>
                  <a:cubicBezTo>
                    <a:pt x="2245" y="587"/>
                    <a:pt x="2230" y="606"/>
                    <a:pt x="2202" y="620"/>
                  </a:cubicBezTo>
                  <a:cubicBezTo>
                    <a:pt x="2188" y="626"/>
                    <a:pt x="2158" y="671"/>
                    <a:pt x="2158" y="671"/>
                  </a:cubicBezTo>
                  <a:cubicBezTo>
                    <a:pt x="2153" y="678"/>
                    <a:pt x="2150" y="686"/>
                    <a:pt x="2144" y="692"/>
                  </a:cubicBezTo>
                  <a:cubicBezTo>
                    <a:pt x="2138" y="698"/>
                    <a:pt x="2129" y="700"/>
                    <a:pt x="2123" y="706"/>
                  </a:cubicBezTo>
                  <a:cubicBezTo>
                    <a:pt x="2043" y="797"/>
                    <a:pt x="2124" y="720"/>
                    <a:pt x="2080" y="764"/>
                  </a:cubicBezTo>
                  <a:cubicBezTo>
                    <a:pt x="2065" y="779"/>
                    <a:pt x="2022" y="792"/>
                    <a:pt x="2022" y="792"/>
                  </a:cubicBezTo>
                  <a:cubicBezTo>
                    <a:pt x="1974" y="844"/>
                    <a:pt x="1907" y="787"/>
                    <a:pt x="1857" y="771"/>
                  </a:cubicBezTo>
                  <a:cubicBezTo>
                    <a:pt x="1837" y="750"/>
                    <a:pt x="1820" y="747"/>
                    <a:pt x="1800" y="728"/>
                  </a:cubicBezTo>
                  <a:cubicBezTo>
                    <a:pt x="1796" y="716"/>
                    <a:pt x="1758" y="675"/>
                    <a:pt x="1746" y="668"/>
                  </a:cubicBezTo>
                  <a:cubicBezTo>
                    <a:pt x="1716" y="649"/>
                    <a:pt x="1717" y="633"/>
                    <a:pt x="1683" y="622"/>
                  </a:cubicBezTo>
                  <a:cubicBezTo>
                    <a:pt x="1675" y="599"/>
                    <a:pt x="1643" y="608"/>
                    <a:pt x="1635" y="585"/>
                  </a:cubicBezTo>
                  <a:cubicBezTo>
                    <a:pt x="1626" y="570"/>
                    <a:pt x="1621" y="578"/>
                    <a:pt x="1604" y="574"/>
                  </a:cubicBezTo>
                  <a:cubicBezTo>
                    <a:pt x="1580" y="576"/>
                    <a:pt x="1565" y="567"/>
                    <a:pt x="1542" y="574"/>
                  </a:cubicBezTo>
                  <a:cubicBezTo>
                    <a:pt x="1507" y="585"/>
                    <a:pt x="1519" y="614"/>
                    <a:pt x="1506" y="635"/>
                  </a:cubicBezTo>
                  <a:cubicBezTo>
                    <a:pt x="1497" y="650"/>
                    <a:pt x="1472" y="644"/>
                    <a:pt x="1456" y="649"/>
                  </a:cubicBezTo>
                  <a:cubicBezTo>
                    <a:pt x="1454" y="656"/>
                    <a:pt x="1451" y="664"/>
                    <a:pt x="1449" y="671"/>
                  </a:cubicBezTo>
                  <a:cubicBezTo>
                    <a:pt x="1446" y="680"/>
                    <a:pt x="1445" y="690"/>
                    <a:pt x="1442" y="699"/>
                  </a:cubicBezTo>
                  <a:cubicBezTo>
                    <a:pt x="1438" y="713"/>
                    <a:pt x="1428" y="742"/>
                    <a:pt x="1428" y="742"/>
                  </a:cubicBezTo>
                  <a:cubicBezTo>
                    <a:pt x="1426" y="755"/>
                    <a:pt x="1447" y="763"/>
                    <a:pt x="1446" y="773"/>
                  </a:cubicBezTo>
                  <a:cubicBezTo>
                    <a:pt x="1438" y="780"/>
                    <a:pt x="1411" y="778"/>
                    <a:pt x="1383" y="785"/>
                  </a:cubicBezTo>
                  <a:cubicBezTo>
                    <a:pt x="1341" y="809"/>
                    <a:pt x="1324" y="805"/>
                    <a:pt x="1277" y="814"/>
                  </a:cubicBezTo>
                  <a:cubicBezTo>
                    <a:pt x="1228" y="847"/>
                    <a:pt x="1250" y="838"/>
                    <a:pt x="1213" y="850"/>
                  </a:cubicBezTo>
                  <a:cubicBezTo>
                    <a:pt x="1191" y="857"/>
                    <a:pt x="1167" y="855"/>
                    <a:pt x="1141" y="857"/>
                  </a:cubicBezTo>
                  <a:cubicBezTo>
                    <a:pt x="1114" y="868"/>
                    <a:pt x="1084" y="862"/>
                    <a:pt x="1055" y="864"/>
                  </a:cubicBezTo>
                  <a:cubicBezTo>
                    <a:pt x="1010" y="879"/>
                    <a:pt x="1014" y="878"/>
                    <a:pt x="983" y="907"/>
                  </a:cubicBezTo>
                  <a:cubicBezTo>
                    <a:pt x="975" y="931"/>
                    <a:pt x="963" y="948"/>
                    <a:pt x="955" y="972"/>
                  </a:cubicBezTo>
                  <a:cubicBezTo>
                    <a:pt x="953" y="996"/>
                    <a:pt x="955" y="1020"/>
                    <a:pt x="948" y="1043"/>
                  </a:cubicBezTo>
                  <a:cubicBezTo>
                    <a:pt x="943" y="1059"/>
                    <a:pt x="919" y="1086"/>
                    <a:pt x="919" y="1086"/>
                  </a:cubicBezTo>
                  <a:cubicBezTo>
                    <a:pt x="900" y="1145"/>
                    <a:pt x="926" y="1086"/>
                    <a:pt x="897" y="1093"/>
                  </a:cubicBezTo>
                  <a:cubicBezTo>
                    <a:pt x="881" y="1097"/>
                    <a:pt x="878" y="1125"/>
                    <a:pt x="862" y="1129"/>
                  </a:cubicBezTo>
                  <a:cubicBezTo>
                    <a:pt x="841" y="1134"/>
                    <a:pt x="819" y="1134"/>
                    <a:pt x="797" y="1136"/>
                  </a:cubicBezTo>
                  <a:cubicBezTo>
                    <a:pt x="768" y="1133"/>
                    <a:pt x="735" y="1138"/>
                    <a:pt x="711" y="1122"/>
                  </a:cubicBezTo>
                  <a:cubicBezTo>
                    <a:pt x="652" y="1084"/>
                    <a:pt x="725" y="1114"/>
                    <a:pt x="668" y="1093"/>
                  </a:cubicBezTo>
                  <a:cubicBezTo>
                    <a:pt x="611" y="1036"/>
                    <a:pt x="682" y="1104"/>
                    <a:pt x="625" y="1058"/>
                  </a:cubicBezTo>
                  <a:cubicBezTo>
                    <a:pt x="596" y="1035"/>
                    <a:pt x="583" y="984"/>
                    <a:pt x="539" y="979"/>
                  </a:cubicBezTo>
                  <a:cubicBezTo>
                    <a:pt x="520" y="977"/>
                    <a:pt x="501" y="974"/>
                    <a:pt x="482" y="972"/>
                  </a:cubicBezTo>
                  <a:cubicBezTo>
                    <a:pt x="434" y="976"/>
                    <a:pt x="384" y="971"/>
                    <a:pt x="339" y="986"/>
                  </a:cubicBezTo>
                  <a:cubicBezTo>
                    <a:pt x="295" y="1001"/>
                    <a:pt x="293" y="1011"/>
                    <a:pt x="260" y="1022"/>
                  </a:cubicBezTo>
                  <a:cubicBezTo>
                    <a:pt x="243" y="1038"/>
                    <a:pt x="226" y="1041"/>
                    <a:pt x="210" y="1058"/>
                  </a:cubicBezTo>
                  <a:cubicBezTo>
                    <a:pt x="195" y="1097"/>
                    <a:pt x="166" y="1088"/>
                    <a:pt x="124" y="1093"/>
                  </a:cubicBezTo>
                  <a:cubicBezTo>
                    <a:pt x="130" y="1105"/>
                    <a:pt x="87" y="1124"/>
                    <a:pt x="87" y="1124"/>
                  </a:cubicBezTo>
                  <a:cubicBezTo>
                    <a:pt x="0" y="1149"/>
                    <a:pt x="45" y="1108"/>
                    <a:pt x="23" y="1165"/>
                  </a:cubicBezTo>
                  <a:cubicBezTo>
                    <a:pt x="14" y="1200"/>
                    <a:pt x="50" y="1275"/>
                    <a:pt x="66" y="1306"/>
                  </a:cubicBezTo>
                  <a:cubicBezTo>
                    <a:pt x="82" y="1337"/>
                    <a:pt x="93" y="1336"/>
                    <a:pt x="117" y="1351"/>
                  </a:cubicBezTo>
                  <a:cubicBezTo>
                    <a:pt x="145" y="1381"/>
                    <a:pt x="172" y="1382"/>
                    <a:pt x="210" y="1394"/>
                  </a:cubicBezTo>
                  <a:cubicBezTo>
                    <a:pt x="243" y="1429"/>
                    <a:pt x="301" y="1425"/>
                    <a:pt x="339" y="1459"/>
                  </a:cubicBezTo>
                  <a:cubicBezTo>
                    <a:pt x="351" y="1470"/>
                    <a:pt x="374" y="1477"/>
                    <a:pt x="390" y="1481"/>
                  </a:cubicBezTo>
                  <a:cubicBezTo>
                    <a:pt x="409" y="1486"/>
                    <a:pt x="432" y="1509"/>
                    <a:pt x="432" y="1509"/>
                  </a:cubicBezTo>
                  <a:cubicBezTo>
                    <a:pt x="463" y="1524"/>
                    <a:pt x="492" y="1529"/>
                    <a:pt x="525" y="1538"/>
                  </a:cubicBezTo>
                  <a:cubicBezTo>
                    <a:pt x="599" y="1531"/>
                    <a:pt x="637" y="1510"/>
                    <a:pt x="711" y="1503"/>
                  </a:cubicBezTo>
                  <a:cubicBezTo>
                    <a:pt x="749" y="1497"/>
                    <a:pt x="713" y="1471"/>
                    <a:pt x="752" y="1479"/>
                  </a:cubicBezTo>
                  <a:cubicBezTo>
                    <a:pt x="774" y="1476"/>
                    <a:pt x="808" y="1474"/>
                    <a:pt x="841" y="1486"/>
                  </a:cubicBezTo>
                  <a:cubicBezTo>
                    <a:pt x="874" y="1498"/>
                    <a:pt x="921" y="1534"/>
                    <a:pt x="948" y="1552"/>
                  </a:cubicBezTo>
                  <a:cubicBezTo>
                    <a:pt x="962" y="1573"/>
                    <a:pt x="988" y="1571"/>
                    <a:pt x="1002" y="1592"/>
                  </a:cubicBezTo>
                  <a:cubicBezTo>
                    <a:pt x="1016" y="1644"/>
                    <a:pt x="1010" y="1721"/>
                    <a:pt x="983" y="1774"/>
                  </a:cubicBezTo>
                  <a:cubicBezTo>
                    <a:pt x="953" y="1832"/>
                    <a:pt x="954" y="1801"/>
                    <a:pt x="939" y="1839"/>
                  </a:cubicBezTo>
                  <a:cubicBezTo>
                    <a:pt x="927" y="1860"/>
                    <a:pt x="930" y="1882"/>
                    <a:pt x="912" y="1903"/>
                  </a:cubicBezTo>
                  <a:cubicBezTo>
                    <a:pt x="901" y="1939"/>
                    <a:pt x="883" y="1957"/>
                    <a:pt x="847" y="1968"/>
                  </a:cubicBezTo>
                  <a:cubicBezTo>
                    <a:pt x="833" y="1972"/>
                    <a:pt x="804" y="1982"/>
                    <a:pt x="804" y="1982"/>
                  </a:cubicBezTo>
                  <a:cubicBezTo>
                    <a:pt x="761" y="2011"/>
                    <a:pt x="723" y="2016"/>
                    <a:pt x="673" y="2024"/>
                  </a:cubicBezTo>
                  <a:cubicBezTo>
                    <a:pt x="623" y="2040"/>
                    <a:pt x="646" y="2048"/>
                    <a:pt x="622" y="2074"/>
                  </a:cubicBezTo>
                  <a:cubicBezTo>
                    <a:pt x="608" y="2117"/>
                    <a:pt x="599" y="2140"/>
                    <a:pt x="611" y="2182"/>
                  </a:cubicBezTo>
                  <a:cubicBezTo>
                    <a:pt x="614" y="2192"/>
                    <a:pt x="630" y="2194"/>
                    <a:pt x="637" y="2201"/>
                  </a:cubicBezTo>
                  <a:cubicBezTo>
                    <a:pt x="649" y="2213"/>
                    <a:pt x="652" y="2220"/>
                    <a:pt x="668" y="2225"/>
                  </a:cubicBezTo>
                  <a:cubicBezTo>
                    <a:pt x="684" y="2235"/>
                    <a:pt x="720" y="2249"/>
                    <a:pt x="730" y="2257"/>
                  </a:cubicBezTo>
                  <a:cubicBezTo>
                    <a:pt x="745" y="2265"/>
                    <a:pt x="736" y="2265"/>
                    <a:pt x="757" y="2273"/>
                  </a:cubicBezTo>
                  <a:cubicBezTo>
                    <a:pt x="778" y="2281"/>
                    <a:pt x="823" y="2296"/>
                    <a:pt x="854" y="2304"/>
                  </a:cubicBezTo>
                  <a:cubicBezTo>
                    <a:pt x="885" y="2314"/>
                    <a:pt x="911" y="2317"/>
                    <a:pt x="944" y="2324"/>
                  </a:cubicBezTo>
                  <a:cubicBezTo>
                    <a:pt x="974" y="2335"/>
                    <a:pt x="1015" y="2326"/>
                    <a:pt x="1050" y="2331"/>
                  </a:cubicBezTo>
                  <a:cubicBezTo>
                    <a:pt x="1085" y="2336"/>
                    <a:pt x="1128" y="2344"/>
                    <a:pt x="1155" y="2357"/>
                  </a:cubicBezTo>
                  <a:cubicBezTo>
                    <a:pt x="1183" y="2366"/>
                    <a:pt x="1192" y="2388"/>
                    <a:pt x="1213" y="2408"/>
                  </a:cubicBezTo>
                  <a:cubicBezTo>
                    <a:pt x="1223" y="2425"/>
                    <a:pt x="1232" y="2458"/>
                    <a:pt x="1230" y="2487"/>
                  </a:cubicBezTo>
                  <a:cubicBezTo>
                    <a:pt x="1228" y="2516"/>
                    <a:pt x="1205" y="2554"/>
                    <a:pt x="1203" y="2583"/>
                  </a:cubicBezTo>
                  <a:cubicBezTo>
                    <a:pt x="1201" y="2612"/>
                    <a:pt x="1212" y="2631"/>
                    <a:pt x="1220" y="2662"/>
                  </a:cubicBezTo>
                  <a:cubicBezTo>
                    <a:pt x="1227" y="2698"/>
                    <a:pt x="1236" y="2738"/>
                    <a:pt x="1254" y="2770"/>
                  </a:cubicBezTo>
                  <a:cubicBezTo>
                    <a:pt x="1262" y="2785"/>
                    <a:pt x="1282" y="2813"/>
                    <a:pt x="1282" y="2813"/>
                  </a:cubicBezTo>
                  <a:cubicBezTo>
                    <a:pt x="1299" y="2867"/>
                    <a:pt x="1267" y="2795"/>
                    <a:pt x="1304" y="2840"/>
                  </a:cubicBezTo>
                  <a:cubicBezTo>
                    <a:pt x="1309" y="2846"/>
                    <a:pt x="1323" y="2860"/>
                    <a:pt x="1328" y="2866"/>
                  </a:cubicBezTo>
                  <a:cubicBezTo>
                    <a:pt x="1337" y="2878"/>
                    <a:pt x="1332" y="2887"/>
                    <a:pt x="1342" y="2899"/>
                  </a:cubicBezTo>
                  <a:cubicBezTo>
                    <a:pt x="1359" y="2920"/>
                    <a:pt x="1393" y="2929"/>
                    <a:pt x="1410" y="2950"/>
                  </a:cubicBezTo>
                  <a:cubicBezTo>
                    <a:pt x="1432" y="2969"/>
                    <a:pt x="1460" y="2981"/>
                    <a:pt x="1484" y="2998"/>
                  </a:cubicBezTo>
                  <a:cubicBezTo>
                    <a:pt x="1508" y="3015"/>
                    <a:pt x="1535" y="3041"/>
                    <a:pt x="1551" y="3051"/>
                  </a:cubicBezTo>
                  <a:cubicBezTo>
                    <a:pt x="1556" y="3056"/>
                    <a:pt x="1573" y="3053"/>
                    <a:pt x="1578" y="3057"/>
                  </a:cubicBezTo>
                  <a:cubicBezTo>
                    <a:pt x="1585" y="3062"/>
                    <a:pt x="1594" y="3065"/>
                    <a:pt x="1600" y="3071"/>
                  </a:cubicBezTo>
                  <a:cubicBezTo>
                    <a:pt x="1611" y="3082"/>
                    <a:pt x="1632" y="3083"/>
                    <a:pt x="1642" y="3094"/>
                  </a:cubicBezTo>
                  <a:cubicBezTo>
                    <a:pt x="1645" y="3102"/>
                    <a:pt x="1682" y="3112"/>
                    <a:pt x="1686" y="3116"/>
                  </a:cubicBezTo>
                  <a:cubicBezTo>
                    <a:pt x="1701" y="3131"/>
                    <a:pt x="1715" y="3143"/>
                    <a:pt x="1736" y="3147"/>
                  </a:cubicBezTo>
                  <a:cubicBezTo>
                    <a:pt x="1817" y="3162"/>
                    <a:pt x="1711" y="3163"/>
                    <a:pt x="1822" y="3176"/>
                  </a:cubicBezTo>
                  <a:cubicBezTo>
                    <a:pt x="1892" y="3211"/>
                    <a:pt x="1911" y="3216"/>
                    <a:pt x="1988" y="3229"/>
                  </a:cubicBezTo>
                  <a:cubicBezTo>
                    <a:pt x="2009" y="3215"/>
                    <a:pt x="2053" y="3206"/>
                    <a:pt x="2072" y="3197"/>
                  </a:cubicBezTo>
                  <a:cubicBezTo>
                    <a:pt x="2086" y="3190"/>
                    <a:pt x="2084" y="3181"/>
                    <a:pt x="2098" y="3176"/>
                  </a:cubicBezTo>
                  <a:cubicBezTo>
                    <a:pt x="2139" y="3163"/>
                    <a:pt x="2100" y="3174"/>
                    <a:pt x="2142" y="3159"/>
                  </a:cubicBezTo>
                  <a:cubicBezTo>
                    <a:pt x="2149" y="3157"/>
                    <a:pt x="2194" y="3171"/>
                    <a:pt x="2194" y="3171"/>
                  </a:cubicBezTo>
                  <a:cubicBezTo>
                    <a:pt x="2226" y="3179"/>
                    <a:pt x="2254" y="3200"/>
                    <a:pt x="2280" y="3200"/>
                  </a:cubicBezTo>
                  <a:cubicBezTo>
                    <a:pt x="2315" y="3172"/>
                    <a:pt x="2337" y="3141"/>
                    <a:pt x="2379" y="3125"/>
                  </a:cubicBezTo>
                  <a:cubicBezTo>
                    <a:pt x="2405" y="3086"/>
                    <a:pt x="2408" y="3051"/>
                    <a:pt x="2451" y="3025"/>
                  </a:cubicBezTo>
                  <a:cubicBezTo>
                    <a:pt x="2462" y="3018"/>
                    <a:pt x="2486" y="2975"/>
                    <a:pt x="2497" y="2972"/>
                  </a:cubicBezTo>
                  <a:cubicBezTo>
                    <a:pt x="2502" y="2977"/>
                    <a:pt x="2535" y="3028"/>
                    <a:pt x="2538" y="3034"/>
                  </a:cubicBezTo>
                  <a:cubicBezTo>
                    <a:pt x="2547" y="3046"/>
                    <a:pt x="2568" y="3051"/>
                    <a:pt x="2583" y="3053"/>
                  </a:cubicBezTo>
                  <a:cubicBezTo>
                    <a:pt x="2598" y="3055"/>
                    <a:pt x="2607" y="3037"/>
                    <a:pt x="2629" y="3046"/>
                  </a:cubicBezTo>
                  <a:cubicBezTo>
                    <a:pt x="2630" y="3050"/>
                    <a:pt x="2716" y="3104"/>
                    <a:pt x="2718" y="3106"/>
                  </a:cubicBezTo>
                  <a:cubicBezTo>
                    <a:pt x="2726" y="3112"/>
                    <a:pt x="2730" y="3154"/>
                    <a:pt x="2739" y="3157"/>
                  </a:cubicBezTo>
                  <a:cubicBezTo>
                    <a:pt x="2753" y="3161"/>
                    <a:pt x="2760" y="3200"/>
                    <a:pt x="2760" y="3200"/>
                  </a:cubicBezTo>
                  <a:cubicBezTo>
                    <a:pt x="2781" y="3219"/>
                    <a:pt x="2813" y="3246"/>
                    <a:pt x="2840" y="3253"/>
                  </a:cubicBezTo>
                  <a:cubicBezTo>
                    <a:pt x="2878" y="3251"/>
                    <a:pt x="2900" y="3239"/>
                    <a:pt x="2938" y="3233"/>
                  </a:cubicBezTo>
                  <a:cubicBezTo>
                    <a:pt x="2966" y="3226"/>
                    <a:pt x="2966" y="3206"/>
                    <a:pt x="2984" y="3195"/>
                  </a:cubicBezTo>
                  <a:cubicBezTo>
                    <a:pt x="2999" y="3184"/>
                    <a:pt x="3008" y="3176"/>
                    <a:pt x="3025" y="3166"/>
                  </a:cubicBezTo>
                  <a:cubicBezTo>
                    <a:pt x="3039" y="3156"/>
                    <a:pt x="3074" y="3140"/>
                    <a:pt x="3090" y="3135"/>
                  </a:cubicBezTo>
                  <a:cubicBezTo>
                    <a:pt x="3097" y="3133"/>
                    <a:pt x="3096" y="3125"/>
                    <a:pt x="3102" y="3121"/>
                  </a:cubicBezTo>
                  <a:cubicBezTo>
                    <a:pt x="3117" y="3113"/>
                    <a:pt x="3135" y="3070"/>
                    <a:pt x="3135" y="3070"/>
                  </a:cubicBezTo>
                  <a:cubicBezTo>
                    <a:pt x="3188" y="3105"/>
                    <a:pt x="3142" y="3118"/>
                    <a:pt x="3195" y="3128"/>
                  </a:cubicBezTo>
                  <a:cubicBezTo>
                    <a:pt x="3246" y="3123"/>
                    <a:pt x="3256" y="3125"/>
                    <a:pt x="3322" y="3075"/>
                  </a:cubicBezTo>
                  <a:cubicBezTo>
                    <a:pt x="3336" y="3065"/>
                    <a:pt x="3368" y="3056"/>
                    <a:pt x="3368" y="3056"/>
                  </a:cubicBezTo>
                  <a:cubicBezTo>
                    <a:pt x="3373" y="3049"/>
                    <a:pt x="3376" y="3038"/>
                    <a:pt x="3382" y="3032"/>
                  </a:cubicBezTo>
                  <a:cubicBezTo>
                    <a:pt x="3388" y="3026"/>
                    <a:pt x="3414" y="2993"/>
                    <a:pt x="3414" y="2993"/>
                  </a:cubicBezTo>
                  <a:cubicBezTo>
                    <a:pt x="3439" y="2965"/>
                    <a:pt x="3466" y="2974"/>
                    <a:pt x="3488" y="2943"/>
                  </a:cubicBezTo>
                  <a:cubicBezTo>
                    <a:pt x="3497" y="2930"/>
                    <a:pt x="3533" y="2892"/>
                    <a:pt x="3541" y="2878"/>
                  </a:cubicBezTo>
                  <a:cubicBezTo>
                    <a:pt x="3558" y="2847"/>
                    <a:pt x="3549" y="2832"/>
                    <a:pt x="3584" y="2820"/>
                  </a:cubicBezTo>
                  <a:cubicBezTo>
                    <a:pt x="3593" y="2793"/>
                    <a:pt x="3600" y="2786"/>
                    <a:pt x="3627" y="2777"/>
                  </a:cubicBezTo>
                  <a:cubicBezTo>
                    <a:pt x="3641" y="2757"/>
                    <a:pt x="3661" y="2745"/>
                    <a:pt x="3675" y="2725"/>
                  </a:cubicBezTo>
                  <a:cubicBezTo>
                    <a:pt x="3698" y="2654"/>
                    <a:pt x="3679" y="2698"/>
                    <a:pt x="3720" y="2648"/>
                  </a:cubicBezTo>
                  <a:cubicBezTo>
                    <a:pt x="3748" y="2613"/>
                    <a:pt x="3761" y="2580"/>
                    <a:pt x="3799" y="2555"/>
                  </a:cubicBezTo>
                  <a:cubicBezTo>
                    <a:pt x="3838" y="2497"/>
                    <a:pt x="3786" y="2565"/>
                    <a:pt x="3835" y="2526"/>
                  </a:cubicBezTo>
                  <a:cubicBezTo>
                    <a:pt x="3842" y="2521"/>
                    <a:pt x="3843" y="2511"/>
                    <a:pt x="3849" y="2505"/>
                  </a:cubicBezTo>
                  <a:cubicBezTo>
                    <a:pt x="3855" y="2499"/>
                    <a:pt x="3864" y="2496"/>
                    <a:pt x="3871" y="2491"/>
                  </a:cubicBezTo>
                  <a:cubicBezTo>
                    <a:pt x="3896" y="2471"/>
                    <a:pt x="3913" y="2440"/>
                    <a:pt x="3942" y="2426"/>
                  </a:cubicBezTo>
                  <a:cubicBezTo>
                    <a:pt x="3974" y="2411"/>
                    <a:pt x="4017" y="2409"/>
                    <a:pt x="4050" y="2405"/>
                  </a:cubicBezTo>
                  <a:cubicBezTo>
                    <a:pt x="4072" y="2396"/>
                    <a:pt x="4084" y="2384"/>
                    <a:pt x="4107" y="2376"/>
                  </a:cubicBezTo>
                  <a:cubicBezTo>
                    <a:pt x="4133" y="2350"/>
                    <a:pt x="4127" y="2335"/>
                    <a:pt x="4150" y="2311"/>
                  </a:cubicBezTo>
                  <a:cubicBezTo>
                    <a:pt x="4176" y="2232"/>
                    <a:pt x="4166" y="2150"/>
                    <a:pt x="4179" y="2068"/>
                  </a:cubicBezTo>
                  <a:cubicBezTo>
                    <a:pt x="4185" y="2006"/>
                    <a:pt x="4192" y="1984"/>
                    <a:pt x="4198" y="1952"/>
                  </a:cubicBezTo>
                  <a:cubicBezTo>
                    <a:pt x="4204" y="1920"/>
                    <a:pt x="4200" y="1904"/>
                    <a:pt x="4215" y="1874"/>
                  </a:cubicBezTo>
                  <a:cubicBezTo>
                    <a:pt x="4228" y="1834"/>
                    <a:pt x="4251" y="1797"/>
                    <a:pt x="4286" y="1774"/>
                  </a:cubicBezTo>
                  <a:cubicBezTo>
                    <a:pt x="4340" y="1698"/>
                    <a:pt x="4355" y="1653"/>
                    <a:pt x="4446" y="1623"/>
                  </a:cubicBezTo>
                  <a:cubicBezTo>
                    <a:pt x="4458" y="1581"/>
                    <a:pt x="4471" y="1609"/>
                    <a:pt x="4487" y="1559"/>
                  </a:cubicBezTo>
                  <a:cubicBezTo>
                    <a:pt x="4489" y="1552"/>
                    <a:pt x="4494" y="1538"/>
                    <a:pt x="4494" y="1538"/>
                  </a:cubicBezTo>
                  <a:cubicBezTo>
                    <a:pt x="4497" y="1520"/>
                    <a:pt x="4512" y="1497"/>
                    <a:pt x="4518" y="1467"/>
                  </a:cubicBezTo>
                  <a:cubicBezTo>
                    <a:pt x="4522" y="1439"/>
                    <a:pt x="4525" y="1426"/>
                    <a:pt x="4520" y="1369"/>
                  </a:cubicBezTo>
                  <a:cubicBezTo>
                    <a:pt x="4546" y="1280"/>
                    <a:pt x="4573" y="1180"/>
                    <a:pt x="4487" y="1122"/>
                  </a:cubicBezTo>
                  <a:cubicBezTo>
                    <a:pt x="4450" y="1067"/>
                    <a:pt x="4405" y="1064"/>
                    <a:pt x="4344" y="1050"/>
                  </a:cubicBezTo>
                  <a:cubicBezTo>
                    <a:pt x="4309" y="1027"/>
                    <a:pt x="4295" y="1021"/>
                    <a:pt x="4258" y="1007"/>
                  </a:cubicBezTo>
                  <a:cubicBezTo>
                    <a:pt x="4225" y="976"/>
                    <a:pt x="4206" y="962"/>
                    <a:pt x="4179" y="921"/>
                  </a:cubicBezTo>
                  <a:cubicBezTo>
                    <a:pt x="4150" y="877"/>
                    <a:pt x="4175" y="885"/>
                    <a:pt x="4157" y="843"/>
                  </a:cubicBezTo>
                  <a:cubicBezTo>
                    <a:pt x="4149" y="823"/>
                    <a:pt x="4100" y="814"/>
                    <a:pt x="4100" y="814"/>
                  </a:cubicBezTo>
                  <a:cubicBezTo>
                    <a:pt x="4083" y="816"/>
                    <a:pt x="4065" y="813"/>
                    <a:pt x="4050" y="821"/>
                  </a:cubicBezTo>
                  <a:cubicBezTo>
                    <a:pt x="4043" y="824"/>
                    <a:pt x="4047" y="836"/>
                    <a:pt x="4043" y="843"/>
                  </a:cubicBezTo>
                  <a:cubicBezTo>
                    <a:pt x="4036" y="855"/>
                    <a:pt x="4016" y="863"/>
                    <a:pt x="4007" y="871"/>
                  </a:cubicBezTo>
                  <a:cubicBezTo>
                    <a:pt x="3990" y="885"/>
                    <a:pt x="3976" y="903"/>
                    <a:pt x="3964" y="921"/>
                  </a:cubicBezTo>
                  <a:cubicBezTo>
                    <a:pt x="3940" y="919"/>
                    <a:pt x="3915" y="922"/>
                    <a:pt x="3892" y="914"/>
                  </a:cubicBezTo>
                  <a:cubicBezTo>
                    <a:pt x="3885" y="912"/>
                    <a:pt x="3896" y="860"/>
                    <a:pt x="3896" y="853"/>
                  </a:cubicBezTo>
                  <a:cubicBezTo>
                    <a:pt x="3896" y="815"/>
                    <a:pt x="3886" y="816"/>
                    <a:pt x="3892" y="778"/>
                  </a:cubicBezTo>
                  <a:cubicBezTo>
                    <a:pt x="3893" y="773"/>
                    <a:pt x="3914" y="734"/>
                    <a:pt x="3915" y="733"/>
                  </a:cubicBezTo>
                  <a:cubicBezTo>
                    <a:pt x="3929" y="722"/>
                    <a:pt x="3926" y="714"/>
                    <a:pt x="3944" y="697"/>
                  </a:cubicBezTo>
                  <a:cubicBezTo>
                    <a:pt x="3962" y="680"/>
                    <a:pt x="3998" y="662"/>
                    <a:pt x="4026" y="629"/>
                  </a:cubicBezTo>
                  <a:cubicBezTo>
                    <a:pt x="4045" y="572"/>
                    <a:pt x="4078" y="551"/>
                    <a:pt x="4112" y="500"/>
                  </a:cubicBezTo>
                  <a:cubicBezTo>
                    <a:pt x="4117" y="486"/>
                    <a:pt x="4133" y="435"/>
                    <a:pt x="4138" y="421"/>
                  </a:cubicBezTo>
                  <a:cubicBezTo>
                    <a:pt x="4141" y="414"/>
                    <a:pt x="4141" y="370"/>
                    <a:pt x="4141" y="370"/>
                  </a:cubicBezTo>
                  <a:cubicBezTo>
                    <a:pt x="4134" y="317"/>
                    <a:pt x="4116" y="292"/>
                    <a:pt x="4100" y="241"/>
                  </a:cubicBezTo>
                  <a:cubicBezTo>
                    <a:pt x="4098" y="236"/>
                    <a:pt x="4074" y="216"/>
                    <a:pt x="4071" y="212"/>
                  </a:cubicBezTo>
                  <a:cubicBezTo>
                    <a:pt x="4061" y="198"/>
                    <a:pt x="4035" y="185"/>
                    <a:pt x="4026" y="171"/>
                  </a:cubicBezTo>
                  <a:cubicBezTo>
                    <a:pt x="4014" y="153"/>
                    <a:pt x="4012" y="144"/>
                    <a:pt x="3990" y="142"/>
                  </a:cubicBezTo>
                  <a:cubicBezTo>
                    <a:pt x="3988" y="111"/>
                    <a:pt x="3984" y="97"/>
                    <a:pt x="3971" y="69"/>
                  </a:cubicBezTo>
                  <a:cubicBezTo>
                    <a:pt x="3965" y="55"/>
                    <a:pt x="3953" y="39"/>
                    <a:pt x="3939" y="34"/>
                  </a:cubicBezTo>
                  <a:cubicBezTo>
                    <a:pt x="3932" y="32"/>
                    <a:pt x="3908" y="22"/>
                    <a:pt x="3908" y="22"/>
                  </a:cubicBezTo>
                  <a:cubicBezTo>
                    <a:pt x="3885" y="0"/>
                    <a:pt x="3865" y="14"/>
                    <a:pt x="3835" y="4"/>
                  </a:cubicBezTo>
                  <a:cubicBezTo>
                    <a:pt x="3760" y="19"/>
                    <a:pt x="3686" y="30"/>
                    <a:pt x="3613" y="54"/>
                  </a:cubicBezTo>
                  <a:cubicBezTo>
                    <a:pt x="3589" y="78"/>
                    <a:pt x="3584" y="106"/>
                    <a:pt x="3558" y="128"/>
                  </a:cubicBezTo>
                  <a:cubicBezTo>
                    <a:pt x="3507" y="172"/>
                    <a:pt x="3529" y="155"/>
                    <a:pt x="3488" y="169"/>
                  </a:cubicBezTo>
                  <a:cubicBezTo>
                    <a:pt x="3468" y="176"/>
                    <a:pt x="3441" y="201"/>
                    <a:pt x="3409" y="193"/>
                  </a:cubicBezTo>
                  <a:cubicBezTo>
                    <a:pt x="3377" y="185"/>
                    <a:pt x="3324" y="130"/>
                    <a:pt x="3298" y="119"/>
                  </a:cubicBezTo>
                  <a:cubicBezTo>
                    <a:pt x="3244" y="126"/>
                    <a:pt x="3230" y="126"/>
                    <a:pt x="3255" y="126"/>
                  </a:cubicBezTo>
                  <a:close/>
                </a:path>
              </a:pathLst>
            </a:custGeom>
            <a:solidFill>
              <a:schemeClr val="bg1">
                <a:lumMod val="95000"/>
              </a:schemeClr>
            </a:solidFill>
            <a:ln w="3175" cap="flat" cmpd="sng">
              <a:solidFill>
                <a:schemeClr val="bg2">
                  <a:lumMod val="75000"/>
                </a:schemeClr>
              </a:solidFill>
              <a:prstDash val="solid"/>
              <a:round/>
              <a:headEnd type="none" w="med" len="med"/>
              <a:tailEnd type="none" w="med" len="med"/>
            </a:ln>
            <a:effectLst/>
          </p:spPr>
          <p:txBody>
            <a:bodyPr wrap="none" anchor="ctr"/>
            <a:lstStyle/>
            <a:p>
              <a:endParaRPr lang="zh-CN" altLang="en-US"/>
            </a:p>
          </p:txBody>
        </p:sp>
      </p:grpSp>
      <p:sp>
        <p:nvSpPr>
          <p:cNvPr id="58" name="Rectangle 1"/>
          <p:cNvSpPr>
            <a:spLocks noChangeArrowheads="1"/>
          </p:cNvSpPr>
          <p:nvPr/>
        </p:nvSpPr>
        <p:spPr bwMode="auto">
          <a:xfrm>
            <a:off x="1591504" y="3266186"/>
            <a:ext cx="785171" cy="1242648"/>
          </a:xfrm>
          <a:prstGeom prst="rect">
            <a:avLst/>
          </a:prstGeom>
          <a:noFill/>
          <a:ln w="9525">
            <a:noFill/>
            <a:miter lim="800000"/>
          </a:ln>
          <a:effectLst/>
        </p:spPr>
        <p:txBody>
          <a:bodyPr wrap="square" anchor="ctr">
            <a:spAutoFit/>
          </a:bodyPr>
          <a:lstStyle/>
          <a:p>
            <a:pPr>
              <a:lnSpc>
                <a:spcPct val="130000"/>
              </a:lnSpc>
              <a:defRPr/>
            </a:pPr>
            <a:r>
              <a:rPr lang="en-US" altLang="zh-CN" sz="1150" dirty="0">
                <a:solidFill>
                  <a:srgbClr val="333333"/>
                </a:solidFill>
                <a:latin typeface="微软雅黑" panose="020B0503020204020204" pitchFamily="34" charset="-122"/>
                <a:ea typeface="微软雅黑" panose="020B0503020204020204" pitchFamily="34" charset="-122"/>
              </a:rPr>
              <a:t>0-5</a:t>
            </a:r>
            <a:r>
              <a:rPr lang="zh-CN" altLang="en-US" sz="1150" dirty="0">
                <a:solidFill>
                  <a:srgbClr val="333333"/>
                </a:solidFill>
                <a:latin typeface="微软雅黑" panose="020B0503020204020204" pitchFamily="34" charset="-122"/>
                <a:ea typeface="微软雅黑" panose="020B0503020204020204" pitchFamily="34" charset="-122"/>
              </a:rPr>
              <a:t>家</a:t>
            </a:r>
            <a:endParaRPr lang="en-US" altLang="zh-CN" sz="1150" dirty="0">
              <a:solidFill>
                <a:srgbClr val="333333"/>
              </a:solidFill>
              <a:latin typeface="微软雅黑" panose="020B0503020204020204" pitchFamily="34" charset="-122"/>
              <a:ea typeface="微软雅黑" panose="020B0503020204020204" pitchFamily="34" charset="-122"/>
            </a:endParaRPr>
          </a:p>
          <a:p>
            <a:pPr>
              <a:lnSpc>
                <a:spcPct val="130000"/>
              </a:lnSpc>
              <a:defRPr/>
            </a:pPr>
            <a:r>
              <a:rPr lang="en-US" altLang="zh-CN" sz="115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rPr>
              <a:t>6-10</a:t>
            </a:r>
            <a:r>
              <a:rPr lang="zh-CN" altLang="en-US" sz="115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rPr>
              <a:t>家</a:t>
            </a:r>
            <a:endParaRPr lang="en-US" altLang="zh-CN" sz="115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30000"/>
              </a:lnSpc>
              <a:defRPr/>
            </a:pPr>
            <a:r>
              <a:rPr lang="en-US" altLang="zh-CN" sz="115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rPr>
              <a:t>11-20</a:t>
            </a:r>
            <a:r>
              <a:rPr lang="zh-CN" altLang="en-US" sz="115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rPr>
              <a:t>家</a:t>
            </a:r>
            <a:endParaRPr lang="en-US" altLang="zh-CN" sz="115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30000"/>
              </a:lnSpc>
              <a:defRPr/>
            </a:pPr>
            <a:r>
              <a:rPr lang="en-US" altLang="zh-CN" sz="115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rPr>
              <a:t>21-30</a:t>
            </a:r>
            <a:r>
              <a:rPr lang="zh-CN" altLang="en-US" sz="115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rPr>
              <a:t>家</a:t>
            </a:r>
            <a:endParaRPr lang="en-US" altLang="zh-CN" sz="115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30000"/>
              </a:lnSpc>
              <a:defRPr/>
            </a:pPr>
            <a:r>
              <a:rPr lang="en-US" altLang="zh-CN" sz="115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rPr>
              <a:t>31-60</a:t>
            </a:r>
            <a:r>
              <a:rPr lang="zh-CN" altLang="en-US" sz="115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rPr>
              <a:t>家</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 name="矩形 5"/>
          <p:cNvSpPr/>
          <p:nvPr/>
        </p:nvSpPr>
        <p:spPr>
          <a:xfrm>
            <a:off x="1315091" y="3352726"/>
            <a:ext cx="287383" cy="1889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矩形 59"/>
          <p:cNvSpPr/>
          <p:nvPr/>
        </p:nvSpPr>
        <p:spPr>
          <a:xfrm>
            <a:off x="1315091" y="3575437"/>
            <a:ext cx="287383" cy="188929"/>
          </a:xfrm>
          <a:prstGeom prst="rect">
            <a:avLst/>
          </a:prstGeom>
          <a:solidFill>
            <a:srgbClr val="CCEFFC">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2" name="矩形 61"/>
          <p:cNvSpPr/>
          <p:nvPr/>
        </p:nvSpPr>
        <p:spPr>
          <a:xfrm>
            <a:off x="1315091" y="3798148"/>
            <a:ext cx="287383" cy="188929"/>
          </a:xfrm>
          <a:prstGeom prst="rect">
            <a:avLst/>
          </a:prstGeom>
          <a:solidFill>
            <a:srgbClr val="7FD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矩形 62"/>
          <p:cNvSpPr/>
          <p:nvPr/>
        </p:nvSpPr>
        <p:spPr>
          <a:xfrm>
            <a:off x="1315091" y="4029568"/>
            <a:ext cx="287383" cy="18892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4" name="矩形 63"/>
          <p:cNvSpPr/>
          <p:nvPr/>
        </p:nvSpPr>
        <p:spPr>
          <a:xfrm>
            <a:off x="1315091" y="4251776"/>
            <a:ext cx="287383" cy="188929"/>
          </a:xfrm>
          <a:prstGeom prst="rect">
            <a:avLst/>
          </a:prstGeom>
          <a:solidFill>
            <a:srgbClr val="009A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6" name="Rectangle 1"/>
          <p:cNvSpPr>
            <a:spLocks noChangeArrowheads="1"/>
          </p:cNvSpPr>
          <p:nvPr/>
        </p:nvSpPr>
        <p:spPr bwMode="auto">
          <a:xfrm>
            <a:off x="1221900" y="4514929"/>
            <a:ext cx="2309548" cy="452432"/>
          </a:xfrm>
          <a:prstGeom prst="rect">
            <a:avLst/>
          </a:prstGeom>
          <a:noFill/>
          <a:ln w="9525">
            <a:noFill/>
            <a:miter lim="800000"/>
          </a:ln>
          <a:effectLst/>
        </p:spPr>
        <p:txBody>
          <a:bodyPr wrap="square" anchor="ctr">
            <a:spAutoFit/>
          </a:bodyPr>
          <a:lstStyle/>
          <a:p>
            <a:pPr>
              <a:lnSpc>
                <a:spcPct val="130000"/>
              </a:lnSpc>
              <a:defRPr/>
            </a:pPr>
            <a:r>
              <a:rPr lang="zh-CN" altLang="en-US" sz="900" dirty="0">
                <a:solidFill>
                  <a:srgbClr val="333333"/>
                </a:solidFill>
                <a:latin typeface="微软雅黑" panose="020B0503020204020204" pitchFamily="34" charset="-122"/>
                <a:ea typeface="微软雅黑" panose="020B0503020204020204" pitchFamily="34" charset="-122"/>
              </a:rPr>
              <a:t>数据截止到</a:t>
            </a:r>
            <a:r>
              <a:rPr lang="en-US" altLang="zh-CN" sz="900" dirty="0">
                <a:solidFill>
                  <a:srgbClr val="333333"/>
                </a:solidFill>
                <a:latin typeface="微软雅黑" panose="020B0503020204020204" pitchFamily="34" charset="-122"/>
                <a:ea typeface="微软雅黑" panose="020B0503020204020204" pitchFamily="34" charset="-122"/>
              </a:rPr>
              <a:t>2015</a:t>
            </a:r>
            <a:r>
              <a:rPr lang="zh-CN" altLang="en-US" sz="900" dirty="0">
                <a:solidFill>
                  <a:srgbClr val="333333"/>
                </a:solidFill>
                <a:latin typeface="微软雅黑" panose="020B0503020204020204" pitchFamily="34" charset="-122"/>
                <a:ea typeface="微软雅黑" panose="020B0503020204020204" pitchFamily="34" charset="-122"/>
              </a:rPr>
              <a:t>年</a:t>
            </a:r>
            <a:r>
              <a:rPr lang="en-US" altLang="zh-CN" sz="900" dirty="0">
                <a:solidFill>
                  <a:srgbClr val="333333"/>
                </a:solidFill>
                <a:latin typeface="微软雅黑" panose="020B0503020204020204" pitchFamily="34" charset="-122"/>
                <a:ea typeface="微软雅黑" panose="020B0503020204020204" pitchFamily="34" charset="-122"/>
              </a:rPr>
              <a:t>6</a:t>
            </a:r>
            <a:r>
              <a:rPr lang="zh-CN" altLang="en-US" sz="900" dirty="0">
                <a:solidFill>
                  <a:srgbClr val="333333"/>
                </a:solidFill>
                <a:latin typeface="微软雅黑" panose="020B0503020204020204" pitchFamily="34" charset="-122"/>
                <a:ea typeface="微软雅黑" panose="020B0503020204020204" pitchFamily="34" charset="-122"/>
              </a:rPr>
              <a:t>月</a:t>
            </a:r>
            <a:r>
              <a:rPr lang="en-US" altLang="zh-CN" sz="900" dirty="0">
                <a:solidFill>
                  <a:srgbClr val="333333"/>
                </a:solidFill>
                <a:latin typeface="微软雅黑" panose="020B0503020204020204" pitchFamily="34" charset="-122"/>
                <a:ea typeface="微软雅黑" panose="020B0503020204020204" pitchFamily="34" charset="-122"/>
              </a:rPr>
              <a:t>26</a:t>
            </a:r>
            <a:r>
              <a:rPr lang="zh-CN" altLang="en-US" sz="900" dirty="0">
                <a:solidFill>
                  <a:srgbClr val="333333"/>
                </a:solidFill>
                <a:latin typeface="微软雅黑" panose="020B0503020204020204" pitchFamily="34" charset="-122"/>
                <a:ea typeface="微软雅黑" panose="020B0503020204020204" pitchFamily="34" charset="-122"/>
              </a:rPr>
              <a:t>日</a:t>
            </a:r>
            <a:endParaRPr lang="en-US" altLang="zh-CN" sz="900" dirty="0">
              <a:solidFill>
                <a:srgbClr val="333333"/>
              </a:solidFill>
              <a:latin typeface="微软雅黑" panose="020B0503020204020204" pitchFamily="34" charset="-122"/>
              <a:ea typeface="微软雅黑" panose="020B0503020204020204" pitchFamily="34" charset="-122"/>
            </a:endParaRPr>
          </a:p>
          <a:p>
            <a:pPr>
              <a:lnSpc>
                <a:spcPct val="130000"/>
              </a:lnSpc>
              <a:defRPr/>
            </a:pPr>
            <a:r>
              <a:rPr lang="zh-CN" altLang="en-US" sz="9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rPr>
              <a:t>来源：国家食品药品监督管理总局</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a:p>
        </p:txBody>
      </p:sp>
      <p:sp>
        <p:nvSpPr>
          <p:cNvPr id="146" name="矩形 145"/>
          <p:cNvSpPr/>
          <p:nvPr/>
        </p:nvSpPr>
        <p:spPr>
          <a:xfrm>
            <a:off x="430833" y="307974"/>
            <a:ext cx="8358842"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中国医药互联网运营模式</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11" name="Rectangle 1"/>
          <p:cNvSpPr>
            <a:spLocks noChangeArrowheads="1"/>
          </p:cNvSpPr>
          <p:nvPr/>
        </p:nvSpPr>
        <p:spPr bwMode="auto">
          <a:xfrm>
            <a:off x="449439" y="788793"/>
            <a:ext cx="9417372" cy="552459"/>
          </a:xfrm>
          <a:prstGeom prst="rect">
            <a:avLst/>
          </a:prstGeom>
          <a:noFill/>
          <a:ln w="9525">
            <a:noFill/>
            <a:miter lim="800000"/>
          </a:ln>
          <a:effectLst/>
        </p:spPr>
        <p:txBody>
          <a:bodyPr wrap="square" anchor="ctr">
            <a:spAutoFit/>
          </a:bodyPr>
          <a:lstStyle/>
          <a:p>
            <a:pPr>
              <a:lnSpc>
                <a:spcPct val="130000"/>
              </a:lnSpc>
              <a:defRPr/>
            </a:pPr>
            <a:r>
              <a:rPr lang="zh-CN" altLang="en-US" sz="1150" dirty="0">
                <a:solidFill>
                  <a:srgbClr val="333333"/>
                </a:solidFill>
                <a:latin typeface="微软雅黑" panose="020B0503020204020204" pitchFamily="34" charset="-122"/>
                <a:ea typeface="微软雅黑" panose="020B0503020204020204" pitchFamily="34" charset="-122"/>
              </a:rPr>
              <a:t>中国医药电商主要有</a:t>
            </a:r>
            <a:r>
              <a:rPr lang="en-US" altLang="zh-CN" sz="1150" dirty="0">
                <a:solidFill>
                  <a:srgbClr val="333333"/>
                </a:solidFill>
                <a:latin typeface="微软雅黑" panose="020B0503020204020204" pitchFamily="34" charset="-122"/>
                <a:ea typeface="微软雅黑" panose="020B0503020204020204" pitchFamily="34" charset="-122"/>
              </a:rPr>
              <a:t>B2B</a:t>
            </a:r>
            <a:r>
              <a:rPr lang="zh-CN" altLang="en-US" sz="1150" dirty="0">
                <a:solidFill>
                  <a:srgbClr val="333333"/>
                </a:solidFill>
                <a:latin typeface="微软雅黑" panose="020B0503020204020204" pitchFamily="34" charset="-122"/>
                <a:ea typeface="微软雅黑" panose="020B0503020204020204" pitchFamily="34" charset="-122"/>
              </a:rPr>
              <a:t>和</a:t>
            </a:r>
            <a:r>
              <a:rPr lang="en-US" altLang="zh-CN" sz="1150" dirty="0">
                <a:solidFill>
                  <a:srgbClr val="333333"/>
                </a:solidFill>
                <a:latin typeface="微软雅黑" panose="020B0503020204020204" pitchFamily="34" charset="-122"/>
                <a:ea typeface="微软雅黑" panose="020B0503020204020204" pitchFamily="34" charset="-122"/>
              </a:rPr>
              <a:t>B2C</a:t>
            </a:r>
            <a:r>
              <a:rPr lang="zh-CN" altLang="en-US" sz="1150" dirty="0">
                <a:solidFill>
                  <a:srgbClr val="333333"/>
                </a:solidFill>
                <a:latin typeface="微软雅黑" panose="020B0503020204020204" pitchFamily="34" charset="-122"/>
                <a:ea typeface="微软雅黑" panose="020B0503020204020204" pitchFamily="34" charset="-122"/>
              </a:rPr>
              <a:t>两种运营模式，其中</a:t>
            </a:r>
            <a:r>
              <a:rPr lang="en-US" altLang="zh-CN" sz="1150" dirty="0">
                <a:solidFill>
                  <a:srgbClr val="333333"/>
                </a:solidFill>
                <a:latin typeface="微软雅黑" panose="020B0503020204020204" pitchFamily="34" charset="-122"/>
                <a:ea typeface="微软雅黑" panose="020B0503020204020204" pitchFamily="34" charset="-122"/>
              </a:rPr>
              <a:t>B2B</a:t>
            </a:r>
            <a:r>
              <a:rPr lang="zh-CN" altLang="en-US" sz="1150" dirty="0">
                <a:solidFill>
                  <a:srgbClr val="333333"/>
                </a:solidFill>
                <a:latin typeface="微软雅黑" panose="020B0503020204020204" pitchFamily="34" charset="-122"/>
                <a:ea typeface="微软雅黑" panose="020B0503020204020204" pitchFamily="34" charset="-122"/>
              </a:rPr>
              <a:t>主要分为政府主导的</a:t>
            </a:r>
            <a:r>
              <a:rPr lang="en-US" altLang="zh-CN" sz="1150" dirty="0">
                <a:solidFill>
                  <a:srgbClr val="333333"/>
                </a:solidFill>
                <a:latin typeface="微软雅黑" panose="020B0503020204020204" pitchFamily="34" charset="-122"/>
                <a:ea typeface="微软雅黑" panose="020B0503020204020204" pitchFamily="34" charset="-122"/>
              </a:rPr>
              <a:t>B2B</a:t>
            </a:r>
            <a:r>
              <a:rPr lang="zh-CN" altLang="en-US" sz="1150" dirty="0">
                <a:solidFill>
                  <a:srgbClr val="333333"/>
                </a:solidFill>
                <a:latin typeface="微软雅黑" panose="020B0503020204020204" pitchFamily="34" charset="-122"/>
                <a:ea typeface="微软雅黑" panose="020B0503020204020204" pitchFamily="34" charset="-122"/>
              </a:rPr>
              <a:t>采购平台和药企</a:t>
            </a:r>
            <a:r>
              <a:rPr lang="en-US" altLang="zh-CN" sz="1150" dirty="0">
                <a:solidFill>
                  <a:srgbClr val="333333"/>
                </a:solidFill>
                <a:latin typeface="微软雅黑" panose="020B0503020204020204" pitchFamily="34" charset="-122"/>
                <a:ea typeface="微软雅黑" panose="020B0503020204020204" pitchFamily="34" charset="-122"/>
              </a:rPr>
              <a:t>B2B</a:t>
            </a:r>
            <a:r>
              <a:rPr lang="zh-CN" altLang="en-US" sz="1150" dirty="0">
                <a:solidFill>
                  <a:srgbClr val="333333"/>
                </a:solidFill>
                <a:latin typeface="微软雅黑" panose="020B0503020204020204" pitchFamily="34" charset="-122"/>
                <a:ea typeface="微软雅黑" panose="020B0503020204020204" pitchFamily="34" charset="-122"/>
              </a:rPr>
              <a:t>。</a:t>
            </a:r>
            <a:r>
              <a:rPr lang="en-US" altLang="zh-CN" sz="1150" dirty="0">
                <a:solidFill>
                  <a:srgbClr val="333333"/>
                </a:solidFill>
                <a:latin typeface="微软雅黑" panose="020B0503020204020204" pitchFamily="34" charset="-122"/>
                <a:ea typeface="微软雅黑" panose="020B0503020204020204" pitchFamily="34" charset="-122"/>
              </a:rPr>
              <a:t>B2C</a:t>
            </a:r>
            <a:r>
              <a:rPr lang="zh-CN" altLang="en-US" sz="1150" dirty="0">
                <a:solidFill>
                  <a:srgbClr val="333333"/>
                </a:solidFill>
                <a:latin typeface="微软雅黑" panose="020B0503020204020204" pitchFamily="34" charset="-122"/>
                <a:ea typeface="微软雅黑" panose="020B0503020204020204" pitchFamily="34" charset="-122"/>
              </a:rPr>
              <a:t>分为自营式和平台式，</a:t>
            </a:r>
            <a:r>
              <a:rPr lang="en-US" altLang="zh-CN" sz="1150" dirty="0">
                <a:solidFill>
                  <a:srgbClr val="333333"/>
                </a:solidFill>
                <a:latin typeface="微软雅黑" panose="020B0503020204020204" pitchFamily="34" charset="-122"/>
                <a:ea typeface="微软雅黑" panose="020B0503020204020204" pitchFamily="34" charset="-122"/>
              </a:rPr>
              <a:t>B2C</a:t>
            </a:r>
            <a:r>
              <a:rPr lang="zh-CN" altLang="en-US" sz="1150" dirty="0">
                <a:solidFill>
                  <a:srgbClr val="333333"/>
                </a:solidFill>
                <a:latin typeface="微软雅黑" panose="020B0503020204020204" pitchFamily="34" charset="-122"/>
                <a:ea typeface="微软雅黑" panose="020B0503020204020204" pitchFamily="34" charset="-122"/>
              </a:rPr>
              <a:t> 主力在平台式</a:t>
            </a:r>
            <a:r>
              <a:rPr lang="en-US" altLang="zh-CN" sz="1150" dirty="0">
                <a:solidFill>
                  <a:srgbClr val="333333"/>
                </a:solidFill>
                <a:latin typeface="微软雅黑" panose="020B0503020204020204" pitchFamily="34" charset="-122"/>
                <a:ea typeface="微软雅黑" panose="020B0503020204020204" pitchFamily="34" charset="-122"/>
              </a:rPr>
              <a:t>B2C</a:t>
            </a:r>
            <a:r>
              <a:rPr lang="zh-CN" altLang="en-US" sz="1150" dirty="0">
                <a:solidFill>
                  <a:srgbClr val="333333"/>
                </a:solidFill>
                <a:latin typeface="微软雅黑" panose="020B0503020204020204" pitchFamily="34" charset="-122"/>
                <a:ea typeface="微软雅黑" panose="020B0503020204020204" pitchFamily="34" charset="-122"/>
              </a:rPr>
              <a:t>（如天猫医药馆、京东医药业务等）目前医药电商药品</a:t>
            </a:r>
            <a:r>
              <a:rPr lang="en-US" altLang="zh-CN" sz="1150" dirty="0">
                <a:solidFill>
                  <a:srgbClr val="333333"/>
                </a:solidFill>
                <a:latin typeface="微软雅黑" panose="020B0503020204020204" pitchFamily="34" charset="-122"/>
                <a:ea typeface="微软雅黑" panose="020B0503020204020204" pitchFamily="34" charset="-122"/>
              </a:rPr>
              <a:t>O2O</a:t>
            </a:r>
            <a:r>
              <a:rPr lang="zh-CN" altLang="en-US" sz="1150" dirty="0">
                <a:solidFill>
                  <a:srgbClr val="333333"/>
                </a:solidFill>
                <a:latin typeface="微软雅黑" panose="020B0503020204020204" pitchFamily="34" charset="-122"/>
                <a:ea typeface="微软雅黑" panose="020B0503020204020204" pitchFamily="34" charset="-122"/>
              </a:rPr>
              <a:t>服务仍在探索中。</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 name="文本框 8"/>
          <p:cNvSpPr txBox="1">
            <a:spLocks noChangeArrowheads="1"/>
          </p:cNvSpPr>
          <p:nvPr/>
        </p:nvSpPr>
        <p:spPr bwMode="auto">
          <a:xfrm>
            <a:off x="1105125" y="5223920"/>
            <a:ext cx="8247881" cy="380104"/>
          </a:xfrm>
          <a:prstGeom prst="rect">
            <a:avLst/>
          </a:prstGeom>
          <a:noFill/>
          <a:ln w="9525">
            <a:noFill/>
            <a:miter lim="800000"/>
          </a:ln>
        </p:spPr>
        <p:txBody>
          <a:bodyPr wrap="square">
            <a:spAutoFit/>
          </a:bodyPr>
          <a:lstStyle/>
          <a:p>
            <a:pPr>
              <a:lnSpc>
                <a:spcPct val="110000"/>
              </a:lnSpc>
            </a:pPr>
            <a:r>
              <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O2O</a:t>
            </a: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服务方面，在基础架构和业务探索方面走的较快的是阿里健康，如在河北石家庄的试点，但好药师、康爱多等医药电商代表企业、北京快方科技有限公司等专业药品</a:t>
            </a:r>
            <a:r>
              <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O2O</a:t>
            </a: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服务企业也展开迅猛攻势。</a:t>
            </a:r>
            <a:endPar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graphicFrame>
        <p:nvGraphicFramePr>
          <p:cNvPr id="8" name="表格 7"/>
          <p:cNvGraphicFramePr>
            <a:graphicFrameLocks noGrp="1"/>
          </p:cNvGraphicFramePr>
          <p:nvPr/>
        </p:nvGraphicFramePr>
        <p:xfrm>
          <a:off x="1041401" y="1606202"/>
          <a:ext cx="8148872" cy="3262701"/>
        </p:xfrm>
        <a:graphic>
          <a:graphicData uri="http://schemas.openxmlformats.org/drawingml/2006/table">
            <a:tbl>
              <a:tblPr firstRow="1" bandRow="1">
                <a:tableStyleId>{5940675A-B579-460E-94D1-54222C63F5DA}</a:tableStyleId>
              </a:tblPr>
              <a:tblGrid>
                <a:gridCol w="651344"/>
                <a:gridCol w="1622066"/>
                <a:gridCol w="2902227"/>
                <a:gridCol w="1407380"/>
                <a:gridCol w="1565855"/>
              </a:tblGrid>
              <a:tr h="308076">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类型</a:t>
                      </a:r>
                      <a:endParaRPr lang="zh-CN" altLang="en-US" sz="12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pattFill prst="dkDnDiag">
                      <a:fgClr>
                        <a:srgbClr val="00B0F0"/>
                      </a:fgClr>
                      <a:bgClr>
                        <a:srgbClr val="7FD7F7"/>
                      </a:bgClr>
                    </a:pattFill>
                  </a:tcPr>
                </a:tc>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类别</a:t>
                      </a:r>
                      <a:endParaRPr lang="zh-CN" altLang="en-US" sz="1200" b="1" dirty="0" smtClean="0">
                        <a:solidFill>
                          <a:schemeClr val="bg1"/>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00B0F0"/>
                      </a:fgClr>
                      <a:bgClr>
                        <a:srgbClr val="7FD7F7"/>
                      </a:bgClr>
                    </a:pattFill>
                  </a:tcPr>
                </a:tc>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运营模式</a:t>
                      </a:r>
                      <a:endParaRPr lang="zh-CN" altLang="en-US" sz="12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00B0F0"/>
                      </a:fgClr>
                      <a:bgClr>
                        <a:srgbClr val="7FD7F7"/>
                      </a:bgClr>
                    </a:pattFill>
                  </a:tcPr>
                </a:tc>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盈利模式</a:t>
                      </a:r>
                      <a:endParaRPr lang="zh-CN" altLang="en-US" sz="12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00B0F0"/>
                      </a:fgClr>
                      <a:bgClr>
                        <a:srgbClr val="7FD7F7"/>
                      </a:bgClr>
                    </a:pattFill>
                  </a:tcPr>
                </a:tc>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代表企业</a:t>
                      </a:r>
                      <a:endParaRPr lang="zh-CN" altLang="en-US" sz="12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00B0F0"/>
                      </a:fgClr>
                      <a:bgClr>
                        <a:srgbClr val="7FD7F7"/>
                      </a:bgClr>
                    </a:pattFill>
                  </a:tcPr>
                </a:tc>
              </a:tr>
              <a:tr h="574481">
                <a:tc rowSpan="2">
                  <a:txBody>
                    <a:bodyPr/>
                    <a:lstStyle/>
                    <a:p>
                      <a:pPr algn="ctr"/>
                      <a:r>
                        <a:rPr lang="en-US" altLang="zh-CN" sz="1000" b="1" baseline="0" dirty="0" smtClean="0">
                          <a:solidFill>
                            <a:schemeClr val="bg1"/>
                          </a:solidFill>
                          <a:latin typeface="微软雅黑" panose="020B0503020204020204" pitchFamily="34" charset="-122"/>
                          <a:ea typeface="微软雅黑" panose="020B0503020204020204" pitchFamily="34" charset="-122"/>
                        </a:rPr>
                        <a:t> B2C</a:t>
                      </a:r>
                      <a:endParaRPr lang="zh-CN" altLang="en-US" sz="10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pattFill prst="dkDnDiag">
                      <a:fgClr>
                        <a:schemeClr val="tx1">
                          <a:lumMod val="50000"/>
                          <a:lumOff val="50000"/>
                        </a:schemeClr>
                      </a:fgClr>
                      <a:bgClr>
                        <a:schemeClr val="bg1">
                          <a:lumMod val="65000"/>
                        </a:schemeClr>
                      </a:bgClr>
                    </a:pattFill>
                  </a:tcPr>
                </a:tc>
                <a:tc>
                  <a:txBody>
                    <a:bodyPr/>
                    <a:lstStyle/>
                    <a:p>
                      <a:pPr algn="ct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自营式</a:t>
                      </a: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B2C</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医药连锁企业自建官网实现与消费者之间</a:t>
                      </a:r>
                      <a:endPar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endParaRPr>
                    </a:p>
                    <a:p>
                      <a:pPr algn="l"/>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的电子交易</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08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销售价差，交易佣金，广告</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08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康爱多、好药师、老百姓、康之家、壹药网等</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332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591496">
                <a:tc vMerge="1">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平台式</a:t>
                      </a: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B2C</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l"/>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第三方</a:t>
                      </a: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B2C</a:t>
                      </a: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平台以中立身份为买卖双方提</a:t>
                      </a:r>
                      <a:endPar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endParaRPr>
                    </a:p>
                    <a:p>
                      <a:pPr algn="l"/>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供虚拟交易平台服务</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08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l"/>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交易佣金，广告</a:t>
                      </a:r>
                      <a:endPar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08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l"/>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天猫医药馆、京东医药业务等</a:t>
                      </a:r>
                      <a:endPar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332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r>
              <a:tr h="591496">
                <a:tc rowSpan="2">
                  <a:txBody>
                    <a:bodyPr/>
                    <a:lstStyle/>
                    <a:p>
                      <a:pPr algn="ctr"/>
                      <a:r>
                        <a:rPr lang="en-US" altLang="zh-CN" sz="1000" b="1" i="0" u="none" strike="noStrike" baseline="0" dirty="0" smtClean="0">
                          <a:solidFill>
                            <a:schemeClr val="bg1"/>
                          </a:solidFill>
                          <a:latin typeface="微软雅黑" panose="020B0503020204020204" pitchFamily="34" charset="-122"/>
                          <a:ea typeface="微软雅黑" panose="020B0503020204020204" pitchFamily="34" charset="-122"/>
                        </a:rPr>
                        <a:t>B2B</a:t>
                      </a:r>
                      <a:endParaRPr lang="zh-CN" altLang="en-US" sz="10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pattFill prst="dkDnDiag">
                      <a:fgClr>
                        <a:schemeClr val="tx1">
                          <a:lumMod val="50000"/>
                          <a:lumOff val="50000"/>
                        </a:schemeClr>
                      </a:fgClr>
                      <a:bgClr>
                        <a:schemeClr val="bg1">
                          <a:lumMod val="65000"/>
                        </a:schemeClr>
                      </a:bgClr>
                    </a:pattFill>
                  </a:tcPr>
                </a:tc>
                <a:tc>
                  <a:txBody>
                    <a:bodyPr/>
                    <a:lstStyle/>
                    <a:p>
                      <a:pPr algn="ctr"/>
                      <a:r>
                        <a:rPr lang="zh-CN" altLang="en-US" sz="1000" b="0" i="0" u="none" strike="noStrike" baseline="0" dirty="0" smtClean="0">
                          <a:solidFill>
                            <a:schemeClr val="tx1">
                              <a:lumMod val="75000"/>
                              <a:lumOff val="25000"/>
                            </a:schemeClr>
                          </a:solidFill>
                          <a:latin typeface="微软雅黑" panose="020B0503020204020204" pitchFamily="34" charset="-122"/>
                          <a:ea typeface="微软雅黑" panose="020B0503020204020204" pitchFamily="34" charset="-122"/>
                        </a:rPr>
                        <a:t>政府主导的</a:t>
                      </a:r>
                      <a:r>
                        <a:rPr lang="en-US" altLang="zh-CN" sz="1000" b="0" i="0" u="none" strike="noStrike" baseline="0" dirty="0" smtClean="0">
                          <a:solidFill>
                            <a:schemeClr val="tx1">
                              <a:lumMod val="75000"/>
                              <a:lumOff val="25000"/>
                            </a:schemeClr>
                          </a:solidFill>
                          <a:latin typeface="微软雅黑" panose="020B0503020204020204" pitchFamily="34" charset="-122"/>
                          <a:ea typeface="微软雅黑" panose="020B0503020204020204" pitchFamily="34" charset="-122"/>
                        </a:rPr>
                        <a:t>B2B</a:t>
                      </a:r>
                      <a:r>
                        <a:rPr lang="zh-CN" altLang="en-US" sz="1000" b="0" i="0" u="none" strike="noStrike" baseline="0" dirty="0" smtClean="0">
                          <a:solidFill>
                            <a:schemeClr val="tx1">
                              <a:lumMod val="75000"/>
                              <a:lumOff val="25000"/>
                            </a:schemeClr>
                          </a:solidFill>
                          <a:latin typeface="微软雅黑" panose="020B0503020204020204" pitchFamily="34" charset="-122"/>
                          <a:ea typeface="微软雅黑" panose="020B0503020204020204" pitchFamily="34" charset="-122"/>
                        </a:rPr>
                        <a:t>采购平台</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非营利性的药品集中招标采购平台</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08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非盈利</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08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各地政府医药指标采购平台</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332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591496">
                <a:tc vMerge="1">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药企</a:t>
                      </a: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B2B</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l"/>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原材料供应商与药厂之间、药厂与批发商之间、医药批发商与零售商之间的电子采购与交易</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08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l"/>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交易佣金、广告费、物流配送</a:t>
                      </a:r>
                      <a:endPar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08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l"/>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九州通、珍诚在线等</a:t>
                      </a:r>
                      <a:endPar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332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r>
              <a:tr h="605656">
                <a:tc>
                  <a:txBody>
                    <a:bodyPr/>
                    <a:lstStyle/>
                    <a:p>
                      <a:pPr algn="ctr"/>
                      <a:r>
                        <a:rPr lang="en-US" altLang="zh-CN" sz="1000" b="1" dirty="0" smtClean="0">
                          <a:solidFill>
                            <a:schemeClr val="bg1"/>
                          </a:solidFill>
                          <a:latin typeface="微软雅黑" panose="020B0503020204020204" pitchFamily="34" charset="-122"/>
                          <a:ea typeface="微软雅黑" panose="020B0503020204020204" pitchFamily="34" charset="-122"/>
                        </a:rPr>
                        <a:t>O2O</a:t>
                      </a:r>
                      <a:endParaRPr lang="zh-CN" altLang="en-US" sz="10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tx1">
                          <a:lumMod val="50000"/>
                          <a:lumOff val="50000"/>
                        </a:schemeClr>
                      </a:fgClr>
                      <a:bgClr>
                        <a:schemeClr val="bg1">
                          <a:lumMod val="65000"/>
                        </a:schemeClr>
                      </a:bgClr>
                    </a:pattFill>
                  </a:tcPr>
                </a:tc>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O2O</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defRPr/>
                      </a:pP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线上下单线下取药</a:t>
                      </a:r>
                      <a:endPar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08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销售价格，线上交易佣金，为线下导流</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08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阿里健康、药给力、快方送药、叮当快药等</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144000" marR="1332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dirty="0"/>
          </a:p>
        </p:txBody>
      </p:sp>
      <p:sp>
        <p:nvSpPr>
          <p:cNvPr id="146" name="矩形 145"/>
          <p:cNvSpPr/>
          <p:nvPr/>
        </p:nvSpPr>
        <p:spPr>
          <a:xfrm>
            <a:off x="430838" y="307974"/>
            <a:ext cx="8358842"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中国医药电商</a:t>
            </a:r>
            <a:r>
              <a:rPr lang="en-US" altLang="zh-CN" sz="2000" dirty="0">
                <a:solidFill>
                  <a:srgbClr val="009ADD"/>
                </a:solidFill>
                <a:latin typeface="华康俪金黑W8(P)" panose="020B0800000000000000" pitchFamily="34" charset="-122"/>
                <a:ea typeface="华康俪金黑W8(P)" panose="020B0800000000000000" pitchFamily="34" charset="-122"/>
              </a:rPr>
              <a:t>B2C</a:t>
            </a:r>
            <a:r>
              <a:rPr lang="zh-CN" altLang="en-US" sz="2000" dirty="0">
                <a:solidFill>
                  <a:srgbClr val="009ADD"/>
                </a:solidFill>
                <a:latin typeface="华康俪金黑W8(P)" panose="020B0800000000000000" pitchFamily="34" charset="-122"/>
                <a:ea typeface="华康俪金黑W8(P)" panose="020B0800000000000000" pitchFamily="34" charset="-122"/>
              </a:rPr>
              <a:t>市场交易规模</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11" name="Rectangle 1"/>
          <p:cNvSpPr>
            <a:spLocks noChangeArrowheads="1"/>
          </p:cNvSpPr>
          <p:nvPr/>
        </p:nvSpPr>
        <p:spPr bwMode="auto">
          <a:xfrm>
            <a:off x="449444" y="781923"/>
            <a:ext cx="9434785" cy="552459"/>
          </a:xfrm>
          <a:prstGeom prst="rect">
            <a:avLst/>
          </a:prstGeom>
          <a:noFill/>
          <a:ln w="9525">
            <a:noFill/>
            <a:miter lim="800000"/>
          </a:ln>
          <a:effectLst/>
        </p:spPr>
        <p:txBody>
          <a:bodyPr wrap="square" anchor="ctr">
            <a:spAutoFit/>
          </a:bodyPr>
          <a:lstStyle/>
          <a:p>
            <a:pPr>
              <a:lnSpc>
                <a:spcPct val="130000"/>
              </a:lnSpc>
              <a:defRPr/>
            </a:pPr>
            <a:r>
              <a:rPr lang="en-US" altLang="zh-CN" sz="1150" dirty="0">
                <a:solidFill>
                  <a:srgbClr val="333333"/>
                </a:solidFill>
                <a:latin typeface="微软雅黑" panose="020B0503020204020204" pitchFamily="34" charset="-122"/>
                <a:ea typeface="微软雅黑" panose="020B0503020204020204" pitchFamily="34" charset="-122"/>
              </a:rPr>
              <a:t>2015</a:t>
            </a:r>
            <a:r>
              <a:rPr lang="zh-CN" altLang="en-US" sz="1150" dirty="0">
                <a:solidFill>
                  <a:srgbClr val="333333"/>
                </a:solidFill>
                <a:latin typeface="微软雅黑" panose="020B0503020204020204" pitchFamily="34" charset="-122"/>
                <a:ea typeface="微软雅黑" panose="020B0503020204020204" pitchFamily="34" charset="-122"/>
              </a:rPr>
              <a:t>年医药电商交易额增长率将接近</a:t>
            </a:r>
            <a:r>
              <a:rPr lang="en-US" altLang="zh-CN" sz="1150" dirty="0">
                <a:solidFill>
                  <a:srgbClr val="333333"/>
                </a:solidFill>
                <a:latin typeface="微软雅黑" panose="020B0503020204020204" pitchFamily="34" charset="-122"/>
                <a:ea typeface="微软雅黑" panose="020B0503020204020204" pitchFamily="34" charset="-122"/>
              </a:rPr>
              <a:t>60%</a:t>
            </a:r>
            <a:r>
              <a:rPr lang="zh-CN" altLang="en-US" sz="1150" dirty="0">
                <a:solidFill>
                  <a:srgbClr val="333333"/>
                </a:solidFill>
                <a:latin typeface="微软雅黑" panose="020B0503020204020204" pitchFamily="34" charset="-122"/>
                <a:ea typeface="微软雅黑" panose="020B0503020204020204" pitchFamily="34" charset="-122"/>
              </a:rPr>
              <a:t>，增速高于网络购物市场整体增速（</a:t>
            </a:r>
            <a:r>
              <a:rPr lang="en-US" altLang="zh-CN" sz="1150" dirty="0">
                <a:solidFill>
                  <a:srgbClr val="333333"/>
                </a:solidFill>
                <a:latin typeface="微软雅黑" panose="020B0503020204020204" pitchFamily="34" charset="-122"/>
                <a:ea typeface="微软雅黑" panose="020B0503020204020204" pitchFamily="34" charset="-122"/>
              </a:rPr>
              <a:t>40%</a:t>
            </a:r>
            <a:r>
              <a:rPr lang="zh-CN" altLang="en-US" sz="1150" dirty="0">
                <a:solidFill>
                  <a:srgbClr val="333333"/>
                </a:solidFill>
                <a:latin typeface="微软雅黑" panose="020B0503020204020204" pitchFamily="34" charset="-122"/>
                <a:ea typeface="微软雅黑" panose="020B0503020204020204" pitchFamily="34" charset="-122"/>
              </a:rPr>
              <a:t>左右）。自营式</a:t>
            </a:r>
            <a:r>
              <a:rPr lang="en-US" altLang="zh-CN" sz="1150" dirty="0">
                <a:solidFill>
                  <a:srgbClr val="333333"/>
                </a:solidFill>
                <a:latin typeface="微软雅黑" panose="020B0503020204020204" pitchFamily="34" charset="-122"/>
                <a:ea typeface="微软雅黑" panose="020B0503020204020204" pitchFamily="34" charset="-122"/>
              </a:rPr>
              <a:t>B2C</a:t>
            </a:r>
            <a:r>
              <a:rPr lang="zh-CN" altLang="en-US" sz="1150" dirty="0">
                <a:solidFill>
                  <a:srgbClr val="333333"/>
                </a:solidFill>
                <a:latin typeface="微软雅黑" panose="020B0503020204020204" pitchFamily="34" charset="-122"/>
                <a:ea typeface="微软雅黑" panose="020B0503020204020204" pitchFamily="34" charset="-122"/>
              </a:rPr>
              <a:t>在专业化医疗服务、药品品类供应、客户质量和服务等方面存在优势。平台式</a:t>
            </a:r>
            <a:r>
              <a:rPr lang="en-US" altLang="zh-CN" sz="1150" dirty="0">
                <a:solidFill>
                  <a:srgbClr val="333333"/>
                </a:solidFill>
                <a:latin typeface="微软雅黑" panose="020B0503020204020204" pitchFamily="34" charset="-122"/>
                <a:ea typeface="微软雅黑" panose="020B0503020204020204" pitchFamily="34" charset="-122"/>
              </a:rPr>
              <a:t>B2C</a:t>
            </a:r>
            <a:r>
              <a:rPr lang="zh-CN" altLang="en-US" sz="1150" dirty="0">
                <a:solidFill>
                  <a:srgbClr val="333333"/>
                </a:solidFill>
                <a:latin typeface="微软雅黑" panose="020B0503020204020204" pitchFamily="34" charset="-122"/>
                <a:ea typeface="微软雅黑" panose="020B0503020204020204" pitchFamily="34" charset="-122"/>
              </a:rPr>
              <a:t>则在用户流量、商品品类多样性和企业前期投入等方面占有绝对优势。</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 name="文本框 8"/>
          <p:cNvSpPr txBox="1">
            <a:spLocks noChangeArrowheads="1"/>
          </p:cNvSpPr>
          <p:nvPr/>
        </p:nvSpPr>
        <p:spPr bwMode="auto">
          <a:xfrm>
            <a:off x="1107422" y="5223920"/>
            <a:ext cx="8354078" cy="380104"/>
          </a:xfrm>
          <a:prstGeom prst="rect">
            <a:avLst/>
          </a:prstGeom>
          <a:noFill/>
          <a:ln w="9525">
            <a:noFill/>
            <a:miter lim="800000"/>
          </a:ln>
        </p:spPr>
        <p:txBody>
          <a:bodyPr wrap="square">
            <a:spAutoFit/>
          </a:bodyPr>
          <a:lstStyle/>
          <a:p>
            <a:pPr>
              <a:lnSpc>
                <a:spcPct val="110000"/>
              </a:lnSpc>
            </a:pPr>
            <a:r>
              <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O2O</a:t>
            </a: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服务方面，在基础架构和业务探索方面走的较快的是阿里健康，如在河北石家庄的试点，但好药师、康爱多等医药电商代表企业、北京快方科技有限公司等专业药品</a:t>
            </a:r>
            <a:r>
              <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O2O</a:t>
            </a: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服务企业也展开迅猛攻势。</a:t>
            </a:r>
            <a:endPar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sp>
        <p:nvSpPr>
          <p:cNvPr id="9" name="矩形 8"/>
          <p:cNvSpPr/>
          <p:nvPr/>
        </p:nvSpPr>
        <p:spPr>
          <a:xfrm>
            <a:off x="1959036" y="1662138"/>
            <a:ext cx="6232874" cy="3232606"/>
          </a:xfrm>
          <a:prstGeom prst="rect">
            <a:avLst/>
          </a:prstGeom>
          <a:pattFill prst="dkDnDiag">
            <a:fgClr>
              <a:schemeClr val="bg1"/>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0" name="图表 9"/>
          <p:cNvGraphicFramePr/>
          <p:nvPr/>
        </p:nvGraphicFramePr>
        <p:xfrm>
          <a:off x="3199582" y="1976285"/>
          <a:ext cx="4616245" cy="2792717"/>
        </p:xfrm>
        <a:graphic>
          <a:graphicData uri="http://schemas.openxmlformats.org/drawingml/2006/chart">
            <c:chart xmlns:c="http://schemas.openxmlformats.org/drawingml/2006/chart" xmlns:r="http://schemas.openxmlformats.org/officeDocument/2006/relationships" r:id="rId1"/>
          </a:graphicData>
        </a:graphic>
      </p:graphicFrame>
      <p:sp>
        <p:nvSpPr>
          <p:cNvPr id="12" name="矩形 11"/>
          <p:cNvSpPr/>
          <p:nvPr/>
        </p:nvSpPr>
        <p:spPr>
          <a:xfrm>
            <a:off x="3535629" y="1807201"/>
            <a:ext cx="3079689" cy="276999"/>
          </a:xfrm>
          <a:prstGeom prst="rect">
            <a:avLst/>
          </a:prstGeom>
        </p:spPr>
        <p:txBody>
          <a:bodyPr wrap="none">
            <a:spAutoFit/>
          </a:bodyPr>
          <a:lstStyle/>
          <a:p>
            <a:pPr indent="127000" algn="ctr" defTabSz="914400" eaLnBrk="0" fontAlgn="base" hangingPunct="0">
              <a:spcBef>
                <a:spcPct val="0"/>
              </a:spcBef>
              <a:spcAft>
                <a:spcPct val="0"/>
              </a:spcAft>
            </a:pPr>
            <a:r>
              <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2009-2015</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年中国医药电商</a:t>
            </a:r>
            <a:r>
              <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B2C</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市场规模</a:t>
            </a:r>
            <a:endParaRPr lang="zh-CN" altLang="zh-CN" sz="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aphicFrame>
        <p:nvGraphicFramePr>
          <p:cNvPr id="13" name="图表 12"/>
          <p:cNvGraphicFramePr/>
          <p:nvPr/>
        </p:nvGraphicFramePr>
        <p:xfrm>
          <a:off x="2035527" y="2735298"/>
          <a:ext cx="5898287" cy="213982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a:p>
        </p:txBody>
      </p:sp>
      <p:sp>
        <p:nvSpPr>
          <p:cNvPr id="146" name="矩形 145"/>
          <p:cNvSpPr/>
          <p:nvPr/>
        </p:nvSpPr>
        <p:spPr>
          <a:xfrm>
            <a:off x="430840" y="307974"/>
            <a:ext cx="8358842"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中国医药电商垂直</a:t>
            </a:r>
            <a:r>
              <a:rPr lang="en-US" altLang="zh-CN" sz="2000" dirty="0">
                <a:solidFill>
                  <a:srgbClr val="009ADD"/>
                </a:solidFill>
                <a:latin typeface="华康俪金黑W8(P)" panose="020B0800000000000000" pitchFamily="34" charset="-122"/>
                <a:ea typeface="华康俪金黑W8(P)" panose="020B0800000000000000" pitchFamily="34" charset="-122"/>
              </a:rPr>
              <a:t>B2C</a:t>
            </a:r>
            <a:r>
              <a:rPr lang="zh-CN" altLang="en-US" sz="2000" dirty="0">
                <a:solidFill>
                  <a:srgbClr val="009ADD"/>
                </a:solidFill>
                <a:latin typeface="华康俪金黑W8(P)" panose="020B0800000000000000" pitchFamily="34" charset="-122"/>
                <a:ea typeface="华康俪金黑W8(P)" panose="020B0800000000000000" pitchFamily="34" charset="-122"/>
              </a:rPr>
              <a:t>平台优势初显，占比增大</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graphicFrame>
        <p:nvGraphicFramePr>
          <p:cNvPr id="14" name="图表 13"/>
          <p:cNvGraphicFramePr/>
          <p:nvPr/>
        </p:nvGraphicFramePr>
        <p:xfrm>
          <a:off x="970033" y="1701735"/>
          <a:ext cx="4167772" cy="3232606"/>
        </p:xfrm>
        <a:graphic>
          <a:graphicData uri="http://schemas.openxmlformats.org/drawingml/2006/chart">
            <c:chart xmlns:c="http://schemas.openxmlformats.org/drawingml/2006/chart" xmlns:r="http://schemas.openxmlformats.org/officeDocument/2006/relationships" r:id="rId1"/>
          </a:graphicData>
        </a:graphic>
      </p:graphicFrame>
      <p:sp>
        <p:nvSpPr>
          <p:cNvPr id="6" name="Rectangle 1"/>
          <p:cNvSpPr>
            <a:spLocks noChangeArrowheads="1"/>
          </p:cNvSpPr>
          <p:nvPr/>
        </p:nvSpPr>
        <p:spPr bwMode="auto">
          <a:xfrm>
            <a:off x="449444" y="790333"/>
            <a:ext cx="9417367" cy="572464"/>
          </a:xfrm>
          <a:prstGeom prst="rect">
            <a:avLst/>
          </a:prstGeom>
          <a:noFill/>
          <a:ln w="9525">
            <a:noFill/>
            <a:miter lim="800000"/>
          </a:ln>
          <a:effectLst/>
        </p:spPr>
        <p:txBody>
          <a:bodyPr wrap="square" anchor="ctr">
            <a:spAutoFit/>
          </a:bodyPr>
          <a:lstStyle/>
          <a:p>
            <a:pPr>
              <a:lnSpc>
                <a:spcPct val="130000"/>
              </a:lnSpc>
              <a:defRPr/>
            </a:pPr>
            <a:r>
              <a:rPr lang="zh-CN" altLang="en-US" sz="1200" dirty="0">
                <a:solidFill>
                  <a:srgbClr val="333333"/>
                </a:solidFill>
                <a:latin typeface="微软雅黑" panose="020B0503020204020204" pitchFamily="34" charset="-122"/>
                <a:ea typeface="微软雅黑" panose="020B0503020204020204" pitchFamily="34" charset="-122"/>
              </a:rPr>
              <a:t>随着医药电商的不断发展，用户需求的专业性要求更加深入，垂直</a:t>
            </a:r>
            <a:r>
              <a:rPr lang="en-US" altLang="zh-CN" sz="1200" dirty="0">
                <a:solidFill>
                  <a:srgbClr val="333333"/>
                </a:solidFill>
                <a:latin typeface="微软雅黑" panose="020B0503020204020204" pitchFamily="34" charset="-122"/>
                <a:ea typeface="微软雅黑" panose="020B0503020204020204" pitchFamily="34" charset="-122"/>
              </a:rPr>
              <a:t>B2C</a:t>
            </a:r>
            <a:r>
              <a:rPr lang="zh-CN" altLang="en-US" sz="1200" dirty="0">
                <a:solidFill>
                  <a:srgbClr val="333333"/>
                </a:solidFill>
                <a:latin typeface="微软雅黑" panose="020B0503020204020204" pitchFamily="34" charset="-122"/>
                <a:ea typeface="微软雅黑" panose="020B0503020204020204" pitchFamily="34" charset="-122"/>
              </a:rPr>
              <a:t>优势初显，占比将逐年提升，垂直医药</a:t>
            </a:r>
            <a:r>
              <a:rPr lang="en-US" altLang="zh-CN" sz="1200" dirty="0">
                <a:solidFill>
                  <a:srgbClr val="333333"/>
                </a:solidFill>
                <a:latin typeface="微软雅黑" panose="020B0503020204020204" pitchFamily="34" charset="-122"/>
                <a:ea typeface="微软雅黑" panose="020B0503020204020204" pitchFamily="34" charset="-122"/>
              </a:rPr>
              <a:t>B2C</a:t>
            </a:r>
            <a:r>
              <a:rPr lang="zh-CN" altLang="en-US" sz="1200" dirty="0">
                <a:solidFill>
                  <a:srgbClr val="333333"/>
                </a:solidFill>
                <a:latin typeface="微软雅黑" panose="020B0503020204020204" pitchFamily="34" charset="-122"/>
                <a:ea typeface="微软雅黑" panose="020B0503020204020204" pitchFamily="34" charset="-122"/>
              </a:rPr>
              <a:t>在官网、移动端</a:t>
            </a:r>
            <a:r>
              <a:rPr lang="en-US" altLang="zh-CN" sz="1200" dirty="0">
                <a:solidFill>
                  <a:srgbClr val="333333"/>
                </a:solidFill>
                <a:latin typeface="微软雅黑" panose="020B0503020204020204" pitchFamily="34" charset="-122"/>
                <a:ea typeface="微软雅黑" panose="020B0503020204020204" pitchFamily="34" charset="-122"/>
              </a:rPr>
              <a:t>App</a:t>
            </a:r>
            <a:r>
              <a:rPr lang="zh-CN" altLang="en-US" sz="1200" dirty="0">
                <a:solidFill>
                  <a:srgbClr val="333333"/>
                </a:solidFill>
                <a:latin typeface="微软雅黑" panose="020B0503020204020204" pitchFamily="34" charset="-122"/>
                <a:ea typeface="微软雅黑" panose="020B0503020204020204" pitchFamily="34" charset="-122"/>
              </a:rPr>
              <a:t>、微商城及</a:t>
            </a:r>
            <a:r>
              <a:rPr lang="en-US" altLang="zh-CN" sz="1200" dirty="0">
                <a:solidFill>
                  <a:srgbClr val="333333"/>
                </a:solidFill>
                <a:latin typeface="微软雅黑" panose="020B0503020204020204" pitchFamily="34" charset="-122"/>
                <a:ea typeface="微软雅黑" panose="020B0503020204020204" pitchFamily="34" charset="-122"/>
              </a:rPr>
              <a:t>O2O</a:t>
            </a:r>
            <a:r>
              <a:rPr lang="zh-CN" altLang="en-US" sz="1200" dirty="0">
                <a:solidFill>
                  <a:srgbClr val="333333"/>
                </a:solidFill>
                <a:latin typeface="微软雅黑" panose="020B0503020204020204" pitchFamily="34" charset="-122"/>
                <a:ea typeface="微软雅黑" panose="020B0503020204020204" pitchFamily="34" charset="-122"/>
              </a:rPr>
              <a:t>方面服务不断完善。</a:t>
            </a:r>
            <a:r>
              <a:rPr lang="en-US" altLang="zh-CN" sz="1200" dirty="0">
                <a:solidFill>
                  <a:srgbClr val="333333"/>
                </a:solidFill>
                <a:latin typeface="微软雅黑" panose="020B0503020204020204" pitchFamily="34" charset="-122"/>
                <a:ea typeface="微软雅黑" panose="020B0503020204020204" pitchFamily="34" charset="-122"/>
              </a:rPr>
              <a:t>2012</a:t>
            </a:r>
            <a:r>
              <a:rPr lang="zh-CN" altLang="en-US" sz="1200" dirty="0">
                <a:solidFill>
                  <a:srgbClr val="333333"/>
                </a:solidFill>
                <a:latin typeface="微软雅黑" panose="020B0503020204020204" pitchFamily="34" charset="-122"/>
                <a:ea typeface="微软雅黑" panose="020B0503020204020204" pitchFamily="34" charset="-122"/>
              </a:rPr>
              <a:t>年到</a:t>
            </a:r>
            <a:r>
              <a:rPr lang="en-US" altLang="zh-CN" sz="1200" dirty="0">
                <a:solidFill>
                  <a:srgbClr val="333333"/>
                </a:solidFill>
                <a:latin typeface="微软雅黑" panose="020B0503020204020204" pitchFamily="34" charset="-122"/>
                <a:ea typeface="微软雅黑" panose="020B0503020204020204" pitchFamily="34" charset="-122"/>
              </a:rPr>
              <a:t>2014</a:t>
            </a:r>
            <a:r>
              <a:rPr lang="zh-CN" altLang="en-US" sz="1200" dirty="0">
                <a:solidFill>
                  <a:srgbClr val="333333"/>
                </a:solidFill>
                <a:latin typeface="微软雅黑" panose="020B0503020204020204" pitchFamily="34" charset="-122"/>
                <a:ea typeface="微软雅黑" panose="020B0503020204020204" pitchFamily="34" charset="-122"/>
              </a:rPr>
              <a:t>年综合</a:t>
            </a:r>
            <a:r>
              <a:rPr lang="en-US" altLang="zh-CN" sz="1200" dirty="0">
                <a:solidFill>
                  <a:srgbClr val="333333"/>
                </a:solidFill>
                <a:latin typeface="微软雅黑" panose="020B0503020204020204" pitchFamily="34" charset="-122"/>
                <a:ea typeface="微软雅黑" panose="020B0503020204020204" pitchFamily="34" charset="-122"/>
              </a:rPr>
              <a:t>B2C</a:t>
            </a:r>
            <a:r>
              <a:rPr lang="zh-CN" altLang="en-US" sz="1200" dirty="0">
                <a:solidFill>
                  <a:srgbClr val="333333"/>
                </a:solidFill>
                <a:latin typeface="微软雅黑" panose="020B0503020204020204" pitchFamily="34" charset="-122"/>
                <a:ea typeface="微软雅黑" panose="020B0503020204020204" pitchFamily="34" charset="-122"/>
              </a:rPr>
              <a:t>平台占比不断增大，在</a:t>
            </a:r>
            <a:r>
              <a:rPr lang="en-US" altLang="zh-CN" sz="1200" dirty="0">
                <a:solidFill>
                  <a:srgbClr val="333333"/>
                </a:solidFill>
                <a:latin typeface="微软雅黑" panose="020B0503020204020204" pitchFamily="34" charset="-122"/>
                <a:ea typeface="微软雅黑" panose="020B0503020204020204" pitchFamily="34" charset="-122"/>
              </a:rPr>
              <a:t>2014</a:t>
            </a:r>
            <a:r>
              <a:rPr lang="zh-CN" altLang="en-US" sz="1200" dirty="0">
                <a:solidFill>
                  <a:srgbClr val="333333"/>
                </a:solidFill>
                <a:latin typeface="微软雅黑" panose="020B0503020204020204" pitchFamily="34" charset="-122"/>
                <a:ea typeface="微软雅黑" panose="020B0503020204020204" pitchFamily="34" charset="-122"/>
              </a:rPr>
              <a:t>年占比达到</a:t>
            </a:r>
            <a:r>
              <a:rPr lang="en-US" altLang="zh-CN" sz="1200" dirty="0">
                <a:solidFill>
                  <a:srgbClr val="333333"/>
                </a:solidFill>
                <a:latin typeface="微软雅黑" panose="020B0503020204020204" pitchFamily="34" charset="-122"/>
                <a:ea typeface="微软雅黑" panose="020B0503020204020204" pitchFamily="34" charset="-122"/>
              </a:rPr>
              <a:t>56.8%</a:t>
            </a:r>
            <a:r>
              <a:rPr lang="zh-CN" altLang="en-US" sz="1200" dirty="0">
                <a:solidFill>
                  <a:srgbClr val="333333"/>
                </a:solidFill>
                <a:latin typeface="微软雅黑" panose="020B0503020204020204" pitchFamily="34" charset="-122"/>
                <a:ea typeface="微软雅黑" panose="020B0503020204020204" pitchFamily="34" charset="-122"/>
              </a:rPr>
              <a:t>，为近年最高。</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8" name="矩形 7"/>
          <p:cNvSpPr/>
          <p:nvPr/>
        </p:nvSpPr>
        <p:spPr>
          <a:xfrm>
            <a:off x="5745296" y="1833278"/>
            <a:ext cx="3576820" cy="2062103"/>
          </a:xfrm>
          <a:prstGeom prst="rect">
            <a:avLst/>
          </a:prstGeom>
        </p:spPr>
        <p:txBody>
          <a:bodyPr wrap="square">
            <a:spAutoFit/>
          </a:bodyPr>
          <a:lstStyle/>
          <a:p>
            <a:pPr>
              <a:lnSpc>
                <a:spcPct val="20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自营式</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B2C</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相较平台式</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B2C</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的优势：</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285750" indent="-285750">
              <a:lnSpc>
                <a:spcPct val="200000"/>
              </a:lnSpc>
              <a:buFont typeface="Arial" panose="020B0604020202020204" pitchFamily="34" charset="0"/>
              <a:buChar char="•"/>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专业化的医疗服务</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285750" indent="-285750">
              <a:lnSpc>
                <a:spcPct val="200000"/>
              </a:lnSpc>
              <a:buFont typeface="Arial" panose="020B0604020202020204" pitchFamily="34" charset="0"/>
              <a:buChar char="•"/>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药品品类供应</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285750" indent="-285750">
              <a:lnSpc>
                <a:spcPct val="200000"/>
              </a:lnSpc>
              <a:buFont typeface="Arial" panose="020B0604020202020204" pitchFamily="34" charset="0"/>
              <a:buChar char="•"/>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客户质量和服务等</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dirty="0"/>
          </a:p>
        </p:txBody>
      </p:sp>
      <p:sp>
        <p:nvSpPr>
          <p:cNvPr id="146" name="矩形 145"/>
          <p:cNvSpPr/>
          <p:nvPr/>
        </p:nvSpPr>
        <p:spPr>
          <a:xfrm>
            <a:off x="430830" y="307974"/>
            <a:ext cx="8358842"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国内医药平台式</a:t>
            </a:r>
            <a:r>
              <a:rPr lang="en-US" altLang="zh-CN" sz="2000" dirty="0">
                <a:solidFill>
                  <a:srgbClr val="009ADD"/>
                </a:solidFill>
                <a:latin typeface="华康俪金黑W8(P)" panose="020B0800000000000000" pitchFamily="34" charset="-122"/>
                <a:ea typeface="华康俪金黑W8(P)" panose="020B0800000000000000" pitchFamily="34" charset="-122"/>
              </a:rPr>
              <a:t>B2C</a:t>
            </a:r>
            <a:r>
              <a:rPr lang="zh-CN" altLang="en-US" sz="2000" dirty="0">
                <a:solidFill>
                  <a:srgbClr val="009ADD"/>
                </a:solidFill>
                <a:latin typeface="华康俪金黑W8(P)" panose="020B0800000000000000" pitchFamily="34" charset="-122"/>
                <a:ea typeface="华康俪金黑W8(P)" panose="020B0800000000000000" pitchFamily="34" charset="-122"/>
              </a:rPr>
              <a:t>平台</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11" name="Rectangle 1"/>
          <p:cNvSpPr>
            <a:spLocks noChangeArrowheads="1"/>
          </p:cNvSpPr>
          <p:nvPr/>
        </p:nvSpPr>
        <p:spPr bwMode="auto">
          <a:xfrm>
            <a:off x="449435" y="797546"/>
            <a:ext cx="9417376" cy="552459"/>
          </a:xfrm>
          <a:prstGeom prst="rect">
            <a:avLst/>
          </a:prstGeom>
          <a:noFill/>
          <a:ln w="9525">
            <a:noFill/>
            <a:miter lim="800000"/>
          </a:ln>
          <a:effectLst/>
        </p:spPr>
        <p:txBody>
          <a:bodyPr wrap="square" anchor="ctr">
            <a:spAutoFit/>
          </a:bodyPr>
          <a:lstStyle/>
          <a:p>
            <a:pPr>
              <a:lnSpc>
                <a:spcPct val="130000"/>
              </a:lnSpc>
              <a:defRPr/>
            </a:pPr>
            <a:r>
              <a:rPr lang="en-US" altLang="zh-CN" sz="1150" dirty="0">
                <a:solidFill>
                  <a:srgbClr val="333333"/>
                </a:solidFill>
                <a:latin typeface="微软雅黑" panose="020B0503020204020204" pitchFamily="34" charset="-122"/>
                <a:ea typeface="微软雅黑" panose="020B0503020204020204" pitchFamily="34" charset="-122"/>
              </a:rPr>
              <a:t>2012</a:t>
            </a:r>
            <a:r>
              <a:rPr lang="zh-CN" altLang="en-US" sz="1150" dirty="0">
                <a:solidFill>
                  <a:srgbClr val="333333"/>
                </a:solidFill>
                <a:latin typeface="微软雅黑" panose="020B0503020204020204" pitchFamily="34" charset="-122"/>
                <a:ea typeface="微软雅黑" panose="020B0503020204020204" pitchFamily="34" charset="-122"/>
              </a:rPr>
              <a:t>年到</a:t>
            </a:r>
            <a:r>
              <a:rPr lang="en-US" altLang="zh-CN" sz="1150" dirty="0">
                <a:solidFill>
                  <a:srgbClr val="333333"/>
                </a:solidFill>
                <a:latin typeface="微软雅黑" panose="020B0503020204020204" pitchFamily="34" charset="-122"/>
                <a:ea typeface="微软雅黑" panose="020B0503020204020204" pitchFamily="34" charset="-122"/>
              </a:rPr>
              <a:t>2014</a:t>
            </a:r>
            <a:r>
              <a:rPr lang="zh-CN" altLang="en-US" sz="1150" dirty="0">
                <a:solidFill>
                  <a:srgbClr val="333333"/>
                </a:solidFill>
                <a:latin typeface="微软雅黑" panose="020B0503020204020204" pitchFamily="34" charset="-122"/>
                <a:ea typeface="微软雅黑" panose="020B0503020204020204" pitchFamily="34" charset="-122"/>
              </a:rPr>
              <a:t>年，综合性</a:t>
            </a:r>
            <a:r>
              <a:rPr lang="en-US" altLang="zh-CN" sz="1150" dirty="0">
                <a:solidFill>
                  <a:srgbClr val="333333"/>
                </a:solidFill>
                <a:latin typeface="微软雅黑" panose="020B0503020204020204" pitchFamily="34" charset="-122"/>
                <a:ea typeface="微软雅黑" panose="020B0503020204020204" pitchFamily="34" charset="-122"/>
              </a:rPr>
              <a:t>B2C</a:t>
            </a:r>
            <a:r>
              <a:rPr lang="zh-CN" altLang="en-US" sz="1150" dirty="0">
                <a:solidFill>
                  <a:srgbClr val="333333"/>
                </a:solidFill>
                <a:latin typeface="微软雅黑" panose="020B0503020204020204" pitchFamily="34" charset="-122"/>
                <a:ea typeface="微软雅黑" panose="020B0503020204020204" pitchFamily="34" charset="-122"/>
              </a:rPr>
              <a:t>平台凭借用户流量和医药企业进入成本相对较低的优势抢占了市场先机，在交易规模中占比不断提高。天猫医药馆是目前中国医药电商最大的综合</a:t>
            </a:r>
            <a:r>
              <a:rPr lang="en-US" altLang="zh-CN" sz="1150" dirty="0">
                <a:solidFill>
                  <a:srgbClr val="333333"/>
                </a:solidFill>
                <a:latin typeface="微软雅黑" panose="020B0503020204020204" pitchFamily="34" charset="-122"/>
                <a:ea typeface="微软雅黑" panose="020B0503020204020204" pitchFamily="34" charset="-122"/>
              </a:rPr>
              <a:t>B2C</a:t>
            </a:r>
            <a:r>
              <a:rPr lang="zh-CN" altLang="en-US" sz="1150" dirty="0">
                <a:solidFill>
                  <a:srgbClr val="333333"/>
                </a:solidFill>
                <a:latin typeface="微软雅黑" panose="020B0503020204020204" pitchFamily="34" charset="-122"/>
                <a:ea typeface="微软雅黑" panose="020B0503020204020204" pitchFamily="34" charset="-122"/>
              </a:rPr>
              <a:t>交易平台，</a:t>
            </a:r>
            <a:r>
              <a:rPr lang="en-US" altLang="zh-CN" sz="1150" dirty="0">
                <a:solidFill>
                  <a:srgbClr val="333333"/>
                </a:solidFill>
                <a:latin typeface="微软雅黑" panose="020B0503020204020204" pitchFamily="34" charset="-122"/>
                <a:ea typeface="微软雅黑" panose="020B0503020204020204" pitchFamily="34" charset="-122"/>
              </a:rPr>
              <a:t>2015</a:t>
            </a:r>
            <a:r>
              <a:rPr lang="zh-CN" altLang="en-US" sz="1150" dirty="0">
                <a:solidFill>
                  <a:srgbClr val="333333"/>
                </a:solidFill>
                <a:latin typeface="微软雅黑" panose="020B0503020204020204" pitchFamily="34" charset="-122"/>
                <a:ea typeface="微软雅黑" panose="020B0503020204020204" pitchFamily="34" charset="-122"/>
              </a:rPr>
              <a:t>年</a:t>
            </a:r>
            <a:r>
              <a:rPr lang="en-US" altLang="zh-CN" sz="1150" dirty="0">
                <a:solidFill>
                  <a:srgbClr val="333333"/>
                </a:solidFill>
                <a:latin typeface="微软雅黑" panose="020B0503020204020204" pitchFamily="34" charset="-122"/>
                <a:ea typeface="微软雅黑" panose="020B0503020204020204" pitchFamily="34" charset="-122"/>
              </a:rPr>
              <a:t>1</a:t>
            </a:r>
            <a:r>
              <a:rPr lang="zh-CN" altLang="en-US" sz="1150" dirty="0">
                <a:solidFill>
                  <a:srgbClr val="333333"/>
                </a:solidFill>
                <a:latin typeface="微软雅黑" panose="020B0503020204020204" pitchFamily="34" charset="-122"/>
                <a:ea typeface="微软雅黑" panose="020B0503020204020204" pitchFamily="34" charset="-122"/>
              </a:rPr>
              <a:t>月</a:t>
            </a:r>
            <a:r>
              <a:rPr lang="en-US" altLang="zh-CN" sz="1150" dirty="0">
                <a:solidFill>
                  <a:srgbClr val="333333"/>
                </a:solidFill>
                <a:latin typeface="微软雅黑" panose="020B0503020204020204" pitchFamily="34" charset="-122"/>
                <a:ea typeface="微软雅黑" panose="020B0503020204020204" pitchFamily="34" charset="-122"/>
              </a:rPr>
              <a:t>-6</a:t>
            </a:r>
            <a:r>
              <a:rPr lang="zh-CN" altLang="en-US" sz="1150" dirty="0">
                <a:solidFill>
                  <a:srgbClr val="333333"/>
                </a:solidFill>
                <a:latin typeface="微软雅黑" panose="020B0503020204020204" pitchFamily="34" charset="-122"/>
                <a:ea typeface="微软雅黑" panose="020B0503020204020204" pitchFamily="34" charset="-122"/>
              </a:rPr>
              <a:t>月天猫医药馆完成销售额</a:t>
            </a:r>
            <a:r>
              <a:rPr lang="en-US" altLang="zh-CN" sz="1150" dirty="0">
                <a:solidFill>
                  <a:srgbClr val="333333"/>
                </a:solidFill>
                <a:latin typeface="微软雅黑" panose="020B0503020204020204" pitchFamily="34" charset="-122"/>
                <a:ea typeface="微软雅黑" panose="020B0503020204020204" pitchFamily="34" charset="-122"/>
              </a:rPr>
              <a:t>22</a:t>
            </a:r>
            <a:r>
              <a:rPr lang="zh-CN" altLang="en-US" sz="1150" dirty="0">
                <a:solidFill>
                  <a:srgbClr val="333333"/>
                </a:solidFill>
                <a:latin typeface="微软雅黑" panose="020B0503020204020204" pitchFamily="34" charset="-122"/>
                <a:ea typeface="微软雅黑" panose="020B0503020204020204" pitchFamily="34" charset="-122"/>
              </a:rPr>
              <a:t>亿。</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 name="文本框 8"/>
          <p:cNvSpPr txBox="1">
            <a:spLocks noChangeArrowheads="1"/>
          </p:cNvSpPr>
          <p:nvPr/>
        </p:nvSpPr>
        <p:spPr bwMode="auto">
          <a:xfrm>
            <a:off x="1105518" y="5232630"/>
            <a:ext cx="6059369" cy="236219"/>
          </a:xfrm>
          <a:prstGeom prst="rect">
            <a:avLst/>
          </a:prstGeom>
          <a:noFill/>
          <a:ln w="9525">
            <a:noFill/>
            <a:miter lim="800000"/>
          </a:ln>
        </p:spPr>
        <p:txBody>
          <a:bodyPr wrap="square">
            <a:spAutoFit/>
          </a:bodyPr>
          <a:lstStyle/>
          <a:p>
            <a:pPr>
              <a:lnSpc>
                <a:spcPct val="110000"/>
              </a:lnSpc>
            </a:pP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数据来源：天猫医药馆相关公开资料。</a:t>
            </a:r>
            <a:endPar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sp>
        <p:nvSpPr>
          <p:cNvPr id="9" name="矩形 8"/>
          <p:cNvSpPr/>
          <p:nvPr/>
        </p:nvSpPr>
        <p:spPr>
          <a:xfrm>
            <a:off x="941397" y="1863009"/>
            <a:ext cx="3995326" cy="3232606"/>
          </a:xfrm>
          <a:prstGeom prst="rect">
            <a:avLst/>
          </a:prstGeom>
          <a:pattFill prst="dkDnDiag">
            <a:fgClr>
              <a:schemeClr val="bg1"/>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0" name="图表 9"/>
          <p:cNvGraphicFramePr/>
          <p:nvPr/>
        </p:nvGraphicFramePr>
        <p:xfrm>
          <a:off x="1863349" y="2177156"/>
          <a:ext cx="2931980" cy="2792717"/>
        </p:xfrm>
        <a:graphic>
          <a:graphicData uri="http://schemas.openxmlformats.org/drawingml/2006/chart">
            <c:chart xmlns:c="http://schemas.openxmlformats.org/drawingml/2006/chart" xmlns:r="http://schemas.openxmlformats.org/officeDocument/2006/relationships" r:id="rId1"/>
          </a:graphicData>
        </a:graphic>
      </p:graphicFrame>
      <p:sp>
        <p:nvSpPr>
          <p:cNvPr id="12" name="矩形 11"/>
          <p:cNvSpPr/>
          <p:nvPr/>
        </p:nvSpPr>
        <p:spPr>
          <a:xfrm>
            <a:off x="1549733" y="2008072"/>
            <a:ext cx="2637260" cy="276999"/>
          </a:xfrm>
          <a:prstGeom prst="rect">
            <a:avLst/>
          </a:prstGeom>
        </p:spPr>
        <p:txBody>
          <a:bodyPr wrap="none">
            <a:spAutoFit/>
          </a:bodyPr>
          <a:lstStyle/>
          <a:p>
            <a:pPr indent="127000" algn="ctr" defTabSz="914400" eaLnBrk="0" fontAlgn="base" hangingPunct="0">
              <a:spcBef>
                <a:spcPct val="0"/>
              </a:spcBef>
              <a:spcAft>
                <a:spcPct val="0"/>
              </a:spcAft>
            </a:pPr>
            <a:r>
              <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2012-2015</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年天猫医药馆交易规模</a:t>
            </a:r>
            <a:endParaRPr lang="zh-CN" altLang="zh-CN" sz="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aphicFrame>
        <p:nvGraphicFramePr>
          <p:cNvPr id="13" name="图表 12"/>
          <p:cNvGraphicFramePr/>
          <p:nvPr/>
        </p:nvGraphicFramePr>
        <p:xfrm>
          <a:off x="1017888" y="2936169"/>
          <a:ext cx="3847437" cy="2139829"/>
        </p:xfrm>
        <a:graphic>
          <a:graphicData uri="http://schemas.openxmlformats.org/drawingml/2006/chart">
            <c:chart xmlns:c="http://schemas.openxmlformats.org/drawingml/2006/chart" xmlns:r="http://schemas.openxmlformats.org/officeDocument/2006/relationships" r:id="rId2"/>
          </a:graphicData>
        </a:graphic>
      </p:graphicFrame>
      <p:sp>
        <p:nvSpPr>
          <p:cNvPr id="15" name="矩形 14"/>
          <p:cNvSpPr/>
          <p:nvPr/>
        </p:nvSpPr>
        <p:spPr>
          <a:xfrm>
            <a:off x="5782186" y="2285070"/>
            <a:ext cx="3263372" cy="338554"/>
          </a:xfrm>
          <a:prstGeom prst="rect">
            <a:avLst/>
          </a:prstGeom>
        </p:spPr>
        <p:txBody>
          <a:bodyPr wrap="square">
            <a:spAutoFit/>
          </a:bodyPr>
          <a:lstStyle/>
          <a:p>
            <a:pPr algn="ctr"/>
            <a:r>
              <a:rPr lang="zh-CN" altLang="en-US" sz="1600" dirty="0">
                <a:solidFill>
                  <a:srgbClr val="333333"/>
                </a:solidFill>
                <a:latin typeface="微软雅黑" panose="020B0503020204020204" pitchFamily="34" charset="-122"/>
                <a:ea typeface="微软雅黑" panose="020B0503020204020204" pitchFamily="34" charset="-122"/>
              </a:rPr>
              <a:t>国内主要医药</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平台式</a:t>
            </a:r>
            <a:r>
              <a:rPr lang="en-US" altLang="zh-CN" sz="1600" dirty="0">
                <a:solidFill>
                  <a:srgbClr val="333333"/>
                </a:solidFill>
                <a:latin typeface="微软雅黑" panose="020B0503020204020204" pitchFamily="34" charset="-122"/>
                <a:ea typeface="微软雅黑" panose="020B0503020204020204" pitchFamily="34" charset="-122"/>
              </a:rPr>
              <a:t>B2C</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平台</a:t>
            </a:r>
            <a:endParaRPr lang="zh-CN" altLang="en-US" dirty="0"/>
          </a:p>
        </p:txBody>
      </p:sp>
      <p:grpSp>
        <p:nvGrpSpPr>
          <p:cNvPr id="17" name="组合 16"/>
          <p:cNvGrpSpPr/>
          <p:nvPr/>
        </p:nvGrpSpPr>
        <p:grpSpPr>
          <a:xfrm>
            <a:off x="5958227" y="3008813"/>
            <a:ext cx="834101" cy="307533"/>
            <a:chOff x="982174" y="1"/>
            <a:chExt cx="1528595" cy="563594"/>
          </a:xfrm>
          <a:solidFill>
            <a:schemeClr val="bg1">
              <a:lumMod val="65000"/>
            </a:schemeClr>
          </a:solidFill>
          <a:effectLst/>
        </p:grpSpPr>
        <p:sp>
          <p:nvSpPr>
            <p:cNvPr id="18" name="Freeform 41"/>
            <p:cNvSpPr>
              <a:spLocks noEditPoints="1"/>
            </p:cNvSpPr>
            <p:nvPr/>
          </p:nvSpPr>
          <p:spPr bwMode="auto">
            <a:xfrm>
              <a:off x="1288150" y="19258"/>
              <a:ext cx="415100" cy="543482"/>
            </a:xfrm>
            <a:custGeom>
              <a:avLst/>
              <a:gdLst>
                <a:gd name="T0" fmla="*/ 333 w 410"/>
                <a:gd name="T1" fmla="*/ 67 h 536"/>
                <a:gd name="T2" fmla="*/ 109 w 410"/>
                <a:gd name="T3" fmla="*/ 0 h 536"/>
                <a:gd name="T4" fmla="*/ 0 w 410"/>
                <a:gd name="T5" fmla="*/ 0 h 536"/>
                <a:gd name="T6" fmla="*/ 0 w 410"/>
                <a:gd name="T7" fmla="*/ 536 h 536"/>
                <a:gd name="T8" fmla="*/ 109 w 410"/>
                <a:gd name="T9" fmla="*/ 536 h 536"/>
                <a:gd name="T10" fmla="*/ 333 w 410"/>
                <a:gd name="T11" fmla="*/ 469 h 536"/>
                <a:gd name="T12" fmla="*/ 410 w 410"/>
                <a:gd name="T13" fmla="*/ 268 h 536"/>
                <a:gd name="T14" fmla="*/ 333 w 410"/>
                <a:gd name="T15" fmla="*/ 67 h 536"/>
                <a:gd name="T16" fmla="*/ 283 w 410"/>
                <a:gd name="T17" fmla="*/ 420 h 536"/>
                <a:gd name="T18" fmla="*/ 120 w 410"/>
                <a:gd name="T19" fmla="*/ 470 h 536"/>
                <a:gd name="T20" fmla="*/ 72 w 410"/>
                <a:gd name="T21" fmla="*/ 470 h 536"/>
                <a:gd name="T22" fmla="*/ 72 w 410"/>
                <a:gd name="T23" fmla="*/ 66 h 536"/>
                <a:gd name="T24" fmla="*/ 120 w 410"/>
                <a:gd name="T25" fmla="*/ 66 h 536"/>
                <a:gd name="T26" fmla="*/ 283 w 410"/>
                <a:gd name="T27" fmla="*/ 116 h 536"/>
                <a:gd name="T28" fmla="*/ 337 w 410"/>
                <a:gd name="T29" fmla="*/ 268 h 536"/>
                <a:gd name="T30" fmla="*/ 283 w 410"/>
                <a:gd name="T31" fmla="*/ 420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10" h="536">
                  <a:moveTo>
                    <a:pt x="333" y="67"/>
                  </a:moveTo>
                  <a:cubicBezTo>
                    <a:pt x="282" y="23"/>
                    <a:pt x="207" y="0"/>
                    <a:pt x="109" y="0"/>
                  </a:cubicBezTo>
                  <a:cubicBezTo>
                    <a:pt x="0" y="0"/>
                    <a:pt x="0" y="0"/>
                    <a:pt x="0" y="0"/>
                  </a:cubicBezTo>
                  <a:cubicBezTo>
                    <a:pt x="0" y="536"/>
                    <a:pt x="0" y="536"/>
                    <a:pt x="0" y="536"/>
                  </a:cubicBezTo>
                  <a:cubicBezTo>
                    <a:pt x="109" y="536"/>
                    <a:pt x="109" y="536"/>
                    <a:pt x="109" y="536"/>
                  </a:cubicBezTo>
                  <a:cubicBezTo>
                    <a:pt x="207" y="536"/>
                    <a:pt x="282" y="513"/>
                    <a:pt x="333" y="469"/>
                  </a:cubicBezTo>
                  <a:cubicBezTo>
                    <a:pt x="383" y="425"/>
                    <a:pt x="410" y="355"/>
                    <a:pt x="410" y="268"/>
                  </a:cubicBezTo>
                  <a:cubicBezTo>
                    <a:pt x="410" y="181"/>
                    <a:pt x="383" y="112"/>
                    <a:pt x="333" y="67"/>
                  </a:cubicBezTo>
                  <a:moveTo>
                    <a:pt x="283" y="420"/>
                  </a:moveTo>
                  <a:cubicBezTo>
                    <a:pt x="246" y="454"/>
                    <a:pt x="191" y="470"/>
                    <a:pt x="120" y="470"/>
                  </a:cubicBezTo>
                  <a:cubicBezTo>
                    <a:pt x="72" y="470"/>
                    <a:pt x="72" y="470"/>
                    <a:pt x="72" y="470"/>
                  </a:cubicBezTo>
                  <a:cubicBezTo>
                    <a:pt x="72" y="66"/>
                    <a:pt x="72" y="66"/>
                    <a:pt x="72" y="66"/>
                  </a:cubicBezTo>
                  <a:cubicBezTo>
                    <a:pt x="120" y="66"/>
                    <a:pt x="120" y="66"/>
                    <a:pt x="120" y="66"/>
                  </a:cubicBezTo>
                  <a:cubicBezTo>
                    <a:pt x="191" y="66"/>
                    <a:pt x="246" y="83"/>
                    <a:pt x="283" y="116"/>
                  </a:cubicBezTo>
                  <a:cubicBezTo>
                    <a:pt x="318" y="148"/>
                    <a:pt x="337" y="201"/>
                    <a:pt x="337" y="268"/>
                  </a:cubicBezTo>
                  <a:cubicBezTo>
                    <a:pt x="337" y="335"/>
                    <a:pt x="318" y="388"/>
                    <a:pt x="283" y="420"/>
                  </a:cubicBezTo>
                </a:path>
              </a:pathLst>
            </a:custGeom>
            <a:grpFill/>
            <a:ln>
              <a:noFill/>
            </a:ln>
          </p:spPr>
          <p:txBody>
            <a:bodyPr vert="horz" wrap="square" lIns="91440" tIns="45720" rIns="91440" bIns="45720" numCol="1" anchor="t" anchorCtr="0" compatLnSpc="1"/>
            <a:lstStyle/>
            <a:p>
              <a:endParaRPr lang="zh-CN" altLang="en-US"/>
            </a:p>
          </p:txBody>
        </p:sp>
        <p:sp>
          <p:nvSpPr>
            <p:cNvPr id="19" name="Freeform 42"/>
            <p:cNvSpPr/>
            <p:nvPr/>
          </p:nvSpPr>
          <p:spPr bwMode="auto">
            <a:xfrm>
              <a:off x="982602" y="19258"/>
              <a:ext cx="231942" cy="543482"/>
            </a:xfrm>
            <a:custGeom>
              <a:avLst/>
              <a:gdLst>
                <a:gd name="T0" fmla="*/ 154 w 229"/>
                <a:gd name="T1" fmla="*/ 325 h 536"/>
                <a:gd name="T2" fmla="*/ 146 w 229"/>
                <a:gd name="T3" fmla="*/ 403 h 536"/>
                <a:gd name="T4" fmla="*/ 121 w 229"/>
                <a:gd name="T5" fmla="*/ 440 h 536"/>
                <a:gd name="T6" fmla="*/ 71 w 229"/>
                <a:gd name="T7" fmla="*/ 463 h 536"/>
                <a:gd name="T8" fmla="*/ 2 w 229"/>
                <a:gd name="T9" fmla="*/ 470 h 536"/>
                <a:gd name="T10" fmla="*/ 0 w 229"/>
                <a:gd name="T11" fmla="*/ 470 h 536"/>
                <a:gd name="T12" fmla="*/ 0 w 229"/>
                <a:gd name="T13" fmla="*/ 536 h 536"/>
                <a:gd name="T14" fmla="*/ 2 w 229"/>
                <a:gd name="T15" fmla="*/ 536 h 536"/>
                <a:gd name="T16" fmla="*/ 6 w 229"/>
                <a:gd name="T17" fmla="*/ 536 h 536"/>
                <a:gd name="T18" fmla="*/ 174 w 229"/>
                <a:gd name="T19" fmla="*/ 489 h 536"/>
                <a:gd name="T20" fmla="*/ 229 w 229"/>
                <a:gd name="T21" fmla="*/ 348 h 536"/>
                <a:gd name="T22" fmla="*/ 229 w 229"/>
                <a:gd name="T23" fmla="*/ 0 h 536"/>
                <a:gd name="T24" fmla="*/ 154 w 229"/>
                <a:gd name="T25" fmla="*/ 0 h 536"/>
                <a:gd name="T26" fmla="*/ 154 w 229"/>
                <a:gd name="T27" fmla="*/ 325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9" h="536">
                  <a:moveTo>
                    <a:pt x="154" y="325"/>
                  </a:moveTo>
                  <a:cubicBezTo>
                    <a:pt x="154" y="362"/>
                    <a:pt x="151" y="388"/>
                    <a:pt x="146" y="403"/>
                  </a:cubicBezTo>
                  <a:cubicBezTo>
                    <a:pt x="141" y="418"/>
                    <a:pt x="133" y="430"/>
                    <a:pt x="121" y="440"/>
                  </a:cubicBezTo>
                  <a:cubicBezTo>
                    <a:pt x="107" y="450"/>
                    <a:pt x="90" y="458"/>
                    <a:pt x="71" y="463"/>
                  </a:cubicBezTo>
                  <a:cubicBezTo>
                    <a:pt x="52" y="468"/>
                    <a:pt x="29" y="470"/>
                    <a:pt x="2" y="470"/>
                  </a:cubicBezTo>
                  <a:cubicBezTo>
                    <a:pt x="0" y="470"/>
                    <a:pt x="0" y="470"/>
                    <a:pt x="0" y="470"/>
                  </a:cubicBezTo>
                  <a:cubicBezTo>
                    <a:pt x="0" y="536"/>
                    <a:pt x="0" y="536"/>
                    <a:pt x="0" y="536"/>
                  </a:cubicBezTo>
                  <a:cubicBezTo>
                    <a:pt x="2" y="536"/>
                    <a:pt x="2" y="536"/>
                    <a:pt x="2" y="536"/>
                  </a:cubicBezTo>
                  <a:cubicBezTo>
                    <a:pt x="4" y="536"/>
                    <a:pt x="5" y="536"/>
                    <a:pt x="6" y="536"/>
                  </a:cubicBezTo>
                  <a:cubicBezTo>
                    <a:pt x="80" y="536"/>
                    <a:pt x="139" y="520"/>
                    <a:pt x="174" y="489"/>
                  </a:cubicBezTo>
                  <a:cubicBezTo>
                    <a:pt x="211" y="458"/>
                    <a:pt x="229" y="411"/>
                    <a:pt x="229" y="348"/>
                  </a:cubicBezTo>
                  <a:cubicBezTo>
                    <a:pt x="229" y="0"/>
                    <a:pt x="229" y="0"/>
                    <a:pt x="229" y="0"/>
                  </a:cubicBezTo>
                  <a:cubicBezTo>
                    <a:pt x="154" y="0"/>
                    <a:pt x="154" y="0"/>
                    <a:pt x="154" y="0"/>
                  </a:cubicBezTo>
                  <a:cubicBezTo>
                    <a:pt x="154" y="325"/>
                    <a:pt x="154" y="325"/>
                    <a:pt x="154" y="325"/>
                  </a:cubicBezTo>
                </a:path>
              </a:pathLst>
            </a:custGeom>
            <a:grpFill/>
            <a:ln>
              <a:noFill/>
            </a:ln>
          </p:spPr>
          <p:txBody>
            <a:bodyPr vert="horz" wrap="square" lIns="91440" tIns="45720" rIns="91440" bIns="45720" numCol="1" anchor="t" anchorCtr="0" compatLnSpc="1"/>
            <a:lstStyle/>
            <a:p>
              <a:endParaRPr lang="zh-CN" altLang="en-US"/>
            </a:p>
          </p:txBody>
        </p:sp>
        <p:sp>
          <p:nvSpPr>
            <p:cNvPr id="20" name="Oval 43"/>
            <p:cNvSpPr>
              <a:spLocks noChangeArrowheads="1"/>
            </p:cNvSpPr>
            <p:nvPr/>
          </p:nvSpPr>
          <p:spPr bwMode="auto">
            <a:xfrm>
              <a:off x="1716516" y="468593"/>
              <a:ext cx="58628" cy="59483"/>
            </a:xfrm>
            <a:prstGeom prst="ellipse">
              <a:avLst/>
            </a:prstGeom>
            <a:grpFill/>
            <a:ln>
              <a:noFill/>
            </a:ln>
          </p:spPr>
          <p:txBody>
            <a:bodyPr vert="horz" wrap="square" lIns="91440" tIns="45720" rIns="91440" bIns="45720" numCol="1" anchor="t" anchorCtr="0" compatLnSpc="1"/>
            <a:lstStyle/>
            <a:p>
              <a:endParaRPr lang="zh-CN" altLang="en-US"/>
            </a:p>
          </p:txBody>
        </p:sp>
        <p:sp>
          <p:nvSpPr>
            <p:cNvPr id="21" name="Freeform 44"/>
            <p:cNvSpPr>
              <a:spLocks noEditPoints="1"/>
            </p:cNvSpPr>
            <p:nvPr/>
          </p:nvSpPr>
          <p:spPr bwMode="auto">
            <a:xfrm>
              <a:off x="1830775" y="60768"/>
              <a:ext cx="299557" cy="213113"/>
            </a:xfrm>
            <a:custGeom>
              <a:avLst/>
              <a:gdLst>
                <a:gd name="T0" fmla="*/ 296 w 296"/>
                <a:gd name="T1" fmla="*/ 79 h 210"/>
                <a:gd name="T2" fmla="*/ 296 w 296"/>
                <a:gd name="T3" fmla="*/ 0 h 210"/>
                <a:gd name="T4" fmla="*/ 0 w 296"/>
                <a:gd name="T5" fmla="*/ 0 h 210"/>
                <a:gd name="T6" fmla="*/ 0 w 296"/>
                <a:gd name="T7" fmla="*/ 79 h 210"/>
                <a:gd name="T8" fmla="*/ 0 w 296"/>
                <a:gd name="T9" fmla="*/ 79 h 210"/>
                <a:gd name="T10" fmla="*/ 126 w 296"/>
                <a:gd name="T11" fmla="*/ 79 h 210"/>
                <a:gd name="T12" fmla="*/ 126 w 296"/>
                <a:gd name="T13" fmla="*/ 155 h 210"/>
                <a:gd name="T14" fmla="*/ 119 w 296"/>
                <a:gd name="T15" fmla="*/ 180 h 210"/>
                <a:gd name="T16" fmla="*/ 97 w 296"/>
                <a:gd name="T17" fmla="*/ 187 h 210"/>
                <a:gd name="T18" fmla="*/ 97 w 296"/>
                <a:gd name="T19" fmla="*/ 210 h 210"/>
                <a:gd name="T20" fmla="*/ 152 w 296"/>
                <a:gd name="T21" fmla="*/ 194 h 210"/>
                <a:gd name="T22" fmla="*/ 170 w 296"/>
                <a:gd name="T23" fmla="*/ 147 h 210"/>
                <a:gd name="T24" fmla="*/ 170 w 296"/>
                <a:gd name="T25" fmla="*/ 79 h 210"/>
                <a:gd name="T26" fmla="*/ 296 w 296"/>
                <a:gd name="T27" fmla="*/ 79 h 210"/>
                <a:gd name="T28" fmla="*/ 254 w 296"/>
                <a:gd name="T29" fmla="*/ 55 h 210"/>
                <a:gd name="T30" fmla="*/ 43 w 296"/>
                <a:gd name="T31" fmla="*/ 55 h 210"/>
                <a:gd name="T32" fmla="*/ 43 w 296"/>
                <a:gd name="T33" fmla="*/ 25 h 210"/>
                <a:gd name="T34" fmla="*/ 254 w 296"/>
                <a:gd name="T35" fmla="*/ 25 h 210"/>
                <a:gd name="T36" fmla="*/ 254 w 296"/>
                <a:gd name="T37" fmla="*/ 55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6" h="210">
                  <a:moveTo>
                    <a:pt x="296" y="79"/>
                  </a:moveTo>
                  <a:cubicBezTo>
                    <a:pt x="296" y="0"/>
                    <a:pt x="296" y="0"/>
                    <a:pt x="296" y="0"/>
                  </a:cubicBezTo>
                  <a:cubicBezTo>
                    <a:pt x="0" y="0"/>
                    <a:pt x="0" y="0"/>
                    <a:pt x="0" y="0"/>
                  </a:cubicBezTo>
                  <a:cubicBezTo>
                    <a:pt x="0" y="79"/>
                    <a:pt x="0" y="79"/>
                    <a:pt x="0" y="79"/>
                  </a:cubicBezTo>
                  <a:cubicBezTo>
                    <a:pt x="0" y="79"/>
                    <a:pt x="0" y="79"/>
                    <a:pt x="0" y="79"/>
                  </a:cubicBezTo>
                  <a:cubicBezTo>
                    <a:pt x="126" y="79"/>
                    <a:pt x="126" y="79"/>
                    <a:pt x="126" y="79"/>
                  </a:cubicBezTo>
                  <a:cubicBezTo>
                    <a:pt x="126" y="155"/>
                    <a:pt x="126" y="155"/>
                    <a:pt x="126" y="155"/>
                  </a:cubicBezTo>
                  <a:cubicBezTo>
                    <a:pt x="126" y="169"/>
                    <a:pt x="123" y="176"/>
                    <a:pt x="119" y="180"/>
                  </a:cubicBezTo>
                  <a:cubicBezTo>
                    <a:pt x="114" y="184"/>
                    <a:pt x="106" y="187"/>
                    <a:pt x="97" y="187"/>
                  </a:cubicBezTo>
                  <a:cubicBezTo>
                    <a:pt x="97" y="210"/>
                    <a:pt x="97" y="210"/>
                    <a:pt x="97" y="210"/>
                  </a:cubicBezTo>
                  <a:cubicBezTo>
                    <a:pt x="122" y="210"/>
                    <a:pt x="141" y="204"/>
                    <a:pt x="152" y="194"/>
                  </a:cubicBezTo>
                  <a:cubicBezTo>
                    <a:pt x="164" y="184"/>
                    <a:pt x="170" y="168"/>
                    <a:pt x="170" y="147"/>
                  </a:cubicBezTo>
                  <a:cubicBezTo>
                    <a:pt x="170" y="79"/>
                    <a:pt x="170" y="79"/>
                    <a:pt x="170" y="79"/>
                  </a:cubicBezTo>
                  <a:cubicBezTo>
                    <a:pt x="296" y="79"/>
                    <a:pt x="296" y="79"/>
                    <a:pt x="296" y="79"/>
                  </a:cubicBezTo>
                  <a:close/>
                  <a:moveTo>
                    <a:pt x="254" y="55"/>
                  </a:moveTo>
                  <a:cubicBezTo>
                    <a:pt x="43" y="55"/>
                    <a:pt x="43" y="55"/>
                    <a:pt x="43" y="55"/>
                  </a:cubicBezTo>
                  <a:cubicBezTo>
                    <a:pt x="43" y="25"/>
                    <a:pt x="43" y="25"/>
                    <a:pt x="43" y="25"/>
                  </a:cubicBezTo>
                  <a:cubicBezTo>
                    <a:pt x="254" y="25"/>
                    <a:pt x="254" y="25"/>
                    <a:pt x="254" y="25"/>
                  </a:cubicBezTo>
                  <a:lnTo>
                    <a:pt x="254" y="55"/>
                  </a:lnTo>
                  <a:close/>
                </a:path>
              </a:pathLst>
            </a:custGeom>
            <a:grpFill/>
            <a:ln>
              <a:noFill/>
            </a:ln>
          </p:spPr>
          <p:txBody>
            <a:bodyPr vert="horz" wrap="square" lIns="91440" tIns="45720" rIns="91440" bIns="45720" numCol="1" anchor="t" anchorCtr="0" compatLnSpc="1"/>
            <a:lstStyle/>
            <a:p>
              <a:endParaRPr lang="zh-CN" altLang="en-US"/>
            </a:p>
          </p:txBody>
        </p:sp>
        <p:sp>
          <p:nvSpPr>
            <p:cNvPr id="22" name="Freeform 45"/>
            <p:cNvSpPr/>
            <p:nvPr/>
          </p:nvSpPr>
          <p:spPr bwMode="auto">
            <a:xfrm>
              <a:off x="1819649" y="1"/>
              <a:ext cx="321810" cy="43650"/>
            </a:xfrm>
            <a:custGeom>
              <a:avLst/>
              <a:gdLst>
                <a:gd name="T0" fmla="*/ 428 w 752"/>
                <a:gd name="T1" fmla="*/ 0 h 102"/>
                <a:gd name="T2" fmla="*/ 324 w 752"/>
                <a:gd name="T3" fmla="*/ 0 h 102"/>
                <a:gd name="T4" fmla="*/ 324 w 752"/>
                <a:gd name="T5" fmla="*/ 45 h 102"/>
                <a:gd name="T6" fmla="*/ 0 w 752"/>
                <a:gd name="T7" fmla="*/ 45 h 102"/>
                <a:gd name="T8" fmla="*/ 0 w 752"/>
                <a:gd name="T9" fmla="*/ 102 h 102"/>
                <a:gd name="T10" fmla="*/ 752 w 752"/>
                <a:gd name="T11" fmla="*/ 102 h 102"/>
                <a:gd name="T12" fmla="*/ 752 w 752"/>
                <a:gd name="T13" fmla="*/ 45 h 102"/>
                <a:gd name="T14" fmla="*/ 428 w 752"/>
                <a:gd name="T15" fmla="*/ 45 h 102"/>
                <a:gd name="T16" fmla="*/ 428 w 752"/>
                <a:gd name="T17"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2" h="102">
                  <a:moveTo>
                    <a:pt x="428" y="0"/>
                  </a:moveTo>
                  <a:lnTo>
                    <a:pt x="324" y="0"/>
                  </a:lnTo>
                  <a:lnTo>
                    <a:pt x="324" y="45"/>
                  </a:lnTo>
                  <a:lnTo>
                    <a:pt x="0" y="45"/>
                  </a:lnTo>
                  <a:lnTo>
                    <a:pt x="0" y="102"/>
                  </a:lnTo>
                  <a:lnTo>
                    <a:pt x="752" y="102"/>
                  </a:lnTo>
                  <a:lnTo>
                    <a:pt x="752" y="45"/>
                  </a:lnTo>
                  <a:lnTo>
                    <a:pt x="428" y="45"/>
                  </a:lnTo>
                  <a:lnTo>
                    <a:pt x="428" y="0"/>
                  </a:lnTo>
                  <a:close/>
                </a:path>
              </a:pathLst>
            </a:custGeom>
            <a:grpFill/>
            <a:ln>
              <a:noFill/>
            </a:ln>
          </p:spPr>
          <p:txBody>
            <a:bodyPr vert="horz" wrap="square" lIns="91440" tIns="45720" rIns="91440" bIns="45720" numCol="1" anchor="t" anchorCtr="0" compatLnSpc="1"/>
            <a:lstStyle/>
            <a:p>
              <a:endParaRPr lang="zh-CN" altLang="en-US"/>
            </a:p>
          </p:txBody>
        </p:sp>
        <p:sp>
          <p:nvSpPr>
            <p:cNvPr id="23" name="Freeform 46"/>
            <p:cNvSpPr/>
            <p:nvPr/>
          </p:nvSpPr>
          <p:spPr bwMode="auto">
            <a:xfrm>
              <a:off x="1819649" y="157910"/>
              <a:ext cx="94146" cy="115971"/>
            </a:xfrm>
            <a:custGeom>
              <a:avLst/>
              <a:gdLst>
                <a:gd name="T0" fmla="*/ 0 w 93"/>
                <a:gd name="T1" fmla="*/ 114 h 114"/>
                <a:gd name="T2" fmla="*/ 25 w 93"/>
                <a:gd name="T3" fmla="*/ 114 h 114"/>
                <a:gd name="T4" fmla="*/ 93 w 93"/>
                <a:gd name="T5" fmla="*/ 0 h 114"/>
                <a:gd name="T6" fmla="*/ 45 w 93"/>
                <a:gd name="T7" fmla="*/ 0 h 114"/>
                <a:gd name="T8" fmla="*/ 0 w 93"/>
                <a:gd name="T9" fmla="*/ 114 h 114"/>
              </a:gdLst>
              <a:ahLst/>
              <a:cxnLst>
                <a:cxn ang="0">
                  <a:pos x="T0" y="T1"/>
                </a:cxn>
                <a:cxn ang="0">
                  <a:pos x="T2" y="T3"/>
                </a:cxn>
                <a:cxn ang="0">
                  <a:pos x="T4" y="T5"/>
                </a:cxn>
                <a:cxn ang="0">
                  <a:pos x="T6" y="T7"/>
                </a:cxn>
                <a:cxn ang="0">
                  <a:pos x="T8" y="T9"/>
                </a:cxn>
              </a:cxnLst>
              <a:rect l="0" t="0" r="r" b="b"/>
              <a:pathLst>
                <a:path w="93" h="114">
                  <a:moveTo>
                    <a:pt x="0" y="114"/>
                  </a:moveTo>
                  <a:cubicBezTo>
                    <a:pt x="25" y="114"/>
                    <a:pt x="25" y="114"/>
                    <a:pt x="25" y="114"/>
                  </a:cubicBezTo>
                  <a:cubicBezTo>
                    <a:pt x="79" y="67"/>
                    <a:pt x="93" y="0"/>
                    <a:pt x="93" y="0"/>
                  </a:cubicBezTo>
                  <a:cubicBezTo>
                    <a:pt x="45" y="0"/>
                    <a:pt x="45" y="0"/>
                    <a:pt x="45" y="0"/>
                  </a:cubicBezTo>
                  <a:cubicBezTo>
                    <a:pt x="39" y="47"/>
                    <a:pt x="19" y="87"/>
                    <a:pt x="0" y="114"/>
                  </a:cubicBezTo>
                </a:path>
              </a:pathLst>
            </a:custGeom>
            <a:grpFill/>
            <a:ln>
              <a:noFill/>
            </a:ln>
          </p:spPr>
          <p:txBody>
            <a:bodyPr vert="horz" wrap="square" lIns="91440" tIns="45720" rIns="91440" bIns="45720" numCol="1" anchor="t" anchorCtr="0" compatLnSpc="1"/>
            <a:lstStyle/>
            <a:p>
              <a:endParaRPr lang="zh-CN" altLang="en-US"/>
            </a:p>
          </p:txBody>
        </p:sp>
        <p:sp>
          <p:nvSpPr>
            <p:cNvPr id="24" name="Freeform 47"/>
            <p:cNvSpPr/>
            <p:nvPr/>
          </p:nvSpPr>
          <p:spPr bwMode="auto">
            <a:xfrm>
              <a:off x="2047312" y="157910"/>
              <a:ext cx="94146" cy="115971"/>
            </a:xfrm>
            <a:custGeom>
              <a:avLst/>
              <a:gdLst>
                <a:gd name="T0" fmla="*/ 0 w 93"/>
                <a:gd name="T1" fmla="*/ 0 h 114"/>
                <a:gd name="T2" fmla="*/ 68 w 93"/>
                <a:gd name="T3" fmla="*/ 114 h 114"/>
                <a:gd name="T4" fmla="*/ 93 w 93"/>
                <a:gd name="T5" fmla="*/ 114 h 114"/>
                <a:gd name="T6" fmla="*/ 49 w 93"/>
                <a:gd name="T7" fmla="*/ 0 h 114"/>
                <a:gd name="T8" fmla="*/ 0 w 93"/>
                <a:gd name="T9" fmla="*/ 0 h 114"/>
              </a:gdLst>
              <a:ahLst/>
              <a:cxnLst>
                <a:cxn ang="0">
                  <a:pos x="T0" y="T1"/>
                </a:cxn>
                <a:cxn ang="0">
                  <a:pos x="T2" y="T3"/>
                </a:cxn>
                <a:cxn ang="0">
                  <a:pos x="T4" y="T5"/>
                </a:cxn>
                <a:cxn ang="0">
                  <a:pos x="T6" y="T7"/>
                </a:cxn>
                <a:cxn ang="0">
                  <a:pos x="T8" y="T9"/>
                </a:cxn>
              </a:cxnLst>
              <a:rect l="0" t="0" r="r" b="b"/>
              <a:pathLst>
                <a:path w="93" h="114">
                  <a:moveTo>
                    <a:pt x="0" y="0"/>
                  </a:moveTo>
                  <a:cubicBezTo>
                    <a:pt x="0" y="0"/>
                    <a:pt x="14" y="67"/>
                    <a:pt x="68" y="114"/>
                  </a:cubicBezTo>
                  <a:cubicBezTo>
                    <a:pt x="93" y="114"/>
                    <a:pt x="93" y="114"/>
                    <a:pt x="93" y="114"/>
                  </a:cubicBezTo>
                  <a:cubicBezTo>
                    <a:pt x="74" y="87"/>
                    <a:pt x="55" y="47"/>
                    <a:pt x="49" y="0"/>
                  </a:cubicBezTo>
                  <a:lnTo>
                    <a:pt x="0" y="0"/>
                  </a:lnTo>
                  <a:close/>
                </a:path>
              </a:pathLst>
            </a:custGeom>
            <a:grpFill/>
            <a:ln>
              <a:noFill/>
            </a:ln>
          </p:spPr>
          <p:txBody>
            <a:bodyPr vert="horz" wrap="square" lIns="91440" tIns="45720" rIns="91440" bIns="45720" numCol="1" anchor="t" anchorCtr="0" compatLnSpc="1"/>
            <a:lstStyle/>
            <a:p>
              <a:endParaRPr lang="zh-CN" altLang="en-US"/>
            </a:p>
          </p:txBody>
        </p:sp>
        <p:sp>
          <p:nvSpPr>
            <p:cNvPr id="25" name="Freeform 48"/>
            <p:cNvSpPr/>
            <p:nvPr/>
          </p:nvSpPr>
          <p:spPr bwMode="auto">
            <a:xfrm>
              <a:off x="2188959" y="157910"/>
              <a:ext cx="94146" cy="115971"/>
            </a:xfrm>
            <a:custGeom>
              <a:avLst/>
              <a:gdLst>
                <a:gd name="T0" fmla="*/ 0 w 93"/>
                <a:gd name="T1" fmla="*/ 114 h 114"/>
                <a:gd name="T2" fmla="*/ 25 w 93"/>
                <a:gd name="T3" fmla="*/ 114 h 114"/>
                <a:gd name="T4" fmla="*/ 93 w 93"/>
                <a:gd name="T5" fmla="*/ 0 h 114"/>
                <a:gd name="T6" fmla="*/ 44 w 93"/>
                <a:gd name="T7" fmla="*/ 0 h 114"/>
                <a:gd name="T8" fmla="*/ 0 w 93"/>
                <a:gd name="T9" fmla="*/ 114 h 114"/>
              </a:gdLst>
              <a:ahLst/>
              <a:cxnLst>
                <a:cxn ang="0">
                  <a:pos x="T0" y="T1"/>
                </a:cxn>
                <a:cxn ang="0">
                  <a:pos x="T2" y="T3"/>
                </a:cxn>
                <a:cxn ang="0">
                  <a:pos x="T4" y="T5"/>
                </a:cxn>
                <a:cxn ang="0">
                  <a:pos x="T6" y="T7"/>
                </a:cxn>
                <a:cxn ang="0">
                  <a:pos x="T8" y="T9"/>
                </a:cxn>
              </a:cxnLst>
              <a:rect l="0" t="0" r="r" b="b"/>
              <a:pathLst>
                <a:path w="93" h="114">
                  <a:moveTo>
                    <a:pt x="0" y="114"/>
                  </a:moveTo>
                  <a:cubicBezTo>
                    <a:pt x="25" y="114"/>
                    <a:pt x="25" y="114"/>
                    <a:pt x="25" y="114"/>
                  </a:cubicBezTo>
                  <a:cubicBezTo>
                    <a:pt x="79" y="67"/>
                    <a:pt x="93" y="0"/>
                    <a:pt x="93" y="0"/>
                  </a:cubicBezTo>
                  <a:cubicBezTo>
                    <a:pt x="44" y="0"/>
                    <a:pt x="44" y="0"/>
                    <a:pt x="44" y="0"/>
                  </a:cubicBezTo>
                  <a:cubicBezTo>
                    <a:pt x="38" y="47"/>
                    <a:pt x="18" y="87"/>
                    <a:pt x="0" y="114"/>
                  </a:cubicBezTo>
                </a:path>
              </a:pathLst>
            </a:custGeom>
            <a:grpFill/>
            <a:ln>
              <a:noFill/>
            </a:ln>
          </p:spPr>
          <p:txBody>
            <a:bodyPr vert="horz" wrap="square" lIns="91440" tIns="45720" rIns="91440" bIns="45720" numCol="1" anchor="t" anchorCtr="0" compatLnSpc="1"/>
            <a:lstStyle/>
            <a:p>
              <a:endParaRPr lang="zh-CN" altLang="en-US"/>
            </a:p>
          </p:txBody>
        </p:sp>
        <p:sp>
          <p:nvSpPr>
            <p:cNvPr id="26" name="Freeform 49"/>
            <p:cNvSpPr/>
            <p:nvPr/>
          </p:nvSpPr>
          <p:spPr bwMode="auto">
            <a:xfrm>
              <a:off x="2416623" y="157910"/>
              <a:ext cx="94146" cy="115971"/>
            </a:xfrm>
            <a:custGeom>
              <a:avLst/>
              <a:gdLst>
                <a:gd name="T0" fmla="*/ 0 w 93"/>
                <a:gd name="T1" fmla="*/ 0 h 114"/>
                <a:gd name="T2" fmla="*/ 68 w 93"/>
                <a:gd name="T3" fmla="*/ 114 h 114"/>
                <a:gd name="T4" fmla="*/ 93 w 93"/>
                <a:gd name="T5" fmla="*/ 114 h 114"/>
                <a:gd name="T6" fmla="*/ 48 w 93"/>
                <a:gd name="T7" fmla="*/ 0 h 114"/>
                <a:gd name="T8" fmla="*/ 0 w 93"/>
                <a:gd name="T9" fmla="*/ 0 h 114"/>
              </a:gdLst>
              <a:ahLst/>
              <a:cxnLst>
                <a:cxn ang="0">
                  <a:pos x="T0" y="T1"/>
                </a:cxn>
                <a:cxn ang="0">
                  <a:pos x="T2" y="T3"/>
                </a:cxn>
                <a:cxn ang="0">
                  <a:pos x="T4" y="T5"/>
                </a:cxn>
                <a:cxn ang="0">
                  <a:pos x="T6" y="T7"/>
                </a:cxn>
                <a:cxn ang="0">
                  <a:pos x="T8" y="T9"/>
                </a:cxn>
              </a:cxnLst>
              <a:rect l="0" t="0" r="r" b="b"/>
              <a:pathLst>
                <a:path w="93" h="114">
                  <a:moveTo>
                    <a:pt x="0" y="0"/>
                  </a:moveTo>
                  <a:cubicBezTo>
                    <a:pt x="0" y="0"/>
                    <a:pt x="14" y="67"/>
                    <a:pt x="68" y="114"/>
                  </a:cubicBezTo>
                  <a:cubicBezTo>
                    <a:pt x="93" y="114"/>
                    <a:pt x="93" y="114"/>
                    <a:pt x="93" y="114"/>
                  </a:cubicBezTo>
                  <a:cubicBezTo>
                    <a:pt x="74" y="87"/>
                    <a:pt x="54" y="47"/>
                    <a:pt x="48" y="0"/>
                  </a:cubicBezTo>
                  <a:lnTo>
                    <a:pt x="0" y="0"/>
                  </a:lnTo>
                  <a:close/>
                </a:path>
              </a:pathLst>
            </a:custGeom>
            <a:grpFill/>
            <a:ln>
              <a:noFill/>
            </a:ln>
          </p:spPr>
          <p:txBody>
            <a:bodyPr vert="horz" wrap="square" lIns="91440" tIns="45720" rIns="91440" bIns="45720" numCol="1" anchor="t" anchorCtr="0" compatLnSpc="1"/>
            <a:lstStyle/>
            <a:p>
              <a:endParaRPr lang="zh-CN" altLang="en-US"/>
            </a:p>
          </p:txBody>
        </p:sp>
        <p:sp>
          <p:nvSpPr>
            <p:cNvPr id="27" name="Freeform 50"/>
            <p:cNvSpPr/>
            <p:nvPr/>
          </p:nvSpPr>
          <p:spPr bwMode="auto">
            <a:xfrm>
              <a:off x="2188959" y="1"/>
              <a:ext cx="321810" cy="273880"/>
            </a:xfrm>
            <a:custGeom>
              <a:avLst/>
              <a:gdLst>
                <a:gd name="T0" fmla="*/ 112 w 318"/>
                <a:gd name="T1" fmla="*/ 19 h 270"/>
                <a:gd name="T2" fmla="*/ 120 w 318"/>
                <a:gd name="T3" fmla="*/ 0 h 270"/>
                <a:gd name="T4" fmla="*/ 76 w 318"/>
                <a:gd name="T5" fmla="*/ 0 h 270"/>
                <a:gd name="T6" fmla="*/ 67 w 318"/>
                <a:gd name="T7" fmla="*/ 19 h 270"/>
                <a:gd name="T8" fmla="*/ 0 w 318"/>
                <a:gd name="T9" fmla="*/ 19 h 270"/>
                <a:gd name="T10" fmla="*/ 0 w 318"/>
                <a:gd name="T11" fmla="*/ 43 h 270"/>
                <a:gd name="T12" fmla="*/ 55 w 318"/>
                <a:gd name="T13" fmla="*/ 43 h 270"/>
                <a:gd name="T14" fmla="*/ 11 w 318"/>
                <a:gd name="T15" fmla="*/ 139 h 270"/>
                <a:gd name="T16" fmla="*/ 140 w 318"/>
                <a:gd name="T17" fmla="*/ 139 h 270"/>
                <a:gd name="T18" fmla="*/ 140 w 318"/>
                <a:gd name="T19" fmla="*/ 215 h 270"/>
                <a:gd name="T20" fmla="*/ 132 w 318"/>
                <a:gd name="T21" fmla="*/ 240 h 270"/>
                <a:gd name="T22" fmla="*/ 110 w 318"/>
                <a:gd name="T23" fmla="*/ 247 h 270"/>
                <a:gd name="T24" fmla="*/ 110 w 318"/>
                <a:gd name="T25" fmla="*/ 270 h 270"/>
                <a:gd name="T26" fmla="*/ 166 w 318"/>
                <a:gd name="T27" fmla="*/ 254 h 270"/>
                <a:gd name="T28" fmla="*/ 184 w 318"/>
                <a:gd name="T29" fmla="*/ 207 h 270"/>
                <a:gd name="T30" fmla="*/ 184 w 318"/>
                <a:gd name="T31" fmla="*/ 139 h 270"/>
                <a:gd name="T32" fmla="*/ 307 w 318"/>
                <a:gd name="T33" fmla="*/ 139 h 270"/>
                <a:gd name="T34" fmla="*/ 307 w 318"/>
                <a:gd name="T35" fmla="*/ 138 h 270"/>
                <a:gd name="T36" fmla="*/ 307 w 318"/>
                <a:gd name="T37" fmla="*/ 115 h 270"/>
                <a:gd name="T38" fmla="*/ 184 w 318"/>
                <a:gd name="T39" fmla="*/ 115 h 270"/>
                <a:gd name="T40" fmla="*/ 184 w 318"/>
                <a:gd name="T41" fmla="*/ 62 h 270"/>
                <a:gd name="T42" fmla="*/ 140 w 318"/>
                <a:gd name="T43" fmla="*/ 62 h 270"/>
                <a:gd name="T44" fmla="*/ 140 w 318"/>
                <a:gd name="T45" fmla="*/ 115 h 270"/>
                <a:gd name="T46" fmla="*/ 67 w 318"/>
                <a:gd name="T47" fmla="*/ 115 h 270"/>
                <a:gd name="T48" fmla="*/ 100 w 318"/>
                <a:gd name="T49" fmla="*/ 43 h 270"/>
                <a:gd name="T50" fmla="*/ 318 w 318"/>
                <a:gd name="T51" fmla="*/ 43 h 270"/>
                <a:gd name="T52" fmla="*/ 318 w 318"/>
                <a:gd name="T53" fmla="*/ 19 h 270"/>
                <a:gd name="T54" fmla="*/ 112 w 318"/>
                <a:gd name="T55" fmla="*/ 19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8" h="270">
                  <a:moveTo>
                    <a:pt x="112" y="19"/>
                  </a:moveTo>
                  <a:cubicBezTo>
                    <a:pt x="120" y="0"/>
                    <a:pt x="120" y="0"/>
                    <a:pt x="120" y="0"/>
                  </a:cubicBezTo>
                  <a:cubicBezTo>
                    <a:pt x="76" y="0"/>
                    <a:pt x="76" y="0"/>
                    <a:pt x="76" y="0"/>
                  </a:cubicBezTo>
                  <a:cubicBezTo>
                    <a:pt x="67" y="19"/>
                    <a:pt x="67" y="19"/>
                    <a:pt x="67" y="19"/>
                  </a:cubicBezTo>
                  <a:cubicBezTo>
                    <a:pt x="0" y="19"/>
                    <a:pt x="0" y="19"/>
                    <a:pt x="0" y="19"/>
                  </a:cubicBezTo>
                  <a:cubicBezTo>
                    <a:pt x="0" y="43"/>
                    <a:pt x="0" y="43"/>
                    <a:pt x="0" y="43"/>
                  </a:cubicBezTo>
                  <a:cubicBezTo>
                    <a:pt x="55" y="43"/>
                    <a:pt x="55" y="43"/>
                    <a:pt x="55" y="43"/>
                  </a:cubicBezTo>
                  <a:cubicBezTo>
                    <a:pt x="11" y="139"/>
                    <a:pt x="11" y="139"/>
                    <a:pt x="11" y="139"/>
                  </a:cubicBezTo>
                  <a:cubicBezTo>
                    <a:pt x="140" y="139"/>
                    <a:pt x="140" y="139"/>
                    <a:pt x="140" y="139"/>
                  </a:cubicBezTo>
                  <a:cubicBezTo>
                    <a:pt x="140" y="215"/>
                    <a:pt x="140" y="215"/>
                    <a:pt x="140" y="215"/>
                  </a:cubicBezTo>
                  <a:cubicBezTo>
                    <a:pt x="140" y="230"/>
                    <a:pt x="137" y="236"/>
                    <a:pt x="132" y="240"/>
                  </a:cubicBezTo>
                  <a:cubicBezTo>
                    <a:pt x="128" y="244"/>
                    <a:pt x="120" y="247"/>
                    <a:pt x="110" y="247"/>
                  </a:cubicBezTo>
                  <a:cubicBezTo>
                    <a:pt x="110" y="270"/>
                    <a:pt x="110" y="270"/>
                    <a:pt x="110" y="270"/>
                  </a:cubicBezTo>
                  <a:cubicBezTo>
                    <a:pt x="136" y="270"/>
                    <a:pt x="154" y="264"/>
                    <a:pt x="166" y="254"/>
                  </a:cubicBezTo>
                  <a:cubicBezTo>
                    <a:pt x="178" y="244"/>
                    <a:pt x="184" y="228"/>
                    <a:pt x="184" y="207"/>
                  </a:cubicBezTo>
                  <a:cubicBezTo>
                    <a:pt x="184" y="139"/>
                    <a:pt x="184" y="139"/>
                    <a:pt x="184" y="139"/>
                  </a:cubicBezTo>
                  <a:cubicBezTo>
                    <a:pt x="307" y="139"/>
                    <a:pt x="307" y="139"/>
                    <a:pt x="307" y="139"/>
                  </a:cubicBezTo>
                  <a:cubicBezTo>
                    <a:pt x="307" y="138"/>
                    <a:pt x="307" y="138"/>
                    <a:pt x="307" y="138"/>
                  </a:cubicBezTo>
                  <a:cubicBezTo>
                    <a:pt x="307" y="115"/>
                    <a:pt x="307" y="115"/>
                    <a:pt x="307" y="115"/>
                  </a:cubicBezTo>
                  <a:cubicBezTo>
                    <a:pt x="184" y="115"/>
                    <a:pt x="184" y="115"/>
                    <a:pt x="184" y="115"/>
                  </a:cubicBezTo>
                  <a:cubicBezTo>
                    <a:pt x="184" y="62"/>
                    <a:pt x="184" y="62"/>
                    <a:pt x="184" y="62"/>
                  </a:cubicBezTo>
                  <a:cubicBezTo>
                    <a:pt x="140" y="62"/>
                    <a:pt x="140" y="62"/>
                    <a:pt x="140" y="62"/>
                  </a:cubicBezTo>
                  <a:cubicBezTo>
                    <a:pt x="140" y="115"/>
                    <a:pt x="140" y="115"/>
                    <a:pt x="140" y="115"/>
                  </a:cubicBezTo>
                  <a:cubicBezTo>
                    <a:pt x="67" y="115"/>
                    <a:pt x="67" y="115"/>
                    <a:pt x="67" y="115"/>
                  </a:cubicBezTo>
                  <a:cubicBezTo>
                    <a:pt x="100" y="43"/>
                    <a:pt x="100" y="43"/>
                    <a:pt x="100" y="43"/>
                  </a:cubicBezTo>
                  <a:cubicBezTo>
                    <a:pt x="318" y="43"/>
                    <a:pt x="318" y="43"/>
                    <a:pt x="318" y="43"/>
                  </a:cubicBezTo>
                  <a:cubicBezTo>
                    <a:pt x="318" y="19"/>
                    <a:pt x="318" y="19"/>
                    <a:pt x="318" y="19"/>
                  </a:cubicBezTo>
                  <a:lnTo>
                    <a:pt x="112" y="19"/>
                  </a:lnTo>
                  <a:close/>
                </a:path>
              </a:pathLst>
            </a:custGeom>
            <a:grpFill/>
            <a:ln>
              <a:noFill/>
            </a:ln>
          </p:spPr>
          <p:txBody>
            <a:bodyPr vert="horz" wrap="square" lIns="91440" tIns="45720" rIns="91440" bIns="45720" numCol="1" anchor="t" anchorCtr="0" compatLnSpc="1"/>
            <a:lstStyle/>
            <a:p>
              <a:endParaRPr lang="zh-CN" altLang="en-US"/>
            </a:p>
          </p:txBody>
        </p:sp>
        <p:sp>
          <p:nvSpPr>
            <p:cNvPr id="28" name="Freeform 51"/>
            <p:cNvSpPr>
              <a:spLocks noEditPoints="1"/>
            </p:cNvSpPr>
            <p:nvPr/>
          </p:nvSpPr>
          <p:spPr bwMode="auto">
            <a:xfrm>
              <a:off x="2022064" y="326518"/>
              <a:ext cx="235794" cy="236222"/>
            </a:xfrm>
            <a:custGeom>
              <a:avLst/>
              <a:gdLst>
                <a:gd name="T0" fmla="*/ 116 w 233"/>
                <a:gd name="T1" fmla="*/ 0 h 233"/>
                <a:gd name="T2" fmla="*/ 0 w 233"/>
                <a:gd name="T3" fmla="*/ 117 h 233"/>
                <a:gd name="T4" fmla="*/ 116 w 233"/>
                <a:gd name="T5" fmla="*/ 233 h 233"/>
                <a:gd name="T6" fmla="*/ 233 w 233"/>
                <a:gd name="T7" fmla="*/ 117 h 233"/>
                <a:gd name="T8" fmla="*/ 116 w 233"/>
                <a:gd name="T9" fmla="*/ 0 h 233"/>
                <a:gd name="T10" fmla="*/ 116 w 233"/>
                <a:gd name="T11" fmla="*/ 195 h 233"/>
                <a:gd name="T12" fmla="*/ 38 w 233"/>
                <a:gd name="T13" fmla="*/ 117 h 233"/>
                <a:gd name="T14" fmla="*/ 116 w 233"/>
                <a:gd name="T15" fmla="*/ 39 h 233"/>
                <a:gd name="T16" fmla="*/ 194 w 233"/>
                <a:gd name="T17" fmla="*/ 117 h 233"/>
                <a:gd name="T18" fmla="*/ 116 w 233"/>
                <a:gd name="T19" fmla="*/ 195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3" h="233">
                  <a:moveTo>
                    <a:pt x="116" y="0"/>
                  </a:moveTo>
                  <a:cubicBezTo>
                    <a:pt x="52" y="0"/>
                    <a:pt x="0" y="52"/>
                    <a:pt x="0" y="117"/>
                  </a:cubicBezTo>
                  <a:cubicBezTo>
                    <a:pt x="0" y="181"/>
                    <a:pt x="52" y="233"/>
                    <a:pt x="116" y="233"/>
                  </a:cubicBezTo>
                  <a:cubicBezTo>
                    <a:pt x="180" y="233"/>
                    <a:pt x="233" y="181"/>
                    <a:pt x="233" y="117"/>
                  </a:cubicBezTo>
                  <a:cubicBezTo>
                    <a:pt x="233" y="52"/>
                    <a:pt x="180" y="0"/>
                    <a:pt x="116" y="0"/>
                  </a:cubicBezTo>
                  <a:moveTo>
                    <a:pt x="116" y="195"/>
                  </a:moveTo>
                  <a:cubicBezTo>
                    <a:pt x="73" y="195"/>
                    <a:pt x="38" y="160"/>
                    <a:pt x="38" y="117"/>
                  </a:cubicBezTo>
                  <a:cubicBezTo>
                    <a:pt x="38" y="74"/>
                    <a:pt x="73" y="39"/>
                    <a:pt x="116" y="39"/>
                  </a:cubicBezTo>
                  <a:cubicBezTo>
                    <a:pt x="159" y="39"/>
                    <a:pt x="194" y="74"/>
                    <a:pt x="194" y="117"/>
                  </a:cubicBezTo>
                  <a:cubicBezTo>
                    <a:pt x="194" y="160"/>
                    <a:pt x="159" y="195"/>
                    <a:pt x="116" y="195"/>
                  </a:cubicBezTo>
                </a:path>
              </a:pathLst>
            </a:custGeom>
            <a:grpFill/>
            <a:ln>
              <a:noFill/>
            </a:ln>
          </p:spPr>
          <p:txBody>
            <a:bodyPr vert="horz" wrap="square" lIns="91440" tIns="45720" rIns="91440" bIns="45720" numCol="1" anchor="t" anchorCtr="0" compatLnSpc="1"/>
            <a:lstStyle/>
            <a:p>
              <a:endParaRPr lang="zh-CN" altLang="en-US"/>
            </a:p>
          </p:txBody>
        </p:sp>
        <p:sp>
          <p:nvSpPr>
            <p:cNvPr id="29" name="Freeform 52"/>
            <p:cNvSpPr/>
            <p:nvPr/>
          </p:nvSpPr>
          <p:spPr bwMode="auto">
            <a:xfrm>
              <a:off x="2284390" y="336788"/>
              <a:ext cx="225523" cy="215681"/>
            </a:xfrm>
            <a:custGeom>
              <a:avLst/>
              <a:gdLst>
                <a:gd name="T0" fmla="*/ 437 w 527"/>
                <a:gd name="T1" fmla="*/ 0 h 504"/>
                <a:gd name="T2" fmla="*/ 265 w 527"/>
                <a:gd name="T3" fmla="*/ 327 h 504"/>
                <a:gd name="T4" fmla="*/ 89 w 527"/>
                <a:gd name="T5" fmla="*/ 0 h 504"/>
                <a:gd name="T6" fmla="*/ 0 w 527"/>
                <a:gd name="T7" fmla="*/ 0 h 504"/>
                <a:gd name="T8" fmla="*/ 0 w 527"/>
                <a:gd name="T9" fmla="*/ 504 h 504"/>
                <a:gd name="T10" fmla="*/ 87 w 527"/>
                <a:gd name="T11" fmla="*/ 504 h 504"/>
                <a:gd name="T12" fmla="*/ 87 w 527"/>
                <a:gd name="T13" fmla="*/ 184 h 504"/>
                <a:gd name="T14" fmla="*/ 265 w 527"/>
                <a:gd name="T15" fmla="*/ 504 h 504"/>
                <a:gd name="T16" fmla="*/ 440 w 527"/>
                <a:gd name="T17" fmla="*/ 184 h 504"/>
                <a:gd name="T18" fmla="*/ 440 w 527"/>
                <a:gd name="T19" fmla="*/ 504 h 504"/>
                <a:gd name="T20" fmla="*/ 527 w 527"/>
                <a:gd name="T21" fmla="*/ 504 h 504"/>
                <a:gd name="T22" fmla="*/ 527 w 527"/>
                <a:gd name="T23" fmla="*/ 0 h 504"/>
                <a:gd name="T24" fmla="*/ 437 w 527"/>
                <a:gd name="T25"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7" h="504">
                  <a:moveTo>
                    <a:pt x="437" y="0"/>
                  </a:moveTo>
                  <a:lnTo>
                    <a:pt x="265" y="327"/>
                  </a:lnTo>
                  <a:lnTo>
                    <a:pt x="89" y="0"/>
                  </a:lnTo>
                  <a:lnTo>
                    <a:pt x="0" y="0"/>
                  </a:lnTo>
                  <a:lnTo>
                    <a:pt x="0" y="504"/>
                  </a:lnTo>
                  <a:lnTo>
                    <a:pt x="87" y="504"/>
                  </a:lnTo>
                  <a:lnTo>
                    <a:pt x="87" y="184"/>
                  </a:lnTo>
                  <a:lnTo>
                    <a:pt x="265" y="504"/>
                  </a:lnTo>
                  <a:lnTo>
                    <a:pt x="440" y="184"/>
                  </a:lnTo>
                  <a:lnTo>
                    <a:pt x="440" y="504"/>
                  </a:lnTo>
                  <a:lnTo>
                    <a:pt x="527" y="504"/>
                  </a:lnTo>
                  <a:lnTo>
                    <a:pt x="527" y="0"/>
                  </a:lnTo>
                  <a:lnTo>
                    <a:pt x="437" y="0"/>
                  </a:lnTo>
                  <a:close/>
                </a:path>
              </a:pathLst>
            </a:custGeom>
            <a:grpFill/>
            <a:ln>
              <a:noFill/>
            </a:ln>
          </p:spPr>
          <p:txBody>
            <a:bodyPr vert="horz" wrap="square" lIns="91440" tIns="45720" rIns="91440" bIns="45720" numCol="1" anchor="t" anchorCtr="0" compatLnSpc="1"/>
            <a:lstStyle/>
            <a:p>
              <a:endParaRPr lang="zh-CN" altLang="en-US"/>
            </a:p>
          </p:txBody>
        </p:sp>
        <p:sp>
          <p:nvSpPr>
            <p:cNvPr id="30" name="Freeform 53"/>
            <p:cNvSpPr/>
            <p:nvPr/>
          </p:nvSpPr>
          <p:spPr bwMode="auto">
            <a:xfrm>
              <a:off x="1819649" y="326518"/>
              <a:ext cx="201559" cy="236222"/>
            </a:xfrm>
            <a:custGeom>
              <a:avLst/>
              <a:gdLst>
                <a:gd name="T0" fmla="*/ 168 w 199"/>
                <a:gd name="T1" fmla="*/ 175 h 233"/>
                <a:gd name="T2" fmla="*/ 117 w 199"/>
                <a:gd name="T3" fmla="*/ 195 h 233"/>
                <a:gd name="T4" fmla="*/ 39 w 199"/>
                <a:gd name="T5" fmla="*/ 117 h 233"/>
                <a:gd name="T6" fmla="*/ 117 w 199"/>
                <a:gd name="T7" fmla="*/ 39 h 233"/>
                <a:gd name="T8" fmla="*/ 168 w 199"/>
                <a:gd name="T9" fmla="*/ 58 h 233"/>
                <a:gd name="T10" fmla="*/ 172 w 199"/>
                <a:gd name="T11" fmla="*/ 62 h 233"/>
                <a:gd name="T12" fmla="*/ 199 w 199"/>
                <a:gd name="T13" fmla="*/ 35 h 233"/>
                <a:gd name="T14" fmla="*/ 195 w 199"/>
                <a:gd name="T15" fmla="*/ 31 h 233"/>
                <a:gd name="T16" fmla="*/ 117 w 199"/>
                <a:gd name="T17" fmla="*/ 0 h 233"/>
                <a:gd name="T18" fmla="*/ 0 w 199"/>
                <a:gd name="T19" fmla="*/ 117 h 233"/>
                <a:gd name="T20" fmla="*/ 117 w 199"/>
                <a:gd name="T21" fmla="*/ 233 h 233"/>
                <a:gd name="T22" fmla="*/ 195 w 199"/>
                <a:gd name="T23" fmla="*/ 203 h 233"/>
                <a:gd name="T24" fmla="*/ 199 w 199"/>
                <a:gd name="T25" fmla="*/ 199 h 233"/>
                <a:gd name="T26" fmla="*/ 172 w 199"/>
                <a:gd name="T27" fmla="*/ 171 h 233"/>
                <a:gd name="T28" fmla="*/ 168 w 199"/>
                <a:gd name="T29" fmla="*/ 175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9" h="233">
                  <a:moveTo>
                    <a:pt x="168" y="175"/>
                  </a:moveTo>
                  <a:cubicBezTo>
                    <a:pt x="154" y="188"/>
                    <a:pt x="136" y="195"/>
                    <a:pt x="117" y="195"/>
                  </a:cubicBezTo>
                  <a:cubicBezTo>
                    <a:pt x="73" y="195"/>
                    <a:pt x="39" y="160"/>
                    <a:pt x="39" y="117"/>
                  </a:cubicBezTo>
                  <a:cubicBezTo>
                    <a:pt x="39" y="74"/>
                    <a:pt x="73" y="39"/>
                    <a:pt x="117" y="39"/>
                  </a:cubicBezTo>
                  <a:cubicBezTo>
                    <a:pt x="136" y="39"/>
                    <a:pt x="154" y="46"/>
                    <a:pt x="168" y="58"/>
                  </a:cubicBezTo>
                  <a:cubicBezTo>
                    <a:pt x="172" y="62"/>
                    <a:pt x="172" y="62"/>
                    <a:pt x="172" y="62"/>
                  </a:cubicBezTo>
                  <a:cubicBezTo>
                    <a:pt x="199" y="35"/>
                    <a:pt x="199" y="35"/>
                    <a:pt x="199" y="35"/>
                  </a:cubicBezTo>
                  <a:cubicBezTo>
                    <a:pt x="195" y="31"/>
                    <a:pt x="195" y="31"/>
                    <a:pt x="195" y="31"/>
                  </a:cubicBezTo>
                  <a:cubicBezTo>
                    <a:pt x="173" y="11"/>
                    <a:pt x="146" y="0"/>
                    <a:pt x="117" y="0"/>
                  </a:cubicBezTo>
                  <a:cubicBezTo>
                    <a:pt x="52" y="0"/>
                    <a:pt x="0" y="52"/>
                    <a:pt x="0" y="117"/>
                  </a:cubicBezTo>
                  <a:cubicBezTo>
                    <a:pt x="0" y="181"/>
                    <a:pt x="52" y="233"/>
                    <a:pt x="117" y="233"/>
                  </a:cubicBezTo>
                  <a:cubicBezTo>
                    <a:pt x="146" y="233"/>
                    <a:pt x="173" y="222"/>
                    <a:pt x="195" y="203"/>
                  </a:cubicBezTo>
                  <a:cubicBezTo>
                    <a:pt x="199" y="199"/>
                    <a:pt x="199" y="199"/>
                    <a:pt x="199" y="199"/>
                  </a:cubicBezTo>
                  <a:cubicBezTo>
                    <a:pt x="172" y="171"/>
                    <a:pt x="172" y="171"/>
                    <a:pt x="172" y="171"/>
                  </a:cubicBezTo>
                  <a:lnTo>
                    <a:pt x="168" y="175"/>
                  </a:lnTo>
                  <a:close/>
                </a:path>
              </a:pathLst>
            </a:custGeom>
            <a:grpFill/>
            <a:ln>
              <a:noFill/>
            </a:ln>
          </p:spPr>
          <p:txBody>
            <a:bodyPr vert="horz" wrap="square" lIns="91440" tIns="45720" rIns="91440" bIns="45720" numCol="1" anchor="t" anchorCtr="0" compatLnSpc="1"/>
            <a:lstStyle/>
            <a:p>
              <a:endParaRPr lang="zh-CN" altLang="en-US"/>
            </a:p>
          </p:txBody>
        </p:sp>
        <p:pic>
          <p:nvPicPr>
            <p:cNvPr id="31" name="Picture 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174" y="495981"/>
              <a:ext cx="2568" cy="67614"/>
            </a:xfrm>
            <a:prstGeom prst="rect">
              <a:avLst/>
            </a:prstGeom>
            <a:grpFill/>
            <a:ln>
              <a:noFill/>
            </a:ln>
          </p:spPr>
        </p:pic>
      </p:grpSp>
      <p:grpSp>
        <p:nvGrpSpPr>
          <p:cNvPr id="32" name="组合 31"/>
          <p:cNvGrpSpPr/>
          <p:nvPr/>
        </p:nvGrpSpPr>
        <p:grpSpPr>
          <a:xfrm>
            <a:off x="7234687" y="3782121"/>
            <a:ext cx="429280" cy="505205"/>
            <a:chOff x="4763" y="-39687"/>
            <a:chExt cx="2360612" cy="2778125"/>
          </a:xfrm>
          <a:solidFill>
            <a:schemeClr val="bg1">
              <a:lumMod val="65000"/>
            </a:schemeClr>
          </a:solidFill>
          <a:effectLst/>
        </p:grpSpPr>
        <p:sp>
          <p:nvSpPr>
            <p:cNvPr id="33" name="Freeform 84"/>
            <p:cNvSpPr>
              <a:spLocks noEditPoints="1"/>
            </p:cNvSpPr>
            <p:nvPr/>
          </p:nvSpPr>
          <p:spPr bwMode="auto">
            <a:xfrm>
              <a:off x="4763" y="-39687"/>
              <a:ext cx="2360612" cy="2778125"/>
            </a:xfrm>
            <a:custGeom>
              <a:avLst/>
              <a:gdLst>
                <a:gd name="T0" fmla="*/ 0 w 626"/>
                <a:gd name="T1" fmla="*/ 98 h 738"/>
                <a:gd name="T2" fmla="*/ 0 w 626"/>
                <a:gd name="T3" fmla="*/ 110 h 738"/>
                <a:gd name="T4" fmla="*/ 626 w 626"/>
                <a:gd name="T5" fmla="*/ 97 h 738"/>
                <a:gd name="T6" fmla="*/ 626 w 626"/>
                <a:gd name="T7" fmla="*/ 97 h 738"/>
                <a:gd name="T8" fmla="*/ 599 w 626"/>
                <a:gd name="T9" fmla="*/ 14 h 738"/>
                <a:gd name="T10" fmla="*/ 411 w 626"/>
                <a:gd name="T11" fmla="*/ 116 h 738"/>
                <a:gd name="T12" fmla="*/ 313 w 626"/>
                <a:gd name="T13" fmla="*/ 116 h 738"/>
                <a:gd name="T14" fmla="*/ 230 w 626"/>
                <a:gd name="T15" fmla="*/ 116 h 738"/>
                <a:gd name="T16" fmla="*/ 80 w 626"/>
                <a:gd name="T17" fmla="*/ 32 h 738"/>
                <a:gd name="T18" fmla="*/ 0 w 626"/>
                <a:gd name="T19" fmla="*/ 95 h 738"/>
                <a:gd name="T20" fmla="*/ 0 w 626"/>
                <a:gd name="T21" fmla="*/ 97 h 738"/>
                <a:gd name="T22" fmla="*/ 0 w 626"/>
                <a:gd name="T23" fmla="*/ 145 h 738"/>
                <a:gd name="T24" fmla="*/ 0 w 626"/>
                <a:gd name="T25" fmla="*/ 232 h 738"/>
                <a:gd name="T26" fmla="*/ 43 w 626"/>
                <a:gd name="T27" fmla="*/ 291 h 738"/>
                <a:gd name="T28" fmla="*/ 56 w 626"/>
                <a:gd name="T29" fmla="*/ 291 h 738"/>
                <a:gd name="T30" fmla="*/ 210 w 626"/>
                <a:gd name="T31" fmla="*/ 291 h 738"/>
                <a:gd name="T32" fmla="*/ 255 w 626"/>
                <a:gd name="T33" fmla="*/ 376 h 738"/>
                <a:gd name="T34" fmla="*/ 158 w 626"/>
                <a:gd name="T35" fmla="*/ 432 h 738"/>
                <a:gd name="T36" fmla="*/ 166 w 626"/>
                <a:gd name="T37" fmla="*/ 436 h 738"/>
                <a:gd name="T38" fmla="*/ 255 w 626"/>
                <a:gd name="T39" fmla="*/ 420 h 738"/>
                <a:gd name="T40" fmla="*/ 261 w 626"/>
                <a:gd name="T41" fmla="*/ 738 h 738"/>
                <a:gd name="T42" fmla="*/ 267 w 626"/>
                <a:gd name="T43" fmla="*/ 733 h 738"/>
                <a:gd name="T44" fmla="*/ 299 w 626"/>
                <a:gd name="T45" fmla="*/ 629 h 738"/>
                <a:gd name="T46" fmla="*/ 319 w 626"/>
                <a:gd name="T47" fmla="*/ 626 h 738"/>
                <a:gd name="T48" fmla="*/ 343 w 626"/>
                <a:gd name="T49" fmla="*/ 687 h 738"/>
                <a:gd name="T50" fmla="*/ 363 w 626"/>
                <a:gd name="T51" fmla="*/ 738 h 738"/>
                <a:gd name="T52" fmla="*/ 369 w 626"/>
                <a:gd name="T53" fmla="*/ 732 h 738"/>
                <a:gd name="T54" fmla="*/ 411 w 626"/>
                <a:gd name="T55" fmla="*/ 428 h 738"/>
                <a:gd name="T56" fmla="*/ 465 w 626"/>
                <a:gd name="T57" fmla="*/ 433 h 738"/>
                <a:gd name="T58" fmla="*/ 463 w 626"/>
                <a:gd name="T59" fmla="*/ 425 h 738"/>
                <a:gd name="T60" fmla="*/ 369 w 626"/>
                <a:gd name="T61" fmla="*/ 336 h 738"/>
                <a:gd name="T62" fmla="*/ 438 w 626"/>
                <a:gd name="T63" fmla="*/ 291 h 738"/>
                <a:gd name="T64" fmla="*/ 570 w 626"/>
                <a:gd name="T65" fmla="*/ 291 h 738"/>
                <a:gd name="T66" fmla="*/ 626 w 626"/>
                <a:gd name="T67" fmla="*/ 239 h 738"/>
                <a:gd name="T68" fmla="*/ 626 w 626"/>
                <a:gd name="T69" fmla="*/ 145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26" h="738">
                  <a:moveTo>
                    <a:pt x="0" y="110"/>
                  </a:moveTo>
                  <a:cubicBezTo>
                    <a:pt x="0" y="108"/>
                    <a:pt x="0" y="99"/>
                    <a:pt x="0" y="98"/>
                  </a:cubicBezTo>
                  <a:cubicBezTo>
                    <a:pt x="0" y="98"/>
                    <a:pt x="0" y="99"/>
                    <a:pt x="0" y="100"/>
                  </a:cubicBezTo>
                  <a:cubicBezTo>
                    <a:pt x="0" y="105"/>
                    <a:pt x="0" y="108"/>
                    <a:pt x="0" y="110"/>
                  </a:cubicBezTo>
                  <a:close/>
                  <a:moveTo>
                    <a:pt x="626" y="145"/>
                  </a:moveTo>
                  <a:cubicBezTo>
                    <a:pt x="626" y="110"/>
                    <a:pt x="626" y="99"/>
                    <a:pt x="626" y="97"/>
                  </a:cubicBezTo>
                  <a:cubicBezTo>
                    <a:pt x="626" y="97"/>
                    <a:pt x="626" y="97"/>
                    <a:pt x="626" y="97"/>
                  </a:cubicBezTo>
                  <a:cubicBezTo>
                    <a:pt x="626" y="97"/>
                    <a:pt x="626" y="97"/>
                    <a:pt x="626" y="97"/>
                  </a:cubicBezTo>
                  <a:cubicBezTo>
                    <a:pt x="626" y="96"/>
                    <a:pt x="626" y="96"/>
                    <a:pt x="626" y="95"/>
                  </a:cubicBezTo>
                  <a:cubicBezTo>
                    <a:pt x="625" y="69"/>
                    <a:pt x="621" y="27"/>
                    <a:pt x="599" y="14"/>
                  </a:cubicBezTo>
                  <a:cubicBezTo>
                    <a:pt x="573" y="0"/>
                    <a:pt x="550" y="27"/>
                    <a:pt x="545" y="32"/>
                  </a:cubicBezTo>
                  <a:cubicBezTo>
                    <a:pt x="512" y="69"/>
                    <a:pt x="476" y="116"/>
                    <a:pt x="411" y="116"/>
                  </a:cubicBezTo>
                  <a:cubicBezTo>
                    <a:pt x="396" y="116"/>
                    <a:pt x="396" y="116"/>
                    <a:pt x="396" y="116"/>
                  </a:cubicBezTo>
                  <a:cubicBezTo>
                    <a:pt x="396" y="116"/>
                    <a:pt x="354" y="116"/>
                    <a:pt x="313" y="116"/>
                  </a:cubicBezTo>
                  <a:cubicBezTo>
                    <a:pt x="313" y="116"/>
                    <a:pt x="313" y="116"/>
                    <a:pt x="313" y="116"/>
                  </a:cubicBezTo>
                  <a:cubicBezTo>
                    <a:pt x="271" y="116"/>
                    <a:pt x="230" y="116"/>
                    <a:pt x="230" y="116"/>
                  </a:cubicBezTo>
                  <a:cubicBezTo>
                    <a:pt x="215" y="116"/>
                    <a:pt x="215" y="116"/>
                    <a:pt x="215" y="116"/>
                  </a:cubicBezTo>
                  <a:cubicBezTo>
                    <a:pt x="149" y="116"/>
                    <a:pt x="114" y="69"/>
                    <a:pt x="80" y="32"/>
                  </a:cubicBezTo>
                  <a:cubicBezTo>
                    <a:pt x="76" y="27"/>
                    <a:pt x="52" y="0"/>
                    <a:pt x="27" y="14"/>
                  </a:cubicBezTo>
                  <a:cubicBezTo>
                    <a:pt x="5" y="27"/>
                    <a:pt x="0" y="69"/>
                    <a:pt x="0" y="95"/>
                  </a:cubicBezTo>
                  <a:cubicBezTo>
                    <a:pt x="0" y="96"/>
                    <a:pt x="0" y="96"/>
                    <a:pt x="0" y="97"/>
                  </a:cubicBezTo>
                  <a:cubicBezTo>
                    <a:pt x="0" y="97"/>
                    <a:pt x="0" y="97"/>
                    <a:pt x="0" y="97"/>
                  </a:cubicBezTo>
                  <a:cubicBezTo>
                    <a:pt x="0" y="97"/>
                    <a:pt x="0" y="97"/>
                    <a:pt x="0" y="97"/>
                  </a:cubicBezTo>
                  <a:cubicBezTo>
                    <a:pt x="0" y="99"/>
                    <a:pt x="0" y="110"/>
                    <a:pt x="0" y="145"/>
                  </a:cubicBezTo>
                  <a:cubicBezTo>
                    <a:pt x="0" y="145"/>
                    <a:pt x="0" y="145"/>
                    <a:pt x="0" y="145"/>
                  </a:cubicBezTo>
                  <a:cubicBezTo>
                    <a:pt x="0" y="145"/>
                    <a:pt x="0" y="189"/>
                    <a:pt x="0" y="232"/>
                  </a:cubicBezTo>
                  <a:cubicBezTo>
                    <a:pt x="0" y="234"/>
                    <a:pt x="0" y="237"/>
                    <a:pt x="0" y="239"/>
                  </a:cubicBezTo>
                  <a:cubicBezTo>
                    <a:pt x="2" y="274"/>
                    <a:pt x="17" y="288"/>
                    <a:pt x="43" y="291"/>
                  </a:cubicBezTo>
                  <a:cubicBezTo>
                    <a:pt x="47" y="291"/>
                    <a:pt x="51" y="291"/>
                    <a:pt x="56" y="291"/>
                  </a:cubicBezTo>
                  <a:cubicBezTo>
                    <a:pt x="56" y="291"/>
                    <a:pt x="56" y="291"/>
                    <a:pt x="56" y="291"/>
                  </a:cubicBezTo>
                  <a:cubicBezTo>
                    <a:pt x="73" y="291"/>
                    <a:pt x="187" y="291"/>
                    <a:pt x="187" y="291"/>
                  </a:cubicBezTo>
                  <a:cubicBezTo>
                    <a:pt x="210" y="291"/>
                    <a:pt x="210" y="291"/>
                    <a:pt x="210" y="291"/>
                  </a:cubicBezTo>
                  <a:cubicBezTo>
                    <a:pt x="232" y="295"/>
                    <a:pt x="255" y="305"/>
                    <a:pt x="255" y="336"/>
                  </a:cubicBezTo>
                  <a:cubicBezTo>
                    <a:pt x="255" y="336"/>
                    <a:pt x="255" y="351"/>
                    <a:pt x="255" y="376"/>
                  </a:cubicBezTo>
                  <a:cubicBezTo>
                    <a:pt x="245" y="381"/>
                    <a:pt x="200" y="404"/>
                    <a:pt x="161" y="425"/>
                  </a:cubicBezTo>
                  <a:cubicBezTo>
                    <a:pt x="156" y="427"/>
                    <a:pt x="157" y="430"/>
                    <a:pt x="158" y="432"/>
                  </a:cubicBezTo>
                  <a:cubicBezTo>
                    <a:pt x="158" y="433"/>
                    <a:pt x="158" y="433"/>
                    <a:pt x="158" y="433"/>
                  </a:cubicBezTo>
                  <a:cubicBezTo>
                    <a:pt x="161" y="437"/>
                    <a:pt x="163" y="436"/>
                    <a:pt x="166" y="436"/>
                  </a:cubicBezTo>
                  <a:cubicBezTo>
                    <a:pt x="213" y="428"/>
                    <a:pt x="213" y="428"/>
                    <a:pt x="213" y="428"/>
                  </a:cubicBezTo>
                  <a:cubicBezTo>
                    <a:pt x="227" y="425"/>
                    <a:pt x="242" y="422"/>
                    <a:pt x="255" y="420"/>
                  </a:cubicBezTo>
                  <a:cubicBezTo>
                    <a:pt x="255" y="526"/>
                    <a:pt x="255" y="698"/>
                    <a:pt x="255" y="732"/>
                  </a:cubicBezTo>
                  <a:cubicBezTo>
                    <a:pt x="255" y="738"/>
                    <a:pt x="258" y="738"/>
                    <a:pt x="261" y="738"/>
                  </a:cubicBezTo>
                  <a:cubicBezTo>
                    <a:pt x="261" y="738"/>
                    <a:pt x="261" y="738"/>
                    <a:pt x="261" y="738"/>
                  </a:cubicBezTo>
                  <a:cubicBezTo>
                    <a:pt x="266" y="738"/>
                    <a:pt x="266" y="735"/>
                    <a:pt x="267" y="733"/>
                  </a:cubicBezTo>
                  <a:cubicBezTo>
                    <a:pt x="281" y="687"/>
                    <a:pt x="281" y="687"/>
                    <a:pt x="281" y="687"/>
                  </a:cubicBezTo>
                  <a:cubicBezTo>
                    <a:pt x="288" y="667"/>
                    <a:pt x="295" y="642"/>
                    <a:pt x="299" y="629"/>
                  </a:cubicBezTo>
                  <a:cubicBezTo>
                    <a:pt x="299" y="628"/>
                    <a:pt x="301" y="626"/>
                    <a:pt x="305" y="626"/>
                  </a:cubicBezTo>
                  <a:cubicBezTo>
                    <a:pt x="319" y="626"/>
                    <a:pt x="319" y="626"/>
                    <a:pt x="319" y="626"/>
                  </a:cubicBezTo>
                  <a:cubicBezTo>
                    <a:pt x="323" y="626"/>
                    <a:pt x="325" y="628"/>
                    <a:pt x="325" y="629"/>
                  </a:cubicBezTo>
                  <a:cubicBezTo>
                    <a:pt x="329" y="642"/>
                    <a:pt x="336" y="667"/>
                    <a:pt x="343" y="687"/>
                  </a:cubicBezTo>
                  <a:cubicBezTo>
                    <a:pt x="357" y="733"/>
                    <a:pt x="357" y="733"/>
                    <a:pt x="357" y="733"/>
                  </a:cubicBezTo>
                  <a:cubicBezTo>
                    <a:pt x="357" y="735"/>
                    <a:pt x="358" y="738"/>
                    <a:pt x="363" y="738"/>
                  </a:cubicBezTo>
                  <a:cubicBezTo>
                    <a:pt x="363" y="738"/>
                    <a:pt x="363" y="738"/>
                    <a:pt x="363" y="738"/>
                  </a:cubicBezTo>
                  <a:cubicBezTo>
                    <a:pt x="366" y="738"/>
                    <a:pt x="369" y="738"/>
                    <a:pt x="369" y="732"/>
                  </a:cubicBezTo>
                  <a:cubicBezTo>
                    <a:pt x="369" y="420"/>
                    <a:pt x="369" y="420"/>
                    <a:pt x="369" y="420"/>
                  </a:cubicBezTo>
                  <a:cubicBezTo>
                    <a:pt x="382" y="422"/>
                    <a:pt x="397" y="425"/>
                    <a:pt x="411" y="428"/>
                  </a:cubicBezTo>
                  <a:cubicBezTo>
                    <a:pt x="458" y="436"/>
                    <a:pt x="458" y="436"/>
                    <a:pt x="458" y="436"/>
                  </a:cubicBezTo>
                  <a:cubicBezTo>
                    <a:pt x="461" y="436"/>
                    <a:pt x="463" y="437"/>
                    <a:pt x="465" y="433"/>
                  </a:cubicBezTo>
                  <a:cubicBezTo>
                    <a:pt x="466" y="432"/>
                    <a:pt x="466" y="432"/>
                    <a:pt x="466" y="432"/>
                  </a:cubicBezTo>
                  <a:cubicBezTo>
                    <a:pt x="467" y="430"/>
                    <a:pt x="468" y="427"/>
                    <a:pt x="463" y="425"/>
                  </a:cubicBezTo>
                  <a:cubicBezTo>
                    <a:pt x="423" y="404"/>
                    <a:pt x="379" y="381"/>
                    <a:pt x="369" y="376"/>
                  </a:cubicBezTo>
                  <a:cubicBezTo>
                    <a:pt x="369" y="351"/>
                    <a:pt x="369" y="336"/>
                    <a:pt x="369" y="336"/>
                  </a:cubicBezTo>
                  <a:cubicBezTo>
                    <a:pt x="369" y="305"/>
                    <a:pt x="392" y="295"/>
                    <a:pt x="414" y="291"/>
                  </a:cubicBezTo>
                  <a:cubicBezTo>
                    <a:pt x="438" y="291"/>
                    <a:pt x="438" y="291"/>
                    <a:pt x="438" y="291"/>
                  </a:cubicBezTo>
                  <a:cubicBezTo>
                    <a:pt x="438" y="291"/>
                    <a:pt x="553" y="291"/>
                    <a:pt x="570" y="291"/>
                  </a:cubicBezTo>
                  <a:cubicBezTo>
                    <a:pt x="570" y="291"/>
                    <a:pt x="570" y="291"/>
                    <a:pt x="570" y="291"/>
                  </a:cubicBezTo>
                  <a:cubicBezTo>
                    <a:pt x="574" y="291"/>
                    <a:pt x="578" y="291"/>
                    <a:pt x="582" y="291"/>
                  </a:cubicBezTo>
                  <a:cubicBezTo>
                    <a:pt x="608" y="288"/>
                    <a:pt x="624" y="274"/>
                    <a:pt x="626" y="239"/>
                  </a:cubicBezTo>
                  <a:cubicBezTo>
                    <a:pt x="626" y="237"/>
                    <a:pt x="626" y="234"/>
                    <a:pt x="626" y="232"/>
                  </a:cubicBezTo>
                  <a:cubicBezTo>
                    <a:pt x="626" y="189"/>
                    <a:pt x="626" y="145"/>
                    <a:pt x="626" y="145"/>
                  </a:cubicBezTo>
                  <a:close/>
                </a:path>
              </a:pathLst>
            </a:custGeom>
            <a:grpFill/>
            <a:ln>
              <a:noFill/>
            </a:ln>
          </p:spPr>
          <p:txBody>
            <a:bodyPr vert="horz" wrap="square" lIns="91440" tIns="45720" rIns="91440" bIns="45720" numCol="1" anchor="t" anchorCtr="0" compatLnSpc="1"/>
            <a:lstStyle/>
            <a:p>
              <a:endParaRPr lang="zh-CN" altLang="en-US"/>
            </a:p>
          </p:txBody>
        </p:sp>
        <p:sp>
          <p:nvSpPr>
            <p:cNvPr id="34" name="Freeform 85"/>
            <p:cNvSpPr>
              <a:spLocks noEditPoints="1"/>
            </p:cNvSpPr>
            <p:nvPr/>
          </p:nvSpPr>
          <p:spPr bwMode="auto">
            <a:xfrm>
              <a:off x="204788" y="407988"/>
              <a:ext cx="1960562" cy="520700"/>
            </a:xfrm>
            <a:custGeom>
              <a:avLst/>
              <a:gdLst>
                <a:gd name="T0" fmla="*/ 70 w 520"/>
                <a:gd name="T1" fmla="*/ 0 h 138"/>
                <a:gd name="T2" fmla="*/ 0 w 520"/>
                <a:gd name="T3" fmla="*/ 69 h 138"/>
                <a:gd name="T4" fmla="*/ 70 w 520"/>
                <a:gd name="T5" fmla="*/ 138 h 138"/>
                <a:gd name="T6" fmla="*/ 139 w 520"/>
                <a:gd name="T7" fmla="*/ 69 h 138"/>
                <a:gd name="T8" fmla="*/ 70 w 520"/>
                <a:gd name="T9" fmla="*/ 0 h 138"/>
                <a:gd name="T10" fmla="*/ 451 w 520"/>
                <a:gd name="T11" fmla="*/ 0 h 138"/>
                <a:gd name="T12" fmla="*/ 381 w 520"/>
                <a:gd name="T13" fmla="*/ 69 h 138"/>
                <a:gd name="T14" fmla="*/ 451 w 520"/>
                <a:gd name="T15" fmla="*/ 138 h 138"/>
                <a:gd name="T16" fmla="*/ 520 w 520"/>
                <a:gd name="T17" fmla="*/ 69 h 138"/>
                <a:gd name="T18" fmla="*/ 451 w 520"/>
                <a:gd name="T19"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0" h="138">
                  <a:moveTo>
                    <a:pt x="70" y="0"/>
                  </a:moveTo>
                  <a:cubicBezTo>
                    <a:pt x="31" y="0"/>
                    <a:pt x="0" y="31"/>
                    <a:pt x="0" y="69"/>
                  </a:cubicBezTo>
                  <a:cubicBezTo>
                    <a:pt x="0" y="108"/>
                    <a:pt x="31" y="138"/>
                    <a:pt x="70" y="138"/>
                  </a:cubicBezTo>
                  <a:cubicBezTo>
                    <a:pt x="108" y="138"/>
                    <a:pt x="139" y="108"/>
                    <a:pt x="139" y="69"/>
                  </a:cubicBezTo>
                  <a:cubicBezTo>
                    <a:pt x="139" y="31"/>
                    <a:pt x="108" y="0"/>
                    <a:pt x="70" y="0"/>
                  </a:cubicBezTo>
                  <a:close/>
                  <a:moveTo>
                    <a:pt x="451" y="0"/>
                  </a:moveTo>
                  <a:cubicBezTo>
                    <a:pt x="412" y="0"/>
                    <a:pt x="381" y="31"/>
                    <a:pt x="381" y="69"/>
                  </a:cubicBezTo>
                  <a:cubicBezTo>
                    <a:pt x="381" y="108"/>
                    <a:pt x="412" y="138"/>
                    <a:pt x="451" y="138"/>
                  </a:cubicBezTo>
                  <a:cubicBezTo>
                    <a:pt x="489" y="138"/>
                    <a:pt x="520" y="108"/>
                    <a:pt x="520" y="69"/>
                  </a:cubicBezTo>
                  <a:cubicBezTo>
                    <a:pt x="520" y="31"/>
                    <a:pt x="489" y="0"/>
                    <a:pt x="451" y="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5" name="Freeform 86"/>
            <p:cNvSpPr>
              <a:spLocks noEditPoints="1"/>
            </p:cNvSpPr>
            <p:nvPr/>
          </p:nvSpPr>
          <p:spPr bwMode="auto">
            <a:xfrm>
              <a:off x="906463" y="619126"/>
              <a:ext cx="557212" cy="422275"/>
            </a:xfrm>
            <a:custGeom>
              <a:avLst/>
              <a:gdLst>
                <a:gd name="T0" fmla="*/ 88 w 148"/>
                <a:gd name="T1" fmla="*/ 78 h 112"/>
                <a:gd name="T2" fmla="*/ 81 w 148"/>
                <a:gd name="T3" fmla="*/ 49 h 112"/>
                <a:gd name="T4" fmla="*/ 66 w 148"/>
                <a:gd name="T5" fmla="*/ 49 h 112"/>
                <a:gd name="T6" fmla="*/ 60 w 148"/>
                <a:gd name="T7" fmla="*/ 78 h 112"/>
                <a:gd name="T8" fmla="*/ 0 w 148"/>
                <a:gd name="T9" fmla="*/ 83 h 112"/>
                <a:gd name="T10" fmla="*/ 0 w 148"/>
                <a:gd name="T11" fmla="*/ 92 h 112"/>
                <a:gd name="T12" fmla="*/ 69 w 148"/>
                <a:gd name="T13" fmla="*/ 83 h 112"/>
                <a:gd name="T14" fmla="*/ 69 w 148"/>
                <a:gd name="T15" fmla="*/ 82 h 112"/>
                <a:gd name="T16" fmla="*/ 70 w 148"/>
                <a:gd name="T17" fmla="*/ 82 h 112"/>
                <a:gd name="T18" fmla="*/ 74 w 148"/>
                <a:gd name="T19" fmla="*/ 80 h 112"/>
                <a:gd name="T20" fmla="*/ 78 w 148"/>
                <a:gd name="T21" fmla="*/ 82 h 112"/>
                <a:gd name="T22" fmla="*/ 78 w 148"/>
                <a:gd name="T23" fmla="*/ 82 h 112"/>
                <a:gd name="T24" fmla="*/ 79 w 148"/>
                <a:gd name="T25" fmla="*/ 83 h 112"/>
                <a:gd name="T26" fmla="*/ 148 w 148"/>
                <a:gd name="T27" fmla="*/ 92 h 112"/>
                <a:gd name="T28" fmla="*/ 148 w 148"/>
                <a:gd name="T29" fmla="*/ 83 h 112"/>
                <a:gd name="T30" fmla="*/ 88 w 148"/>
                <a:gd name="T31" fmla="*/ 78 h 112"/>
                <a:gd name="T32" fmla="*/ 62 w 148"/>
                <a:gd name="T33" fmla="*/ 18 h 112"/>
                <a:gd name="T34" fmla="*/ 70 w 148"/>
                <a:gd name="T35" fmla="*/ 30 h 112"/>
                <a:gd name="T36" fmla="*/ 74 w 148"/>
                <a:gd name="T37" fmla="*/ 32 h 112"/>
                <a:gd name="T38" fmla="*/ 78 w 148"/>
                <a:gd name="T39" fmla="*/ 30 h 112"/>
                <a:gd name="T40" fmla="*/ 87 w 148"/>
                <a:gd name="T41" fmla="*/ 18 h 112"/>
                <a:gd name="T42" fmla="*/ 94 w 148"/>
                <a:gd name="T43" fmla="*/ 8 h 112"/>
                <a:gd name="T44" fmla="*/ 87 w 148"/>
                <a:gd name="T45" fmla="*/ 0 h 112"/>
                <a:gd name="T46" fmla="*/ 61 w 148"/>
                <a:gd name="T47" fmla="*/ 0 h 112"/>
                <a:gd name="T48" fmla="*/ 54 w 148"/>
                <a:gd name="T49" fmla="*/ 8 h 112"/>
                <a:gd name="T50" fmla="*/ 62 w 148"/>
                <a:gd name="T51" fmla="*/ 18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8" h="112">
                  <a:moveTo>
                    <a:pt x="88" y="78"/>
                  </a:moveTo>
                  <a:cubicBezTo>
                    <a:pt x="82" y="69"/>
                    <a:pt x="81" y="49"/>
                    <a:pt x="81" y="49"/>
                  </a:cubicBezTo>
                  <a:cubicBezTo>
                    <a:pt x="66" y="49"/>
                    <a:pt x="66" y="49"/>
                    <a:pt x="66" y="49"/>
                  </a:cubicBezTo>
                  <a:cubicBezTo>
                    <a:pt x="66" y="49"/>
                    <a:pt x="66" y="69"/>
                    <a:pt x="60" y="78"/>
                  </a:cubicBezTo>
                  <a:cubicBezTo>
                    <a:pt x="44" y="106"/>
                    <a:pt x="6" y="90"/>
                    <a:pt x="0" y="83"/>
                  </a:cubicBezTo>
                  <a:cubicBezTo>
                    <a:pt x="0" y="92"/>
                    <a:pt x="0" y="92"/>
                    <a:pt x="0" y="92"/>
                  </a:cubicBezTo>
                  <a:cubicBezTo>
                    <a:pt x="8" y="104"/>
                    <a:pt x="53" y="112"/>
                    <a:pt x="69" y="83"/>
                  </a:cubicBezTo>
                  <a:cubicBezTo>
                    <a:pt x="69" y="83"/>
                    <a:pt x="69" y="82"/>
                    <a:pt x="69" y="82"/>
                  </a:cubicBezTo>
                  <a:cubicBezTo>
                    <a:pt x="70" y="82"/>
                    <a:pt x="70" y="82"/>
                    <a:pt x="70" y="82"/>
                  </a:cubicBezTo>
                  <a:cubicBezTo>
                    <a:pt x="71" y="80"/>
                    <a:pt x="72" y="80"/>
                    <a:pt x="74" y="80"/>
                  </a:cubicBezTo>
                  <a:cubicBezTo>
                    <a:pt x="76" y="80"/>
                    <a:pt x="77" y="80"/>
                    <a:pt x="78" y="82"/>
                  </a:cubicBezTo>
                  <a:cubicBezTo>
                    <a:pt x="78" y="82"/>
                    <a:pt x="78" y="82"/>
                    <a:pt x="78" y="82"/>
                  </a:cubicBezTo>
                  <a:cubicBezTo>
                    <a:pt x="79" y="82"/>
                    <a:pt x="79" y="83"/>
                    <a:pt x="79" y="83"/>
                  </a:cubicBezTo>
                  <a:cubicBezTo>
                    <a:pt x="94" y="112"/>
                    <a:pt x="139" y="104"/>
                    <a:pt x="148" y="92"/>
                  </a:cubicBezTo>
                  <a:cubicBezTo>
                    <a:pt x="148" y="83"/>
                    <a:pt x="148" y="83"/>
                    <a:pt x="148" y="83"/>
                  </a:cubicBezTo>
                  <a:cubicBezTo>
                    <a:pt x="141" y="90"/>
                    <a:pt x="104" y="105"/>
                    <a:pt x="88" y="78"/>
                  </a:cubicBezTo>
                  <a:close/>
                  <a:moveTo>
                    <a:pt x="62" y="18"/>
                  </a:moveTo>
                  <a:cubicBezTo>
                    <a:pt x="65" y="22"/>
                    <a:pt x="68" y="27"/>
                    <a:pt x="70" y="30"/>
                  </a:cubicBezTo>
                  <a:cubicBezTo>
                    <a:pt x="70" y="31"/>
                    <a:pt x="71" y="32"/>
                    <a:pt x="74" y="32"/>
                  </a:cubicBezTo>
                  <a:cubicBezTo>
                    <a:pt x="77" y="32"/>
                    <a:pt x="78" y="31"/>
                    <a:pt x="78" y="30"/>
                  </a:cubicBezTo>
                  <a:cubicBezTo>
                    <a:pt x="80" y="27"/>
                    <a:pt x="84" y="22"/>
                    <a:pt x="87" y="18"/>
                  </a:cubicBezTo>
                  <a:cubicBezTo>
                    <a:pt x="94" y="8"/>
                    <a:pt x="94" y="8"/>
                    <a:pt x="94" y="8"/>
                  </a:cubicBezTo>
                  <a:cubicBezTo>
                    <a:pt x="98" y="4"/>
                    <a:pt x="94" y="0"/>
                    <a:pt x="87" y="0"/>
                  </a:cubicBezTo>
                  <a:cubicBezTo>
                    <a:pt x="61" y="0"/>
                    <a:pt x="61" y="0"/>
                    <a:pt x="61" y="0"/>
                  </a:cubicBezTo>
                  <a:cubicBezTo>
                    <a:pt x="54" y="0"/>
                    <a:pt x="51" y="4"/>
                    <a:pt x="54" y="8"/>
                  </a:cubicBezTo>
                  <a:lnTo>
                    <a:pt x="62" y="1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6" name="Freeform 87"/>
            <p:cNvSpPr>
              <a:spLocks noEditPoints="1"/>
            </p:cNvSpPr>
            <p:nvPr/>
          </p:nvSpPr>
          <p:spPr bwMode="auto">
            <a:xfrm>
              <a:off x="382588" y="407988"/>
              <a:ext cx="1604962" cy="527050"/>
            </a:xfrm>
            <a:custGeom>
              <a:avLst/>
              <a:gdLst>
                <a:gd name="T0" fmla="*/ 22 w 426"/>
                <a:gd name="T1" fmla="*/ 0 h 140"/>
                <a:gd name="T2" fmla="*/ 0 w 426"/>
                <a:gd name="T3" fmla="*/ 70 h 140"/>
                <a:gd name="T4" fmla="*/ 22 w 426"/>
                <a:gd name="T5" fmla="*/ 140 h 140"/>
                <a:gd name="T6" fmla="*/ 45 w 426"/>
                <a:gd name="T7" fmla="*/ 70 h 140"/>
                <a:gd name="T8" fmla="*/ 22 w 426"/>
                <a:gd name="T9" fmla="*/ 0 h 140"/>
                <a:gd name="T10" fmla="*/ 403 w 426"/>
                <a:gd name="T11" fmla="*/ 0 h 140"/>
                <a:gd name="T12" fmla="*/ 381 w 426"/>
                <a:gd name="T13" fmla="*/ 70 h 140"/>
                <a:gd name="T14" fmla="*/ 403 w 426"/>
                <a:gd name="T15" fmla="*/ 140 h 140"/>
                <a:gd name="T16" fmla="*/ 426 w 426"/>
                <a:gd name="T17" fmla="*/ 70 h 140"/>
                <a:gd name="T18" fmla="*/ 403 w 426"/>
                <a:gd name="T19"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6" h="140">
                  <a:moveTo>
                    <a:pt x="22" y="0"/>
                  </a:moveTo>
                  <a:cubicBezTo>
                    <a:pt x="10" y="0"/>
                    <a:pt x="0" y="31"/>
                    <a:pt x="0" y="70"/>
                  </a:cubicBezTo>
                  <a:cubicBezTo>
                    <a:pt x="0" y="109"/>
                    <a:pt x="10" y="140"/>
                    <a:pt x="22" y="140"/>
                  </a:cubicBezTo>
                  <a:cubicBezTo>
                    <a:pt x="35" y="140"/>
                    <a:pt x="45" y="109"/>
                    <a:pt x="45" y="70"/>
                  </a:cubicBezTo>
                  <a:cubicBezTo>
                    <a:pt x="45" y="31"/>
                    <a:pt x="35" y="0"/>
                    <a:pt x="22" y="0"/>
                  </a:cubicBezTo>
                  <a:close/>
                  <a:moveTo>
                    <a:pt x="403" y="0"/>
                  </a:moveTo>
                  <a:cubicBezTo>
                    <a:pt x="391" y="0"/>
                    <a:pt x="381" y="31"/>
                    <a:pt x="381" y="70"/>
                  </a:cubicBezTo>
                  <a:cubicBezTo>
                    <a:pt x="381" y="109"/>
                    <a:pt x="391" y="140"/>
                    <a:pt x="403" y="140"/>
                  </a:cubicBezTo>
                  <a:cubicBezTo>
                    <a:pt x="416" y="140"/>
                    <a:pt x="426" y="109"/>
                    <a:pt x="426" y="70"/>
                  </a:cubicBezTo>
                  <a:cubicBezTo>
                    <a:pt x="426" y="31"/>
                    <a:pt x="416" y="0"/>
                    <a:pt x="403" y="0"/>
                  </a:cubicBezTo>
                  <a:close/>
                </a:path>
              </a:pathLst>
            </a:custGeom>
            <a:grpFill/>
            <a:ln>
              <a:noFill/>
            </a:ln>
          </p:spPr>
          <p:txBody>
            <a:bodyPr vert="horz" wrap="square" lIns="91440" tIns="45720" rIns="91440" bIns="45720" numCol="1" anchor="t" anchorCtr="0" compatLnSpc="1"/>
            <a:lstStyle/>
            <a:p>
              <a:endParaRPr lang="zh-CN" altLang="en-US"/>
            </a:p>
          </p:txBody>
        </p:sp>
      </p:grpSp>
      <p:grpSp>
        <p:nvGrpSpPr>
          <p:cNvPr id="37" name="组合 36"/>
          <p:cNvGrpSpPr/>
          <p:nvPr/>
        </p:nvGrpSpPr>
        <p:grpSpPr>
          <a:xfrm>
            <a:off x="8111068" y="3841076"/>
            <a:ext cx="890946" cy="385047"/>
            <a:chOff x="4763" y="0"/>
            <a:chExt cx="3019425" cy="1304925"/>
          </a:xfrm>
          <a:solidFill>
            <a:schemeClr val="bg1">
              <a:lumMod val="65000"/>
            </a:schemeClr>
          </a:solidFill>
          <a:effectLst/>
        </p:grpSpPr>
        <p:sp>
          <p:nvSpPr>
            <p:cNvPr id="38" name="Freeform 5"/>
            <p:cNvSpPr/>
            <p:nvPr/>
          </p:nvSpPr>
          <p:spPr bwMode="auto">
            <a:xfrm>
              <a:off x="1262063" y="339725"/>
              <a:ext cx="376238" cy="65088"/>
            </a:xfrm>
            <a:custGeom>
              <a:avLst/>
              <a:gdLst>
                <a:gd name="T0" fmla="*/ 98 w 100"/>
                <a:gd name="T1" fmla="*/ 13 h 17"/>
                <a:gd name="T2" fmla="*/ 92 w 100"/>
                <a:gd name="T3" fmla="*/ 17 h 17"/>
                <a:gd name="T4" fmla="*/ 0 w 100"/>
                <a:gd name="T5" fmla="*/ 17 h 17"/>
                <a:gd name="T6" fmla="*/ 0 w 100"/>
                <a:gd name="T7" fmla="*/ 0 h 17"/>
                <a:gd name="T8" fmla="*/ 100 w 100"/>
                <a:gd name="T9" fmla="*/ 0 h 17"/>
                <a:gd name="T10" fmla="*/ 98 w 100"/>
                <a:gd name="T11" fmla="*/ 13 h 17"/>
              </a:gdLst>
              <a:ahLst/>
              <a:cxnLst>
                <a:cxn ang="0">
                  <a:pos x="T0" y="T1"/>
                </a:cxn>
                <a:cxn ang="0">
                  <a:pos x="T2" y="T3"/>
                </a:cxn>
                <a:cxn ang="0">
                  <a:pos x="T4" y="T5"/>
                </a:cxn>
                <a:cxn ang="0">
                  <a:pos x="T6" y="T7"/>
                </a:cxn>
                <a:cxn ang="0">
                  <a:pos x="T8" y="T9"/>
                </a:cxn>
                <a:cxn ang="0">
                  <a:pos x="T10" y="T11"/>
                </a:cxn>
              </a:cxnLst>
              <a:rect l="0" t="0" r="r" b="b"/>
              <a:pathLst>
                <a:path w="100" h="17">
                  <a:moveTo>
                    <a:pt x="98" y="13"/>
                  </a:moveTo>
                  <a:cubicBezTo>
                    <a:pt x="95" y="17"/>
                    <a:pt x="92" y="17"/>
                    <a:pt x="92" y="17"/>
                  </a:cubicBezTo>
                  <a:cubicBezTo>
                    <a:pt x="0" y="17"/>
                    <a:pt x="0" y="17"/>
                    <a:pt x="0" y="17"/>
                  </a:cubicBezTo>
                  <a:cubicBezTo>
                    <a:pt x="0" y="0"/>
                    <a:pt x="0" y="0"/>
                    <a:pt x="0" y="0"/>
                  </a:cubicBezTo>
                  <a:cubicBezTo>
                    <a:pt x="100" y="0"/>
                    <a:pt x="100" y="0"/>
                    <a:pt x="100" y="0"/>
                  </a:cubicBezTo>
                  <a:cubicBezTo>
                    <a:pt x="100" y="0"/>
                    <a:pt x="100" y="10"/>
                    <a:pt x="98" y="13"/>
                  </a:cubicBezTo>
                  <a:close/>
                </a:path>
              </a:pathLst>
            </a:custGeom>
            <a:grpFill/>
            <a:ln>
              <a:noFill/>
            </a:ln>
          </p:spPr>
          <p:txBody>
            <a:bodyPr vert="horz" wrap="square" lIns="91440" tIns="45720" rIns="91440" bIns="45720" numCol="1" anchor="t" anchorCtr="0" compatLnSpc="1"/>
            <a:lstStyle/>
            <a:p>
              <a:endParaRPr lang="zh-CN" altLang="en-US"/>
            </a:p>
          </p:txBody>
        </p:sp>
        <p:sp>
          <p:nvSpPr>
            <p:cNvPr id="39" name="Freeform 6"/>
            <p:cNvSpPr/>
            <p:nvPr/>
          </p:nvSpPr>
          <p:spPr bwMode="auto">
            <a:xfrm>
              <a:off x="2181226" y="7938"/>
              <a:ext cx="60325" cy="419100"/>
            </a:xfrm>
            <a:custGeom>
              <a:avLst/>
              <a:gdLst>
                <a:gd name="T0" fmla="*/ 12 w 16"/>
                <a:gd name="T1" fmla="*/ 108 h 111"/>
                <a:gd name="T2" fmla="*/ 16 w 16"/>
                <a:gd name="T3" fmla="*/ 102 h 111"/>
                <a:gd name="T4" fmla="*/ 16 w 16"/>
                <a:gd name="T5" fmla="*/ 0 h 111"/>
                <a:gd name="T6" fmla="*/ 0 w 16"/>
                <a:gd name="T7" fmla="*/ 0 h 111"/>
                <a:gd name="T8" fmla="*/ 0 w 16"/>
                <a:gd name="T9" fmla="*/ 110 h 111"/>
                <a:gd name="T10" fmla="*/ 12 w 16"/>
                <a:gd name="T11" fmla="*/ 108 h 111"/>
              </a:gdLst>
              <a:ahLst/>
              <a:cxnLst>
                <a:cxn ang="0">
                  <a:pos x="T0" y="T1"/>
                </a:cxn>
                <a:cxn ang="0">
                  <a:pos x="T2" y="T3"/>
                </a:cxn>
                <a:cxn ang="0">
                  <a:pos x="T4" y="T5"/>
                </a:cxn>
                <a:cxn ang="0">
                  <a:pos x="T6" y="T7"/>
                </a:cxn>
                <a:cxn ang="0">
                  <a:pos x="T8" y="T9"/>
                </a:cxn>
                <a:cxn ang="0">
                  <a:pos x="T10" y="T11"/>
                </a:cxn>
              </a:cxnLst>
              <a:rect l="0" t="0" r="r" b="b"/>
              <a:pathLst>
                <a:path w="16" h="111">
                  <a:moveTo>
                    <a:pt x="12" y="108"/>
                  </a:moveTo>
                  <a:cubicBezTo>
                    <a:pt x="16" y="106"/>
                    <a:pt x="16" y="102"/>
                    <a:pt x="16" y="102"/>
                  </a:cubicBezTo>
                  <a:cubicBezTo>
                    <a:pt x="16" y="0"/>
                    <a:pt x="16" y="0"/>
                    <a:pt x="16" y="0"/>
                  </a:cubicBezTo>
                  <a:cubicBezTo>
                    <a:pt x="0" y="0"/>
                    <a:pt x="0" y="0"/>
                    <a:pt x="0" y="0"/>
                  </a:cubicBezTo>
                  <a:cubicBezTo>
                    <a:pt x="0" y="110"/>
                    <a:pt x="0" y="110"/>
                    <a:pt x="0" y="110"/>
                  </a:cubicBezTo>
                  <a:cubicBezTo>
                    <a:pt x="0" y="110"/>
                    <a:pt x="9" y="111"/>
                    <a:pt x="12" y="108"/>
                  </a:cubicBezTo>
                  <a:close/>
                </a:path>
              </a:pathLst>
            </a:custGeom>
            <a:grpFill/>
            <a:ln>
              <a:noFill/>
            </a:ln>
          </p:spPr>
          <p:txBody>
            <a:bodyPr vert="horz" wrap="square" lIns="91440" tIns="45720" rIns="91440" bIns="45720" numCol="1" anchor="t" anchorCtr="0" compatLnSpc="1"/>
            <a:lstStyle/>
            <a:p>
              <a:endParaRPr lang="zh-CN" altLang="en-US"/>
            </a:p>
          </p:txBody>
        </p:sp>
        <p:sp>
          <p:nvSpPr>
            <p:cNvPr id="40" name="Freeform 7"/>
            <p:cNvSpPr/>
            <p:nvPr/>
          </p:nvSpPr>
          <p:spPr bwMode="auto">
            <a:xfrm>
              <a:off x="1920876" y="457200"/>
              <a:ext cx="395288" cy="65088"/>
            </a:xfrm>
            <a:custGeom>
              <a:avLst/>
              <a:gdLst>
                <a:gd name="T0" fmla="*/ 105 w 105"/>
                <a:gd name="T1" fmla="*/ 0 h 17"/>
                <a:gd name="T2" fmla="*/ 73 w 105"/>
                <a:gd name="T3" fmla="*/ 0 h 17"/>
                <a:gd name="T4" fmla="*/ 32 w 105"/>
                <a:gd name="T5" fmla="*/ 0 h 17"/>
                <a:gd name="T6" fmla="*/ 0 w 105"/>
                <a:gd name="T7" fmla="*/ 0 h 17"/>
                <a:gd name="T8" fmla="*/ 2 w 105"/>
                <a:gd name="T9" fmla="*/ 13 h 17"/>
                <a:gd name="T10" fmla="*/ 8 w 105"/>
                <a:gd name="T11" fmla="*/ 17 h 17"/>
                <a:gd name="T12" fmla="*/ 32 w 105"/>
                <a:gd name="T13" fmla="*/ 17 h 17"/>
                <a:gd name="T14" fmla="*/ 73 w 105"/>
                <a:gd name="T15" fmla="*/ 17 h 17"/>
                <a:gd name="T16" fmla="*/ 97 w 105"/>
                <a:gd name="T17" fmla="*/ 17 h 17"/>
                <a:gd name="T18" fmla="*/ 103 w 105"/>
                <a:gd name="T19" fmla="*/ 13 h 17"/>
                <a:gd name="T20" fmla="*/ 105 w 105"/>
                <a:gd name="T2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5" h="17">
                  <a:moveTo>
                    <a:pt x="105" y="0"/>
                  </a:moveTo>
                  <a:cubicBezTo>
                    <a:pt x="73" y="0"/>
                    <a:pt x="73" y="0"/>
                    <a:pt x="73" y="0"/>
                  </a:cubicBezTo>
                  <a:cubicBezTo>
                    <a:pt x="32" y="0"/>
                    <a:pt x="32" y="0"/>
                    <a:pt x="32" y="0"/>
                  </a:cubicBezTo>
                  <a:cubicBezTo>
                    <a:pt x="0" y="0"/>
                    <a:pt x="0" y="0"/>
                    <a:pt x="0" y="0"/>
                  </a:cubicBezTo>
                  <a:cubicBezTo>
                    <a:pt x="0" y="0"/>
                    <a:pt x="0" y="10"/>
                    <a:pt x="2" y="13"/>
                  </a:cubicBezTo>
                  <a:cubicBezTo>
                    <a:pt x="4" y="16"/>
                    <a:pt x="8" y="17"/>
                    <a:pt x="8" y="17"/>
                  </a:cubicBezTo>
                  <a:cubicBezTo>
                    <a:pt x="32" y="17"/>
                    <a:pt x="32" y="17"/>
                    <a:pt x="32" y="17"/>
                  </a:cubicBezTo>
                  <a:cubicBezTo>
                    <a:pt x="73" y="17"/>
                    <a:pt x="73" y="17"/>
                    <a:pt x="73" y="17"/>
                  </a:cubicBezTo>
                  <a:cubicBezTo>
                    <a:pt x="97" y="17"/>
                    <a:pt x="97" y="17"/>
                    <a:pt x="97" y="17"/>
                  </a:cubicBezTo>
                  <a:cubicBezTo>
                    <a:pt x="97" y="17"/>
                    <a:pt x="101" y="16"/>
                    <a:pt x="103" y="13"/>
                  </a:cubicBezTo>
                  <a:cubicBezTo>
                    <a:pt x="105" y="10"/>
                    <a:pt x="105" y="0"/>
                    <a:pt x="105" y="0"/>
                  </a:cubicBezTo>
                  <a:close/>
                </a:path>
              </a:pathLst>
            </a:custGeom>
            <a:grpFill/>
            <a:ln>
              <a:noFill/>
            </a:ln>
          </p:spPr>
          <p:txBody>
            <a:bodyPr vert="horz" wrap="square" lIns="91440" tIns="45720" rIns="91440" bIns="45720" numCol="1" anchor="t" anchorCtr="0" compatLnSpc="1"/>
            <a:lstStyle/>
            <a:p>
              <a:endParaRPr lang="zh-CN" altLang="en-US"/>
            </a:p>
          </p:txBody>
        </p:sp>
        <p:sp>
          <p:nvSpPr>
            <p:cNvPr id="41" name="Freeform 8"/>
            <p:cNvSpPr>
              <a:spLocks noEditPoints="1"/>
            </p:cNvSpPr>
            <p:nvPr/>
          </p:nvSpPr>
          <p:spPr bwMode="auto">
            <a:xfrm>
              <a:off x="693738" y="3175"/>
              <a:ext cx="512763" cy="519113"/>
            </a:xfrm>
            <a:custGeom>
              <a:avLst/>
              <a:gdLst>
                <a:gd name="T0" fmla="*/ 136 w 136"/>
                <a:gd name="T1" fmla="*/ 120 h 137"/>
                <a:gd name="T2" fmla="*/ 93 w 136"/>
                <a:gd name="T3" fmla="*/ 120 h 137"/>
                <a:gd name="T4" fmla="*/ 93 w 136"/>
                <a:gd name="T5" fmla="*/ 16 h 137"/>
                <a:gd name="T6" fmla="*/ 136 w 136"/>
                <a:gd name="T7" fmla="*/ 16 h 137"/>
                <a:gd name="T8" fmla="*/ 136 w 136"/>
                <a:gd name="T9" fmla="*/ 0 h 137"/>
                <a:gd name="T10" fmla="*/ 0 w 136"/>
                <a:gd name="T11" fmla="*/ 0 h 137"/>
                <a:gd name="T12" fmla="*/ 0 w 136"/>
                <a:gd name="T13" fmla="*/ 16 h 137"/>
                <a:gd name="T14" fmla="*/ 42 w 136"/>
                <a:gd name="T15" fmla="*/ 16 h 137"/>
                <a:gd name="T16" fmla="*/ 42 w 136"/>
                <a:gd name="T17" fmla="*/ 120 h 137"/>
                <a:gd name="T18" fmla="*/ 0 w 136"/>
                <a:gd name="T19" fmla="*/ 120 h 137"/>
                <a:gd name="T20" fmla="*/ 0 w 136"/>
                <a:gd name="T21" fmla="*/ 137 h 137"/>
                <a:gd name="T22" fmla="*/ 128 w 136"/>
                <a:gd name="T23" fmla="*/ 137 h 137"/>
                <a:gd name="T24" fmla="*/ 134 w 136"/>
                <a:gd name="T25" fmla="*/ 133 h 137"/>
                <a:gd name="T26" fmla="*/ 136 w 136"/>
                <a:gd name="T27" fmla="*/ 120 h 137"/>
                <a:gd name="T28" fmla="*/ 59 w 136"/>
                <a:gd name="T29" fmla="*/ 16 h 137"/>
                <a:gd name="T30" fmla="*/ 76 w 136"/>
                <a:gd name="T31" fmla="*/ 16 h 137"/>
                <a:gd name="T32" fmla="*/ 76 w 136"/>
                <a:gd name="T33" fmla="*/ 120 h 137"/>
                <a:gd name="T34" fmla="*/ 59 w 136"/>
                <a:gd name="T35" fmla="*/ 120 h 137"/>
                <a:gd name="T36" fmla="*/ 59 w 136"/>
                <a:gd name="T37" fmla="*/ 16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6" h="137">
                  <a:moveTo>
                    <a:pt x="136" y="120"/>
                  </a:moveTo>
                  <a:cubicBezTo>
                    <a:pt x="93" y="120"/>
                    <a:pt x="93" y="120"/>
                    <a:pt x="93" y="120"/>
                  </a:cubicBezTo>
                  <a:cubicBezTo>
                    <a:pt x="93" y="16"/>
                    <a:pt x="93" y="16"/>
                    <a:pt x="93" y="16"/>
                  </a:cubicBezTo>
                  <a:cubicBezTo>
                    <a:pt x="136" y="16"/>
                    <a:pt x="136" y="16"/>
                    <a:pt x="136" y="16"/>
                  </a:cubicBezTo>
                  <a:cubicBezTo>
                    <a:pt x="136" y="0"/>
                    <a:pt x="136" y="0"/>
                    <a:pt x="136" y="0"/>
                  </a:cubicBezTo>
                  <a:cubicBezTo>
                    <a:pt x="0" y="0"/>
                    <a:pt x="0" y="0"/>
                    <a:pt x="0" y="0"/>
                  </a:cubicBezTo>
                  <a:cubicBezTo>
                    <a:pt x="0" y="16"/>
                    <a:pt x="0" y="16"/>
                    <a:pt x="0" y="16"/>
                  </a:cubicBezTo>
                  <a:cubicBezTo>
                    <a:pt x="42" y="16"/>
                    <a:pt x="42" y="16"/>
                    <a:pt x="42" y="16"/>
                  </a:cubicBezTo>
                  <a:cubicBezTo>
                    <a:pt x="42" y="120"/>
                    <a:pt x="42" y="120"/>
                    <a:pt x="42" y="120"/>
                  </a:cubicBezTo>
                  <a:cubicBezTo>
                    <a:pt x="0" y="120"/>
                    <a:pt x="0" y="120"/>
                    <a:pt x="0" y="120"/>
                  </a:cubicBezTo>
                  <a:cubicBezTo>
                    <a:pt x="0" y="137"/>
                    <a:pt x="0" y="137"/>
                    <a:pt x="0" y="137"/>
                  </a:cubicBezTo>
                  <a:cubicBezTo>
                    <a:pt x="128" y="137"/>
                    <a:pt x="128" y="137"/>
                    <a:pt x="128" y="137"/>
                  </a:cubicBezTo>
                  <a:cubicBezTo>
                    <a:pt x="128" y="137"/>
                    <a:pt x="131" y="136"/>
                    <a:pt x="134" y="133"/>
                  </a:cubicBezTo>
                  <a:cubicBezTo>
                    <a:pt x="136" y="130"/>
                    <a:pt x="136" y="120"/>
                    <a:pt x="136" y="120"/>
                  </a:cubicBezTo>
                  <a:close/>
                  <a:moveTo>
                    <a:pt x="59" y="16"/>
                  </a:moveTo>
                  <a:cubicBezTo>
                    <a:pt x="76" y="16"/>
                    <a:pt x="76" y="16"/>
                    <a:pt x="76" y="16"/>
                  </a:cubicBezTo>
                  <a:cubicBezTo>
                    <a:pt x="76" y="120"/>
                    <a:pt x="76" y="120"/>
                    <a:pt x="76" y="120"/>
                  </a:cubicBezTo>
                  <a:cubicBezTo>
                    <a:pt x="59" y="120"/>
                    <a:pt x="59" y="120"/>
                    <a:pt x="59" y="120"/>
                  </a:cubicBezTo>
                  <a:lnTo>
                    <a:pt x="59" y="16"/>
                  </a:lnTo>
                  <a:close/>
                </a:path>
              </a:pathLst>
            </a:custGeom>
            <a:grpFill/>
            <a:ln>
              <a:noFill/>
            </a:ln>
          </p:spPr>
          <p:txBody>
            <a:bodyPr vert="horz" wrap="square" lIns="91440" tIns="45720" rIns="91440" bIns="45720" numCol="1" anchor="t" anchorCtr="0" compatLnSpc="1"/>
            <a:lstStyle/>
            <a:p>
              <a:endParaRPr lang="zh-CN" altLang="en-US"/>
            </a:p>
          </p:txBody>
        </p:sp>
        <p:sp>
          <p:nvSpPr>
            <p:cNvPr id="42" name="Freeform 9"/>
            <p:cNvSpPr/>
            <p:nvPr/>
          </p:nvSpPr>
          <p:spPr bwMode="auto">
            <a:xfrm>
              <a:off x="712788" y="136525"/>
              <a:ext cx="98425" cy="268288"/>
            </a:xfrm>
            <a:custGeom>
              <a:avLst/>
              <a:gdLst>
                <a:gd name="T0" fmla="*/ 62 w 62"/>
                <a:gd name="T1" fmla="*/ 169 h 169"/>
                <a:gd name="T2" fmla="*/ 19 w 62"/>
                <a:gd name="T3" fmla="*/ 169 h 169"/>
                <a:gd name="T4" fmla="*/ 0 w 62"/>
                <a:gd name="T5" fmla="*/ 0 h 169"/>
                <a:gd name="T6" fmla="*/ 43 w 62"/>
                <a:gd name="T7" fmla="*/ 0 h 169"/>
                <a:gd name="T8" fmla="*/ 62 w 62"/>
                <a:gd name="T9" fmla="*/ 169 h 169"/>
              </a:gdLst>
              <a:ahLst/>
              <a:cxnLst>
                <a:cxn ang="0">
                  <a:pos x="T0" y="T1"/>
                </a:cxn>
                <a:cxn ang="0">
                  <a:pos x="T2" y="T3"/>
                </a:cxn>
                <a:cxn ang="0">
                  <a:pos x="T4" y="T5"/>
                </a:cxn>
                <a:cxn ang="0">
                  <a:pos x="T6" y="T7"/>
                </a:cxn>
                <a:cxn ang="0">
                  <a:pos x="T8" y="T9"/>
                </a:cxn>
              </a:cxnLst>
              <a:rect l="0" t="0" r="r" b="b"/>
              <a:pathLst>
                <a:path w="62" h="169">
                  <a:moveTo>
                    <a:pt x="62" y="169"/>
                  </a:moveTo>
                  <a:lnTo>
                    <a:pt x="19" y="169"/>
                  </a:lnTo>
                  <a:lnTo>
                    <a:pt x="0" y="0"/>
                  </a:lnTo>
                  <a:lnTo>
                    <a:pt x="43" y="0"/>
                  </a:lnTo>
                  <a:lnTo>
                    <a:pt x="62" y="169"/>
                  </a:lnTo>
                  <a:close/>
                </a:path>
              </a:pathLst>
            </a:custGeom>
            <a:grpFill/>
            <a:ln>
              <a:noFill/>
            </a:ln>
          </p:spPr>
          <p:txBody>
            <a:bodyPr vert="horz" wrap="square" lIns="91440" tIns="45720" rIns="91440" bIns="45720" numCol="1" anchor="t" anchorCtr="0" compatLnSpc="1"/>
            <a:lstStyle/>
            <a:p>
              <a:endParaRPr lang="zh-CN" altLang="en-US"/>
            </a:p>
          </p:txBody>
        </p:sp>
        <p:sp>
          <p:nvSpPr>
            <p:cNvPr id="43" name="Freeform 10"/>
            <p:cNvSpPr/>
            <p:nvPr/>
          </p:nvSpPr>
          <p:spPr bwMode="auto">
            <a:xfrm>
              <a:off x="1089026" y="136525"/>
              <a:ext cx="104775" cy="268288"/>
            </a:xfrm>
            <a:custGeom>
              <a:avLst/>
              <a:gdLst>
                <a:gd name="T0" fmla="*/ 22 w 28"/>
                <a:gd name="T1" fmla="*/ 57 h 71"/>
                <a:gd name="T2" fmla="*/ 18 w 28"/>
                <a:gd name="T3" fmla="*/ 71 h 71"/>
                <a:gd name="T4" fmla="*/ 0 w 28"/>
                <a:gd name="T5" fmla="*/ 71 h 71"/>
                <a:gd name="T6" fmla="*/ 4 w 28"/>
                <a:gd name="T7" fmla="*/ 53 h 71"/>
                <a:gd name="T8" fmla="*/ 9 w 28"/>
                <a:gd name="T9" fmla="*/ 0 h 71"/>
                <a:gd name="T10" fmla="*/ 28 w 28"/>
                <a:gd name="T11" fmla="*/ 0 h 71"/>
                <a:gd name="T12" fmla="*/ 22 w 28"/>
                <a:gd name="T13" fmla="*/ 57 h 71"/>
              </a:gdLst>
              <a:ahLst/>
              <a:cxnLst>
                <a:cxn ang="0">
                  <a:pos x="T0" y="T1"/>
                </a:cxn>
                <a:cxn ang="0">
                  <a:pos x="T2" y="T3"/>
                </a:cxn>
                <a:cxn ang="0">
                  <a:pos x="T4" y="T5"/>
                </a:cxn>
                <a:cxn ang="0">
                  <a:pos x="T6" y="T7"/>
                </a:cxn>
                <a:cxn ang="0">
                  <a:pos x="T8" y="T9"/>
                </a:cxn>
                <a:cxn ang="0">
                  <a:pos x="T10" y="T11"/>
                </a:cxn>
                <a:cxn ang="0">
                  <a:pos x="T12" y="T13"/>
                </a:cxn>
              </a:cxnLst>
              <a:rect l="0" t="0" r="r" b="b"/>
              <a:pathLst>
                <a:path w="28" h="71">
                  <a:moveTo>
                    <a:pt x="22" y="57"/>
                  </a:moveTo>
                  <a:cubicBezTo>
                    <a:pt x="21" y="61"/>
                    <a:pt x="18" y="71"/>
                    <a:pt x="18" y="71"/>
                  </a:cubicBezTo>
                  <a:cubicBezTo>
                    <a:pt x="0" y="71"/>
                    <a:pt x="0" y="71"/>
                    <a:pt x="0" y="71"/>
                  </a:cubicBezTo>
                  <a:cubicBezTo>
                    <a:pt x="0" y="71"/>
                    <a:pt x="3" y="58"/>
                    <a:pt x="4" y="53"/>
                  </a:cubicBezTo>
                  <a:cubicBezTo>
                    <a:pt x="5" y="40"/>
                    <a:pt x="9" y="0"/>
                    <a:pt x="9" y="0"/>
                  </a:cubicBezTo>
                  <a:cubicBezTo>
                    <a:pt x="28" y="0"/>
                    <a:pt x="28" y="0"/>
                    <a:pt x="28" y="0"/>
                  </a:cubicBezTo>
                  <a:cubicBezTo>
                    <a:pt x="28" y="0"/>
                    <a:pt x="23" y="43"/>
                    <a:pt x="22" y="57"/>
                  </a:cubicBezTo>
                  <a:close/>
                </a:path>
              </a:pathLst>
            </a:custGeom>
            <a:grpFill/>
            <a:ln>
              <a:noFill/>
            </a:ln>
          </p:spPr>
          <p:txBody>
            <a:bodyPr vert="horz" wrap="square" lIns="91440" tIns="45720" rIns="91440" bIns="45720" numCol="1" anchor="t" anchorCtr="0" compatLnSpc="1"/>
            <a:lstStyle/>
            <a:p>
              <a:endParaRPr lang="zh-CN" altLang="en-US"/>
            </a:p>
          </p:txBody>
        </p:sp>
        <p:sp>
          <p:nvSpPr>
            <p:cNvPr id="44" name="Freeform 11"/>
            <p:cNvSpPr/>
            <p:nvPr/>
          </p:nvSpPr>
          <p:spPr bwMode="auto">
            <a:xfrm>
              <a:off x="1822451" y="128588"/>
              <a:ext cx="98425" cy="393700"/>
            </a:xfrm>
            <a:custGeom>
              <a:avLst/>
              <a:gdLst>
                <a:gd name="T0" fmla="*/ 22 w 26"/>
                <a:gd name="T1" fmla="*/ 2 h 104"/>
                <a:gd name="T2" fmla="*/ 18 w 26"/>
                <a:gd name="T3" fmla="*/ 0 h 104"/>
                <a:gd name="T4" fmla="*/ 0 w 26"/>
                <a:gd name="T5" fmla="*/ 0 h 104"/>
                <a:gd name="T6" fmla="*/ 0 w 26"/>
                <a:gd name="T7" fmla="*/ 19 h 104"/>
                <a:gd name="T8" fmla="*/ 9 w 26"/>
                <a:gd name="T9" fmla="*/ 19 h 104"/>
                <a:gd name="T10" fmla="*/ 9 w 26"/>
                <a:gd name="T11" fmla="*/ 104 h 104"/>
                <a:gd name="T12" fmla="*/ 16 w 26"/>
                <a:gd name="T13" fmla="*/ 104 h 104"/>
                <a:gd name="T14" fmla="*/ 23 w 26"/>
                <a:gd name="T15" fmla="*/ 100 h 104"/>
                <a:gd name="T16" fmla="*/ 26 w 26"/>
                <a:gd name="T17" fmla="*/ 91 h 104"/>
                <a:gd name="T18" fmla="*/ 26 w 26"/>
                <a:gd name="T19" fmla="*/ 19 h 104"/>
                <a:gd name="T20" fmla="*/ 26 w 26"/>
                <a:gd name="T21" fmla="*/ 9 h 104"/>
                <a:gd name="T22" fmla="*/ 22 w 26"/>
                <a:gd name="T23" fmla="*/ 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 h="104">
                  <a:moveTo>
                    <a:pt x="22" y="2"/>
                  </a:moveTo>
                  <a:cubicBezTo>
                    <a:pt x="20" y="0"/>
                    <a:pt x="18" y="0"/>
                    <a:pt x="18" y="0"/>
                  </a:cubicBezTo>
                  <a:cubicBezTo>
                    <a:pt x="0" y="0"/>
                    <a:pt x="0" y="0"/>
                    <a:pt x="0" y="0"/>
                  </a:cubicBezTo>
                  <a:cubicBezTo>
                    <a:pt x="0" y="19"/>
                    <a:pt x="0" y="19"/>
                    <a:pt x="0" y="19"/>
                  </a:cubicBezTo>
                  <a:cubicBezTo>
                    <a:pt x="9" y="19"/>
                    <a:pt x="9" y="19"/>
                    <a:pt x="9" y="19"/>
                  </a:cubicBezTo>
                  <a:cubicBezTo>
                    <a:pt x="9" y="104"/>
                    <a:pt x="9" y="104"/>
                    <a:pt x="9" y="104"/>
                  </a:cubicBezTo>
                  <a:cubicBezTo>
                    <a:pt x="16" y="104"/>
                    <a:pt x="16" y="104"/>
                    <a:pt x="16" y="104"/>
                  </a:cubicBezTo>
                  <a:cubicBezTo>
                    <a:pt x="16" y="104"/>
                    <a:pt x="21" y="103"/>
                    <a:pt x="23" y="100"/>
                  </a:cubicBezTo>
                  <a:cubicBezTo>
                    <a:pt x="25" y="97"/>
                    <a:pt x="26" y="91"/>
                    <a:pt x="26" y="91"/>
                  </a:cubicBezTo>
                  <a:cubicBezTo>
                    <a:pt x="26" y="19"/>
                    <a:pt x="26" y="19"/>
                    <a:pt x="26" y="19"/>
                  </a:cubicBezTo>
                  <a:cubicBezTo>
                    <a:pt x="26" y="9"/>
                    <a:pt x="26" y="9"/>
                    <a:pt x="26" y="9"/>
                  </a:cubicBezTo>
                  <a:cubicBezTo>
                    <a:pt x="26" y="9"/>
                    <a:pt x="26" y="6"/>
                    <a:pt x="22" y="2"/>
                  </a:cubicBezTo>
                  <a:close/>
                </a:path>
              </a:pathLst>
            </a:custGeom>
            <a:grpFill/>
            <a:ln>
              <a:noFill/>
            </a:ln>
          </p:spPr>
          <p:txBody>
            <a:bodyPr vert="horz" wrap="square" lIns="91440" tIns="45720" rIns="91440" bIns="45720" numCol="1" anchor="t" anchorCtr="0" compatLnSpc="1"/>
            <a:lstStyle/>
            <a:p>
              <a:endParaRPr lang="zh-CN" altLang="en-US"/>
            </a:p>
          </p:txBody>
        </p:sp>
        <p:sp>
          <p:nvSpPr>
            <p:cNvPr id="45" name="Freeform 12"/>
            <p:cNvSpPr/>
            <p:nvPr/>
          </p:nvSpPr>
          <p:spPr bwMode="auto">
            <a:xfrm>
              <a:off x="1281113" y="3175"/>
              <a:ext cx="477838" cy="511175"/>
            </a:xfrm>
            <a:custGeom>
              <a:avLst/>
              <a:gdLst>
                <a:gd name="T0" fmla="*/ 127 w 127"/>
                <a:gd name="T1" fmla="*/ 68 h 135"/>
                <a:gd name="T2" fmla="*/ 116 w 127"/>
                <a:gd name="T3" fmla="*/ 59 h 135"/>
                <a:gd name="T4" fmla="*/ 112 w 127"/>
                <a:gd name="T5" fmla="*/ 59 h 135"/>
                <a:gd name="T6" fmla="*/ 122 w 127"/>
                <a:gd name="T7" fmla="*/ 13 h 135"/>
                <a:gd name="T8" fmla="*/ 119 w 127"/>
                <a:gd name="T9" fmla="*/ 2 h 135"/>
                <a:gd name="T10" fmla="*/ 114 w 127"/>
                <a:gd name="T11" fmla="*/ 0 h 135"/>
                <a:gd name="T12" fmla="*/ 0 w 127"/>
                <a:gd name="T13" fmla="*/ 0 h 135"/>
                <a:gd name="T14" fmla="*/ 0 w 127"/>
                <a:gd name="T15" fmla="*/ 16 h 135"/>
                <a:gd name="T16" fmla="*/ 102 w 127"/>
                <a:gd name="T17" fmla="*/ 16 h 135"/>
                <a:gd name="T18" fmla="*/ 92 w 127"/>
                <a:gd name="T19" fmla="*/ 59 h 135"/>
                <a:gd name="T20" fmla="*/ 26 w 127"/>
                <a:gd name="T21" fmla="*/ 59 h 135"/>
                <a:gd name="T22" fmla="*/ 28 w 127"/>
                <a:gd name="T23" fmla="*/ 52 h 135"/>
                <a:gd name="T24" fmla="*/ 34 w 127"/>
                <a:gd name="T25" fmla="*/ 30 h 135"/>
                <a:gd name="T26" fmla="*/ 14 w 127"/>
                <a:gd name="T27" fmla="*/ 30 h 135"/>
                <a:gd name="T28" fmla="*/ 5 w 127"/>
                <a:gd name="T29" fmla="*/ 59 h 135"/>
                <a:gd name="T30" fmla="*/ 5 w 127"/>
                <a:gd name="T31" fmla="*/ 63 h 135"/>
                <a:gd name="T32" fmla="*/ 16 w 127"/>
                <a:gd name="T33" fmla="*/ 75 h 135"/>
                <a:gd name="T34" fmla="*/ 19 w 127"/>
                <a:gd name="T35" fmla="*/ 75 h 135"/>
                <a:gd name="T36" fmla="*/ 27 w 127"/>
                <a:gd name="T37" fmla="*/ 75 h 135"/>
                <a:gd name="T38" fmla="*/ 92 w 127"/>
                <a:gd name="T39" fmla="*/ 75 h 135"/>
                <a:gd name="T40" fmla="*/ 95 w 127"/>
                <a:gd name="T41" fmla="*/ 75 h 135"/>
                <a:gd name="T42" fmla="*/ 100 w 127"/>
                <a:gd name="T43" fmla="*/ 75 h 135"/>
                <a:gd name="T44" fmla="*/ 109 w 127"/>
                <a:gd name="T45" fmla="*/ 82 h 135"/>
                <a:gd name="T46" fmla="*/ 109 w 127"/>
                <a:gd name="T47" fmla="*/ 119 h 135"/>
                <a:gd name="T48" fmla="*/ 32 w 127"/>
                <a:gd name="T49" fmla="*/ 119 h 135"/>
                <a:gd name="T50" fmla="*/ 32 w 127"/>
                <a:gd name="T51" fmla="*/ 135 h 135"/>
                <a:gd name="T52" fmla="*/ 118 w 127"/>
                <a:gd name="T53" fmla="*/ 135 h 135"/>
                <a:gd name="T54" fmla="*/ 127 w 127"/>
                <a:gd name="T55" fmla="*/ 125 h 135"/>
                <a:gd name="T56" fmla="*/ 127 w 127"/>
                <a:gd name="T57" fmla="*/ 70 h 135"/>
                <a:gd name="T58" fmla="*/ 127 w 127"/>
                <a:gd name="T59" fmla="*/ 68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135">
                  <a:moveTo>
                    <a:pt x="127" y="68"/>
                  </a:moveTo>
                  <a:cubicBezTo>
                    <a:pt x="126" y="63"/>
                    <a:pt x="121" y="59"/>
                    <a:pt x="116" y="59"/>
                  </a:cubicBezTo>
                  <a:cubicBezTo>
                    <a:pt x="112" y="59"/>
                    <a:pt x="112" y="59"/>
                    <a:pt x="112" y="59"/>
                  </a:cubicBezTo>
                  <a:cubicBezTo>
                    <a:pt x="122" y="13"/>
                    <a:pt x="122" y="13"/>
                    <a:pt x="122" y="13"/>
                  </a:cubicBezTo>
                  <a:cubicBezTo>
                    <a:pt x="122" y="13"/>
                    <a:pt x="123" y="7"/>
                    <a:pt x="119" y="2"/>
                  </a:cubicBezTo>
                  <a:cubicBezTo>
                    <a:pt x="118" y="1"/>
                    <a:pt x="116" y="0"/>
                    <a:pt x="114" y="0"/>
                  </a:cubicBezTo>
                  <a:cubicBezTo>
                    <a:pt x="0" y="0"/>
                    <a:pt x="0" y="0"/>
                    <a:pt x="0" y="0"/>
                  </a:cubicBezTo>
                  <a:cubicBezTo>
                    <a:pt x="0" y="16"/>
                    <a:pt x="0" y="16"/>
                    <a:pt x="0" y="16"/>
                  </a:cubicBezTo>
                  <a:cubicBezTo>
                    <a:pt x="102" y="16"/>
                    <a:pt x="102" y="16"/>
                    <a:pt x="102" y="16"/>
                  </a:cubicBezTo>
                  <a:cubicBezTo>
                    <a:pt x="92" y="59"/>
                    <a:pt x="92" y="59"/>
                    <a:pt x="92" y="59"/>
                  </a:cubicBezTo>
                  <a:cubicBezTo>
                    <a:pt x="26" y="59"/>
                    <a:pt x="26" y="59"/>
                    <a:pt x="26" y="59"/>
                  </a:cubicBezTo>
                  <a:cubicBezTo>
                    <a:pt x="28" y="52"/>
                    <a:pt x="28" y="52"/>
                    <a:pt x="28" y="52"/>
                  </a:cubicBezTo>
                  <a:cubicBezTo>
                    <a:pt x="34" y="30"/>
                    <a:pt x="34" y="30"/>
                    <a:pt x="34" y="30"/>
                  </a:cubicBezTo>
                  <a:cubicBezTo>
                    <a:pt x="14" y="30"/>
                    <a:pt x="14" y="30"/>
                    <a:pt x="14" y="30"/>
                  </a:cubicBezTo>
                  <a:cubicBezTo>
                    <a:pt x="5" y="59"/>
                    <a:pt x="5" y="59"/>
                    <a:pt x="5" y="59"/>
                  </a:cubicBezTo>
                  <a:cubicBezTo>
                    <a:pt x="5" y="60"/>
                    <a:pt x="5" y="62"/>
                    <a:pt x="5" y="63"/>
                  </a:cubicBezTo>
                  <a:cubicBezTo>
                    <a:pt x="5" y="70"/>
                    <a:pt x="10" y="75"/>
                    <a:pt x="16" y="75"/>
                  </a:cubicBezTo>
                  <a:cubicBezTo>
                    <a:pt x="19" y="75"/>
                    <a:pt x="19" y="75"/>
                    <a:pt x="19" y="75"/>
                  </a:cubicBezTo>
                  <a:cubicBezTo>
                    <a:pt x="27" y="75"/>
                    <a:pt x="27" y="75"/>
                    <a:pt x="27" y="75"/>
                  </a:cubicBezTo>
                  <a:cubicBezTo>
                    <a:pt x="92" y="75"/>
                    <a:pt x="92" y="75"/>
                    <a:pt x="92" y="75"/>
                  </a:cubicBezTo>
                  <a:cubicBezTo>
                    <a:pt x="95" y="75"/>
                    <a:pt x="95" y="75"/>
                    <a:pt x="95" y="75"/>
                  </a:cubicBezTo>
                  <a:cubicBezTo>
                    <a:pt x="100" y="75"/>
                    <a:pt x="100" y="75"/>
                    <a:pt x="100" y="75"/>
                  </a:cubicBezTo>
                  <a:cubicBezTo>
                    <a:pt x="104" y="75"/>
                    <a:pt x="108" y="78"/>
                    <a:pt x="109" y="82"/>
                  </a:cubicBezTo>
                  <a:cubicBezTo>
                    <a:pt x="109" y="119"/>
                    <a:pt x="109" y="119"/>
                    <a:pt x="109" y="119"/>
                  </a:cubicBezTo>
                  <a:cubicBezTo>
                    <a:pt x="32" y="119"/>
                    <a:pt x="32" y="119"/>
                    <a:pt x="32" y="119"/>
                  </a:cubicBezTo>
                  <a:cubicBezTo>
                    <a:pt x="32" y="135"/>
                    <a:pt x="32" y="135"/>
                    <a:pt x="32" y="135"/>
                  </a:cubicBezTo>
                  <a:cubicBezTo>
                    <a:pt x="118" y="135"/>
                    <a:pt x="118" y="135"/>
                    <a:pt x="118" y="135"/>
                  </a:cubicBezTo>
                  <a:cubicBezTo>
                    <a:pt x="123" y="135"/>
                    <a:pt x="127" y="130"/>
                    <a:pt x="127" y="125"/>
                  </a:cubicBezTo>
                  <a:cubicBezTo>
                    <a:pt x="127" y="70"/>
                    <a:pt x="127" y="70"/>
                    <a:pt x="127" y="70"/>
                  </a:cubicBezTo>
                  <a:cubicBezTo>
                    <a:pt x="127" y="70"/>
                    <a:pt x="127" y="69"/>
                    <a:pt x="127" y="68"/>
                  </a:cubicBezTo>
                  <a:close/>
                </a:path>
              </a:pathLst>
            </a:custGeom>
            <a:grpFill/>
            <a:ln>
              <a:noFill/>
            </a:ln>
          </p:spPr>
          <p:txBody>
            <a:bodyPr vert="horz" wrap="square" lIns="91440" tIns="45720" rIns="91440" bIns="45720" numCol="1" anchor="t" anchorCtr="0" compatLnSpc="1"/>
            <a:lstStyle/>
            <a:p>
              <a:endParaRPr lang="zh-CN" altLang="en-US"/>
            </a:p>
          </p:txBody>
        </p:sp>
        <p:sp>
          <p:nvSpPr>
            <p:cNvPr id="46" name="Freeform 13"/>
            <p:cNvSpPr/>
            <p:nvPr/>
          </p:nvSpPr>
          <p:spPr bwMode="auto">
            <a:xfrm>
              <a:off x="2109788" y="60325"/>
              <a:ext cx="3175" cy="3175"/>
            </a:xfrm>
            <a:custGeom>
              <a:avLst/>
              <a:gdLst>
                <a:gd name="T0" fmla="*/ 0 w 1"/>
                <a:gd name="T1" fmla="*/ 1 h 1"/>
                <a:gd name="T2" fmla="*/ 1 w 1"/>
                <a:gd name="T3" fmla="*/ 0 h 1"/>
                <a:gd name="T4" fmla="*/ 0 w 1"/>
                <a:gd name="T5" fmla="*/ 1 h 1"/>
              </a:gdLst>
              <a:ahLst/>
              <a:cxnLst>
                <a:cxn ang="0">
                  <a:pos x="T0" y="T1"/>
                </a:cxn>
                <a:cxn ang="0">
                  <a:pos x="T2" y="T3"/>
                </a:cxn>
                <a:cxn ang="0">
                  <a:pos x="T4" y="T5"/>
                </a:cxn>
              </a:cxnLst>
              <a:rect l="0" t="0" r="r" b="b"/>
              <a:pathLst>
                <a:path w="1" h="1">
                  <a:moveTo>
                    <a:pt x="0" y="1"/>
                  </a:moveTo>
                  <a:cubicBezTo>
                    <a:pt x="1" y="0"/>
                    <a:pt x="1" y="0"/>
                    <a:pt x="1" y="0"/>
                  </a:cubicBezTo>
                  <a:lnTo>
                    <a:pt x="0" y="1"/>
                  </a:lnTo>
                  <a:close/>
                </a:path>
              </a:pathLst>
            </a:custGeom>
            <a:grpFill/>
            <a:ln>
              <a:noFill/>
            </a:ln>
          </p:spPr>
          <p:txBody>
            <a:bodyPr vert="horz" wrap="square" lIns="91440" tIns="45720" rIns="91440" bIns="45720" numCol="1" anchor="t" anchorCtr="0" compatLnSpc="1"/>
            <a:lstStyle/>
            <a:p>
              <a:endParaRPr lang="zh-CN" altLang="en-US"/>
            </a:p>
          </p:txBody>
        </p:sp>
        <p:sp>
          <p:nvSpPr>
            <p:cNvPr id="47" name="Freeform 14"/>
            <p:cNvSpPr/>
            <p:nvPr/>
          </p:nvSpPr>
          <p:spPr bwMode="auto">
            <a:xfrm>
              <a:off x="1939926" y="7938"/>
              <a:ext cx="176213" cy="423863"/>
            </a:xfrm>
            <a:custGeom>
              <a:avLst/>
              <a:gdLst>
                <a:gd name="T0" fmla="*/ 47 w 47"/>
                <a:gd name="T1" fmla="*/ 9 h 112"/>
                <a:gd name="T2" fmla="*/ 38 w 47"/>
                <a:gd name="T3" fmla="*/ 0 h 112"/>
                <a:gd name="T4" fmla="*/ 33 w 47"/>
                <a:gd name="T5" fmla="*/ 0 h 112"/>
                <a:gd name="T6" fmla="*/ 28 w 47"/>
                <a:gd name="T7" fmla="*/ 0 h 112"/>
                <a:gd name="T8" fmla="*/ 0 w 47"/>
                <a:gd name="T9" fmla="*/ 0 h 112"/>
                <a:gd name="T10" fmla="*/ 0 w 47"/>
                <a:gd name="T11" fmla="*/ 13 h 112"/>
                <a:gd name="T12" fmla="*/ 20 w 47"/>
                <a:gd name="T13" fmla="*/ 13 h 112"/>
                <a:gd name="T14" fmla="*/ 27 w 47"/>
                <a:gd name="T15" fmla="*/ 13 h 112"/>
                <a:gd name="T16" fmla="*/ 24 w 47"/>
                <a:gd name="T17" fmla="*/ 17 h 112"/>
                <a:gd name="T18" fmla="*/ 15 w 47"/>
                <a:gd name="T19" fmla="*/ 30 h 112"/>
                <a:gd name="T20" fmla="*/ 15 w 47"/>
                <a:gd name="T21" fmla="*/ 48 h 112"/>
                <a:gd name="T22" fmla="*/ 2 w 47"/>
                <a:gd name="T23" fmla="*/ 48 h 112"/>
                <a:gd name="T24" fmla="*/ 2 w 47"/>
                <a:gd name="T25" fmla="*/ 63 h 112"/>
                <a:gd name="T26" fmla="*/ 15 w 47"/>
                <a:gd name="T27" fmla="*/ 63 h 112"/>
                <a:gd name="T28" fmla="*/ 15 w 47"/>
                <a:gd name="T29" fmla="*/ 78 h 112"/>
                <a:gd name="T30" fmla="*/ 15 w 47"/>
                <a:gd name="T31" fmla="*/ 93 h 112"/>
                <a:gd name="T32" fmla="*/ 15 w 47"/>
                <a:gd name="T33" fmla="*/ 97 h 112"/>
                <a:gd name="T34" fmla="*/ 4 w 47"/>
                <a:gd name="T35" fmla="*/ 97 h 112"/>
                <a:gd name="T36" fmla="*/ 4 w 47"/>
                <a:gd name="T37" fmla="*/ 112 h 112"/>
                <a:gd name="T38" fmla="*/ 18 w 47"/>
                <a:gd name="T39" fmla="*/ 112 h 112"/>
                <a:gd name="T40" fmla="*/ 27 w 47"/>
                <a:gd name="T41" fmla="*/ 103 h 112"/>
                <a:gd name="T42" fmla="*/ 27 w 47"/>
                <a:gd name="T43" fmla="*/ 63 h 112"/>
                <a:gd name="T44" fmla="*/ 37 w 47"/>
                <a:gd name="T45" fmla="*/ 63 h 112"/>
                <a:gd name="T46" fmla="*/ 37 w 47"/>
                <a:gd name="T47" fmla="*/ 48 h 112"/>
                <a:gd name="T48" fmla="*/ 27 w 47"/>
                <a:gd name="T49" fmla="*/ 48 h 112"/>
                <a:gd name="T50" fmla="*/ 27 w 47"/>
                <a:gd name="T51" fmla="*/ 40 h 112"/>
                <a:gd name="T52" fmla="*/ 45 w 47"/>
                <a:gd name="T53" fmla="*/ 15 h 112"/>
                <a:gd name="T54" fmla="*/ 46 w 47"/>
                <a:gd name="T55" fmla="*/ 14 h 112"/>
                <a:gd name="T56" fmla="*/ 47 w 47"/>
                <a:gd name="T57" fmla="*/ 13 h 112"/>
                <a:gd name="T58" fmla="*/ 47 w 47"/>
                <a:gd name="T59" fmla="*/ 13 h 112"/>
                <a:gd name="T60" fmla="*/ 47 w 47"/>
                <a:gd name="T61" fmla="*/ 9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7" h="112">
                  <a:moveTo>
                    <a:pt x="47" y="9"/>
                  </a:moveTo>
                  <a:cubicBezTo>
                    <a:pt x="47" y="4"/>
                    <a:pt x="43" y="0"/>
                    <a:pt x="38" y="0"/>
                  </a:cubicBezTo>
                  <a:cubicBezTo>
                    <a:pt x="33" y="0"/>
                    <a:pt x="33" y="0"/>
                    <a:pt x="33" y="0"/>
                  </a:cubicBezTo>
                  <a:cubicBezTo>
                    <a:pt x="28" y="0"/>
                    <a:pt x="28" y="0"/>
                    <a:pt x="28" y="0"/>
                  </a:cubicBezTo>
                  <a:cubicBezTo>
                    <a:pt x="0" y="0"/>
                    <a:pt x="0" y="0"/>
                    <a:pt x="0" y="0"/>
                  </a:cubicBezTo>
                  <a:cubicBezTo>
                    <a:pt x="0" y="13"/>
                    <a:pt x="0" y="13"/>
                    <a:pt x="0" y="13"/>
                  </a:cubicBezTo>
                  <a:cubicBezTo>
                    <a:pt x="20" y="13"/>
                    <a:pt x="20" y="13"/>
                    <a:pt x="20" y="13"/>
                  </a:cubicBezTo>
                  <a:cubicBezTo>
                    <a:pt x="27" y="13"/>
                    <a:pt x="27" y="13"/>
                    <a:pt x="27" y="13"/>
                  </a:cubicBezTo>
                  <a:cubicBezTo>
                    <a:pt x="24" y="17"/>
                    <a:pt x="24" y="17"/>
                    <a:pt x="24" y="17"/>
                  </a:cubicBezTo>
                  <a:cubicBezTo>
                    <a:pt x="15" y="30"/>
                    <a:pt x="15" y="30"/>
                    <a:pt x="15" y="30"/>
                  </a:cubicBezTo>
                  <a:cubicBezTo>
                    <a:pt x="15" y="48"/>
                    <a:pt x="15" y="48"/>
                    <a:pt x="15" y="48"/>
                  </a:cubicBezTo>
                  <a:cubicBezTo>
                    <a:pt x="2" y="48"/>
                    <a:pt x="2" y="48"/>
                    <a:pt x="2" y="48"/>
                  </a:cubicBezTo>
                  <a:cubicBezTo>
                    <a:pt x="2" y="63"/>
                    <a:pt x="2" y="63"/>
                    <a:pt x="2" y="63"/>
                  </a:cubicBezTo>
                  <a:cubicBezTo>
                    <a:pt x="15" y="63"/>
                    <a:pt x="15" y="63"/>
                    <a:pt x="15" y="63"/>
                  </a:cubicBezTo>
                  <a:cubicBezTo>
                    <a:pt x="15" y="78"/>
                    <a:pt x="15" y="78"/>
                    <a:pt x="15" y="78"/>
                  </a:cubicBezTo>
                  <a:cubicBezTo>
                    <a:pt x="15" y="93"/>
                    <a:pt x="15" y="93"/>
                    <a:pt x="15" y="93"/>
                  </a:cubicBezTo>
                  <a:cubicBezTo>
                    <a:pt x="15" y="97"/>
                    <a:pt x="15" y="97"/>
                    <a:pt x="15" y="97"/>
                  </a:cubicBezTo>
                  <a:cubicBezTo>
                    <a:pt x="4" y="97"/>
                    <a:pt x="4" y="97"/>
                    <a:pt x="4" y="97"/>
                  </a:cubicBezTo>
                  <a:cubicBezTo>
                    <a:pt x="4" y="112"/>
                    <a:pt x="4" y="112"/>
                    <a:pt x="4" y="112"/>
                  </a:cubicBezTo>
                  <a:cubicBezTo>
                    <a:pt x="18" y="112"/>
                    <a:pt x="18" y="112"/>
                    <a:pt x="18" y="112"/>
                  </a:cubicBezTo>
                  <a:cubicBezTo>
                    <a:pt x="23" y="112"/>
                    <a:pt x="27" y="108"/>
                    <a:pt x="27" y="103"/>
                  </a:cubicBezTo>
                  <a:cubicBezTo>
                    <a:pt x="27" y="63"/>
                    <a:pt x="27" y="63"/>
                    <a:pt x="27" y="63"/>
                  </a:cubicBezTo>
                  <a:cubicBezTo>
                    <a:pt x="37" y="63"/>
                    <a:pt x="37" y="63"/>
                    <a:pt x="37" y="63"/>
                  </a:cubicBezTo>
                  <a:cubicBezTo>
                    <a:pt x="37" y="48"/>
                    <a:pt x="37" y="48"/>
                    <a:pt x="37" y="48"/>
                  </a:cubicBezTo>
                  <a:cubicBezTo>
                    <a:pt x="27" y="48"/>
                    <a:pt x="27" y="48"/>
                    <a:pt x="27" y="48"/>
                  </a:cubicBezTo>
                  <a:cubicBezTo>
                    <a:pt x="27" y="40"/>
                    <a:pt x="27" y="40"/>
                    <a:pt x="27" y="40"/>
                  </a:cubicBezTo>
                  <a:cubicBezTo>
                    <a:pt x="45" y="15"/>
                    <a:pt x="45" y="15"/>
                    <a:pt x="45" y="15"/>
                  </a:cubicBezTo>
                  <a:cubicBezTo>
                    <a:pt x="46" y="14"/>
                    <a:pt x="46" y="14"/>
                    <a:pt x="46" y="14"/>
                  </a:cubicBezTo>
                  <a:cubicBezTo>
                    <a:pt x="47" y="13"/>
                    <a:pt x="47" y="13"/>
                    <a:pt x="47" y="13"/>
                  </a:cubicBezTo>
                  <a:cubicBezTo>
                    <a:pt x="47" y="13"/>
                    <a:pt x="47" y="13"/>
                    <a:pt x="47" y="13"/>
                  </a:cubicBezTo>
                  <a:cubicBezTo>
                    <a:pt x="47" y="12"/>
                    <a:pt x="47" y="10"/>
                    <a:pt x="47" y="9"/>
                  </a:cubicBezTo>
                  <a:close/>
                </a:path>
              </a:pathLst>
            </a:custGeom>
            <a:grpFill/>
            <a:ln>
              <a:noFill/>
            </a:ln>
          </p:spPr>
          <p:txBody>
            <a:bodyPr vert="horz" wrap="square" lIns="91440" tIns="45720" rIns="91440" bIns="45720" numCol="1" anchor="t" anchorCtr="0" compatLnSpc="1"/>
            <a:lstStyle/>
            <a:p>
              <a:endParaRPr lang="zh-CN" altLang="en-US"/>
            </a:p>
          </p:txBody>
        </p:sp>
        <p:sp>
          <p:nvSpPr>
            <p:cNvPr id="48" name="Freeform 15"/>
            <p:cNvSpPr/>
            <p:nvPr/>
          </p:nvSpPr>
          <p:spPr bwMode="auto">
            <a:xfrm>
              <a:off x="2097088" y="117475"/>
              <a:ext cx="57150" cy="265113"/>
            </a:xfrm>
            <a:custGeom>
              <a:avLst/>
              <a:gdLst>
                <a:gd name="T0" fmla="*/ 27 w 36"/>
                <a:gd name="T1" fmla="*/ 167 h 167"/>
                <a:gd name="T2" fmla="*/ 0 w 36"/>
                <a:gd name="T3" fmla="*/ 167 h 167"/>
                <a:gd name="T4" fmla="*/ 10 w 36"/>
                <a:gd name="T5" fmla="*/ 0 h 167"/>
                <a:gd name="T6" fmla="*/ 36 w 36"/>
                <a:gd name="T7" fmla="*/ 0 h 167"/>
                <a:gd name="T8" fmla="*/ 27 w 36"/>
                <a:gd name="T9" fmla="*/ 167 h 167"/>
              </a:gdLst>
              <a:ahLst/>
              <a:cxnLst>
                <a:cxn ang="0">
                  <a:pos x="T0" y="T1"/>
                </a:cxn>
                <a:cxn ang="0">
                  <a:pos x="T2" y="T3"/>
                </a:cxn>
                <a:cxn ang="0">
                  <a:pos x="T4" y="T5"/>
                </a:cxn>
                <a:cxn ang="0">
                  <a:pos x="T6" y="T7"/>
                </a:cxn>
                <a:cxn ang="0">
                  <a:pos x="T8" y="T9"/>
                </a:cxn>
              </a:cxnLst>
              <a:rect l="0" t="0" r="r" b="b"/>
              <a:pathLst>
                <a:path w="36" h="167">
                  <a:moveTo>
                    <a:pt x="27" y="167"/>
                  </a:moveTo>
                  <a:lnTo>
                    <a:pt x="0" y="167"/>
                  </a:lnTo>
                  <a:lnTo>
                    <a:pt x="10" y="0"/>
                  </a:lnTo>
                  <a:lnTo>
                    <a:pt x="36" y="0"/>
                  </a:lnTo>
                  <a:lnTo>
                    <a:pt x="27" y="167"/>
                  </a:lnTo>
                  <a:close/>
                </a:path>
              </a:pathLst>
            </a:custGeom>
            <a:grpFill/>
            <a:ln>
              <a:noFill/>
            </a:ln>
          </p:spPr>
          <p:txBody>
            <a:bodyPr vert="horz" wrap="square" lIns="91440" tIns="45720" rIns="91440" bIns="45720" numCol="1" anchor="t" anchorCtr="0" compatLnSpc="1"/>
            <a:lstStyle/>
            <a:p>
              <a:endParaRPr lang="zh-CN" altLang="en-US"/>
            </a:p>
          </p:txBody>
        </p:sp>
        <p:sp>
          <p:nvSpPr>
            <p:cNvPr id="49" name="Freeform 16"/>
            <p:cNvSpPr/>
            <p:nvPr/>
          </p:nvSpPr>
          <p:spPr bwMode="auto">
            <a:xfrm>
              <a:off x="2266951" y="117475"/>
              <a:ext cx="57150" cy="265113"/>
            </a:xfrm>
            <a:custGeom>
              <a:avLst/>
              <a:gdLst>
                <a:gd name="T0" fmla="*/ 10 w 36"/>
                <a:gd name="T1" fmla="*/ 167 h 167"/>
                <a:gd name="T2" fmla="*/ 36 w 36"/>
                <a:gd name="T3" fmla="*/ 167 h 167"/>
                <a:gd name="T4" fmla="*/ 26 w 36"/>
                <a:gd name="T5" fmla="*/ 0 h 167"/>
                <a:gd name="T6" fmla="*/ 0 w 36"/>
                <a:gd name="T7" fmla="*/ 0 h 167"/>
                <a:gd name="T8" fmla="*/ 10 w 36"/>
                <a:gd name="T9" fmla="*/ 167 h 167"/>
              </a:gdLst>
              <a:ahLst/>
              <a:cxnLst>
                <a:cxn ang="0">
                  <a:pos x="T0" y="T1"/>
                </a:cxn>
                <a:cxn ang="0">
                  <a:pos x="T2" y="T3"/>
                </a:cxn>
                <a:cxn ang="0">
                  <a:pos x="T4" y="T5"/>
                </a:cxn>
                <a:cxn ang="0">
                  <a:pos x="T6" y="T7"/>
                </a:cxn>
                <a:cxn ang="0">
                  <a:pos x="T8" y="T9"/>
                </a:cxn>
              </a:cxnLst>
              <a:rect l="0" t="0" r="r" b="b"/>
              <a:pathLst>
                <a:path w="36" h="167">
                  <a:moveTo>
                    <a:pt x="10" y="167"/>
                  </a:moveTo>
                  <a:lnTo>
                    <a:pt x="36" y="167"/>
                  </a:lnTo>
                  <a:lnTo>
                    <a:pt x="26" y="0"/>
                  </a:lnTo>
                  <a:lnTo>
                    <a:pt x="0" y="0"/>
                  </a:lnTo>
                  <a:lnTo>
                    <a:pt x="10" y="167"/>
                  </a:lnTo>
                  <a:close/>
                </a:path>
              </a:pathLst>
            </a:custGeom>
            <a:grpFill/>
            <a:ln>
              <a:noFill/>
            </a:ln>
          </p:spPr>
          <p:txBody>
            <a:bodyPr vert="horz" wrap="square" lIns="91440" tIns="45720" rIns="91440" bIns="45720" numCol="1" anchor="t" anchorCtr="0" compatLnSpc="1"/>
            <a:lstStyle/>
            <a:p>
              <a:endParaRPr lang="zh-CN" altLang="en-US"/>
            </a:p>
          </p:txBody>
        </p:sp>
        <p:sp>
          <p:nvSpPr>
            <p:cNvPr id="50" name="Freeform 17"/>
            <p:cNvSpPr/>
            <p:nvPr/>
          </p:nvSpPr>
          <p:spPr bwMode="auto">
            <a:xfrm>
              <a:off x="874713" y="708025"/>
              <a:ext cx="3175" cy="3175"/>
            </a:xfrm>
            <a:custGeom>
              <a:avLst/>
              <a:gdLst>
                <a:gd name="T0" fmla="*/ 0 w 2"/>
                <a:gd name="T1" fmla="*/ 0 h 2"/>
                <a:gd name="T2" fmla="*/ 0 w 2"/>
                <a:gd name="T3" fmla="*/ 2 h 2"/>
                <a:gd name="T4" fmla="*/ 2 w 2"/>
                <a:gd name="T5" fmla="*/ 2 h 2"/>
                <a:gd name="T6" fmla="*/ 0 w 2"/>
                <a:gd name="T7" fmla="*/ 0 h 2"/>
              </a:gdLst>
              <a:ahLst/>
              <a:cxnLst>
                <a:cxn ang="0">
                  <a:pos x="T0" y="T1"/>
                </a:cxn>
                <a:cxn ang="0">
                  <a:pos x="T2" y="T3"/>
                </a:cxn>
                <a:cxn ang="0">
                  <a:pos x="T4" y="T5"/>
                </a:cxn>
                <a:cxn ang="0">
                  <a:pos x="T6" y="T7"/>
                </a:cxn>
              </a:cxnLst>
              <a:rect l="0" t="0" r="r" b="b"/>
              <a:pathLst>
                <a:path w="2" h="2">
                  <a:moveTo>
                    <a:pt x="0" y="0"/>
                  </a:moveTo>
                  <a:lnTo>
                    <a:pt x="0" y="2"/>
                  </a:lnTo>
                  <a:lnTo>
                    <a:pt x="2" y="2"/>
                  </a:lnTo>
                  <a:lnTo>
                    <a:pt x="0" y="0"/>
                  </a:lnTo>
                  <a:close/>
                </a:path>
              </a:pathLst>
            </a:custGeom>
            <a:grpFill/>
            <a:ln>
              <a:noFill/>
            </a:ln>
          </p:spPr>
          <p:txBody>
            <a:bodyPr vert="horz" wrap="square" lIns="91440" tIns="45720" rIns="91440" bIns="45720" numCol="1" anchor="t" anchorCtr="0" compatLnSpc="1"/>
            <a:lstStyle/>
            <a:p>
              <a:endParaRPr lang="zh-CN" altLang="en-US"/>
            </a:p>
          </p:txBody>
        </p:sp>
        <p:sp>
          <p:nvSpPr>
            <p:cNvPr id="51" name="Freeform 18"/>
            <p:cNvSpPr/>
            <p:nvPr/>
          </p:nvSpPr>
          <p:spPr bwMode="auto">
            <a:xfrm>
              <a:off x="874713" y="708025"/>
              <a:ext cx="3175" cy="3175"/>
            </a:xfrm>
            <a:custGeom>
              <a:avLst/>
              <a:gdLst>
                <a:gd name="T0" fmla="*/ 0 w 2"/>
                <a:gd name="T1" fmla="*/ 0 h 2"/>
                <a:gd name="T2" fmla="*/ 0 w 2"/>
                <a:gd name="T3" fmla="*/ 2 h 2"/>
                <a:gd name="T4" fmla="*/ 2 w 2"/>
                <a:gd name="T5" fmla="*/ 2 h 2"/>
                <a:gd name="T6" fmla="*/ 0 w 2"/>
                <a:gd name="T7" fmla="*/ 0 h 2"/>
              </a:gdLst>
              <a:ahLst/>
              <a:cxnLst>
                <a:cxn ang="0">
                  <a:pos x="T0" y="T1"/>
                </a:cxn>
                <a:cxn ang="0">
                  <a:pos x="T2" y="T3"/>
                </a:cxn>
                <a:cxn ang="0">
                  <a:pos x="T4" y="T5"/>
                </a:cxn>
                <a:cxn ang="0">
                  <a:pos x="T6" y="T7"/>
                </a:cxn>
              </a:cxnLst>
              <a:rect l="0" t="0" r="r" b="b"/>
              <a:pathLst>
                <a:path w="2" h="2">
                  <a:moveTo>
                    <a:pt x="0" y="0"/>
                  </a:moveTo>
                  <a:lnTo>
                    <a:pt x="0" y="2"/>
                  </a:lnTo>
                  <a:lnTo>
                    <a:pt x="2" y="2"/>
                  </a:lnTo>
                  <a:lnTo>
                    <a:pt x="0" y="0"/>
                  </a:lnTo>
                </a:path>
              </a:pathLst>
            </a:custGeom>
            <a:grpFill/>
            <a:ln>
              <a:noFill/>
            </a:ln>
          </p:spPr>
          <p:txBody>
            <a:bodyPr vert="horz" wrap="square" lIns="91440" tIns="45720" rIns="91440" bIns="45720" numCol="1" anchor="t" anchorCtr="0" compatLnSpc="1"/>
            <a:lstStyle/>
            <a:p>
              <a:endParaRPr lang="zh-CN" altLang="en-US"/>
            </a:p>
          </p:txBody>
        </p:sp>
        <p:sp>
          <p:nvSpPr>
            <p:cNvPr id="52" name="Freeform 19"/>
            <p:cNvSpPr/>
            <p:nvPr/>
          </p:nvSpPr>
          <p:spPr bwMode="auto">
            <a:xfrm>
              <a:off x="877888" y="711200"/>
              <a:ext cx="0" cy="19050"/>
            </a:xfrm>
            <a:custGeom>
              <a:avLst/>
              <a:gdLst>
                <a:gd name="T0" fmla="*/ 0 h 5"/>
                <a:gd name="T1" fmla="*/ 5 h 5"/>
                <a:gd name="T2" fmla="*/ 0 h 5"/>
              </a:gdLst>
              <a:ahLst/>
              <a:cxnLst>
                <a:cxn ang="0">
                  <a:pos x="0" y="T0"/>
                </a:cxn>
                <a:cxn ang="0">
                  <a:pos x="0" y="T1"/>
                </a:cxn>
                <a:cxn ang="0">
                  <a:pos x="0" y="T2"/>
                </a:cxn>
              </a:cxnLst>
              <a:rect l="0" t="0" r="r" b="b"/>
              <a:pathLst>
                <a:path h="5">
                  <a:moveTo>
                    <a:pt x="0" y="0"/>
                  </a:moveTo>
                  <a:cubicBezTo>
                    <a:pt x="0" y="2"/>
                    <a:pt x="0" y="3"/>
                    <a:pt x="0" y="5"/>
                  </a:cubicBezTo>
                  <a:cubicBezTo>
                    <a:pt x="0" y="3"/>
                    <a:pt x="0" y="2"/>
                    <a:pt x="0" y="0"/>
                  </a:cubicBezTo>
                </a:path>
              </a:pathLst>
            </a:custGeom>
            <a:grpFill/>
            <a:ln>
              <a:noFill/>
            </a:ln>
          </p:spPr>
          <p:txBody>
            <a:bodyPr vert="horz" wrap="square" lIns="91440" tIns="45720" rIns="91440" bIns="45720" numCol="1" anchor="t" anchorCtr="0" compatLnSpc="1"/>
            <a:lstStyle/>
            <a:p>
              <a:endParaRPr lang="zh-CN" altLang="en-US"/>
            </a:p>
          </p:txBody>
        </p:sp>
        <p:sp>
          <p:nvSpPr>
            <p:cNvPr id="53" name="Rectangle 20"/>
            <p:cNvSpPr>
              <a:spLocks noChangeArrowheads="1"/>
            </p:cNvSpPr>
            <p:nvPr/>
          </p:nvSpPr>
          <p:spPr bwMode="auto">
            <a:xfrm>
              <a:off x="2503488" y="708025"/>
              <a:ext cx="1588" cy="3175"/>
            </a:xfrm>
            <a:prstGeom prst="rect">
              <a:avLst/>
            </a:prstGeom>
            <a:grpFill/>
            <a:ln>
              <a:noFill/>
            </a:ln>
          </p:spPr>
          <p:txBody>
            <a:bodyPr vert="horz" wrap="square" lIns="91440" tIns="45720" rIns="91440" bIns="45720" numCol="1" anchor="t" anchorCtr="0" compatLnSpc="1"/>
            <a:lstStyle/>
            <a:p>
              <a:endParaRPr lang="zh-CN" altLang="en-US"/>
            </a:p>
          </p:txBody>
        </p:sp>
        <p:sp>
          <p:nvSpPr>
            <p:cNvPr id="54" name="Freeform 21"/>
            <p:cNvSpPr/>
            <p:nvPr/>
          </p:nvSpPr>
          <p:spPr bwMode="auto">
            <a:xfrm>
              <a:off x="2503488" y="711200"/>
              <a:ext cx="0" cy="19050"/>
            </a:xfrm>
            <a:custGeom>
              <a:avLst/>
              <a:gdLst>
                <a:gd name="T0" fmla="*/ 0 h 5"/>
                <a:gd name="T1" fmla="*/ 5 h 5"/>
                <a:gd name="T2" fmla="*/ 0 h 5"/>
              </a:gdLst>
              <a:ahLst/>
              <a:cxnLst>
                <a:cxn ang="0">
                  <a:pos x="0" y="T0"/>
                </a:cxn>
                <a:cxn ang="0">
                  <a:pos x="0" y="T1"/>
                </a:cxn>
                <a:cxn ang="0">
                  <a:pos x="0" y="T2"/>
                </a:cxn>
              </a:cxnLst>
              <a:rect l="0" t="0" r="r" b="b"/>
              <a:pathLst>
                <a:path h="5">
                  <a:moveTo>
                    <a:pt x="0" y="0"/>
                  </a:moveTo>
                  <a:cubicBezTo>
                    <a:pt x="0" y="2"/>
                    <a:pt x="0" y="3"/>
                    <a:pt x="0" y="5"/>
                  </a:cubicBezTo>
                  <a:cubicBezTo>
                    <a:pt x="0" y="3"/>
                    <a:pt x="0" y="2"/>
                    <a:pt x="0" y="0"/>
                  </a:cubicBezTo>
                  <a:close/>
                </a:path>
              </a:pathLst>
            </a:custGeom>
            <a:grpFill/>
            <a:ln>
              <a:noFill/>
            </a:ln>
          </p:spPr>
          <p:txBody>
            <a:bodyPr vert="horz" wrap="square" lIns="91440" tIns="45720" rIns="91440" bIns="45720" numCol="1" anchor="t" anchorCtr="0" compatLnSpc="1"/>
            <a:lstStyle/>
            <a:p>
              <a:endParaRPr lang="zh-CN" altLang="en-US"/>
            </a:p>
          </p:txBody>
        </p:sp>
        <p:sp>
          <p:nvSpPr>
            <p:cNvPr id="55" name="Freeform 22"/>
            <p:cNvSpPr/>
            <p:nvPr/>
          </p:nvSpPr>
          <p:spPr bwMode="auto">
            <a:xfrm>
              <a:off x="320676" y="1044575"/>
              <a:ext cx="1144588" cy="260350"/>
            </a:xfrm>
            <a:custGeom>
              <a:avLst/>
              <a:gdLst>
                <a:gd name="T0" fmla="*/ 298 w 304"/>
                <a:gd name="T1" fmla="*/ 28 h 69"/>
                <a:gd name="T2" fmla="*/ 165 w 304"/>
                <a:gd name="T3" fmla="*/ 69 h 69"/>
                <a:gd name="T4" fmla="*/ 4 w 304"/>
                <a:gd name="T5" fmla="*/ 7 h 69"/>
                <a:gd name="T6" fmla="*/ 8 w 304"/>
                <a:gd name="T7" fmla="*/ 2 h 69"/>
                <a:gd name="T8" fmla="*/ 169 w 304"/>
                <a:gd name="T9" fmla="*/ 45 h 69"/>
                <a:gd name="T10" fmla="*/ 293 w 304"/>
                <a:gd name="T11" fmla="*/ 20 h 69"/>
                <a:gd name="T12" fmla="*/ 298 w 304"/>
                <a:gd name="T13" fmla="*/ 28 h 69"/>
              </a:gdLst>
              <a:ahLst/>
              <a:cxnLst>
                <a:cxn ang="0">
                  <a:pos x="T0" y="T1"/>
                </a:cxn>
                <a:cxn ang="0">
                  <a:pos x="T2" y="T3"/>
                </a:cxn>
                <a:cxn ang="0">
                  <a:pos x="T4" y="T5"/>
                </a:cxn>
                <a:cxn ang="0">
                  <a:pos x="T6" y="T7"/>
                </a:cxn>
                <a:cxn ang="0">
                  <a:pos x="T8" y="T9"/>
                </a:cxn>
                <a:cxn ang="0">
                  <a:pos x="T10" y="T11"/>
                </a:cxn>
                <a:cxn ang="0">
                  <a:pos x="T12" y="T13"/>
                </a:cxn>
              </a:cxnLst>
              <a:rect l="0" t="0" r="r" b="b"/>
              <a:pathLst>
                <a:path w="304" h="69">
                  <a:moveTo>
                    <a:pt x="298" y="28"/>
                  </a:moveTo>
                  <a:cubicBezTo>
                    <a:pt x="262" y="55"/>
                    <a:pt x="210" y="69"/>
                    <a:pt x="165" y="69"/>
                  </a:cubicBezTo>
                  <a:cubicBezTo>
                    <a:pt x="103" y="69"/>
                    <a:pt x="46" y="46"/>
                    <a:pt x="4" y="7"/>
                  </a:cubicBezTo>
                  <a:cubicBezTo>
                    <a:pt x="0" y="4"/>
                    <a:pt x="3" y="0"/>
                    <a:pt x="8" y="2"/>
                  </a:cubicBezTo>
                  <a:cubicBezTo>
                    <a:pt x="54" y="29"/>
                    <a:pt x="110" y="45"/>
                    <a:pt x="169" y="45"/>
                  </a:cubicBezTo>
                  <a:cubicBezTo>
                    <a:pt x="209" y="45"/>
                    <a:pt x="252" y="37"/>
                    <a:pt x="293" y="20"/>
                  </a:cubicBezTo>
                  <a:cubicBezTo>
                    <a:pt x="299" y="17"/>
                    <a:pt x="304" y="24"/>
                    <a:pt x="298" y="28"/>
                  </a:cubicBezTo>
                  <a:close/>
                </a:path>
              </a:pathLst>
            </a:custGeom>
            <a:grpFill/>
            <a:ln>
              <a:noFill/>
            </a:ln>
          </p:spPr>
          <p:txBody>
            <a:bodyPr vert="horz" wrap="square" lIns="91440" tIns="45720" rIns="91440" bIns="45720" numCol="1" anchor="t" anchorCtr="0" compatLnSpc="1"/>
            <a:lstStyle/>
            <a:p>
              <a:endParaRPr lang="zh-CN" altLang="en-US"/>
            </a:p>
          </p:txBody>
        </p:sp>
        <p:sp>
          <p:nvSpPr>
            <p:cNvPr id="56" name="Freeform 23"/>
            <p:cNvSpPr/>
            <p:nvPr/>
          </p:nvSpPr>
          <p:spPr bwMode="auto">
            <a:xfrm>
              <a:off x="1325563" y="1009650"/>
              <a:ext cx="246063" cy="249238"/>
            </a:xfrm>
            <a:custGeom>
              <a:avLst/>
              <a:gdLst>
                <a:gd name="T0" fmla="*/ 46 w 65"/>
                <a:gd name="T1" fmla="*/ 20 h 66"/>
                <a:gd name="T2" fmla="*/ 4 w 65"/>
                <a:gd name="T3" fmla="*/ 19 h 66"/>
                <a:gd name="T4" fmla="*/ 3 w 65"/>
                <a:gd name="T5" fmla="*/ 14 h 66"/>
                <a:gd name="T6" fmla="*/ 61 w 65"/>
                <a:gd name="T7" fmla="*/ 9 h 66"/>
                <a:gd name="T8" fmla="*/ 41 w 65"/>
                <a:gd name="T9" fmla="*/ 63 h 66"/>
                <a:gd name="T10" fmla="*/ 36 w 65"/>
                <a:gd name="T11" fmla="*/ 61 h 66"/>
                <a:gd name="T12" fmla="*/ 46 w 65"/>
                <a:gd name="T13" fmla="*/ 20 h 66"/>
              </a:gdLst>
              <a:ahLst/>
              <a:cxnLst>
                <a:cxn ang="0">
                  <a:pos x="T0" y="T1"/>
                </a:cxn>
                <a:cxn ang="0">
                  <a:pos x="T2" y="T3"/>
                </a:cxn>
                <a:cxn ang="0">
                  <a:pos x="T4" y="T5"/>
                </a:cxn>
                <a:cxn ang="0">
                  <a:pos x="T6" y="T7"/>
                </a:cxn>
                <a:cxn ang="0">
                  <a:pos x="T8" y="T9"/>
                </a:cxn>
                <a:cxn ang="0">
                  <a:pos x="T10" y="T11"/>
                </a:cxn>
                <a:cxn ang="0">
                  <a:pos x="T12" y="T13"/>
                </a:cxn>
              </a:cxnLst>
              <a:rect l="0" t="0" r="r" b="b"/>
              <a:pathLst>
                <a:path w="65" h="66">
                  <a:moveTo>
                    <a:pt x="46" y="20"/>
                  </a:moveTo>
                  <a:cubicBezTo>
                    <a:pt x="41" y="14"/>
                    <a:pt x="15" y="17"/>
                    <a:pt x="4" y="19"/>
                  </a:cubicBezTo>
                  <a:cubicBezTo>
                    <a:pt x="0" y="19"/>
                    <a:pt x="0" y="16"/>
                    <a:pt x="3" y="14"/>
                  </a:cubicBezTo>
                  <a:cubicBezTo>
                    <a:pt x="23" y="0"/>
                    <a:pt x="57" y="4"/>
                    <a:pt x="61" y="9"/>
                  </a:cubicBezTo>
                  <a:cubicBezTo>
                    <a:pt x="65" y="13"/>
                    <a:pt x="60" y="47"/>
                    <a:pt x="41" y="63"/>
                  </a:cubicBezTo>
                  <a:cubicBezTo>
                    <a:pt x="38" y="66"/>
                    <a:pt x="35" y="64"/>
                    <a:pt x="36" y="61"/>
                  </a:cubicBezTo>
                  <a:cubicBezTo>
                    <a:pt x="41" y="50"/>
                    <a:pt x="50" y="26"/>
                    <a:pt x="46" y="20"/>
                  </a:cubicBezTo>
                  <a:close/>
                </a:path>
              </a:pathLst>
            </a:custGeom>
            <a:grpFill/>
            <a:ln>
              <a:noFill/>
            </a:ln>
          </p:spPr>
          <p:txBody>
            <a:bodyPr vert="horz" wrap="square" lIns="91440" tIns="45720" rIns="91440" bIns="45720" numCol="1" anchor="t" anchorCtr="0" compatLnSpc="1"/>
            <a:lstStyle/>
            <a:p>
              <a:endParaRPr lang="zh-CN" altLang="en-US"/>
            </a:p>
          </p:txBody>
        </p:sp>
        <p:sp>
          <p:nvSpPr>
            <p:cNvPr id="57" name="Freeform 24"/>
            <p:cNvSpPr/>
            <p:nvPr/>
          </p:nvSpPr>
          <p:spPr bwMode="auto">
            <a:xfrm>
              <a:off x="1330326" y="612775"/>
              <a:ext cx="282575" cy="388938"/>
            </a:xfrm>
            <a:custGeom>
              <a:avLst/>
              <a:gdLst>
                <a:gd name="T0" fmla="*/ 4 w 75"/>
                <a:gd name="T1" fmla="*/ 17 h 103"/>
                <a:gd name="T2" fmla="*/ 4 w 75"/>
                <a:gd name="T3" fmla="*/ 3 h 103"/>
                <a:gd name="T4" fmla="*/ 7 w 75"/>
                <a:gd name="T5" fmla="*/ 0 h 103"/>
                <a:gd name="T6" fmla="*/ 70 w 75"/>
                <a:gd name="T7" fmla="*/ 0 h 103"/>
                <a:gd name="T8" fmla="*/ 73 w 75"/>
                <a:gd name="T9" fmla="*/ 3 h 103"/>
                <a:gd name="T10" fmla="*/ 73 w 75"/>
                <a:gd name="T11" fmla="*/ 15 h 103"/>
                <a:gd name="T12" fmla="*/ 69 w 75"/>
                <a:gd name="T13" fmla="*/ 24 h 103"/>
                <a:gd name="T14" fmla="*/ 36 w 75"/>
                <a:gd name="T15" fmla="*/ 71 h 103"/>
                <a:gd name="T16" fmla="*/ 72 w 75"/>
                <a:gd name="T17" fmla="*/ 78 h 103"/>
                <a:gd name="T18" fmla="*/ 75 w 75"/>
                <a:gd name="T19" fmla="*/ 84 h 103"/>
                <a:gd name="T20" fmla="*/ 75 w 75"/>
                <a:gd name="T21" fmla="*/ 99 h 103"/>
                <a:gd name="T22" fmla="*/ 71 w 75"/>
                <a:gd name="T23" fmla="*/ 102 h 103"/>
                <a:gd name="T24" fmla="*/ 5 w 75"/>
                <a:gd name="T25" fmla="*/ 102 h 103"/>
                <a:gd name="T26" fmla="*/ 0 w 75"/>
                <a:gd name="T27" fmla="*/ 99 h 103"/>
                <a:gd name="T28" fmla="*/ 0 w 75"/>
                <a:gd name="T29" fmla="*/ 84 h 103"/>
                <a:gd name="T30" fmla="*/ 2 w 75"/>
                <a:gd name="T31" fmla="*/ 75 h 103"/>
                <a:gd name="T32" fmla="*/ 40 w 75"/>
                <a:gd name="T33" fmla="*/ 21 h 103"/>
                <a:gd name="T34" fmla="*/ 7 w 75"/>
                <a:gd name="T35" fmla="*/ 21 h 103"/>
                <a:gd name="T36" fmla="*/ 4 w 75"/>
                <a:gd name="T37" fmla="*/ 17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 h="103">
                  <a:moveTo>
                    <a:pt x="4" y="17"/>
                  </a:moveTo>
                  <a:cubicBezTo>
                    <a:pt x="4" y="3"/>
                    <a:pt x="4" y="3"/>
                    <a:pt x="4" y="3"/>
                  </a:cubicBezTo>
                  <a:cubicBezTo>
                    <a:pt x="4" y="1"/>
                    <a:pt x="5" y="0"/>
                    <a:pt x="7" y="0"/>
                  </a:cubicBezTo>
                  <a:cubicBezTo>
                    <a:pt x="70" y="0"/>
                    <a:pt x="70" y="0"/>
                    <a:pt x="70" y="0"/>
                  </a:cubicBezTo>
                  <a:cubicBezTo>
                    <a:pt x="72" y="0"/>
                    <a:pt x="73" y="1"/>
                    <a:pt x="73" y="3"/>
                  </a:cubicBezTo>
                  <a:cubicBezTo>
                    <a:pt x="73" y="15"/>
                    <a:pt x="73" y="15"/>
                    <a:pt x="73" y="15"/>
                  </a:cubicBezTo>
                  <a:cubicBezTo>
                    <a:pt x="73" y="17"/>
                    <a:pt x="72" y="20"/>
                    <a:pt x="69" y="24"/>
                  </a:cubicBezTo>
                  <a:cubicBezTo>
                    <a:pt x="36" y="71"/>
                    <a:pt x="36" y="71"/>
                    <a:pt x="36" y="71"/>
                  </a:cubicBezTo>
                  <a:cubicBezTo>
                    <a:pt x="48" y="70"/>
                    <a:pt x="61" y="72"/>
                    <a:pt x="72" y="78"/>
                  </a:cubicBezTo>
                  <a:cubicBezTo>
                    <a:pt x="74" y="80"/>
                    <a:pt x="75" y="82"/>
                    <a:pt x="75" y="84"/>
                  </a:cubicBezTo>
                  <a:cubicBezTo>
                    <a:pt x="75" y="99"/>
                    <a:pt x="75" y="99"/>
                    <a:pt x="75" y="99"/>
                  </a:cubicBezTo>
                  <a:cubicBezTo>
                    <a:pt x="75" y="101"/>
                    <a:pt x="73" y="103"/>
                    <a:pt x="71" y="102"/>
                  </a:cubicBezTo>
                  <a:cubicBezTo>
                    <a:pt x="51" y="92"/>
                    <a:pt x="26" y="91"/>
                    <a:pt x="5" y="102"/>
                  </a:cubicBezTo>
                  <a:cubicBezTo>
                    <a:pt x="2" y="103"/>
                    <a:pt x="0" y="101"/>
                    <a:pt x="0" y="99"/>
                  </a:cubicBezTo>
                  <a:cubicBezTo>
                    <a:pt x="0" y="84"/>
                    <a:pt x="0" y="84"/>
                    <a:pt x="0" y="84"/>
                  </a:cubicBezTo>
                  <a:cubicBezTo>
                    <a:pt x="0" y="82"/>
                    <a:pt x="0" y="78"/>
                    <a:pt x="2" y="75"/>
                  </a:cubicBezTo>
                  <a:cubicBezTo>
                    <a:pt x="40" y="21"/>
                    <a:pt x="40" y="21"/>
                    <a:pt x="40" y="21"/>
                  </a:cubicBezTo>
                  <a:cubicBezTo>
                    <a:pt x="7" y="21"/>
                    <a:pt x="7" y="21"/>
                    <a:pt x="7" y="21"/>
                  </a:cubicBezTo>
                  <a:cubicBezTo>
                    <a:pt x="5" y="21"/>
                    <a:pt x="4" y="20"/>
                    <a:pt x="4" y="17"/>
                  </a:cubicBezTo>
                  <a:close/>
                </a:path>
              </a:pathLst>
            </a:custGeom>
            <a:grpFill/>
            <a:ln>
              <a:noFill/>
            </a:ln>
          </p:spPr>
          <p:txBody>
            <a:bodyPr vert="horz" wrap="square" lIns="91440" tIns="45720" rIns="91440" bIns="45720" numCol="1" anchor="t" anchorCtr="0" compatLnSpc="1"/>
            <a:lstStyle/>
            <a:p>
              <a:endParaRPr lang="zh-CN" altLang="en-US"/>
            </a:p>
          </p:txBody>
        </p:sp>
        <p:sp>
          <p:nvSpPr>
            <p:cNvPr id="58" name="Freeform 25"/>
            <p:cNvSpPr/>
            <p:nvPr/>
          </p:nvSpPr>
          <p:spPr bwMode="auto">
            <a:xfrm>
              <a:off x="400051" y="604838"/>
              <a:ext cx="485775" cy="404813"/>
            </a:xfrm>
            <a:custGeom>
              <a:avLst/>
              <a:gdLst>
                <a:gd name="T0" fmla="*/ 22 w 129"/>
                <a:gd name="T1" fmla="*/ 107 h 107"/>
                <a:gd name="T2" fmla="*/ 3 w 129"/>
                <a:gd name="T3" fmla="*/ 107 h 107"/>
                <a:gd name="T4" fmla="*/ 0 w 129"/>
                <a:gd name="T5" fmla="*/ 103 h 107"/>
                <a:gd name="T6" fmla="*/ 0 w 129"/>
                <a:gd name="T7" fmla="*/ 6 h 107"/>
                <a:gd name="T8" fmla="*/ 3 w 129"/>
                <a:gd name="T9" fmla="*/ 2 h 107"/>
                <a:gd name="T10" fmla="*/ 21 w 129"/>
                <a:gd name="T11" fmla="*/ 2 h 107"/>
                <a:gd name="T12" fmla="*/ 25 w 129"/>
                <a:gd name="T13" fmla="*/ 5 h 107"/>
                <a:gd name="T14" fmla="*/ 25 w 129"/>
                <a:gd name="T15" fmla="*/ 18 h 107"/>
                <a:gd name="T16" fmla="*/ 25 w 129"/>
                <a:gd name="T17" fmla="*/ 18 h 107"/>
                <a:gd name="T18" fmla="*/ 50 w 129"/>
                <a:gd name="T19" fmla="*/ 0 h 107"/>
                <a:gd name="T20" fmla="*/ 75 w 129"/>
                <a:gd name="T21" fmla="*/ 18 h 107"/>
                <a:gd name="T22" fmla="*/ 101 w 129"/>
                <a:gd name="T23" fmla="*/ 0 h 107"/>
                <a:gd name="T24" fmla="*/ 123 w 129"/>
                <a:gd name="T25" fmla="*/ 11 h 107"/>
                <a:gd name="T26" fmla="*/ 128 w 129"/>
                <a:gd name="T27" fmla="*/ 41 h 107"/>
                <a:gd name="T28" fmla="*/ 128 w 129"/>
                <a:gd name="T29" fmla="*/ 103 h 107"/>
                <a:gd name="T30" fmla="*/ 124 w 129"/>
                <a:gd name="T31" fmla="*/ 107 h 107"/>
                <a:gd name="T32" fmla="*/ 105 w 129"/>
                <a:gd name="T33" fmla="*/ 107 h 107"/>
                <a:gd name="T34" fmla="*/ 102 w 129"/>
                <a:gd name="T35" fmla="*/ 103 h 107"/>
                <a:gd name="T36" fmla="*/ 102 w 129"/>
                <a:gd name="T37" fmla="*/ 51 h 107"/>
                <a:gd name="T38" fmla="*/ 101 w 129"/>
                <a:gd name="T39" fmla="*/ 33 h 107"/>
                <a:gd name="T40" fmla="*/ 90 w 129"/>
                <a:gd name="T41" fmla="*/ 25 h 107"/>
                <a:gd name="T42" fmla="*/ 79 w 129"/>
                <a:gd name="T43" fmla="*/ 33 h 107"/>
                <a:gd name="T44" fmla="*/ 77 w 129"/>
                <a:gd name="T45" fmla="*/ 51 h 107"/>
                <a:gd name="T46" fmla="*/ 77 w 129"/>
                <a:gd name="T47" fmla="*/ 103 h 107"/>
                <a:gd name="T48" fmla="*/ 73 w 129"/>
                <a:gd name="T49" fmla="*/ 107 h 107"/>
                <a:gd name="T50" fmla="*/ 54 w 129"/>
                <a:gd name="T51" fmla="*/ 107 h 107"/>
                <a:gd name="T52" fmla="*/ 51 w 129"/>
                <a:gd name="T53" fmla="*/ 103 h 107"/>
                <a:gd name="T54" fmla="*/ 51 w 129"/>
                <a:gd name="T55" fmla="*/ 51 h 107"/>
                <a:gd name="T56" fmla="*/ 39 w 129"/>
                <a:gd name="T57" fmla="*/ 24 h 107"/>
                <a:gd name="T58" fmla="*/ 26 w 129"/>
                <a:gd name="T59" fmla="*/ 51 h 107"/>
                <a:gd name="T60" fmla="*/ 26 w 129"/>
                <a:gd name="T61" fmla="*/ 103 h 107"/>
                <a:gd name="T62" fmla="*/ 22 w 129"/>
                <a:gd name="T63" fmla="*/ 10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9" h="107">
                  <a:moveTo>
                    <a:pt x="22" y="107"/>
                  </a:moveTo>
                  <a:cubicBezTo>
                    <a:pt x="3" y="107"/>
                    <a:pt x="3" y="107"/>
                    <a:pt x="3" y="107"/>
                  </a:cubicBezTo>
                  <a:cubicBezTo>
                    <a:pt x="1" y="107"/>
                    <a:pt x="0" y="105"/>
                    <a:pt x="0" y="103"/>
                  </a:cubicBezTo>
                  <a:cubicBezTo>
                    <a:pt x="0" y="6"/>
                    <a:pt x="0" y="6"/>
                    <a:pt x="0" y="6"/>
                  </a:cubicBezTo>
                  <a:cubicBezTo>
                    <a:pt x="0" y="4"/>
                    <a:pt x="1" y="2"/>
                    <a:pt x="3" y="2"/>
                  </a:cubicBezTo>
                  <a:cubicBezTo>
                    <a:pt x="21" y="2"/>
                    <a:pt x="21" y="2"/>
                    <a:pt x="21" y="2"/>
                  </a:cubicBezTo>
                  <a:cubicBezTo>
                    <a:pt x="23" y="2"/>
                    <a:pt x="24" y="4"/>
                    <a:pt x="25" y="5"/>
                  </a:cubicBezTo>
                  <a:cubicBezTo>
                    <a:pt x="25" y="18"/>
                    <a:pt x="25" y="18"/>
                    <a:pt x="25" y="18"/>
                  </a:cubicBezTo>
                  <a:cubicBezTo>
                    <a:pt x="25" y="18"/>
                    <a:pt x="25" y="18"/>
                    <a:pt x="25" y="18"/>
                  </a:cubicBezTo>
                  <a:cubicBezTo>
                    <a:pt x="30" y="6"/>
                    <a:pt x="38" y="0"/>
                    <a:pt x="50" y="0"/>
                  </a:cubicBezTo>
                  <a:cubicBezTo>
                    <a:pt x="62" y="0"/>
                    <a:pt x="69" y="6"/>
                    <a:pt x="75" y="18"/>
                  </a:cubicBezTo>
                  <a:cubicBezTo>
                    <a:pt x="79" y="6"/>
                    <a:pt x="90" y="0"/>
                    <a:pt x="101" y="0"/>
                  </a:cubicBezTo>
                  <a:cubicBezTo>
                    <a:pt x="109" y="0"/>
                    <a:pt x="118" y="3"/>
                    <a:pt x="123" y="11"/>
                  </a:cubicBezTo>
                  <a:cubicBezTo>
                    <a:pt x="129" y="19"/>
                    <a:pt x="128" y="31"/>
                    <a:pt x="128" y="41"/>
                  </a:cubicBezTo>
                  <a:cubicBezTo>
                    <a:pt x="128" y="103"/>
                    <a:pt x="128" y="103"/>
                    <a:pt x="128" y="103"/>
                  </a:cubicBezTo>
                  <a:cubicBezTo>
                    <a:pt x="128" y="105"/>
                    <a:pt x="126" y="107"/>
                    <a:pt x="124" y="107"/>
                  </a:cubicBezTo>
                  <a:cubicBezTo>
                    <a:pt x="105" y="107"/>
                    <a:pt x="105" y="107"/>
                    <a:pt x="105" y="107"/>
                  </a:cubicBezTo>
                  <a:cubicBezTo>
                    <a:pt x="103" y="107"/>
                    <a:pt x="102" y="105"/>
                    <a:pt x="102" y="103"/>
                  </a:cubicBezTo>
                  <a:cubicBezTo>
                    <a:pt x="102" y="51"/>
                    <a:pt x="102" y="51"/>
                    <a:pt x="102" y="51"/>
                  </a:cubicBezTo>
                  <a:cubicBezTo>
                    <a:pt x="102" y="47"/>
                    <a:pt x="102" y="37"/>
                    <a:pt x="101" y="33"/>
                  </a:cubicBezTo>
                  <a:cubicBezTo>
                    <a:pt x="100" y="26"/>
                    <a:pt x="96" y="25"/>
                    <a:pt x="90" y="25"/>
                  </a:cubicBezTo>
                  <a:cubicBezTo>
                    <a:pt x="85" y="25"/>
                    <a:pt x="81" y="28"/>
                    <a:pt x="79" y="33"/>
                  </a:cubicBezTo>
                  <a:cubicBezTo>
                    <a:pt x="77" y="38"/>
                    <a:pt x="77" y="46"/>
                    <a:pt x="77" y="51"/>
                  </a:cubicBezTo>
                  <a:cubicBezTo>
                    <a:pt x="77" y="103"/>
                    <a:pt x="77" y="103"/>
                    <a:pt x="77" y="103"/>
                  </a:cubicBezTo>
                  <a:cubicBezTo>
                    <a:pt x="77" y="105"/>
                    <a:pt x="75" y="107"/>
                    <a:pt x="73" y="107"/>
                  </a:cubicBezTo>
                  <a:cubicBezTo>
                    <a:pt x="54" y="107"/>
                    <a:pt x="54" y="107"/>
                    <a:pt x="54" y="107"/>
                  </a:cubicBezTo>
                  <a:cubicBezTo>
                    <a:pt x="52" y="107"/>
                    <a:pt x="51" y="105"/>
                    <a:pt x="51" y="103"/>
                  </a:cubicBezTo>
                  <a:cubicBezTo>
                    <a:pt x="51" y="51"/>
                    <a:pt x="51" y="51"/>
                    <a:pt x="51" y="51"/>
                  </a:cubicBezTo>
                  <a:cubicBezTo>
                    <a:pt x="51" y="40"/>
                    <a:pt x="53" y="24"/>
                    <a:pt x="39" y="24"/>
                  </a:cubicBezTo>
                  <a:cubicBezTo>
                    <a:pt x="25" y="24"/>
                    <a:pt x="26" y="40"/>
                    <a:pt x="26" y="51"/>
                  </a:cubicBezTo>
                  <a:cubicBezTo>
                    <a:pt x="26" y="103"/>
                    <a:pt x="26" y="103"/>
                    <a:pt x="26" y="103"/>
                  </a:cubicBezTo>
                  <a:cubicBezTo>
                    <a:pt x="26" y="105"/>
                    <a:pt x="24" y="107"/>
                    <a:pt x="22" y="107"/>
                  </a:cubicBezTo>
                  <a:close/>
                </a:path>
              </a:pathLst>
            </a:custGeom>
            <a:grpFill/>
            <a:ln>
              <a:noFill/>
            </a:ln>
          </p:spPr>
          <p:txBody>
            <a:bodyPr vert="horz" wrap="square" lIns="91440" tIns="45720" rIns="91440" bIns="45720" numCol="1" anchor="t" anchorCtr="0" compatLnSpc="1"/>
            <a:lstStyle/>
            <a:p>
              <a:endParaRPr lang="zh-CN" altLang="en-US"/>
            </a:p>
          </p:txBody>
        </p:sp>
        <p:sp>
          <p:nvSpPr>
            <p:cNvPr id="59" name="Freeform 26"/>
            <p:cNvSpPr>
              <a:spLocks noEditPoints="1"/>
            </p:cNvSpPr>
            <p:nvPr/>
          </p:nvSpPr>
          <p:spPr bwMode="auto">
            <a:xfrm>
              <a:off x="1649413" y="604838"/>
              <a:ext cx="323850" cy="412750"/>
            </a:xfrm>
            <a:custGeom>
              <a:avLst/>
              <a:gdLst>
                <a:gd name="T0" fmla="*/ 42 w 86"/>
                <a:gd name="T1" fmla="*/ 0 h 109"/>
                <a:gd name="T2" fmla="*/ 86 w 86"/>
                <a:gd name="T3" fmla="*/ 55 h 109"/>
                <a:gd name="T4" fmla="*/ 42 w 86"/>
                <a:gd name="T5" fmla="*/ 109 h 109"/>
                <a:gd name="T6" fmla="*/ 0 w 86"/>
                <a:gd name="T7" fmla="*/ 54 h 109"/>
                <a:gd name="T8" fmla="*/ 42 w 86"/>
                <a:gd name="T9" fmla="*/ 0 h 109"/>
                <a:gd name="T10" fmla="*/ 43 w 86"/>
                <a:gd name="T11" fmla="*/ 20 h 109"/>
                <a:gd name="T12" fmla="*/ 28 w 86"/>
                <a:gd name="T13" fmla="*/ 51 h 109"/>
                <a:gd name="T14" fmla="*/ 42 w 86"/>
                <a:gd name="T15" fmla="*/ 89 h 109"/>
                <a:gd name="T16" fmla="*/ 58 w 86"/>
                <a:gd name="T17" fmla="*/ 55 h 109"/>
                <a:gd name="T18" fmla="*/ 55 w 86"/>
                <a:gd name="T19" fmla="*/ 30 h 109"/>
                <a:gd name="T20" fmla="*/ 43 w 86"/>
                <a:gd name="T21" fmla="*/ 2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 h="109">
                  <a:moveTo>
                    <a:pt x="42" y="0"/>
                  </a:moveTo>
                  <a:cubicBezTo>
                    <a:pt x="71" y="0"/>
                    <a:pt x="86" y="24"/>
                    <a:pt x="86" y="55"/>
                  </a:cubicBezTo>
                  <a:cubicBezTo>
                    <a:pt x="86" y="85"/>
                    <a:pt x="69" y="109"/>
                    <a:pt x="42" y="109"/>
                  </a:cubicBezTo>
                  <a:cubicBezTo>
                    <a:pt x="15" y="109"/>
                    <a:pt x="0" y="84"/>
                    <a:pt x="0" y="54"/>
                  </a:cubicBezTo>
                  <a:cubicBezTo>
                    <a:pt x="0" y="24"/>
                    <a:pt x="15" y="0"/>
                    <a:pt x="42" y="0"/>
                  </a:cubicBezTo>
                  <a:close/>
                  <a:moveTo>
                    <a:pt x="43" y="20"/>
                  </a:moveTo>
                  <a:cubicBezTo>
                    <a:pt x="28" y="20"/>
                    <a:pt x="28" y="39"/>
                    <a:pt x="28" y="51"/>
                  </a:cubicBezTo>
                  <a:cubicBezTo>
                    <a:pt x="28" y="63"/>
                    <a:pt x="27" y="89"/>
                    <a:pt x="42" y="89"/>
                  </a:cubicBezTo>
                  <a:cubicBezTo>
                    <a:pt x="57" y="89"/>
                    <a:pt x="58" y="68"/>
                    <a:pt x="58" y="55"/>
                  </a:cubicBezTo>
                  <a:cubicBezTo>
                    <a:pt x="58" y="47"/>
                    <a:pt x="57" y="37"/>
                    <a:pt x="55" y="30"/>
                  </a:cubicBezTo>
                  <a:cubicBezTo>
                    <a:pt x="53" y="23"/>
                    <a:pt x="49" y="20"/>
                    <a:pt x="43" y="20"/>
                  </a:cubicBezTo>
                  <a:close/>
                </a:path>
              </a:pathLst>
            </a:custGeom>
            <a:grpFill/>
            <a:ln>
              <a:noFill/>
            </a:ln>
          </p:spPr>
          <p:txBody>
            <a:bodyPr vert="horz" wrap="square" lIns="91440" tIns="45720" rIns="91440" bIns="45720" numCol="1" anchor="t" anchorCtr="0" compatLnSpc="1"/>
            <a:lstStyle/>
            <a:p>
              <a:endParaRPr lang="zh-CN" altLang="en-US"/>
            </a:p>
          </p:txBody>
        </p:sp>
        <p:sp>
          <p:nvSpPr>
            <p:cNvPr id="60" name="Freeform 27"/>
            <p:cNvSpPr/>
            <p:nvPr/>
          </p:nvSpPr>
          <p:spPr bwMode="auto">
            <a:xfrm>
              <a:off x="2025651" y="604838"/>
              <a:ext cx="293688" cy="404813"/>
            </a:xfrm>
            <a:custGeom>
              <a:avLst/>
              <a:gdLst>
                <a:gd name="T0" fmla="*/ 23 w 78"/>
                <a:gd name="T1" fmla="*/ 107 h 107"/>
                <a:gd name="T2" fmla="*/ 4 w 78"/>
                <a:gd name="T3" fmla="*/ 107 h 107"/>
                <a:gd name="T4" fmla="*/ 0 w 78"/>
                <a:gd name="T5" fmla="*/ 103 h 107"/>
                <a:gd name="T6" fmla="*/ 0 w 78"/>
                <a:gd name="T7" fmla="*/ 5 h 107"/>
                <a:gd name="T8" fmla="*/ 4 w 78"/>
                <a:gd name="T9" fmla="*/ 2 h 107"/>
                <a:gd name="T10" fmla="*/ 22 w 78"/>
                <a:gd name="T11" fmla="*/ 2 h 107"/>
                <a:gd name="T12" fmla="*/ 25 w 78"/>
                <a:gd name="T13" fmla="*/ 5 h 107"/>
                <a:gd name="T14" fmla="*/ 25 w 78"/>
                <a:gd name="T15" fmla="*/ 20 h 107"/>
                <a:gd name="T16" fmla="*/ 25 w 78"/>
                <a:gd name="T17" fmla="*/ 20 h 107"/>
                <a:gd name="T18" fmla="*/ 51 w 78"/>
                <a:gd name="T19" fmla="*/ 0 h 107"/>
                <a:gd name="T20" fmla="*/ 73 w 78"/>
                <a:gd name="T21" fmla="*/ 12 h 107"/>
                <a:gd name="T22" fmla="*/ 78 w 78"/>
                <a:gd name="T23" fmla="*/ 42 h 107"/>
                <a:gd name="T24" fmla="*/ 78 w 78"/>
                <a:gd name="T25" fmla="*/ 104 h 107"/>
                <a:gd name="T26" fmla="*/ 75 w 78"/>
                <a:gd name="T27" fmla="*/ 107 h 107"/>
                <a:gd name="T28" fmla="*/ 56 w 78"/>
                <a:gd name="T29" fmla="*/ 107 h 107"/>
                <a:gd name="T30" fmla="*/ 52 w 78"/>
                <a:gd name="T31" fmla="*/ 104 h 107"/>
                <a:gd name="T32" fmla="*/ 52 w 78"/>
                <a:gd name="T33" fmla="*/ 51 h 107"/>
                <a:gd name="T34" fmla="*/ 40 w 78"/>
                <a:gd name="T35" fmla="*/ 24 h 107"/>
                <a:gd name="T36" fmla="*/ 29 w 78"/>
                <a:gd name="T37" fmla="*/ 32 h 107"/>
                <a:gd name="T38" fmla="*/ 26 w 78"/>
                <a:gd name="T39" fmla="*/ 51 h 107"/>
                <a:gd name="T40" fmla="*/ 26 w 78"/>
                <a:gd name="T41" fmla="*/ 103 h 107"/>
                <a:gd name="T42" fmla="*/ 23 w 78"/>
                <a:gd name="T43" fmla="*/ 10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8" h="107">
                  <a:moveTo>
                    <a:pt x="23" y="107"/>
                  </a:moveTo>
                  <a:cubicBezTo>
                    <a:pt x="4" y="107"/>
                    <a:pt x="4" y="107"/>
                    <a:pt x="4" y="107"/>
                  </a:cubicBezTo>
                  <a:cubicBezTo>
                    <a:pt x="2" y="107"/>
                    <a:pt x="0" y="105"/>
                    <a:pt x="0" y="103"/>
                  </a:cubicBezTo>
                  <a:cubicBezTo>
                    <a:pt x="0" y="5"/>
                    <a:pt x="0" y="5"/>
                    <a:pt x="0" y="5"/>
                  </a:cubicBezTo>
                  <a:cubicBezTo>
                    <a:pt x="0" y="4"/>
                    <a:pt x="2" y="2"/>
                    <a:pt x="4" y="2"/>
                  </a:cubicBezTo>
                  <a:cubicBezTo>
                    <a:pt x="22" y="2"/>
                    <a:pt x="22" y="2"/>
                    <a:pt x="22" y="2"/>
                  </a:cubicBezTo>
                  <a:cubicBezTo>
                    <a:pt x="23" y="2"/>
                    <a:pt x="25" y="3"/>
                    <a:pt x="25" y="5"/>
                  </a:cubicBezTo>
                  <a:cubicBezTo>
                    <a:pt x="25" y="20"/>
                    <a:pt x="25" y="20"/>
                    <a:pt x="25" y="20"/>
                  </a:cubicBezTo>
                  <a:cubicBezTo>
                    <a:pt x="25" y="20"/>
                    <a:pt x="25" y="20"/>
                    <a:pt x="25" y="20"/>
                  </a:cubicBezTo>
                  <a:cubicBezTo>
                    <a:pt x="31" y="6"/>
                    <a:pt x="38" y="0"/>
                    <a:pt x="51" y="0"/>
                  </a:cubicBezTo>
                  <a:cubicBezTo>
                    <a:pt x="60" y="0"/>
                    <a:pt x="68" y="3"/>
                    <a:pt x="73" y="12"/>
                  </a:cubicBezTo>
                  <a:cubicBezTo>
                    <a:pt x="78" y="19"/>
                    <a:pt x="78" y="33"/>
                    <a:pt x="78" y="42"/>
                  </a:cubicBezTo>
                  <a:cubicBezTo>
                    <a:pt x="78" y="104"/>
                    <a:pt x="78" y="104"/>
                    <a:pt x="78" y="104"/>
                  </a:cubicBezTo>
                  <a:cubicBezTo>
                    <a:pt x="78" y="105"/>
                    <a:pt x="77" y="107"/>
                    <a:pt x="75" y="107"/>
                  </a:cubicBezTo>
                  <a:cubicBezTo>
                    <a:pt x="56" y="107"/>
                    <a:pt x="56" y="107"/>
                    <a:pt x="56" y="107"/>
                  </a:cubicBezTo>
                  <a:cubicBezTo>
                    <a:pt x="54" y="107"/>
                    <a:pt x="53" y="105"/>
                    <a:pt x="52" y="104"/>
                  </a:cubicBezTo>
                  <a:cubicBezTo>
                    <a:pt x="52" y="51"/>
                    <a:pt x="52" y="51"/>
                    <a:pt x="52" y="51"/>
                  </a:cubicBezTo>
                  <a:cubicBezTo>
                    <a:pt x="52" y="40"/>
                    <a:pt x="54" y="24"/>
                    <a:pt x="40" y="24"/>
                  </a:cubicBezTo>
                  <a:cubicBezTo>
                    <a:pt x="36" y="24"/>
                    <a:pt x="31" y="27"/>
                    <a:pt x="29" y="32"/>
                  </a:cubicBezTo>
                  <a:cubicBezTo>
                    <a:pt x="27" y="38"/>
                    <a:pt x="26" y="44"/>
                    <a:pt x="26" y="51"/>
                  </a:cubicBezTo>
                  <a:cubicBezTo>
                    <a:pt x="26" y="103"/>
                    <a:pt x="26" y="103"/>
                    <a:pt x="26" y="103"/>
                  </a:cubicBezTo>
                  <a:cubicBezTo>
                    <a:pt x="26" y="105"/>
                    <a:pt x="25" y="107"/>
                    <a:pt x="23" y="107"/>
                  </a:cubicBezTo>
                  <a:close/>
                </a:path>
              </a:pathLst>
            </a:custGeom>
            <a:grpFill/>
            <a:ln>
              <a:noFill/>
            </a:ln>
          </p:spPr>
          <p:txBody>
            <a:bodyPr vert="horz" wrap="square" lIns="91440" tIns="45720" rIns="91440" bIns="45720" numCol="1" anchor="t" anchorCtr="0" compatLnSpc="1"/>
            <a:lstStyle/>
            <a:p>
              <a:endParaRPr lang="zh-CN" altLang="en-US"/>
            </a:p>
          </p:txBody>
        </p:sp>
        <p:sp>
          <p:nvSpPr>
            <p:cNvPr id="61" name="Oval 28"/>
            <p:cNvSpPr>
              <a:spLocks noChangeArrowheads="1"/>
            </p:cNvSpPr>
            <p:nvPr/>
          </p:nvSpPr>
          <p:spPr bwMode="auto">
            <a:xfrm>
              <a:off x="2365376" y="946150"/>
              <a:ext cx="71438" cy="68263"/>
            </a:xfrm>
            <a:prstGeom prst="ellipse">
              <a:avLst/>
            </a:prstGeom>
            <a:grpFill/>
            <a:ln>
              <a:noFill/>
            </a:ln>
          </p:spPr>
          <p:txBody>
            <a:bodyPr vert="horz" wrap="square" lIns="91440" tIns="45720" rIns="91440" bIns="45720" numCol="1" anchor="t" anchorCtr="0" compatLnSpc="1"/>
            <a:lstStyle/>
            <a:p>
              <a:endParaRPr lang="zh-CN" altLang="en-US"/>
            </a:p>
          </p:txBody>
        </p:sp>
        <p:sp>
          <p:nvSpPr>
            <p:cNvPr id="62" name="Freeform 29"/>
            <p:cNvSpPr/>
            <p:nvPr/>
          </p:nvSpPr>
          <p:spPr bwMode="auto">
            <a:xfrm>
              <a:off x="2763838" y="612775"/>
              <a:ext cx="260350" cy="404813"/>
            </a:xfrm>
            <a:custGeom>
              <a:avLst/>
              <a:gdLst>
                <a:gd name="T0" fmla="*/ 69 w 69"/>
                <a:gd name="T1" fmla="*/ 51 h 107"/>
                <a:gd name="T2" fmla="*/ 69 w 69"/>
                <a:gd name="T3" fmla="*/ 104 h 107"/>
                <a:gd name="T4" fmla="*/ 66 w 69"/>
                <a:gd name="T5" fmla="*/ 107 h 107"/>
                <a:gd name="T6" fmla="*/ 57 w 69"/>
                <a:gd name="T7" fmla="*/ 107 h 107"/>
                <a:gd name="T8" fmla="*/ 54 w 69"/>
                <a:gd name="T9" fmla="*/ 104 h 107"/>
                <a:gd name="T10" fmla="*/ 54 w 69"/>
                <a:gd name="T11" fmla="*/ 41 h 107"/>
                <a:gd name="T12" fmla="*/ 51 w 69"/>
                <a:gd name="T13" fmla="*/ 23 h 107"/>
                <a:gd name="T14" fmla="*/ 36 w 69"/>
                <a:gd name="T15" fmla="*/ 13 h 107"/>
                <a:gd name="T16" fmla="*/ 21 w 69"/>
                <a:gd name="T17" fmla="*/ 24 h 107"/>
                <a:gd name="T18" fmla="*/ 15 w 69"/>
                <a:gd name="T19" fmla="*/ 47 h 107"/>
                <a:gd name="T20" fmla="*/ 15 w 69"/>
                <a:gd name="T21" fmla="*/ 104 h 107"/>
                <a:gd name="T22" fmla="*/ 12 w 69"/>
                <a:gd name="T23" fmla="*/ 107 h 107"/>
                <a:gd name="T24" fmla="*/ 3 w 69"/>
                <a:gd name="T25" fmla="*/ 107 h 107"/>
                <a:gd name="T26" fmla="*/ 0 w 69"/>
                <a:gd name="T27" fmla="*/ 104 h 107"/>
                <a:gd name="T28" fmla="*/ 0 w 69"/>
                <a:gd name="T29" fmla="*/ 6 h 107"/>
                <a:gd name="T30" fmla="*/ 3 w 69"/>
                <a:gd name="T31" fmla="*/ 3 h 107"/>
                <a:gd name="T32" fmla="*/ 10 w 69"/>
                <a:gd name="T33" fmla="*/ 3 h 107"/>
                <a:gd name="T34" fmla="*/ 14 w 69"/>
                <a:gd name="T35" fmla="*/ 6 h 107"/>
                <a:gd name="T36" fmla="*/ 14 w 69"/>
                <a:gd name="T37" fmla="*/ 20 h 107"/>
                <a:gd name="T38" fmla="*/ 40 w 69"/>
                <a:gd name="T39" fmla="*/ 0 h 107"/>
                <a:gd name="T40" fmla="*/ 41 w 69"/>
                <a:gd name="T41" fmla="*/ 0 h 107"/>
                <a:gd name="T42" fmla="*/ 41 w 69"/>
                <a:gd name="T43" fmla="*/ 0 h 107"/>
                <a:gd name="T44" fmla="*/ 69 w 69"/>
                <a:gd name="T45"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9" h="107">
                  <a:moveTo>
                    <a:pt x="69" y="51"/>
                  </a:moveTo>
                  <a:cubicBezTo>
                    <a:pt x="69" y="104"/>
                    <a:pt x="69" y="104"/>
                    <a:pt x="69" y="104"/>
                  </a:cubicBezTo>
                  <a:cubicBezTo>
                    <a:pt x="69" y="106"/>
                    <a:pt x="67" y="107"/>
                    <a:pt x="66" y="107"/>
                  </a:cubicBezTo>
                  <a:cubicBezTo>
                    <a:pt x="57" y="107"/>
                    <a:pt x="57" y="107"/>
                    <a:pt x="57" y="107"/>
                  </a:cubicBezTo>
                  <a:cubicBezTo>
                    <a:pt x="55" y="107"/>
                    <a:pt x="54" y="106"/>
                    <a:pt x="54" y="104"/>
                  </a:cubicBezTo>
                  <a:cubicBezTo>
                    <a:pt x="54" y="41"/>
                    <a:pt x="54" y="41"/>
                    <a:pt x="54" y="41"/>
                  </a:cubicBezTo>
                  <a:cubicBezTo>
                    <a:pt x="54" y="35"/>
                    <a:pt x="53" y="29"/>
                    <a:pt x="51" y="23"/>
                  </a:cubicBezTo>
                  <a:cubicBezTo>
                    <a:pt x="48" y="17"/>
                    <a:pt x="42" y="14"/>
                    <a:pt x="36" y="13"/>
                  </a:cubicBezTo>
                  <a:cubicBezTo>
                    <a:pt x="30" y="14"/>
                    <a:pt x="24" y="18"/>
                    <a:pt x="21" y="24"/>
                  </a:cubicBezTo>
                  <a:cubicBezTo>
                    <a:pt x="16" y="30"/>
                    <a:pt x="15" y="39"/>
                    <a:pt x="15" y="47"/>
                  </a:cubicBezTo>
                  <a:cubicBezTo>
                    <a:pt x="15" y="104"/>
                    <a:pt x="15" y="104"/>
                    <a:pt x="15" y="104"/>
                  </a:cubicBezTo>
                  <a:cubicBezTo>
                    <a:pt x="15" y="106"/>
                    <a:pt x="14" y="107"/>
                    <a:pt x="12" y="107"/>
                  </a:cubicBezTo>
                  <a:cubicBezTo>
                    <a:pt x="3" y="107"/>
                    <a:pt x="3" y="107"/>
                    <a:pt x="3" y="107"/>
                  </a:cubicBezTo>
                  <a:cubicBezTo>
                    <a:pt x="1" y="107"/>
                    <a:pt x="0" y="106"/>
                    <a:pt x="0" y="104"/>
                  </a:cubicBezTo>
                  <a:cubicBezTo>
                    <a:pt x="0" y="6"/>
                    <a:pt x="0" y="6"/>
                    <a:pt x="0" y="6"/>
                  </a:cubicBezTo>
                  <a:cubicBezTo>
                    <a:pt x="0" y="4"/>
                    <a:pt x="1" y="3"/>
                    <a:pt x="3" y="3"/>
                  </a:cubicBezTo>
                  <a:cubicBezTo>
                    <a:pt x="10" y="3"/>
                    <a:pt x="10" y="3"/>
                    <a:pt x="10" y="3"/>
                  </a:cubicBezTo>
                  <a:cubicBezTo>
                    <a:pt x="12" y="3"/>
                    <a:pt x="14" y="4"/>
                    <a:pt x="14" y="6"/>
                  </a:cubicBezTo>
                  <a:cubicBezTo>
                    <a:pt x="14" y="20"/>
                    <a:pt x="14" y="20"/>
                    <a:pt x="14" y="20"/>
                  </a:cubicBezTo>
                  <a:cubicBezTo>
                    <a:pt x="19" y="9"/>
                    <a:pt x="28" y="0"/>
                    <a:pt x="40" y="0"/>
                  </a:cubicBezTo>
                  <a:cubicBezTo>
                    <a:pt x="41" y="0"/>
                    <a:pt x="41" y="0"/>
                    <a:pt x="41" y="0"/>
                  </a:cubicBezTo>
                  <a:cubicBezTo>
                    <a:pt x="41" y="0"/>
                    <a:pt x="41" y="0"/>
                    <a:pt x="41" y="0"/>
                  </a:cubicBezTo>
                  <a:cubicBezTo>
                    <a:pt x="54" y="0"/>
                    <a:pt x="69" y="12"/>
                    <a:pt x="69" y="29"/>
                  </a:cubicBezTo>
                </a:path>
              </a:pathLst>
            </a:custGeom>
            <a:grpFill/>
            <a:ln>
              <a:noFill/>
            </a:ln>
          </p:spPr>
          <p:txBody>
            <a:bodyPr vert="horz" wrap="square" lIns="91440" tIns="45720" rIns="91440" bIns="45720" numCol="1" anchor="t" anchorCtr="0" compatLnSpc="1"/>
            <a:lstStyle/>
            <a:p>
              <a:endParaRPr lang="zh-CN" altLang="en-US"/>
            </a:p>
          </p:txBody>
        </p:sp>
        <p:sp>
          <p:nvSpPr>
            <p:cNvPr id="63" name="Freeform 30"/>
            <p:cNvSpPr/>
            <p:nvPr/>
          </p:nvSpPr>
          <p:spPr bwMode="auto">
            <a:xfrm>
              <a:off x="2447926" y="604838"/>
              <a:ext cx="282575" cy="412750"/>
            </a:xfrm>
            <a:custGeom>
              <a:avLst/>
              <a:gdLst>
                <a:gd name="T0" fmla="*/ 38 w 75"/>
                <a:gd name="T1" fmla="*/ 95 h 109"/>
                <a:gd name="T2" fmla="*/ 60 w 75"/>
                <a:gd name="T3" fmla="*/ 72 h 109"/>
                <a:gd name="T4" fmla="*/ 63 w 75"/>
                <a:gd name="T5" fmla="*/ 70 h 109"/>
                <a:gd name="T6" fmla="*/ 71 w 75"/>
                <a:gd name="T7" fmla="*/ 69 h 109"/>
                <a:gd name="T8" fmla="*/ 75 w 75"/>
                <a:gd name="T9" fmla="*/ 73 h 109"/>
                <a:gd name="T10" fmla="*/ 39 w 75"/>
                <a:gd name="T11" fmla="*/ 109 h 109"/>
                <a:gd name="T12" fmla="*/ 39 w 75"/>
                <a:gd name="T13" fmla="*/ 109 h 109"/>
                <a:gd name="T14" fmla="*/ 38 w 75"/>
                <a:gd name="T15" fmla="*/ 109 h 109"/>
                <a:gd name="T16" fmla="*/ 0 w 75"/>
                <a:gd name="T17" fmla="*/ 54 h 109"/>
                <a:gd name="T18" fmla="*/ 38 w 75"/>
                <a:gd name="T19" fmla="*/ 0 h 109"/>
                <a:gd name="T20" fmla="*/ 39 w 75"/>
                <a:gd name="T21" fmla="*/ 0 h 109"/>
                <a:gd name="T22" fmla="*/ 40 w 75"/>
                <a:gd name="T23" fmla="*/ 0 h 109"/>
                <a:gd name="T24" fmla="*/ 74 w 75"/>
                <a:gd name="T25" fmla="*/ 35 h 109"/>
                <a:gd name="T26" fmla="*/ 71 w 75"/>
                <a:gd name="T27" fmla="*/ 39 h 109"/>
                <a:gd name="T28" fmla="*/ 63 w 75"/>
                <a:gd name="T29" fmla="*/ 38 h 109"/>
                <a:gd name="T30" fmla="*/ 60 w 75"/>
                <a:gd name="T31" fmla="*/ 35 h 109"/>
                <a:gd name="T32" fmla="*/ 39 w 75"/>
                <a:gd name="T33" fmla="*/ 13 h 109"/>
                <a:gd name="T34" fmla="*/ 16 w 75"/>
                <a:gd name="T35" fmla="*/ 53 h 109"/>
                <a:gd name="T36" fmla="*/ 38 w 75"/>
                <a:gd name="T37" fmla="*/ 9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 h="109">
                  <a:moveTo>
                    <a:pt x="38" y="95"/>
                  </a:moveTo>
                  <a:cubicBezTo>
                    <a:pt x="51" y="95"/>
                    <a:pt x="57" y="85"/>
                    <a:pt x="60" y="72"/>
                  </a:cubicBezTo>
                  <a:cubicBezTo>
                    <a:pt x="60" y="71"/>
                    <a:pt x="61" y="70"/>
                    <a:pt x="63" y="70"/>
                  </a:cubicBezTo>
                  <a:cubicBezTo>
                    <a:pt x="71" y="69"/>
                    <a:pt x="71" y="69"/>
                    <a:pt x="71" y="69"/>
                  </a:cubicBezTo>
                  <a:cubicBezTo>
                    <a:pt x="73" y="70"/>
                    <a:pt x="75" y="71"/>
                    <a:pt x="75" y="73"/>
                  </a:cubicBezTo>
                  <a:cubicBezTo>
                    <a:pt x="71" y="94"/>
                    <a:pt x="58" y="109"/>
                    <a:pt x="39" y="109"/>
                  </a:cubicBezTo>
                  <a:cubicBezTo>
                    <a:pt x="39" y="109"/>
                    <a:pt x="39" y="109"/>
                    <a:pt x="39" y="109"/>
                  </a:cubicBezTo>
                  <a:cubicBezTo>
                    <a:pt x="38" y="109"/>
                    <a:pt x="38" y="109"/>
                    <a:pt x="38" y="109"/>
                  </a:cubicBezTo>
                  <a:cubicBezTo>
                    <a:pt x="11" y="109"/>
                    <a:pt x="0" y="82"/>
                    <a:pt x="0" y="54"/>
                  </a:cubicBezTo>
                  <a:cubicBezTo>
                    <a:pt x="0" y="27"/>
                    <a:pt x="11" y="0"/>
                    <a:pt x="38" y="0"/>
                  </a:cubicBezTo>
                  <a:cubicBezTo>
                    <a:pt x="39" y="0"/>
                    <a:pt x="39" y="0"/>
                    <a:pt x="39" y="0"/>
                  </a:cubicBezTo>
                  <a:cubicBezTo>
                    <a:pt x="40" y="0"/>
                    <a:pt x="40" y="0"/>
                    <a:pt x="40" y="0"/>
                  </a:cubicBezTo>
                  <a:cubicBezTo>
                    <a:pt x="58" y="0"/>
                    <a:pt x="72" y="14"/>
                    <a:pt x="74" y="35"/>
                  </a:cubicBezTo>
                  <a:cubicBezTo>
                    <a:pt x="74" y="37"/>
                    <a:pt x="73" y="38"/>
                    <a:pt x="71" y="39"/>
                  </a:cubicBezTo>
                  <a:cubicBezTo>
                    <a:pt x="63" y="38"/>
                    <a:pt x="63" y="38"/>
                    <a:pt x="63" y="38"/>
                  </a:cubicBezTo>
                  <a:cubicBezTo>
                    <a:pt x="61" y="38"/>
                    <a:pt x="60" y="37"/>
                    <a:pt x="60" y="35"/>
                  </a:cubicBezTo>
                  <a:cubicBezTo>
                    <a:pt x="58" y="23"/>
                    <a:pt x="51" y="13"/>
                    <a:pt x="39" y="13"/>
                  </a:cubicBezTo>
                  <a:cubicBezTo>
                    <a:pt x="21" y="14"/>
                    <a:pt x="16" y="36"/>
                    <a:pt x="16" y="53"/>
                  </a:cubicBezTo>
                  <a:cubicBezTo>
                    <a:pt x="16" y="70"/>
                    <a:pt x="20" y="94"/>
                    <a:pt x="38" y="95"/>
                  </a:cubicBezTo>
                  <a:close/>
                </a:path>
              </a:pathLst>
            </a:custGeom>
            <a:grpFill/>
            <a:ln>
              <a:noFill/>
            </a:ln>
          </p:spPr>
          <p:txBody>
            <a:bodyPr vert="horz" wrap="square" lIns="91440" tIns="45720" rIns="91440" bIns="45720" numCol="1" anchor="t" anchorCtr="0" compatLnSpc="1"/>
            <a:lstStyle/>
            <a:p>
              <a:endParaRPr lang="zh-CN" altLang="en-US"/>
            </a:p>
          </p:txBody>
        </p:sp>
        <p:sp>
          <p:nvSpPr>
            <p:cNvPr id="64" name="Freeform 31"/>
            <p:cNvSpPr>
              <a:spLocks noEditPoints="1"/>
            </p:cNvSpPr>
            <p:nvPr/>
          </p:nvSpPr>
          <p:spPr bwMode="auto">
            <a:xfrm>
              <a:off x="946151" y="601663"/>
              <a:ext cx="342900" cy="412750"/>
            </a:xfrm>
            <a:custGeom>
              <a:avLst/>
              <a:gdLst>
                <a:gd name="T0" fmla="*/ 56 w 91"/>
                <a:gd name="T1" fmla="*/ 61 h 109"/>
                <a:gd name="T2" fmla="*/ 52 w 91"/>
                <a:gd name="T3" fmla="*/ 81 h 109"/>
                <a:gd name="T4" fmla="*/ 39 w 91"/>
                <a:gd name="T5" fmla="*/ 90 h 109"/>
                <a:gd name="T6" fmla="*/ 27 w 91"/>
                <a:gd name="T7" fmla="*/ 76 h 109"/>
                <a:gd name="T8" fmla="*/ 56 w 91"/>
                <a:gd name="T9" fmla="*/ 57 h 109"/>
                <a:gd name="T10" fmla="*/ 56 w 91"/>
                <a:gd name="T11" fmla="*/ 61 h 109"/>
                <a:gd name="T12" fmla="*/ 75 w 91"/>
                <a:gd name="T13" fmla="*/ 107 h 109"/>
                <a:gd name="T14" fmla="*/ 70 w 91"/>
                <a:gd name="T15" fmla="*/ 108 h 109"/>
                <a:gd name="T16" fmla="*/ 60 w 91"/>
                <a:gd name="T17" fmla="*/ 95 h 109"/>
                <a:gd name="T18" fmla="*/ 28 w 91"/>
                <a:gd name="T19" fmla="*/ 109 h 109"/>
                <a:gd name="T20" fmla="*/ 0 w 91"/>
                <a:gd name="T21" fmla="*/ 79 h 109"/>
                <a:gd name="T22" fmla="*/ 20 w 91"/>
                <a:gd name="T23" fmla="*/ 48 h 109"/>
                <a:gd name="T24" fmla="*/ 56 w 91"/>
                <a:gd name="T25" fmla="*/ 42 h 109"/>
                <a:gd name="T26" fmla="*/ 56 w 91"/>
                <a:gd name="T27" fmla="*/ 39 h 109"/>
                <a:gd name="T28" fmla="*/ 53 w 91"/>
                <a:gd name="T29" fmla="*/ 25 h 109"/>
                <a:gd name="T30" fmla="*/ 43 w 91"/>
                <a:gd name="T31" fmla="*/ 20 h 109"/>
                <a:gd name="T32" fmla="*/ 27 w 91"/>
                <a:gd name="T33" fmla="*/ 32 h 109"/>
                <a:gd name="T34" fmla="*/ 24 w 91"/>
                <a:gd name="T35" fmla="*/ 35 h 109"/>
                <a:gd name="T36" fmla="*/ 6 w 91"/>
                <a:gd name="T37" fmla="*/ 33 h 109"/>
                <a:gd name="T38" fmla="*/ 3 w 91"/>
                <a:gd name="T39" fmla="*/ 29 h 109"/>
                <a:gd name="T40" fmla="*/ 45 w 91"/>
                <a:gd name="T41" fmla="*/ 0 h 109"/>
                <a:gd name="T42" fmla="*/ 74 w 91"/>
                <a:gd name="T43" fmla="*/ 10 h 109"/>
                <a:gd name="T44" fmla="*/ 82 w 91"/>
                <a:gd name="T45" fmla="*/ 42 h 109"/>
                <a:gd name="T46" fmla="*/ 82 w 91"/>
                <a:gd name="T47" fmla="*/ 72 h 109"/>
                <a:gd name="T48" fmla="*/ 90 w 91"/>
                <a:gd name="T49" fmla="*/ 90 h 109"/>
                <a:gd name="T50" fmla="*/ 90 w 91"/>
                <a:gd name="T51" fmla="*/ 95 h 109"/>
                <a:gd name="T52" fmla="*/ 75 w 91"/>
                <a:gd name="T53" fmla="*/ 108 h 109"/>
                <a:gd name="T54" fmla="*/ 75 w 91"/>
                <a:gd name="T55" fmla="*/ 107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1" h="109">
                  <a:moveTo>
                    <a:pt x="56" y="61"/>
                  </a:moveTo>
                  <a:cubicBezTo>
                    <a:pt x="56" y="68"/>
                    <a:pt x="56" y="75"/>
                    <a:pt x="52" y="81"/>
                  </a:cubicBezTo>
                  <a:cubicBezTo>
                    <a:pt x="49" y="87"/>
                    <a:pt x="44" y="90"/>
                    <a:pt x="39" y="90"/>
                  </a:cubicBezTo>
                  <a:cubicBezTo>
                    <a:pt x="32" y="90"/>
                    <a:pt x="27" y="84"/>
                    <a:pt x="27" y="76"/>
                  </a:cubicBezTo>
                  <a:cubicBezTo>
                    <a:pt x="27" y="60"/>
                    <a:pt x="42" y="57"/>
                    <a:pt x="56" y="57"/>
                  </a:cubicBezTo>
                  <a:lnTo>
                    <a:pt x="56" y="61"/>
                  </a:lnTo>
                  <a:close/>
                  <a:moveTo>
                    <a:pt x="75" y="107"/>
                  </a:moveTo>
                  <a:cubicBezTo>
                    <a:pt x="74" y="109"/>
                    <a:pt x="72" y="109"/>
                    <a:pt x="70" y="108"/>
                  </a:cubicBezTo>
                  <a:cubicBezTo>
                    <a:pt x="64" y="103"/>
                    <a:pt x="63" y="100"/>
                    <a:pt x="60" y="95"/>
                  </a:cubicBezTo>
                  <a:cubicBezTo>
                    <a:pt x="49" y="106"/>
                    <a:pt x="42" y="109"/>
                    <a:pt x="28" y="109"/>
                  </a:cubicBezTo>
                  <a:cubicBezTo>
                    <a:pt x="12" y="109"/>
                    <a:pt x="0" y="99"/>
                    <a:pt x="0" y="79"/>
                  </a:cubicBezTo>
                  <a:cubicBezTo>
                    <a:pt x="0" y="64"/>
                    <a:pt x="8" y="53"/>
                    <a:pt x="20" y="48"/>
                  </a:cubicBezTo>
                  <a:cubicBezTo>
                    <a:pt x="30" y="44"/>
                    <a:pt x="45" y="43"/>
                    <a:pt x="56" y="42"/>
                  </a:cubicBezTo>
                  <a:cubicBezTo>
                    <a:pt x="56" y="39"/>
                    <a:pt x="56" y="39"/>
                    <a:pt x="56" y="39"/>
                  </a:cubicBezTo>
                  <a:cubicBezTo>
                    <a:pt x="56" y="35"/>
                    <a:pt x="56" y="29"/>
                    <a:pt x="53" y="25"/>
                  </a:cubicBezTo>
                  <a:cubicBezTo>
                    <a:pt x="51" y="22"/>
                    <a:pt x="47" y="20"/>
                    <a:pt x="43" y="20"/>
                  </a:cubicBezTo>
                  <a:cubicBezTo>
                    <a:pt x="35" y="20"/>
                    <a:pt x="29" y="24"/>
                    <a:pt x="27" y="32"/>
                  </a:cubicBezTo>
                  <a:cubicBezTo>
                    <a:pt x="27" y="34"/>
                    <a:pt x="26" y="35"/>
                    <a:pt x="24" y="35"/>
                  </a:cubicBezTo>
                  <a:cubicBezTo>
                    <a:pt x="6" y="33"/>
                    <a:pt x="6" y="33"/>
                    <a:pt x="6" y="33"/>
                  </a:cubicBezTo>
                  <a:cubicBezTo>
                    <a:pt x="4" y="33"/>
                    <a:pt x="2" y="32"/>
                    <a:pt x="3" y="29"/>
                  </a:cubicBezTo>
                  <a:cubicBezTo>
                    <a:pt x="7" y="7"/>
                    <a:pt x="27" y="0"/>
                    <a:pt x="45" y="0"/>
                  </a:cubicBezTo>
                  <a:cubicBezTo>
                    <a:pt x="55" y="0"/>
                    <a:pt x="67" y="3"/>
                    <a:pt x="74" y="10"/>
                  </a:cubicBezTo>
                  <a:cubicBezTo>
                    <a:pt x="83" y="18"/>
                    <a:pt x="82" y="30"/>
                    <a:pt x="82" y="42"/>
                  </a:cubicBezTo>
                  <a:cubicBezTo>
                    <a:pt x="82" y="72"/>
                    <a:pt x="82" y="72"/>
                    <a:pt x="82" y="72"/>
                  </a:cubicBezTo>
                  <a:cubicBezTo>
                    <a:pt x="82" y="81"/>
                    <a:pt x="86" y="85"/>
                    <a:pt x="90" y="90"/>
                  </a:cubicBezTo>
                  <a:cubicBezTo>
                    <a:pt x="91" y="92"/>
                    <a:pt x="91" y="94"/>
                    <a:pt x="90" y="95"/>
                  </a:cubicBezTo>
                  <a:cubicBezTo>
                    <a:pt x="86" y="98"/>
                    <a:pt x="79" y="104"/>
                    <a:pt x="75" y="108"/>
                  </a:cubicBezTo>
                  <a:lnTo>
                    <a:pt x="75" y="107"/>
                  </a:lnTo>
                  <a:close/>
                </a:path>
              </a:pathLst>
            </a:custGeom>
            <a:grpFill/>
            <a:ln>
              <a:noFill/>
            </a:ln>
          </p:spPr>
          <p:txBody>
            <a:bodyPr vert="horz" wrap="square" lIns="91440" tIns="45720" rIns="91440" bIns="45720" numCol="1" anchor="t" anchorCtr="0" compatLnSpc="1"/>
            <a:lstStyle/>
            <a:p>
              <a:endParaRPr lang="zh-CN" altLang="en-US"/>
            </a:p>
          </p:txBody>
        </p:sp>
        <p:sp>
          <p:nvSpPr>
            <p:cNvPr id="65" name="Freeform 32"/>
            <p:cNvSpPr>
              <a:spLocks noEditPoints="1"/>
            </p:cNvSpPr>
            <p:nvPr/>
          </p:nvSpPr>
          <p:spPr bwMode="auto">
            <a:xfrm>
              <a:off x="4763" y="601663"/>
              <a:ext cx="342900" cy="412750"/>
            </a:xfrm>
            <a:custGeom>
              <a:avLst/>
              <a:gdLst>
                <a:gd name="T0" fmla="*/ 56 w 91"/>
                <a:gd name="T1" fmla="*/ 61 h 109"/>
                <a:gd name="T2" fmla="*/ 52 w 91"/>
                <a:gd name="T3" fmla="*/ 81 h 109"/>
                <a:gd name="T4" fmla="*/ 39 w 91"/>
                <a:gd name="T5" fmla="*/ 90 h 109"/>
                <a:gd name="T6" fmla="*/ 28 w 91"/>
                <a:gd name="T7" fmla="*/ 76 h 109"/>
                <a:gd name="T8" fmla="*/ 56 w 91"/>
                <a:gd name="T9" fmla="*/ 57 h 109"/>
                <a:gd name="T10" fmla="*/ 56 w 91"/>
                <a:gd name="T11" fmla="*/ 61 h 109"/>
                <a:gd name="T12" fmla="*/ 75 w 91"/>
                <a:gd name="T13" fmla="*/ 107 h 109"/>
                <a:gd name="T14" fmla="*/ 71 w 91"/>
                <a:gd name="T15" fmla="*/ 108 h 109"/>
                <a:gd name="T16" fmla="*/ 60 w 91"/>
                <a:gd name="T17" fmla="*/ 95 h 109"/>
                <a:gd name="T18" fmla="*/ 28 w 91"/>
                <a:gd name="T19" fmla="*/ 109 h 109"/>
                <a:gd name="T20" fmla="*/ 0 w 91"/>
                <a:gd name="T21" fmla="*/ 79 h 109"/>
                <a:gd name="T22" fmla="*/ 20 w 91"/>
                <a:gd name="T23" fmla="*/ 48 h 109"/>
                <a:gd name="T24" fmla="*/ 56 w 91"/>
                <a:gd name="T25" fmla="*/ 42 h 109"/>
                <a:gd name="T26" fmla="*/ 56 w 91"/>
                <a:gd name="T27" fmla="*/ 39 h 109"/>
                <a:gd name="T28" fmla="*/ 54 w 91"/>
                <a:gd name="T29" fmla="*/ 25 h 109"/>
                <a:gd name="T30" fmla="*/ 43 w 91"/>
                <a:gd name="T31" fmla="*/ 20 h 109"/>
                <a:gd name="T32" fmla="*/ 28 w 91"/>
                <a:gd name="T33" fmla="*/ 32 h 109"/>
                <a:gd name="T34" fmla="*/ 24 w 91"/>
                <a:gd name="T35" fmla="*/ 35 h 109"/>
                <a:gd name="T36" fmla="*/ 6 w 91"/>
                <a:gd name="T37" fmla="*/ 33 h 109"/>
                <a:gd name="T38" fmla="*/ 3 w 91"/>
                <a:gd name="T39" fmla="*/ 29 h 109"/>
                <a:gd name="T40" fmla="*/ 46 w 91"/>
                <a:gd name="T41" fmla="*/ 0 h 109"/>
                <a:gd name="T42" fmla="*/ 74 w 91"/>
                <a:gd name="T43" fmla="*/ 10 h 109"/>
                <a:gd name="T44" fmla="*/ 83 w 91"/>
                <a:gd name="T45" fmla="*/ 42 h 109"/>
                <a:gd name="T46" fmla="*/ 83 w 91"/>
                <a:gd name="T47" fmla="*/ 72 h 109"/>
                <a:gd name="T48" fmla="*/ 90 w 91"/>
                <a:gd name="T49" fmla="*/ 90 h 109"/>
                <a:gd name="T50" fmla="*/ 90 w 91"/>
                <a:gd name="T51" fmla="*/ 95 h 109"/>
                <a:gd name="T52" fmla="*/ 75 w 91"/>
                <a:gd name="T53" fmla="*/ 108 h 109"/>
                <a:gd name="T54" fmla="*/ 75 w 91"/>
                <a:gd name="T55" fmla="*/ 107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1" h="109">
                  <a:moveTo>
                    <a:pt x="56" y="61"/>
                  </a:moveTo>
                  <a:cubicBezTo>
                    <a:pt x="56" y="68"/>
                    <a:pt x="56" y="75"/>
                    <a:pt x="52" y="81"/>
                  </a:cubicBezTo>
                  <a:cubicBezTo>
                    <a:pt x="49" y="87"/>
                    <a:pt x="45" y="90"/>
                    <a:pt x="39" y="90"/>
                  </a:cubicBezTo>
                  <a:cubicBezTo>
                    <a:pt x="32" y="90"/>
                    <a:pt x="28" y="84"/>
                    <a:pt x="28" y="76"/>
                  </a:cubicBezTo>
                  <a:cubicBezTo>
                    <a:pt x="28" y="60"/>
                    <a:pt x="42" y="57"/>
                    <a:pt x="56" y="57"/>
                  </a:cubicBezTo>
                  <a:lnTo>
                    <a:pt x="56" y="61"/>
                  </a:lnTo>
                  <a:close/>
                  <a:moveTo>
                    <a:pt x="75" y="107"/>
                  </a:moveTo>
                  <a:cubicBezTo>
                    <a:pt x="74" y="109"/>
                    <a:pt x="72" y="109"/>
                    <a:pt x="71" y="108"/>
                  </a:cubicBezTo>
                  <a:cubicBezTo>
                    <a:pt x="64" y="103"/>
                    <a:pt x="63" y="100"/>
                    <a:pt x="60" y="95"/>
                  </a:cubicBezTo>
                  <a:cubicBezTo>
                    <a:pt x="49" y="106"/>
                    <a:pt x="42" y="109"/>
                    <a:pt x="28" y="109"/>
                  </a:cubicBezTo>
                  <a:cubicBezTo>
                    <a:pt x="12" y="109"/>
                    <a:pt x="0" y="99"/>
                    <a:pt x="0" y="79"/>
                  </a:cubicBezTo>
                  <a:cubicBezTo>
                    <a:pt x="0" y="64"/>
                    <a:pt x="8" y="53"/>
                    <a:pt x="20" y="48"/>
                  </a:cubicBezTo>
                  <a:cubicBezTo>
                    <a:pt x="30" y="44"/>
                    <a:pt x="45" y="43"/>
                    <a:pt x="56" y="42"/>
                  </a:cubicBezTo>
                  <a:cubicBezTo>
                    <a:pt x="56" y="39"/>
                    <a:pt x="56" y="39"/>
                    <a:pt x="56" y="39"/>
                  </a:cubicBezTo>
                  <a:cubicBezTo>
                    <a:pt x="56" y="35"/>
                    <a:pt x="56" y="29"/>
                    <a:pt x="54" y="25"/>
                  </a:cubicBezTo>
                  <a:cubicBezTo>
                    <a:pt x="51" y="22"/>
                    <a:pt x="47" y="20"/>
                    <a:pt x="43" y="20"/>
                  </a:cubicBezTo>
                  <a:cubicBezTo>
                    <a:pt x="36" y="20"/>
                    <a:pt x="29" y="24"/>
                    <a:pt x="28" y="32"/>
                  </a:cubicBezTo>
                  <a:cubicBezTo>
                    <a:pt x="27" y="34"/>
                    <a:pt x="26" y="35"/>
                    <a:pt x="24" y="35"/>
                  </a:cubicBezTo>
                  <a:cubicBezTo>
                    <a:pt x="6" y="33"/>
                    <a:pt x="6" y="33"/>
                    <a:pt x="6" y="33"/>
                  </a:cubicBezTo>
                  <a:cubicBezTo>
                    <a:pt x="4" y="33"/>
                    <a:pt x="3" y="32"/>
                    <a:pt x="3" y="29"/>
                  </a:cubicBezTo>
                  <a:cubicBezTo>
                    <a:pt x="7" y="7"/>
                    <a:pt x="27" y="0"/>
                    <a:pt x="46" y="0"/>
                  </a:cubicBezTo>
                  <a:cubicBezTo>
                    <a:pt x="55" y="0"/>
                    <a:pt x="67" y="3"/>
                    <a:pt x="74" y="10"/>
                  </a:cubicBezTo>
                  <a:cubicBezTo>
                    <a:pt x="84" y="18"/>
                    <a:pt x="83" y="30"/>
                    <a:pt x="83" y="42"/>
                  </a:cubicBezTo>
                  <a:cubicBezTo>
                    <a:pt x="83" y="72"/>
                    <a:pt x="83" y="72"/>
                    <a:pt x="83" y="72"/>
                  </a:cubicBezTo>
                  <a:cubicBezTo>
                    <a:pt x="83" y="81"/>
                    <a:pt x="86" y="85"/>
                    <a:pt x="90" y="90"/>
                  </a:cubicBezTo>
                  <a:cubicBezTo>
                    <a:pt x="91" y="92"/>
                    <a:pt x="91" y="94"/>
                    <a:pt x="90" y="95"/>
                  </a:cubicBezTo>
                  <a:cubicBezTo>
                    <a:pt x="86" y="98"/>
                    <a:pt x="79" y="104"/>
                    <a:pt x="75" y="108"/>
                  </a:cubicBezTo>
                  <a:lnTo>
                    <a:pt x="75" y="107"/>
                  </a:lnTo>
                  <a:close/>
                </a:path>
              </a:pathLst>
            </a:custGeom>
            <a:grpFill/>
            <a:ln>
              <a:noFill/>
            </a:ln>
          </p:spPr>
          <p:txBody>
            <a:bodyPr vert="horz" wrap="square" lIns="91440" tIns="45720" rIns="91440" bIns="45720" numCol="1" anchor="t" anchorCtr="0" compatLnSpc="1"/>
            <a:lstStyle/>
            <a:p>
              <a:endParaRPr lang="zh-CN" altLang="en-US"/>
            </a:p>
          </p:txBody>
        </p:sp>
        <p:sp>
          <p:nvSpPr>
            <p:cNvPr id="66" name="Oval 33"/>
            <p:cNvSpPr>
              <a:spLocks noChangeArrowheads="1"/>
            </p:cNvSpPr>
            <p:nvPr/>
          </p:nvSpPr>
          <p:spPr bwMode="auto">
            <a:xfrm>
              <a:off x="1822451" y="0"/>
              <a:ext cx="76200" cy="79375"/>
            </a:xfrm>
            <a:prstGeom prst="ellipse">
              <a:avLst/>
            </a:prstGeom>
            <a:grpFill/>
            <a:ln>
              <a:noFill/>
            </a:ln>
          </p:spPr>
          <p:txBody>
            <a:bodyPr vert="horz" wrap="square" lIns="91440" tIns="45720" rIns="91440" bIns="45720" numCol="1" anchor="t" anchorCtr="0" compatLnSpc="1"/>
            <a:lstStyle/>
            <a:p>
              <a:endParaRPr lang="zh-CN" altLang="en-US"/>
            </a:p>
          </p:txBody>
        </p:sp>
      </p:grpSp>
      <p:grpSp>
        <p:nvGrpSpPr>
          <p:cNvPr id="67" name="组合 66"/>
          <p:cNvGrpSpPr/>
          <p:nvPr/>
        </p:nvGrpSpPr>
        <p:grpSpPr>
          <a:xfrm>
            <a:off x="7099021" y="3008812"/>
            <a:ext cx="695168" cy="326214"/>
            <a:chOff x="13397083" y="2774338"/>
            <a:chExt cx="1032954" cy="484724"/>
          </a:xfrm>
        </p:grpSpPr>
        <p:sp>
          <p:nvSpPr>
            <p:cNvPr id="68" name="Rectangle 5"/>
            <p:cNvSpPr>
              <a:spLocks noChangeArrowheads="1"/>
            </p:cNvSpPr>
            <p:nvPr/>
          </p:nvSpPr>
          <p:spPr bwMode="auto">
            <a:xfrm>
              <a:off x="13397083" y="3116496"/>
              <a:ext cx="1032954" cy="142566"/>
            </a:xfrm>
            <a:prstGeom prst="rect">
              <a:avLst/>
            </a:prstGeom>
            <a:solidFill>
              <a:srgbClr val="A6A6A6"/>
            </a:solidFill>
            <a:ln>
              <a:noFill/>
            </a:ln>
          </p:spPr>
          <p:txBody>
            <a:bodyPr vert="horz" wrap="square" lIns="91440" tIns="45720" rIns="91440" bIns="45720" numCol="1" anchor="t" anchorCtr="0" compatLnSpc="1"/>
            <a:lstStyle/>
            <a:p>
              <a:endParaRPr lang="zh-CN" altLang="en-US"/>
            </a:p>
          </p:txBody>
        </p:sp>
        <p:sp>
          <p:nvSpPr>
            <p:cNvPr id="69" name="Oval 6"/>
            <p:cNvSpPr>
              <a:spLocks noChangeArrowheads="1"/>
            </p:cNvSpPr>
            <p:nvPr/>
          </p:nvSpPr>
          <p:spPr bwMode="auto">
            <a:xfrm>
              <a:off x="13400323" y="2785355"/>
              <a:ext cx="66099" cy="65451"/>
            </a:xfrm>
            <a:prstGeom prst="ellipse">
              <a:avLst/>
            </a:pr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Oval 7"/>
            <p:cNvSpPr>
              <a:spLocks noChangeArrowheads="1"/>
            </p:cNvSpPr>
            <p:nvPr/>
          </p:nvSpPr>
          <p:spPr bwMode="auto">
            <a:xfrm>
              <a:off x="13631669" y="2785355"/>
              <a:ext cx="66099" cy="65451"/>
            </a:xfrm>
            <a:prstGeom prst="ellipse">
              <a:avLst/>
            </a:pr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Rectangle 8"/>
            <p:cNvSpPr>
              <a:spLocks noChangeArrowheads="1"/>
            </p:cNvSpPr>
            <p:nvPr/>
          </p:nvSpPr>
          <p:spPr bwMode="auto">
            <a:xfrm>
              <a:off x="13409395" y="2950601"/>
              <a:ext cx="217737" cy="40178"/>
            </a:xfrm>
            <a:prstGeom prst="rect">
              <a:avLst/>
            </a:prstGeom>
            <a:solidFill>
              <a:srgbClr val="A6A6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2" name="Freeform 9"/>
            <p:cNvSpPr/>
            <p:nvPr/>
          </p:nvSpPr>
          <p:spPr bwMode="auto">
            <a:xfrm>
              <a:off x="13397083" y="2774338"/>
              <a:ext cx="300684" cy="291612"/>
            </a:xfrm>
            <a:custGeom>
              <a:avLst/>
              <a:gdLst>
                <a:gd name="T0" fmla="*/ 115 w 196"/>
                <a:gd name="T1" fmla="*/ 67 h 190"/>
                <a:gd name="T2" fmla="*/ 115 w 196"/>
                <a:gd name="T3" fmla="*/ 0 h 190"/>
                <a:gd name="T4" fmla="*/ 82 w 196"/>
                <a:gd name="T5" fmla="*/ 0 h 190"/>
                <a:gd name="T6" fmla="*/ 82 w 196"/>
                <a:gd name="T7" fmla="*/ 67 h 190"/>
                <a:gd name="T8" fmla="*/ 0 w 196"/>
                <a:gd name="T9" fmla="*/ 67 h 190"/>
                <a:gd name="T10" fmla="*/ 0 w 196"/>
                <a:gd name="T11" fmla="*/ 94 h 190"/>
                <a:gd name="T12" fmla="*/ 163 w 196"/>
                <a:gd name="T13" fmla="*/ 94 h 190"/>
                <a:gd name="T14" fmla="*/ 163 w 196"/>
                <a:gd name="T15" fmla="*/ 156 h 190"/>
                <a:gd name="T16" fmla="*/ 153 w 196"/>
                <a:gd name="T17" fmla="*/ 166 h 190"/>
                <a:gd name="T18" fmla="*/ 153 w 196"/>
                <a:gd name="T19" fmla="*/ 166 h 190"/>
                <a:gd name="T20" fmla="*/ 0 w 196"/>
                <a:gd name="T21" fmla="*/ 166 h 190"/>
                <a:gd name="T22" fmla="*/ 0 w 196"/>
                <a:gd name="T23" fmla="*/ 190 h 190"/>
                <a:gd name="T24" fmla="*/ 179 w 196"/>
                <a:gd name="T25" fmla="*/ 190 h 190"/>
                <a:gd name="T26" fmla="*/ 179 w 196"/>
                <a:gd name="T27" fmla="*/ 189 h 190"/>
                <a:gd name="T28" fmla="*/ 196 w 196"/>
                <a:gd name="T29" fmla="*/ 168 h 190"/>
                <a:gd name="T30" fmla="*/ 196 w 196"/>
                <a:gd name="T31" fmla="*/ 94 h 190"/>
                <a:gd name="T32" fmla="*/ 196 w 196"/>
                <a:gd name="T33" fmla="*/ 87 h 190"/>
                <a:gd name="T34" fmla="*/ 196 w 196"/>
                <a:gd name="T35" fmla="*/ 67 h 190"/>
                <a:gd name="T36" fmla="*/ 115 w 196"/>
                <a:gd name="T37" fmla="*/ 6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6" h="190">
                  <a:moveTo>
                    <a:pt x="115" y="67"/>
                  </a:moveTo>
                  <a:cubicBezTo>
                    <a:pt x="115" y="0"/>
                    <a:pt x="115" y="0"/>
                    <a:pt x="115" y="0"/>
                  </a:cubicBezTo>
                  <a:cubicBezTo>
                    <a:pt x="82" y="0"/>
                    <a:pt x="82" y="0"/>
                    <a:pt x="82" y="0"/>
                  </a:cubicBezTo>
                  <a:cubicBezTo>
                    <a:pt x="82" y="67"/>
                    <a:pt x="82" y="67"/>
                    <a:pt x="82" y="67"/>
                  </a:cubicBezTo>
                  <a:cubicBezTo>
                    <a:pt x="0" y="67"/>
                    <a:pt x="0" y="67"/>
                    <a:pt x="0" y="67"/>
                  </a:cubicBezTo>
                  <a:cubicBezTo>
                    <a:pt x="0" y="94"/>
                    <a:pt x="0" y="94"/>
                    <a:pt x="0" y="94"/>
                  </a:cubicBezTo>
                  <a:cubicBezTo>
                    <a:pt x="163" y="94"/>
                    <a:pt x="163" y="94"/>
                    <a:pt x="163" y="94"/>
                  </a:cubicBezTo>
                  <a:cubicBezTo>
                    <a:pt x="163" y="156"/>
                    <a:pt x="163" y="156"/>
                    <a:pt x="163" y="156"/>
                  </a:cubicBezTo>
                  <a:cubicBezTo>
                    <a:pt x="163" y="161"/>
                    <a:pt x="159" y="166"/>
                    <a:pt x="153" y="166"/>
                  </a:cubicBezTo>
                  <a:cubicBezTo>
                    <a:pt x="153" y="166"/>
                    <a:pt x="153" y="166"/>
                    <a:pt x="153" y="166"/>
                  </a:cubicBezTo>
                  <a:cubicBezTo>
                    <a:pt x="0" y="166"/>
                    <a:pt x="0" y="166"/>
                    <a:pt x="0" y="166"/>
                  </a:cubicBezTo>
                  <a:cubicBezTo>
                    <a:pt x="0" y="190"/>
                    <a:pt x="0" y="190"/>
                    <a:pt x="0" y="190"/>
                  </a:cubicBezTo>
                  <a:cubicBezTo>
                    <a:pt x="179" y="190"/>
                    <a:pt x="179" y="190"/>
                    <a:pt x="179" y="190"/>
                  </a:cubicBezTo>
                  <a:cubicBezTo>
                    <a:pt x="179" y="189"/>
                    <a:pt x="179" y="189"/>
                    <a:pt x="179" y="189"/>
                  </a:cubicBezTo>
                  <a:cubicBezTo>
                    <a:pt x="189" y="187"/>
                    <a:pt x="196" y="179"/>
                    <a:pt x="196" y="168"/>
                  </a:cubicBezTo>
                  <a:cubicBezTo>
                    <a:pt x="196" y="94"/>
                    <a:pt x="196" y="94"/>
                    <a:pt x="196" y="94"/>
                  </a:cubicBezTo>
                  <a:cubicBezTo>
                    <a:pt x="196" y="87"/>
                    <a:pt x="196" y="87"/>
                    <a:pt x="196" y="87"/>
                  </a:cubicBezTo>
                  <a:cubicBezTo>
                    <a:pt x="196" y="67"/>
                    <a:pt x="196" y="67"/>
                    <a:pt x="196" y="67"/>
                  </a:cubicBezTo>
                  <a:lnTo>
                    <a:pt x="115" y="67"/>
                  </a:ln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Oval 10"/>
            <p:cNvSpPr>
              <a:spLocks noChangeArrowheads="1"/>
            </p:cNvSpPr>
            <p:nvPr/>
          </p:nvSpPr>
          <p:spPr bwMode="auto">
            <a:xfrm>
              <a:off x="13758682" y="2785355"/>
              <a:ext cx="66099" cy="65451"/>
            </a:xfrm>
            <a:prstGeom prst="ellipse">
              <a:avLst/>
            </a:pr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Oval 11"/>
            <p:cNvSpPr>
              <a:spLocks noChangeArrowheads="1"/>
            </p:cNvSpPr>
            <p:nvPr/>
          </p:nvSpPr>
          <p:spPr bwMode="auto">
            <a:xfrm>
              <a:off x="13990027" y="2785355"/>
              <a:ext cx="66099" cy="65451"/>
            </a:xfrm>
            <a:prstGeom prst="ellipse">
              <a:avLst/>
            </a:pr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Rectangle 12"/>
            <p:cNvSpPr>
              <a:spLocks noChangeArrowheads="1"/>
            </p:cNvSpPr>
            <p:nvPr/>
          </p:nvSpPr>
          <p:spPr bwMode="auto">
            <a:xfrm>
              <a:off x="13767754" y="2950601"/>
              <a:ext cx="217737" cy="40178"/>
            </a:xfrm>
            <a:prstGeom prst="rect">
              <a:avLst/>
            </a:prstGeom>
            <a:solidFill>
              <a:srgbClr val="A6A6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6" name="Freeform 13"/>
            <p:cNvSpPr/>
            <p:nvPr/>
          </p:nvSpPr>
          <p:spPr bwMode="auto">
            <a:xfrm>
              <a:off x="13756090" y="2774338"/>
              <a:ext cx="300036" cy="291612"/>
            </a:xfrm>
            <a:custGeom>
              <a:avLst/>
              <a:gdLst>
                <a:gd name="T0" fmla="*/ 115 w 196"/>
                <a:gd name="T1" fmla="*/ 67 h 190"/>
                <a:gd name="T2" fmla="*/ 115 w 196"/>
                <a:gd name="T3" fmla="*/ 0 h 190"/>
                <a:gd name="T4" fmla="*/ 82 w 196"/>
                <a:gd name="T5" fmla="*/ 0 h 190"/>
                <a:gd name="T6" fmla="*/ 82 w 196"/>
                <a:gd name="T7" fmla="*/ 67 h 190"/>
                <a:gd name="T8" fmla="*/ 0 w 196"/>
                <a:gd name="T9" fmla="*/ 67 h 190"/>
                <a:gd name="T10" fmla="*/ 0 w 196"/>
                <a:gd name="T11" fmla="*/ 94 h 190"/>
                <a:gd name="T12" fmla="*/ 163 w 196"/>
                <a:gd name="T13" fmla="*/ 94 h 190"/>
                <a:gd name="T14" fmla="*/ 163 w 196"/>
                <a:gd name="T15" fmla="*/ 156 h 190"/>
                <a:gd name="T16" fmla="*/ 153 w 196"/>
                <a:gd name="T17" fmla="*/ 166 h 190"/>
                <a:gd name="T18" fmla="*/ 153 w 196"/>
                <a:gd name="T19" fmla="*/ 166 h 190"/>
                <a:gd name="T20" fmla="*/ 0 w 196"/>
                <a:gd name="T21" fmla="*/ 166 h 190"/>
                <a:gd name="T22" fmla="*/ 0 w 196"/>
                <a:gd name="T23" fmla="*/ 190 h 190"/>
                <a:gd name="T24" fmla="*/ 179 w 196"/>
                <a:gd name="T25" fmla="*/ 190 h 190"/>
                <a:gd name="T26" fmla="*/ 179 w 196"/>
                <a:gd name="T27" fmla="*/ 189 h 190"/>
                <a:gd name="T28" fmla="*/ 196 w 196"/>
                <a:gd name="T29" fmla="*/ 168 h 190"/>
                <a:gd name="T30" fmla="*/ 196 w 196"/>
                <a:gd name="T31" fmla="*/ 94 h 190"/>
                <a:gd name="T32" fmla="*/ 196 w 196"/>
                <a:gd name="T33" fmla="*/ 87 h 190"/>
                <a:gd name="T34" fmla="*/ 196 w 196"/>
                <a:gd name="T35" fmla="*/ 67 h 190"/>
                <a:gd name="T36" fmla="*/ 115 w 196"/>
                <a:gd name="T37" fmla="*/ 6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6" h="190">
                  <a:moveTo>
                    <a:pt x="115" y="67"/>
                  </a:moveTo>
                  <a:cubicBezTo>
                    <a:pt x="115" y="0"/>
                    <a:pt x="115" y="0"/>
                    <a:pt x="115" y="0"/>
                  </a:cubicBezTo>
                  <a:cubicBezTo>
                    <a:pt x="82" y="0"/>
                    <a:pt x="82" y="0"/>
                    <a:pt x="82" y="0"/>
                  </a:cubicBezTo>
                  <a:cubicBezTo>
                    <a:pt x="82" y="67"/>
                    <a:pt x="82" y="67"/>
                    <a:pt x="82" y="67"/>
                  </a:cubicBezTo>
                  <a:cubicBezTo>
                    <a:pt x="0" y="67"/>
                    <a:pt x="0" y="67"/>
                    <a:pt x="0" y="67"/>
                  </a:cubicBezTo>
                  <a:cubicBezTo>
                    <a:pt x="0" y="94"/>
                    <a:pt x="0" y="94"/>
                    <a:pt x="0" y="94"/>
                  </a:cubicBezTo>
                  <a:cubicBezTo>
                    <a:pt x="163" y="94"/>
                    <a:pt x="163" y="94"/>
                    <a:pt x="163" y="94"/>
                  </a:cubicBezTo>
                  <a:cubicBezTo>
                    <a:pt x="163" y="156"/>
                    <a:pt x="163" y="156"/>
                    <a:pt x="163" y="156"/>
                  </a:cubicBezTo>
                  <a:cubicBezTo>
                    <a:pt x="163" y="161"/>
                    <a:pt x="158" y="166"/>
                    <a:pt x="153" y="166"/>
                  </a:cubicBezTo>
                  <a:cubicBezTo>
                    <a:pt x="153" y="166"/>
                    <a:pt x="153" y="166"/>
                    <a:pt x="153" y="166"/>
                  </a:cubicBezTo>
                  <a:cubicBezTo>
                    <a:pt x="0" y="166"/>
                    <a:pt x="0" y="166"/>
                    <a:pt x="0" y="166"/>
                  </a:cubicBezTo>
                  <a:cubicBezTo>
                    <a:pt x="0" y="190"/>
                    <a:pt x="0" y="190"/>
                    <a:pt x="0" y="190"/>
                  </a:cubicBezTo>
                  <a:cubicBezTo>
                    <a:pt x="179" y="190"/>
                    <a:pt x="179" y="190"/>
                    <a:pt x="179" y="190"/>
                  </a:cubicBezTo>
                  <a:cubicBezTo>
                    <a:pt x="179" y="189"/>
                    <a:pt x="179" y="189"/>
                    <a:pt x="179" y="189"/>
                  </a:cubicBezTo>
                  <a:cubicBezTo>
                    <a:pt x="189" y="187"/>
                    <a:pt x="196" y="179"/>
                    <a:pt x="196" y="168"/>
                  </a:cubicBezTo>
                  <a:cubicBezTo>
                    <a:pt x="196" y="94"/>
                    <a:pt x="196" y="94"/>
                    <a:pt x="196" y="94"/>
                  </a:cubicBezTo>
                  <a:cubicBezTo>
                    <a:pt x="196" y="87"/>
                    <a:pt x="196" y="87"/>
                    <a:pt x="196" y="87"/>
                  </a:cubicBezTo>
                  <a:cubicBezTo>
                    <a:pt x="196" y="67"/>
                    <a:pt x="196" y="67"/>
                    <a:pt x="196" y="67"/>
                  </a:cubicBezTo>
                  <a:lnTo>
                    <a:pt x="115" y="67"/>
                  </a:ln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Rectangle 14"/>
            <p:cNvSpPr>
              <a:spLocks noChangeArrowheads="1"/>
            </p:cNvSpPr>
            <p:nvPr/>
          </p:nvSpPr>
          <p:spPr bwMode="auto">
            <a:xfrm>
              <a:off x="14117040" y="2778874"/>
              <a:ext cx="50546" cy="289668"/>
            </a:xfrm>
            <a:prstGeom prst="rect">
              <a:avLst/>
            </a:prstGeom>
            <a:solidFill>
              <a:srgbClr val="A6A6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8" name="Freeform 15"/>
            <p:cNvSpPr/>
            <p:nvPr/>
          </p:nvSpPr>
          <p:spPr bwMode="auto">
            <a:xfrm>
              <a:off x="14167586" y="2837197"/>
              <a:ext cx="110813" cy="208665"/>
            </a:xfrm>
            <a:custGeom>
              <a:avLst/>
              <a:gdLst>
                <a:gd name="T0" fmla="*/ 62 w 171"/>
                <a:gd name="T1" fmla="*/ 322 h 322"/>
                <a:gd name="T2" fmla="*/ 0 w 171"/>
                <a:gd name="T3" fmla="*/ 322 h 322"/>
                <a:gd name="T4" fmla="*/ 109 w 171"/>
                <a:gd name="T5" fmla="*/ 0 h 322"/>
                <a:gd name="T6" fmla="*/ 171 w 171"/>
                <a:gd name="T7" fmla="*/ 0 h 322"/>
                <a:gd name="T8" fmla="*/ 62 w 171"/>
                <a:gd name="T9" fmla="*/ 322 h 322"/>
              </a:gdLst>
              <a:ahLst/>
              <a:cxnLst>
                <a:cxn ang="0">
                  <a:pos x="T0" y="T1"/>
                </a:cxn>
                <a:cxn ang="0">
                  <a:pos x="T2" y="T3"/>
                </a:cxn>
                <a:cxn ang="0">
                  <a:pos x="T4" y="T5"/>
                </a:cxn>
                <a:cxn ang="0">
                  <a:pos x="T6" y="T7"/>
                </a:cxn>
                <a:cxn ang="0">
                  <a:pos x="T8" y="T9"/>
                </a:cxn>
              </a:cxnLst>
              <a:rect l="0" t="0" r="r" b="b"/>
              <a:pathLst>
                <a:path w="171" h="322">
                  <a:moveTo>
                    <a:pt x="62" y="322"/>
                  </a:moveTo>
                  <a:lnTo>
                    <a:pt x="0" y="322"/>
                  </a:lnTo>
                  <a:lnTo>
                    <a:pt x="109" y="0"/>
                  </a:lnTo>
                  <a:lnTo>
                    <a:pt x="171" y="0"/>
                  </a:lnTo>
                  <a:lnTo>
                    <a:pt x="62" y="322"/>
                  </a:ln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 name="Freeform 16"/>
            <p:cNvSpPr/>
            <p:nvPr/>
          </p:nvSpPr>
          <p:spPr bwMode="auto">
            <a:xfrm>
              <a:off x="14155274" y="2837197"/>
              <a:ext cx="113405" cy="208665"/>
            </a:xfrm>
            <a:custGeom>
              <a:avLst/>
              <a:gdLst>
                <a:gd name="T0" fmla="*/ 5 w 74"/>
                <a:gd name="T1" fmla="*/ 0 h 136"/>
                <a:gd name="T2" fmla="*/ 34 w 74"/>
                <a:gd name="T3" fmla="*/ 0 h 136"/>
                <a:gd name="T4" fmla="*/ 47 w 74"/>
                <a:gd name="T5" fmla="*/ 41 h 136"/>
                <a:gd name="T6" fmla="*/ 55 w 74"/>
                <a:gd name="T7" fmla="*/ 63 h 136"/>
                <a:gd name="T8" fmla="*/ 74 w 74"/>
                <a:gd name="T9" fmla="*/ 111 h 136"/>
                <a:gd name="T10" fmla="*/ 68 w 74"/>
                <a:gd name="T11" fmla="*/ 136 h 136"/>
                <a:gd name="T12" fmla="*/ 39 w 74"/>
                <a:gd name="T13" fmla="*/ 95 h 136"/>
                <a:gd name="T14" fmla="*/ 33 w 74"/>
                <a:gd name="T15" fmla="*/ 75 h 136"/>
                <a:gd name="T16" fmla="*/ 15 w 74"/>
                <a:gd name="T17" fmla="*/ 20 h 136"/>
                <a:gd name="T18" fmla="*/ 0 w 74"/>
                <a:gd name="T19" fmla="*/ 20 h 136"/>
                <a:gd name="T20" fmla="*/ 5 w 74"/>
                <a:gd name="T21"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 h="136">
                  <a:moveTo>
                    <a:pt x="5" y="0"/>
                  </a:moveTo>
                  <a:cubicBezTo>
                    <a:pt x="34" y="0"/>
                    <a:pt x="34" y="0"/>
                    <a:pt x="34" y="0"/>
                  </a:cubicBezTo>
                  <a:cubicBezTo>
                    <a:pt x="34" y="0"/>
                    <a:pt x="45" y="25"/>
                    <a:pt x="47" y="41"/>
                  </a:cubicBezTo>
                  <a:cubicBezTo>
                    <a:pt x="48" y="57"/>
                    <a:pt x="55" y="63"/>
                    <a:pt x="55" y="63"/>
                  </a:cubicBezTo>
                  <a:cubicBezTo>
                    <a:pt x="55" y="63"/>
                    <a:pt x="59" y="102"/>
                    <a:pt x="74" y="111"/>
                  </a:cubicBezTo>
                  <a:cubicBezTo>
                    <a:pt x="74" y="111"/>
                    <a:pt x="68" y="132"/>
                    <a:pt x="68" y="136"/>
                  </a:cubicBezTo>
                  <a:cubicBezTo>
                    <a:pt x="68" y="136"/>
                    <a:pt x="44" y="128"/>
                    <a:pt x="39" y="95"/>
                  </a:cubicBezTo>
                  <a:cubicBezTo>
                    <a:pt x="35" y="61"/>
                    <a:pt x="33" y="75"/>
                    <a:pt x="33" y="75"/>
                  </a:cubicBezTo>
                  <a:cubicBezTo>
                    <a:pt x="33" y="75"/>
                    <a:pt x="26" y="34"/>
                    <a:pt x="15" y="20"/>
                  </a:cubicBezTo>
                  <a:cubicBezTo>
                    <a:pt x="0" y="20"/>
                    <a:pt x="0" y="20"/>
                    <a:pt x="0" y="20"/>
                  </a:cubicBezTo>
                  <a:lnTo>
                    <a:pt x="5" y="0"/>
                  </a:ln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 name="Freeform 17"/>
            <p:cNvSpPr/>
            <p:nvPr/>
          </p:nvSpPr>
          <p:spPr bwMode="auto">
            <a:xfrm>
              <a:off x="14271919" y="2837197"/>
              <a:ext cx="121181" cy="208665"/>
            </a:xfrm>
            <a:custGeom>
              <a:avLst/>
              <a:gdLst>
                <a:gd name="T0" fmla="*/ 46 w 79"/>
                <a:gd name="T1" fmla="*/ 0 h 136"/>
                <a:gd name="T2" fmla="*/ 79 w 79"/>
                <a:gd name="T3" fmla="*/ 0 h 136"/>
                <a:gd name="T4" fmla="*/ 75 w 79"/>
                <a:gd name="T5" fmla="*/ 6 h 136"/>
                <a:gd name="T6" fmla="*/ 74 w 79"/>
                <a:gd name="T7" fmla="*/ 14 h 136"/>
                <a:gd name="T8" fmla="*/ 68 w 79"/>
                <a:gd name="T9" fmla="*/ 14 h 136"/>
                <a:gd name="T10" fmla="*/ 28 w 79"/>
                <a:gd name="T11" fmla="*/ 136 h 136"/>
                <a:gd name="T12" fmla="*/ 0 w 79"/>
                <a:gd name="T13" fmla="*/ 136 h 136"/>
                <a:gd name="T14" fmla="*/ 46 w 79"/>
                <a:gd name="T15" fmla="*/ 0 h 1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 h="136">
                  <a:moveTo>
                    <a:pt x="46" y="0"/>
                  </a:moveTo>
                  <a:cubicBezTo>
                    <a:pt x="79" y="0"/>
                    <a:pt x="79" y="0"/>
                    <a:pt x="79" y="0"/>
                  </a:cubicBezTo>
                  <a:cubicBezTo>
                    <a:pt x="75" y="6"/>
                    <a:pt x="75" y="6"/>
                    <a:pt x="75" y="6"/>
                  </a:cubicBezTo>
                  <a:cubicBezTo>
                    <a:pt x="74" y="14"/>
                    <a:pt x="74" y="14"/>
                    <a:pt x="74" y="14"/>
                  </a:cubicBezTo>
                  <a:cubicBezTo>
                    <a:pt x="68" y="14"/>
                    <a:pt x="68" y="14"/>
                    <a:pt x="68" y="14"/>
                  </a:cubicBezTo>
                  <a:cubicBezTo>
                    <a:pt x="68" y="14"/>
                    <a:pt x="30" y="122"/>
                    <a:pt x="28" y="136"/>
                  </a:cubicBezTo>
                  <a:cubicBezTo>
                    <a:pt x="0" y="136"/>
                    <a:pt x="0" y="136"/>
                    <a:pt x="0" y="136"/>
                  </a:cubicBezTo>
                  <a:cubicBezTo>
                    <a:pt x="0" y="136"/>
                    <a:pt x="44" y="4"/>
                    <a:pt x="46" y="0"/>
                  </a:cubicBez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18"/>
            <p:cNvSpPr/>
            <p:nvPr/>
          </p:nvSpPr>
          <p:spPr bwMode="auto">
            <a:xfrm>
              <a:off x="14282935" y="2837197"/>
              <a:ext cx="134789" cy="208665"/>
            </a:xfrm>
            <a:custGeom>
              <a:avLst/>
              <a:gdLst>
                <a:gd name="T0" fmla="*/ 0 w 88"/>
                <a:gd name="T1" fmla="*/ 24 h 136"/>
                <a:gd name="T2" fmla="*/ 9 w 88"/>
                <a:gd name="T3" fmla="*/ 0 h 136"/>
                <a:gd name="T4" fmla="*/ 15 w 88"/>
                <a:gd name="T5" fmla="*/ 0 h 136"/>
                <a:gd name="T6" fmla="*/ 31 w 88"/>
                <a:gd name="T7" fmla="*/ 39 h 136"/>
                <a:gd name="T8" fmla="*/ 40 w 88"/>
                <a:gd name="T9" fmla="*/ 65 h 136"/>
                <a:gd name="T10" fmla="*/ 68 w 88"/>
                <a:gd name="T11" fmla="*/ 115 h 136"/>
                <a:gd name="T12" fmla="*/ 73 w 88"/>
                <a:gd name="T13" fmla="*/ 136 h 136"/>
                <a:gd name="T14" fmla="*/ 46 w 88"/>
                <a:gd name="T15" fmla="*/ 136 h 136"/>
                <a:gd name="T16" fmla="*/ 24 w 88"/>
                <a:gd name="T17" fmla="*/ 96 h 136"/>
                <a:gd name="T18" fmla="*/ 0 w 88"/>
                <a:gd name="T19" fmla="*/ 24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136">
                  <a:moveTo>
                    <a:pt x="0" y="24"/>
                  </a:moveTo>
                  <a:cubicBezTo>
                    <a:pt x="9" y="0"/>
                    <a:pt x="9" y="0"/>
                    <a:pt x="9" y="0"/>
                  </a:cubicBezTo>
                  <a:cubicBezTo>
                    <a:pt x="15" y="0"/>
                    <a:pt x="15" y="0"/>
                    <a:pt x="15" y="0"/>
                  </a:cubicBezTo>
                  <a:cubicBezTo>
                    <a:pt x="15" y="0"/>
                    <a:pt x="28" y="16"/>
                    <a:pt x="31" y="39"/>
                  </a:cubicBezTo>
                  <a:cubicBezTo>
                    <a:pt x="34" y="62"/>
                    <a:pt x="40" y="65"/>
                    <a:pt x="40" y="65"/>
                  </a:cubicBezTo>
                  <a:cubicBezTo>
                    <a:pt x="40" y="65"/>
                    <a:pt x="47" y="111"/>
                    <a:pt x="68" y="115"/>
                  </a:cubicBezTo>
                  <a:cubicBezTo>
                    <a:pt x="88" y="119"/>
                    <a:pt x="73" y="136"/>
                    <a:pt x="73" y="136"/>
                  </a:cubicBezTo>
                  <a:cubicBezTo>
                    <a:pt x="46" y="136"/>
                    <a:pt x="46" y="136"/>
                    <a:pt x="46" y="136"/>
                  </a:cubicBezTo>
                  <a:cubicBezTo>
                    <a:pt x="46" y="136"/>
                    <a:pt x="28" y="116"/>
                    <a:pt x="24" y="96"/>
                  </a:cubicBezTo>
                  <a:cubicBezTo>
                    <a:pt x="21" y="75"/>
                    <a:pt x="4" y="30"/>
                    <a:pt x="0" y="24"/>
                  </a:cubicBez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19"/>
            <p:cNvSpPr>
              <a:spLocks noEditPoints="1"/>
            </p:cNvSpPr>
            <p:nvPr/>
          </p:nvSpPr>
          <p:spPr bwMode="auto">
            <a:xfrm>
              <a:off x="13434020" y="3126865"/>
              <a:ext cx="73875" cy="99796"/>
            </a:xfrm>
            <a:custGeom>
              <a:avLst/>
              <a:gdLst>
                <a:gd name="T0" fmla="*/ 41 w 48"/>
                <a:gd name="T1" fmla="*/ 0 h 65"/>
                <a:gd name="T2" fmla="*/ 41 w 48"/>
                <a:gd name="T3" fmla="*/ 20 h 65"/>
                <a:gd name="T4" fmla="*/ 25 w 48"/>
                <a:gd name="T5" fmla="*/ 15 h 65"/>
                <a:gd name="T6" fmla="*/ 0 w 48"/>
                <a:gd name="T7" fmla="*/ 40 h 65"/>
                <a:gd name="T8" fmla="*/ 25 w 48"/>
                <a:gd name="T9" fmla="*/ 65 h 65"/>
                <a:gd name="T10" fmla="*/ 41 w 48"/>
                <a:gd name="T11" fmla="*/ 60 h 65"/>
                <a:gd name="T12" fmla="*/ 41 w 48"/>
                <a:gd name="T13" fmla="*/ 65 h 65"/>
                <a:gd name="T14" fmla="*/ 48 w 48"/>
                <a:gd name="T15" fmla="*/ 65 h 65"/>
                <a:gd name="T16" fmla="*/ 48 w 48"/>
                <a:gd name="T17" fmla="*/ 0 h 65"/>
                <a:gd name="T18" fmla="*/ 41 w 48"/>
                <a:gd name="T19" fmla="*/ 0 h 65"/>
                <a:gd name="T20" fmla="*/ 41 w 48"/>
                <a:gd name="T21" fmla="*/ 46 h 65"/>
                <a:gd name="T22" fmla="*/ 25 w 48"/>
                <a:gd name="T23" fmla="*/ 57 h 65"/>
                <a:gd name="T24" fmla="*/ 9 w 48"/>
                <a:gd name="T25" fmla="*/ 40 h 65"/>
                <a:gd name="T26" fmla="*/ 25 w 48"/>
                <a:gd name="T27" fmla="*/ 23 h 65"/>
                <a:gd name="T28" fmla="*/ 41 w 48"/>
                <a:gd name="T29" fmla="*/ 34 h 65"/>
                <a:gd name="T30" fmla="*/ 41 w 48"/>
                <a:gd name="T31" fmla="*/ 4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 h="65">
                  <a:moveTo>
                    <a:pt x="41" y="0"/>
                  </a:moveTo>
                  <a:cubicBezTo>
                    <a:pt x="41" y="20"/>
                    <a:pt x="41" y="20"/>
                    <a:pt x="41" y="20"/>
                  </a:cubicBezTo>
                  <a:cubicBezTo>
                    <a:pt x="36" y="17"/>
                    <a:pt x="31" y="15"/>
                    <a:pt x="25" y="15"/>
                  </a:cubicBezTo>
                  <a:cubicBezTo>
                    <a:pt x="11" y="15"/>
                    <a:pt x="0" y="26"/>
                    <a:pt x="0" y="40"/>
                  </a:cubicBezTo>
                  <a:cubicBezTo>
                    <a:pt x="0" y="54"/>
                    <a:pt x="11" y="65"/>
                    <a:pt x="25" y="65"/>
                  </a:cubicBezTo>
                  <a:cubicBezTo>
                    <a:pt x="31" y="65"/>
                    <a:pt x="36" y="64"/>
                    <a:pt x="41" y="60"/>
                  </a:cubicBezTo>
                  <a:cubicBezTo>
                    <a:pt x="41" y="65"/>
                    <a:pt x="41" y="65"/>
                    <a:pt x="41" y="65"/>
                  </a:cubicBezTo>
                  <a:cubicBezTo>
                    <a:pt x="48" y="65"/>
                    <a:pt x="48" y="65"/>
                    <a:pt x="48" y="65"/>
                  </a:cubicBezTo>
                  <a:cubicBezTo>
                    <a:pt x="48" y="0"/>
                    <a:pt x="48" y="0"/>
                    <a:pt x="48" y="0"/>
                  </a:cubicBezTo>
                  <a:lnTo>
                    <a:pt x="41" y="0"/>
                  </a:lnTo>
                  <a:close/>
                  <a:moveTo>
                    <a:pt x="41" y="46"/>
                  </a:moveTo>
                  <a:cubicBezTo>
                    <a:pt x="38" y="52"/>
                    <a:pt x="32" y="57"/>
                    <a:pt x="25" y="57"/>
                  </a:cubicBezTo>
                  <a:cubicBezTo>
                    <a:pt x="16" y="57"/>
                    <a:pt x="9" y="49"/>
                    <a:pt x="9" y="40"/>
                  </a:cubicBezTo>
                  <a:cubicBezTo>
                    <a:pt x="9" y="31"/>
                    <a:pt x="16" y="23"/>
                    <a:pt x="25" y="23"/>
                  </a:cubicBezTo>
                  <a:cubicBezTo>
                    <a:pt x="32" y="23"/>
                    <a:pt x="38" y="28"/>
                    <a:pt x="41" y="34"/>
                  </a:cubicBezTo>
                  <a:lnTo>
                    <a:pt x="41" y="46"/>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83" name="Freeform 20"/>
            <p:cNvSpPr>
              <a:spLocks noEditPoints="1"/>
            </p:cNvSpPr>
            <p:nvPr/>
          </p:nvSpPr>
          <p:spPr bwMode="auto">
            <a:xfrm>
              <a:off x="13521504" y="3148250"/>
              <a:ext cx="73227" cy="78411"/>
            </a:xfrm>
            <a:custGeom>
              <a:avLst/>
              <a:gdLst>
                <a:gd name="T0" fmla="*/ 38 w 48"/>
                <a:gd name="T1" fmla="*/ 3 h 51"/>
                <a:gd name="T2" fmla="*/ 38 w 48"/>
                <a:gd name="T3" fmla="*/ 8 h 51"/>
                <a:gd name="T4" fmla="*/ 22 w 48"/>
                <a:gd name="T5" fmla="*/ 0 h 51"/>
                <a:gd name="T6" fmla="*/ 0 w 48"/>
                <a:gd name="T7" fmla="*/ 26 h 51"/>
                <a:gd name="T8" fmla="*/ 22 w 48"/>
                <a:gd name="T9" fmla="*/ 51 h 51"/>
                <a:gd name="T10" fmla="*/ 38 w 48"/>
                <a:gd name="T11" fmla="*/ 43 h 51"/>
                <a:gd name="T12" fmla="*/ 38 w 48"/>
                <a:gd name="T13" fmla="*/ 51 h 51"/>
                <a:gd name="T14" fmla="*/ 48 w 48"/>
                <a:gd name="T15" fmla="*/ 51 h 51"/>
                <a:gd name="T16" fmla="*/ 48 w 48"/>
                <a:gd name="T17" fmla="*/ 3 h 51"/>
                <a:gd name="T18" fmla="*/ 38 w 48"/>
                <a:gd name="T19" fmla="*/ 3 h 51"/>
                <a:gd name="T20" fmla="*/ 22 w 48"/>
                <a:gd name="T21" fmla="*/ 44 h 51"/>
                <a:gd name="T22" fmla="*/ 6 w 48"/>
                <a:gd name="T23" fmla="*/ 26 h 51"/>
                <a:gd name="T24" fmla="*/ 22 w 48"/>
                <a:gd name="T25" fmla="*/ 8 h 51"/>
                <a:gd name="T26" fmla="*/ 38 w 48"/>
                <a:gd name="T27" fmla="*/ 26 h 51"/>
                <a:gd name="T28" fmla="*/ 22 w 48"/>
                <a:gd name="T29"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 h="51">
                  <a:moveTo>
                    <a:pt x="38" y="3"/>
                  </a:moveTo>
                  <a:cubicBezTo>
                    <a:pt x="38" y="8"/>
                    <a:pt x="38" y="8"/>
                    <a:pt x="38" y="8"/>
                  </a:cubicBezTo>
                  <a:cubicBezTo>
                    <a:pt x="34" y="3"/>
                    <a:pt x="29" y="0"/>
                    <a:pt x="22" y="0"/>
                  </a:cubicBezTo>
                  <a:cubicBezTo>
                    <a:pt x="10" y="0"/>
                    <a:pt x="0" y="12"/>
                    <a:pt x="0" y="26"/>
                  </a:cubicBezTo>
                  <a:cubicBezTo>
                    <a:pt x="0" y="40"/>
                    <a:pt x="10" y="51"/>
                    <a:pt x="22" y="51"/>
                  </a:cubicBezTo>
                  <a:cubicBezTo>
                    <a:pt x="29" y="51"/>
                    <a:pt x="34" y="48"/>
                    <a:pt x="38" y="43"/>
                  </a:cubicBezTo>
                  <a:cubicBezTo>
                    <a:pt x="38" y="51"/>
                    <a:pt x="38" y="51"/>
                    <a:pt x="38" y="51"/>
                  </a:cubicBezTo>
                  <a:cubicBezTo>
                    <a:pt x="48" y="51"/>
                    <a:pt x="48" y="51"/>
                    <a:pt x="48" y="51"/>
                  </a:cubicBezTo>
                  <a:cubicBezTo>
                    <a:pt x="48" y="3"/>
                    <a:pt x="48" y="3"/>
                    <a:pt x="48" y="3"/>
                  </a:cubicBezTo>
                  <a:lnTo>
                    <a:pt x="38" y="3"/>
                  </a:lnTo>
                  <a:close/>
                  <a:moveTo>
                    <a:pt x="22" y="44"/>
                  </a:moveTo>
                  <a:cubicBezTo>
                    <a:pt x="13" y="44"/>
                    <a:pt x="6" y="36"/>
                    <a:pt x="6" y="26"/>
                  </a:cubicBezTo>
                  <a:cubicBezTo>
                    <a:pt x="6" y="16"/>
                    <a:pt x="13" y="8"/>
                    <a:pt x="22" y="8"/>
                  </a:cubicBezTo>
                  <a:cubicBezTo>
                    <a:pt x="31" y="8"/>
                    <a:pt x="38" y="16"/>
                    <a:pt x="38" y="26"/>
                  </a:cubicBezTo>
                  <a:cubicBezTo>
                    <a:pt x="38" y="36"/>
                    <a:pt x="31" y="44"/>
                    <a:pt x="22" y="4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84" name="Freeform 21"/>
            <p:cNvSpPr/>
            <p:nvPr/>
          </p:nvSpPr>
          <p:spPr bwMode="auto">
            <a:xfrm>
              <a:off x="13608987" y="3150194"/>
              <a:ext cx="64155" cy="76467"/>
            </a:xfrm>
            <a:custGeom>
              <a:avLst/>
              <a:gdLst>
                <a:gd name="T0" fmla="*/ 27 w 42"/>
                <a:gd name="T1" fmla="*/ 0 h 50"/>
                <a:gd name="T2" fmla="*/ 21 w 42"/>
                <a:gd name="T3" fmla="*/ 0 h 50"/>
                <a:gd name="T4" fmla="*/ 8 w 42"/>
                <a:gd name="T5" fmla="*/ 7 h 50"/>
                <a:gd name="T6" fmla="*/ 8 w 42"/>
                <a:gd name="T7" fmla="*/ 2 h 50"/>
                <a:gd name="T8" fmla="*/ 0 w 42"/>
                <a:gd name="T9" fmla="*/ 2 h 50"/>
                <a:gd name="T10" fmla="*/ 0 w 42"/>
                <a:gd name="T11" fmla="*/ 50 h 50"/>
                <a:gd name="T12" fmla="*/ 8 w 42"/>
                <a:gd name="T13" fmla="*/ 50 h 50"/>
                <a:gd name="T14" fmla="*/ 8 w 42"/>
                <a:gd name="T15" fmla="*/ 18 h 50"/>
                <a:gd name="T16" fmla="*/ 21 w 42"/>
                <a:gd name="T17" fmla="*/ 9 h 50"/>
                <a:gd name="T18" fmla="*/ 32 w 42"/>
                <a:gd name="T19" fmla="*/ 22 h 50"/>
                <a:gd name="T20" fmla="*/ 32 w 42"/>
                <a:gd name="T21" fmla="*/ 50 h 50"/>
                <a:gd name="T22" fmla="*/ 42 w 42"/>
                <a:gd name="T23" fmla="*/ 50 h 50"/>
                <a:gd name="T24" fmla="*/ 42 w 42"/>
                <a:gd name="T25" fmla="*/ 15 h 50"/>
                <a:gd name="T26" fmla="*/ 27 w 42"/>
                <a:gd name="T27"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50">
                  <a:moveTo>
                    <a:pt x="27" y="0"/>
                  </a:moveTo>
                  <a:cubicBezTo>
                    <a:pt x="21" y="0"/>
                    <a:pt x="21" y="0"/>
                    <a:pt x="21" y="0"/>
                  </a:cubicBezTo>
                  <a:cubicBezTo>
                    <a:pt x="15" y="0"/>
                    <a:pt x="11" y="3"/>
                    <a:pt x="8" y="7"/>
                  </a:cubicBezTo>
                  <a:cubicBezTo>
                    <a:pt x="8" y="2"/>
                    <a:pt x="8" y="2"/>
                    <a:pt x="8" y="2"/>
                  </a:cubicBezTo>
                  <a:cubicBezTo>
                    <a:pt x="0" y="2"/>
                    <a:pt x="0" y="2"/>
                    <a:pt x="0" y="2"/>
                  </a:cubicBezTo>
                  <a:cubicBezTo>
                    <a:pt x="0" y="50"/>
                    <a:pt x="0" y="50"/>
                    <a:pt x="0" y="50"/>
                  </a:cubicBezTo>
                  <a:cubicBezTo>
                    <a:pt x="8" y="50"/>
                    <a:pt x="8" y="50"/>
                    <a:pt x="8" y="50"/>
                  </a:cubicBezTo>
                  <a:cubicBezTo>
                    <a:pt x="8" y="18"/>
                    <a:pt x="8" y="18"/>
                    <a:pt x="8" y="18"/>
                  </a:cubicBezTo>
                  <a:cubicBezTo>
                    <a:pt x="10" y="13"/>
                    <a:pt x="15" y="9"/>
                    <a:pt x="21" y="9"/>
                  </a:cubicBezTo>
                  <a:cubicBezTo>
                    <a:pt x="30" y="9"/>
                    <a:pt x="32" y="15"/>
                    <a:pt x="32" y="22"/>
                  </a:cubicBezTo>
                  <a:cubicBezTo>
                    <a:pt x="32" y="22"/>
                    <a:pt x="32" y="46"/>
                    <a:pt x="32" y="50"/>
                  </a:cubicBezTo>
                  <a:cubicBezTo>
                    <a:pt x="42" y="50"/>
                    <a:pt x="42" y="50"/>
                    <a:pt x="42" y="50"/>
                  </a:cubicBezTo>
                  <a:cubicBezTo>
                    <a:pt x="42" y="15"/>
                    <a:pt x="42" y="15"/>
                    <a:pt x="42" y="15"/>
                  </a:cubicBezTo>
                  <a:cubicBezTo>
                    <a:pt x="42" y="7"/>
                    <a:pt x="35" y="0"/>
                    <a:pt x="27" y="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85" name="Freeform 22"/>
            <p:cNvSpPr>
              <a:spLocks noEditPoints="1"/>
            </p:cNvSpPr>
            <p:nvPr/>
          </p:nvSpPr>
          <p:spPr bwMode="auto">
            <a:xfrm>
              <a:off x="13680919" y="3150194"/>
              <a:ext cx="75171" cy="102388"/>
            </a:xfrm>
            <a:custGeom>
              <a:avLst/>
              <a:gdLst>
                <a:gd name="T0" fmla="*/ 39 w 49"/>
                <a:gd name="T1" fmla="*/ 1 h 67"/>
                <a:gd name="T2" fmla="*/ 39 w 49"/>
                <a:gd name="T3" fmla="*/ 6 h 67"/>
                <a:gd name="T4" fmla="*/ 23 w 49"/>
                <a:gd name="T5" fmla="*/ 0 h 67"/>
                <a:gd name="T6" fmla="*/ 0 w 49"/>
                <a:gd name="T7" fmla="*/ 23 h 67"/>
                <a:gd name="T8" fmla="*/ 23 w 49"/>
                <a:gd name="T9" fmla="*/ 46 h 67"/>
                <a:gd name="T10" fmla="*/ 39 w 49"/>
                <a:gd name="T11" fmla="*/ 40 h 67"/>
                <a:gd name="T12" fmla="*/ 39 w 49"/>
                <a:gd name="T13" fmla="*/ 50 h 67"/>
                <a:gd name="T14" fmla="*/ 25 w 49"/>
                <a:gd name="T15" fmla="*/ 58 h 67"/>
                <a:gd name="T16" fmla="*/ 11 w 49"/>
                <a:gd name="T17" fmla="*/ 50 h 67"/>
                <a:gd name="T18" fmla="*/ 1 w 49"/>
                <a:gd name="T19" fmla="*/ 50 h 67"/>
                <a:gd name="T20" fmla="*/ 25 w 49"/>
                <a:gd name="T21" fmla="*/ 67 h 67"/>
                <a:gd name="T22" fmla="*/ 49 w 49"/>
                <a:gd name="T23" fmla="*/ 50 h 67"/>
                <a:gd name="T24" fmla="*/ 49 w 49"/>
                <a:gd name="T25" fmla="*/ 1 h 67"/>
                <a:gd name="T26" fmla="*/ 39 w 49"/>
                <a:gd name="T27" fmla="*/ 1 h 67"/>
                <a:gd name="T28" fmla="*/ 23 w 49"/>
                <a:gd name="T29" fmla="*/ 37 h 67"/>
                <a:gd name="T30" fmla="*/ 9 w 49"/>
                <a:gd name="T31" fmla="*/ 23 h 67"/>
                <a:gd name="T32" fmla="*/ 23 w 49"/>
                <a:gd name="T33" fmla="*/ 9 h 67"/>
                <a:gd name="T34" fmla="*/ 38 w 49"/>
                <a:gd name="T35" fmla="*/ 23 h 67"/>
                <a:gd name="T36" fmla="*/ 23 w 49"/>
                <a:gd name="T37" fmla="*/ 3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9" h="67">
                  <a:moveTo>
                    <a:pt x="39" y="1"/>
                  </a:moveTo>
                  <a:cubicBezTo>
                    <a:pt x="39" y="6"/>
                    <a:pt x="39" y="6"/>
                    <a:pt x="39" y="6"/>
                  </a:cubicBezTo>
                  <a:cubicBezTo>
                    <a:pt x="35" y="2"/>
                    <a:pt x="29" y="0"/>
                    <a:pt x="23" y="0"/>
                  </a:cubicBezTo>
                  <a:cubicBezTo>
                    <a:pt x="11" y="0"/>
                    <a:pt x="0" y="10"/>
                    <a:pt x="0" y="23"/>
                  </a:cubicBezTo>
                  <a:cubicBezTo>
                    <a:pt x="0" y="35"/>
                    <a:pt x="11" y="46"/>
                    <a:pt x="23" y="46"/>
                  </a:cubicBezTo>
                  <a:cubicBezTo>
                    <a:pt x="29" y="46"/>
                    <a:pt x="35" y="43"/>
                    <a:pt x="39" y="40"/>
                  </a:cubicBezTo>
                  <a:cubicBezTo>
                    <a:pt x="39" y="50"/>
                    <a:pt x="39" y="50"/>
                    <a:pt x="39" y="50"/>
                  </a:cubicBezTo>
                  <a:cubicBezTo>
                    <a:pt x="37" y="55"/>
                    <a:pt x="31" y="58"/>
                    <a:pt x="25" y="58"/>
                  </a:cubicBezTo>
                  <a:cubicBezTo>
                    <a:pt x="19" y="58"/>
                    <a:pt x="14" y="55"/>
                    <a:pt x="11" y="50"/>
                  </a:cubicBezTo>
                  <a:cubicBezTo>
                    <a:pt x="1" y="50"/>
                    <a:pt x="1" y="50"/>
                    <a:pt x="1" y="50"/>
                  </a:cubicBezTo>
                  <a:cubicBezTo>
                    <a:pt x="4" y="60"/>
                    <a:pt x="14" y="67"/>
                    <a:pt x="25" y="67"/>
                  </a:cubicBezTo>
                  <a:cubicBezTo>
                    <a:pt x="36" y="67"/>
                    <a:pt x="47" y="59"/>
                    <a:pt x="49" y="50"/>
                  </a:cubicBezTo>
                  <a:cubicBezTo>
                    <a:pt x="49" y="1"/>
                    <a:pt x="49" y="1"/>
                    <a:pt x="49" y="1"/>
                  </a:cubicBezTo>
                  <a:lnTo>
                    <a:pt x="39" y="1"/>
                  </a:lnTo>
                  <a:close/>
                  <a:moveTo>
                    <a:pt x="23" y="37"/>
                  </a:moveTo>
                  <a:cubicBezTo>
                    <a:pt x="15" y="37"/>
                    <a:pt x="9" y="31"/>
                    <a:pt x="9" y="23"/>
                  </a:cubicBezTo>
                  <a:cubicBezTo>
                    <a:pt x="9" y="15"/>
                    <a:pt x="15" y="9"/>
                    <a:pt x="23" y="9"/>
                  </a:cubicBezTo>
                  <a:cubicBezTo>
                    <a:pt x="32" y="9"/>
                    <a:pt x="38" y="15"/>
                    <a:pt x="38" y="23"/>
                  </a:cubicBezTo>
                  <a:cubicBezTo>
                    <a:pt x="38" y="31"/>
                    <a:pt x="32" y="37"/>
                    <a:pt x="23" y="37"/>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86" name="Freeform 23"/>
            <p:cNvSpPr>
              <a:spLocks noEditPoints="1"/>
            </p:cNvSpPr>
            <p:nvPr/>
          </p:nvSpPr>
          <p:spPr bwMode="auto">
            <a:xfrm>
              <a:off x="13763218" y="3126865"/>
              <a:ext cx="73875" cy="99796"/>
            </a:xfrm>
            <a:custGeom>
              <a:avLst/>
              <a:gdLst>
                <a:gd name="T0" fmla="*/ 41 w 48"/>
                <a:gd name="T1" fmla="*/ 0 h 65"/>
                <a:gd name="T2" fmla="*/ 41 w 48"/>
                <a:gd name="T3" fmla="*/ 20 h 65"/>
                <a:gd name="T4" fmla="*/ 25 w 48"/>
                <a:gd name="T5" fmla="*/ 15 h 65"/>
                <a:gd name="T6" fmla="*/ 0 w 48"/>
                <a:gd name="T7" fmla="*/ 40 h 65"/>
                <a:gd name="T8" fmla="*/ 25 w 48"/>
                <a:gd name="T9" fmla="*/ 65 h 65"/>
                <a:gd name="T10" fmla="*/ 41 w 48"/>
                <a:gd name="T11" fmla="*/ 60 h 65"/>
                <a:gd name="T12" fmla="*/ 41 w 48"/>
                <a:gd name="T13" fmla="*/ 65 h 65"/>
                <a:gd name="T14" fmla="*/ 48 w 48"/>
                <a:gd name="T15" fmla="*/ 65 h 65"/>
                <a:gd name="T16" fmla="*/ 48 w 48"/>
                <a:gd name="T17" fmla="*/ 0 h 65"/>
                <a:gd name="T18" fmla="*/ 41 w 48"/>
                <a:gd name="T19" fmla="*/ 0 h 65"/>
                <a:gd name="T20" fmla="*/ 41 w 48"/>
                <a:gd name="T21" fmla="*/ 46 h 65"/>
                <a:gd name="T22" fmla="*/ 25 w 48"/>
                <a:gd name="T23" fmla="*/ 57 h 65"/>
                <a:gd name="T24" fmla="*/ 9 w 48"/>
                <a:gd name="T25" fmla="*/ 40 h 65"/>
                <a:gd name="T26" fmla="*/ 25 w 48"/>
                <a:gd name="T27" fmla="*/ 23 h 65"/>
                <a:gd name="T28" fmla="*/ 41 w 48"/>
                <a:gd name="T29" fmla="*/ 34 h 65"/>
                <a:gd name="T30" fmla="*/ 41 w 48"/>
                <a:gd name="T31" fmla="*/ 4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 h="65">
                  <a:moveTo>
                    <a:pt x="41" y="0"/>
                  </a:moveTo>
                  <a:cubicBezTo>
                    <a:pt x="41" y="20"/>
                    <a:pt x="41" y="20"/>
                    <a:pt x="41" y="20"/>
                  </a:cubicBezTo>
                  <a:cubicBezTo>
                    <a:pt x="36" y="17"/>
                    <a:pt x="31" y="15"/>
                    <a:pt x="25" y="15"/>
                  </a:cubicBezTo>
                  <a:cubicBezTo>
                    <a:pt x="11" y="15"/>
                    <a:pt x="0" y="26"/>
                    <a:pt x="0" y="40"/>
                  </a:cubicBezTo>
                  <a:cubicBezTo>
                    <a:pt x="0" y="54"/>
                    <a:pt x="11" y="65"/>
                    <a:pt x="25" y="65"/>
                  </a:cubicBezTo>
                  <a:cubicBezTo>
                    <a:pt x="31" y="65"/>
                    <a:pt x="36" y="64"/>
                    <a:pt x="41" y="60"/>
                  </a:cubicBezTo>
                  <a:cubicBezTo>
                    <a:pt x="41" y="65"/>
                    <a:pt x="41" y="65"/>
                    <a:pt x="41" y="65"/>
                  </a:cubicBezTo>
                  <a:cubicBezTo>
                    <a:pt x="48" y="65"/>
                    <a:pt x="48" y="65"/>
                    <a:pt x="48" y="65"/>
                  </a:cubicBezTo>
                  <a:cubicBezTo>
                    <a:pt x="48" y="0"/>
                    <a:pt x="48" y="0"/>
                    <a:pt x="48" y="0"/>
                  </a:cubicBezTo>
                  <a:lnTo>
                    <a:pt x="41" y="0"/>
                  </a:lnTo>
                  <a:close/>
                  <a:moveTo>
                    <a:pt x="41" y="46"/>
                  </a:moveTo>
                  <a:cubicBezTo>
                    <a:pt x="38" y="52"/>
                    <a:pt x="32" y="57"/>
                    <a:pt x="25" y="57"/>
                  </a:cubicBezTo>
                  <a:cubicBezTo>
                    <a:pt x="16" y="57"/>
                    <a:pt x="9" y="49"/>
                    <a:pt x="9" y="40"/>
                  </a:cubicBezTo>
                  <a:cubicBezTo>
                    <a:pt x="9" y="31"/>
                    <a:pt x="16" y="23"/>
                    <a:pt x="25" y="23"/>
                  </a:cubicBezTo>
                  <a:cubicBezTo>
                    <a:pt x="32" y="23"/>
                    <a:pt x="38" y="28"/>
                    <a:pt x="41" y="34"/>
                  </a:cubicBezTo>
                  <a:lnTo>
                    <a:pt x="41" y="46"/>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87" name="Freeform 24"/>
            <p:cNvSpPr>
              <a:spLocks noEditPoints="1"/>
            </p:cNvSpPr>
            <p:nvPr/>
          </p:nvSpPr>
          <p:spPr bwMode="auto">
            <a:xfrm>
              <a:off x="13850701" y="3148250"/>
              <a:ext cx="73875" cy="78411"/>
            </a:xfrm>
            <a:custGeom>
              <a:avLst/>
              <a:gdLst>
                <a:gd name="T0" fmla="*/ 38 w 48"/>
                <a:gd name="T1" fmla="*/ 3 h 51"/>
                <a:gd name="T2" fmla="*/ 38 w 48"/>
                <a:gd name="T3" fmla="*/ 8 h 51"/>
                <a:gd name="T4" fmla="*/ 22 w 48"/>
                <a:gd name="T5" fmla="*/ 0 h 51"/>
                <a:gd name="T6" fmla="*/ 0 w 48"/>
                <a:gd name="T7" fmla="*/ 26 h 51"/>
                <a:gd name="T8" fmla="*/ 22 w 48"/>
                <a:gd name="T9" fmla="*/ 51 h 51"/>
                <a:gd name="T10" fmla="*/ 38 w 48"/>
                <a:gd name="T11" fmla="*/ 43 h 51"/>
                <a:gd name="T12" fmla="*/ 38 w 48"/>
                <a:gd name="T13" fmla="*/ 51 h 51"/>
                <a:gd name="T14" fmla="*/ 48 w 48"/>
                <a:gd name="T15" fmla="*/ 51 h 51"/>
                <a:gd name="T16" fmla="*/ 48 w 48"/>
                <a:gd name="T17" fmla="*/ 3 h 51"/>
                <a:gd name="T18" fmla="*/ 38 w 48"/>
                <a:gd name="T19" fmla="*/ 3 h 51"/>
                <a:gd name="T20" fmla="*/ 22 w 48"/>
                <a:gd name="T21" fmla="*/ 44 h 51"/>
                <a:gd name="T22" fmla="*/ 6 w 48"/>
                <a:gd name="T23" fmla="*/ 26 h 51"/>
                <a:gd name="T24" fmla="*/ 22 w 48"/>
                <a:gd name="T25" fmla="*/ 8 h 51"/>
                <a:gd name="T26" fmla="*/ 38 w 48"/>
                <a:gd name="T27" fmla="*/ 26 h 51"/>
                <a:gd name="T28" fmla="*/ 22 w 48"/>
                <a:gd name="T29"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 h="51">
                  <a:moveTo>
                    <a:pt x="38" y="3"/>
                  </a:moveTo>
                  <a:cubicBezTo>
                    <a:pt x="38" y="8"/>
                    <a:pt x="38" y="8"/>
                    <a:pt x="38" y="8"/>
                  </a:cubicBezTo>
                  <a:cubicBezTo>
                    <a:pt x="34" y="3"/>
                    <a:pt x="29" y="0"/>
                    <a:pt x="22" y="0"/>
                  </a:cubicBezTo>
                  <a:cubicBezTo>
                    <a:pt x="10" y="0"/>
                    <a:pt x="0" y="12"/>
                    <a:pt x="0" y="26"/>
                  </a:cubicBezTo>
                  <a:cubicBezTo>
                    <a:pt x="0" y="40"/>
                    <a:pt x="10" y="51"/>
                    <a:pt x="22" y="51"/>
                  </a:cubicBezTo>
                  <a:cubicBezTo>
                    <a:pt x="29" y="51"/>
                    <a:pt x="34" y="48"/>
                    <a:pt x="38" y="43"/>
                  </a:cubicBezTo>
                  <a:cubicBezTo>
                    <a:pt x="38" y="51"/>
                    <a:pt x="38" y="51"/>
                    <a:pt x="38" y="51"/>
                  </a:cubicBezTo>
                  <a:cubicBezTo>
                    <a:pt x="48" y="51"/>
                    <a:pt x="48" y="51"/>
                    <a:pt x="48" y="51"/>
                  </a:cubicBezTo>
                  <a:cubicBezTo>
                    <a:pt x="48" y="3"/>
                    <a:pt x="48" y="3"/>
                    <a:pt x="48" y="3"/>
                  </a:cubicBezTo>
                  <a:lnTo>
                    <a:pt x="38" y="3"/>
                  </a:lnTo>
                  <a:close/>
                  <a:moveTo>
                    <a:pt x="22" y="44"/>
                  </a:moveTo>
                  <a:cubicBezTo>
                    <a:pt x="13" y="44"/>
                    <a:pt x="6" y="36"/>
                    <a:pt x="6" y="26"/>
                  </a:cubicBezTo>
                  <a:cubicBezTo>
                    <a:pt x="6" y="16"/>
                    <a:pt x="13" y="8"/>
                    <a:pt x="22" y="8"/>
                  </a:cubicBezTo>
                  <a:cubicBezTo>
                    <a:pt x="31" y="8"/>
                    <a:pt x="38" y="16"/>
                    <a:pt x="38" y="26"/>
                  </a:cubicBezTo>
                  <a:cubicBezTo>
                    <a:pt x="38" y="36"/>
                    <a:pt x="31" y="44"/>
                    <a:pt x="22" y="4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88" name="Freeform 25"/>
            <p:cNvSpPr/>
            <p:nvPr/>
          </p:nvSpPr>
          <p:spPr bwMode="auto">
            <a:xfrm>
              <a:off x="13938185" y="3150194"/>
              <a:ext cx="64155" cy="76467"/>
            </a:xfrm>
            <a:custGeom>
              <a:avLst/>
              <a:gdLst>
                <a:gd name="T0" fmla="*/ 27 w 42"/>
                <a:gd name="T1" fmla="*/ 0 h 50"/>
                <a:gd name="T2" fmla="*/ 21 w 42"/>
                <a:gd name="T3" fmla="*/ 0 h 50"/>
                <a:gd name="T4" fmla="*/ 8 w 42"/>
                <a:gd name="T5" fmla="*/ 7 h 50"/>
                <a:gd name="T6" fmla="*/ 8 w 42"/>
                <a:gd name="T7" fmla="*/ 2 h 50"/>
                <a:gd name="T8" fmla="*/ 0 w 42"/>
                <a:gd name="T9" fmla="*/ 2 h 50"/>
                <a:gd name="T10" fmla="*/ 0 w 42"/>
                <a:gd name="T11" fmla="*/ 50 h 50"/>
                <a:gd name="T12" fmla="*/ 8 w 42"/>
                <a:gd name="T13" fmla="*/ 50 h 50"/>
                <a:gd name="T14" fmla="*/ 8 w 42"/>
                <a:gd name="T15" fmla="*/ 18 h 50"/>
                <a:gd name="T16" fmla="*/ 21 w 42"/>
                <a:gd name="T17" fmla="*/ 9 h 50"/>
                <a:gd name="T18" fmla="*/ 32 w 42"/>
                <a:gd name="T19" fmla="*/ 22 h 50"/>
                <a:gd name="T20" fmla="*/ 32 w 42"/>
                <a:gd name="T21" fmla="*/ 50 h 50"/>
                <a:gd name="T22" fmla="*/ 42 w 42"/>
                <a:gd name="T23" fmla="*/ 50 h 50"/>
                <a:gd name="T24" fmla="*/ 42 w 42"/>
                <a:gd name="T25" fmla="*/ 15 h 50"/>
                <a:gd name="T26" fmla="*/ 27 w 42"/>
                <a:gd name="T27"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50">
                  <a:moveTo>
                    <a:pt x="27" y="0"/>
                  </a:moveTo>
                  <a:cubicBezTo>
                    <a:pt x="21" y="0"/>
                    <a:pt x="21" y="0"/>
                    <a:pt x="21" y="0"/>
                  </a:cubicBezTo>
                  <a:cubicBezTo>
                    <a:pt x="15" y="0"/>
                    <a:pt x="11" y="3"/>
                    <a:pt x="8" y="7"/>
                  </a:cubicBezTo>
                  <a:cubicBezTo>
                    <a:pt x="8" y="2"/>
                    <a:pt x="8" y="2"/>
                    <a:pt x="8" y="2"/>
                  </a:cubicBezTo>
                  <a:cubicBezTo>
                    <a:pt x="0" y="2"/>
                    <a:pt x="0" y="2"/>
                    <a:pt x="0" y="2"/>
                  </a:cubicBezTo>
                  <a:cubicBezTo>
                    <a:pt x="0" y="50"/>
                    <a:pt x="0" y="50"/>
                    <a:pt x="0" y="50"/>
                  </a:cubicBezTo>
                  <a:cubicBezTo>
                    <a:pt x="8" y="50"/>
                    <a:pt x="8" y="50"/>
                    <a:pt x="8" y="50"/>
                  </a:cubicBezTo>
                  <a:cubicBezTo>
                    <a:pt x="8" y="18"/>
                    <a:pt x="8" y="18"/>
                    <a:pt x="8" y="18"/>
                  </a:cubicBezTo>
                  <a:cubicBezTo>
                    <a:pt x="10" y="13"/>
                    <a:pt x="15" y="9"/>
                    <a:pt x="21" y="9"/>
                  </a:cubicBezTo>
                  <a:cubicBezTo>
                    <a:pt x="30" y="9"/>
                    <a:pt x="32" y="15"/>
                    <a:pt x="32" y="22"/>
                  </a:cubicBezTo>
                  <a:cubicBezTo>
                    <a:pt x="32" y="22"/>
                    <a:pt x="32" y="46"/>
                    <a:pt x="32" y="50"/>
                  </a:cubicBezTo>
                  <a:cubicBezTo>
                    <a:pt x="42" y="50"/>
                    <a:pt x="42" y="50"/>
                    <a:pt x="42" y="50"/>
                  </a:cubicBezTo>
                  <a:cubicBezTo>
                    <a:pt x="42" y="15"/>
                    <a:pt x="42" y="15"/>
                    <a:pt x="42" y="15"/>
                  </a:cubicBezTo>
                  <a:cubicBezTo>
                    <a:pt x="42" y="7"/>
                    <a:pt x="35" y="0"/>
                    <a:pt x="27" y="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89" name="Freeform 26"/>
            <p:cNvSpPr>
              <a:spLocks noEditPoints="1"/>
            </p:cNvSpPr>
            <p:nvPr/>
          </p:nvSpPr>
          <p:spPr bwMode="auto">
            <a:xfrm>
              <a:off x="14010116" y="3150194"/>
              <a:ext cx="75171" cy="102388"/>
            </a:xfrm>
            <a:custGeom>
              <a:avLst/>
              <a:gdLst>
                <a:gd name="T0" fmla="*/ 39 w 49"/>
                <a:gd name="T1" fmla="*/ 1 h 67"/>
                <a:gd name="T2" fmla="*/ 39 w 49"/>
                <a:gd name="T3" fmla="*/ 6 h 67"/>
                <a:gd name="T4" fmla="*/ 23 w 49"/>
                <a:gd name="T5" fmla="*/ 0 h 67"/>
                <a:gd name="T6" fmla="*/ 0 w 49"/>
                <a:gd name="T7" fmla="*/ 23 h 67"/>
                <a:gd name="T8" fmla="*/ 23 w 49"/>
                <a:gd name="T9" fmla="*/ 46 h 67"/>
                <a:gd name="T10" fmla="*/ 39 w 49"/>
                <a:gd name="T11" fmla="*/ 40 h 67"/>
                <a:gd name="T12" fmla="*/ 39 w 49"/>
                <a:gd name="T13" fmla="*/ 50 h 67"/>
                <a:gd name="T14" fmla="*/ 25 w 49"/>
                <a:gd name="T15" fmla="*/ 58 h 67"/>
                <a:gd name="T16" fmla="*/ 11 w 49"/>
                <a:gd name="T17" fmla="*/ 50 h 67"/>
                <a:gd name="T18" fmla="*/ 1 w 49"/>
                <a:gd name="T19" fmla="*/ 50 h 67"/>
                <a:gd name="T20" fmla="*/ 25 w 49"/>
                <a:gd name="T21" fmla="*/ 67 h 67"/>
                <a:gd name="T22" fmla="*/ 49 w 49"/>
                <a:gd name="T23" fmla="*/ 50 h 67"/>
                <a:gd name="T24" fmla="*/ 49 w 49"/>
                <a:gd name="T25" fmla="*/ 1 h 67"/>
                <a:gd name="T26" fmla="*/ 39 w 49"/>
                <a:gd name="T27" fmla="*/ 1 h 67"/>
                <a:gd name="T28" fmla="*/ 23 w 49"/>
                <a:gd name="T29" fmla="*/ 37 h 67"/>
                <a:gd name="T30" fmla="*/ 9 w 49"/>
                <a:gd name="T31" fmla="*/ 23 h 67"/>
                <a:gd name="T32" fmla="*/ 23 w 49"/>
                <a:gd name="T33" fmla="*/ 9 h 67"/>
                <a:gd name="T34" fmla="*/ 38 w 49"/>
                <a:gd name="T35" fmla="*/ 23 h 67"/>
                <a:gd name="T36" fmla="*/ 23 w 49"/>
                <a:gd name="T37" fmla="*/ 3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9" h="67">
                  <a:moveTo>
                    <a:pt x="39" y="1"/>
                  </a:moveTo>
                  <a:cubicBezTo>
                    <a:pt x="39" y="6"/>
                    <a:pt x="39" y="6"/>
                    <a:pt x="39" y="6"/>
                  </a:cubicBezTo>
                  <a:cubicBezTo>
                    <a:pt x="35" y="2"/>
                    <a:pt x="29" y="0"/>
                    <a:pt x="23" y="0"/>
                  </a:cubicBezTo>
                  <a:cubicBezTo>
                    <a:pt x="10" y="0"/>
                    <a:pt x="0" y="10"/>
                    <a:pt x="0" y="23"/>
                  </a:cubicBezTo>
                  <a:cubicBezTo>
                    <a:pt x="0" y="35"/>
                    <a:pt x="10" y="46"/>
                    <a:pt x="23" y="46"/>
                  </a:cubicBezTo>
                  <a:cubicBezTo>
                    <a:pt x="29" y="46"/>
                    <a:pt x="35" y="43"/>
                    <a:pt x="39" y="40"/>
                  </a:cubicBezTo>
                  <a:cubicBezTo>
                    <a:pt x="39" y="50"/>
                    <a:pt x="39" y="50"/>
                    <a:pt x="39" y="50"/>
                  </a:cubicBezTo>
                  <a:cubicBezTo>
                    <a:pt x="37" y="55"/>
                    <a:pt x="31" y="58"/>
                    <a:pt x="25" y="58"/>
                  </a:cubicBezTo>
                  <a:cubicBezTo>
                    <a:pt x="19" y="58"/>
                    <a:pt x="14" y="55"/>
                    <a:pt x="11" y="50"/>
                  </a:cubicBezTo>
                  <a:cubicBezTo>
                    <a:pt x="1" y="50"/>
                    <a:pt x="1" y="50"/>
                    <a:pt x="1" y="50"/>
                  </a:cubicBezTo>
                  <a:cubicBezTo>
                    <a:pt x="4" y="60"/>
                    <a:pt x="14" y="67"/>
                    <a:pt x="25" y="67"/>
                  </a:cubicBezTo>
                  <a:cubicBezTo>
                    <a:pt x="36" y="67"/>
                    <a:pt x="47" y="59"/>
                    <a:pt x="49" y="50"/>
                  </a:cubicBezTo>
                  <a:cubicBezTo>
                    <a:pt x="49" y="1"/>
                    <a:pt x="49" y="1"/>
                    <a:pt x="49" y="1"/>
                  </a:cubicBezTo>
                  <a:lnTo>
                    <a:pt x="39" y="1"/>
                  </a:lnTo>
                  <a:close/>
                  <a:moveTo>
                    <a:pt x="23" y="37"/>
                  </a:moveTo>
                  <a:cubicBezTo>
                    <a:pt x="15" y="37"/>
                    <a:pt x="9" y="31"/>
                    <a:pt x="9" y="23"/>
                  </a:cubicBezTo>
                  <a:cubicBezTo>
                    <a:pt x="9" y="15"/>
                    <a:pt x="15" y="9"/>
                    <a:pt x="23" y="9"/>
                  </a:cubicBezTo>
                  <a:cubicBezTo>
                    <a:pt x="32" y="9"/>
                    <a:pt x="38" y="15"/>
                    <a:pt x="38" y="23"/>
                  </a:cubicBezTo>
                  <a:cubicBezTo>
                    <a:pt x="38" y="31"/>
                    <a:pt x="32" y="37"/>
                    <a:pt x="23" y="37"/>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90" name="Oval 27"/>
            <p:cNvSpPr>
              <a:spLocks noChangeArrowheads="1"/>
            </p:cNvSpPr>
            <p:nvPr/>
          </p:nvSpPr>
          <p:spPr bwMode="auto">
            <a:xfrm>
              <a:off x="14095655" y="3205276"/>
              <a:ext cx="21385" cy="21385"/>
            </a:xfrm>
            <a:prstGeom prst="ellipse">
              <a:avLst/>
            </a:prstGeom>
            <a:solidFill>
              <a:schemeClr val="bg1"/>
            </a:solidFill>
            <a:ln>
              <a:noFill/>
            </a:ln>
          </p:spPr>
          <p:txBody>
            <a:bodyPr vert="horz" wrap="square" lIns="91440" tIns="45720" rIns="91440" bIns="45720" numCol="1" anchor="t" anchorCtr="0" compatLnSpc="1"/>
            <a:lstStyle/>
            <a:p>
              <a:endParaRPr lang="zh-CN" altLang="en-US"/>
            </a:p>
          </p:txBody>
        </p:sp>
        <p:sp>
          <p:nvSpPr>
            <p:cNvPr id="91" name="Freeform 28"/>
            <p:cNvSpPr/>
            <p:nvPr/>
          </p:nvSpPr>
          <p:spPr bwMode="auto">
            <a:xfrm>
              <a:off x="14128057" y="3148250"/>
              <a:ext cx="73227" cy="79707"/>
            </a:xfrm>
            <a:custGeom>
              <a:avLst/>
              <a:gdLst>
                <a:gd name="T0" fmla="*/ 41 w 48"/>
                <a:gd name="T1" fmla="*/ 34 h 52"/>
                <a:gd name="T2" fmla="*/ 26 w 48"/>
                <a:gd name="T3" fmla="*/ 43 h 52"/>
                <a:gd name="T4" fmla="*/ 9 w 48"/>
                <a:gd name="T5" fmla="*/ 26 h 52"/>
                <a:gd name="T6" fmla="*/ 26 w 48"/>
                <a:gd name="T7" fmla="*/ 9 h 52"/>
                <a:gd name="T8" fmla="*/ 40 w 48"/>
                <a:gd name="T9" fmla="*/ 17 h 52"/>
                <a:gd name="T10" fmla="*/ 47 w 48"/>
                <a:gd name="T11" fmla="*/ 17 h 52"/>
                <a:gd name="T12" fmla="*/ 47 w 48"/>
                <a:gd name="T13" fmla="*/ 11 h 52"/>
                <a:gd name="T14" fmla="*/ 26 w 48"/>
                <a:gd name="T15" fmla="*/ 0 h 52"/>
                <a:gd name="T16" fmla="*/ 0 w 48"/>
                <a:gd name="T17" fmla="*/ 26 h 52"/>
                <a:gd name="T18" fmla="*/ 26 w 48"/>
                <a:gd name="T19" fmla="*/ 52 h 52"/>
                <a:gd name="T20" fmla="*/ 48 w 48"/>
                <a:gd name="T21" fmla="*/ 39 h 52"/>
                <a:gd name="T22" fmla="*/ 41 w 48"/>
                <a:gd name="T23" fmla="*/ 3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52">
                  <a:moveTo>
                    <a:pt x="41" y="34"/>
                  </a:moveTo>
                  <a:cubicBezTo>
                    <a:pt x="38" y="39"/>
                    <a:pt x="32" y="43"/>
                    <a:pt x="26" y="43"/>
                  </a:cubicBezTo>
                  <a:cubicBezTo>
                    <a:pt x="17" y="43"/>
                    <a:pt x="9" y="35"/>
                    <a:pt x="9" y="26"/>
                  </a:cubicBezTo>
                  <a:cubicBezTo>
                    <a:pt x="9" y="17"/>
                    <a:pt x="17" y="9"/>
                    <a:pt x="26" y="9"/>
                  </a:cubicBezTo>
                  <a:cubicBezTo>
                    <a:pt x="32" y="9"/>
                    <a:pt x="37" y="12"/>
                    <a:pt x="40" y="17"/>
                  </a:cubicBezTo>
                  <a:cubicBezTo>
                    <a:pt x="47" y="17"/>
                    <a:pt x="47" y="17"/>
                    <a:pt x="47" y="17"/>
                  </a:cubicBezTo>
                  <a:cubicBezTo>
                    <a:pt x="47" y="11"/>
                    <a:pt x="47" y="11"/>
                    <a:pt x="47" y="11"/>
                  </a:cubicBezTo>
                  <a:cubicBezTo>
                    <a:pt x="43" y="4"/>
                    <a:pt x="35" y="0"/>
                    <a:pt x="26" y="0"/>
                  </a:cubicBezTo>
                  <a:cubicBezTo>
                    <a:pt x="12" y="0"/>
                    <a:pt x="0" y="11"/>
                    <a:pt x="0" y="26"/>
                  </a:cubicBezTo>
                  <a:cubicBezTo>
                    <a:pt x="0" y="40"/>
                    <a:pt x="12" y="52"/>
                    <a:pt x="26" y="52"/>
                  </a:cubicBezTo>
                  <a:cubicBezTo>
                    <a:pt x="36" y="52"/>
                    <a:pt x="44" y="47"/>
                    <a:pt x="48" y="39"/>
                  </a:cubicBezTo>
                  <a:lnTo>
                    <a:pt x="41" y="34"/>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92" name="Freeform 29"/>
            <p:cNvSpPr>
              <a:spLocks noEditPoints="1"/>
            </p:cNvSpPr>
            <p:nvPr/>
          </p:nvSpPr>
          <p:spPr bwMode="auto">
            <a:xfrm>
              <a:off x="14209060" y="3146954"/>
              <a:ext cx="73875" cy="81004"/>
            </a:xfrm>
            <a:custGeom>
              <a:avLst/>
              <a:gdLst>
                <a:gd name="T0" fmla="*/ 24 w 48"/>
                <a:gd name="T1" fmla="*/ 0 h 53"/>
                <a:gd name="T2" fmla="*/ 0 w 48"/>
                <a:gd name="T3" fmla="*/ 27 h 53"/>
                <a:gd name="T4" fmla="*/ 24 w 48"/>
                <a:gd name="T5" fmla="*/ 53 h 53"/>
                <a:gd name="T6" fmla="*/ 48 w 48"/>
                <a:gd name="T7" fmla="*/ 27 h 53"/>
                <a:gd name="T8" fmla="*/ 24 w 48"/>
                <a:gd name="T9" fmla="*/ 0 h 53"/>
                <a:gd name="T10" fmla="*/ 24 w 48"/>
                <a:gd name="T11" fmla="*/ 43 h 53"/>
                <a:gd name="T12" fmla="*/ 9 w 48"/>
                <a:gd name="T13" fmla="*/ 27 h 53"/>
                <a:gd name="T14" fmla="*/ 24 w 48"/>
                <a:gd name="T15" fmla="*/ 11 h 53"/>
                <a:gd name="T16" fmla="*/ 39 w 48"/>
                <a:gd name="T17" fmla="*/ 27 h 53"/>
                <a:gd name="T18" fmla="*/ 24 w 48"/>
                <a:gd name="T19" fmla="*/ 4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53">
                  <a:moveTo>
                    <a:pt x="24" y="0"/>
                  </a:moveTo>
                  <a:cubicBezTo>
                    <a:pt x="11" y="0"/>
                    <a:pt x="0" y="12"/>
                    <a:pt x="0" y="27"/>
                  </a:cubicBezTo>
                  <a:cubicBezTo>
                    <a:pt x="0" y="41"/>
                    <a:pt x="11" y="53"/>
                    <a:pt x="24" y="53"/>
                  </a:cubicBezTo>
                  <a:cubicBezTo>
                    <a:pt x="37" y="53"/>
                    <a:pt x="48" y="41"/>
                    <a:pt x="48" y="27"/>
                  </a:cubicBezTo>
                  <a:cubicBezTo>
                    <a:pt x="48" y="12"/>
                    <a:pt x="37" y="0"/>
                    <a:pt x="24" y="0"/>
                  </a:cubicBezTo>
                  <a:close/>
                  <a:moveTo>
                    <a:pt x="24" y="43"/>
                  </a:moveTo>
                  <a:cubicBezTo>
                    <a:pt x="16" y="43"/>
                    <a:pt x="9" y="35"/>
                    <a:pt x="9" y="27"/>
                  </a:cubicBezTo>
                  <a:cubicBezTo>
                    <a:pt x="9" y="18"/>
                    <a:pt x="16" y="11"/>
                    <a:pt x="24" y="11"/>
                  </a:cubicBezTo>
                  <a:cubicBezTo>
                    <a:pt x="32" y="11"/>
                    <a:pt x="39" y="18"/>
                    <a:pt x="39" y="27"/>
                  </a:cubicBezTo>
                  <a:cubicBezTo>
                    <a:pt x="39" y="35"/>
                    <a:pt x="32" y="43"/>
                    <a:pt x="24" y="43"/>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93" name="Freeform 30"/>
            <p:cNvSpPr/>
            <p:nvPr/>
          </p:nvSpPr>
          <p:spPr bwMode="auto">
            <a:xfrm>
              <a:off x="14293303" y="3150194"/>
              <a:ext cx="103036" cy="75171"/>
            </a:xfrm>
            <a:custGeom>
              <a:avLst/>
              <a:gdLst>
                <a:gd name="T0" fmla="*/ 52 w 67"/>
                <a:gd name="T1" fmla="*/ 0 h 49"/>
                <a:gd name="T2" fmla="*/ 50 w 67"/>
                <a:gd name="T3" fmla="*/ 0 h 49"/>
                <a:gd name="T4" fmla="*/ 36 w 67"/>
                <a:gd name="T5" fmla="*/ 9 h 49"/>
                <a:gd name="T6" fmla="*/ 22 w 67"/>
                <a:gd name="T7" fmla="*/ 0 h 49"/>
                <a:gd name="T8" fmla="*/ 20 w 67"/>
                <a:gd name="T9" fmla="*/ 0 h 49"/>
                <a:gd name="T10" fmla="*/ 7 w 67"/>
                <a:gd name="T11" fmla="*/ 7 h 49"/>
                <a:gd name="T12" fmla="*/ 7 w 67"/>
                <a:gd name="T13" fmla="*/ 2 h 49"/>
                <a:gd name="T14" fmla="*/ 0 w 67"/>
                <a:gd name="T15" fmla="*/ 2 h 49"/>
                <a:gd name="T16" fmla="*/ 0 w 67"/>
                <a:gd name="T17" fmla="*/ 49 h 49"/>
                <a:gd name="T18" fmla="*/ 7 w 67"/>
                <a:gd name="T19" fmla="*/ 49 h 49"/>
                <a:gd name="T20" fmla="*/ 7 w 67"/>
                <a:gd name="T21" fmla="*/ 16 h 49"/>
                <a:gd name="T22" fmla="*/ 18 w 67"/>
                <a:gd name="T23" fmla="*/ 8 h 49"/>
                <a:gd name="T24" fmla="*/ 30 w 67"/>
                <a:gd name="T25" fmla="*/ 20 h 49"/>
                <a:gd name="T26" fmla="*/ 30 w 67"/>
                <a:gd name="T27" fmla="*/ 49 h 49"/>
                <a:gd name="T28" fmla="*/ 37 w 67"/>
                <a:gd name="T29" fmla="*/ 49 h 49"/>
                <a:gd name="T30" fmla="*/ 37 w 67"/>
                <a:gd name="T31" fmla="*/ 16 h 49"/>
                <a:gd name="T32" fmla="*/ 49 w 67"/>
                <a:gd name="T33" fmla="*/ 8 h 49"/>
                <a:gd name="T34" fmla="*/ 60 w 67"/>
                <a:gd name="T35" fmla="*/ 20 h 49"/>
                <a:gd name="T36" fmla="*/ 60 w 67"/>
                <a:gd name="T37" fmla="*/ 49 h 49"/>
                <a:gd name="T38" fmla="*/ 67 w 67"/>
                <a:gd name="T39" fmla="*/ 49 h 49"/>
                <a:gd name="T40" fmla="*/ 67 w 67"/>
                <a:gd name="T41" fmla="*/ 15 h 49"/>
                <a:gd name="T42" fmla="*/ 52 w 67"/>
                <a:gd name="T43"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7" h="49">
                  <a:moveTo>
                    <a:pt x="52" y="0"/>
                  </a:moveTo>
                  <a:cubicBezTo>
                    <a:pt x="50" y="0"/>
                    <a:pt x="50" y="0"/>
                    <a:pt x="50" y="0"/>
                  </a:cubicBezTo>
                  <a:cubicBezTo>
                    <a:pt x="44" y="0"/>
                    <a:pt x="38" y="4"/>
                    <a:pt x="36" y="9"/>
                  </a:cubicBezTo>
                  <a:cubicBezTo>
                    <a:pt x="34" y="4"/>
                    <a:pt x="28" y="0"/>
                    <a:pt x="22" y="0"/>
                  </a:cubicBezTo>
                  <a:cubicBezTo>
                    <a:pt x="20" y="0"/>
                    <a:pt x="20" y="0"/>
                    <a:pt x="20" y="0"/>
                  </a:cubicBezTo>
                  <a:cubicBezTo>
                    <a:pt x="14" y="0"/>
                    <a:pt x="10" y="3"/>
                    <a:pt x="7" y="7"/>
                  </a:cubicBezTo>
                  <a:cubicBezTo>
                    <a:pt x="7" y="2"/>
                    <a:pt x="7" y="2"/>
                    <a:pt x="7" y="2"/>
                  </a:cubicBezTo>
                  <a:cubicBezTo>
                    <a:pt x="0" y="2"/>
                    <a:pt x="0" y="2"/>
                    <a:pt x="0" y="2"/>
                  </a:cubicBezTo>
                  <a:cubicBezTo>
                    <a:pt x="0" y="49"/>
                    <a:pt x="0" y="49"/>
                    <a:pt x="0" y="49"/>
                  </a:cubicBezTo>
                  <a:cubicBezTo>
                    <a:pt x="7" y="49"/>
                    <a:pt x="7" y="49"/>
                    <a:pt x="7" y="49"/>
                  </a:cubicBezTo>
                  <a:cubicBezTo>
                    <a:pt x="7" y="16"/>
                    <a:pt x="7" y="16"/>
                    <a:pt x="7" y="16"/>
                  </a:cubicBezTo>
                  <a:cubicBezTo>
                    <a:pt x="9" y="12"/>
                    <a:pt x="13" y="8"/>
                    <a:pt x="18" y="8"/>
                  </a:cubicBezTo>
                  <a:cubicBezTo>
                    <a:pt x="25" y="8"/>
                    <a:pt x="30" y="13"/>
                    <a:pt x="30" y="20"/>
                  </a:cubicBezTo>
                  <a:cubicBezTo>
                    <a:pt x="30" y="49"/>
                    <a:pt x="30" y="49"/>
                    <a:pt x="30" y="49"/>
                  </a:cubicBezTo>
                  <a:cubicBezTo>
                    <a:pt x="37" y="49"/>
                    <a:pt x="37" y="49"/>
                    <a:pt x="37" y="49"/>
                  </a:cubicBezTo>
                  <a:cubicBezTo>
                    <a:pt x="37" y="16"/>
                    <a:pt x="37" y="16"/>
                    <a:pt x="37" y="16"/>
                  </a:cubicBezTo>
                  <a:cubicBezTo>
                    <a:pt x="39" y="11"/>
                    <a:pt x="43" y="8"/>
                    <a:pt x="49" y="8"/>
                  </a:cubicBezTo>
                  <a:cubicBezTo>
                    <a:pt x="55" y="8"/>
                    <a:pt x="60" y="13"/>
                    <a:pt x="60" y="20"/>
                  </a:cubicBezTo>
                  <a:cubicBezTo>
                    <a:pt x="60" y="49"/>
                    <a:pt x="60" y="49"/>
                    <a:pt x="60" y="49"/>
                  </a:cubicBezTo>
                  <a:cubicBezTo>
                    <a:pt x="67" y="49"/>
                    <a:pt x="67" y="49"/>
                    <a:pt x="67" y="49"/>
                  </a:cubicBezTo>
                  <a:cubicBezTo>
                    <a:pt x="67" y="15"/>
                    <a:pt x="67" y="15"/>
                    <a:pt x="67" y="15"/>
                  </a:cubicBezTo>
                  <a:cubicBezTo>
                    <a:pt x="67" y="7"/>
                    <a:pt x="61" y="0"/>
                    <a:pt x="52" y="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94" name="Freeform 31"/>
            <p:cNvSpPr/>
            <p:nvPr/>
          </p:nvSpPr>
          <p:spPr bwMode="auto">
            <a:xfrm>
              <a:off x="14186379" y="2778874"/>
              <a:ext cx="243658" cy="291612"/>
            </a:xfrm>
            <a:custGeom>
              <a:avLst/>
              <a:gdLst>
                <a:gd name="T0" fmla="*/ 144 w 159"/>
                <a:gd name="T1" fmla="*/ 0 h 190"/>
                <a:gd name="T2" fmla="*/ 0 w 159"/>
                <a:gd name="T3" fmla="*/ 0 h 190"/>
                <a:gd name="T4" fmla="*/ 0 w 159"/>
                <a:gd name="T5" fmla="*/ 24 h 190"/>
                <a:gd name="T6" fmla="*/ 120 w 159"/>
                <a:gd name="T7" fmla="*/ 24 h 190"/>
                <a:gd name="T8" fmla="*/ 126 w 159"/>
                <a:gd name="T9" fmla="*/ 27 h 190"/>
                <a:gd name="T10" fmla="*/ 127 w 159"/>
                <a:gd name="T11" fmla="*/ 32 h 190"/>
                <a:gd name="T12" fmla="*/ 127 w 159"/>
                <a:gd name="T13" fmla="*/ 143 h 190"/>
                <a:gd name="T14" fmla="*/ 127 w 159"/>
                <a:gd name="T15" fmla="*/ 174 h 190"/>
                <a:gd name="T16" fmla="*/ 127 w 159"/>
                <a:gd name="T17" fmla="*/ 190 h 190"/>
                <a:gd name="T18" fmla="*/ 159 w 159"/>
                <a:gd name="T19" fmla="*/ 190 h 190"/>
                <a:gd name="T20" fmla="*/ 159 w 159"/>
                <a:gd name="T21" fmla="*/ 174 h 190"/>
                <a:gd name="T22" fmla="*/ 159 w 159"/>
                <a:gd name="T23" fmla="*/ 143 h 190"/>
                <a:gd name="T24" fmla="*/ 159 w 159"/>
                <a:gd name="T25" fmla="*/ 15 h 190"/>
                <a:gd name="T26" fmla="*/ 144 w 159"/>
                <a:gd name="T27" fmla="*/ 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9" h="190">
                  <a:moveTo>
                    <a:pt x="144" y="0"/>
                  </a:moveTo>
                  <a:cubicBezTo>
                    <a:pt x="0" y="0"/>
                    <a:pt x="0" y="0"/>
                    <a:pt x="0" y="0"/>
                  </a:cubicBezTo>
                  <a:cubicBezTo>
                    <a:pt x="0" y="24"/>
                    <a:pt x="0" y="24"/>
                    <a:pt x="0" y="24"/>
                  </a:cubicBezTo>
                  <a:cubicBezTo>
                    <a:pt x="120" y="24"/>
                    <a:pt x="120" y="24"/>
                    <a:pt x="120" y="24"/>
                  </a:cubicBezTo>
                  <a:cubicBezTo>
                    <a:pt x="120" y="24"/>
                    <a:pt x="123" y="24"/>
                    <a:pt x="126" y="27"/>
                  </a:cubicBezTo>
                  <a:cubicBezTo>
                    <a:pt x="128" y="29"/>
                    <a:pt x="127" y="32"/>
                    <a:pt x="127" y="32"/>
                  </a:cubicBezTo>
                  <a:cubicBezTo>
                    <a:pt x="127" y="143"/>
                    <a:pt x="127" y="143"/>
                    <a:pt x="127" y="143"/>
                  </a:cubicBezTo>
                  <a:cubicBezTo>
                    <a:pt x="127" y="174"/>
                    <a:pt x="127" y="174"/>
                    <a:pt x="127" y="174"/>
                  </a:cubicBezTo>
                  <a:cubicBezTo>
                    <a:pt x="127" y="190"/>
                    <a:pt x="127" y="190"/>
                    <a:pt x="127" y="190"/>
                  </a:cubicBezTo>
                  <a:cubicBezTo>
                    <a:pt x="159" y="190"/>
                    <a:pt x="159" y="190"/>
                    <a:pt x="159" y="190"/>
                  </a:cubicBezTo>
                  <a:cubicBezTo>
                    <a:pt x="159" y="174"/>
                    <a:pt x="159" y="174"/>
                    <a:pt x="159" y="174"/>
                  </a:cubicBezTo>
                  <a:cubicBezTo>
                    <a:pt x="159" y="143"/>
                    <a:pt x="159" y="143"/>
                    <a:pt x="159" y="143"/>
                  </a:cubicBezTo>
                  <a:cubicBezTo>
                    <a:pt x="159" y="15"/>
                    <a:pt x="159" y="15"/>
                    <a:pt x="159" y="15"/>
                  </a:cubicBezTo>
                  <a:cubicBezTo>
                    <a:pt x="159" y="7"/>
                    <a:pt x="153" y="0"/>
                    <a:pt x="144" y="0"/>
                  </a:cubicBez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95" name="组合 94"/>
          <p:cNvGrpSpPr/>
          <p:nvPr/>
        </p:nvGrpSpPr>
        <p:grpSpPr>
          <a:xfrm>
            <a:off x="8088320" y="3009950"/>
            <a:ext cx="870378" cy="269500"/>
            <a:chOff x="7854950" y="3946525"/>
            <a:chExt cx="2389188" cy="739776"/>
          </a:xfrm>
          <a:solidFill>
            <a:srgbClr val="A6A6A6"/>
          </a:solidFill>
        </p:grpSpPr>
        <p:sp>
          <p:nvSpPr>
            <p:cNvPr id="96" name="Freeform 54"/>
            <p:cNvSpPr>
              <a:spLocks noEditPoints="1"/>
            </p:cNvSpPr>
            <p:nvPr/>
          </p:nvSpPr>
          <p:spPr bwMode="auto">
            <a:xfrm>
              <a:off x="7854950" y="4032250"/>
              <a:ext cx="831850" cy="654050"/>
            </a:xfrm>
            <a:custGeom>
              <a:avLst/>
              <a:gdLst>
                <a:gd name="T0" fmla="*/ 179 w 222"/>
                <a:gd name="T1" fmla="*/ 0 h 174"/>
                <a:gd name="T2" fmla="*/ 53 w 222"/>
                <a:gd name="T3" fmla="*/ 0 h 174"/>
                <a:gd name="T4" fmla="*/ 37 w 222"/>
                <a:gd name="T5" fmla="*/ 84 h 174"/>
                <a:gd name="T6" fmla="*/ 58 w 222"/>
                <a:gd name="T7" fmla="*/ 84 h 174"/>
                <a:gd name="T8" fmla="*/ 0 w 222"/>
                <a:gd name="T9" fmla="*/ 144 h 174"/>
                <a:gd name="T10" fmla="*/ 42 w 222"/>
                <a:gd name="T11" fmla="*/ 144 h 174"/>
                <a:gd name="T12" fmla="*/ 66 w 222"/>
                <a:gd name="T13" fmla="*/ 119 h 174"/>
                <a:gd name="T14" fmla="*/ 78 w 222"/>
                <a:gd name="T15" fmla="*/ 119 h 174"/>
                <a:gd name="T16" fmla="*/ 25 w 222"/>
                <a:gd name="T17" fmla="*/ 174 h 174"/>
                <a:gd name="T18" fmla="*/ 67 w 222"/>
                <a:gd name="T19" fmla="*/ 174 h 174"/>
                <a:gd name="T20" fmla="*/ 121 w 222"/>
                <a:gd name="T21" fmla="*/ 119 h 174"/>
                <a:gd name="T22" fmla="*/ 135 w 222"/>
                <a:gd name="T23" fmla="*/ 119 h 174"/>
                <a:gd name="T24" fmla="*/ 81 w 222"/>
                <a:gd name="T25" fmla="*/ 174 h 174"/>
                <a:gd name="T26" fmla="*/ 124 w 222"/>
                <a:gd name="T27" fmla="*/ 174 h 174"/>
                <a:gd name="T28" fmla="*/ 167 w 222"/>
                <a:gd name="T29" fmla="*/ 130 h 174"/>
                <a:gd name="T30" fmla="*/ 167 w 222"/>
                <a:gd name="T31" fmla="*/ 174 h 174"/>
                <a:gd name="T32" fmla="*/ 203 w 222"/>
                <a:gd name="T33" fmla="*/ 174 h 174"/>
                <a:gd name="T34" fmla="*/ 203 w 222"/>
                <a:gd name="T35" fmla="*/ 149 h 174"/>
                <a:gd name="T36" fmla="*/ 203 w 222"/>
                <a:gd name="T37" fmla="*/ 121 h 174"/>
                <a:gd name="T38" fmla="*/ 203 w 222"/>
                <a:gd name="T39" fmla="*/ 119 h 174"/>
                <a:gd name="T40" fmla="*/ 203 w 222"/>
                <a:gd name="T41" fmla="*/ 119 h 174"/>
                <a:gd name="T42" fmla="*/ 176 w 222"/>
                <a:gd name="T43" fmla="*/ 94 h 174"/>
                <a:gd name="T44" fmla="*/ 91 w 222"/>
                <a:gd name="T45" fmla="*/ 94 h 174"/>
                <a:gd name="T46" fmla="*/ 101 w 222"/>
                <a:gd name="T47" fmla="*/ 84 h 174"/>
                <a:gd name="T48" fmla="*/ 200 w 222"/>
                <a:gd name="T49" fmla="*/ 84 h 174"/>
                <a:gd name="T50" fmla="*/ 216 w 222"/>
                <a:gd name="T51" fmla="*/ 69 h 174"/>
                <a:gd name="T52" fmla="*/ 222 w 222"/>
                <a:gd name="T53" fmla="*/ 38 h 174"/>
                <a:gd name="T54" fmla="*/ 179 w 222"/>
                <a:gd name="T55" fmla="*/ 0 h 174"/>
                <a:gd name="T56" fmla="*/ 182 w 222"/>
                <a:gd name="T57" fmla="*/ 64 h 174"/>
                <a:gd name="T58" fmla="*/ 77 w 222"/>
                <a:gd name="T59" fmla="*/ 64 h 174"/>
                <a:gd name="T60" fmla="*/ 77 w 222"/>
                <a:gd name="T61" fmla="*/ 54 h 174"/>
                <a:gd name="T62" fmla="*/ 182 w 222"/>
                <a:gd name="T63" fmla="*/ 54 h 174"/>
                <a:gd name="T64" fmla="*/ 182 w 222"/>
                <a:gd name="T65" fmla="*/ 64 h 174"/>
                <a:gd name="T66" fmla="*/ 185 w 222"/>
                <a:gd name="T67" fmla="*/ 34 h 174"/>
                <a:gd name="T68" fmla="*/ 84 w 222"/>
                <a:gd name="T69" fmla="*/ 34 h 174"/>
                <a:gd name="T70" fmla="*/ 84 w 222"/>
                <a:gd name="T71" fmla="*/ 21 h 174"/>
                <a:gd name="T72" fmla="*/ 177 w 222"/>
                <a:gd name="T73" fmla="*/ 21 h 174"/>
                <a:gd name="T74" fmla="*/ 183 w 222"/>
                <a:gd name="T75" fmla="*/ 24 h 174"/>
                <a:gd name="T76" fmla="*/ 185 w 222"/>
                <a:gd name="T77" fmla="*/ 3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2" h="174">
                  <a:moveTo>
                    <a:pt x="179" y="0"/>
                  </a:moveTo>
                  <a:cubicBezTo>
                    <a:pt x="53" y="0"/>
                    <a:pt x="53" y="0"/>
                    <a:pt x="53" y="0"/>
                  </a:cubicBezTo>
                  <a:cubicBezTo>
                    <a:pt x="37" y="84"/>
                    <a:pt x="37" y="84"/>
                    <a:pt x="37" y="84"/>
                  </a:cubicBezTo>
                  <a:cubicBezTo>
                    <a:pt x="58" y="84"/>
                    <a:pt x="58" y="84"/>
                    <a:pt x="58" y="84"/>
                  </a:cubicBezTo>
                  <a:cubicBezTo>
                    <a:pt x="0" y="144"/>
                    <a:pt x="0" y="144"/>
                    <a:pt x="0" y="144"/>
                  </a:cubicBezTo>
                  <a:cubicBezTo>
                    <a:pt x="42" y="144"/>
                    <a:pt x="42" y="144"/>
                    <a:pt x="42" y="144"/>
                  </a:cubicBezTo>
                  <a:cubicBezTo>
                    <a:pt x="66" y="119"/>
                    <a:pt x="66" y="119"/>
                    <a:pt x="66" y="119"/>
                  </a:cubicBezTo>
                  <a:cubicBezTo>
                    <a:pt x="78" y="119"/>
                    <a:pt x="78" y="119"/>
                    <a:pt x="78" y="119"/>
                  </a:cubicBezTo>
                  <a:cubicBezTo>
                    <a:pt x="25" y="174"/>
                    <a:pt x="25" y="174"/>
                    <a:pt x="25" y="174"/>
                  </a:cubicBezTo>
                  <a:cubicBezTo>
                    <a:pt x="67" y="174"/>
                    <a:pt x="67" y="174"/>
                    <a:pt x="67" y="174"/>
                  </a:cubicBezTo>
                  <a:cubicBezTo>
                    <a:pt x="121" y="119"/>
                    <a:pt x="121" y="119"/>
                    <a:pt x="121" y="119"/>
                  </a:cubicBezTo>
                  <a:cubicBezTo>
                    <a:pt x="135" y="119"/>
                    <a:pt x="135" y="119"/>
                    <a:pt x="135" y="119"/>
                  </a:cubicBezTo>
                  <a:cubicBezTo>
                    <a:pt x="81" y="174"/>
                    <a:pt x="81" y="174"/>
                    <a:pt x="81" y="174"/>
                  </a:cubicBezTo>
                  <a:cubicBezTo>
                    <a:pt x="124" y="174"/>
                    <a:pt x="124" y="174"/>
                    <a:pt x="124" y="174"/>
                  </a:cubicBezTo>
                  <a:cubicBezTo>
                    <a:pt x="167" y="130"/>
                    <a:pt x="167" y="130"/>
                    <a:pt x="167" y="130"/>
                  </a:cubicBezTo>
                  <a:cubicBezTo>
                    <a:pt x="167" y="174"/>
                    <a:pt x="167" y="174"/>
                    <a:pt x="167" y="174"/>
                  </a:cubicBezTo>
                  <a:cubicBezTo>
                    <a:pt x="203" y="174"/>
                    <a:pt x="203" y="174"/>
                    <a:pt x="203" y="174"/>
                  </a:cubicBezTo>
                  <a:cubicBezTo>
                    <a:pt x="203" y="149"/>
                    <a:pt x="203" y="149"/>
                    <a:pt x="203" y="149"/>
                  </a:cubicBezTo>
                  <a:cubicBezTo>
                    <a:pt x="203" y="121"/>
                    <a:pt x="203" y="121"/>
                    <a:pt x="203" y="121"/>
                  </a:cubicBezTo>
                  <a:cubicBezTo>
                    <a:pt x="203" y="119"/>
                    <a:pt x="203" y="119"/>
                    <a:pt x="203" y="119"/>
                  </a:cubicBezTo>
                  <a:cubicBezTo>
                    <a:pt x="203" y="119"/>
                    <a:pt x="203" y="119"/>
                    <a:pt x="203" y="119"/>
                  </a:cubicBezTo>
                  <a:cubicBezTo>
                    <a:pt x="202" y="105"/>
                    <a:pt x="191" y="94"/>
                    <a:pt x="176" y="94"/>
                  </a:cubicBezTo>
                  <a:cubicBezTo>
                    <a:pt x="91" y="94"/>
                    <a:pt x="91" y="94"/>
                    <a:pt x="91" y="94"/>
                  </a:cubicBezTo>
                  <a:cubicBezTo>
                    <a:pt x="101" y="84"/>
                    <a:pt x="101" y="84"/>
                    <a:pt x="101" y="84"/>
                  </a:cubicBezTo>
                  <a:cubicBezTo>
                    <a:pt x="200" y="84"/>
                    <a:pt x="200" y="84"/>
                    <a:pt x="200" y="84"/>
                  </a:cubicBezTo>
                  <a:cubicBezTo>
                    <a:pt x="202" y="84"/>
                    <a:pt x="212" y="79"/>
                    <a:pt x="216" y="69"/>
                  </a:cubicBezTo>
                  <a:cubicBezTo>
                    <a:pt x="219" y="62"/>
                    <a:pt x="222" y="43"/>
                    <a:pt x="222" y="38"/>
                  </a:cubicBezTo>
                  <a:cubicBezTo>
                    <a:pt x="222" y="15"/>
                    <a:pt x="202" y="0"/>
                    <a:pt x="179" y="0"/>
                  </a:cubicBezTo>
                  <a:close/>
                  <a:moveTo>
                    <a:pt x="182" y="64"/>
                  </a:moveTo>
                  <a:cubicBezTo>
                    <a:pt x="77" y="64"/>
                    <a:pt x="77" y="64"/>
                    <a:pt x="77" y="64"/>
                  </a:cubicBezTo>
                  <a:cubicBezTo>
                    <a:pt x="77" y="54"/>
                    <a:pt x="77" y="54"/>
                    <a:pt x="77" y="54"/>
                  </a:cubicBezTo>
                  <a:cubicBezTo>
                    <a:pt x="182" y="54"/>
                    <a:pt x="182" y="54"/>
                    <a:pt x="182" y="54"/>
                  </a:cubicBezTo>
                  <a:lnTo>
                    <a:pt x="182" y="64"/>
                  </a:lnTo>
                  <a:close/>
                  <a:moveTo>
                    <a:pt x="185" y="34"/>
                  </a:moveTo>
                  <a:cubicBezTo>
                    <a:pt x="84" y="34"/>
                    <a:pt x="84" y="34"/>
                    <a:pt x="84" y="34"/>
                  </a:cubicBezTo>
                  <a:cubicBezTo>
                    <a:pt x="84" y="21"/>
                    <a:pt x="84" y="21"/>
                    <a:pt x="84" y="21"/>
                  </a:cubicBezTo>
                  <a:cubicBezTo>
                    <a:pt x="177" y="21"/>
                    <a:pt x="177" y="21"/>
                    <a:pt x="177" y="21"/>
                  </a:cubicBezTo>
                  <a:cubicBezTo>
                    <a:pt x="177" y="21"/>
                    <a:pt x="181" y="21"/>
                    <a:pt x="183" y="24"/>
                  </a:cubicBezTo>
                  <a:cubicBezTo>
                    <a:pt x="185" y="26"/>
                    <a:pt x="185" y="34"/>
                    <a:pt x="185"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55"/>
            <p:cNvSpPr/>
            <p:nvPr/>
          </p:nvSpPr>
          <p:spPr bwMode="auto">
            <a:xfrm>
              <a:off x="8793163" y="4025900"/>
              <a:ext cx="157163" cy="134938"/>
            </a:xfrm>
            <a:custGeom>
              <a:avLst/>
              <a:gdLst>
                <a:gd name="T0" fmla="*/ 99 w 99"/>
                <a:gd name="T1" fmla="*/ 0 h 85"/>
                <a:gd name="T2" fmla="*/ 16 w 99"/>
                <a:gd name="T3" fmla="*/ 0 h 85"/>
                <a:gd name="T4" fmla="*/ 0 w 99"/>
                <a:gd name="T5" fmla="*/ 85 h 85"/>
                <a:gd name="T6" fmla="*/ 82 w 99"/>
                <a:gd name="T7" fmla="*/ 85 h 85"/>
                <a:gd name="T8" fmla="*/ 99 w 99"/>
                <a:gd name="T9" fmla="*/ 0 h 85"/>
              </a:gdLst>
              <a:ahLst/>
              <a:cxnLst>
                <a:cxn ang="0">
                  <a:pos x="T0" y="T1"/>
                </a:cxn>
                <a:cxn ang="0">
                  <a:pos x="T2" y="T3"/>
                </a:cxn>
                <a:cxn ang="0">
                  <a:pos x="T4" y="T5"/>
                </a:cxn>
                <a:cxn ang="0">
                  <a:pos x="T6" y="T7"/>
                </a:cxn>
                <a:cxn ang="0">
                  <a:pos x="T8" y="T9"/>
                </a:cxn>
              </a:cxnLst>
              <a:rect l="0" t="0" r="r" b="b"/>
              <a:pathLst>
                <a:path w="99" h="85">
                  <a:moveTo>
                    <a:pt x="99" y="0"/>
                  </a:moveTo>
                  <a:lnTo>
                    <a:pt x="16" y="0"/>
                  </a:lnTo>
                  <a:lnTo>
                    <a:pt x="0" y="85"/>
                  </a:lnTo>
                  <a:lnTo>
                    <a:pt x="82" y="85"/>
                  </a:lnTo>
                  <a:lnTo>
                    <a:pt x="9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56"/>
            <p:cNvSpPr/>
            <p:nvPr/>
          </p:nvSpPr>
          <p:spPr bwMode="auto">
            <a:xfrm>
              <a:off x="8697913" y="4198938"/>
              <a:ext cx="728663" cy="487363"/>
            </a:xfrm>
            <a:custGeom>
              <a:avLst/>
              <a:gdLst>
                <a:gd name="T0" fmla="*/ 58 w 194"/>
                <a:gd name="T1" fmla="*/ 0 h 130"/>
                <a:gd name="T2" fmla="*/ 58 w 194"/>
                <a:gd name="T3" fmla="*/ 0 h 130"/>
                <a:gd name="T4" fmla="*/ 23 w 194"/>
                <a:gd name="T5" fmla="*/ 0 h 130"/>
                <a:gd name="T6" fmla="*/ 12 w 194"/>
                <a:gd name="T7" fmla="*/ 0 h 130"/>
                <a:gd name="T8" fmla="*/ 6 w 194"/>
                <a:gd name="T9" fmla="*/ 22 h 130"/>
                <a:gd name="T10" fmla="*/ 18 w 194"/>
                <a:gd name="T11" fmla="*/ 22 h 130"/>
                <a:gd name="T12" fmla="*/ 2 w 194"/>
                <a:gd name="T13" fmla="*/ 94 h 130"/>
                <a:gd name="T14" fmla="*/ 8 w 194"/>
                <a:gd name="T15" fmla="*/ 120 h 130"/>
                <a:gd name="T16" fmla="*/ 30 w 194"/>
                <a:gd name="T17" fmla="*/ 130 h 130"/>
                <a:gd name="T18" fmla="*/ 187 w 194"/>
                <a:gd name="T19" fmla="*/ 130 h 130"/>
                <a:gd name="T20" fmla="*/ 194 w 194"/>
                <a:gd name="T21" fmla="*/ 110 h 130"/>
                <a:gd name="T22" fmla="*/ 34 w 194"/>
                <a:gd name="T23" fmla="*/ 110 h 130"/>
                <a:gd name="T24" fmla="*/ 58 w 194"/>
                <a:gd name="T25" fmla="*/ 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4" h="130">
                  <a:moveTo>
                    <a:pt x="58" y="0"/>
                  </a:moveTo>
                  <a:cubicBezTo>
                    <a:pt x="58" y="0"/>
                    <a:pt x="58" y="0"/>
                    <a:pt x="58" y="0"/>
                  </a:cubicBezTo>
                  <a:cubicBezTo>
                    <a:pt x="23" y="0"/>
                    <a:pt x="23" y="0"/>
                    <a:pt x="23" y="0"/>
                  </a:cubicBezTo>
                  <a:cubicBezTo>
                    <a:pt x="12" y="0"/>
                    <a:pt x="12" y="0"/>
                    <a:pt x="12" y="0"/>
                  </a:cubicBezTo>
                  <a:cubicBezTo>
                    <a:pt x="6" y="22"/>
                    <a:pt x="6" y="22"/>
                    <a:pt x="6" y="22"/>
                  </a:cubicBezTo>
                  <a:cubicBezTo>
                    <a:pt x="18" y="22"/>
                    <a:pt x="18" y="22"/>
                    <a:pt x="18" y="22"/>
                  </a:cubicBezTo>
                  <a:cubicBezTo>
                    <a:pt x="2" y="94"/>
                    <a:pt x="2" y="94"/>
                    <a:pt x="2" y="94"/>
                  </a:cubicBezTo>
                  <a:cubicBezTo>
                    <a:pt x="2" y="94"/>
                    <a:pt x="0" y="111"/>
                    <a:pt x="8" y="120"/>
                  </a:cubicBezTo>
                  <a:cubicBezTo>
                    <a:pt x="17" y="130"/>
                    <a:pt x="30" y="130"/>
                    <a:pt x="30" y="130"/>
                  </a:cubicBezTo>
                  <a:cubicBezTo>
                    <a:pt x="187" y="130"/>
                    <a:pt x="187" y="130"/>
                    <a:pt x="187" y="130"/>
                  </a:cubicBezTo>
                  <a:cubicBezTo>
                    <a:pt x="194" y="110"/>
                    <a:pt x="194" y="110"/>
                    <a:pt x="194" y="110"/>
                  </a:cubicBezTo>
                  <a:cubicBezTo>
                    <a:pt x="34" y="110"/>
                    <a:pt x="34" y="110"/>
                    <a:pt x="34" y="110"/>
                  </a:cubicBezTo>
                  <a:lnTo>
                    <a:pt x="5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57"/>
            <p:cNvSpPr/>
            <p:nvPr/>
          </p:nvSpPr>
          <p:spPr bwMode="auto">
            <a:xfrm>
              <a:off x="8972550" y="4025900"/>
              <a:ext cx="487363" cy="547688"/>
            </a:xfrm>
            <a:custGeom>
              <a:avLst/>
              <a:gdLst>
                <a:gd name="T0" fmla="*/ 130 w 130"/>
                <a:gd name="T1" fmla="*/ 27 h 146"/>
                <a:gd name="T2" fmla="*/ 103 w 130"/>
                <a:gd name="T3" fmla="*/ 0 h 146"/>
                <a:gd name="T4" fmla="*/ 5 w 130"/>
                <a:gd name="T5" fmla="*/ 0 h 146"/>
                <a:gd name="T6" fmla="*/ 0 w 130"/>
                <a:gd name="T7" fmla="*/ 26 h 146"/>
                <a:gd name="T8" fmla="*/ 99 w 130"/>
                <a:gd name="T9" fmla="*/ 26 h 146"/>
                <a:gd name="T10" fmla="*/ 77 w 130"/>
                <a:gd name="T11" fmla="*/ 146 h 146"/>
                <a:gd name="T12" fmla="*/ 84 w 130"/>
                <a:gd name="T13" fmla="*/ 146 h 146"/>
                <a:gd name="T14" fmla="*/ 109 w 130"/>
                <a:gd name="T15" fmla="*/ 146 h 146"/>
                <a:gd name="T16" fmla="*/ 121 w 130"/>
                <a:gd name="T17" fmla="*/ 146 h 146"/>
                <a:gd name="T18" fmla="*/ 125 w 130"/>
                <a:gd name="T19" fmla="*/ 120 h 146"/>
                <a:gd name="T20" fmla="*/ 115 w 130"/>
                <a:gd name="T21" fmla="*/ 120 h 146"/>
                <a:gd name="T22" fmla="*/ 130 w 130"/>
                <a:gd name="T23" fmla="*/ 2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0" h="146">
                  <a:moveTo>
                    <a:pt x="130" y="27"/>
                  </a:moveTo>
                  <a:cubicBezTo>
                    <a:pt x="130" y="12"/>
                    <a:pt x="118" y="0"/>
                    <a:pt x="103" y="0"/>
                  </a:cubicBezTo>
                  <a:cubicBezTo>
                    <a:pt x="5" y="0"/>
                    <a:pt x="5" y="0"/>
                    <a:pt x="5" y="0"/>
                  </a:cubicBezTo>
                  <a:cubicBezTo>
                    <a:pt x="0" y="26"/>
                    <a:pt x="0" y="26"/>
                    <a:pt x="0" y="26"/>
                  </a:cubicBezTo>
                  <a:cubicBezTo>
                    <a:pt x="99" y="26"/>
                    <a:pt x="99" y="26"/>
                    <a:pt x="99" y="26"/>
                  </a:cubicBezTo>
                  <a:cubicBezTo>
                    <a:pt x="77" y="146"/>
                    <a:pt x="77" y="146"/>
                    <a:pt x="77" y="146"/>
                  </a:cubicBezTo>
                  <a:cubicBezTo>
                    <a:pt x="84" y="146"/>
                    <a:pt x="84" y="146"/>
                    <a:pt x="84" y="146"/>
                  </a:cubicBezTo>
                  <a:cubicBezTo>
                    <a:pt x="109" y="146"/>
                    <a:pt x="109" y="146"/>
                    <a:pt x="109" y="146"/>
                  </a:cubicBezTo>
                  <a:cubicBezTo>
                    <a:pt x="121" y="146"/>
                    <a:pt x="121" y="146"/>
                    <a:pt x="121" y="146"/>
                  </a:cubicBezTo>
                  <a:cubicBezTo>
                    <a:pt x="125" y="120"/>
                    <a:pt x="125" y="120"/>
                    <a:pt x="125" y="120"/>
                  </a:cubicBezTo>
                  <a:cubicBezTo>
                    <a:pt x="115" y="120"/>
                    <a:pt x="115" y="120"/>
                    <a:pt x="115" y="120"/>
                  </a:cubicBezTo>
                  <a:lnTo>
                    <a:pt x="130"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58"/>
            <p:cNvSpPr/>
            <p:nvPr/>
          </p:nvSpPr>
          <p:spPr bwMode="auto">
            <a:xfrm>
              <a:off x="8901113" y="3946525"/>
              <a:ext cx="393700" cy="717550"/>
            </a:xfrm>
            <a:custGeom>
              <a:avLst/>
              <a:gdLst>
                <a:gd name="T0" fmla="*/ 206 w 248"/>
                <a:gd name="T1" fmla="*/ 0 h 452"/>
                <a:gd name="T2" fmla="*/ 0 w 248"/>
                <a:gd name="T3" fmla="*/ 286 h 452"/>
                <a:gd name="T4" fmla="*/ 111 w 248"/>
                <a:gd name="T5" fmla="*/ 286 h 452"/>
                <a:gd name="T6" fmla="*/ 64 w 248"/>
                <a:gd name="T7" fmla="*/ 452 h 452"/>
                <a:gd name="T8" fmla="*/ 248 w 248"/>
                <a:gd name="T9" fmla="*/ 211 h 452"/>
                <a:gd name="T10" fmla="*/ 163 w 248"/>
                <a:gd name="T11" fmla="*/ 211 h 452"/>
                <a:gd name="T12" fmla="*/ 206 w 248"/>
                <a:gd name="T13" fmla="*/ 0 h 452"/>
              </a:gdLst>
              <a:ahLst/>
              <a:cxnLst>
                <a:cxn ang="0">
                  <a:pos x="T0" y="T1"/>
                </a:cxn>
                <a:cxn ang="0">
                  <a:pos x="T2" y="T3"/>
                </a:cxn>
                <a:cxn ang="0">
                  <a:pos x="T4" y="T5"/>
                </a:cxn>
                <a:cxn ang="0">
                  <a:pos x="T6" y="T7"/>
                </a:cxn>
                <a:cxn ang="0">
                  <a:pos x="T8" y="T9"/>
                </a:cxn>
                <a:cxn ang="0">
                  <a:pos x="T10" y="T11"/>
                </a:cxn>
                <a:cxn ang="0">
                  <a:pos x="T12" y="T13"/>
                </a:cxn>
              </a:cxnLst>
              <a:rect l="0" t="0" r="r" b="b"/>
              <a:pathLst>
                <a:path w="248" h="452">
                  <a:moveTo>
                    <a:pt x="206" y="0"/>
                  </a:moveTo>
                  <a:lnTo>
                    <a:pt x="0" y="286"/>
                  </a:lnTo>
                  <a:lnTo>
                    <a:pt x="111" y="286"/>
                  </a:lnTo>
                  <a:lnTo>
                    <a:pt x="64" y="452"/>
                  </a:lnTo>
                  <a:lnTo>
                    <a:pt x="248" y="211"/>
                  </a:lnTo>
                  <a:lnTo>
                    <a:pt x="163" y="211"/>
                  </a:lnTo>
                  <a:lnTo>
                    <a:pt x="20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59"/>
            <p:cNvSpPr>
              <a:spLocks noEditPoints="1"/>
            </p:cNvSpPr>
            <p:nvPr/>
          </p:nvSpPr>
          <p:spPr bwMode="auto">
            <a:xfrm>
              <a:off x="9459913" y="4032250"/>
              <a:ext cx="784225" cy="654050"/>
            </a:xfrm>
            <a:custGeom>
              <a:avLst/>
              <a:gdLst>
                <a:gd name="T0" fmla="*/ 182 w 209"/>
                <a:gd name="T1" fmla="*/ 0 h 174"/>
                <a:gd name="T2" fmla="*/ 70 w 209"/>
                <a:gd name="T3" fmla="*/ 0 h 174"/>
                <a:gd name="T4" fmla="*/ 67 w 209"/>
                <a:gd name="T5" fmla="*/ 0 h 174"/>
                <a:gd name="T6" fmla="*/ 34 w 209"/>
                <a:gd name="T7" fmla="*/ 0 h 174"/>
                <a:gd name="T8" fmla="*/ 0 w 209"/>
                <a:gd name="T9" fmla="*/ 174 h 174"/>
                <a:gd name="T10" fmla="*/ 36 w 209"/>
                <a:gd name="T11" fmla="*/ 174 h 174"/>
                <a:gd name="T12" fmla="*/ 40 w 209"/>
                <a:gd name="T13" fmla="*/ 154 h 174"/>
                <a:gd name="T14" fmla="*/ 61 w 209"/>
                <a:gd name="T15" fmla="*/ 154 h 174"/>
                <a:gd name="T16" fmla="*/ 69 w 209"/>
                <a:gd name="T17" fmla="*/ 137 h 174"/>
                <a:gd name="T18" fmla="*/ 70 w 209"/>
                <a:gd name="T19" fmla="*/ 154 h 174"/>
                <a:gd name="T20" fmla="*/ 91 w 209"/>
                <a:gd name="T21" fmla="*/ 154 h 174"/>
                <a:gd name="T22" fmla="*/ 88 w 209"/>
                <a:gd name="T23" fmla="*/ 99 h 174"/>
                <a:gd name="T24" fmla="*/ 114 w 209"/>
                <a:gd name="T25" fmla="*/ 49 h 174"/>
                <a:gd name="T26" fmla="*/ 121 w 209"/>
                <a:gd name="T27" fmla="*/ 49 h 174"/>
                <a:gd name="T28" fmla="*/ 123 w 209"/>
                <a:gd name="T29" fmla="*/ 90 h 174"/>
                <a:gd name="T30" fmla="*/ 91 w 209"/>
                <a:gd name="T31" fmla="*/ 154 h 174"/>
                <a:gd name="T32" fmla="*/ 117 w 209"/>
                <a:gd name="T33" fmla="*/ 154 h 174"/>
                <a:gd name="T34" fmla="*/ 125 w 209"/>
                <a:gd name="T35" fmla="*/ 137 h 174"/>
                <a:gd name="T36" fmla="*/ 126 w 209"/>
                <a:gd name="T37" fmla="*/ 154 h 174"/>
                <a:gd name="T38" fmla="*/ 147 w 209"/>
                <a:gd name="T39" fmla="*/ 154 h 174"/>
                <a:gd name="T40" fmla="*/ 144 w 209"/>
                <a:gd name="T41" fmla="*/ 99 h 174"/>
                <a:gd name="T42" fmla="*/ 176 w 209"/>
                <a:gd name="T43" fmla="*/ 35 h 174"/>
                <a:gd name="T44" fmla="*/ 149 w 209"/>
                <a:gd name="T45" fmla="*/ 174 h 174"/>
                <a:gd name="T46" fmla="*/ 182 w 209"/>
                <a:gd name="T47" fmla="*/ 174 h 174"/>
                <a:gd name="T48" fmla="*/ 209 w 209"/>
                <a:gd name="T49" fmla="*/ 27 h 174"/>
                <a:gd name="T50" fmla="*/ 182 w 209"/>
                <a:gd name="T51" fmla="*/ 0 h 174"/>
                <a:gd name="T52" fmla="*/ 43 w 209"/>
                <a:gd name="T53" fmla="*/ 138 h 174"/>
                <a:gd name="T54" fmla="*/ 60 w 209"/>
                <a:gd name="T55" fmla="*/ 49 h 174"/>
                <a:gd name="T56" fmla="*/ 65 w 209"/>
                <a:gd name="T57" fmla="*/ 49 h 174"/>
                <a:gd name="T58" fmla="*/ 67 w 209"/>
                <a:gd name="T59" fmla="*/ 90 h 174"/>
                <a:gd name="T60" fmla="*/ 43 w 209"/>
                <a:gd name="T61" fmla="*/ 138 h 174"/>
                <a:gd name="T62" fmla="*/ 177 w 209"/>
                <a:gd name="T63" fmla="*/ 34 h 174"/>
                <a:gd name="T64" fmla="*/ 151 w 209"/>
                <a:gd name="T65" fmla="*/ 34 h 174"/>
                <a:gd name="T66" fmla="*/ 142 w 209"/>
                <a:gd name="T67" fmla="*/ 52 h 174"/>
                <a:gd name="T68" fmla="*/ 141 w 209"/>
                <a:gd name="T69" fmla="*/ 34 h 174"/>
                <a:gd name="T70" fmla="*/ 121 w 209"/>
                <a:gd name="T71" fmla="*/ 34 h 174"/>
                <a:gd name="T72" fmla="*/ 120 w 209"/>
                <a:gd name="T73" fmla="*/ 34 h 174"/>
                <a:gd name="T74" fmla="*/ 110 w 209"/>
                <a:gd name="T75" fmla="*/ 34 h 174"/>
                <a:gd name="T76" fmla="*/ 95 w 209"/>
                <a:gd name="T77" fmla="*/ 34 h 174"/>
                <a:gd name="T78" fmla="*/ 86 w 209"/>
                <a:gd name="T79" fmla="*/ 53 h 174"/>
                <a:gd name="T80" fmla="*/ 85 w 209"/>
                <a:gd name="T81" fmla="*/ 34 h 174"/>
                <a:gd name="T82" fmla="*/ 64 w 209"/>
                <a:gd name="T83" fmla="*/ 34 h 174"/>
                <a:gd name="T84" fmla="*/ 63 w 209"/>
                <a:gd name="T85" fmla="*/ 34 h 174"/>
                <a:gd name="T86" fmla="*/ 65 w 209"/>
                <a:gd name="T87" fmla="*/ 25 h 174"/>
                <a:gd name="T88" fmla="*/ 178 w 209"/>
                <a:gd name="T89" fmla="*/ 25 h 174"/>
                <a:gd name="T90" fmla="*/ 177 w 209"/>
                <a:gd name="T91" fmla="*/ 3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9" h="174">
                  <a:moveTo>
                    <a:pt x="182" y="0"/>
                  </a:moveTo>
                  <a:cubicBezTo>
                    <a:pt x="70" y="0"/>
                    <a:pt x="70" y="0"/>
                    <a:pt x="70" y="0"/>
                  </a:cubicBezTo>
                  <a:cubicBezTo>
                    <a:pt x="67" y="0"/>
                    <a:pt x="67" y="0"/>
                    <a:pt x="67" y="0"/>
                  </a:cubicBezTo>
                  <a:cubicBezTo>
                    <a:pt x="34" y="0"/>
                    <a:pt x="34" y="0"/>
                    <a:pt x="34" y="0"/>
                  </a:cubicBezTo>
                  <a:cubicBezTo>
                    <a:pt x="0" y="174"/>
                    <a:pt x="0" y="174"/>
                    <a:pt x="0" y="174"/>
                  </a:cubicBezTo>
                  <a:cubicBezTo>
                    <a:pt x="36" y="174"/>
                    <a:pt x="36" y="174"/>
                    <a:pt x="36" y="174"/>
                  </a:cubicBezTo>
                  <a:cubicBezTo>
                    <a:pt x="40" y="154"/>
                    <a:pt x="40" y="154"/>
                    <a:pt x="40" y="154"/>
                  </a:cubicBezTo>
                  <a:cubicBezTo>
                    <a:pt x="61" y="154"/>
                    <a:pt x="61" y="154"/>
                    <a:pt x="61" y="154"/>
                  </a:cubicBezTo>
                  <a:cubicBezTo>
                    <a:pt x="69" y="137"/>
                    <a:pt x="69" y="137"/>
                    <a:pt x="69" y="137"/>
                  </a:cubicBezTo>
                  <a:cubicBezTo>
                    <a:pt x="70" y="154"/>
                    <a:pt x="70" y="154"/>
                    <a:pt x="70" y="154"/>
                  </a:cubicBezTo>
                  <a:cubicBezTo>
                    <a:pt x="91" y="154"/>
                    <a:pt x="91" y="154"/>
                    <a:pt x="91" y="154"/>
                  </a:cubicBezTo>
                  <a:cubicBezTo>
                    <a:pt x="88" y="99"/>
                    <a:pt x="88" y="99"/>
                    <a:pt x="88" y="99"/>
                  </a:cubicBezTo>
                  <a:cubicBezTo>
                    <a:pt x="114" y="49"/>
                    <a:pt x="114" y="49"/>
                    <a:pt x="114" y="49"/>
                  </a:cubicBezTo>
                  <a:cubicBezTo>
                    <a:pt x="121" y="49"/>
                    <a:pt x="121" y="49"/>
                    <a:pt x="121" y="49"/>
                  </a:cubicBezTo>
                  <a:cubicBezTo>
                    <a:pt x="123" y="90"/>
                    <a:pt x="123" y="90"/>
                    <a:pt x="123" y="90"/>
                  </a:cubicBezTo>
                  <a:cubicBezTo>
                    <a:pt x="91" y="154"/>
                    <a:pt x="91" y="154"/>
                    <a:pt x="91" y="154"/>
                  </a:cubicBezTo>
                  <a:cubicBezTo>
                    <a:pt x="117" y="154"/>
                    <a:pt x="117" y="154"/>
                    <a:pt x="117" y="154"/>
                  </a:cubicBezTo>
                  <a:cubicBezTo>
                    <a:pt x="125" y="137"/>
                    <a:pt x="125" y="137"/>
                    <a:pt x="125" y="137"/>
                  </a:cubicBezTo>
                  <a:cubicBezTo>
                    <a:pt x="126" y="154"/>
                    <a:pt x="126" y="154"/>
                    <a:pt x="126" y="154"/>
                  </a:cubicBezTo>
                  <a:cubicBezTo>
                    <a:pt x="147" y="154"/>
                    <a:pt x="147" y="154"/>
                    <a:pt x="147" y="154"/>
                  </a:cubicBezTo>
                  <a:cubicBezTo>
                    <a:pt x="144" y="99"/>
                    <a:pt x="144" y="99"/>
                    <a:pt x="144" y="99"/>
                  </a:cubicBezTo>
                  <a:cubicBezTo>
                    <a:pt x="176" y="35"/>
                    <a:pt x="176" y="35"/>
                    <a:pt x="176" y="35"/>
                  </a:cubicBezTo>
                  <a:cubicBezTo>
                    <a:pt x="149" y="174"/>
                    <a:pt x="149" y="174"/>
                    <a:pt x="149" y="174"/>
                  </a:cubicBezTo>
                  <a:cubicBezTo>
                    <a:pt x="182" y="174"/>
                    <a:pt x="182" y="174"/>
                    <a:pt x="182" y="174"/>
                  </a:cubicBezTo>
                  <a:cubicBezTo>
                    <a:pt x="209" y="27"/>
                    <a:pt x="209" y="27"/>
                    <a:pt x="209" y="27"/>
                  </a:cubicBezTo>
                  <a:cubicBezTo>
                    <a:pt x="209" y="12"/>
                    <a:pt x="197" y="0"/>
                    <a:pt x="182" y="0"/>
                  </a:cubicBezTo>
                  <a:close/>
                  <a:moveTo>
                    <a:pt x="43" y="138"/>
                  </a:moveTo>
                  <a:cubicBezTo>
                    <a:pt x="60" y="49"/>
                    <a:pt x="60" y="49"/>
                    <a:pt x="60" y="49"/>
                  </a:cubicBezTo>
                  <a:cubicBezTo>
                    <a:pt x="65" y="49"/>
                    <a:pt x="65" y="49"/>
                    <a:pt x="65" y="49"/>
                  </a:cubicBezTo>
                  <a:cubicBezTo>
                    <a:pt x="67" y="90"/>
                    <a:pt x="67" y="90"/>
                    <a:pt x="67" y="90"/>
                  </a:cubicBezTo>
                  <a:lnTo>
                    <a:pt x="43" y="138"/>
                  </a:lnTo>
                  <a:close/>
                  <a:moveTo>
                    <a:pt x="177" y="34"/>
                  </a:moveTo>
                  <a:cubicBezTo>
                    <a:pt x="151" y="34"/>
                    <a:pt x="151" y="34"/>
                    <a:pt x="151" y="34"/>
                  </a:cubicBezTo>
                  <a:cubicBezTo>
                    <a:pt x="142" y="52"/>
                    <a:pt x="142" y="52"/>
                    <a:pt x="142" y="52"/>
                  </a:cubicBezTo>
                  <a:cubicBezTo>
                    <a:pt x="141" y="34"/>
                    <a:pt x="141" y="34"/>
                    <a:pt x="141" y="34"/>
                  </a:cubicBezTo>
                  <a:cubicBezTo>
                    <a:pt x="121" y="34"/>
                    <a:pt x="121" y="34"/>
                    <a:pt x="121" y="34"/>
                  </a:cubicBezTo>
                  <a:cubicBezTo>
                    <a:pt x="120" y="34"/>
                    <a:pt x="120" y="34"/>
                    <a:pt x="120" y="34"/>
                  </a:cubicBezTo>
                  <a:cubicBezTo>
                    <a:pt x="110" y="34"/>
                    <a:pt x="110" y="34"/>
                    <a:pt x="110" y="34"/>
                  </a:cubicBezTo>
                  <a:cubicBezTo>
                    <a:pt x="95" y="34"/>
                    <a:pt x="95" y="34"/>
                    <a:pt x="95" y="34"/>
                  </a:cubicBezTo>
                  <a:cubicBezTo>
                    <a:pt x="86" y="53"/>
                    <a:pt x="86" y="53"/>
                    <a:pt x="86" y="53"/>
                  </a:cubicBezTo>
                  <a:cubicBezTo>
                    <a:pt x="85" y="34"/>
                    <a:pt x="85" y="34"/>
                    <a:pt x="85" y="34"/>
                  </a:cubicBezTo>
                  <a:cubicBezTo>
                    <a:pt x="64" y="34"/>
                    <a:pt x="64" y="34"/>
                    <a:pt x="64" y="34"/>
                  </a:cubicBezTo>
                  <a:cubicBezTo>
                    <a:pt x="63" y="34"/>
                    <a:pt x="63" y="34"/>
                    <a:pt x="63" y="34"/>
                  </a:cubicBezTo>
                  <a:cubicBezTo>
                    <a:pt x="65" y="25"/>
                    <a:pt x="65" y="25"/>
                    <a:pt x="65" y="25"/>
                  </a:cubicBezTo>
                  <a:cubicBezTo>
                    <a:pt x="178" y="25"/>
                    <a:pt x="178" y="25"/>
                    <a:pt x="178" y="25"/>
                  </a:cubicBezTo>
                  <a:lnTo>
                    <a:pt x="177" y="3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02" name="组合 101"/>
          <p:cNvGrpSpPr/>
          <p:nvPr/>
        </p:nvGrpSpPr>
        <p:grpSpPr>
          <a:xfrm>
            <a:off x="6035141" y="3721157"/>
            <a:ext cx="583888" cy="541806"/>
            <a:chOff x="6350" y="6350"/>
            <a:chExt cx="1585913" cy="1471613"/>
          </a:xfrm>
          <a:solidFill>
            <a:srgbClr val="A6A6A6"/>
          </a:solidFill>
        </p:grpSpPr>
        <p:sp>
          <p:nvSpPr>
            <p:cNvPr id="103" name="Freeform 27"/>
            <p:cNvSpPr/>
            <p:nvPr/>
          </p:nvSpPr>
          <p:spPr bwMode="auto">
            <a:xfrm>
              <a:off x="6350" y="6350"/>
              <a:ext cx="407988" cy="1036638"/>
            </a:xfrm>
            <a:custGeom>
              <a:avLst/>
              <a:gdLst>
                <a:gd name="T0" fmla="*/ 0 w 257"/>
                <a:gd name="T1" fmla="*/ 188 h 653"/>
                <a:gd name="T2" fmla="*/ 257 w 257"/>
                <a:gd name="T3" fmla="*/ 0 h 653"/>
                <a:gd name="T4" fmla="*/ 216 w 257"/>
                <a:gd name="T5" fmla="*/ 653 h 653"/>
                <a:gd name="T6" fmla="*/ 24 w 257"/>
                <a:gd name="T7" fmla="*/ 653 h 653"/>
                <a:gd name="T8" fmla="*/ 90 w 257"/>
                <a:gd name="T9" fmla="*/ 188 h 653"/>
                <a:gd name="T10" fmla="*/ 0 w 257"/>
                <a:gd name="T11" fmla="*/ 188 h 653"/>
              </a:gdLst>
              <a:ahLst/>
              <a:cxnLst>
                <a:cxn ang="0">
                  <a:pos x="T0" y="T1"/>
                </a:cxn>
                <a:cxn ang="0">
                  <a:pos x="T2" y="T3"/>
                </a:cxn>
                <a:cxn ang="0">
                  <a:pos x="T4" y="T5"/>
                </a:cxn>
                <a:cxn ang="0">
                  <a:pos x="T6" y="T7"/>
                </a:cxn>
                <a:cxn ang="0">
                  <a:pos x="T8" y="T9"/>
                </a:cxn>
                <a:cxn ang="0">
                  <a:pos x="T10" y="T11"/>
                </a:cxn>
              </a:cxnLst>
              <a:rect l="0" t="0" r="r" b="b"/>
              <a:pathLst>
                <a:path w="257" h="653">
                  <a:moveTo>
                    <a:pt x="0" y="188"/>
                  </a:moveTo>
                  <a:lnTo>
                    <a:pt x="257" y="0"/>
                  </a:lnTo>
                  <a:lnTo>
                    <a:pt x="216" y="653"/>
                  </a:lnTo>
                  <a:lnTo>
                    <a:pt x="24" y="653"/>
                  </a:lnTo>
                  <a:lnTo>
                    <a:pt x="90" y="188"/>
                  </a:lnTo>
                  <a:lnTo>
                    <a:pt x="0" y="18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28"/>
            <p:cNvSpPr/>
            <p:nvPr/>
          </p:nvSpPr>
          <p:spPr bwMode="auto">
            <a:xfrm>
              <a:off x="565150" y="112713"/>
              <a:ext cx="139700" cy="211138"/>
            </a:xfrm>
            <a:custGeom>
              <a:avLst/>
              <a:gdLst>
                <a:gd name="T0" fmla="*/ 37 w 37"/>
                <a:gd name="T1" fmla="*/ 0 h 56"/>
                <a:gd name="T2" fmla="*/ 19 w 37"/>
                <a:gd name="T3" fmla="*/ 44 h 56"/>
                <a:gd name="T4" fmla="*/ 6 w 37"/>
                <a:gd name="T5" fmla="*/ 56 h 56"/>
                <a:gd name="T6" fmla="*/ 1 w 37"/>
                <a:gd name="T7" fmla="*/ 56 h 56"/>
                <a:gd name="T8" fmla="*/ 1 w 37"/>
                <a:gd name="T9" fmla="*/ 50 h 56"/>
                <a:gd name="T10" fmla="*/ 5 w 37"/>
                <a:gd name="T11" fmla="*/ 51 h 56"/>
                <a:gd name="T12" fmla="*/ 12 w 37"/>
                <a:gd name="T13" fmla="*/ 45 h 56"/>
                <a:gd name="T14" fmla="*/ 15 w 37"/>
                <a:gd name="T15" fmla="*/ 38 h 56"/>
                <a:gd name="T16" fmla="*/ 0 w 37"/>
                <a:gd name="T17" fmla="*/ 0 h 56"/>
                <a:gd name="T18" fmla="*/ 8 w 37"/>
                <a:gd name="T19" fmla="*/ 0 h 56"/>
                <a:gd name="T20" fmla="*/ 18 w 37"/>
                <a:gd name="T21" fmla="*/ 29 h 56"/>
                <a:gd name="T22" fmla="*/ 18 w 37"/>
                <a:gd name="T23" fmla="*/ 32 h 56"/>
                <a:gd name="T24" fmla="*/ 19 w 37"/>
                <a:gd name="T25" fmla="*/ 32 h 56"/>
                <a:gd name="T26" fmla="*/ 19 w 37"/>
                <a:gd name="T27" fmla="*/ 29 h 56"/>
                <a:gd name="T28" fmla="*/ 30 w 37"/>
                <a:gd name="T29" fmla="*/ 0 h 56"/>
                <a:gd name="T30" fmla="*/ 37 w 37"/>
                <a:gd name="T3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 h="56">
                  <a:moveTo>
                    <a:pt x="37" y="0"/>
                  </a:moveTo>
                  <a:cubicBezTo>
                    <a:pt x="19" y="44"/>
                    <a:pt x="19" y="44"/>
                    <a:pt x="19" y="44"/>
                  </a:cubicBezTo>
                  <a:cubicBezTo>
                    <a:pt x="16" y="52"/>
                    <a:pt x="12" y="56"/>
                    <a:pt x="6" y="56"/>
                  </a:cubicBezTo>
                  <a:cubicBezTo>
                    <a:pt x="4" y="56"/>
                    <a:pt x="3" y="56"/>
                    <a:pt x="1" y="56"/>
                  </a:cubicBezTo>
                  <a:cubicBezTo>
                    <a:pt x="1" y="50"/>
                    <a:pt x="1" y="50"/>
                    <a:pt x="1" y="50"/>
                  </a:cubicBezTo>
                  <a:cubicBezTo>
                    <a:pt x="3" y="50"/>
                    <a:pt x="4" y="51"/>
                    <a:pt x="5" y="51"/>
                  </a:cubicBezTo>
                  <a:cubicBezTo>
                    <a:pt x="8" y="51"/>
                    <a:pt x="11" y="49"/>
                    <a:pt x="12" y="45"/>
                  </a:cubicBezTo>
                  <a:cubicBezTo>
                    <a:pt x="15" y="38"/>
                    <a:pt x="15" y="38"/>
                    <a:pt x="15" y="38"/>
                  </a:cubicBezTo>
                  <a:cubicBezTo>
                    <a:pt x="0" y="0"/>
                    <a:pt x="0" y="0"/>
                    <a:pt x="0" y="0"/>
                  </a:cubicBezTo>
                  <a:cubicBezTo>
                    <a:pt x="8" y="0"/>
                    <a:pt x="8" y="0"/>
                    <a:pt x="8" y="0"/>
                  </a:cubicBezTo>
                  <a:cubicBezTo>
                    <a:pt x="18" y="29"/>
                    <a:pt x="18" y="29"/>
                    <a:pt x="18" y="29"/>
                  </a:cubicBezTo>
                  <a:cubicBezTo>
                    <a:pt x="18" y="32"/>
                    <a:pt x="18" y="32"/>
                    <a:pt x="18" y="32"/>
                  </a:cubicBezTo>
                  <a:cubicBezTo>
                    <a:pt x="19" y="32"/>
                    <a:pt x="19" y="32"/>
                    <a:pt x="19" y="32"/>
                  </a:cubicBezTo>
                  <a:cubicBezTo>
                    <a:pt x="19" y="31"/>
                    <a:pt x="19" y="30"/>
                    <a:pt x="19" y="29"/>
                  </a:cubicBezTo>
                  <a:cubicBezTo>
                    <a:pt x="30" y="0"/>
                    <a:pt x="30" y="0"/>
                    <a:pt x="30" y="0"/>
                  </a:cubicBezTo>
                  <a:lnTo>
                    <a:pt x="3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29"/>
            <p:cNvSpPr/>
            <p:nvPr/>
          </p:nvSpPr>
          <p:spPr bwMode="auto">
            <a:xfrm>
              <a:off x="715963" y="44450"/>
              <a:ext cx="120650" cy="212725"/>
            </a:xfrm>
            <a:custGeom>
              <a:avLst/>
              <a:gdLst>
                <a:gd name="T0" fmla="*/ 32 w 32"/>
                <a:gd name="T1" fmla="*/ 56 h 56"/>
                <a:gd name="T2" fmla="*/ 26 w 32"/>
                <a:gd name="T3" fmla="*/ 56 h 56"/>
                <a:gd name="T4" fmla="*/ 26 w 32"/>
                <a:gd name="T5" fmla="*/ 34 h 56"/>
                <a:gd name="T6" fmla="*/ 17 w 32"/>
                <a:gd name="T7" fmla="*/ 23 h 56"/>
                <a:gd name="T8" fmla="*/ 10 w 32"/>
                <a:gd name="T9" fmla="*/ 26 h 56"/>
                <a:gd name="T10" fmla="*/ 7 w 32"/>
                <a:gd name="T11" fmla="*/ 35 h 56"/>
                <a:gd name="T12" fmla="*/ 7 w 32"/>
                <a:gd name="T13" fmla="*/ 56 h 56"/>
                <a:gd name="T14" fmla="*/ 0 w 32"/>
                <a:gd name="T15" fmla="*/ 56 h 56"/>
                <a:gd name="T16" fmla="*/ 0 w 32"/>
                <a:gd name="T17" fmla="*/ 0 h 56"/>
                <a:gd name="T18" fmla="*/ 7 w 32"/>
                <a:gd name="T19" fmla="*/ 0 h 56"/>
                <a:gd name="T20" fmla="*/ 7 w 32"/>
                <a:gd name="T21" fmla="*/ 24 h 56"/>
                <a:gd name="T22" fmla="*/ 7 w 32"/>
                <a:gd name="T23" fmla="*/ 24 h 56"/>
                <a:gd name="T24" fmla="*/ 19 w 32"/>
                <a:gd name="T25" fmla="*/ 17 h 56"/>
                <a:gd name="T26" fmla="*/ 32 w 32"/>
                <a:gd name="T27" fmla="*/ 33 h 56"/>
                <a:gd name="T28" fmla="*/ 32 w 32"/>
                <a:gd name="T29"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2" h="56">
                  <a:moveTo>
                    <a:pt x="32" y="56"/>
                  </a:moveTo>
                  <a:cubicBezTo>
                    <a:pt x="26" y="56"/>
                    <a:pt x="26" y="56"/>
                    <a:pt x="26" y="56"/>
                  </a:cubicBezTo>
                  <a:cubicBezTo>
                    <a:pt x="26" y="34"/>
                    <a:pt x="26" y="34"/>
                    <a:pt x="26" y="34"/>
                  </a:cubicBezTo>
                  <a:cubicBezTo>
                    <a:pt x="26" y="27"/>
                    <a:pt x="23" y="23"/>
                    <a:pt x="17" y="23"/>
                  </a:cubicBezTo>
                  <a:cubicBezTo>
                    <a:pt x="14" y="23"/>
                    <a:pt x="12" y="24"/>
                    <a:pt x="10" y="26"/>
                  </a:cubicBezTo>
                  <a:cubicBezTo>
                    <a:pt x="8" y="28"/>
                    <a:pt x="7" y="31"/>
                    <a:pt x="7" y="35"/>
                  </a:cubicBezTo>
                  <a:cubicBezTo>
                    <a:pt x="7" y="56"/>
                    <a:pt x="7" y="56"/>
                    <a:pt x="7" y="56"/>
                  </a:cubicBezTo>
                  <a:cubicBezTo>
                    <a:pt x="0" y="56"/>
                    <a:pt x="0" y="56"/>
                    <a:pt x="0" y="56"/>
                  </a:cubicBezTo>
                  <a:cubicBezTo>
                    <a:pt x="0" y="0"/>
                    <a:pt x="0" y="0"/>
                    <a:pt x="0" y="0"/>
                  </a:cubicBezTo>
                  <a:cubicBezTo>
                    <a:pt x="7" y="0"/>
                    <a:pt x="7" y="0"/>
                    <a:pt x="7" y="0"/>
                  </a:cubicBezTo>
                  <a:cubicBezTo>
                    <a:pt x="7" y="24"/>
                    <a:pt x="7" y="24"/>
                    <a:pt x="7" y="24"/>
                  </a:cubicBezTo>
                  <a:cubicBezTo>
                    <a:pt x="7" y="24"/>
                    <a:pt x="7" y="24"/>
                    <a:pt x="7" y="24"/>
                  </a:cubicBezTo>
                  <a:cubicBezTo>
                    <a:pt x="10" y="20"/>
                    <a:pt x="14" y="17"/>
                    <a:pt x="19" y="17"/>
                  </a:cubicBezTo>
                  <a:cubicBezTo>
                    <a:pt x="28" y="17"/>
                    <a:pt x="32" y="22"/>
                    <a:pt x="32" y="33"/>
                  </a:cubicBezTo>
                  <a:lnTo>
                    <a:pt x="32" y="5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30"/>
            <p:cNvSpPr>
              <a:spLocks noEditPoints="1"/>
            </p:cNvSpPr>
            <p:nvPr/>
          </p:nvSpPr>
          <p:spPr bwMode="auto">
            <a:xfrm>
              <a:off x="874713" y="44450"/>
              <a:ext cx="131763" cy="215900"/>
            </a:xfrm>
            <a:custGeom>
              <a:avLst/>
              <a:gdLst>
                <a:gd name="T0" fmla="*/ 35 w 35"/>
                <a:gd name="T1" fmla="*/ 56 h 57"/>
                <a:gd name="T2" fmla="*/ 29 w 35"/>
                <a:gd name="T3" fmla="*/ 56 h 57"/>
                <a:gd name="T4" fmla="*/ 29 w 35"/>
                <a:gd name="T5" fmla="*/ 50 h 57"/>
                <a:gd name="T6" fmla="*/ 29 w 35"/>
                <a:gd name="T7" fmla="*/ 50 h 57"/>
                <a:gd name="T8" fmla="*/ 16 w 35"/>
                <a:gd name="T9" fmla="*/ 57 h 57"/>
                <a:gd name="T10" fmla="*/ 4 w 35"/>
                <a:gd name="T11" fmla="*/ 52 h 57"/>
                <a:gd name="T12" fmla="*/ 0 w 35"/>
                <a:gd name="T13" fmla="*/ 38 h 57"/>
                <a:gd name="T14" fmla="*/ 5 w 35"/>
                <a:gd name="T15" fmla="*/ 23 h 57"/>
                <a:gd name="T16" fmla="*/ 17 w 35"/>
                <a:gd name="T17" fmla="*/ 17 h 57"/>
                <a:gd name="T18" fmla="*/ 29 w 35"/>
                <a:gd name="T19" fmla="*/ 23 h 57"/>
                <a:gd name="T20" fmla="*/ 29 w 35"/>
                <a:gd name="T21" fmla="*/ 23 h 57"/>
                <a:gd name="T22" fmla="*/ 29 w 35"/>
                <a:gd name="T23" fmla="*/ 0 h 57"/>
                <a:gd name="T24" fmla="*/ 35 w 35"/>
                <a:gd name="T25" fmla="*/ 0 h 57"/>
                <a:gd name="T26" fmla="*/ 35 w 35"/>
                <a:gd name="T27" fmla="*/ 56 h 57"/>
                <a:gd name="T28" fmla="*/ 29 w 35"/>
                <a:gd name="T29" fmla="*/ 34 h 57"/>
                <a:gd name="T30" fmla="*/ 26 w 35"/>
                <a:gd name="T31" fmla="*/ 26 h 57"/>
                <a:gd name="T32" fmla="*/ 18 w 35"/>
                <a:gd name="T33" fmla="*/ 23 h 57"/>
                <a:gd name="T34" fmla="*/ 10 w 35"/>
                <a:gd name="T35" fmla="*/ 27 h 57"/>
                <a:gd name="T36" fmla="*/ 7 w 35"/>
                <a:gd name="T37" fmla="*/ 38 h 57"/>
                <a:gd name="T38" fmla="*/ 10 w 35"/>
                <a:gd name="T39" fmla="*/ 48 h 57"/>
                <a:gd name="T40" fmla="*/ 18 w 35"/>
                <a:gd name="T41" fmla="*/ 52 h 57"/>
                <a:gd name="T42" fmla="*/ 26 w 35"/>
                <a:gd name="T43" fmla="*/ 48 h 57"/>
                <a:gd name="T44" fmla="*/ 29 w 35"/>
                <a:gd name="T45" fmla="*/ 39 h 57"/>
                <a:gd name="T46" fmla="*/ 29 w 35"/>
                <a:gd name="T47"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5" h="57">
                  <a:moveTo>
                    <a:pt x="35" y="56"/>
                  </a:moveTo>
                  <a:cubicBezTo>
                    <a:pt x="29" y="56"/>
                    <a:pt x="29" y="56"/>
                    <a:pt x="29" y="56"/>
                  </a:cubicBezTo>
                  <a:cubicBezTo>
                    <a:pt x="29" y="50"/>
                    <a:pt x="29" y="50"/>
                    <a:pt x="29" y="50"/>
                  </a:cubicBezTo>
                  <a:cubicBezTo>
                    <a:pt x="29" y="50"/>
                    <a:pt x="29" y="50"/>
                    <a:pt x="29" y="50"/>
                  </a:cubicBezTo>
                  <a:cubicBezTo>
                    <a:pt x="26" y="55"/>
                    <a:pt x="21" y="57"/>
                    <a:pt x="16" y="57"/>
                  </a:cubicBezTo>
                  <a:cubicBezTo>
                    <a:pt x="11" y="57"/>
                    <a:pt x="7" y="55"/>
                    <a:pt x="4" y="52"/>
                  </a:cubicBezTo>
                  <a:cubicBezTo>
                    <a:pt x="1" y="49"/>
                    <a:pt x="0" y="44"/>
                    <a:pt x="0" y="38"/>
                  </a:cubicBezTo>
                  <a:cubicBezTo>
                    <a:pt x="0" y="32"/>
                    <a:pt x="1" y="27"/>
                    <a:pt x="5" y="23"/>
                  </a:cubicBezTo>
                  <a:cubicBezTo>
                    <a:pt x="8" y="19"/>
                    <a:pt x="12" y="17"/>
                    <a:pt x="17" y="17"/>
                  </a:cubicBezTo>
                  <a:cubicBezTo>
                    <a:pt x="22" y="17"/>
                    <a:pt x="26" y="19"/>
                    <a:pt x="29" y="23"/>
                  </a:cubicBezTo>
                  <a:cubicBezTo>
                    <a:pt x="29" y="23"/>
                    <a:pt x="29" y="23"/>
                    <a:pt x="29" y="23"/>
                  </a:cubicBezTo>
                  <a:cubicBezTo>
                    <a:pt x="29" y="0"/>
                    <a:pt x="29" y="0"/>
                    <a:pt x="29" y="0"/>
                  </a:cubicBezTo>
                  <a:cubicBezTo>
                    <a:pt x="35" y="0"/>
                    <a:pt x="35" y="0"/>
                    <a:pt x="35" y="0"/>
                  </a:cubicBezTo>
                  <a:lnTo>
                    <a:pt x="35" y="56"/>
                  </a:lnTo>
                  <a:close/>
                  <a:moveTo>
                    <a:pt x="29" y="34"/>
                  </a:moveTo>
                  <a:cubicBezTo>
                    <a:pt x="29" y="30"/>
                    <a:pt x="28" y="28"/>
                    <a:pt x="26" y="26"/>
                  </a:cubicBezTo>
                  <a:cubicBezTo>
                    <a:pt x="24" y="24"/>
                    <a:pt x="21" y="23"/>
                    <a:pt x="18" y="23"/>
                  </a:cubicBezTo>
                  <a:cubicBezTo>
                    <a:pt x="15" y="23"/>
                    <a:pt x="12" y="24"/>
                    <a:pt x="10" y="27"/>
                  </a:cubicBezTo>
                  <a:cubicBezTo>
                    <a:pt x="8" y="29"/>
                    <a:pt x="7" y="33"/>
                    <a:pt x="7" y="38"/>
                  </a:cubicBezTo>
                  <a:cubicBezTo>
                    <a:pt x="7" y="42"/>
                    <a:pt x="8" y="45"/>
                    <a:pt x="10" y="48"/>
                  </a:cubicBezTo>
                  <a:cubicBezTo>
                    <a:pt x="12" y="50"/>
                    <a:pt x="14" y="52"/>
                    <a:pt x="18" y="52"/>
                  </a:cubicBezTo>
                  <a:cubicBezTo>
                    <a:pt x="21" y="52"/>
                    <a:pt x="24" y="50"/>
                    <a:pt x="26" y="48"/>
                  </a:cubicBezTo>
                  <a:cubicBezTo>
                    <a:pt x="28" y="46"/>
                    <a:pt x="29" y="42"/>
                    <a:pt x="29" y="39"/>
                  </a:cubicBezTo>
                  <a:lnTo>
                    <a:pt x="29" y="3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31"/>
            <p:cNvSpPr/>
            <p:nvPr/>
          </p:nvSpPr>
          <p:spPr bwMode="auto">
            <a:xfrm>
              <a:off x="1036638" y="225425"/>
              <a:ext cx="34925" cy="34925"/>
            </a:xfrm>
            <a:custGeom>
              <a:avLst/>
              <a:gdLst>
                <a:gd name="T0" fmla="*/ 0 w 9"/>
                <a:gd name="T1" fmla="*/ 5 h 9"/>
                <a:gd name="T2" fmla="*/ 2 w 9"/>
                <a:gd name="T3" fmla="*/ 2 h 9"/>
                <a:gd name="T4" fmla="*/ 5 w 9"/>
                <a:gd name="T5" fmla="*/ 0 h 9"/>
                <a:gd name="T6" fmla="*/ 8 w 9"/>
                <a:gd name="T7" fmla="*/ 2 h 9"/>
                <a:gd name="T8" fmla="*/ 9 w 9"/>
                <a:gd name="T9" fmla="*/ 5 h 9"/>
                <a:gd name="T10" fmla="*/ 8 w 9"/>
                <a:gd name="T11" fmla="*/ 8 h 9"/>
                <a:gd name="T12" fmla="*/ 5 w 9"/>
                <a:gd name="T13" fmla="*/ 9 h 9"/>
                <a:gd name="T14" fmla="*/ 2 w 9"/>
                <a:gd name="T15" fmla="*/ 8 h 9"/>
                <a:gd name="T16" fmla="*/ 0 w 9"/>
                <a:gd name="T1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0" y="5"/>
                  </a:moveTo>
                  <a:cubicBezTo>
                    <a:pt x="0" y="3"/>
                    <a:pt x="1" y="2"/>
                    <a:pt x="2" y="2"/>
                  </a:cubicBezTo>
                  <a:cubicBezTo>
                    <a:pt x="3" y="1"/>
                    <a:pt x="4" y="0"/>
                    <a:pt x="5" y="0"/>
                  </a:cubicBezTo>
                  <a:cubicBezTo>
                    <a:pt x="6" y="0"/>
                    <a:pt x="7" y="1"/>
                    <a:pt x="8" y="2"/>
                  </a:cubicBezTo>
                  <a:cubicBezTo>
                    <a:pt x="9" y="2"/>
                    <a:pt x="9" y="3"/>
                    <a:pt x="9" y="5"/>
                  </a:cubicBezTo>
                  <a:cubicBezTo>
                    <a:pt x="9" y="6"/>
                    <a:pt x="9" y="7"/>
                    <a:pt x="8" y="8"/>
                  </a:cubicBezTo>
                  <a:cubicBezTo>
                    <a:pt x="7" y="9"/>
                    <a:pt x="6" y="9"/>
                    <a:pt x="5" y="9"/>
                  </a:cubicBezTo>
                  <a:cubicBezTo>
                    <a:pt x="4" y="9"/>
                    <a:pt x="2" y="9"/>
                    <a:pt x="2" y="8"/>
                  </a:cubicBezTo>
                  <a:cubicBezTo>
                    <a:pt x="1" y="7"/>
                    <a:pt x="0" y="6"/>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32"/>
            <p:cNvSpPr/>
            <p:nvPr/>
          </p:nvSpPr>
          <p:spPr bwMode="auto">
            <a:xfrm>
              <a:off x="1082675" y="109538"/>
              <a:ext cx="109538" cy="150813"/>
            </a:xfrm>
            <a:custGeom>
              <a:avLst/>
              <a:gdLst>
                <a:gd name="T0" fmla="*/ 29 w 29"/>
                <a:gd name="T1" fmla="*/ 38 h 40"/>
                <a:gd name="T2" fmla="*/ 18 w 29"/>
                <a:gd name="T3" fmla="*/ 40 h 40"/>
                <a:gd name="T4" fmla="*/ 5 w 29"/>
                <a:gd name="T5" fmla="*/ 35 h 40"/>
                <a:gd name="T6" fmla="*/ 0 w 29"/>
                <a:gd name="T7" fmla="*/ 21 h 40"/>
                <a:gd name="T8" fmla="*/ 6 w 29"/>
                <a:gd name="T9" fmla="*/ 6 h 40"/>
                <a:gd name="T10" fmla="*/ 20 w 29"/>
                <a:gd name="T11" fmla="*/ 0 h 40"/>
                <a:gd name="T12" fmla="*/ 29 w 29"/>
                <a:gd name="T13" fmla="*/ 2 h 40"/>
                <a:gd name="T14" fmla="*/ 29 w 29"/>
                <a:gd name="T15" fmla="*/ 9 h 40"/>
                <a:gd name="T16" fmla="*/ 20 w 29"/>
                <a:gd name="T17" fmla="*/ 6 h 40"/>
                <a:gd name="T18" fmla="*/ 11 w 29"/>
                <a:gd name="T19" fmla="*/ 10 h 40"/>
                <a:gd name="T20" fmla="*/ 7 w 29"/>
                <a:gd name="T21" fmla="*/ 21 h 40"/>
                <a:gd name="T22" fmla="*/ 10 w 29"/>
                <a:gd name="T23" fmla="*/ 31 h 40"/>
                <a:gd name="T24" fmla="*/ 20 w 29"/>
                <a:gd name="T25" fmla="*/ 35 h 40"/>
                <a:gd name="T26" fmla="*/ 29 w 29"/>
                <a:gd name="T27" fmla="*/ 31 h 40"/>
                <a:gd name="T28" fmla="*/ 29 w 29"/>
                <a:gd name="T29" fmla="*/ 3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 h="40">
                  <a:moveTo>
                    <a:pt x="29" y="38"/>
                  </a:moveTo>
                  <a:cubicBezTo>
                    <a:pt x="26" y="39"/>
                    <a:pt x="23" y="40"/>
                    <a:pt x="18" y="40"/>
                  </a:cubicBezTo>
                  <a:cubicBezTo>
                    <a:pt x="13" y="40"/>
                    <a:pt x="9" y="38"/>
                    <a:pt x="5" y="35"/>
                  </a:cubicBezTo>
                  <a:cubicBezTo>
                    <a:pt x="2" y="31"/>
                    <a:pt x="0" y="27"/>
                    <a:pt x="0" y="21"/>
                  </a:cubicBezTo>
                  <a:cubicBezTo>
                    <a:pt x="0" y="15"/>
                    <a:pt x="2" y="10"/>
                    <a:pt x="6" y="6"/>
                  </a:cubicBezTo>
                  <a:cubicBezTo>
                    <a:pt x="9" y="2"/>
                    <a:pt x="14" y="0"/>
                    <a:pt x="20" y="0"/>
                  </a:cubicBezTo>
                  <a:cubicBezTo>
                    <a:pt x="24" y="0"/>
                    <a:pt x="27" y="1"/>
                    <a:pt x="29" y="2"/>
                  </a:cubicBezTo>
                  <a:cubicBezTo>
                    <a:pt x="29" y="9"/>
                    <a:pt x="29" y="9"/>
                    <a:pt x="29" y="9"/>
                  </a:cubicBezTo>
                  <a:cubicBezTo>
                    <a:pt x="26" y="7"/>
                    <a:pt x="23" y="6"/>
                    <a:pt x="20" y="6"/>
                  </a:cubicBezTo>
                  <a:cubicBezTo>
                    <a:pt x="16" y="6"/>
                    <a:pt x="13" y="7"/>
                    <a:pt x="11" y="10"/>
                  </a:cubicBezTo>
                  <a:cubicBezTo>
                    <a:pt x="8" y="12"/>
                    <a:pt x="7" y="16"/>
                    <a:pt x="7" y="21"/>
                  </a:cubicBezTo>
                  <a:cubicBezTo>
                    <a:pt x="7" y="25"/>
                    <a:pt x="8" y="28"/>
                    <a:pt x="10" y="31"/>
                  </a:cubicBezTo>
                  <a:cubicBezTo>
                    <a:pt x="13" y="33"/>
                    <a:pt x="16" y="35"/>
                    <a:pt x="20" y="35"/>
                  </a:cubicBezTo>
                  <a:cubicBezTo>
                    <a:pt x="23" y="35"/>
                    <a:pt x="26" y="33"/>
                    <a:pt x="29" y="31"/>
                  </a:cubicBezTo>
                  <a:lnTo>
                    <a:pt x="29" y="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33"/>
            <p:cNvSpPr>
              <a:spLocks noEditPoints="1"/>
            </p:cNvSpPr>
            <p:nvPr/>
          </p:nvSpPr>
          <p:spPr bwMode="auto">
            <a:xfrm>
              <a:off x="1225550" y="109538"/>
              <a:ext cx="144463" cy="150813"/>
            </a:xfrm>
            <a:custGeom>
              <a:avLst/>
              <a:gdLst>
                <a:gd name="T0" fmla="*/ 0 w 38"/>
                <a:gd name="T1" fmla="*/ 21 h 40"/>
                <a:gd name="T2" fmla="*/ 5 w 38"/>
                <a:gd name="T3" fmla="*/ 6 h 40"/>
                <a:gd name="T4" fmla="*/ 19 w 38"/>
                <a:gd name="T5" fmla="*/ 0 h 40"/>
                <a:gd name="T6" fmla="*/ 33 w 38"/>
                <a:gd name="T7" fmla="*/ 5 h 40"/>
                <a:gd name="T8" fmla="*/ 38 w 38"/>
                <a:gd name="T9" fmla="*/ 20 h 40"/>
                <a:gd name="T10" fmla="*/ 33 w 38"/>
                <a:gd name="T11" fmla="*/ 35 h 40"/>
                <a:gd name="T12" fmla="*/ 19 w 38"/>
                <a:gd name="T13" fmla="*/ 40 h 40"/>
                <a:gd name="T14" fmla="*/ 5 w 38"/>
                <a:gd name="T15" fmla="*/ 35 h 40"/>
                <a:gd name="T16" fmla="*/ 0 w 38"/>
                <a:gd name="T17" fmla="*/ 21 h 40"/>
                <a:gd name="T18" fmla="*/ 7 w 38"/>
                <a:gd name="T19" fmla="*/ 20 h 40"/>
                <a:gd name="T20" fmla="*/ 10 w 38"/>
                <a:gd name="T21" fmla="*/ 31 h 40"/>
                <a:gd name="T22" fmla="*/ 19 w 38"/>
                <a:gd name="T23" fmla="*/ 35 h 40"/>
                <a:gd name="T24" fmla="*/ 28 w 38"/>
                <a:gd name="T25" fmla="*/ 31 h 40"/>
                <a:gd name="T26" fmla="*/ 31 w 38"/>
                <a:gd name="T27" fmla="*/ 20 h 40"/>
                <a:gd name="T28" fmla="*/ 28 w 38"/>
                <a:gd name="T29" fmla="*/ 10 h 40"/>
                <a:gd name="T30" fmla="*/ 19 w 38"/>
                <a:gd name="T31" fmla="*/ 6 h 40"/>
                <a:gd name="T32" fmla="*/ 10 w 38"/>
                <a:gd name="T33" fmla="*/ 10 h 40"/>
                <a:gd name="T34" fmla="*/ 7 w 38"/>
                <a:gd name="T35" fmla="*/ 2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8" h="40">
                  <a:moveTo>
                    <a:pt x="0" y="21"/>
                  </a:moveTo>
                  <a:cubicBezTo>
                    <a:pt x="0" y="14"/>
                    <a:pt x="2" y="9"/>
                    <a:pt x="5" y="6"/>
                  </a:cubicBezTo>
                  <a:cubicBezTo>
                    <a:pt x="9" y="2"/>
                    <a:pt x="13" y="0"/>
                    <a:pt x="19" y="0"/>
                  </a:cubicBezTo>
                  <a:cubicBezTo>
                    <a:pt x="25" y="0"/>
                    <a:pt x="30" y="2"/>
                    <a:pt x="33" y="5"/>
                  </a:cubicBezTo>
                  <a:cubicBezTo>
                    <a:pt x="36" y="9"/>
                    <a:pt x="38" y="14"/>
                    <a:pt x="38" y="20"/>
                  </a:cubicBezTo>
                  <a:cubicBezTo>
                    <a:pt x="38" y="26"/>
                    <a:pt x="36" y="31"/>
                    <a:pt x="33" y="35"/>
                  </a:cubicBezTo>
                  <a:cubicBezTo>
                    <a:pt x="29" y="38"/>
                    <a:pt x="24" y="40"/>
                    <a:pt x="19" y="40"/>
                  </a:cubicBezTo>
                  <a:cubicBezTo>
                    <a:pt x="13" y="40"/>
                    <a:pt x="8" y="38"/>
                    <a:pt x="5" y="35"/>
                  </a:cubicBezTo>
                  <a:cubicBezTo>
                    <a:pt x="1" y="31"/>
                    <a:pt x="0" y="26"/>
                    <a:pt x="0" y="21"/>
                  </a:cubicBezTo>
                  <a:close/>
                  <a:moveTo>
                    <a:pt x="7" y="20"/>
                  </a:moveTo>
                  <a:cubicBezTo>
                    <a:pt x="7" y="25"/>
                    <a:pt x="8" y="28"/>
                    <a:pt x="10" y="31"/>
                  </a:cubicBezTo>
                  <a:cubicBezTo>
                    <a:pt x="12" y="33"/>
                    <a:pt x="15" y="35"/>
                    <a:pt x="19" y="35"/>
                  </a:cubicBezTo>
                  <a:cubicBezTo>
                    <a:pt x="23" y="35"/>
                    <a:pt x="26" y="33"/>
                    <a:pt x="28" y="31"/>
                  </a:cubicBezTo>
                  <a:cubicBezTo>
                    <a:pt x="30" y="28"/>
                    <a:pt x="31" y="25"/>
                    <a:pt x="31" y="20"/>
                  </a:cubicBezTo>
                  <a:cubicBezTo>
                    <a:pt x="31" y="16"/>
                    <a:pt x="30" y="12"/>
                    <a:pt x="28" y="10"/>
                  </a:cubicBezTo>
                  <a:cubicBezTo>
                    <a:pt x="26" y="7"/>
                    <a:pt x="23" y="6"/>
                    <a:pt x="19" y="6"/>
                  </a:cubicBezTo>
                  <a:cubicBezTo>
                    <a:pt x="15" y="6"/>
                    <a:pt x="12" y="7"/>
                    <a:pt x="10" y="10"/>
                  </a:cubicBezTo>
                  <a:cubicBezTo>
                    <a:pt x="8" y="12"/>
                    <a:pt x="7" y="16"/>
                    <a:pt x="7"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34"/>
            <p:cNvSpPr/>
            <p:nvPr/>
          </p:nvSpPr>
          <p:spPr bwMode="auto">
            <a:xfrm>
              <a:off x="1384300" y="109538"/>
              <a:ext cx="207963" cy="147638"/>
            </a:xfrm>
            <a:custGeom>
              <a:avLst/>
              <a:gdLst>
                <a:gd name="T0" fmla="*/ 55 w 55"/>
                <a:gd name="T1" fmla="*/ 39 h 39"/>
                <a:gd name="T2" fmla="*/ 48 w 55"/>
                <a:gd name="T3" fmla="*/ 39 h 39"/>
                <a:gd name="T4" fmla="*/ 48 w 55"/>
                <a:gd name="T5" fmla="*/ 17 h 39"/>
                <a:gd name="T6" fmla="*/ 46 w 55"/>
                <a:gd name="T7" fmla="*/ 8 h 39"/>
                <a:gd name="T8" fmla="*/ 40 w 55"/>
                <a:gd name="T9" fmla="*/ 6 h 39"/>
                <a:gd name="T10" fmla="*/ 33 w 55"/>
                <a:gd name="T11" fmla="*/ 9 h 39"/>
                <a:gd name="T12" fmla="*/ 31 w 55"/>
                <a:gd name="T13" fmla="*/ 18 h 39"/>
                <a:gd name="T14" fmla="*/ 31 w 55"/>
                <a:gd name="T15" fmla="*/ 39 h 39"/>
                <a:gd name="T16" fmla="*/ 24 w 55"/>
                <a:gd name="T17" fmla="*/ 39 h 39"/>
                <a:gd name="T18" fmla="*/ 24 w 55"/>
                <a:gd name="T19" fmla="*/ 17 h 39"/>
                <a:gd name="T20" fmla="*/ 15 w 55"/>
                <a:gd name="T21" fmla="*/ 6 h 39"/>
                <a:gd name="T22" fmla="*/ 9 w 55"/>
                <a:gd name="T23" fmla="*/ 9 h 39"/>
                <a:gd name="T24" fmla="*/ 7 w 55"/>
                <a:gd name="T25" fmla="*/ 18 h 39"/>
                <a:gd name="T26" fmla="*/ 7 w 55"/>
                <a:gd name="T27" fmla="*/ 39 h 39"/>
                <a:gd name="T28" fmla="*/ 0 w 55"/>
                <a:gd name="T29" fmla="*/ 39 h 39"/>
                <a:gd name="T30" fmla="*/ 0 w 55"/>
                <a:gd name="T31" fmla="*/ 1 h 39"/>
                <a:gd name="T32" fmla="*/ 7 w 55"/>
                <a:gd name="T33" fmla="*/ 1 h 39"/>
                <a:gd name="T34" fmla="*/ 7 w 55"/>
                <a:gd name="T35" fmla="*/ 7 h 39"/>
                <a:gd name="T36" fmla="*/ 7 w 55"/>
                <a:gd name="T37" fmla="*/ 7 h 39"/>
                <a:gd name="T38" fmla="*/ 19 w 55"/>
                <a:gd name="T39" fmla="*/ 0 h 39"/>
                <a:gd name="T40" fmla="*/ 25 w 55"/>
                <a:gd name="T41" fmla="*/ 2 h 39"/>
                <a:gd name="T42" fmla="*/ 29 w 55"/>
                <a:gd name="T43" fmla="*/ 8 h 39"/>
                <a:gd name="T44" fmla="*/ 42 w 55"/>
                <a:gd name="T45" fmla="*/ 0 h 39"/>
                <a:gd name="T46" fmla="*/ 55 w 55"/>
                <a:gd name="T47" fmla="*/ 16 h 39"/>
                <a:gd name="T48" fmla="*/ 55 w 55"/>
                <a:gd name="T49"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5" h="39">
                  <a:moveTo>
                    <a:pt x="55" y="39"/>
                  </a:moveTo>
                  <a:cubicBezTo>
                    <a:pt x="48" y="39"/>
                    <a:pt x="48" y="39"/>
                    <a:pt x="48" y="39"/>
                  </a:cubicBezTo>
                  <a:cubicBezTo>
                    <a:pt x="48" y="17"/>
                    <a:pt x="48" y="17"/>
                    <a:pt x="48" y="17"/>
                  </a:cubicBezTo>
                  <a:cubicBezTo>
                    <a:pt x="48" y="13"/>
                    <a:pt x="47" y="10"/>
                    <a:pt x="46" y="8"/>
                  </a:cubicBezTo>
                  <a:cubicBezTo>
                    <a:pt x="45" y="7"/>
                    <a:pt x="43" y="6"/>
                    <a:pt x="40" y="6"/>
                  </a:cubicBezTo>
                  <a:cubicBezTo>
                    <a:pt x="37" y="6"/>
                    <a:pt x="35" y="7"/>
                    <a:pt x="33" y="9"/>
                  </a:cubicBezTo>
                  <a:cubicBezTo>
                    <a:pt x="31" y="12"/>
                    <a:pt x="31" y="14"/>
                    <a:pt x="31" y="18"/>
                  </a:cubicBezTo>
                  <a:cubicBezTo>
                    <a:pt x="31" y="39"/>
                    <a:pt x="31" y="39"/>
                    <a:pt x="31" y="39"/>
                  </a:cubicBezTo>
                  <a:cubicBezTo>
                    <a:pt x="24" y="39"/>
                    <a:pt x="24" y="39"/>
                    <a:pt x="24" y="39"/>
                  </a:cubicBezTo>
                  <a:cubicBezTo>
                    <a:pt x="24" y="17"/>
                    <a:pt x="24" y="17"/>
                    <a:pt x="24" y="17"/>
                  </a:cubicBezTo>
                  <a:cubicBezTo>
                    <a:pt x="24" y="9"/>
                    <a:pt x="21" y="6"/>
                    <a:pt x="15" y="6"/>
                  </a:cubicBezTo>
                  <a:cubicBezTo>
                    <a:pt x="13" y="6"/>
                    <a:pt x="11" y="7"/>
                    <a:pt x="9" y="9"/>
                  </a:cubicBezTo>
                  <a:cubicBezTo>
                    <a:pt x="7" y="11"/>
                    <a:pt x="7" y="14"/>
                    <a:pt x="7" y="18"/>
                  </a:cubicBezTo>
                  <a:cubicBezTo>
                    <a:pt x="7" y="39"/>
                    <a:pt x="7" y="39"/>
                    <a:pt x="7" y="39"/>
                  </a:cubicBezTo>
                  <a:cubicBezTo>
                    <a:pt x="0" y="39"/>
                    <a:pt x="0" y="39"/>
                    <a:pt x="0" y="39"/>
                  </a:cubicBezTo>
                  <a:cubicBezTo>
                    <a:pt x="0" y="1"/>
                    <a:pt x="0" y="1"/>
                    <a:pt x="0" y="1"/>
                  </a:cubicBezTo>
                  <a:cubicBezTo>
                    <a:pt x="7" y="1"/>
                    <a:pt x="7" y="1"/>
                    <a:pt x="7" y="1"/>
                  </a:cubicBezTo>
                  <a:cubicBezTo>
                    <a:pt x="7" y="7"/>
                    <a:pt x="7" y="7"/>
                    <a:pt x="7" y="7"/>
                  </a:cubicBezTo>
                  <a:cubicBezTo>
                    <a:pt x="7" y="7"/>
                    <a:pt x="7" y="7"/>
                    <a:pt x="7" y="7"/>
                  </a:cubicBezTo>
                  <a:cubicBezTo>
                    <a:pt x="9" y="3"/>
                    <a:pt x="13" y="0"/>
                    <a:pt x="19" y="0"/>
                  </a:cubicBezTo>
                  <a:cubicBezTo>
                    <a:pt x="21" y="0"/>
                    <a:pt x="23" y="1"/>
                    <a:pt x="25" y="2"/>
                  </a:cubicBezTo>
                  <a:cubicBezTo>
                    <a:pt x="27" y="4"/>
                    <a:pt x="29" y="6"/>
                    <a:pt x="29" y="8"/>
                  </a:cubicBezTo>
                  <a:cubicBezTo>
                    <a:pt x="32" y="3"/>
                    <a:pt x="36" y="0"/>
                    <a:pt x="42" y="0"/>
                  </a:cubicBezTo>
                  <a:cubicBezTo>
                    <a:pt x="50" y="0"/>
                    <a:pt x="55" y="5"/>
                    <a:pt x="55" y="16"/>
                  </a:cubicBezTo>
                  <a:lnTo>
                    <a:pt x="55" y="3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35"/>
            <p:cNvSpPr>
              <a:spLocks noEditPoints="1"/>
            </p:cNvSpPr>
            <p:nvPr/>
          </p:nvSpPr>
          <p:spPr bwMode="auto">
            <a:xfrm>
              <a:off x="436563" y="388938"/>
              <a:ext cx="438150" cy="419100"/>
            </a:xfrm>
            <a:custGeom>
              <a:avLst/>
              <a:gdLst>
                <a:gd name="T0" fmla="*/ 58 w 116"/>
                <a:gd name="T1" fmla="*/ 0 h 111"/>
                <a:gd name="T2" fmla="*/ 0 w 116"/>
                <a:gd name="T3" fmla="*/ 58 h 111"/>
                <a:gd name="T4" fmla="*/ 58 w 116"/>
                <a:gd name="T5" fmla="*/ 111 h 111"/>
                <a:gd name="T6" fmla="*/ 116 w 116"/>
                <a:gd name="T7" fmla="*/ 58 h 111"/>
                <a:gd name="T8" fmla="*/ 58 w 116"/>
                <a:gd name="T9" fmla="*/ 0 h 111"/>
                <a:gd name="T10" fmla="*/ 58 w 116"/>
                <a:gd name="T11" fmla="*/ 94 h 111"/>
                <a:gd name="T12" fmla="*/ 22 w 116"/>
                <a:gd name="T13" fmla="*/ 58 h 111"/>
                <a:gd name="T14" fmla="*/ 58 w 116"/>
                <a:gd name="T15" fmla="*/ 22 h 111"/>
                <a:gd name="T16" fmla="*/ 94 w 116"/>
                <a:gd name="T17" fmla="*/ 58 h 111"/>
                <a:gd name="T18" fmla="*/ 58 w 116"/>
                <a:gd name="T19" fmla="*/ 94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111">
                  <a:moveTo>
                    <a:pt x="58" y="0"/>
                  </a:moveTo>
                  <a:cubicBezTo>
                    <a:pt x="26" y="0"/>
                    <a:pt x="0" y="26"/>
                    <a:pt x="0" y="58"/>
                  </a:cubicBezTo>
                  <a:cubicBezTo>
                    <a:pt x="0" y="90"/>
                    <a:pt x="26" y="111"/>
                    <a:pt x="58" y="111"/>
                  </a:cubicBezTo>
                  <a:cubicBezTo>
                    <a:pt x="90" y="111"/>
                    <a:pt x="116" y="90"/>
                    <a:pt x="116" y="58"/>
                  </a:cubicBezTo>
                  <a:cubicBezTo>
                    <a:pt x="116" y="26"/>
                    <a:pt x="90" y="0"/>
                    <a:pt x="58" y="0"/>
                  </a:cubicBezTo>
                  <a:close/>
                  <a:moveTo>
                    <a:pt x="58" y="94"/>
                  </a:moveTo>
                  <a:cubicBezTo>
                    <a:pt x="38" y="94"/>
                    <a:pt x="22" y="78"/>
                    <a:pt x="22" y="58"/>
                  </a:cubicBezTo>
                  <a:cubicBezTo>
                    <a:pt x="22" y="38"/>
                    <a:pt x="38" y="22"/>
                    <a:pt x="58" y="22"/>
                  </a:cubicBezTo>
                  <a:cubicBezTo>
                    <a:pt x="78" y="22"/>
                    <a:pt x="94" y="38"/>
                    <a:pt x="94" y="58"/>
                  </a:cubicBezTo>
                  <a:cubicBezTo>
                    <a:pt x="94" y="78"/>
                    <a:pt x="78" y="94"/>
                    <a:pt x="58" y="9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36"/>
            <p:cNvSpPr/>
            <p:nvPr/>
          </p:nvSpPr>
          <p:spPr bwMode="auto">
            <a:xfrm>
              <a:off x="414338" y="831850"/>
              <a:ext cx="509588" cy="646113"/>
            </a:xfrm>
            <a:custGeom>
              <a:avLst/>
              <a:gdLst>
                <a:gd name="T0" fmla="*/ 66 w 135"/>
                <a:gd name="T1" fmla="*/ 38 h 171"/>
                <a:gd name="T2" fmla="*/ 54 w 135"/>
                <a:gd name="T3" fmla="*/ 38 h 171"/>
                <a:gd name="T4" fmla="*/ 54 w 135"/>
                <a:gd name="T5" fmla="*/ 28 h 171"/>
                <a:gd name="T6" fmla="*/ 132 w 135"/>
                <a:gd name="T7" fmla="*/ 28 h 171"/>
                <a:gd name="T8" fmla="*/ 132 w 135"/>
                <a:gd name="T9" fmla="*/ 0 h 171"/>
                <a:gd name="T10" fmla="*/ 0 w 135"/>
                <a:gd name="T11" fmla="*/ 0 h 171"/>
                <a:gd name="T12" fmla="*/ 0 w 135"/>
                <a:gd name="T13" fmla="*/ 28 h 171"/>
                <a:gd name="T14" fmla="*/ 27 w 135"/>
                <a:gd name="T15" fmla="*/ 28 h 171"/>
                <a:gd name="T16" fmla="*/ 27 w 135"/>
                <a:gd name="T17" fmla="*/ 56 h 171"/>
                <a:gd name="T18" fmla="*/ 33 w 135"/>
                <a:gd name="T19" fmla="*/ 56 h 171"/>
                <a:gd name="T20" fmla="*/ 54 w 135"/>
                <a:gd name="T21" fmla="*/ 56 h 171"/>
                <a:gd name="T22" fmla="*/ 56 w 135"/>
                <a:gd name="T23" fmla="*/ 56 h 171"/>
                <a:gd name="T24" fmla="*/ 56 w 135"/>
                <a:gd name="T25" fmla="*/ 56 h 171"/>
                <a:gd name="T26" fmla="*/ 58 w 135"/>
                <a:gd name="T27" fmla="*/ 56 h 171"/>
                <a:gd name="T28" fmla="*/ 111 w 135"/>
                <a:gd name="T29" fmla="*/ 102 h 171"/>
                <a:gd name="T30" fmla="*/ 58 w 135"/>
                <a:gd name="T31" fmla="*/ 149 h 171"/>
                <a:gd name="T32" fmla="*/ 35 w 135"/>
                <a:gd name="T33" fmla="*/ 149 h 171"/>
                <a:gd name="T34" fmla="*/ 35 w 135"/>
                <a:gd name="T35" fmla="*/ 171 h 171"/>
                <a:gd name="T36" fmla="*/ 66 w 135"/>
                <a:gd name="T37" fmla="*/ 171 h 171"/>
                <a:gd name="T38" fmla="*/ 135 w 135"/>
                <a:gd name="T39" fmla="*/ 105 h 171"/>
                <a:gd name="T40" fmla="*/ 66 w 135"/>
                <a:gd name="T41" fmla="*/ 3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5" h="171">
                  <a:moveTo>
                    <a:pt x="66" y="38"/>
                  </a:moveTo>
                  <a:cubicBezTo>
                    <a:pt x="62" y="38"/>
                    <a:pt x="58" y="38"/>
                    <a:pt x="54" y="38"/>
                  </a:cubicBezTo>
                  <a:cubicBezTo>
                    <a:pt x="54" y="28"/>
                    <a:pt x="54" y="28"/>
                    <a:pt x="54" y="28"/>
                  </a:cubicBezTo>
                  <a:cubicBezTo>
                    <a:pt x="132" y="28"/>
                    <a:pt x="132" y="28"/>
                    <a:pt x="132" y="28"/>
                  </a:cubicBezTo>
                  <a:cubicBezTo>
                    <a:pt x="132" y="0"/>
                    <a:pt x="132" y="0"/>
                    <a:pt x="132" y="0"/>
                  </a:cubicBezTo>
                  <a:cubicBezTo>
                    <a:pt x="0" y="0"/>
                    <a:pt x="0" y="0"/>
                    <a:pt x="0" y="0"/>
                  </a:cubicBezTo>
                  <a:cubicBezTo>
                    <a:pt x="0" y="28"/>
                    <a:pt x="0" y="28"/>
                    <a:pt x="0" y="28"/>
                  </a:cubicBezTo>
                  <a:cubicBezTo>
                    <a:pt x="27" y="28"/>
                    <a:pt x="27" y="28"/>
                    <a:pt x="27" y="28"/>
                  </a:cubicBezTo>
                  <a:cubicBezTo>
                    <a:pt x="27" y="56"/>
                    <a:pt x="27" y="56"/>
                    <a:pt x="27" y="56"/>
                  </a:cubicBezTo>
                  <a:cubicBezTo>
                    <a:pt x="33" y="56"/>
                    <a:pt x="33" y="56"/>
                    <a:pt x="33" y="56"/>
                  </a:cubicBezTo>
                  <a:cubicBezTo>
                    <a:pt x="54" y="56"/>
                    <a:pt x="54" y="56"/>
                    <a:pt x="54" y="56"/>
                  </a:cubicBezTo>
                  <a:cubicBezTo>
                    <a:pt x="56" y="56"/>
                    <a:pt x="56" y="56"/>
                    <a:pt x="56" y="56"/>
                  </a:cubicBezTo>
                  <a:cubicBezTo>
                    <a:pt x="56" y="56"/>
                    <a:pt x="56" y="56"/>
                    <a:pt x="56" y="56"/>
                  </a:cubicBezTo>
                  <a:cubicBezTo>
                    <a:pt x="56" y="56"/>
                    <a:pt x="57" y="56"/>
                    <a:pt x="58" y="56"/>
                  </a:cubicBezTo>
                  <a:cubicBezTo>
                    <a:pt x="87" y="56"/>
                    <a:pt x="111" y="77"/>
                    <a:pt x="111" y="102"/>
                  </a:cubicBezTo>
                  <a:cubicBezTo>
                    <a:pt x="111" y="128"/>
                    <a:pt x="87" y="149"/>
                    <a:pt x="58" y="149"/>
                  </a:cubicBezTo>
                  <a:cubicBezTo>
                    <a:pt x="51" y="149"/>
                    <a:pt x="42" y="149"/>
                    <a:pt x="35" y="149"/>
                  </a:cubicBezTo>
                  <a:cubicBezTo>
                    <a:pt x="35" y="171"/>
                    <a:pt x="35" y="171"/>
                    <a:pt x="35" y="171"/>
                  </a:cubicBezTo>
                  <a:cubicBezTo>
                    <a:pt x="45" y="171"/>
                    <a:pt x="57" y="171"/>
                    <a:pt x="66" y="171"/>
                  </a:cubicBezTo>
                  <a:cubicBezTo>
                    <a:pt x="104" y="171"/>
                    <a:pt x="135" y="142"/>
                    <a:pt x="135" y="105"/>
                  </a:cubicBezTo>
                  <a:cubicBezTo>
                    <a:pt x="135" y="68"/>
                    <a:pt x="104" y="38"/>
                    <a:pt x="66" y="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37"/>
            <p:cNvSpPr>
              <a:spLocks noEditPoints="1"/>
            </p:cNvSpPr>
            <p:nvPr/>
          </p:nvSpPr>
          <p:spPr bwMode="auto">
            <a:xfrm>
              <a:off x="946150" y="392113"/>
              <a:ext cx="646113" cy="904875"/>
            </a:xfrm>
            <a:custGeom>
              <a:avLst/>
              <a:gdLst>
                <a:gd name="T0" fmla="*/ 171 w 171"/>
                <a:gd name="T1" fmla="*/ 40 h 239"/>
                <a:gd name="T2" fmla="*/ 171 w 171"/>
                <a:gd name="T3" fmla="*/ 16 h 239"/>
                <a:gd name="T4" fmla="*/ 119 w 171"/>
                <a:gd name="T5" fmla="*/ 16 h 239"/>
                <a:gd name="T6" fmla="*/ 119 w 171"/>
                <a:gd name="T7" fmla="*/ 0 h 239"/>
                <a:gd name="T8" fmla="*/ 91 w 171"/>
                <a:gd name="T9" fmla="*/ 0 h 239"/>
                <a:gd name="T10" fmla="*/ 91 w 171"/>
                <a:gd name="T11" fmla="*/ 16 h 239"/>
                <a:gd name="T12" fmla="*/ 61 w 171"/>
                <a:gd name="T13" fmla="*/ 16 h 239"/>
                <a:gd name="T14" fmla="*/ 38 w 171"/>
                <a:gd name="T15" fmla="*/ 16 h 239"/>
                <a:gd name="T16" fmla="*/ 38 w 171"/>
                <a:gd name="T17" fmla="*/ 40 h 239"/>
                <a:gd name="T18" fmla="*/ 38 w 171"/>
                <a:gd name="T19" fmla="*/ 119 h 239"/>
                <a:gd name="T20" fmla="*/ 25 w 171"/>
                <a:gd name="T21" fmla="*/ 109 h 239"/>
                <a:gd name="T22" fmla="*/ 0 w 171"/>
                <a:gd name="T23" fmla="*/ 133 h 239"/>
                <a:gd name="T24" fmla="*/ 14 w 171"/>
                <a:gd name="T25" fmla="*/ 144 h 239"/>
                <a:gd name="T26" fmla="*/ 24 w 171"/>
                <a:gd name="T27" fmla="*/ 132 h 239"/>
                <a:gd name="T28" fmla="*/ 38 w 171"/>
                <a:gd name="T29" fmla="*/ 155 h 239"/>
                <a:gd name="T30" fmla="*/ 61 w 171"/>
                <a:gd name="T31" fmla="*/ 155 h 239"/>
                <a:gd name="T32" fmla="*/ 61 w 171"/>
                <a:gd name="T33" fmla="*/ 40 h 239"/>
                <a:gd name="T34" fmla="*/ 91 w 171"/>
                <a:gd name="T35" fmla="*/ 40 h 239"/>
                <a:gd name="T36" fmla="*/ 91 w 171"/>
                <a:gd name="T37" fmla="*/ 128 h 239"/>
                <a:gd name="T38" fmla="*/ 56 w 171"/>
                <a:gd name="T39" fmla="*/ 181 h 239"/>
                <a:gd name="T40" fmla="*/ 113 w 171"/>
                <a:gd name="T41" fmla="*/ 239 h 239"/>
                <a:gd name="T42" fmla="*/ 171 w 171"/>
                <a:gd name="T43" fmla="*/ 181 h 239"/>
                <a:gd name="T44" fmla="*/ 119 w 171"/>
                <a:gd name="T45" fmla="*/ 124 h 239"/>
                <a:gd name="T46" fmla="*/ 119 w 171"/>
                <a:gd name="T47" fmla="*/ 92 h 239"/>
                <a:gd name="T48" fmla="*/ 164 w 171"/>
                <a:gd name="T49" fmla="*/ 92 h 239"/>
                <a:gd name="T50" fmla="*/ 164 w 171"/>
                <a:gd name="T51" fmla="*/ 69 h 239"/>
                <a:gd name="T52" fmla="*/ 119 w 171"/>
                <a:gd name="T53" fmla="*/ 69 h 239"/>
                <a:gd name="T54" fmla="*/ 119 w 171"/>
                <a:gd name="T55" fmla="*/ 40 h 239"/>
                <a:gd name="T56" fmla="*/ 171 w 171"/>
                <a:gd name="T57" fmla="*/ 40 h 239"/>
                <a:gd name="T58" fmla="*/ 148 w 171"/>
                <a:gd name="T59" fmla="*/ 181 h 239"/>
                <a:gd name="T60" fmla="*/ 113 w 171"/>
                <a:gd name="T61" fmla="*/ 216 h 239"/>
                <a:gd name="T62" fmla="*/ 79 w 171"/>
                <a:gd name="T63" fmla="*/ 181 h 239"/>
                <a:gd name="T64" fmla="*/ 113 w 171"/>
                <a:gd name="T65" fmla="*/ 147 h 239"/>
                <a:gd name="T66" fmla="*/ 148 w 171"/>
                <a:gd name="T67" fmla="*/ 181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1" h="239">
                  <a:moveTo>
                    <a:pt x="171" y="40"/>
                  </a:moveTo>
                  <a:cubicBezTo>
                    <a:pt x="171" y="16"/>
                    <a:pt x="171" y="16"/>
                    <a:pt x="171" y="16"/>
                  </a:cubicBezTo>
                  <a:cubicBezTo>
                    <a:pt x="119" y="16"/>
                    <a:pt x="119" y="16"/>
                    <a:pt x="119" y="16"/>
                  </a:cubicBezTo>
                  <a:cubicBezTo>
                    <a:pt x="119" y="0"/>
                    <a:pt x="119" y="0"/>
                    <a:pt x="119" y="0"/>
                  </a:cubicBezTo>
                  <a:cubicBezTo>
                    <a:pt x="91" y="0"/>
                    <a:pt x="91" y="0"/>
                    <a:pt x="91" y="0"/>
                  </a:cubicBezTo>
                  <a:cubicBezTo>
                    <a:pt x="91" y="16"/>
                    <a:pt x="91" y="16"/>
                    <a:pt x="91" y="16"/>
                  </a:cubicBezTo>
                  <a:cubicBezTo>
                    <a:pt x="61" y="16"/>
                    <a:pt x="61" y="16"/>
                    <a:pt x="61" y="16"/>
                  </a:cubicBezTo>
                  <a:cubicBezTo>
                    <a:pt x="38" y="16"/>
                    <a:pt x="38" y="16"/>
                    <a:pt x="38" y="16"/>
                  </a:cubicBezTo>
                  <a:cubicBezTo>
                    <a:pt x="38" y="40"/>
                    <a:pt x="38" y="40"/>
                    <a:pt x="38" y="40"/>
                  </a:cubicBezTo>
                  <a:cubicBezTo>
                    <a:pt x="38" y="119"/>
                    <a:pt x="38" y="119"/>
                    <a:pt x="38" y="119"/>
                  </a:cubicBezTo>
                  <a:cubicBezTo>
                    <a:pt x="25" y="109"/>
                    <a:pt x="25" y="109"/>
                    <a:pt x="25" y="109"/>
                  </a:cubicBezTo>
                  <a:cubicBezTo>
                    <a:pt x="0" y="133"/>
                    <a:pt x="0" y="133"/>
                    <a:pt x="0" y="133"/>
                  </a:cubicBezTo>
                  <a:cubicBezTo>
                    <a:pt x="14" y="144"/>
                    <a:pt x="14" y="144"/>
                    <a:pt x="14" y="144"/>
                  </a:cubicBezTo>
                  <a:cubicBezTo>
                    <a:pt x="24" y="132"/>
                    <a:pt x="24" y="132"/>
                    <a:pt x="24" y="132"/>
                  </a:cubicBezTo>
                  <a:cubicBezTo>
                    <a:pt x="38" y="155"/>
                    <a:pt x="38" y="155"/>
                    <a:pt x="38" y="155"/>
                  </a:cubicBezTo>
                  <a:cubicBezTo>
                    <a:pt x="61" y="155"/>
                    <a:pt x="61" y="155"/>
                    <a:pt x="61" y="155"/>
                  </a:cubicBezTo>
                  <a:cubicBezTo>
                    <a:pt x="61" y="40"/>
                    <a:pt x="61" y="40"/>
                    <a:pt x="61" y="40"/>
                  </a:cubicBezTo>
                  <a:cubicBezTo>
                    <a:pt x="91" y="40"/>
                    <a:pt x="91" y="40"/>
                    <a:pt x="91" y="40"/>
                  </a:cubicBezTo>
                  <a:cubicBezTo>
                    <a:pt x="91" y="128"/>
                    <a:pt x="91" y="128"/>
                    <a:pt x="91" y="128"/>
                  </a:cubicBezTo>
                  <a:cubicBezTo>
                    <a:pt x="70" y="137"/>
                    <a:pt x="56" y="157"/>
                    <a:pt x="56" y="181"/>
                  </a:cubicBezTo>
                  <a:cubicBezTo>
                    <a:pt x="56" y="213"/>
                    <a:pt x="82" y="239"/>
                    <a:pt x="113" y="239"/>
                  </a:cubicBezTo>
                  <a:cubicBezTo>
                    <a:pt x="145" y="239"/>
                    <a:pt x="171" y="213"/>
                    <a:pt x="171" y="181"/>
                  </a:cubicBezTo>
                  <a:cubicBezTo>
                    <a:pt x="171" y="151"/>
                    <a:pt x="148" y="127"/>
                    <a:pt x="119" y="124"/>
                  </a:cubicBezTo>
                  <a:cubicBezTo>
                    <a:pt x="119" y="92"/>
                    <a:pt x="119" y="92"/>
                    <a:pt x="119" y="92"/>
                  </a:cubicBezTo>
                  <a:cubicBezTo>
                    <a:pt x="164" y="92"/>
                    <a:pt x="164" y="92"/>
                    <a:pt x="164" y="92"/>
                  </a:cubicBezTo>
                  <a:cubicBezTo>
                    <a:pt x="164" y="69"/>
                    <a:pt x="164" y="69"/>
                    <a:pt x="164" y="69"/>
                  </a:cubicBezTo>
                  <a:cubicBezTo>
                    <a:pt x="119" y="69"/>
                    <a:pt x="119" y="69"/>
                    <a:pt x="119" y="69"/>
                  </a:cubicBezTo>
                  <a:cubicBezTo>
                    <a:pt x="119" y="40"/>
                    <a:pt x="119" y="40"/>
                    <a:pt x="119" y="40"/>
                  </a:cubicBezTo>
                  <a:lnTo>
                    <a:pt x="171" y="40"/>
                  </a:lnTo>
                  <a:close/>
                  <a:moveTo>
                    <a:pt x="148" y="181"/>
                  </a:moveTo>
                  <a:cubicBezTo>
                    <a:pt x="148" y="200"/>
                    <a:pt x="132" y="216"/>
                    <a:pt x="113" y="216"/>
                  </a:cubicBezTo>
                  <a:cubicBezTo>
                    <a:pt x="94" y="216"/>
                    <a:pt x="79" y="200"/>
                    <a:pt x="79" y="181"/>
                  </a:cubicBezTo>
                  <a:cubicBezTo>
                    <a:pt x="79" y="162"/>
                    <a:pt x="94" y="147"/>
                    <a:pt x="113" y="147"/>
                  </a:cubicBezTo>
                  <a:cubicBezTo>
                    <a:pt x="132" y="147"/>
                    <a:pt x="148" y="162"/>
                    <a:pt x="148" y="1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dirty="0"/>
          </a:p>
        </p:txBody>
      </p:sp>
      <p:sp>
        <p:nvSpPr>
          <p:cNvPr id="146" name="矩形 145"/>
          <p:cNvSpPr/>
          <p:nvPr/>
        </p:nvSpPr>
        <p:spPr>
          <a:xfrm>
            <a:off x="439547" y="307974"/>
            <a:ext cx="8358842"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天猫平台医药电商企业集中度较低，竞争相对激烈</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11" name="Rectangle 1"/>
          <p:cNvSpPr>
            <a:spLocks noChangeArrowheads="1"/>
          </p:cNvSpPr>
          <p:nvPr/>
        </p:nvSpPr>
        <p:spPr bwMode="auto">
          <a:xfrm>
            <a:off x="449443" y="784375"/>
            <a:ext cx="9443494" cy="552459"/>
          </a:xfrm>
          <a:prstGeom prst="rect">
            <a:avLst/>
          </a:prstGeom>
          <a:noFill/>
          <a:ln w="9525">
            <a:noFill/>
            <a:miter lim="800000"/>
          </a:ln>
          <a:effectLst/>
        </p:spPr>
        <p:txBody>
          <a:bodyPr wrap="square" anchor="ctr">
            <a:spAutoFit/>
          </a:bodyPr>
          <a:lstStyle/>
          <a:p>
            <a:pPr>
              <a:lnSpc>
                <a:spcPct val="130000"/>
              </a:lnSpc>
              <a:defRPr/>
            </a:pPr>
            <a:r>
              <a:rPr lang="zh-CN" altLang="en-US" sz="1150" dirty="0">
                <a:solidFill>
                  <a:srgbClr val="333333"/>
                </a:solidFill>
                <a:latin typeface="微软雅黑" panose="020B0503020204020204" pitchFamily="34" charset="-122"/>
                <a:ea typeface="微软雅黑" panose="020B0503020204020204" pitchFamily="34" charset="-122"/>
              </a:rPr>
              <a:t>截止到</a:t>
            </a:r>
            <a:r>
              <a:rPr lang="en-US" altLang="zh-CN" sz="1150" dirty="0">
                <a:solidFill>
                  <a:srgbClr val="333333"/>
                </a:solidFill>
                <a:latin typeface="微软雅黑" panose="020B0503020204020204" pitchFamily="34" charset="-122"/>
                <a:ea typeface="微软雅黑" panose="020B0503020204020204" pitchFamily="34" charset="-122"/>
              </a:rPr>
              <a:t>2015</a:t>
            </a:r>
            <a:r>
              <a:rPr lang="zh-CN" altLang="en-US" sz="1150" dirty="0">
                <a:solidFill>
                  <a:srgbClr val="333333"/>
                </a:solidFill>
                <a:latin typeface="微软雅黑" panose="020B0503020204020204" pitchFamily="34" charset="-122"/>
                <a:ea typeface="微软雅黑" panose="020B0503020204020204" pitchFamily="34" charset="-122"/>
              </a:rPr>
              <a:t>年</a:t>
            </a:r>
            <a:r>
              <a:rPr lang="en-US" altLang="zh-CN" sz="1150" dirty="0">
                <a:solidFill>
                  <a:srgbClr val="333333"/>
                </a:solidFill>
                <a:latin typeface="微软雅黑" panose="020B0503020204020204" pitchFamily="34" charset="-122"/>
                <a:ea typeface="微软雅黑" panose="020B0503020204020204" pitchFamily="34" charset="-122"/>
              </a:rPr>
              <a:t>6</a:t>
            </a:r>
            <a:r>
              <a:rPr lang="zh-CN" altLang="en-US" sz="1150" dirty="0">
                <a:solidFill>
                  <a:srgbClr val="333333"/>
                </a:solidFill>
                <a:latin typeface="微软雅黑" panose="020B0503020204020204" pitchFamily="34" charset="-122"/>
                <a:ea typeface="微软雅黑" panose="020B0503020204020204" pitchFamily="34" charset="-122"/>
              </a:rPr>
              <a:t>月底，</a:t>
            </a:r>
            <a:r>
              <a:rPr lang="en-US" altLang="zh-CN" sz="1150" dirty="0">
                <a:solidFill>
                  <a:srgbClr val="333333"/>
                </a:solidFill>
                <a:latin typeface="微软雅黑" panose="020B0503020204020204" pitchFamily="34" charset="-122"/>
                <a:ea typeface="微软雅黑" panose="020B0503020204020204" pitchFamily="34" charset="-122"/>
              </a:rPr>
              <a:t>314</a:t>
            </a:r>
            <a:r>
              <a:rPr lang="zh-CN" altLang="en-US" sz="1150" dirty="0">
                <a:solidFill>
                  <a:srgbClr val="333333"/>
                </a:solidFill>
                <a:latin typeface="微软雅黑" panose="020B0503020204020204" pitchFamily="34" charset="-122"/>
                <a:ea typeface="微软雅黑" panose="020B0503020204020204" pitchFamily="34" charset="-122"/>
              </a:rPr>
              <a:t>家获得网上药店牌照的企业中，有</a:t>
            </a:r>
            <a:r>
              <a:rPr lang="en-US" altLang="zh-CN" sz="1150" dirty="0">
                <a:solidFill>
                  <a:srgbClr val="333333"/>
                </a:solidFill>
                <a:latin typeface="微软雅黑" panose="020B0503020204020204" pitchFamily="34" charset="-122"/>
                <a:ea typeface="微软雅黑" panose="020B0503020204020204" pitchFamily="34" charset="-122"/>
              </a:rPr>
              <a:t>194</a:t>
            </a:r>
            <a:r>
              <a:rPr lang="zh-CN" altLang="en-US" sz="1150" dirty="0">
                <a:solidFill>
                  <a:srgbClr val="333333"/>
                </a:solidFill>
                <a:latin typeface="微软雅黑" panose="020B0503020204020204" pitchFamily="34" charset="-122"/>
                <a:ea typeface="微软雅黑" panose="020B0503020204020204" pitchFamily="34" charset="-122"/>
              </a:rPr>
              <a:t>家在天猫医药馆开设有官方旗舰店，占比达</a:t>
            </a:r>
            <a:r>
              <a:rPr lang="en-US" altLang="zh-CN" sz="1150" dirty="0">
                <a:solidFill>
                  <a:srgbClr val="333333"/>
                </a:solidFill>
                <a:latin typeface="微软雅黑" panose="020B0503020204020204" pitchFamily="34" charset="-122"/>
                <a:ea typeface="微软雅黑" panose="020B0503020204020204" pitchFamily="34" charset="-122"/>
              </a:rPr>
              <a:t>61.98%</a:t>
            </a:r>
            <a:r>
              <a:rPr lang="zh-CN" altLang="en-US" sz="1150" dirty="0">
                <a:solidFill>
                  <a:srgbClr val="333333"/>
                </a:solidFill>
                <a:latin typeface="微软雅黑" panose="020B0503020204020204" pitchFamily="34" charset="-122"/>
                <a:ea typeface="微软雅黑" panose="020B0503020204020204" pitchFamily="34" charset="-122"/>
              </a:rPr>
              <a:t>。从天猫医药馆</a:t>
            </a:r>
            <a:r>
              <a:rPr lang="en-US" altLang="zh-CN" sz="1150" dirty="0">
                <a:solidFill>
                  <a:srgbClr val="333333"/>
                </a:solidFill>
                <a:latin typeface="微软雅黑" panose="020B0503020204020204" pitchFamily="34" charset="-122"/>
                <a:ea typeface="微软雅黑" panose="020B0503020204020204" pitchFamily="34" charset="-122"/>
              </a:rPr>
              <a:t>8</a:t>
            </a:r>
            <a:r>
              <a:rPr lang="zh-CN" altLang="en-US" sz="1150" dirty="0">
                <a:solidFill>
                  <a:srgbClr val="333333"/>
                </a:solidFill>
                <a:latin typeface="微软雅黑" panose="020B0503020204020204" pitchFamily="34" charset="-122"/>
                <a:ea typeface="微软雅黑" panose="020B0503020204020204" pitchFamily="34" charset="-122"/>
              </a:rPr>
              <a:t>月销售数据来看，共有</a:t>
            </a:r>
            <a:r>
              <a:rPr lang="en-US" altLang="zh-CN" sz="1150" dirty="0">
                <a:solidFill>
                  <a:srgbClr val="333333"/>
                </a:solidFill>
                <a:latin typeface="微软雅黑" panose="020B0503020204020204" pitchFamily="34" charset="-122"/>
                <a:ea typeface="微软雅黑" panose="020B0503020204020204" pitchFamily="34" charset="-122"/>
              </a:rPr>
              <a:t>8</a:t>
            </a:r>
            <a:r>
              <a:rPr lang="zh-CN" altLang="en-US" sz="1150" dirty="0">
                <a:solidFill>
                  <a:srgbClr val="333333"/>
                </a:solidFill>
                <a:latin typeface="微软雅黑" panose="020B0503020204020204" pitchFamily="34" charset="-122"/>
                <a:ea typeface="微软雅黑" panose="020B0503020204020204" pitchFamily="34" charset="-122"/>
              </a:rPr>
              <a:t>家旗舰店销售额超过</a:t>
            </a:r>
            <a:r>
              <a:rPr lang="en-US" altLang="zh-CN" sz="1150" dirty="0">
                <a:solidFill>
                  <a:srgbClr val="333333"/>
                </a:solidFill>
                <a:latin typeface="微软雅黑" panose="020B0503020204020204" pitchFamily="34" charset="-122"/>
                <a:ea typeface="微软雅黑" panose="020B0503020204020204" pitchFamily="34" charset="-122"/>
              </a:rPr>
              <a:t>1000</a:t>
            </a:r>
            <a:r>
              <a:rPr lang="zh-CN" altLang="en-US" sz="1150" dirty="0">
                <a:solidFill>
                  <a:srgbClr val="333333"/>
                </a:solidFill>
                <a:latin typeface="微软雅黑" panose="020B0503020204020204" pitchFamily="34" charset="-122"/>
                <a:ea typeface="微软雅黑" panose="020B0503020204020204" pitchFamily="34" charset="-122"/>
              </a:rPr>
              <a:t>万元，占天猫医药馆总销售额</a:t>
            </a:r>
            <a:r>
              <a:rPr lang="en-US" altLang="zh-CN" sz="1150" dirty="0">
                <a:solidFill>
                  <a:srgbClr val="333333"/>
                </a:solidFill>
                <a:latin typeface="微软雅黑" panose="020B0503020204020204" pitchFamily="34" charset="-122"/>
                <a:ea typeface="微软雅黑" panose="020B0503020204020204" pitchFamily="34" charset="-122"/>
              </a:rPr>
              <a:t>31.7%</a:t>
            </a:r>
            <a:r>
              <a:rPr lang="zh-CN" altLang="en-US" sz="1150" dirty="0">
                <a:solidFill>
                  <a:srgbClr val="333333"/>
                </a:solidFill>
                <a:latin typeface="微软雅黑" panose="020B0503020204020204" pitchFamily="34" charset="-122"/>
                <a:ea typeface="微软雅黑" panose="020B0503020204020204" pitchFamily="34" charset="-122"/>
              </a:rPr>
              <a:t>。</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 name="文本框 8"/>
          <p:cNvSpPr txBox="1">
            <a:spLocks noChangeArrowheads="1"/>
          </p:cNvSpPr>
          <p:nvPr/>
        </p:nvSpPr>
        <p:spPr bwMode="auto">
          <a:xfrm>
            <a:off x="1116131" y="5223921"/>
            <a:ext cx="6059369" cy="236219"/>
          </a:xfrm>
          <a:prstGeom prst="rect">
            <a:avLst/>
          </a:prstGeom>
          <a:noFill/>
          <a:ln w="9525">
            <a:noFill/>
            <a:miter lim="800000"/>
          </a:ln>
        </p:spPr>
        <p:txBody>
          <a:bodyPr wrap="square">
            <a:spAutoFit/>
          </a:bodyPr>
          <a:lstStyle/>
          <a:p>
            <a:pPr>
              <a:lnSpc>
                <a:spcPct val="110000"/>
              </a:lnSpc>
            </a:pP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数据来源：天猫医药馆相关公开资料。</a:t>
            </a:r>
            <a:endPar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graphicFrame>
        <p:nvGraphicFramePr>
          <p:cNvPr id="14" name="图表 13"/>
          <p:cNvGraphicFramePr/>
          <p:nvPr/>
        </p:nvGraphicFramePr>
        <p:xfrm>
          <a:off x="4486143" y="1738490"/>
          <a:ext cx="4611922" cy="3273777"/>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8" name="图表 7"/>
          <p:cNvGraphicFramePr/>
          <p:nvPr/>
        </p:nvGraphicFramePr>
        <p:xfrm>
          <a:off x="1055862" y="1738490"/>
          <a:ext cx="2825430" cy="314968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dirty="0"/>
          </a:p>
        </p:txBody>
      </p:sp>
      <p:sp>
        <p:nvSpPr>
          <p:cNvPr id="146" name="矩形 145"/>
          <p:cNvSpPr/>
          <p:nvPr/>
        </p:nvSpPr>
        <p:spPr>
          <a:xfrm>
            <a:off x="439538" y="307974"/>
            <a:ext cx="8358842"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品类占比</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209" name="Rectangle 1"/>
          <p:cNvSpPr>
            <a:spLocks noChangeArrowheads="1"/>
          </p:cNvSpPr>
          <p:nvPr/>
        </p:nvSpPr>
        <p:spPr bwMode="auto">
          <a:xfrm>
            <a:off x="606190" y="1711993"/>
            <a:ext cx="3582863" cy="2308324"/>
          </a:xfrm>
          <a:prstGeom prst="rect">
            <a:avLst/>
          </a:prstGeom>
          <a:noFill/>
          <a:ln w="9525">
            <a:noFill/>
            <a:miter lim="800000"/>
          </a:ln>
          <a:effectLst/>
        </p:spPr>
        <p:txBody>
          <a:bodyPr wrap="square" anchor="ctr">
            <a:spAutoFit/>
          </a:bodyPr>
          <a:lstStyle/>
          <a:p>
            <a:pPr marL="171450" indent="-171450">
              <a:lnSpc>
                <a:spcPct val="150000"/>
              </a:lnSpc>
              <a:buFont typeface="Arial" panose="020B0604020202020204" pitchFamily="34" charset="0"/>
              <a:buChar char="•"/>
              <a:defRPr/>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医疗器械、</a:t>
            </a:r>
            <a:r>
              <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rPr>
              <a:t>OTC</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药品、计生用品、保健用品、医疗服务为天猫医药馆主要销售品类。</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defRPr/>
            </a:pP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71450" indent="-171450">
              <a:lnSpc>
                <a:spcPct val="150000"/>
              </a:lnSpc>
              <a:buFont typeface="Arial" panose="020B0604020202020204" pitchFamily="34" charset="0"/>
              <a:buChar char="•"/>
              <a:defRPr/>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随着互联网智能终端的不断普及，和人民健康意识的提高，医疗器械中血压仪等小型智能器械使用范围不断扩大，刺激了医疗器械的交易。此外，医疗器械相对于其它品类单价明显偏高，也是其占比大的原因之一。</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210" name="图表 209"/>
          <p:cNvGraphicFramePr/>
          <p:nvPr/>
        </p:nvGraphicFramePr>
        <p:xfrm>
          <a:off x="4476441" y="1144650"/>
          <a:ext cx="4949136" cy="366943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dirty="0"/>
          </a:p>
        </p:txBody>
      </p:sp>
      <p:sp>
        <p:nvSpPr>
          <p:cNvPr id="146" name="矩形 145"/>
          <p:cNvSpPr/>
          <p:nvPr/>
        </p:nvSpPr>
        <p:spPr>
          <a:xfrm>
            <a:off x="439538" y="307974"/>
            <a:ext cx="8358842" cy="412421"/>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医药电商</a:t>
            </a:r>
            <a:r>
              <a:rPr lang="en-US" altLang="zh-CN" sz="2000" dirty="0">
                <a:solidFill>
                  <a:srgbClr val="009ADD"/>
                </a:solidFill>
                <a:latin typeface="华康俪金黑W8(P)" panose="020B0800000000000000" pitchFamily="34" charset="-122"/>
                <a:ea typeface="华康俪金黑W8(P)" panose="020B0800000000000000" pitchFamily="34" charset="-122"/>
              </a:rPr>
              <a:t>B2C</a:t>
            </a:r>
            <a:r>
              <a:rPr lang="zh-CN" altLang="en-US" sz="2000" dirty="0">
                <a:solidFill>
                  <a:srgbClr val="009ADD"/>
                </a:solidFill>
                <a:latin typeface="华康俪金黑W8(P)" panose="020B0800000000000000" pitchFamily="34" charset="-122"/>
                <a:ea typeface="华康俪金黑W8(P)" panose="020B0800000000000000" pitchFamily="34" charset="-122"/>
              </a:rPr>
              <a:t>主要渠道中移动</a:t>
            </a:r>
            <a:r>
              <a:rPr lang="en-US" altLang="zh-CN" sz="2000" dirty="0">
                <a:solidFill>
                  <a:srgbClr val="009ADD"/>
                </a:solidFill>
                <a:latin typeface="华康俪金黑W8(P)" panose="020B0800000000000000" pitchFamily="34" charset="-122"/>
                <a:ea typeface="华康俪金黑W8(P)" panose="020B0800000000000000" pitchFamily="34" charset="-122"/>
              </a:rPr>
              <a:t>App</a:t>
            </a:r>
            <a:r>
              <a:rPr lang="zh-CN" altLang="en-US" sz="2000" dirty="0">
                <a:solidFill>
                  <a:srgbClr val="009ADD"/>
                </a:solidFill>
                <a:latin typeface="华康俪金黑W8(P)" panose="020B0800000000000000" pitchFamily="34" charset="-122"/>
                <a:ea typeface="华康俪金黑W8(P)" panose="020B0800000000000000" pitchFamily="34" charset="-122"/>
              </a:rPr>
              <a:t>转化率最高</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8" name="Rectangle 1"/>
          <p:cNvSpPr>
            <a:spLocks noChangeArrowheads="1"/>
          </p:cNvSpPr>
          <p:nvPr/>
        </p:nvSpPr>
        <p:spPr bwMode="auto">
          <a:xfrm>
            <a:off x="439538" y="794902"/>
            <a:ext cx="8611464" cy="332399"/>
          </a:xfrm>
          <a:prstGeom prst="rect">
            <a:avLst/>
          </a:prstGeom>
          <a:noFill/>
          <a:ln w="9525">
            <a:noFill/>
            <a:miter lim="800000"/>
          </a:ln>
          <a:effectLst/>
        </p:spPr>
        <p:txBody>
          <a:bodyPr wrap="square" anchor="ctr">
            <a:spAutoFit/>
          </a:bodyPr>
          <a:lstStyle>
            <a:defPPr>
              <a:defRPr lang="zh-CN"/>
            </a:defPPr>
            <a:lvl1pPr marL="0" algn="l" defTabSz="713105" rtl="0" eaLnBrk="1" latinLnBrk="0" hangingPunct="1">
              <a:defRPr sz="1405" kern="1200">
                <a:solidFill>
                  <a:schemeClr val="tx1"/>
                </a:solidFill>
                <a:latin typeface="+mn-lt"/>
                <a:ea typeface="+mn-ea"/>
                <a:cs typeface="+mn-cs"/>
              </a:defRPr>
            </a:lvl1pPr>
            <a:lvl2pPr marL="356870" algn="l" defTabSz="713105" rtl="0" eaLnBrk="1" latinLnBrk="0" hangingPunct="1">
              <a:defRPr sz="1405" kern="1200">
                <a:solidFill>
                  <a:schemeClr val="tx1"/>
                </a:solidFill>
                <a:latin typeface="+mn-lt"/>
                <a:ea typeface="+mn-ea"/>
                <a:cs typeface="+mn-cs"/>
              </a:defRPr>
            </a:lvl2pPr>
            <a:lvl3pPr marL="713105" algn="l" defTabSz="713105" rtl="0" eaLnBrk="1" latinLnBrk="0" hangingPunct="1">
              <a:defRPr sz="1405" kern="1200">
                <a:solidFill>
                  <a:schemeClr val="tx1"/>
                </a:solidFill>
                <a:latin typeface="+mn-lt"/>
                <a:ea typeface="+mn-ea"/>
                <a:cs typeface="+mn-cs"/>
              </a:defRPr>
            </a:lvl3pPr>
            <a:lvl4pPr marL="1069975" algn="l" defTabSz="713105" rtl="0" eaLnBrk="1" latinLnBrk="0" hangingPunct="1">
              <a:defRPr sz="1405" kern="1200">
                <a:solidFill>
                  <a:schemeClr val="tx1"/>
                </a:solidFill>
                <a:latin typeface="+mn-lt"/>
                <a:ea typeface="+mn-ea"/>
                <a:cs typeface="+mn-cs"/>
              </a:defRPr>
            </a:lvl4pPr>
            <a:lvl5pPr marL="1426210" algn="l" defTabSz="713105" rtl="0" eaLnBrk="1" latinLnBrk="0" hangingPunct="1">
              <a:defRPr sz="1405" kern="1200">
                <a:solidFill>
                  <a:schemeClr val="tx1"/>
                </a:solidFill>
                <a:latin typeface="+mn-lt"/>
                <a:ea typeface="+mn-ea"/>
                <a:cs typeface="+mn-cs"/>
              </a:defRPr>
            </a:lvl5pPr>
            <a:lvl6pPr marL="1783080" algn="l" defTabSz="713105" rtl="0" eaLnBrk="1" latinLnBrk="0" hangingPunct="1">
              <a:defRPr sz="1405" kern="1200">
                <a:solidFill>
                  <a:schemeClr val="tx1"/>
                </a:solidFill>
                <a:latin typeface="+mn-lt"/>
                <a:ea typeface="+mn-ea"/>
                <a:cs typeface="+mn-cs"/>
              </a:defRPr>
            </a:lvl6pPr>
            <a:lvl7pPr marL="2139950" algn="l" defTabSz="713105" rtl="0" eaLnBrk="1" latinLnBrk="0" hangingPunct="1">
              <a:defRPr sz="1405" kern="1200">
                <a:solidFill>
                  <a:schemeClr val="tx1"/>
                </a:solidFill>
                <a:latin typeface="+mn-lt"/>
                <a:ea typeface="+mn-ea"/>
                <a:cs typeface="+mn-cs"/>
              </a:defRPr>
            </a:lvl7pPr>
            <a:lvl8pPr marL="2496185" algn="l" defTabSz="713105" rtl="0" eaLnBrk="1" latinLnBrk="0" hangingPunct="1">
              <a:defRPr sz="1405" kern="1200">
                <a:solidFill>
                  <a:schemeClr val="tx1"/>
                </a:solidFill>
                <a:latin typeface="+mn-lt"/>
                <a:ea typeface="+mn-ea"/>
                <a:cs typeface="+mn-cs"/>
              </a:defRPr>
            </a:lvl8pPr>
            <a:lvl9pPr marL="2853055" algn="l" defTabSz="713105" rtl="0" eaLnBrk="1" latinLnBrk="0" hangingPunct="1">
              <a:defRPr sz="1405" kern="1200">
                <a:solidFill>
                  <a:schemeClr val="tx1"/>
                </a:solidFill>
                <a:latin typeface="+mn-lt"/>
                <a:ea typeface="+mn-ea"/>
                <a:cs typeface="+mn-cs"/>
              </a:defRPr>
            </a:lvl9pPr>
          </a:lstStyle>
          <a:p>
            <a:pPr>
              <a:lnSpc>
                <a:spcPct val="130000"/>
              </a:lnSpc>
              <a:defRPr/>
            </a:pPr>
            <a:r>
              <a:rPr lang="zh-CN" altLang="en-US" sz="1200" dirty="0">
                <a:solidFill>
                  <a:srgbClr val="333333"/>
                </a:solidFill>
                <a:latin typeface="微软雅黑" panose="020B0503020204020204" pitchFamily="34" charset="-122"/>
                <a:ea typeface="微软雅黑" panose="020B0503020204020204" pitchFamily="34" charset="-122"/>
              </a:rPr>
              <a:t>医药电商各渠道用户转化率存在较大差异，其中</a:t>
            </a:r>
            <a:r>
              <a:rPr lang="en-US" altLang="zh-CN" sz="1200" dirty="0">
                <a:solidFill>
                  <a:srgbClr val="333333"/>
                </a:solidFill>
                <a:latin typeface="微软雅黑" panose="020B0503020204020204" pitchFamily="34" charset="-122"/>
                <a:ea typeface="微软雅黑" panose="020B0503020204020204" pitchFamily="34" charset="-122"/>
              </a:rPr>
              <a:t>App</a:t>
            </a:r>
            <a:r>
              <a:rPr lang="zh-CN" altLang="en-US" sz="1200" dirty="0">
                <a:solidFill>
                  <a:srgbClr val="333333"/>
                </a:solidFill>
                <a:latin typeface="微软雅黑" panose="020B0503020204020204" pitchFamily="34" charset="-122"/>
                <a:ea typeface="微软雅黑" panose="020B0503020204020204" pitchFamily="34" charset="-122"/>
              </a:rPr>
              <a:t>用户转化率最高。</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Isosceles Triangle 2"/>
          <p:cNvSpPr/>
          <p:nvPr/>
        </p:nvSpPr>
        <p:spPr>
          <a:xfrm>
            <a:off x="6625462" y="2432977"/>
            <a:ext cx="1702937" cy="1854657"/>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713105" rtl="0" eaLnBrk="1" latinLnBrk="0" hangingPunct="1">
              <a:defRPr sz="1405" kern="1200">
                <a:solidFill>
                  <a:schemeClr val="lt1"/>
                </a:solidFill>
                <a:latin typeface="+mn-lt"/>
                <a:ea typeface="+mn-ea"/>
                <a:cs typeface="+mn-cs"/>
              </a:defRPr>
            </a:lvl1pPr>
            <a:lvl2pPr marL="356870" algn="l" defTabSz="713105" rtl="0" eaLnBrk="1" latinLnBrk="0" hangingPunct="1">
              <a:defRPr sz="1405" kern="1200">
                <a:solidFill>
                  <a:schemeClr val="lt1"/>
                </a:solidFill>
                <a:latin typeface="+mn-lt"/>
                <a:ea typeface="+mn-ea"/>
                <a:cs typeface="+mn-cs"/>
              </a:defRPr>
            </a:lvl2pPr>
            <a:lvl3pPr marL="713105" algn="l" defTabSz="713105" rtl="0" eaLnBrk="1" latinLnBrk="0" hangingPunct="1">
              <a:defRPr sz="1405" kern="1200">
                <a:solidFill>
                  <a:schemeClr val="lt1"/>
                </a:solidFill>
                <a:latin typeface="+mn-lt"/>
                <a:ea typeface="+mn-ea"/>
                <a:cs typeface="+mn-cs"/>
              </a:defRPr>
            </a:lvl3pPr>
            <a:lvl4pPr marL="1069975" algn="l" defTabSz="713105" rtl="0" eaLnBrk="1" latinLnBrk="0" hangingPunct="1">
              <a:defRPr sz="1405" kern="1200">
                <a:solidFill>
                  <a:schemeClr val="lt1"/>
                </a:solidFill>
                <a:latin typeface="+mn-lt"/>
                <a:ea typeface="+mn-ea"/>
                <a:cs typeface="+mn-cs"/>
              </a:defRPr>
            </a:lvl4pPr>
            <a:lvl5pPr marL="1426210" algn="l" defTabSz="713105" rtl="0" eaLnBrk="1" latinLnBrk="0" hangingPunct="1">
              <a:defRPr sz="1405" kern="1200">
                <a:solidFill>
                  <a:schemeClr val="lt1"/>
                </a:solidFill>
                <a:latin typeface="+mn-lt"/>
                <a:ea typeface="+mn-ea"/>
                <a:cs typeface="+mn-cs"/>
              </a:defRPr>
            </a:lvl5pPr>
            <a:lvl6pPr marL="1783080" algn="l" defTabSz="713105" rtl="0" eaLnBrk="1" latinLnBrk="0" hangingPunct="1">
              <a:defRPr sz="1405" kern="1200">
                <a:solidFill>
                  <a:schemeClr val="lt1"/>
                </a:solidFill>
                <a:latin typeface="+mn-lt"/>
                <a:ea typeface="+mn-ea"/>
                <a:cs typeface="+mn-cs"/>
              </a:defRPr>
            </a:lvl6pPr>
            <a:lvl7pPr marL="2139950" algn="l" defTabSz="713105" rtl="0" eaLnBrk="1" latinLnBrk="0" hangingPunct="1">
              <a:defRPr sz="1405" kern="1200">
                <a:solidFill>
                  <a:schemeClr val="lt1"/>
                </a:solidFill>
                <a:latin typeface="+mn-lt"/>
                <a:ea typeface="+mn-ea"/>
                <a:cs typeface="+mn-cs"/>
              </a:defRPr>
            </a:lvl7pPr>
            <a:lvl8pPr marL="2496185" algn="l" defTabSz="713105" rtl="0" eaLnBrk="1" latinLnBrk="0" hangingPunct="1">
              <a:defRPr sz="1405" kern="1200">
                <a:solidFill>
                  <a:schemeClr val="lt1"/>
                </a:solidFill>
                <a:latin typeface="+mn-lt"/>
                <a:ea typeface="+mn-ea"/>
                <a:cs typeface="+mn-cs"/>
              </a:defRPr>
            </a:lvl8pPr>
            <a:lvl9pPr marL="2853055" algn="l" defTabSz="713105" rtl="0" eaLnBrk="1" latinLnBrk="0" hangingPunct="1">
              <a:defRPr sz="1405" kern="1200">
                <a:solidFill>
                  <a:schemeClr val="lt1"/>
                </a:solidFill>
                <a:latin typeface="+mn-lt"/>
                <a:ea typeface="+mn-ea"/>
                <a:cs typeface="+mn-cs"/>
              </a:defRPr>
            </a:lvl9pPr>
          </a:lstStyle>
          <a:p>
            <a:pPr algn="ctr"/>
            <a:endParaRPr lang="en-US" dirty="0"/>
          </a:p>
        </p:txBody>
      </p:sp>
      <p:sp>
        <p:nvSpPr>
          <p:cNvPr id="10" name="Isosceles Triangle 2"/>
          <p:cNvSpPr/>
          <p:nvPr/>
        </p:nvSpPr>
        <p:spPr>
          <a:xfrm>
            <a:off x="5419472" y="2987251"/>
            <a:ext cx="1566283" cy="1300383"/>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713105" rtl="0" eaLnBrk="1" latinLnBrk="0" hangingPunct="1">
              <a:defRPr sz="1405" kern="1200">
                <a:solidFill>
                  <a:schemeClr val="lt1"/>
                </a:solidFill>
                <a:latin typeface="+mn-lt"/>
                <a:ea typeface="+mn-ea"/>
                <a:cs typeface="+mn-cs"/>
              </a:defRPr>
            </a:lvl1pPr>
            <a:lvl2pPr marL="356870" algn="l" defTabSz="713105" rtl="0" eaLnBrk="1" latinLnBrk="0" hangingPunct="1">
              <a:defRPr sz="1405" kern="1200">
                <a:solidFill>
                  <a:schemeClr val="lt1"/>
                </a:solidFill>
                <a:latin typeface="+mn-lt"/>
                <a:ea typeface="+mn-ea"/>
                <a:cs typeface="+mn-cs"/>
              </a:defRPr>
            </a:lvl2pPr>
            <a:lvl3pPr marL="713105" algn="l" defTabSz="713105" rtl="0" eaLnBrk="1" latinLnBrk="0" hangingPunct="1">
              <a:defRPr sz="1405" kern="1200">
                <a:solidFill>
                  <a:schemeClr val="lt1"/>
                </a:solidFill>
                <a:latin typeface="+mn-lt"/>
                <a:ea typeface="+mn-ea"/>
                <a:cs typeface="+mn-cs"/>
              </a:defRPr>
            </a:lvl3pPr>
            <a:lvl4pPr marL="1069975" algn="l" defTabSz="713105" rtl="0" eaLnBrk="1" latinLnBrk="0" hangingPunct="1">
              <a:defRPr sz="1405" kern="1200">
                <a:solidFill>
                  <a:schemeClr val="lt1"/>
                </a:solidFill>
                <a:latin typeface="+mn-lt"/>
                <a:ea typeface="+mn-ea"/>
                <a:cs typeface="+mn-cs"/>
              </a:defRPr>
            </a:lvl4pPr>
            <a:lvl5pPr marL="1426210" algn="l" defTabSz="713105" rtl="0" eaLnBrk="1" latinLnBrk="0" hangingPunct="1">
              <a:defRPr sz="1405" kern="1200">
                <a:solidFill>
                  <a:schemeClr val="lt1"/>
                </a:solidFill>
                <a:latin typeface="+mn-lt"/>
                <a:ea typeface="+mn-ea"/>
                <a:cs typeface="+mn-cs"/>
              </a:defRPr>
            </a:lvl5pPr>
            <a:lvl6pPr marL="1783080" algn="l" defTabSz="713105" rtl="0" eaLnBrk="1" latinLnBrk="0" hangingPunct="1">
              <a:defRPr sz="1405" kern="1200">
                <a:solidFill>
                  <a:schemeClr val="lt1"/>
                </a:solidFill>
                <a:latin typeface="+mn-lt"/>
                <a:ea typeface="+mn-ea"/>
                <a:cs typeface="+mn-cs"/>
              </a:defRPr>
            </a:lvl6pPr>
            <a:lvl7pPr marL="2139950" algn="l" defTabSz="713105" rtl="0" eaLnBrk="1" latinLnBrk="0" hangingPunct="1">
              <a:defRPr sz="1405" kern="1200">
                <a:solidFill>
                  <a:schemeClr val="lt1"/>
                </a:solidFill>
                <a:latin typeface="+mn-lt"/>
                <a:ea typeface="+mn-ea"/>
                <a:cs typeface="+mn-cs"/>
              </a:defRPr>
            </a:lvl7pPr>
            <a:lvl8pPr marL="2496185" algn="l" defTabSz="713105" rtl="0" eaLnBrk="1" latinLnBrk="0" hangingPunct="1">
              <a:defRPr sz="1405" kern="1200">
                <a:solidFill>
                  <a:schemeClr val="lt1"/>
                </a:solidFill>
                <a:latin typeface="+mn-lt"/>
                <a:ea typeface="+mn-ea"/>
                <a:cs typeface="+mn-cs"/>
              </a:defRPr>
            </a:lvl8pPr>
            <a:lvl9pPr marL="2853055" algn="l" defTabSz="713105" rtl="0" eaLnBrk="1" latinLnBrk="0" hangingPunct="1">
              <a:defRPr sz="1405" kern="1200">
                <a:solidFill>
                  <a:schemeClr val="lt1"/>
                </a:solidFill>
                <a:latin typeface="+mn-lt"/>
                <a:ea typeface="+mn-ea"/>
                <a:cs typeface="+mn-cs"/>
              </a:defRPr>
            </a:lvl9pPr>
          </a:lstStyle>
          <a:p>
            <a:pPr algn="ctr"/>
            <a:endParaRPr lang="en-US" dirty="0"/>
          </a:p>
        </p:txBody>
      </p:sp>
      <p:sp>
        <p:nvSpPr>
          <p:cNvPr id="11" name="Isosceles Triangle 2"/>
          <p:cNvSpPr/>
          <p:nvPr/>
        </p:nvSpPr>
        <p:spPr>
          <a:xfrm>
            <a:off x="7949025" y="3318177"/>
            <a:ext cx="1460548" cy="969457"/>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rgbClr val="00B0F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713105" rtl="0" eaLnBrk="1" latinLnBrk="0" hangingPunct="1">
              <a:defRPr sz="1405" kern="1200">
                <a:solidFill>
                  <a:schemeClr val="lt1"/>
                </a:solidFill>
                <a:latin typeface="+mn-lt"/>
                <a:ea typeface="+mn-ea"/>
                <a:cs typeface="+mn-cs"/>
              </a:defRPr>
            </a:lvl1pPr>
            <a:lvl2pPr marL="356870" algn="l" defTabSz="713105" rtl="0" eaLnBrk="1" latinLnBrk="0" hangingPunct="1">
              <a:defRPr sz="1405" kern="1200">
                <a:solidFill>
                  <a:schemeClr val="lt1"/>
                </a:solidFill>
                <a:latin typeface="+mn-lt"/>
                <a:ea typeface="+mn-ea"/>
                <a:cs typeface="+mn-cs"/>
              </a:defRPr>
            </a:lvl2pPr>
            <a:lvl3pPr marL="713105" algn="l" defTabSz="713105" rtl="0" eaLnBrk="1" latinLnBrk="0" hangingPunct="1">
              <a:defRPr sz="1405" kern="1200">
                <a:solidFill>
                  <a:schemeClr val="lt1"/>
                </a:solidFill>
                <a:latin typeface="+mn-lt"/>
                <a:ea typeface="+mn-ea"/>
                <a:cs typeface="+mn-cs"/>
              </a:defRPr>
            </a:lvl3pPr>
            <a:lvl4pPr marL="1069975" algn="l" defTabSz="713105" rtl="0" eaLnBrk="1" latinLnBrk="0" hangingPunct="1">
              <a:defRPr sz="1405" kern="1200">
                <a:solidFill>
                  <a:schemeClr val="lt1"/>
                </a:solidFill>
                <a:latin typeface="+mn-lt"/>
                <a:ea typeface="+mn-ea"/>
                <a:cs typeface="+mn-cs"/>
              </a:defRPr>
            </a:lvl4pPr>
            <a:lvl5pPr marL="1426210" algn="l" defTabSz="713105" rtl="0" eaLnBrk="1" latinLnBrk="0" hangingPunct="1">
              <a:defRPr sz="1405" kern="1200">
                <a:solidFill>
                  <a:schemeClr val="lt1"/>
                </a:solidFill>
                <a:latin typeface="+mn-lt"/>
                <a:ea typeface="+mn-ea"/>
                <a:cs typeface="+mn-cs"/>
              </a:defRPr>
            </a:lvl5pPr>
            <a:lvl6pPr marL="1783080" algn="l" defTabSz="713105" rtl="0" eaLnBrk="1" latinLnBrk="0" hangingPunct="1">
              <a:defRPr sz="1405" kern="1200">
                <a:solidFill>
                  <a:schemeClr val="lt1"/>
                </a:solidFill>
                <a:latin typeface="+mn-lt"/>
                <a:ea typeface="+mn-ea"/>
                <a:cs typeface="+mn-cs"/>
              </a:defRPr>
            </a:lvl6pPr>
            <a:lvl7pPr marL="2139950" algn="l" defTabSz="713105" rtl="0" eaLnBrk="1" latinLnBrk="0" hangingPunct="1">
              <a:defRPr sz="1405" kern="1200">
                <a:solidFill>
                  <a:schemeClr val="lt1"/>
                </a:solidFill>
                <a:latin typeface="+mn-lt"/>
                <a:ea typeface="+mn-ea"/>
                <a:cs typeface="+mn-cs"/>
              </a:defRPr>
            </a:lvl7pPr>
            <a:lvl8pPr marL="2496185" algn="l" defTabSz="713105" rtl="0" eaLnBrk="1" latinLnBrk="0" hangingPunct="1">
              <a:defRPr sz="1405" kern="1200">
                <a:solidFill>
                  <a:schemeClr val="lt1"/>
                </a:solidFill>
                <a:latin typeface="+mn-lt"/>
                <a:ea typeface="+mn-ea"/>
                <a:cs typeface="+mn-cs"/>
              </a:defRPr>
            </a:lvl8pPr>
            <a:lvl9pPr marL="2853055" algn="l" defTabSz="713105" rtl="0" eaLnBrk="1" latinLnBrk="0" hangingPunct="1">
              <a:defRPr sz="1405" kern="1200">
                <a:solidFill>
                  <a:schemeClr val="lt1"/>
                </a:solidFill>
                <a:latin typeface="+mn-lt"/>
                <a:ea typeface="+mn-ea"/>
                <a:cs typeface="+mn-cs"/>
              </a:defRPr>
            </a:lvl9pPr>
          </a:lstStyle>
          <a:p>
            <a:pPr algn="ctr"/>
            <a:endParaRPr lang="en-US" dirty="0"/>
          </a:p>
        </p:txBody>
      </p:sp>
      <p:sp>
        <p:nvSpPr>
          <p:cNvPr id="12" name="Freeform 73"/>
          <p:cNvSpPr>
            <a:spLocks noEditPoints="1"/>
          </p:cNvSpPr>
          <p:nvPr/>
        </p:nvSpPr>
        <p:spPr bwMode="auto">
          <a:xfrm>
            <a:off x="7346965" y="1756753"/>
            <a:ext cx="265584" cy="501464"/>
          </a:xfrm>
          <a:custGeom>
            <a:avLst/>
            <a:gdLst>
              <a:gd name="T0" fmla="*/ 81 w 96"/>
              <a:gd name="T1" fmla="*/ 0 h 180"/>
              <a:gd name="T2" fmla="*/ 15 w 96"/>
              <a:gd name="T3" fmla="*/ 0 h 180"/>
              <a:gd name="T4" fmla="*/ 0 w 96"/>
              <a:gd name="T5" fmla="*/ 15 h 180"/>
              <a:gd name="T6" fmla="*/ 0 w 96"/>
              <a:gd name="T7" fmla="*/ 165 h 180"/>
              <a:gd name="T8" fmla="*/ 15 w 96"/>
              <a:gd name="T9" fmla="*/ 180 h 180"/>
              <a:gd name="T10" fmla="*/ 81 w 96"/>
              <a:gd name="T11" fmla="*/ 180 h 180"/>
              <a:gd name="T12" fmla="*/ 96 w 96"/>
              <a:gd name="T13" fmla="*/ 165 h 180"/>
              <a:gd name="T14" fmla="*/ 96 w 96"/>
              <a:gd name="T15" fmla="*/ 15 h 180"/>
              <a:gd name="T16" fmla="*/ 81 w 96"/>
              <a:gd name="T17" fmla="*/ 0 h 180"/>
              <a:gd name="T18" fmla="*/ 39 w 96"/>
              <a:gd name="T19" fmla="*/ 12 h 180"/>
              <a:gd name="T20" fmla="*/ 57 w 96"/>
              <a:gd name="T21" fmla="*/ 12 h 180"/>
              <a:gd name="T22" fmla="*/ 60 w 96"/>
              <a:gd name="T23" fmla="*/ 15 h 180"/>
              <a:gd name="T24" fmla="*/ 57 w 96"/>
              <a:gd name="T25" fmla="*/ 18 h 180"/>
              <a:gd name="T26" fmla="*/ 39 w 96"/>
              <a:gd name="T27" fmla="*/ 18 h 180"/>
              <a:gd name="T28" fmla="*/ 36 w 96"/>
              <a:gd name="T29" fmla="*/ 15 h 180"/>
              <a:gd name="T30" fmla="*/ 39 w 96"/>
              <a:gd name="T31" fmla="*/ 12 h 180"/>
              <a:gd name="T32" fmla="*/ 48 w 96"/>
              <a:gd name="T33" fmla="*/ 174 h 180"/>
              <a:gd name="T34" fmla="*/ 39 w 96"/>
              <a:gd name="T35" fmla="*/ 165 h 180"/>
              <a:gd name="T36" fmla="*/ 48 w 96"/>
              <a:gd name="T37" fmla="*/ 156 h 180"/>
              <a:gd name="T38" fmla="*/ 57 w 96"/>
              <a:gd name="T39" fmla="*/ 165 h 180"/>
              <a:gd name="T40" fmla="*/ 48 w 96"/>
              <a:gd name="T41" fmla="*/ 174 h 180"/>
              <a:gd name="T42" fmla="*/ 90 w 96"/>
              <a:gd name="T43" fmla="*/ 150 h 180"/>
              <a:gd name="T44" fmla="*/ 6 w 96"/>
              <a:gd name="T45" fmla="*/ 150 h 180"/>
              <a:gd name="T46" fmla="*/ 6 w 96"/>
              <a:gd name="T47" fmla="*/ 30 h 180"/>
              <a:gd name="T48" fmla="*/ 90 w 96"/>
              <a:gd name="T49" fmla="*/ 30 h 180"/>
              <a:gd name="T50" fmla="*/ 90 w 96"/>
              <a:gd name="T51" fmla="*/ 15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6" h="180">
                <a:moveTo>
                  <a:pt x="81" y="0"/>
                </a:moveTo>
                <a:cubicBezTo>
                  <a:pt x="15" y="0"/>
                  <a:pt x="15" y="0"/>
                  <a:pt x="15" y="0"/>
                </a:cubicBezTo>
                <a:cubicBezTo>
                  <a:pt x="7" y="0"/>
                  <a:pt x="0" y="7"/>
                  <a:pt x="0" y="15"/>
                </a:cubicBezTo>
                <a:cubicBezTo>
                  <a:pt x="0" y="165"/>
                  <a:pt x="0" y="165"/>
                  <a:pt x="0" y="165"/>
                </a:cubicBezTo>
                <a:cubicBezTo>
                  <a:pt x="0" y="173"/>
                  <a:pt x="7" y="180"/>
                  <a:pt x="15" y="180"/>
                </a:cubicBezTo>
                <a:cubicBezTo>
                  <a:pt x="81" y="180"/>
                  <a:pt x="81" y="180"/>
                  <a:pt x="81" y="180"/>
                </a:cubicBezTo>
                <a:cubicBezTo>
                  <a:pt x="89" y="180"/>
                  <a:pt x="96" y="173"/>
                  <a:pt x="96" y="165"/>
                </a:cubicBezTo>
                <a:cubicBezTo>
                  <a:pt x="96" y="15"/>
                  <a:pt x="96" y="15"/>
                  <a:pt x="96" y="15"/>
                </a:cubicBezTo>
                <a:cubicBezTo>
                  <a:pt x="96" y="7"/>
                  <a:pt x="89" y="0"/>
                  <a:pt x="81" y="0"/>
                </a:cubicBezTo>
                <a:moveTo>
                  <a:pt x="39" y="12"/>
                </a:moveTo>
                <a:cubicBezTo>
                  <a:pt x="57" y="12"/>
                  <a:pt x="57" y="12"/>
                  <a:pt x="57" y="12"/>
                </a:cubicBezTo>
                <a:cubicBezTo>
                  <a:pt x="59" y="12"/>
                  <a:pt x="60" y="13"/>
                  <a:pt x="60" y="15"/>
                </a:cubicBezTo>
                <a:cubicBezTo>
                  <a:pt x="60" y="17"/>
                  <a:pt x="59" y="18"/>
                  <a:pt x="57" y="18"/>
                </a:cubicBezTo>
                <a:cubicBezTo>
                  <a:pt x="39" y="18"/>
                  <a:pt x="39" y="18"/>
                  <a:pt x="39" y="18"/>
                </a:cubicBezTo>
                <a:cubicBezTo>
                  <a:pt x="37" y="18"/>
                  <a:pt x="36" y="17"/>
                  <a:pt x="36" y="15"/>
                </a:cubicBezTo>
                <a:cubicBezTo>
                  <a:pt x="36" y="13"/>
                  <a:pt x="37" y="12"/>
                  <a:pt x="39" y="12"/>
                </a:cubicBezTo>
                <a:moveTo>
                  <a:pt x="48" y="174"/>
                </a:moveTo>
                <a:cubicBezTo>
                  <a:pt x="43" y="174"/>
                  <a:pt x="39" y="170"/>
                  <a:pt x="39" y="165"/>
                </a:cubicBezTo>
                <a:cubicBezTo>
                  <a:pt x="39" y="160"/>
                  <a:pt x="43" y="156"/>
                  <a:pt x="48" y="156"/>
                </a:cubicBezTo>
                <a:cubicBezTo>
                  <a:pt x="53" y="156"/>
                  <a:pt x="57" y="160"/>
                  <a:pt x="57" y="165"/>
                </a:cubicBezTo>
                <a:cubicBezTo>
                  <a:pt x="57" y="170"/>
                  <a:pt x="53" y="174"/>
                  <a:pt x="48" y="174"/>
                </a:cubicBezTo>
                <a:moveTo>
                  <a:pt x="90" y="150"/>
                </a:moveTo>
                <a:cubicBezTo>
                  <a:pt x="6" y="150"/>
                  <a:pt x="6" y="150"/>
                  <a:pt x="6" y="150"/>
                </a:cubicBezTo>
                <a:cubicBezTo>
                  <a:pt x="6" y="30"/>
                  <a:pt x="6" y="30"/>
                  <a:pt x="6" y="30"/>
                </a:cubicBezTo>
                <a:cubicBezTo>
                  <a:pt x="90" y="30"/>
                  <a:pt x="90" y="30"/>
                  <a:pt x="90" y="30"/>
                </a:cubicBezTo>
                <a:lnTo>
                  <a:pt x="90" y="150"/>
                </a:lnTo>
                <a:close/>
              </a:path>
            </a:pathLst>
          </a:custGeom>
          <a:solidFill>
            <a:srgbClr val="7F7F7F"/>
          </a:solidFill>
          <a:ln>
            <a:noFill/>
          </a:ln>
        </p:spPr>
        <p:txBody>
          <a:bodyPr vert="horz" wrap="square" lIns="91440" tIns="45720" rIns="91440" bIns="45720" numCol="1" anchor="t" anchorCtr="0" compatLnSpc="1"/>
          <a:lstStyle>
            <a:defPPr>
              <a:defRPr lang="zh-CN"/>
            </a:defPPr>
            <a:lvl1pPr marL="0" algn="l" defTabSz="713105" rtl="0" eaLnBrk="1" latinLnBrk="0" hangingPunct="1">
              <a:defRPr sz="1405" kern="1200">
                <a:solidFill>
                  <a:schemeClr val="tx1"/>
                </a:solidFill>
                <a:latin typeface="+mn-lt"/>
                <a:ea typeface="+mn-ea"/>
                <a:cs typeface="+mn-cs"/>
              </a:defRPr>
            </a:lvl1pPr>
            <a:lvl2pPr marL="356870" algn="l" defTabSz="713105" rtl="0" eaLnBrk="1" latinLnBrk="0" hangingPunct="1">
              <a:defRPr sz="1405" kern="1200">
                <a:solidFill>
                  <a:schemeClr val="tx1"/>
                </a:solidFill>
                <a:latin typeface="+mn-lt"/>
                <a:ea typeface="+mn-ea"/>
                <a:cs typeface="+mn-cs"/>
              </a:defRPr>
            </a:lvl2pPr>
            <a:lvl3pPr marL="713105" algn="l" defTabSz="713105" rtl="0" eaLnBrk="1" latinLnBrk="0" hangingPunct="1">
              <a:defRPr sz="1405" kern="1200">
                <a:solidFill>
                  <a:schemeClr val="tx1"/>
                </a:solidFill>
                <a:latin typeface="+mn-lt"/>
                <a:ea typeface="+mn-ea"/>
                <a:cs typeface="+mn-cs"/>
              </a:defRPr>
            </a:lvl3pPr>
            <a:lvl4pPr marL="1069975" algn="l" defTabSz="713105" rtl="0" eaLnBrk="1" latinLnBrk="0" hangingPunct="1">
              <a:defRPr sz="1405" kern="1200">
                <a:solidFill>
                  <a:schemeClr val="tx1"/>
                </a:solidFill>
                <a:latin typeface="+mn-lt"/>
                <a:ea typeface="+mn-ea"/>
                <a:cs typeface="+mn-cs"/>
              </a:defRPr>
            </a:lvl4pPr>
            <a:lvl5pPr marL="1426210" algn="l" defTabSz="713105" rtl="0" eaLnBrk="1" latinLnBrk="0" hangingPunct="1">
              <a:defRPr sz="1405" kern="1200">
                <a:solidFill>
                  <a:schemeClr val="tx1"/>
                </a:solidFill>
                <a:latin typeface="+mn-lt"/>
                <a:ea typeface="+mn-ea"/>
                <a:cs typeface="+mn-cs"/>
              </a:defRPr>
            </a:lvl5pPr>
            <a:lvl6pPr marL="1783080" algn="l" defTabSz="713105" rtl="0" eaLnBrk="1" latinLnBrk="0" hangingPunct="1">
              <a:defRPr sz="1405" kern="1200">
                <a:solidFill>
                  <a:schemeClr val="tx1"/>
                </a:solidFill>
                <a:latin typeface="+mn-lt"/>
                <a:ea typeface="+mn-ea"/>
                <a:cs typeface="+mn-cs"/>
              </a:defRPr>
            </a:lvl6pPr>
            <a:lvl7pPr marL="2139950" algn="l" defTabSz="713105" rtl="0" eaLnBrk="1" latinLnBrk="0" hangingPunct="1">
              <a:defRPr sz="1405" kern="1200">
                <a:solidFill>
                  <a:schemeClr val="tx1"/>
                </a:solidFill>
                <a:latin typeface="+mn-lt"/>
                <a:ea typeface="+mn-ea"/>
                <a:cs typeface="+mn-cs"/>
              </a:defRPr>
            </a:lvl7pPr>
            <a:lvl8pPr marL="2496185" algn="l" defTabSz="713105" rtl="0" eaLnBrk="1" latinLnBrk="0" hangingPunct="1">
              <a:defRPr sz="1405" kern="1200">
                <a:solidFill>
                  <a:schemeClr val="tx1"/>
                </a:solidFill>
                <a:latin typeface="+mn-lt"/>
                <a:ea typeface="+mn-ea"/>
                <a:cs typeface="+mn-cs"/>
              </a:defRPr>
            </a:lvl8pPr>
            <a:lvl9pPr marL="2853055" algn="l" defTabSz="713105" rtl="0" eaLnBrk="1" latinLnBrk="0" hangingPunct="1">
              <a:defRPr sz="1405" kern="1200">
                <a:solidFill>
                  <a:schemeClr val="tx1"/>
                </a:solidFill>
                <a:latin typeface="+mn-lt"/>
                <a:ea typeface="+mn-ea"/>
                <a:cs typeface="+mn-cs"/>
              </a:defRPr>
            </a:lvl9pPr>
          </a:lstStyle>
          <a:p>
            <a:endParaRPr lang="zh-CN" altLang="en-US"/>
          </a:p>
        </p:txBody>
      </p:sp>
      <p:sp>
        <p:nvSpPr>
          <p:cNvPr id="13" name="任意多边形 12"/>
          <p:cNvSpPr/>
          <p:nvPr/>
        </p:nvSpPr>
        <p:spPr>
          <a:xfrm>
            <a:off x="5943539" y="2363713"/>
            <a:ext cx="514380" cy="417016"/>
          </a:xfrm>
          <a:custGeom>
            <a:avLst/>
            <a:gdLst>
              <a:gd name="connsiteX0" fmla="*/ 1565766 w 3066261"/>
              <a:gd name="connsiteY0" fmla="*/ 1825887 h 2485865"/>
              <a:gd name="connsiteX1" fmla="*/ 1488311 w 3066261"/>
              <a:gd name="connsiteY1" fmla="*/ 1903342 h 2485865"/>
              <a:gd name="connsiteX2" fmla="*/ 1565766 w 3066261"/>
              <a:gd name="connsiteY2" fmla="*/ 1980797 h 2485865"/>
              <a:gd name="connsiteX3" fmla="*/ 1643221 w 3066261"/>
              <a:gd name="connsiteY3" fmla="*/ 1903342 h 2485865"/>
              <a:gd name="connsiteX4" fmla="*/ 1565766 w 3066261"/>
              <a:gd name="connsiteY4" fmla="*/ 1825887 h 2485865"/>
              <a:gd name="connsiteX5" fmla="*/ 113127 w 3066261"/>
              <a:gd name="connsiteY5" fmla="*/ 87395 h 2485865"/>
              <a:gd name="connsiteX6" fmla="*/ 113127 w 3066261"/>
              <a:gd name="connsiteY6" fmla="*/ 1701464 h 2485865"/>
              <a:gd name="connsiteX7" fmla="*/ 2953127 w 3066261"/>
              <a:gd name="connsiteY7" fmla="*/ 1701464 h 2485865"/>
              <a:gd name="connsiteX8" fmla="*/ 2953127 w 3066261"/>
              <a:gd name="connsiteY8" fmla="*/ 87395 h 2485865"/>
              <a:gd name="connsiteX9" fmla="*/ 103928 w 3066261"/>
              <a:gd name="connsiteY9" fmla="*/ 0 h 2485865"/>
              <a:gd name="connsiteX10" fmla="*/ 2962333 w 3066261"/>
              <a:gd name="connsiteY10" fmla="*/ 0 h 2485865"/>
              <a:gd name="connsiteX11" fmla="*/ 3066261 w 3066261"/>
              <a:gd name="connsiteY11" fmla="*/ 103928 h 2485865"/>
              <a:gd name="connsiteX12" fmla="*/ 3066261 w 3066261"/>
              <a:gd name="connsiteY12" fmla="*/ 2013167 h 2485865"/>
              <a:gd name="connsiteX13" fmla="*/ 2962333 w 3066261"/>
              <a:gd name="connsiteY13" fmla="*/ 2117095 h 2485865"/>
              <a:gd name="connsiteX14" fmla="*/ 1858688 w 3066261"/>
              <a:gd name="connsiteY14" fmla="*/ 2117095 h 2485865"/>
              <a:gd name="connsiteX15" fmla="*/ 1934960 w 3066261"/>
              <a:gd name="connsiteY15" fmla="*/ 2422186 h 2485865"/>
              <a:gd name="connsiteX16" fmla="*/ 1970330 w 3066261"/>
              <a:gd name="connsiteY16" fmla="*/ 2425484 h 2485865"/>
              <a:gd name="connsiteX17" fmla="*/ 2056312 w 3066261"/>
              <a:gd name="connsiteY17" fmla="*/ 2447137 h 2485865"/>
              <a:gd name="connsiteX18" fmla="*/ 2056311 w 3066261"/>
              <a:gd name="connsiteY18" fmla="*/ 2485865 h 2485865"/>
              <a:gd name="connsiteX19" fmla="*/ 1049402 w 3066261"/>
              <a:gd name="connsiteY19" fmla="*/ 2485865 h 2485865"/>
              <a:gd name="connsiteX20" fmla="*/ 1049402 w 3066261"/>
              <a:gd name="connsiteY20" fmla="*/ 2447137 h 2485865"/>
              <a:gd name="connsiteX21" fmla="*/ 1135384 w 3066261"/>
              <a:gd name="connsiteY21" fmla="*/ 2425484 h 2485865"/>
              <a:gd name="connsiteX22" fmla="*/ 1163043 w 3066261"/>
              <a:gd name="connsiteY22" fmla="*/ 2422905 h 2485865"/>
              <a:gd name="connsiteX23" fmla="*/ 1239496 w 3066261"/>
              <a:gd name="connsiteY23" fmla="*/ 2117095 h 2485865"/>
              <a:gd name="connsiteX24" fmla="*/ 103928 w 3066261"/>
              <a:gd name="connsiteY24" fmla="*/ 2117095 h 2485865"/>
              <a:gd name="connsiteX25" fmla="*/ 0 w 3066261"/>
              <a:gd name="connsiteY25" fmla="*/ 2013167 h 2485865"/>
              <a:gd name="connsiteX26" fmla="*/ 0 w 3066261"/>
              <a:gd name="connsiteY26" fmla="*/ 103928 h 2485865"/>
              <a:gd name="connsiteX27" fmla="*/ 103928 w 3066261"/>
              <a:gd name="connsiteY27" fmla="*/ 0 h 2485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66261" h="2485865">
                <a:moveTo>
                  <a:pt x="1565766" y="1825887"/>
                </a:moveTo>
                <a:cubicBezTo>
                  <a:pt x="1522989" y="1825887"/>
                  <a:pt x="1488311" y="1860565"/>
                  <a:pt x="1488311" y="1903342"/>
                </a:cubicBezTo>
                <a:cubicBezTo>
                  <a:pt x="1488311" y="1946119"/>
                  <a:pt x="1522989" y="1980797"/>
                  <a:pt x="1565766" y="1980797"/>
                </a:cubicBezTo>
                <a:cubicBezTo>
                  <a:pt x="1608543" y="1980797"/>
                  <a:pt x="1643221" y="1946119"/>
                  <a:pt x="1643221" y="1903342"/>
                </a:cubicBezTo>
                <a:cubicBezTo>
                  <a:pt x="1643221" y="1860565"/>
                  <a:pt x="1608543" y="1825887"/>
                  <a:pt x="1565766" y="1825887"/>
                </a:cubicBezTo>
                <a:close/>
                <a:moveTo>
                  <a:pt x="113127" y="87395"/>
                </a:moveTo>
                <a:lnTo>
                  <a:pt x="113127" y="1701464"/>
                </a:lnTo>
                <a:lnTo>
                  <a:pt x="2953127" y="1701464"/>
                </a:lnTo>
                <a:lnTo>
                  <a:pt x="2953127" y="87395"/>
                </a:lnTo>
                <a:close/>
                <a:moveTo>
                  <a:pt x="103928" y="0"/>
                </a:moveTo>
                <a:lnTo>
                  <a:pt x="2962333" y="0"/>
                </a:lnTo>
                <a:cubicBezTo>
                  <a:pt x="3019731" y="0"/>
                  <a:pt x="3066261" y="46530"/>
                  <a:pt x="3066261" y="103928"/>
                </a:cubicBezTo>
                <a:lnTo>
                  <a:pt x="3066261" y="2013167"/>
                </a:lnTo>
                <a:cubicBezTo>
                  <a:pt x="3066261" y="2070565"/>
                  <a:pt x="3019731" y="2117095"/>
                  <a:pt x="2962333" y="2117095"/>
                </a:cubicBezTo>
                <a:lnTo>
                  <a:pt x="1858688" y="2117095"/>
                </a:lnTo>
                <a:lnTo>
                  <a:pt x="1934960" y="2422186"/>
                </a:lnTo>
                <a:lnTo>
                  <a:pt x="1970330" y="2425484"/>
                </a:lnTo>
                <a:cubicBezTo>
                  <a:pt x="2024615" y="2431665"/>
                  <a:pt x="2056312" y="2439116"/>
                  <a:pt x="2056312" y="2447137"/>
                </a:cubicBezTo>
                <a:lnTo>
                  <a:pt x="2056311" y="2485865"/>
                </a:lnTo>
                <a:lnTo>
                  <a:pt x="1049402" y="2485865"/>
                </a:lnTo>
                <a:lnTo>
                  <a:pt x="1049402" y="2447137"/>
                </a:lnTo>
                <a:cubicBezTo>
                  <a:pt x="1049402" y="2439116"/>
                  <a:pt x="1081099" y="2431665"/>
                  <a:pt x="1135384" y="2425484"/>
                </a:cubicBezTo>
                <a:lnTo>
                  <a:pt x="1163043" y="2422905"/>
                </a:lnTo>
                <a:lnTo>
                  <a:pt x="1239496" y="2117095"/>
                </a:lnTo>
                <a:lnTo>
                  <a:pt x="103928" y="2117095"/>
                </a:lnTo>
                <a:cubicBezTo>
                  <a:pt x="46530" y="2117095"/>
                  <a:pt x="0" y="2070565"/>
                  <a:pt x="0" y="2013167"/>
                </a:cubicBezTo>
                <a:lnTo>
                  <a:pt x="0" y="103928"/>
                </a:lnTo>
                <a:cubicBezTo>
                  <a:pt x="0" y="46530"/>
                  <a:pt x="46530" y="0"/>
                  <a:pt x="103928" y="0"/>
                </a:cubicBezTo>
                <a:close/>
              </a:path>
            </a:pathLst>
          </a:cu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713105" rtl="0" eaLnBrk="1" latinLnBrk="0" hangingPunct="1">
              <a:defRPr sz="1405" kern="1200">
                <a:solidFill>
                  <a:schemeClr val="lt1"/>
                </a:solidFill>
                <a:latin typeface="+mn-lt"/>
                <a:ea typeface="+mn-ea"/>
                <a:cs typeface="+mn-cs"/>
              </a:defRPr>
            </a:lvl1pPr>
            <a:lvl2pPr marL="356870" algn="l" defTabSz="713105" rtl="0" eaLnBrk="1" latinLnBrk="0" hangingPunct="1">
              <a:defRPr sz="1405" kern="1200">
                <a:solidFill>
                  <a:schemeClr val="lt1"/>
                </a:solidFill>
                <a:latin typeface="+mn-lt"/>
                <a:ea typeface="+mn-ea"/>
                <a:cs typeface="+mn-cs"/>
              </a:defRPr>
            </a:lvl2pPr>
            <a:lvl3pPr marL="713105" algn="l" defTabSz="713105" rtl="0" eaLnBrk="1" latinLnBrk="0" hangingPunct="1">
              <a:defRPr sz="1405" kern="1200">
                <a:solidFill>
                  <a:schemeClr val="lt1"/>
                </a:solidFill>
                <a:latin typeface="+mn-lt"/>
                <a:ea typeface="+mn-ea"/>
                <a:cs typeface="+mn-cs"/>
              </a:defRPr>
            </a:lvl3pPr>
            <a:lvl4pPr marL="1069975" algn="l" defTabSz="713105" rtl="0" eaLnBrk="1" latinLnBrk="0" hangingPunct="1">
              <a:defRPr sz="1405" kern="1200">
                <a:solidFill>
                  <a:schemeClr val="lt1"/>
                </a:solidFill>
                <a:latin typeface="+mn-lt"/>
                <a:ea typeface="+mn-ea"/>
                <a:cs typeface="+mn-cs"/>
              </a:defRPr>
            </a:lvl4pPr>
            <a:lvl5pPr marL="1426210" algn="l" defTabSz="713105" rtl="0" eaLnBrk="1" latinLnBrk="0" hangingPunct="1">
              <a:defRPr sz="1405" kern="1200">
                <a:solidFill>
                  <a:schemeClr val="lt1"/>
                </a:solidFill>
                <a:latin typeface="+mn-lt"/>
                <a:ea typeface="+mn-ea"/>
                <a:cs typeface="+mn-cs"/>
              </a:defRPr>
            </a:lvl5pPr>
            <a:lvl6pPr marL="1783080" algn="l" defTabSz="713105" rtl="0" eaLnBrk="1" latinLnBrk="0" hangingPunct="1">
              <a:defRPr sz="1405" kern="1200">
                <a:solidFill>
                  <a:schemeClr val="lt1"/>
                </a:solidFill>
                <a:latin typeface="+mn-lt"/>
                <a:ea typeface="+mn-ea"/>
                <a:cs typeface="+mn-cs"/>
              </a:defRPr>
            </a:lvl6pPr>
            <a:lvl7pPr marL="2139950" algn="l" defTabSz="713105" rtl="0" eaLnBrk="1" latinLnBrk="0" hangingPunct="1">
              <a:defRPr sz="1405" kern="1200">
                <a:solidFill>
                  <a:schemeClr val="lt1"/>
                </a:solidFill>
                <a:latin typeface="+mn-lt"/>
                <a:ea typeface="+mn-ea"/>
                <a:cs typeface="+mn-cs"/>
              </a:defRPr>
            </a:lvl7pPr>
            <a:lvl8pPr marL="2496185" algn="l" defTabSz="713105" rtl="0" eaLnBrk="1" latinLnBrk="0" hangingPunct="1">
              <a:defRPr sz="1405" kern="1200">
                <a:solidFill>
                  <a:schemeClr val="lt1"/>
                </a:solidFill>
                <a:latin typeface="+mn-lt"/>
                <a:ea typeface="+mn-ea"/>
                <a:cs typeface="+mn-cs"/>
              </a:defRPr>
            </a:lvl8pPr>
            <a:lvl9pPr marL="2853055" algn="l" defTabSz="713105" rtl="0" eaLnBrk="1" latinLnBrk="0" hangingPunct="1">
              <a:defRPr sz="1405" kern="1200">
                <a:solidFill>
                  <a:schemeClr val="lt1"/>
                </a:solidFill>
                <a:latin typeface="+mn-lt"/>
                <a:ea typeface="+mn-ea"/>
                <a:cs typeface="+mn-cs"/>
              </a:defRPr>
            </a:lvl9pPr>
          </a:lstStyle>
          <a:p>
            <a:pPr algn="ctr"/>
            <a:endParaRPr lang="zh-CN" altLang="en-US" dirty="0"/>
          </a:p>
        </p:txBody>
      </p:sp>
      <p:grpSp>
        <p:nvGrpSpPr>
          <p:cNvPr id="14" name="组合 13"/>
          <p:cNvGrpSpPr/>
          <p:nvPr/>
        </p:nvGrpSpPr>
        <p:grpSpPr>
          <a:xfrm>
            <a:off x="8513358" y="2825447"/>
            <a:ext cx="364430" cy="297384"/>
            <a:chOff x="8482970" y="4870069"/>
            <a:chExt cx="534987" cy="436563"/>
          </a:xfrm>
          <a:solidFill>
            <a:srgbClr val="7F7F7F"/>
          </a:solidFill>
        </p:grpSpPr>
        <p:sp>
          <p:nvSpPr>
            <p:cNvPr id="19" name="Freeform 114"/>
            <p:cNvSpPr/>
            <p:nvPr/>
          </p:nvSpPr>
          <p:spPr bwMode="auto">
            <a:xfrm>
              <a:off x="8552820" y="4949444"/>
              <a:ext cx="465137" cy="357188"/>
            </a:xfrm>
            <a:custGeom>
              <a:avLst/>
              <a:gdLst>
                <a:gd name="T0" fmla="*/ 265 w 293"/>
                <a:gd name="T1" fmla="*/ 0 h 225"/>
                <a:gd name="T2" fmla="*/ 249 w 293"/>
                <a:gd name="T3" fmla="*/ 0 h 225"/>
                <a:gd name="T4" fmla="*/ 237 w 293"/>
                <a:gd name="T5" fmla="*/ 0 h 225"/>
                <a:gd name="T6" fmla="*/ 214 w 293"/>
                <a:gd name="T7" fmla="*/ 0 h 225"/>
                <a:gd name="T8" fmla="*/ 0 w 293"/>
                <a:gd name="T9" fmla="*/ 0 h 225"/>
                <a:gd name="T10" fmla="*/ 0 w 293"/>
                <a:gd name="T11" fmla="*/ 8 h 225"/>
                <a:gd name="T12" fmla="*/ 0 w 293"/>
                <a:gd name="T13" fmla="*/ 162 h 225"/>
                <a:gd name="T14" fmla="*/ 0 w 293"/>
                <a:gd name="T15" fmla="*/ 175 h 225"/>
                <a:gd name="T16" fmla="*/ 0 w 293"/>
                <a:gd name="T17" fmla="*/ 180 h 225"/>
                <a:gd name="T18" fmla="*/ 0 w 293"/>
                <a:gd name="T19" fmla="*/ 225 h 225"/>
                <a:gd name="T20" fmla="*/ 293 w 293"/>
                <a:gd name="T21" fmla="*/ 225 h 225"/>
                <a:gd name="T22" fmla="*/ 293 w 293"/>
                <a:gd name="T23" fmla="*/ 0 h 225"/>
                <a:gd name="T24" fmla="*/ 265 w 293"/>
                <a:gd name="T25"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3" h="225">
                  <a:moveTo>
                    <a:pt x="265" y="0"/>
                  </a:moveTo>
                  <a:lnTo>
                    <a:pt x="249" y="0"/>
                  </a:lnTo>
                  <a:lnTo>
                    <a:pt x="237" y="0"/>
                  </a:lnTo>
                  <a:lnTo>
                    <a:pt x="214" y="0"/>
                  </a:lnTo>
                  <a:lnTo>
                    <a:pt x="0" y="0"/>
                  </a:lnTo>
                  <a:lnTo>
                    <a:pt x="0" y="8"/>
                  </a:lnTo>
                  <a:lnTo>
                    <a:pt x="0" y="162"/>
                  </a:lnTo>
                  <a:lnTo>
                    <a:pt x="0" y="175"/>
                  </a:lnTo>
                  <a:lnTo>
                    <a:pt x="0" y="180"/>
                  </a:lnTo>
                  <a:lnTo>
                    <a:pt x="0" y="225"/>
                  </a:lnTo>
                  <a:lnTo>
                    <a:pt x="293" y="225"/>
                  </a:lnTo>
                  <a:lnTo>
                    <a:pt x="293" y="0"/>
                  </a:lnTo>
                  <a:lnTo>
                    <a:pt x="26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713105" rtl="0" eaLnBrk="1" latinLnBrk="0" hangingPunct="1">
                <a:defRPr sz="1405" kern="1200">
                  <a:solidFill>
                    <a:schemeClr val="tx1"/>
                  </a:solidFill>
                  <a:latin typeface="+mn-lt"/>
                  <a:ea typeface="+mn-ea"/>
                  <a:cs typeface="+mn-cs"/>
                </a:defRPr>
              </a:lvl1pPr>
              <a:lvl2pPr marL="356870" algn="l" defTabSz="713105" rtl="0" eaLnBrk="1" latinLnBrk="0" hangingPunct="1">
                <a:defRPr sz="1405" kern="1200">
                  <a:solidFill>
                    <a:schemeClr val="tx1"/>
                  </a:solidFill>
                  <a:latin typeface="+mn-lt"/>
                  <a:ea typeface="+mn-ea"/>
                  <a:cs typeface="+mn-cs"/>
                </a:defRPr>
              </a:lvl2pPr>
              <a:lvl3pPr marL="713105" algn="l" defTabSz="713105" rtl="0" eaLnBrk="1" latinLnBrk="0" hangingPunct="1">
                <a:defRPr sz="1405" kern="1200">
                  <a:solidFill>
                    <a:schemeClr val="tx1"/>
                  </a:solidFill>
                  <a:latin typeface="+mn-lt"/>
                  <a:ea typeface="+mn-ea"/>
                  <a:cs typeface="+mn-cs"/>
                </a:defRPr>
              </a:lvl3pPr>
              <a:lvl4pPr marL="1069975" algn="l" defTabSz="713105" rtl="0" eaLnBrk="1" latinLnBrk="0" hangingPunct="1">
                <a:defRPr sz="1405" kern="1200">
                  <a:solidFill>
                    <a:schemeClr val="tx1"/>
                  </a:solidFill>
                  <a:latin typeface="+mn-lt"/>
                  <a:ea typeface="+mn-ea"/>
                  <a:cs typeface="+mn-cs"/>
                </a:defRPr>
              </a:lvl4pPr>
              <a:lvl5pPr marL="1426210" algn="l" defTabSz="713105" rtl="0" eaLnBrk="1" latinLnBrk="0" hangingPunct="1">
                <a:defRPr sz="1405" kern="1200">
                  <a:solidFill>
                    <a:schemeClr val="tx1"/>
                  </a:solidFill>
                  <a:latin typeface="+mn-lt"/>
                  <a:ea typeface="+mn-ea"/>
                  <a:cs typeface="+mn-cs"/>
                </a:defRPr>
              </a:lvl5pPr>
              <a:lvl6pPr marL="1783080" algn="l" defTabSz="713105" rtl="0" eaLnBrk="1" latinLnBrk="0" hangingPunct="1">
                <a:defRPr sz="1405" kern="1200">
                  <a:solidFill>
                    <a:schemeClr val="tx1"/>
                  </a:solidFill>
                  <a:latin typeface="+mn-lt"/>
                  <a:ea typeface="+mn-ea"/>
                  <a:cs typeface="+mn-cs"/>
                </a:defRPr>
              </a:lvl6pPr>
              <a:lvl7pPr marL="2139950" algn="l" defTabSz="713105" rtl="0" eaLnBrk="1" latinLnBrk="0" hangingPunct="1">
                <a:defRPr sz="1405" kern="1200">
                  <a:solidFill>
                    <a:schemeClr val="tx1"/>
                  </a:solidFill>
                  <a:latin typeface="+mn-lt"/>
                  <a:ea typeface="+mn-ea"/>
                  <a:cs typeface="+mn-cs"/>
                </a:defRPr>
              </a:lvl7pPr>
              <a:lvl8pPr marL="2496185" algn="l" defTabSz="713105" rtl="0" eaLnBrk="1" latinLnBrk="0" hangingPunct="1">
                <a:defRPr sz="1405" kern="1200">
                  <a:solidFill>
                    <a:schemeClr val="tx1"/>
                  </a:solidFill>
                  <a:latin typeface="+mn-lt"/>
                  <a:ea typeface="+mn-ea"/>
                  <a:cs typeface="+mn-cs"/>
                </a:defRPr>
              </a:lvl8pPr>
              <a:lvl9pPr marL="2853055" algn="l" defTabSz="713105" rtl="0" eaLnBrk="1" latinLnBrk="0" hangingPunct="1">
                <a:defRPr sz="1405" kern="1200">
                  <a:solidFill>
                    <a:schemeClr val="tx1"/>
                  </a:solidFill>
                  <a:latin typeface="+mn-lt"/>
                  <a:ea typeface="+mn-ea"/>
                  <a:cs typeface="+mn-cs"/>
                </a:defRPr>
              </a:lvl9pPr>
            </a:lstStyle>
            <a:p>
              <a:endParaRPr lang="zh-CN" altLang="en-US"/>
            </a:p>
          </p:txBody>
        </p:sp>
        <p:sp>
          <p:nvSpPr>
            <p:cNvPr id="20" name="Freeform 115"/>
            <p:cNvSpPr/>
            <p:nvPr/>
          </p:nvSpPr>
          <p:spPr bwMode="auto">
            <a:xfrm>
              <a:off x="8482970" y="4870069"/>
              <a:ext cx="465137" cy="357188"/>
            </a:xfrm>
            <a:custGeom>
              <a:avLst/>
              <a:gdLst>
                <a:gd name="T0" fmla="*/ 281 w 293"/>
                <a:gd name="T1" fmla="*/ 37 h 225"/>
                <a:gd name="T2" fmla="*/ 293 w 293"/>
                <a:gd name="T3" fmla="*/ 37 h 225"/>
                <a:gd name="T4" fmla="*/ 293 w 293"/>
                <a:gd name="T5" fmla="*/ 0 h 225"/>
                <a:gd name="T6" fmla="*/ 0 w 293"/>
                <a:gd name="T7" fmla="*/ 0 h 225"/>
                <a:gd name="T8" fmla="*/ 0 w 293"/>
                <a:gd name="T9" fmla="*/ 225 h 225"/>
                <a:gd name="T10" fmla="*/ 31 w 293"/>
                <a:gd name="T11" fmla="*/ 225 h 225"/>
                <a:gd name="T12" fmla="*/ 31 w 293"/>
                <a:gd name="T13" fmla="*/ 212 h 225"/>
                <a:gd name="T14" fmla="*/ 31 w 293"/>
                <a:gd name="T15" fmla="*/ 37 h 225"/>
                <a:gd name="T16" fmla="*/ 258 w 293"/>
                <a:gd name="T17" fmla="*/ 37 h 225"/>
                <a:gd name="T18" fmla="*/ 281 w 293"/>
                <a:gd name="T19" fmla="*/ 37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3" h="225">
                  <a:moveTo>
                    <a:pt x="281" y="37"/>
                  </a:moveTo>
                  <a:lnTo>
                    <a:pt x="293" y="37"/>
                  </a:lnTo>
                  <a:lnTo>
                    <a:pt x="293" y="0"/>
                  </a:lnTo>
                  <a:lnTo>
                    <a:pt x="0" y="0"/>
                  </a:lnTo>
                  <a:lnTo>
                    <a:pt x="0" y="225"/>
                  </a:lnTo>
                  <a:lnTo>
                    <a:pt x="31" y="225"/>
                  </a:lnTo>
                  <a:lnTo>
                    <a:pt x="31" y="212"/>
                  </a:lnTo>
                  <a:lnTo>
                    <a:pt x="31" y="37"/>
                  </a:lnTo>
                  <a:lnTo>
                    <a:pt x="258" y="37"/>
                  </a:lnTo>
                  <a:lnTo>
                    <a:pt x="281" y="3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713105" rtl="0" eaLnBrk="1" latinLnBrk="0" hangingPunct="1">
                <a:defRPr sz="1405" kern="1200">
                  <a:solidFill>
                    <a:schemeClr val="tx1"/>
                  </a:solidFill>
                  <a:latin typeface="+mn-lt"/>
                  <a:ea typeface="+mn-ea"/>
                  <a:cs typeface="+mn-cs"/>
                </a:defRPr>
              </a:lvl1pPr>
              <a:lvl2pPr marL="356870" algn="l" defTabSz="713105" rtl="0" eaLnBrk="1" latinLnBrk="0" hangingPunct="1">
                <a:defRPr sz="1405" kern="1200">
                  <a:solidFill>
                    <a:schemeClr val="tx1"/>
                  </a:solidFill>
                  <a:latin typeface="+mn-lt"/>
                  <a:ea typeface="+mn-ea"/>
                  <a:cs typeface="+mn-cs"/>
                </a:defRPr>
              </a:lvl2pPr>
              <a:lvl3pPr marL="713105" algn="l" defTabSz="713105" rtl="0" eaLnBrk="1" latinLnBrk="0" hangingPunct="1">
                <a:defRPr sz="1405" kern="1200">
                  <a:solidFill>
                    <a:schemeClr val="tx1"/>
                  </a:solidFill>
                  <a:latin typeface="+mn-lt"/>
                  <a:ea typeface="+mn-ea"/>
                  <a:cs typeface="+mn-cs"/>
                </a:defRPr>
              </a:lvl3pPr>
              <a:lvl4pPr marL="1069975" algn="l" defTabSz="713105" rtl="0" eaLnBrk="1" latinLnBrk="0" hangingPunct="1">
                <a:defRPr sz="1405" kern="1200">
                  <a:solidFill>
                    <a:schemeClr val="tx1"/>
                  </a:solidFill>
                  <a:latin typeface="+mn-lt"/>
                  <a:ea typeface="+mn-ea"/>
                  <a:cs typeface="+mn-cs"/>
                </a:defRPr>
              </a:lvl4pPr>
              <a:lvl5pPr marL="1426210" algn="l" defTabSz="713105" rtl="0" eaLnBrk="1" latinLnBrk="0" hangingPunct="1">
                <a:defRPr sz="1405" kern="1200">
                  <a:solidFill>
                    <a:schemeClr val="tx1"/>
                  </a:solidFill>
                  <a:latin typeface="+mn-lt"/>
                  <a:ea typeface="+mn-ea"/>
                  <a:cs typeface="+mn-cs"/>
                </a:defRPr>
              </a:lvl5pPr>
              <a:lvl6pPr marL="1783080" algn="l" defTabSz="713105" rtl="0" eaLnBrk="1" latinLnBrk="0" hangingPunct="1">
                <a:defRPr sz="1405" kern="1200">
                  <a:solidFill>
                    <a:schemeClr val="tx1"/>
                  </a:solidFill>
                  <a:latin typeface="+mn-lt"/>
                  <a:ea typeface="+mn-ea"/>
                  <a:cs typeface="+mn-cs"/>
                </a:defRPr>
              </a:lvl6pPr>
              <a:lvl7pPr marL="2139950" algn="l" defTabSz="713105" rtl="0" eaLnBrk="1" latinLnBrk="0" hangingPunct="1">
                <a:defRPr sz="1405" kern="1200">
                  <a:solidFill>
                    <a:schemeClr val="tx1"/>
                  </a:solidFill>
                  <a:latin typeface="+mn-lt"/>
                  <a:ea typeface="+mn-ea"/>
                  <a:cs typeface="+mn-cs"/>
                </a:defRPr>
              </a:lvl7pPr>
              <a:lvl8pPr marL="2496185" algn="l" defTabSz="713105" rtl="0" eaLnBrk="1" latinLnBrk="0" hangingPunct="1">
                <a:defRPr sz="1405" kern="1200">
                  <a:solidFill>
                    <a:schemeClr val="tx1"/>
                  </a:solidFill>
                  <a:latin typeface="+mn-lt"/>
                  <a:ea typeface="+mn-ea"/>
                  <a:cs typeface="+mn-cs"/>
                </a:defRPr>
              </a:lvl8pPr>
              <a:lvl9pPr marL="2853055" algn="l" defTabSz="713105" rtl="0" eaLnBrk="1" latinLnBrk="0" hangingPunct="1">
                <a:defRPr sz="1405" kern="1200">
                  <a:solidFill>
                    <a:schemeClr val="tx1"/>
                  </a:solidFill>
                  <a:latin typeface="+mn-lt"/>
                  <a:ea typeface="+mn-ea"/>
                  <a:cs typeface="+mn-cs"/>
                </a:defRPr>
              </a:lvl9pPr>
            </a:lstStyle>
            <a:p>
              <a:endParaRPr lang="zh-CN" altLang="en-US"/>
            </a:p>
          </p:txBody>
        </p:sp>
      </p:grpSp>
      <p:sp>
        <p:nvSpPr>
          <p:cNvPr id="15" name="Rectangle 1"/>
          <p:cNvSpPr>
            <a:spLocks noChangeArrowheads="1"/>
          </p:cNvSpPr>
          <p:nvPr/>
        </p:nvSpPr>
        <p:spPr bwMode="auto">
          <a:xfrm>
            <a:off x="5629398" y="3699353"/>
            <a:ext cx="1190038" cy="498598"/>
          </a:xfrm>
          <a:prstGeom prst="rect">
            <a:avLst/>
          </a:prstGeom>
          <a:noFill/>
          <a:ln w="9525">
            <a:noFill/>
            <a:miter lim="800000"/>
          </a:ln>
          <a:effectLst/>
        </p:spPr>
        <p:txBody>
          <a:bodyPr wrap="square" anchor="ctr">
            <a:spAutoFit/>
          </a:bodyPr>
          <a:lstStyle>
            <a:defPPr>
              <a:defRPr lang="zh-CN"/>
            </a:defPPr>
            <a:lvl1pPr marL="0" algn="l" defTabSz="713105" rtl="0" eaLnBrk="1" latinLnBrk="0" hangingPunct="1">
              <a:defRPr sz="1405" kern="1200">
                <a:solidFill>
                  <a:schemeClr val="tx1"/>
                </a:solidFill>
                <a:latin typeface="+mn-lt"/>
                <a:ea typeface="+mn-ea"/>
                <a:cs typeface="+mn-cs"/>
              </a:defRPr>
            </a:lvl1pPr>
            <a:lvl2pPr marL="356870" algn="l" defTabSz="713105" rtl="0" eaLnBrk="1" latinLnBrk="0" hangingPunct="1">
              <a:defRPr sz="1405" kern="1200">
                <a:solidFill>
                  <a:schemeClr val="tx1"/>
                </a:solidFill>
                <a:latin typeface="+mn-lt"/>
                <a:ea typeface="+mn-ea"/>
                <a:cs typeface="+mn-cs"/>
              </a:defRPr>
            </a:lvl2pPr>
            <a:lvl3pPr marL="713105" algn="l" defTabSz="713105" rtl="0" eaLnBrk="1" latinLnBrk="0" hangingPunct="1">
              <a:defRPr sz="1405" kern="1200">
                <a:solidFill>
                  <a:schemeClr val="tx1"/>
                </a:solidFill>
                <a:latin typeface="+mn-lt"/>
                <a:ea typeface="+mn-ea"/>
                <a:cs typeface="+mn-cs"/>
              </a:defRPr>
            </a:lvl3pPr>
            <a:lvl4pPr marL="1069975" algn="l" defTabSz="713105" rtl="0" eaLnBrk="1" latinLnBrk="0" hangingPunct="1">
              <a:defRPr sz="1405" kern="1200">
                <a:solidFill>
                  <a:schemeClr val="tx1"/>
                </a:solidFill>
                <a:latin typeface="+mn-lt"/>
                <a:ea typeface="+mn-ea"/>
                <a:cs typeface="+mn-cs"/>
              </a:defRPr>
            </a:lvl4pPr>
            <a:lvl5pPr marL="1426210" algn="l" defTabSz="713105" rtl="0" eaLnBrk="1" latinLnBrk="0" hangingPunct="1">
              <a:defRPr sz="1405" kern="1200">
                <a:solidFill>
                  <a:schemeClr val="tx1"/>
                </a:solidFill>
                <a:latin typeface="+mn-lt"/>
                <a:ea typeface="+mn-ea"/>
                <a:cs typeface="+mn-cs"/>
              </a:defRPr>
            </a:lvl5pPr>
            <a:lvl6pPr marL="1783080" algn="l" defTabSz="713105" rtl="0" eaLnBrk="1" latinLnBrk="0" hangingPunct="1">
              <a:defRPr sz="1405" kern="1200">
                <a:solidFill>
                  <a:schemeClr val="tx1"/>
                </a:solidFill>
                <a:latin typeface="+mn-lt"/>
                <a:ea typeface="+mn-ea"/>
                <a:cs typeface="+mn-cs"/>
              </a:defRPr>
            </a:lvl6pPr>
            <a:lvl7pPr marL="2139950" algn="l" defTabSz="713105" rtl="0" eaLnBrk="1" latinLnBrk="0" hangingPunct="1">
              <a:defRPr sz="1405" kern="1200">
                <a:solidFill>
                  <a:schemeClr val="tx1"/>
                </a:solidFill>
                <a:latin typeface="+mn-lt"/>
                <a:ea typeface="+mn-ea"/>
                <a:cs typeface="+mn-cs"/>
              </a:defRPr>
            </a:lvl7pPr>
            <a:lvl8pPr marL="2496185" algn="l" defTabSz="713105" rtl="0" eaLnBrk="1" latinLnBrk="0" hangingPunct="1">
              <a:defRPr sz="1405" kern="1200">
                <a:solidFill>
                  <a:schemeClr val="tx1"/>
                </a:solidFill>
                <a:latin typeface="+mn-lt"/>
                <a:ea typeface="+mn-ea"/>
                <a:cs typeface="+mn-cs"/>
              </a:defRPr>
            </a:lvl8pPr>
            <a:lvl9pPr marL="2853055" algn="l" defTabSz="713105" rtl="0" eaLnBrk="1" latinLnBrk="0" hangingPunct="1">
              <a:defRPr sz="1405" kern="1200">
                <a:solidFill>
                  <a:schemeClr val="tx1"/>
                </a:solidFill>
                <a:latin typeface="+mn-lt"/>
                <a:ea typeface="+mn-ea"/>
                <a:cs typeface="+mn-cs"/>
              </a:defRPr>
            </a:lvl9pPr>
          </a:lstStyle>
          <a:p>
            <a:pPr algn="ctr">
              <a:lnSpc>
                <a:spcPct val="120000"/>
              </a:lnSpc>
              <a:defRPr/>
            </a:pPr>
            <a:r>
              <a:rPr lang="zh-CN" altLang="en-US" sz="1100" dirty="0">
                <a:solidFill>
                  <a:schemeClr val="bg1"/>
                </a:solidFill>
                <a:latin typeface="微软雅黑" panose="020B0503020204020204" pitchFamily="34" charset="-122"/>
                <a:ea typeface="微软雅黑" panose="020B0503020204020204" pitchFamily="34" charset="-122"/>
              </a:rPr>
              <a:t>网站渠道用户</a:t>
            </a:r>
            <a:endParaRPr lang="en-US" altLang="zh-CN" sz="1100" dirty="0">
              <a:solidFill>
                <a:schemeClr val="bg1"/>
              </a:solidFill>
              <a:latin typeface="微软雅黑" panose="020B0503020204020204" pitchFamily="34" charset="-122"/>
              <a:ea typeface="微软雅黑" panose="020B0503020204020204" pitchFamily="34" charset="-122"/>
            </a:endParaRPr>
          </a:p>
          <a:p>
            <a:pPr algn="ctr">
              <a:lnSpc>
                <a:spcPct val="120000"/>
              </a:lnSpc>
              <a:defRPr/>
            </a:pPr>
            <a:r>
              <a:rPr lang="zh-CN" altLang="en-US" sz="1100" dirty="0">
                <a:solidFill>
                  <a:schemeClr val="bg1"/>
                </a:solidFill>
                <a:latin typeface="微软雅黑" panose="020B0503020204020204" pitchFamily="34" charset="-122"/>
                <a:ea typeface="微软雅黑" panose="020B0503020204020204" pitchFamily="34" charset="-122"/>
              </a:rPr>
              <a:t>转化率</a:t>
            </a:r>
            <a:endParaRPr lang="zh-CN" altLang="en-US" sz="1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6" name="Rectangle 1"/>
          <p:cNvSpPr>
            <a:spLocks noChangeArrowheads="1"/>
          </p:cNvSpPr>
          <p:nvPr/>
        </p:nvSpPr>
        <p:spPr bwMode="auto">
          <a:xfrm>
            <a:off x="6881910" y="3700199"/>
            <a:ext cx="1190038" cy="498598"/>
          </a:xfrm>
          <a:prstGeom prst="rect">
            <a:avLst/>
          </a:prstGeom>
          <a:noFill/>
          <a:ln w="9525">
            <a:noFill/>
            <a:miter lim="800000"/>
          </a:ln>
          <a:effectLst/>
        </p:spPr>
        <p:txBody>
          <a:bodyPr wrap="square" anchor="ctr">
            <a:spAutoFit/>
          </a:bodyPr>
          <a:lstStyle>
            <a:defPPr>
              <a:defRPr lang="zh-CN"/>
            </a:defPPr>
            <a:lvl1pPr marL="0" algn="l" defTabSz="713105" rtl="0" eaLnBrk="1" latinLnBrk="0" hangingPunct="1">
              <a:defRPr sz="1405" kern="1200">
                <a:solidFill>
                  <a:schemeClr val="tx1"/>
                </a:solidFill>
                <a:latin typeface="+mn-lt"/>
                <a:ea typeface="+mn-ea"/>
                <a:cs typeface="+mn-cs"/>
              </a:defRPr>
            </a:lvl1pPr>
            <a:lvl2pPr marL="356870" algn="l" defTabSz="713105" rtl="0" eaLnBrk="1" latinLnBrk="0" hangingPunct="1">
              <a:defRPr sz="1405" kern="1200">
                <a:solidFill>
                  <a:schemeClr val="tx1"/>
                </a:solidFill>
                <a:latin typeface="+mn-lt"/>
                <a:ea typeface="+mn-ea"/>
                <a:cs typeface="+mn-cs"/>
              </a:defRPr>
            </a:lvl2pPr>
            <a:lvl3pPr marL="713105" algn="l" defTabSz="713105" rtl="0" eaLnBrk="1" latinLnBrk="0" hangingPunct="1">
              <a:defRPr sz="1405" kern="1200">
                <a:solidFill>
                  <a:schemeClr val="tx1"/>
                </a:solidFill>
                <a:latin typeface="+mn-lt"/>
                <a:ea typeface="+mn-ea"/>
                <a:cs typeface="+mn-cs"/>
              </a:defRPr>
            </a:lvl3pPr>
            <a:lvl4pPr marL="1069975" algn="l" defTabSz="713105" rtl="0" eaLnBrk="1" latinLnBrk="0" hangingPunct="1">
              <a:defRPr sz="1405" kern="1200">
                <a:solidFill>
                  <a:schemeClr val="tx1"/>
                </a:solidFill>
                <a:latin typeface="+mn-lt"/>
                <a:ea typeface="+mn-ea"/>
                <a:cs typeface="+mn-cs"/>
              </a:defRPr>
            </a:lvl4pPr>
            <a:lvl5pPr marL="1426210" algn="l" defTabSz="713105" rtl="0" eaLnBrk="1" latinLnBrk="0" hangingPunct="1">
              <a:defRPr sz="1405" kern="1200">
                <a:solidFill>
                  <a:schemeClr val="tx1"/>
                </a:solidFill>
                <a:latin typeface="+mn-lt"/>
                <a:ea typeface="+mn-ea"/>
                <a:cs typeface="+mn-cs"/>
              </a:defRPr>
            </a:lvl5pPr>
            <a:lvl6pPr marL="1783080" algn="l" defTabSz="713105" rtl="0" eaLnBrk="1" latinLnBrk="0" hangingPunct="1">
              <a:defRPr sz="1405" kern="1200">
                <a:solidFill>
                  <a:schemeClr val="tx1"/>
                </a:solidFill>
                <a:latin typeface="+mn-lt"/>
                <a:ea typeface="+mn-ea"/>
                <a:cs typeface="+mn-cs"/>
              </a:defRPr>
            </a:lvl6pPr>
            <a:lvl7pPr marL="2139950" algn="l" defTabSz="713105" rtl="0" eaLnBrk="1" latinLnBrk="0" hangingPunct="1">
              <a:defRPr sz="1405" kern="1200">
                <a:solidFill>
                  <a:schemeClr val="tx1"/>
                </a:solidFill>
                <a:latin typeface="+mn-lt"/>
                <a:ea typeface="+mn-ea"/>
                <a:cs typeface="+mn-cs"/>
              </a:defRPr>
            </a:lvl7pPr>
            <a:lvl8pPr marL="2496185" algn="l" defTabSz="713105" rtl="0" eaLnBrk="1" latinLnBrk="0" hangingPunct="1">
              <a:defRPr sz="1405" kern="1200">
                <a:solidFill>
                  <a:schemeClr val="tx1"/>
                </a:solidFill>
                <a:latin typeface="+mn-lt"/>
                <a:ea typeface="+mn-ea"/>
                <a:cs typeface="+mn-cs"/>
              </a:defRPr>
            </a:lvl8pPr>
            <a:lvl9pPr marL="2853055" algn="l" defTabSz="713105" rtl="0" eaLnBrk="1" latinLnBrk="0" hangingPunct="1">
              <a:defRPr sz="1405" kern="1200">
                <a:solidFill>
                  <a:schemeClr val="tx1"/>
                </a:solidFill>
                <a:latin typeface="+mn-lt"/>
                <a:ea typeface="+mn-ea"/>
                <a:cs typeface="+mn-cs"/>
              </a:defRPr>
            </a:lvl9pPr>
          </a:lstStyle>
          <a:p>
            <a:pPr algn="ctr">
              <a:lnSpc>
                <a:spcPct val="120000"/>
              </a:lnSpc>
              <a:defRPr/>
            </a:pPr>
            <a:r>
              <a:rPr lang="zh-CN" altLang="en-US" sz="1100" dirty="0">
                <a:solidFill>
                  <a:schemeClr val="bg1"/>
                </a:solidFill>
                <a:latin typeface="微软雅黑" panose="020B0503020204020204" pitchFamily="34" charset="-122"/>
                <a:ea typeface="微软雅黑" panose="020B0503020204020204" pitchFamily="34" charset="-122"/>
              </a:rPr>
              <a:t>移动端</a:t>
            </a:r>
            <a:r>
              <a:rPr lang="en-US" altLang="zh-CN" sz="1100" dirty="0">
                <a:solidFill>
                  <a:schemeClr val="bg1"/>
                </a:solidFill>
                <a:latin typeface="微软雅黑" panose="020B0503020204020204" pitchFamily="34" charset="-122"/>
                <a:ea typeface="微软雅黑" panose="020B0503020204020204" pitchFamily="34" charset="-122"/>
              </a:rPr>
              <a:t>APP</a:t>
            </a:r>
            <a:r>
              <a:rPr lang="zh-CN" altLang="en-US" sz="1100" dirty="0">
                <a:solidFill>
                  <a:schemeClr val="bg1"/>
                </a:solidFill>
                <a:latin typeface="微软雅黑" panose="020B0503020204020204" pitchFamily="34" charset="-122"/>
                <a:ea typeface="微软雅黑" panose="020B0503020204020204" pitchFamily="34" charset="-122"/>
              </a:rPr>
              <a:t>用户</a:t>
            </a:r>
            <a:endParaRPr lang="en-US" altLang="zh-CN" sz="1100" dirty="0">
              <a:solidFill>
                <a:schemeClr val="bg1"/>
              </a:solidFill>
              <a:latin typeface="微软雅黑" panose="020B0503020204020204" pitchFamily="34" charset="-122"/>
              <a:ea typeface="微软雅黑" panose="020B0503020204020204" pitchFamily="34" charset="-122"/>
            </a:endParaRPr>
          </a:p>
          <a:p>
            <a:pPr algn="ctr">
              <a:lnSpc>
                <a:spcPct val="120000"/>
              </a:lnSpc>
              <a:defRPr/>
            </a:pPr>
            <a:r>
              <a:rPr lang="zh-CN" altLang="en-US" sz="1100" dirty="0">
                <a:solidFill>
                  <a:schemeClr val="bg1"/>
                </a:solidFill>
                <a:latin typeface="微软雅黑" panose="020B0503020204020204" pitchFamily="34" charset="-122"/>
                <a:ea typeface="微软雅黑" panose="020B0503020204020204" pitchFamily="34" charset="-122"/>
              </a:rPr>
              <a:t>转化率</a:t>
            </a:r>
            <a:endParaRPr lang="zh-CN" altLang="en-US" sz="1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7" name="Rectangle 1"/>
          <p:cNvSpPr>
            <a:spLocks noChangeArrowheads="1"/>
          </p:cNvSpPr>
          <p:nvPr/>
        </p:nvSpPr>
        <p:spPr bwMode="auto">
          <a:xfrm>
            <a:off x="8094181" y="3695893"/>
            <a:ext cx="1190038" cy="498598"/>
          </a:xfrm>
          <a:prstGeom prst="rect">
            <a:avLst/>
          </a:prstGeom>
          <a:noFill/>
          <a:ln w="9525">
            <a:noFill/>
            <a:miter lim="800000"/>
          </a:ln>
          <a:effectLst/>
        </p:spPr>
        <p:txBody>
          <a:bodyPr wrap="square" anchor="ctr">
            <a:spAutoFit/>
          </a:bodyPr>
          <a:lstStyle>
            <a:defPPr>
              <a:defRPr lang="zh-CN"/>
            </a:defPPr>
            <a:lvl1pPr marL="0" algn="l" defTabSz="713105" rtl="0" eaLnBrk="1" latinLnBrk="0" hangingPunct="1">
              <a:defRPr sz="1405" kern="1200">
                <a:solidFill>
                  <a:schemeClr val="tx1"/>
                </a:solidFill>
                <a:latin typeface="+mn-lt"/>
                <a:ea typeface="+mn-ea"/>
                <a:cs typeface="+mn-cs"/>
              </a:defRPr>
            </a:lvl1pPr>
            <a:lvl2pPr marL="356870" algn="l" defTabSz="713105" rtl="0" eaLnBrk="1" latinLnBrk="0" hangingPunct="1">
              <a:defRPr sz="1405" kern="1200">
                <a:solidFill>
                  <a:schemeClr val="tx1"/>
                </a:solidFill>
                <a:latin typeface="+mn-lt"/>
                <a:ea typeface="+mn-ea"/>
                <a:cs typeface="+mn-cs"/>
              </a:defRPr>
            </a:lvl2pPr>
            <a:lvl3pPr marL="713105" algn="l" defTabSz="713105" rtl="0" eaLnBrk="1" latinLnBrk="0" hangingPunct="1">
              <a:defRPr sz="1405" kern="1200">
                <a:solidFill>
                  <a:schemeClr val="tx1"/>
                </a:solidFill>
                <a:latin typeface="+mn-lt"/>
                <a:ea typeface="+mn-ea"/>
                <a:cs typeface="+mn-cs"/>
              </a:defRPr>
            </a:lvl3pPr>
            <a:lvl4pPr marL="1069975" algn="l" defTabSz="713105" rtl="0" eaLnBrk="1" latinLnBrk="0" hangingPunct="1">
              <a:defRPr sz="1405" kern="1200">
                <a:solidFill>
                  <a:schemeClr val="tx1"/>
                </a:solidFill>
                <a:latin typeface="+mn-lt"/>
                <a:ea typeface="+mn-ea"/>
                <a:cs typeface="+mn-cs"/>
              </a:defRPr>
            </a:lvl4pPr>
            <a:lvl5pPr marL="1426210" algn="l" defTabSz="713105" rtl="0" eaLnBrk="1" latinLnBrk="0" hangingPunct="1">
              <a:defRPr sz="1405" kern="1200">
                <a:solidFill>
                  <a:schemeClr val="tx1"/>
                </a:solidFill>
                <a:latin typeface="+mn-lt"/>
                <a:ea typeface="+mn-ea"/>
                <a:cs typeface="+mn-cs"/>
              </a:defRPr>
            </a:lvl5pPr>
            <a:lvl6pPr marL="1783080" algn="l" defTabSz="713105" rtl="0" eaLnBrk="1" latinLnBrk="0" hangingPunct="1">
              <a:defRPr sz="1405" kern="1200">
                <a:solidFill>
                  <a:schemeClr val="tx1"/>
                </a:solidFill>
                <a:latin typeface="+mn-lt"/>
                <a:ea typeface="+mn-ea"/>
                <a:cs typeface="+mn-cs"/>
              </a:defRPr>
            </a:lvl6pPr>
            <a:lvl7pPr marL="2139950" algn="l" defTabSz="713105" rtl="0" eaLnBrk="1" latinLnBrk="0" hangingPunct="1">
              <a:defRPr sz="1405" kern="1200">
                <a:solidFill>
                  <a:schemeClr val="tx1"/>
                </a:solidFill>
                <a:latin typeface="+mn-lt"/>
                <a:ea typeface="+mn-ea"/>
                <a:cs typeface="+mn-cs"/>
              </a:defRPr>
            </a:lvl7pPr>
            <a:lvl8pPr marL="2496185" algn="l" defTabSz="713105" rtl="0" eaLnBrk="1" latinLnBrk="0" hangingPunct="1">
              <a:defRPr sz="1405" kern="1200">
                <a:solidFill>
                  <a:schemeClr val="tx1"/>
                </a:solidFill>
                <a:latin typeface="+mn-lt"/>
                <a:ea typeface="+mn-ea"/>
                <a:cs typeface="+mn-cs"/>
              </a:defRPr>
            </a:lvl8pPr>
            <a:lvl9pPr marL="2853055" algn="l" defTabSz="713105" rtl="0" eaLnBrk="1" latinLnBrk="0" hangingPunct="1">
              <a:defRPr sz="1405" kern="1200">
                <a:solidFill>
                  <a:schemeClr val="tx1"/>
                </a:solidFill>
                <a:latin typeface="+mn-lt"/>
                <a:ea typeface="+mn-ea"/>
                <a:cs typeface="+mn-cs"/>
              </a:defRPr>
            </a:lvl9pPr>
          </a:lstStyle>
          <a:p>
            <a:pPr algn="ctr">
              <a:lnSpc>
                <a:spcPct val="120000"/>
              </a:lnSpc>
              <a:defRPr/>
            </a:pPr>
            <a:r>
              <a:rPr lang="zh-CN" altLang="en-US" sz="1100" dirty="0">
                <a:solidFill>
                  <a:schemeClr val="bg1"/>
                </a:solidFill>
                <a:latin typeface="微软雅黑" panose="020B0503020204020204" pitchFamily="34" charset="-122"/>
                <a:ea typeface="微软雅黑" panose="020B0503020204020204" pitchFamily="34" charset="-122"/>
              </a:rPr>
              <a:t>移动页面用户</a:t>
            </a:r>
            <a:endParaRPr lang="en-US" altLang="zh-CN" sz="1100" dirty="0">
              <a:solidFill>
                <a:schemeClr val="bg1"/>
              </a:solidFill>
              <a:latin typeface="微软雅黑" panose="020B0503020204020204" pitchFamily="34" charset="-122"/>
              <a:ea typeface="微软雅黑" panose="020B0503020204020204" pitchFamily="34" charset="-122"/>
            </a:endParaRPr>
          </a:p>
          <a:p>
            <a:pPr algn="ctr">
              <a:lnSpc>
                <a:spcPct val="120000"/>
              </a:lnSpc>
              <a:defRPr/>
            </a:pPr>
            <a:r>
              <a:rPr lang="zh-CN" altLang="en-US" sz="1100" dirty="0">
                <a:solidFill>
                  <a:schemeClr val="bg1"/>
                </a:solidFill>
                <a:latin typeface="微软雅黑" panose="020B0503020204020204" pitchFamily="34" charset="-122"/>
                <a:ea typeface="微软雅黑" panose="020B0503020204020204" pitchFamily="34" charset="-122"/>
              </a:rPr>
              <a:t>转化率</a:t>
            </a:r>
            <a:endParaRPr lang="zh-CN" altLang="en-US" sz="1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8" name="Rectangle 1"/>
          <p:cNvSpPr>
            <a:spLocks noChangeArrowheads="1"/>
          </p:cNvSpPr>
          <p:nvPr/>
        </p:nvSpPr>
        <p:spPr bwMode="auto">
          <a:xfrm>
            <a:off x="556069" y="1625682"/>
            <a:ext cx="3716158" cy="2973122"/>
          </a:xfrm>
          <a:prstGeom prst="rect">
            <a:avLst/>
          </a:prstGeom>
          <a:noFill/>
          <a:ln w="9525">
            <a:noFill/>
            <a:miter lim="800000"/>
          </a:ln>
          <a:effectLst/>
        </p:spPr>
        <p:txBody>
          <a:bodyPr wrap="square" anchor="ctr">
            <a:spAutoFit/>
          </a:bodyPr>
          <a:lstStyle>
            <a:defPPr>
              <a:defRPr lang="zh-CN"/>
            </a:defPPr>
            <a:lvl1pPr marL="0" algn="l" defTabSz="713105" rtl="0" eaLnBrk="1" latinLnBrk="0" hangingPunct="1">
              <a:defRPr sz="1405" kern="1200">
                <a:solidFill>
                  <a:schemeClr val="tx1"/>
                </a:solidFill>
                <a:latin typeface="+mn-lt"/>
                <a:ea typeface="+mn-ea"/>
                <a:cs typeface="+mn-cs"/>
              </a:defRPr>
            </a:lvl1pPr>
            <a:lvl2pPr marL="356870" algn="l" defTabSz="713105" rtl="0" eaLnBrk="1" latinLnBrk="0" hangingPunct="1">
              <a:defRPr sz="1405" kern="1200">
                <a:solidFill>
                  <a:schemeClr val="tx1"/>
                </a:solidFill>
                <a:latin typeface="+mn-lt"/>
                <a:ea typeface="+mn-ea"/>
                <a:cs typeface="+mn-cs"/>
              </a:defRPr>
            </a:lvl2pPr>
            <a:lvl3pPr marL="713105" algn="l" defTabSz="713105" rtl="0" eaLnBrk="1" latinLnBrk="0" hangingPunct="1">
              <a:defRPr sz="1405" kern="1200">
                <a:solidFill>
                  <a:schemeClr val="tx1"/>
                </a:solidFill>
                <a:latin typeface="+mn-lt"/>
                <a:ea typeface="+mn-ea"/>
                <a:cs typeface="+mn-cs"/>
              </a:defRPr>
            </a:lvl3pPr>
            <a:lvl4pPr marL="1069975" algn="l" defTabSz="713105" rtl="0" eaLnBrk="1" latinLnBrk="0" hangingPunct="1">
              <a:defRPr sz="1405" kern="1200">
                <a:solidFill>
                  <a:schemeClr val="tx1"/>
                </a:solidFill>
                <a:latin typeface="+mn-lt"/>
                <a:ea typeface="+mn-ea"/>
                <a:cs typeface="+mn-cs"/>
              </a:defRPr>
            </a:lvl4pPr>
            <a:lvl5pPr marL="1426210" algn="l" defTabSz="713105" rtl="0" eaLnBrk="1" latinLnBrk="0" hangingPunct="1">
              <a:defRPr sz="1405" kern="1200">
                <a:solidFill>
                  <a:schemeClr val="tx1"/>
                </a:solidFill>
                <a:latin typeface="+mn-lt"/>
                <a:ea typeface="+mn-ea"/>
                <a:cs typeface="+mn-cs"/>
              </a:defRPr>
            </a:lvl5pPr>
            <a:lvl6pPr marL="1783080" algn="l" defTabSz="713105" rtl="0" eaLnBrk="1" latinLnBrk="0" hangingPunct="1">
              <a:defRPr sz="1405" kern="1200">
                <a:solidFill>
                  <a:schemeClr val="tx1"/>
                </a:solidFill>
                <a:latin typeface="+mn-lt"/>
                <a:ea typeface="+mn-ea"/>
                <a:cs typeface="+mn-cs"/>
              </a:defRPr>
            </a:lvl6pPr>
            <a:lvl7pPr marL="2139950" algn="l" defTabSz="713105" rtl="0" eaLnBrk="1" latinLnBrk="0" hangingPunct="1">
              <a:defRPr sz="1405" kern="1200">
                <a:solidFill>
                  <a:schemeClr val="tx1"/>
                </a:solidFill>
                <a:latin typeface="+mn-lt"/>
                <a:ea typeface="+mn-ea"/>
                <a:cs typeface="+mn-cs"/>
              </a:defRPr>
            </a:lvl7pPr>
            <a:lvl8pPr marL="2496185" algn="l" defTabSz="713105" rtl="0" eaLnBrk="1" latinLnBrk="0" hangingPunct="1">
              <a:defRPr sz="1405" kern="1200">
                <a:solidFill>
                  <a:schemeClr val="tx1"/>
                </a:solidFill>
                <a:latin typeface="+mn-lt"/>
                <a:ea typeface="+mn-ea"/>
                <a:cs typeface="+mn-cs"/>
              </a:defRPr>
            </a:lvl8pPr>
            <a:lvl9pPr marL="2853055" algn="l" defTabSz="713105" rtl="0" eaLnBrk="1" latinLnBrk="0" hangingPunct="1">
              <a:defRPr sz="1405" kern="1200">
                <a:solidFill>
                  <a:schemeClr val="tx1"/>
                </a:solidFill>
                <a:latin typeface="+mn-lt"/>
                <a:ea typeface="+mn-ea"/>
                <a:cs typeface="+mn-cs"/>
              </a:defRPr>
            </a:lvl9pPr>
          </a:lstStyle>
          <a:p>
            <a:pPr marL="171450" indent="-171450">
              <a:lnSpc>
                <a:spcPct val="130000"/>
              </a:lnSpc>
              <a:buFont typeface="Arial" panose="020B0604020202020204" pitchFamily="34" charset="0"/>
              <a:buChar char="•"/>
              <a:defRPr/>
            </a:pPr>
            <a:r>
              <a:rPr lang="zh-CN" altLang="en-US" sz="1200" dirty="0">
                <a:solidFill>
                  <a:srgbClr val="333333"/>
                </a:solidFill>
                <a:latin typeface="微软雅黑" panose="020B0503020204020204" pitchFamily="34" charset="-122"/>
                <a:ea typeface="微软雅黑" panose="020B0503020204020204" pitchFamily="34" charset="-122"/>
              </a:rPr>
              <a:t>通过</a:t>
            </a:r>
            <a:r>
              <a:rPr lang="en-US" altLang="zh-CN" sz="1200" dirty="0">
                <a:solidFill>
                  <a:srgbClr val="333333"/>
                </a:solidFill>
                <a:latin typeface="微软雅黑" panose="020B0503020204020204" pitchFamily="34" charset="-122"/>
                <a:ea typeface="微软雅黑" panose="020B0503020204020204" pitchFamily="34" charset="-122"/>
              </a:rPr>
              <a:t>App</a:t>
            </a:r>
            <a:r>
              <a:rPr lang="zh-CN" altLang="en-US" sz="1200" dirty="0">
                <a:solidFill>
                  <a:srgbClr val="333333"/>
                </a:solidFill>
                <a:latin typeface="微软雅黑" panose="020B0503020204020204" pitchFamily="34" charset="-122"/>
                <a:ea typeface="微软雅黑" panose="020B0503020204020204" pitchFamily="34" charset="-122"/>
              </a:rPr>
              <a:t>购买产品的用户一般忠诚度和对企业的关注度较高，转化率相对较高；</a:t>
            </a:r>
            <a:endParaRPr lang="en-US" altLang="zh-CN" sz="1200" dirty="0">
              <a:solidFill>
                <a:srgbClr val="333333"/>
              </a:solidFill>
              <a:latin typeface="微软雅黑" panose="020B0503020204020204" pitchFamily="34" charset="-122"/>
              <a:ea typeface="微软雅黑" panose="020B0503020204020204" pitchFamily="34" charset="-122"/>
            </a:endParaRPr>
          </a:p>
          <a:p>
            <a:pPr marL="171450" indent="-171450">
              <a:lnSpc>
                <a:spcPct val="130000"/>
              </a:lnSpc>
              <a:buFont typeface="Arial" panose="020B0604020202020204" pitchFamily="34" charset="0"/>
              <a:buChar char="•"/>
              <a:defRPr/>
            </a:pPr>
            <a:endParaRPr lang="en-US" altLang="zh-CN" sz="1200" dirty="0">
              <a:solidFill>
                <a:srgbClr val="333333"/>
              </a:solidFill>
              <a:latin typeface="微软雅黑" panose="020B0503020204020204" pitchFamily="34" charset="-122"/>
              <a:ea typeface="微软雅黑" panose="020B0503020204020204" pitchFamily="34" charset="-122"/>
            </a:endParaRPr>
          </a:p>
          <a:p>
            <a:pPr marL="171450" indent="-171450">
              <a:lnSpc>
                <a:spcPct val="130000"/>
              </a:lnSpc>
              <a:buFont typeface="Arial" panose="020B0604020202020204" pitchFamily="34" charset="0"/>
              <a:buChar char="•"/>
              <a:defRPr/>
            </a:pPr>
            <a:r>
              <a:rPr lang="zh-CN" altLang="en-US" sz="1200" dirty="0">
                <a:solidFill>
                  <a:srgbClr val="333333"/>
                </a:solidFill>
                <a:latin typeface="微软雅黑" panose="020B0503020204020204" pitchFamily="34" charset="-122"/>
                <a:ea typeface="微软雅黑" panose="020B0503020204020204" pitchFamily="34" charset="-122"/>
              </a:rPr>
              <a:t>而网站虽然用户流量大，但用户购买时习惯多次比价，转化率相对偏低；</a:t>
            </a:r>
            <a:endParaRPr lang="en-US" altLang="zh-CN" sz="1200" dirty="0">
              <a:solidFill>
                <a:srgbClr val="333333"/>
              </a:solidFill>
              <a:latin typeface="微软雅黑" panose="020B0503020204020204" pitchFamily="34" charset="-122"/>
              <a:ea typeface="微软雅黑" panose="020B0503020204020204" pitchFamily="34" charset="-122"/>
            </a:endParaRPr>
          </a:p>
          <a:p>
            <a:pPr marL="171450" indent="-171450">
              <a:lnSpc>
                <a:spcPct val="130000"/>
              </a:lnSpc>
              <a:buFont typeface="Arial" panose="020B0604020202020204" pitchFamily="34" charset="0"/>
              <a:buChar char="•"/>
              <a:defRPr/>
            </a:pPr>
            <a:endParaRPr lang="en-US" altLang="zh-CN" sz="1200" dirty="0">
              <a:solidFill>
                <a:srgbClr val="333333"/>
              </a:solidFill>
              <a:latin typeface="微软雅黑" panose="020B0503020204020204" pitchFamily="34" charset="-122"/>
              <a:ea typeface="微软雅黑" panose="020B0503020204020204" pitchFamily="34" charset="-122"/>
            </a:endParaRPr>
          </a:p>
          <a:p>
            <a:pPr marL="171450" indent="-171450">
              <a:lnSpc>
                <a:spcPct val="130000"/>
              </a:lnSpc>
              <a:buFont typeface="Arial" panose="020B0604020202020204" pitchFamily="34" charset="0"/>
              <a:buChar char="•"/>
              <a:defRPr/>
            </a:pPr>
            <a:r>
              <a:rPr lang="zh-CN" altLang="en-US" sz="1200" dirty="0">
                <a:solidFill>
                  <a:srgbClr val="333333"/>
                </a:solidFill>
                <a:latin typeface="微软雅黑" panose="020B0503020204020204" pitchFamily="34" charset="-122"/>
                <a:ea typeface="微软雅黑" panose="020B0503020204020204" pitchFamily="34" charset="-122"/>
              </a:rPr>
              <a:t>此外，移动网页设计由于使用体验相对不如移动端</a:t>
            </a:r>
            <a:r>
              <a:rPr lang="en-US" altLang="zh-CN" sz="1200" dirty="0">
                <a:solidFill>
                  <a:srgbClr val="333333"/>
                </a:solidFill>
                <a:latin typeface="微软雅黑" panose="020B0503020204020204" pitchFamily="34" charset="-122"/>
                <a:ea typeface="微软雅黑" panose="020B0503020204020204" pitchFamily="34" charset="-122"/>
              </a:rPr>
              <a:t>App</a:t>
            </a:r>
            <a:r>
              <a:rPr lang="zh-CN" altLang="en-US" sz="1200" dirty="0">
                <a:solidFill>
                  <a:srgbClr val="333333"/>
                </a:solidFill>
                <a:latin typeface="微软雅黑" panose="020B0503020204020204" pitchFamily="34" charset="-122"/>
                <a:ea typeface="微软雅黑" panose="020B0503020204020204" pitchFamily="34" charset="-122"/>
              </a:rPr>
              <a:t>好，因此转化率也相对较低；</a:t>
            </a:r>
            <a:endParaRPr lang="en-US" altLang="zh-CN" sz="1200" dirty="0">
              <a:solidFill>
                <a:srgbClr val="333333"/>
              </a:solidFill>
              <a:latin typeface="微软雅黑" panose="020B0503020204020204" pitchFamily="34" charset="-122"/>
              <a:ea typeface="微软雅黑" panose="020B0503020204020204" pitchFamily="34" charset="-122"/>
            </a:endParaRPr>
          </a:p>
          <a:p>
            <a:pPr marL="171450" indent="-171450">
              <a:lnSpc>
                <a:spcPct val="130000"/>
              </a:lnSpc>
              <a:buFont typeface="Arial" panose="020B0604020202020204" pitchFamily="34" charset="0"/>
              <a:buChar char="•"/>
              <a:defRPr/>
            </a:pPr>
            <a:endParaRPr lang="en-US" altLang="zh-CN" sz="1200" dirty="0">
              <a:solidFill>
                <a:srgbClr val="333333"/>
              </a:solidFill>
              <a:latin typeface="微软雅黑" panose="020B0503020204020204" pitchFamily="34" charset="-122"/>
              <a:ea typeface="微软雅黑" panose="020B0503020204020204" pitchFamily="34" charset="-122"/>
            </a:endParaRPr>
          </a:p>
          <a:p>
            <a:pPr marL="171450" indent="-171450">
              <a:lnSpc>
                <a:spcPct val="130000"/>
              </a:lnSpc>
              <a:buFont typeface="Arial" panose="020B0604020202020204" pitchFamily="34" charset="0"/>
              <a:buChar char="•"/>
              <a:defRPr/>
            </a:pPr>
            <a:r>
              <a:rPr lang="zh-CN" altLang="en-US" sz="1200" dirty="0">
                <a:solidFill>
                  <a:srgbClr val="333333"/>
                </a:solidFill>
                <a:latin typeface="微软雅黑" panose="020B0503020204020204" pitchFamily="34" charset="-122"/>
                <a:ea typeface="微软雅黑" panose="020B0503020204020204" pitchFamily="34" charset="-122"/>
              </a:rPr>
              <a:t>随着微信的覆盖人群不断扩大，微信商城销售渠道也在不断被开拓，而由于其所获用户一般为粉丝级，忠诚度更高，转化率也相对更高。</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4" name="文本框 13"/>
          <p:cNvSpPr txBox="1"/>
          <p:nvPr/>
        </p:nvSpPr>
        <p:spPr>
          <a:xfrm>
            <a:off x="418960" y="5159367"/>
            <a:ext cx="9378183" cy="419089"/>
          </a:xfrm>
          <a:prstGeom prst="rect">
            <a:avLst/>
          </a:prstGeom>
          <a:noFill/>
        </p:spPr>
        <p:txBody>
          <a:bodyPr wrap="square" rtlCol="0">
            <a:spAutoFit/>
          </a:bodyPr>
          <a:lstStyle/>
          <a:p>
            <a:pPr>
              <a:lnSpc>
                <a:spcPct val="110000"/>
              </a:lnSpc>
            </a:pPr>
            <a:r>
              <a:rPr lang="zh-CN" altLang="en-US" sz="1000" dirty="0" smtClean="0">
                <a:solidFill>
                  <a:schemeClr val="bg1"/>
                </a:solidFill>
                <a:latin typeface="微软雅黑" panose="020B0503020204020204" pitchFamily="34" charset="-122"/>
                <a:ea typeface="微软雅黑" panose="020B0503020204020204" pitchFamily="34" charset="-122"/>
              </a:rPr>
              <a:t>注明：</a:t>
            </a:r>
            <a:r>
              <a:rPr lang="en-US" altLang="zh-CN" sz="1000" dirty="0" smtClean="0">
                <a:solidFill>
                  <a:schemeClr val="bg1"/>
                </a:solidFill>
                <a:latin typeface="微软雅黑" panose="020B0503020204020204" pitchFamily="34" charset="-122"/>
                <a:ea typeface="微软雅黑" panose="020B0503020204020204" pitchFamily="34" charset="-122"/>
              </a:rPr>
              <a:t>PPT</a:t>
            </a:r>
            <a:r>
              <a:rPr lang="zh-CN" altLang="en-US" sz="1000" dirty="0" smtClean="0">
                <a:solidFill>
                  <a:schemeClr val="bg1"/>
                </a:solidFill>
                <a:latin typeface="微软雅黑" panose="020B0503020204020204" pitchFamily="34" charset="-122"/>
                <a:ea typeface="微软雅黑" panose="020B0503020204020204" pitchFamily="34" charset="-122"/>
              </a:rPr>
              <a:t>模板上涉及的数据均来自网上公布数据和作者整理，模板上的数据、图表等元素只用于示意和举例</a:t>
            </a:r>
            <a:r>
              <a:rPr lang="en-US" altLang="zh-CN" sz="1000" dirty="0" smtClean="0">
                <a:solidFill>
                  <a:schemeClr val="bg1"/>
                </a:solidFill>
                <a:latin typeface="微软雅黑" panose="020B0503020204020204" pitchFamily="34" charset="-122"/>
                <a:ea typeface="微软雅黑" panose="020B0503020204020204" pitchFamily="34" charset="-122"/>
              </a:rPr>
              <a:t>PPT</a:t>
            </a:r>
            <a:r>
              <a:rPr lang="zh-CN" altLang="en-US" sz="1000" dirty="0" smtClean="0">
                <a:solidFill>
                  <a:schemeClr val="bg1"/>
                </a:solidFill>
                <a:latin typeface="微软雅黑" panose="020B0503020204020204" pitchFamily="34" charset="-122"/>
                <a:ea typeface="微软雅黑" panose="020B0503020204020204" pitchFamily="34" charset="-122"/>
              </a:rPr>
              <a:t>的设计和制作用途，作者不保证数据的准确性，如有疑问请联络作者</a:t>
            </a:r>
            <a:r>
              <a:rPr lang="en-US" altLang="zh-CN" sz="1000" dirty="0" smtClean="0">
                <a:solidFill>
                  <a:schemeClr val="bg1"/>
                </a:solidFill>
                <a:latin typeface="微软雅黑" panose="020B0503020204020204" pitchFamily="34" charset="-122"/>
                <a:ea typeface="微软雅黑" panose="020B0503020204020204" pitchFamily="34" charset="-122"/>
              </a:rPr>
              <a:t>QQ:14958300</a:t>
            </a:r>
            <a:endParaRPr lang="en-US" altLang="zh-CN" sz="1000" dirty="0">
              <a:solidFill>
                <a:schemeClr val="bg1"/>
              </a:solidFill>
              <a:latin typeface="微软雅黑" panose="020B0503020204020204" pitchFamily="34" charset="-122"/>
              <a:ea typeface="微软雅黑" panose="020B0503020204020204" pitchFamily="34" charset="-122"/>
            </a:endParaRPr>
          </a:p>
        </p:txBody>
      </p:sp>
      <p:sp>
        <p:nvSpPr>
          <p:cNvPr id="4" name="TextBox 8"/>
          <p:cNvSpPr txBox="1"/>
          <p:nvPr/>
        </p:nvSpPr>
        <p:spPr>
          <a:xfrm>
            <a:off x="3963347" y="2164097"/>
            <a:ext cx="2229393" cy="584775"/>
          </a:xfrm>
          <a:prstGeom prst="rect">
            <a:avLst/>
          </a:prstGeom>
          <a:noFill/>
        </p:spPr>
        <p:txBody>
          <a:bodyPr wrap="square" rtlCol="0">
            <a:spAutoFit/>
          </a:bodyPr>
          <a:lstStyle/>
          <a:p>
            <a:pPr algn="ctr"/>
            <a:r>
              <a:rPr lang="en-US" altLang="zh-CN" sz="3200" dirty="0" smtClean="0">
                <a:solidFill>
                  <a:srgbClr val="FA5D5D"/>
                </a:solidFill>
                <a:latin typeface="华文细黑" panose="02010600040101010101" pitchFamily="2" charset="-122"/>
                <a:ea typeface="华文细黑" panose="02010600040101010101" pitchFamily="2" charset="-122"/>
              </a:rPr>
              <a:t>THANKS!</a:t>
            </a:r>
            <a:endParaRPr lang="en-US" altLang="zh-CN" sz="3200" dirty="0">
              <a:solidFill>
                <a:srgbClr val="FA5D5D"/>
              </a:solidFill>
              <a:latin typeface="华文细黑" panose="02010600040101010101" pitchFamily="2" charset="-122"/>
              <a:ea typeface="华文细黑" panose="02010600040101010101" pitchFamily="2" charset="-122"/>
            </a:endParaRPr>
          </a:p>
        </p:txBody>
      </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矩形 143"/>
          <p:cNvSpPr/>
          <p:nvPr/>
        </p:nvSpPr>
        <p:spPr>
          <a:xfrm>
            <a:off x="1244847" y="1358018"/>
            <a:ext cx="1849062" cy="2779416"/>
          </a:xfrm>
          <a:prstGeom prst="rect">
            <a:avLst/>
          </a:prstGeom>
          <a:pattFill prst="dkDnDiag">
            <a:fgClr>
              <a:srgbClr val="3980F6"/>
            </a:fgClr>
            <a:bgClr>
              <a:srgbClr val="00B0F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8" name="文本框 8"/>
          <p:cNvSpPr txBox="1">
            <a:spLocks noChangeArrowheads="1"/>
          </p:cNvSpPr>
          <p:nvPr/>
        </p:nvSpPr>
        <p:spPr bwMode="auto">
          <a:xfrm>
            <a:off x="1097617" y="5227287"/>
            <a:ext cx="6059369" cy="236219"/>
          </a:xfrm>
          <a:prstGeom prst="rect">
            <a:avLst/>
          </a:prstGeom>
          <a:noFill/>
          <a:ln w="9525">
            <a:noFill/>
            <a:miter lim="800000"/>
          </a:ln>
        </p:spPr>
        <p:txBody>
          <a:bodyPr wrap="square">
            <a:spAutoFit/>
          </a:bodyPr>
          <a:lstStyle/>
          <a:p>
            <a:pPr>
              <a:lnSpc>
                <a:spcPct val="110000"/>
              </a:lnSpc>
            </a:pP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目录</a:t>
            </a:r>
            <a:endPar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sp>
        <p:nvSpPr>
          <p:cNvPr id="2" name="灯片编号占位符 1"/>
          <p:cNvSpPr>
            <a:spLocks noGrp="1"/>
          </p:cNvSpPr>
          <p:nvPr>
            <p:ph type="sldNum" sz="quarter" idx="12"/>
          </p:nvPr>
        </p:nvSpPr>
        <p:spPr/>
        <p:txBody>
          <a:bodyPr/>
          <a:lstStyle/>
          <a:p>
            <a:fld id="{5B74D8B9-E116-425F-B33E-AD807879AD22}" type="slidenum">
              <a:rPr lang="zh-CN" altLang="en-US" smtClean="0"/>
            </a:fld>
            <a:endParaRPr lang="zh-CN" altLang="en-US" dirty="0"/>
          </a:p>
        </p:txBody>
      </p:sp>
      <p:sp>
        <p:nvSpPr>
          <p:cNvPr id="27" name="矩形 26"/>
          <p:cNvSpPr/>
          <p:nvPr/>
        </p:nvSpPr>
        <p:spPr>
          <a:xfrm>
            <a:off x="3190295"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5135743"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5" name="组合 24"/>
          <p:cNvGrpSpPr/>
          <p:nvPr/>
        </p:nvGrpSpPr>
        <p:grpSpPr>
          <a:xfrm>
            <a:off x="2025064" y="1988136"/>
            <a:ext cx="372170" cy="406477"/>
            <a:chOff x="5967146" y="3323558"/>
            <a:chExt cx="1928812" cy="2106613"/>
          </a:xfrm>
          <a:solidFill>
            <a:schemeClr val="bg1"/>
          </a:solidFill>
        </p:grpSpPr>
        <p:sp>
          <p:nvSpPr>
            <p:cNvPr id="26" name="Freeform 6"/>
            <p:cNvSpPr>
              <a:spLocks noEditPoints="1"/>
            </p:cNvSpPr>
            <p:nvPr/>
          </p:nvSpPr>
          <p:spPr bwMode="auto">
            <a:xfrm>
              <a:off x="5967146" y="3323558"/>
              <a:ext cx="1928812" cy="2106613"/>
            </a:xfrm>
            <a:custGeom>
              <a:avLst/>
              <a:gdLst>
                <a:gd name="T0" fmla="*/ 0 w 514"/>
                <a:gd name="T1" fmla="*/ 231 h 561"/>
                <a:gd name="T2" fmla="*/ 193 w 514"/>
                <a:gd name="T3" fmla="*/ 13 h 561"/>
                <a:gd name="T4" fmla="*/ 434 w 514"/>
                <a:gd name="T5" fmla="*/ 186 h 561"/>
                <a:gd name="T6" fmla="*/ 417 w 514"/>
                <a:gd name="T7" fmla="*/ 324 h 561"/>
                <a:gd name="T8" fmla="*/ 422 w 514"/>
                <a:gd name="T9" fmla="*/ 359 h 561"/>
                <a:gd name="T10" fmla="*/ 486 w 514"/>
                <a:gd name="T11" fmla="*/ 431 h 561"/>
                <a:gd name="T12" fmla="*/ 498 w 514"/>
                <a:gd name="T13" fmla="*/ 518 h 561"/>
                <a:gd name="T14" fmla="*/ 424 w 514"/>
                <a:gd name="T15" fmla="*/ 559 h 561"/>
                <a:gd name="T16" fmla="*/ 371 w 514"/>
                <a:gd name="T17" fmla="*/ 531 h 561"/>
                <a:gd name="T18" fmla="*/ 302 w 514"/>
                <a:gd name="T19" fmla="*/ 451 h 561"/>
                <a:gd name="T20" fmla="*/ 275 w 514"/>
                <a:gd name="T21" fmla="*/ 442 h 561"/>
                <a:gd name="T22" fmla="*/ 2 w 514"/>
                <a:gd name="T23" fmla="*/ 263 h 561"/>
                <a:gd name="T24" fmla="*/ 0 w 514"/>
                <a:gd name="T25" fmla="*/ 231 h 561"/>
                <a:gd name="T26" fmla="*/ 219 w 514"/>
                <a:gd name="T27" fmla="*/ 75 h 561"/>
                <a:gd name="T28" fmla="*/ 63 w 514"/>
                <a:gd name="T29" fmla="*/ 231 h 561"/>
                <a:gd name="T30" fmla="*/ 219 w 514"/>
                <a:gd name="T31" fmla="*/ 388 h 561"/>
                <a:gd name="T32" fmla="*/ 376 w 514"/>
                <a:gd name="T33" fmla="*/ 230 h 561"/>
                <a:gd name="T34" fmla="*/ 219 w 514"/>
                <a:gd name="T35" fmla="*/ 75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4" h="561">
                  <a:moveTo>
                    <a:pt x="0" y="231"/>
                  </a:moveTo>
                  <a:cubicBezTo>
                    <a:pt x="0" y="120"/>
                    <a:pt x="84" y="24"/>
                    <a:pt x="193" y="13"/>
                  </a:cubicBezTo>
                  <a:cubicBezTo>
                    <a:pt x="307" y="0"/>
                    <a:pt x="411" y="75"/>
                    <a:pt x="434" y="186"/>
                  </a:cubicBezTo>
                  <a:cubicBezTo>
                    <a:pt x="444" y="234"/>
                    <a:pt x="438" y="280"/>
                    <a:pt x="417" y="324"/>
                  </a:cubicBezTo>
                  <a:cubicBezTo>
                    <a:pt x="410" y="339"/>
                    <a:pt x="412" y="348"/>
                    <a:pt x="422" y="359"/>
                  </a:cubicBezTo>
                  <a:cubicBezTo>
                    <a:pt x="444" y="382"/>
                    <a:pt x="465" y="406"/>
                    <a:pt x="486" y="431"/>
                  </a:cubicBezTo>
                  <a:cubicBezTo>
                    <a:pt x="508" y="457"/>
                    <a:pt x="514" y="486"/>
                    <a:pt x="498" y="518"/>
                  </a:cubicBezTo>
                  <a:cubicBezTo>
                    <a:pt x="483" y="547"/>
                    <a:pt x="458" y="561"/>
                    <a:pt x="424" y="559"/>
                  </a:cubicBezTo>
                  <a:cubicBezTo>
                    <a:pt x="403" y="557"/>
                    <a:pt x="385" y="547"/>
                    <a:pt x="371" y="531"/>
                  </a:cubicBezTo>
                  <a:cubicBezTo>
                    <a:pt x="348" y="504"/>
                    <a:pt x="324" y="478"/>
                    <a:pt x="302" y="451"/>
                  </a:cubicBezTo>
                  <a:cubicBezTo>
                    <a:pt x="294" y="442"/>
                    <a:pt x="287" y="439"/>
                    <a:pt x="275" y="442"/>
                  </a:cubicBezTo>
                  <a:cubicBezTo>
                    <a:pt x="145" y="474"/>
                    <a:pt x="24" y="395"/>
                    <a:pt x="2" y="263"/>
                  </a:cubicBezTo>
                  <a:cubicBezTo>
                    <a:pt x="0" y="253"/>
                    <a:pt x="0" y="242"/>
                    <a:pt x="0" y="231"/>
                  </a:cubicBezTo>
                  <a:close/>
                  <a:moveTo>
                    <a:pt x="219" y="75"/>
                  </a:moveTo>
                  <a:cubicBezTo>
                    <a:pt x="133" y="75"/>
                    <a:pt x="63" y="145"/>
                    <a:pt x="63" y="231"/>
                  </a:cubicBezTo>
                  <a:cubicBezTo>
                    <a:pt x="63" y="317"/>
                    <a:pt x="134" y="388"/>
                    <a:pt x="219" y="388"/>
                  </a:cubicBezTo>
                  <a:cubicBezTo>
                    <a:pt x="304" y="387"/>
                    <a:pt x="375" y="315"/>
                    <a:pt x="376" y="230"/>
                  </a:cubicBezTo>
                  <a:cubicBezTo>
                    <a:pt x="376" y="145"/>
                    <a:pt x="305" y="75"/>
                    <a:pt x="219" y="7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23"/>
            <p:cNvSpPr/>
            <p:nvPr/>
          </p:nvSpPr>
          <p:spPr bwMode="auto">
            <a:xfrm>
              <a:off x="6275121" y="4036345"/>
              <a:ext cx="647700" cy="650875"/>
            </a:xfrm>
            <a:custGeom>
              <a:avLst/>
              <a:gdLst>
                <a:gd name="T0" fmla="*/ 137 w 173"/>
                <a:gd name="T1" fmla="*/ 173 h 173"/>
                <a:gd name="T2" fmla="*/ 0 w 173"/>
                <a:gd name="T3" fmla="*/ 31 h 173"/>
                <a:gd name="T4" fmla="*/ 24 w 173"/>
                <a:gd name="T5" fmla="*/ 2 h 173"/>
                <a:gd name="T6" fmla="*/ 53 w 173"/>
                <a:gd name="T7" fmla="*/ 30 h 173"/>
                <a:gd name="T8" fmla="*/ 122 w 173"/>
                <a:gd name="T9" fmla="*/ 116 h 173"/>
                <a:gd name="T10" fmla="*/ 143 w 173"/>
                <a:gd name="T11" fmla="*/ 120 h 173"/>
                <a:gd name="T12" fmla="*/ 171 w 173"/>
                <a:gd name="T13" fmla="*/ 149 h 173"/>
                <a:gd name="T14" fmla="*/ 137 w 173"/>
                <a:gd name="T15" fmla="*/ 173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3" h="173">
                  <a:moveTo>
                    <a:pt x="137" y="173"/>
                  </a:moveTo>
                  <a:cubicBezTo>
                    <a:pt x="65" y="171"/>
                    <a:pt x="0" y="104"/>
                    <a:pt x="0" y="31"/>
                  </a:cubicBezTo>
                  <a:cubicBezTo>
                    <a:pt x="0" y="16"/>
                    <a:pt x="7" y="4"/>
                    <a:pt x="24" y="2"/>
                  </a:cubicBezTo>
                  <a:cubicBezTo>
                    <a:pt x="40" y="0"/>
                    <a:pt x="51" y="11"/>
                    <a:pt x="53" y="30"/>
                  </a:cubicBezTo>
                  <a:cubicBezTo>
                    <a:pt x="58" y="76"/>
                    <a:pt x="82" y="106"/>
                    <a:pt x="122" y="116"/>
                  </a:cubicBezTo>
                  <a:cubicBezTo>
                    <a:pt x="129" y="118"/>
                    <a:pt x="136" y="118"/>
                    <a:pt x="143" y="120"/>
                  </a:cubicBezTo>
                  <a:cubicBezTo>
                    <a:pt x="163" y="123"/>
                    <a:pt x="173" y="134"/>
                    <a:pt x="171" y="149"/>
                  </a:cubicBezTo>
                  <a:cubicBezTo>
                    <a:pt x="169" y="164"/>
                    <a:pt x="156" y="173"/>
                    <a:pt x="137" y="1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0" name="矩形 29"/>
          <p:cNvSpPr/>
          <p:nvPr/>
        </p:nvSpPr>
        <p:spPr>
          <a:xfrm>
            <a:off x="1244847" y="2657298"/>
            <a:ext cx="1849062" cy="757130"/>
          </a:xfrm>
          <a:prstGeom prst="rect">
            <a:avLst/>
          </a:prstGeom>
        </p:spPr>
        <p:txBody>
          <a:bodyPr wrap="square">
            <a:spAutoFit/>
          </a:bodyPr>
          <a:lstStyle/>
          <a:p>
            <a:pPr algn="ctr">
              <a:lnSpc>
                <a:spcPct val="120000"/>
              </a:lnSpc>
            </a:pPr>
            <a:r>
              <a:rPr lang="zh-CN" altLang="en-US" sz="1800" b="1" dirty="0">
                <a:solidFill>
                  <a:schemeClr val="bg1"/>
                </a:solidFill>
                <a:latin typeface="微软雅黑" panose="020B0503020204020204" pitchFamily="34" charset="-122"/>
                <a:ea typeface="微软雅黑" panose="020B0503020204020204" pitchFamily="34" charset="-122"/>
              </a:rPr>
              <a:t>医药电商</a:t>
            </a:r>
            <a:endParaRPr lang="en-US" altLang="zh-CN" sz="1800" b="1" dirty="0">
              <a:solidFill>
                <a:schemeClr val="bg1"/>
              </a:solidFill>
              <a:latin typeface="微软雅黑" panose="020B0503020204020204" pitchFamily="34" charset="-122"/>
              <a:ea typeface="微软雅黑" panose="020B0503020204020204" pitchFamily="34" charset="-122"/>
            </a:endParaRPr>
          </a:p>
          <a:p>
            <a:pPr algn="ctr">
              <a:lnSpc>
                <a:spcPct val="120000"/>
              </a:lnSpc>
            </a:pPr>
            <a:r>
              <a:rPr lang="zh-CN" altLang="en-US" sz="1800" b="1" dirty="0">
                <a:solidFill>
                  <a:schemeClr val="bg1"/>
                </a:solidFill>
                <a:latin typeface="微软雅黑" panose="020B0503020204020204" pitchFamily="34" charset="-122"/>
                <a:ea typeface="微软雅黑" panose="020B0503020204020204" pitchFamily="34" charset="-122"/>
              </a:rPr>
              <a:t>发展环境</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34" name="矩形 33"/>
          <p:cNvSpPr/>
          <p:nvPr/>
        </p:nvSpPr>
        <p:spPr>
          <a:xfrm>
            <a:off x="3190295" y="2657298"/>
            <a:ext cx="1849062" cy="757130"/>
          </a:xfrm>
          <a:prstGeom prst="rect">
            <a:avLst/>
          </a:prstGeom>
        </p:spPr>
        <p:txBody>
          <a:bodyPr wrap="square">
            <a:spAutoFit/>
          </a:bodyPr>
          <a:lstStyle/>
          <a:p>
            <a:pPr algn="ctr">
              <a:lnSpc>
                <a:spcPct val="120000"/>
              </a:lnSpc>
            </a:pPr>
            <a:r>
              <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rPr>
              <a:t>医药电商</a:t>
            </a:r>
            <a:endParaRPr lang="en-US" altLang="zh-CN" sz="1800" b="1"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20000"/>
              </a:lnSpc>
            </a:pPr>
            <a:r>
              <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rPr>
              <a:t>发展现状</a:t>
            </a:r>
            <a:endPar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5" name="矩形 34"/>
          <p:cNvSpPr/>
          <p:nvPr/>
        </p:nvSpPr>
        <p:spPr>
          <a:xfrm>
            <a:off x="5135115" y="2657299"/>
            <a:ext cx="1849691" cy="1089529"/>
          </a:xfrm>
          <a:prstGeom prst="rect">
            <a:avLst/>
          </a:prstGeom>
        </p:spPr>
        <p:txBody>
          <a:bodyPr wrap="square">
            <a:spAutoFit/>
          </a:bodyPr>
          <a:lstStyle/>
          <a:p>
            <a:pPr algn="ctr">
              <a:lnSpc>
                <a:spcPct val="120000"/>
              </a:lnSpc>
            </a:pPr>
            <a:r>
              <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rPr>
              <a:t>医药电商</a:t>
            </a:r>
            <a:endParaRPr lang="en-US" altLang="zh-CN" sz="1800" b="1"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20000"/>
              </a:lnSpc>
            </a:pPr>
            <a:r>
              <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rPr>
              <a:t>运营策略</a:t>
            </a:r>
            <a:endPar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20000"/>
              </a:lnSpc>
            </a:pPr>
            <a:endPar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7" name="Freeform 56"/>
          <p:cNvSpPr>
            <a:spLocks noEditPoints="1"/>
          </p:cNvSpPr>
          <p:nvPr/>
        </p:nvSpPr>
        <p:spPr bwMode="auto">
          <a:xfrm>
            <a:off x="5848645" y="1946098"/>
            <a:ext cx="443582" cy="482872"/>
          </a:xfrm>
          <a:custGeom>
            <a:avLst/>
            <a:gdLst>
              <a:gd name="T0" fmla="*/ 198 w 255"/>
              <a:gd name="T1" fmla="*/ 128 h 277"/>
              <a:gd name="T2" fmla="*/ 191 w 255"/>
              <a:gd name="T3" fmla="*/ 158 h 277"/>
              <a:gd name="T4" fmla="*/ 191 w 255"/>
              <a:gd name="T5" fmla="*/ 185 h 277"/>
              <a:gd name="T6" fmla="*/ 196 w 255"/>
              <a:gd name="T7" fmla="*/ 187 h 277"/>
              <a:gd name="T8" fmla="*/ 218 w 255"/>
              <a:gd name="T9" fmla="*/ 218 h 277"/>
              <a:gd name="T10" fmla="*/ 191 w 255"/>
              <a:gd name="T11" fmla="*/ 201 h 277"/>
              <a:gd name="T12" fmla="*/ 191 w 255"/>
              <a:gd name="T13" fmla="*/ 55 h 277"/>
              <a:gd name="T14" fmla="*/ 218 w 255"/>
              <a:gd name="T15" fmla="*/ 38 h 277"/>
              <a:gd name="T16" fmla="*/ 196 w 255"/>
              <a:gd name="T17" fmla="*/ 69 h 277"/>
              <a:gd name="T18" fmla="*/ 191 w 255"/>
              <a:gd name="T19" fmla="*/ 71 h 277"/>
              <a:gd name="T20" fmla="*/ 249 w 255"/>
              <a:gd name="T21" fmla="*/ 121 h 277"/>
              <a:gd name="T22" fmla="*/ 211 w 255"/>
              <a:gd name="T23" fmla="*/ 128 h 277"/>
              <a:gd name="T24" fmla="*/ 249 w 255"/>
              <a:gd name="T25" fmla="*/ 134 h 277"/>
              <a:gd name="T26" fmla="*/ 249 w 255"/>
              <a:gd name="T27" fmla="*/ 121 h 277"/>
              <a:gd name="T28" fmla="*/ 132 w 255"/>
              <a:gd name="T29" fmla="*/ 277 h 277"/>
              <a:gd name="T30" fmla="*/ 167 w 255"/>
              <a:gd name="T31" fmla="*/ 186 h 277"/>
              <a:gd name="T32" fmla="*/ 191 w 255"/>
              <a:gd name="T33" fmla="*/ 98 h 277"/>
              <a:gd name="T34" fmla="*/ 127 w 255"/>
              <a:gd name="T35" fmla="*/ 72 h 277"/>
              <a:gd name="T36" fmla="*/ 183 w 255"/>
              <a:gd name="T37" fmla="*/ 128 h 277"/>
              <a:gd name="T38" fmla="*/ 156 w 255"/>
              <a:gd name="T39" fmla="*/ 176 h 277"/>
              <a:gd name="T40" fmla="*/ 153 w 255"/>
              <a:gd name="T41" fmla="*/ 214 h 277"/>
              <a:gd name="T42" fmla="*/ 127 w 255"/>
              <a:gd name="T43" fmla="*/ 277 h 277"/>
              <a:gd name="T44" fmla="*/ 191 w 255"/>
              <a:gd name="T45" fmla="*/ 71 h 277"/>
              <a:gd name="T46" fmla="*/ 186 w 255"/>
              <a:gd name="T47" fmla="*/ 60 h 277"/>
              <a:gd name="T48" fmla="*/ 191 w 255"/>
              <a:gd name="T49" fmla="*/ 185 h 277"/>
              <a:gd name="T50" fmla="*/ 186 w 255"/>
              <a:gd name="T51" fmla="*/ 196 h 277"/>
              <a:gd name="T52" fmla="*/ 191 w 255"/>
              <a:gd name="T53" fmla="*/ 185 h 277"/>
              <a:gd name="T54" fmla="*/ 127 w 255"/>
              <a:gd name="T55" fmla="*/ 0 h 277"/>
              <a:gd name="T56" fmla="*/ 134 w 255"/>
              <a:gd name="T57" fmla="*/ 7 h 277"/>
              <a:gd name="T58" fmla="*/ 128 w 255"/>
              <a:gd name="T59" fmla="*/ 45 h 277"/>
              <a:gd name="T60" fmla="*/ 127 w 255"/>
              <a:gd name="T61" fmla="*/ 45 h 277"/>
              <a:gd name="T62" fmla="*/ 64 w 255"/>
              <a:gd name="T63" fmla="*/ 97 h 277"/>
              <a:gd name="T64" fmla="*/ 89 w 255"/>
              <a:gd name="T65" fmla="*/ 187 h 277"/>
              <a:gd name="T66" fmla="*/ 124 w 255"/>
              <a:gd name="T67" fmla="*/ 277 h 277"/>
              <a:gd name="T68" fmla="*/ 127 w 255"/>
              <a:gd name="T69" fmla="*/ 214 h 277"/>
              <a:gd name="T70" fmla="*/ 103 w 255"/>
              <a:gd name="T71" fmla="*/ 183 h 277"/>
              <a:gd name="T72" fmla="*/ 71 w 255"/>
              <a:gd name="T73" fmla="*/ 128 h 277"/>
              <a:gd name="T74" fmla="*/ 127 w 255"/>
              <a:gd name="T75" fmla="*/ 72 h 277"/>
              <a:gd name="T76" fmla="*/ 127 w 255"/>
              <a:gd name="T77" fmla="*/ 57 h 277"/>
              <a:gd name="T78" fmla="*/ 127 w 255"/>
              <a:gd name="T79" fmla="*/ 0 h 277"/>
              <a:gd name="T80" fmla="*/ 121 w 255"/>
              <a:gd name="T81" fmla="*/ 38 h 277"/>
              <a:gd name="T82" fmla="*/ 127 w 255"/>
              <a:gd name="T83" fmla="*/ 0 h 277"/>
              <a:gd name="T84" fmla="*/ 64 w 255"/>
              <a:gd name="T85" fmla="*/ 185 h 277"/>
              <a:gd name="T86" fmla="*/ 69 w 255"/>
              <a:gd name="T87" fmla="*/ 196 h 277"/>
              <a:gd name="T88" fmla="*/ 64 w 255"/>
              <a:gd name="T89" fmla="*/ 71 h 277"/>
              <a:gd name="T90" fmla="*/ 69 w 255"/>
              <a:gd name="T91" fmla="*/ 60 h 277"/>
              <a:gd name="T92" fmla="*/ 64 w 255"/>
              <a:gd name="T93" fmla="*/ 71 h 277"/>
              <a:gd name="T94" fmla="*/ 57 w 255"/>
              <a:gd name="T95" fmla="*/ 128 h 277"/>
              <a:gd name="T96" fmla="*/ 64 w 255"/>
              <a:gd name="T97" fmla="*/ 97 h 277"/>
              <a:gd name="T98" fmla="*/ 64 w 255"/>
              <a:gd name="T99" fmla="*/ 71 h 277"/>
              <a:gd name="T100" fmla="*/ 60 w 255"/>
              <a:gd name="T101" fmla="*/ 69 h 277"/>
              <a:gd name="T102" fmla="*/ 38 w 255"/>
              <a:gd name="T103" fmla="*/ 38 h 277"/>
              <a:gd name="T104" fmla="*/ 64 w 255"/>
              <a:gd name="T105" fmla="*/ 55 h 277"/>
              <a:gd name="T106" fmla="*/ 64 w 255"/>
              <a:gd name="T107" fmla="*/ 201 h 277"/>
              <a:gd name="T108" fmla="*/ 38 w 255"/>
              <a:gd name="T109" fmla="*/ 218 h 277"/>
              <a:gd name="T110" fmla="*/ 60 w 255"/>
              <a:gd name="T111" fmla="*/ 187 h 277"/>
              <a:gd name="T112" fmla="*/ 64 w 255"/>
              <a:gd name="T113" fmla="*/ 185 h 277"/>
              <a:gd name="T114" fmla="*/ 45 w 255"/>
              <a:gd name="T115" fmla="*/ 128 h 277"/>
              <a:gd name="T116" fmla="*/ 7 w 255"/>
              <a:gd name="T117" fmla="*/ 121 h 277"/>
              <a:gd name="T118" fmla="*/ 7 w 255"/>
              <a:gd name="T119" fmla="*/ 134 h 277"/>
              <a:gd name="T120" fmla="*/ 45 w 255"/>
              <a:gd name="T121" fmla="*/ 128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5" h="277">
                <a:moveTo>
                  <a:pt x="191" y="158"/>
                </a:moveTo>
                <a:cubicBezTo>
                  <a:pt x="195" y="149"/>
                  <a:pt x="198" y="139"/>
                  <a:pt x="198" y="128"/>
                </a:cubicBezTo>
                <a:cubicBezTo>
                  <a:pt x="198" y="117"/>
                  <a:pt x="195" y="107"/>
                  <a:pt x="191" y="98"/>
                </a:cubicBezTo>
                <a:cubicBezTo>
                  <a:pt x="191" y="158"/>
                  <a:pt x="191" y="158"/>
                  <a:pt x="191" y="158"/>
                </a:cubicBezTo>
                <a:close/>
                <a:moveTo>
                  <a:pt x="191" y="201"/>
                </a:moveTo>
                <a:cubicBezTo>
                  <a:pt x="191" y="185"/>
                  <a:pt x="191" y="185"/>
                  <a:pt x="191" y="185"/>
                </a:cubicBezTo>
                <a:cubicBezTo>
                  <a:pt x="193" y="185"/>
                  <a:pt x="194" y="185"/>
                  <a:pt x="196" y="187"/>
                </a:cubicBezTo>
                <a:cubicBezTo>
                  <a:pt x="196" y="187"/>
                  <a:pt x="196" y="187"/>
                  <a:pt x="196" y="187"/>
                </a:cubicBezTo>
                <a:cubicBezTo>
                  <a:pt x="218" y="209"/>
                  <a:pt x="218" y="209"/>
                  <a:pt x="218" y="209"/>
                </a:cubicBezTo>
                <a:cubicBezTo>
                  <a:pt x="220" y="211"/>
                  <a:pt x="220" y="216"/>
                  <a:pt x="218" y="218"/>
                </a:cubicBezTo>
                <a:cubicBezTo>
                  <a:pt x="215" y="221"/>
                  <a:pt x="211" y="221"/>
                  <a:pt x="209" y="218"/>
                </a:cubicBezTo>
                <a:cubicBezTo>
                  <a:pt x="191" y="201"/>
                  <a:pt x="191" y="201"/>
                  <a:pt x="191" y="201"/>
                </a:cubicBezTo>
                <a:close/>
                <a:moveTo>
                  <a:pt x="191" y="71"/>
                </a:moveTo>
                <a:cubicBezTo>
                  <a:pt x="191" y="55"/>
                  <a:pt x="191" y="55"/>
                  <a:pt x="191" y="55"/>
                </a:cubicBezTo>
                <a:cubicBezTo>
                  <a:pt x="209" y="38"/>
                  <a:pt x="209" y="38"/>
                  <a:pt x="209" y="38"/>
                </a:cubicBezTo>
                <a:cubicBezTo>
                  <a:pt x="211" y="35"/>
                  <a:pt x="215" y="35"/>
                  <a:pt x="218" y="38"/>
                </a:cubicBezTo>
                <a:cubicBezTo>
                  <a:pt x="220" y="40"/>
                  <a:pt x="220" y="44"/>
                  <a:pt x="218" y="47"/>
                </a:cubicBezTo>
                <a:cubicBezTo>
                  <a:pt x="196" y="69"/>
                  <a:pt x="196" y="69"/>
                  <a:pt x="196" y="69"/>
                </a:cubicBezTo>
                <a:cubicBezTo>
                  <a:pt x="196" y="69"/>
                  <a:pt x="196" y="69"/>
                  <a:pt x="196" y="69"/>
                </a:cubicBezTo>
                <a:cubicBezTo>
                  <a:pt x="194" y="71"/>
                  <a:pt x="193" y="71"/>
                  <a:pt x="191" y="71"/>
                </a:cubicBezTo>
                <a:close/>
                <a:moveTo>
                  <a:pt x="249" y="121"/>
                </a:moveTo>
                <a:cubicBezTo>
                  <a:pt x="249" y="121"/>
                  <a:pt x="249" y="121"/>
                  <a:pt x="249" y="121"/>
                </a:cubicBezTo>
                <a:cubicBezTo>
                  <a:pt x="217" y="121"/>
                  <a:pt x="217" y="121"/>
                  <a:pt x="217" y="121"/>
                </a:cubicBezTo>
                <a:cubicBezTo>
                  <a:pt x="214" y="121"/>
                  <a:pt x="211" y="124"/>
                  <a:pt x="211" y="128"/>
                </a:cubicBezTo>
                <a:cubicBezTo>
                  <a:pt x="211" y="132"/>
                  <a:pt x="214" y="134"/>
                  <a:pt x="217" y="134"/>
                </a:cubicBezTo>
                <a:cubicBezTo>
                  <a:pt x="249" y="134"/>
                  <a:pt x="249" y="134"/>
                  <a:pt x="249" y="134"/>
                </a:cubicBezTo>
                <a:cubicBezTo>
                  <a:pt x="252" y="134"/>
                  <a:pt x="255" y="132"/>
                  <a:pt x="255" y="128"/>
                </a:cubicBezTo>
                <a:cubicBezTo>
                  <a:pt x="255" y="124"/>
                  <a:pt x="252" y="121"/>
                  <a:pt x="249" y="121"/>
                </a:cubicBezTo>
                <a:close/>
                <a:moveTo>
                  <a:pt x="127" y="277"/>
                </a:moveTo>
                <a:cubicBezTo>
                  <a:pt x="132" y="277"/>
                  <a:pt x="132" y="277"/>
                  <a:pt x="132" y="277"/>
                </a:cubicBezTo>
                <a:cubicBezTo>
                  <a:pt x="151" y="277"/>
                  <a:pt x="167" y="262"/>
                  <a:pt x="167" y="242"/>
                </a:cubicBezTo>
                <a:cubicBezTo>
                  <a:pt x="167" y="186"/>
                  <a:pt x="167" y="186"/>
                  <a:pt x="167" y="186"/>
                </a:cubicBezTo>
                <a:cubicBezTo>
                  <a:pt x="177" y="179"/>
                  <a:pt x="186" y="169"/>
                  <a:pt x="191" y="158"/>
                </a:cubicBezTo>
                <a:cubicBezTo>
                  <a:pt x="191" y="98"/>
                  <a:pt x="191" y="98"/>
                  <a:pt x="191" y="98"/>
                </a:cubicBezTo>
                <a:cubicBezTo>
                  <a:pt x="180" y="74"/>
                  <a:pt x="156" y="57"/>
                  <a:pt x="127" y="57"/>
                </a:cubicBezTo>
                <a:cubicBezTo>
                  <a:pt x="127" y="72"/>
                  <a:pt x="127" y="72"/>
                  <a:pt x="127" y="72"/>
                </a:cubicBezTo>
                <a:cubicBezTo>
                  <a:pt x="143" y="72"/>
                  <a:pt x="157" y="78"/>
                  <a:pt x="167" y="88"/>
                </a:cubicBezTo>
                <a:cubicBezTo>
                  <a:pt x="177" y="98"/>
                  <a:pt x="183" y="112"/>
                  <a:pt x="183" y="128"/>
                </a:cubicBezTo>
                <a:cubicBezTo>
                  <a:pt x="183" y="148"/>
                  <a:pt x="172" y="166"/>
                  <a:pt x="156" y="176"/>
                </a:cubicBezTo>
                <a:cubicBezTo>
                  <a:pt x="156" y="176"/>
                  <a:pt x="156" y="176"/>
                  <a:pt x="156" y="176"/>
                </a:cubicBezTo>
                <a:cubicBezTo>
                  <a:pt x="154" y="177"/>
                  <a:pt x="153" y="180"/>
                  <a:pt x="153" y="182"/>
                </a:cubicBezTo>
                <a:cubicBezTo>
                  <a:pt x="153" y="214"/>
                  <a:pt x="153" y="214"/>
                  <a:pt x="153" y="214"/>
                </a:cubicBezTo>
                <a:cubicBezTo>
                  <a:pt x="127" y="214"/>
                  <a:pt x="127" y="214"/>
                  <a:pt x="127" y="214"/>
                </a:cubicBezTo>
                <a:cubicBezTo>
                  <a:pt x="127" y="277"/>
                  <a:pt x="127" y="277"/>
                  <a:pt x="127" y="277"/>
                </a:cubicBezTo>
                <a:close/>
                <a:moveTo>
                  <a:pt x="191" y="55"/>
                </a:moveTo>
                <a:cubicBezTo>
                  <a:pt x="191" y="71"/>
                  <a:pt x="191" y="71"/>
                  <a:pt x="191" y="71"/>
                </a:cubicBezTo>
                <a:cubicBezTo>
                  <a:pt x="189" y="71"/>
                  <a:pt x="188" y="71"/>
                  <a:pt x="186" y="69"/>
                </a:cubicBezTo>
                <a:cubicBezTo>
                  <a:pt x="184" y="67"/>
                  <a:pt x="184" y="63"/>
                  <a:pt x="186" y="60"/>
                </a:cubicBezTo>
                <a:cubicBezTo>
                  <a:pt x="191" y="55"/>
                  <a:pt x="191" y="55"/>
                  <a:pt x="191" y="55"/>
                </a:cubicBezTo>
                <a:close/>
                <a:moveTo>
                  <a:pt x="191" y="185"/>
                </a:moveTo>
                <a:cubicBezTo>
                  <a:pt x="191" y="201"/>
                  <a:pt x="191" y="201"/>
                  <a:pt x="191" y="201"/>
                </a:cubicBezTo>
                <a:cubicBezTo>
                  <a:pt x="186" y="196"/>
                  <a:pt x="186" y="196"/>
                  <a:pt x="186" y="196"/>
                </a:cubicBezTo>
                <a:cubicBezTo>
                  <a:pt x="184" y="193"/>
                  <a:pt x="184" y="189"/>
                  <a:pt x="186" y="187"/>
                </a:cubicBezTo>
                <a:cubicBezTo>
                  <a:pt x="188" y="185"/>
                  <a:pt x="189" y="185"/>
                  <a:pt x="191" y="185"/>
                </a:cubicBezTo>
                <a:close/>
                <a:moveTo>
                  <a:pt x="127" y="45"/>
                </a:moveTo>
                <a:cubicBezTo>
                  <a:pt x="127" y="0"/>
                  <a:pt x="127" y="0"/>
                  <a:pt x="127" y="0"/>
                </a:cubicBezTo>
                <a:cubicBezTo>
                  <a:pt x="127" y="0"/>
                  <a:pt x="128" y="0"/>
                  <a:pt x="128" y="0"/>
                </a:cubicBezTo>
                <a:cubicBezTo>
                  <a:pt x="131" y="0"/>
                  <a:pt x="134" y="3"/>
                  <a:pt x="134" y="7"/>
                </a:cubicBezTo>
                <a:cubicBezTo>
                  <a:pt x="134" y="38"/>
                  <a:pt x="134" y="38"/>
                  <a:pt x="134" y="38"/>
                </a:cubicBezTo>
                <a:cubicBezTo>
                  <a:pt x="134" y="42"/>
                  <a:pt x="131" y="45"/>
                  <a:pt x="128" y="45"/>
                </a:cubicBezTo>
                <a:cubicBezTo>
                  <a:pt x="128" y="45"/>
                  <a:pt x="128" y="45"/>
                  <a:pt x="128" y="45"/>
                </a:cubicBezTo>
                <a:cubicBezTo>
                  <a:pt x="128" y="45"/>
                  <a:pt x="127" y="45"/>
                  <a:pt x="127" y="45"/>
                </a:cubicBezTo>
                <a:close/>
                <a:moveTo>
                  <a:pt x="127" y="57"/>
                </a:moveTo>
                <a:cubicBezTo>
                  <a:pt x="99" y="57"/>
                  <a:pt x="75" y="74"/>
                  <a:pt x="64" y="97"/>
                </a:cubicBezTo>
                <a:cubicBezTo>
                  <a:pt x="64" y="159"/>
                  <a:pt x="64" y="159"/>
                  <a:pt x="64" y="159"/>
                </a:cubicBezTo>
                <a:cubicBezTo>
                  <a:pt x="70" y="170"/>
                  <a:pt x="78" y="180"/>
                  <a:pt x="89" y="187"/>
                </a:cubicBezTo>
                <a:cubicBezTo>
                  <a:pt x="89" y="242"/>
                  <a:pt x="89" y="242"/>
                  <a:pt x="89" y="242"/>
                </a:cubicBezTo>
                <a:cubicBezTo>
                  <a:pt x="89" y="262"/>
                  <a:pt x="104" y="277"/>
                  <a:pt x="124" y="277"/>
                </a:cubicBezTo>
                <a:cubicBezTo>
                  <a:pt x="127" y="277"/>
                  <a:pt x="127" y="277"/>
                  <a:pt x="127" y="277"/>
                </a:cubicBezTo>
                <a:cubicBezTo>
                  <a:pt x="127" y="214"/>
                  <a:pt x="127" y="214"/>
                  <a:pt x="127" y="214"/>
                </a:cubicBezTo>
                <a:cubicBezTo>
                  <a:pt x="103" y="214"/>
                  <a:pt x="103" y="214"/>
                  <a:pt x="103" y="214"/>
                </a:cubicBezTo>
                <a:cubicBezTo>
                  <a:pt x="103" y="183"/>
                  <a:pt x="103" y="183"/>
                  <a:pt x="103" y="183"/>
                </a:cubicBezTo>
                <a:cubicBezTo>
                  <a:pt x="103" y="180"/>
                  <a:pt x="102" y="178"/>
                  <a:pt x="100" y="176"/>
                </a:cubicBezTo>
                <a:cubicBezTo>
                  <a:pt x="83" y="167"/>
                  <a:pt x="71" y="149"/>
                  <a:pt x="71" y="128"/>
                </a:cubicBezTo>
                <a:cubicBezTo>
                  <a:pt x="71" y="112"/>
                  <a:pt x="78" y="98"/>
                  <a:pt x="88" y="88"/>
                </a:cubicBezTo>
                <a:cubicBezTo>
                  <a:pt x="98" y="78"/>
                  <a:pt x="112" y="72"/>
                  <a:pt x="127" y="72"/>
                </a:cubicBezTo>
                <a:cubicBezTo>
                  <a:pt x="127" y="72"/>
                  <a:pt x="127" y="72"/>
                  <a:pt x="127" y="72"/>
                </a:cubicBezTo>
                <a:cubicBezTo>
                  <a:pt x="127" y="57"/>
                  <a:pt x="127" y="57"/>
                  <a:pt x="127" y="57"/>
                </a:cubicBezTo>
                <a:cubicBezTo>
                  <a:pt x="127" y="57"/>
                  <a:pt x="127" y="57"/>
                  <a:pt x="127" y="57"/>
                </a:cubicBezTo>
                <a:close/>
                <a:moveTo>
                  <a:pt x="127" y="0"/>
                </a:moveTo>
                <a:cubicBezTo>
                  <a:pt x="127" y="45"/>
                  <a:pt x="127" y="45"/>
                  <a:pt x="127" y="45"/>
                </a:cubicBezTo>
                <a:cubicBezTo>
                  <a:pt x="124" y="45"/>
                  <a:pt x="121" y="42"/>
                  <a:pt x="121" y="38"/>
                </a:cubicBezTo>
                <a:cubicBezTo>
                  <a:pt x="121" y="7"/>
                  <a:pt x="121" y="7"/>
                  <a:pt x="121" y="7"/>
                </a:cubicBezTo>
                <a:cubicBezTo>
                  <a:pt x="121" y="4"/>
                  <a:pt x="124" y="1"/>
                  <a:pt x="127" y="0"/>
                </a:cubicBezTo>
                <a:close/>
                <a:moveTo>
                  <a:pt x="64" y="201"/>
                </a:moveTo>
                <a:cubicBezTo>
                  <a:pt x="64" y="185"/>
                  <a:pt x="64" y="185"/>
                  <a:pt x="64" y="185"/>
                </a:cubicBezTo>
                <a:cubicBezTo>
                  <a:pt x="66" y="185"/>
                  <a:pt x="68" y="185"/>
                  <a:pt x="69" y="187"/>
                </a:cubicBezTo>
                <a:cubicBezTo>
                  <a:pt x="72" y="189"/>
                  <a:pt x="72" y="193"/>
                  <a:pt x="69" y="196"/>
                </a:cubicBezTo>
                <a:cubicBezTo>
                  <a:pt x="64" y="201"/>
                  <a:pt x="64" y="201"/>
                  <a:pt x="64" y="201"/>
                </a:cubicBezTo>
                <a:close/>
                <a:moveTo>
                  <a:pt x="64" y="71"/>
                </a:moveTo>
                <a:cubicBezTo>
                  <a:pt x="64" y="55"/>
                  <a:pt x="64" y="55"/>
                  <a:pt x="64" y="55"/>
                </a:cubicBezTo>
                <a:cubicBezTo>
                  <a:pt x="69" y="60"/>
                  <a:pt x="69" y="60"/>
                  <a:pt x="69" y="60"/>
                </a:cubicBezTo>
                <a:cubicBezTo>
                  <a:pt x="72" y="63"/>
                  <a:pt x="72" y="67"/>
                  <a:pt x="69" y="69"/>
                </a:cubicBezTo>
                <a:cubicBezTo>
                  <a:pt x="68" y="71"/>
                  <a:pt x="66" y="71"/>
                  <a:pt x="64" y="71"/>
                </a:cubicBezTo>
                <a:close/>
                <a:moveTo>
                  <a:pt x="64" y="97"/>
                </a:moveTo>
                <a:cubicBezTo>
                  <a:pt x="59" y="106"/>
                  <a:pt x="57" y="117"/>
                  <a:pt x="57" y="128"/>
                </a:cubicBezTo>
                <a:cubicBezTo>
                  <a:pt x="57" y="139"/>
                  <a:pt x="59" y="149"/>
                  <a:pt x="64" y="159"/>
                </a:cubicBezTo>
                <a:cubicBezTo>
                  <a:pt x="64" y="97"/>
                  <a:pt x="64" y="97"/>
                  <a:pt x="64" y="97"/>
                </a:cubicBezTo>
                <a:close/>
                <a:moveTo>
                  <a:pt x="64" y="55"/>
                </a:moveTo>
                <a:cubicBezTo>
                  <a:pt x="64" y="71"/>
                  <a:pt x="64" y="71"/>
                  <a:pt x="64" y="71"/>
                </a:cubicBezTo>
                <a:cubicBezTo>
                  <a:pt x="62" y="71"/>
                  <a:pt x="61" y="70"/>
                  <a:pt x="60" y="69"/>
                </a:cubicBezTo>
                <a:cubicBezTo>
                  <a:pt x="60" y="69"/>
                  <a:pt x="60" y="69"/>
                  <a:pt x="60" y="69"/>
                </a:cubicBezTo>
                <a:cubicBezTo>
                  <a:pt x="38" y="47"/>
                  <a:pt x="38" y="47"/>
                  <a:pt x="38" y="47"/>
                </a:cubicBezTo>
                <a:cubicBezTo>
                  <a:pt x="35" y="44"/>
                  <a:pt x="35" y="40"/>
                  <a:pt x="38" y="38"/>
                </a:cubicBezTo>
                <a:cubicBezTo>
                  <a:pt x="40" y="35"/>
                  <a:pt x="44" y="35"/>
                  <a:pt x="47" y="38"/>
                </a:cubicBezTo>
                <a:cubicBezTo>
                  <a:pt x="64" y="55"/>
                  <a:pt x="64" y="55"/>
                  <a:pt x="64" y="55"/>
                </a:cubicBezTo>
                <a:close/>
                <a:moveTo>
                  <a:pt x="64" y="185"/>
                </a:moveTo>
                <a:cubicBezTo>
                  <a:pt x="64" y="201"/>
                  <a:pt x="64" y="201"/>
                  <a:pt x="64" y="201"/>
                </a:cubicBezTo>
                <a:cubicBezTo>
                  <a:pt x="47" y="218"/>
                  <a:pt x="47" y="218"/>
                  <a:pt x="47" y="218"/>
                </a:cubicBezTo>
                <a:cubicBezTo>
                  <a:pt x="44" y="221"/>
                  <a:pt x="40" y="221"/>
                  <a:pt x="38" y="218"/>
                </a:cubicBezTo>
                <a:cubicBezTo>
                  <a:pt x="35" y="216"/>
                  <a:pt x="35" y="211"/>
                  <a:pt x="38" y="209"/>
                </a:cubicBezTo>
                <a:cubicBezTo>
                  <a:pt x="60" y="187"/>
                  <a:pt x="60" y="187"/>
                  <a:pt x="60" y="187"/>
                </a:cubicBezTo>
                <a:cubicBezTo>
                  <a:pt x="60" y="187"/>
                  <a:pt x="60" y="187"/>
                  <a:pt x="60" y="187"/>
                </a:cubicBezTo>
                <a:cubicBezTo>
                  <a:pt x="61" y="185"/>
                  <a:pt x="62" y="185"/>
                  <a:pt x="64" y="185"/>
                </a:cubicBezTo>
                <a:close/>
                <a:moveTo>
                  <a:pt x="45" y="128"/>
                </a:moveTo>
                <a:cubicBezTo>
                  <a:pt x="45" y="128"/>
                  <a:pt x="45" y="128"/>
                  <a:pt x="45" y="128"/>
                </a:cubicBezTo>
                <a:cubicBezTo>
                  <a:pt x="45" y="124"/>
                  <a:pt x="42" y="121"/>
                  <a:pt x="38" y="121"/>
                </a:cubicBezTo>
                <a:cubicBezTo>
                  <a:pt x="7" y="121"/>
                  <a:pt x="7" y="121"/>
                  <a:pt x="7" y="121"/>
                </a:cubicBezTo>
                <a:cubicBezTo>
                  <a:pt x="3" y="121"/>
                  <a:pt x="0" y="124"/>
                  <a:pt x="0" y="128"/>
                </a:cubicBezTo>
                <a:cubicBezTo>
                  <a:pt x="0" y="132"/>
                  <a:pt x="3" y="134"/>
                  <a:pt x="7" y="134"/>
                </a:cubicBezTo>
                <a:cubicBezTo>
                  <a:pt x="38" y="134"/>
                  <a:pt x="38" y="134"/>
                  <a:pt x="38" y="134"/>
                </a:cubicBezTo>
                <a:cubicBezTo>
                  <a:pt x="42" y="134"/>
                  <a:pt x="45" y="132"/>
                  <a:pt x="45" y="128"/>
                </a:cubicBezTo>
                <a:close/>
              </a:path>
            </a:pathLst>
          </a:custGeom>
          <a:solidFill>
            <a:srgbClr val="7F7F7F"/>
          </a:solidFill>
          <a:ln>
            <a:noFill/>
          </a:ln>
        </p:spPr>
        <p:txBody>
          <a:bodyPr vert="horz" wrap="square" lIns="68580" tIns="34290" rIns="68580" bIns="34290" numCol="1" anchor="t" anchorCtr="0" compatLnSpc="1"/>
          <a:lstStyle/>
          <a:p>
            <a:endParaRPr lang="id-ID" sz="1350"/>
          </a:p>
        </p:txBody>
      </p:sp>
      <p:sp>
        <p:nvSpPr>
          <p:cNvPr id="15" name="矩形 14"/>
          <p:cNvSpPr/>
          <p:nvPr/>
        </p:nvSpPr>
        <p:spPr>
          <a:xfrm>
            <a:off x="7062274"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7062274" y="2657299"/>
            <a:ext cx="1849063" cy="1089529"/>
          </a:xfrm>
          <a:prstGeom prst="rect">
            <a:avLst/>
          </a:prstGeom>
        </p:spPr>
        <p:txBody>
          <a:bodyPr wrap="square">
            <a:spAutoFit/>
          </a:bodyPr>
          <a:lstStyle/>
          <a:p>
            <a:pPr algn="ctr">
              <a:lnSpc>
                <a:spcPct val="120000"/>
              </a:lnSpc>
            </a:pPr>
            <a:r>
              <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rPr>
              <a:t>医药电商</a:t>
            </a:r>
            <a:endParaRPr lang="en-US" altLang="zh-CN" sz="1800" b="1"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20000"/>
              </a:lnSpc>
            </a:pPr>
            <a:r>
              <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rPr>
              <a:t>投资价值</a:t>
            </a:r>
            <a:endPar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20000"/>
              </a:lnSpc>
            </a:pPr>
            <a:endPar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1" name="Freeform 124"/>
          <p:cNvSpPr/>
          <p:nvPr/>
        </p:nvSpPr>
        <p:spPr bwMode="auto">
          <a:xfrm>
            <a:off x="7789933" y="2050207"/>
            <a:ext cx="355997" cy="355997"/>
          </a:xfrm>
          <a:custGeom>
            <a:avLst/>
            <a:gdLst>
              <a:gd name="T0" fmla="*/ 90 w 107"/>
              <a:gd name="T1" fmla="*/ 74 h 107"/>
              <a:gd name="T2" fmla="*/ 78 w 107"/>
              <a:gd name="T3" fmla="*/ 79 h 107"/>
              <a:gd name="T4" fmla="*/ 33 w 107"/>
              <a:gd name="T5" fmla="*/ 56 h 107"/>
              <a:gd name="T6" fmla="*/ 34 w 107"/>
              <a:gd name="T7" fmla="*/ 54 h 107"/>
              <a:gd name="T8" fmla="*/ 33 w 107"/>
              <a:gd name="T9" fmla="*/ 51 h 107"/>
              <a:gd name="T10" fmla="*/ 78 w 107"/>
              <a:gd name="T11" fmla="*/ 29 h 107"/>
              <a:gd name="T12" fmla="*/ 90 w 107"/>
              <a:gd name="T13" fmla="*/ 34 h 107"/>
              <a:gd name="T14" fmla="*/ 107 w 107"/>
              <a:gd name="T15" fmla="*/ 17 h 107"/>
              <a:gd name="T16" fmla="*/ 90 w 107"/>
              <a:gd name="T17" fmla="*/ 0 h 107"/>
              <a:gd name="T18" fmla="*/ 74 w 107"/>
              <a:gd name="T19" fmla="*/ 17 h 107"/>
              <a:gd name="T20" fmla="*/ 74 w 107"/>
              <a:gd name="T21" fmla="*/ 20 h 107"/>
              <a:gd name="T22" fmla="*/ 29 w 107"/>
              <a:gd name="T23" fmla="*/ 42 h 107"/>
              <a:gd name="T24" fmla="*/ 17 w 107"/>
              <a:gd name="T25" fmla="*/ 37 h 107"/>
              <a:gd name="T26" fmla="*/ 0 w 107"/>
              <a:gd name="T27" fmla="*/ 54 h 107"/>
              <a:gd name="T28" fmla="*/ 17 w 107"/>
              <a:gd name="T29" fmla="*/ 70 h 107"/>
              <a:gd name="T30" fmla="*/ 29 w 107"/>
              <a:gd name="T31" fmla="*/ 65 h 107"/>
              <a:gd name="T32" fmla="*/ 74 w 107"/>
              <a:gd name="T33" fmla="*/ 88 h 107"/>
              <a:gd name="T34" fmla="*/ 74 w 107"/>
              <a:gd name="T35" fmla="*/ 90 h 107"/>
              <a:gd name="T36" fmla="*/ 90 w 107"/>
              <a:gd name="T37" fmla="*/ 107 h 107"/>
              <a:gd name="T38" fmla="*/ 107 w 107"/>
              <a:gd name="T39" fmla="*/ 90 h 107"/>
              <a:gd name="T40" fmla="*/ 90 w 107"/>
              <a:gd name="T41" fmla="*/ 7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 h="107">
                <a:moveTo>
                  <a:pt x="90" y="74"/>
                </a:moveTo>
                <a:cubicBezTo>
                  <a:pt x="86" y="74"/>
                  <a:pt x="81" y="76"/>
                  <a:pt x="78" y="79"/>
                </a:cubicBezTo>
                <a:cubicBezTo>
                  <a:pt x="33" y="56"/>
                  <a:pt x="33" y="56"/>
                  <a:pt x="33" y="56"/>
                </a:cubicBezTo>
                <a:cubicBezTo>
                  <a:pt x="34" y="56"/>
                  <a:pt x="34" y="55"/>
                  <a:pt x="34" y="54"/>
                </a:cubicBezTo>
                <a:cubicBezTo>
                  <a:pt x="34" y="53"/>
                  <a:pt x="34" y="52"/>
                  <a:pt x="33" y="51"/>
                </a:cubicBezTo>
                <a:cubicBezTo>
                  <a:pt x="78" y="29"/>
                  <a:pt x="78" y="29"/>
                  <a:pt x="78" y="29"/>
                </a:cubicBezTo>
                <a:cubicBezTo>
                  <a:pt x="81" y="32"/>
                  <a:pt x="86" y="34"/>
                  <a:pt x="90" y="34"/>
                </a:cubicBezTo>
                <a:cubicBezTo>
                  <a:pt x="100" y="34"/>
                  <a:pt x="107" y="26"/>
                  <a:pt x="107" y="17"/>
                </a:cubicBezTo>
                <a:cubicBezTo>
                  <a:pt x="107" y="8"/>
                  <a:pt x="100" y="0"/>
                  <a:pt x="90" y="0"/>
                </a:cubicBezTo>
                <a:cubicBezTo>
                  <a:pt x="81" y="0"/>
                  <a:pt x="74" y="8"/>
                  <a:pt x="74" y="17"/>
                </a:cubicBezTo>
                <a:cubicBezTo>
                  <a:pt x="74" y="18"/>
                  <a:pt x="74" y="19"/>
                  <a:pt x="74" y="20"/>
                </a:cubicBezTo>
                <a:cubicBezTo>
                  <a:pt x="29" y="42"/>
                  <a:pt x="29" y="42"/>
                  <a:pt x="29" y="42"/>
                </a:cubicBezTo>
                <a:cubicBezTo>
                  <a:pt x="26" y="39"/>
                  <a:pt x="22" y="37"/>
                  <a:pt x="17" y="37"/>
                </a:cubicBezTo>
                <a:cubicBezTo>
                  <a:pt x="8" y="37"/>
                  <a:pt x="0" y="45"/>
                  <a:pt x="0" y="54"/>
                </a:cubicBezTo>
                <a:cubicBezTo>
                  <a:pt x="0" y="63"/>
                  <a:pt x="8" y="70"/>
                  <a:pt x="17" y="70"/>
                </a:cubicBezTo>
                <a:cubicBezTo>
                  <a:pt x="22" y="70"/>
                  <a:pt x="26" y="68"/>
                  <a:pt x="29" y="65"/>
                </a:cubicBezTo>
                <a:cubicBezTo>
                  <a:pt x="74" y="88"/>
                  <a:pt x="74" y="88"/>
                  <a:pt x="74" y="88"/>
                </a:cubicBezTo>
                <a:cubicBezTo>
                  <a:pt x="74" y="89"/>
                  <a:pt x="74" y="90"/>
                  <a:pt x="74" y="90"/>
                </a:cubicBezTo>
                <a:cubicBezTo>
                  <a:pt x="74" y="100"/>
                  <a:pt x="81" y="107"/>
                  <a:pt x="90" y="107"/>
                </a:cubicBezTo>
                <a:cubicBezTo>
                  <a:pt x="100" y="107"/>
                  <a:pt x="107" y="100"/>
                  <a:pt x="107" y="90"/>
                </a:cubicBezTo>
                <a:cubicBezTo>
                  <a:pt x="107" y="81"/>
                  <a:pt x="100" y="74"/>
                  <a:pt x="90" y="74"/>
                </a:cubicBezTo>
                <a:close/>
              </a:path>
            </a:pathLst>
          </a:custGeom>
          <a:solidFill>
            <a:srgbClr val="7F7F7F"/>
          </a:solidFill>
          <a:ln>
            <a:noFill/>
          </a:ln>
        </p:spPr>
        <p:txBody>
          <a:bodyPr vert="horz" wrap="square" lIns="68580" tIns="34290" rIns="68580" bIns="34290" numCol="1" anchor="t" anchorCtr="0" compatLnSpc="1"/>
          <a:lstStyle/>
          <a:p>
            <a:endParaRPr lang="id-ID" sz="1350"/>
          </a:p>
        </p:txBody>
      </p:sp>
      <p:grpSp>
        <p:nvGrpSpPr>
          <p:cNvPr id="22" name="组合 21"/>
          <p:cNvGrpSpPr/>
          <p:nvPr/>
        </p:nvGrpSpPr>
        <p:grpSpPr>
          <a:xfrm>
            <a:off x="3945286" y="1988136"/>
            <a:ext cx="339081" cy="370097"/>
            <a:chOff x="337730" y="224999"/>
            <a:chExt cx="502239" cy="548179"/>
          </a:xfrm>
          <a:solidFill>
            <a:srgbClr val="7F7F7F"/>
          </a:solidFill>
        </p:grpSpPr>
        <p:sp>
          <p:nvSpPr>
            <p:cNvPr id="23" name="圆角矩形 22"/>
            <p:cNvSpPr/>
            <p:nvPr/>
          </p:nvSpPr>
          <p:spPr>
            <a:xfrm>
              <a:off x="337730" y="521354"/>
              <a:ext cx="117978" cy="251824"/>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圆角矩形 23"/>
            <p:cNvSpPr/>
            <p:nvPr/>
          </p:nvSpPr>
          <p:spPr>
            <a:xfrm>
              <a:off x="493444" y="598590"/>
              <a:ext cx="117978" cy="174588"/>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30"/>
            <p:cNvSpPr/>
            <p:nvPr/>
          </p:nvSpPr>
          <p:spPr>
            <a:xfrm>
              <a:off x="651535" y="669369"/>
              <a:ext cx="117978" cy="103809"/>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rot="16980000">
              <a:off x="444287" y="140117"/>
              <a:ext cx="310800" cy="480564"/>
            </a:xfrm>
            <a:custGeom>
              <a:avLst/>
              <a:gdLst>
                <a:gd name="connsiteX0" fmla="*/ 286810 w 310800"/>
                <a:gd name="connsiteY0" fmla="*/ 285910 h 480564"/>
                <a:gd name="connsiteX1" fmla="*/ 310800 w 310800"/>
                <a:gd name="connsiteY1" fmla="*/ 458363 h 480564"/>
                <a:gd name="connsiteX2" fmla="*/ 138108 w 310800"/>
                <a:gd name="connsiteY2" fmla="*/ 480564 h 480564"/>
                <a:gd name="connsiteX3" fmla="*/ 183535 w 310800"/>
                <a:gd name="connsiteY3" fmla="*/ 421099 h 480564"/>
                <a:gd name="connsiteX4" fmla="*/ 0 w 310800"/>
                <a:gd name="connsiteY4" fmla="*/ 280892 h 480564"/>
                <a:gd name="connsiteX5" fmla="*/ 2550 w 310800"/>
                <a:gd name="connsiteY5" fmla="*/ 277554 h 480564"/>
                <a:gd name="connsiteX6" fmla="*/ 2186 w 310800"/>
                <a:gd name="connsiteY6" fmla="*/ 277554 h 480564"/>
                <a:gd name="connsiteX7" fmla="*/ 107841 w 310800"/>
                <a:gd name="connsiteY7" fmla="*/ 138777 h 480564"/>
                <a:gd name="connsiteX8" fmla="*/ 2186 w 310800"/>
                <a:gd name="connsiteY8" fmla="*/ 0 h 480564"/>
                <a:gd name="connsiteX9" fmla="*/ 107841 w 310800"/>
                <a:gd name="connsiteY9" fmla="*/ 0 h 480564"/>
                <a:gd name="connsiteX10" fmla="*/ 213495 w 310800"/>
                <a:gd name="connsiteY10" fmla="*/ 138777 h 480564"/>
                <a:gd name="connsiteX11" fmla="*/ 124301 w 310800"/>
                <a:gd name="connsiteY11" fmla="*/ 255933 h 480564"/>
                <a:gd name="connsiteX12" fmla="*/ 241383 w 310800"/>
                <a:gd name="connsiteY12" fmla="*/ 345375 h 480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0800" h="480564">
                  <a:moveTo>
                    <a:pt x="286810" y="285910"/>
                  </a:moveTo>
                  <a:lnTo>
                    <a:pt x="310800" y="458363"/>
                  </a:lnTo>
                  <a:lnTo>
                    <a:pt x="138108" y="480564"/>
                  </a:lnTo>
                  <a:lnTo>
                    <a:pt x="183535" y="421099"/>
                  </a:lnTo>
                  <a:lnTo>
                    <a:pt x="0" y="280892"/>
                  </a:lnTo>
                  <a:lnTo>
                    <a:pt x="2550" y="277554"/>
                  </a:lnTo>
                  <a:lnTo>
                    <a:pt x="2186" y="277554"/>
                  </a:lnTo>
                  <a:lnTo>
                    <a:pt x="107841" y="138777"/>
                  </a:lnTo>
                  <a:lnTo>
                    <a:pt x="2186" y="0"/>
                  </a:lnTo>
                  <a:lnTo>
                    <a:pt x="107841" y="0"/>
                  </a:lnTo>
                  <a:lnTo>
                    <a:pt x="213495" y="138777"/>
                  </a:lnTo>
                  <a:lnTo>
                    <a:pt x="124301" y="255933"/>
                  </a:lnTo>
                  <a:lnTo>
                    <a:pt x="241383" y="345375"/>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endParaRPr>
            </a:p>
          </p:txBody>
        </p:sp>
      </p:grpSp>
    </p:spTree>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7938" y="-30162"/>
            <a:ext cx="10152063" cy="57451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165"/>
          </a:p>
        </p:txBody>
      </p:sp>
      <p:sp>
        <p:nvSpPr>
          <p:cNvPr id="7" name="矩形 6"/>
          <p:cNvSpPr/>
          <p:nvPr/>
        </p:nvSpPr>
        <p:spPr>
          <a:xfrm>
            <a:off x="529" y="2155826"/>
            <a:ext cx="10159471" cy="103134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33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31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31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31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31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31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31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035954" y="1166813"/>
            <a:ext cx="2087563" cy="635000"/>
          </a:xfrm>
          <a:prstGeom prst="rect">
            <a:avLst/>
          </a:prstGeom>
        </p:spPr>
      </p:pic>
      <p:sp>
        <p:nvSpPr>
          <p:cNvPr id="5" name="文本框 4"/>
          <p:cNvSpPr txBox="1"/>
          <p:nvPr/>
        </p:nvSpPr>
        <p:spPr>
          <a:xfrm>
            <a:off x="3500438" y="3445404"/>
            <a:ext cx="3167063" cy="911860"/>
          </a:xfrm>
          <a:prstGeom prst="rect">
            <a:avLst/>
          </a:prstGeom>
          <a:noFill/>
        </p:spPr>
        <p:txBody>
          <a:bodyPr wrap="square" rtlCol="0">
            <a:spAutoFit/>
          </a:bodyPr>
          <a:p>
            <a:pPr algn="ctr"/>
            <a:r>
              <a:rPr lang="en-US" altLang="zh-CN" sz="2665"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665"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665"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665"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665"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239521" y="1511894"/>
            <a:ext cx="7649155" cy="3561551"/>
          </a:xfrm>
          <a:prstGeom prst="rect">
            <a:avLst/>
          </a:prstGeom>
          <a:pattFill prst="dkDnDiag">
            <a:fgClr>
              <a:schemeClr val="bg1"/>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a:p>
        </p:txBody>
      </p:sp>
      <p:sp>
        <p:nvSpPr>
          <p:cNvPr id="145" name="文本框 8"/>
          <p:cNvSpPr txBox="1">
            <a:spLocks noChangeArrowheads="1"/>
          </p:cNvSpPr>
          <p:nvPr/>
        </p:nvSpPr>
        <p:spPr bwMode="auto">
          <a:xfrm>
            <a:off x="1098353" y="5232630"/>
            <a:ext cx="6068952" cy="236219"/>
          </a:xfrm>
          <a:prstGeom prst="rect">
            <a:avLst/>
          </a:prstGeom>
          <a:noFill/>
          <a:ln w="9525">
            <a:noFill/>
            <a:miter lim="800000"/>
          </a:ln>
        </p:spPr>
        <p:txBody>
          <a:bodyPr wrap="square">
            <a:spAutoFit/>
          </a:bodyPr>
          <a:lstStyle/>
          <a:p>
            <a:pPr>
              <a:lnSpc>
                <a:spcPct val="110000"/>
              </a:lnSpc>
            </a:pP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数据来源：根据中国商务部市场秩序司公布资料和网上公开资料整理。</a:t>
            </a:r>
            <a:endPar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sp>
        <p:nvSpPr>
          <p:cNvPr id="146" name="矩形 145"/>
          <p:cNvSpPr/>
          <p:nvPr/>
        </p:nvSpPr>
        <p:spPr>
          <a:xfrm>
            <a:off x="448255" y="307974"/>
            <a:ext cx="9123469"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经济环境：中国医药流通行业持续增长</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39" name="Rectangle 1"/>
          <p:cNvSpPr>
            <a:spLocks noChangeArrowheads="1"/>
          </p:cNvSpPr>
          <p:nvPr/>
        </p:nvSpPr>
        <p:spPr bwMode="auto">
          <a:xfrm>
            <a:off x="440735" y="790575"/>
            <a:ext cx="9330281" cy="552459"/>
          </a:xfrm>
          <a:prstGeom prst="rect">
            <a:avLst/>
          </a:prstGeom>
          <a:noFill/>
          <a:ln w="9525">
            <a:noFill/>
            <a:miter lim="800000"/>
          </a:ln>
          <a:effectLst/>
        </p:spPr>
        <p:txBody>
          <a:bodyPr wrap="square" anchor="ctr">
            <a:spAutoFit/>
          </a:bodyPr>
          <a:lstStyle/>
          <a:p>
            <a:pPr>
              <a:lnSpc>
                <a:spcPct val="130000"/>
              </a:lnSpc>
              <a:defRPr/>
            </a:pPr>
            <a:r>
              <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中国医药流通行业</a:t>
            </a:r>
            <a:r>
              <a:rPr lang="en-US"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2015</a:t>
            </a:r>
            <a:r>
              <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年上半年销售总额为</a:t>
            </a:r>
            <a:r>
              <a:rPr lang="en-US"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8410</a:t>
            </a:r>
            <a:r>
              <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亿元，比上年同期增长</a:t>
            </a:r>
            <a:r>
              <a:rPr lang="en-US"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12.4%</a:t>
            </a:r>
            <a:r>
              <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，行业整体保持持续增长，但受国家宏观经济环境影响，总体运行呈缓中趋稳态势。</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46" name="图表 45"/>
          <p:cNvGraphicFramePr/>
          <p:nvPr/>
        </p:nvGraphicFramePr>
        <p:xfrm>
          <a:off x="2574544" y="1852005"/>
          <a:ext cx="5394960" cy="3169347"/>
        </p:xfrm>
        <a:graphic>
          <a:graphicData uri="http://schemas.openxmlformats.org/drawingml/2006/chart">
            <c:chart xmlns:c="http://schemas.openxmlformats.org/drawingml/2006/chart" xmlns:r="http://schemas.openxmlformats.org/officeDocument/2006/relationships" r:id="rId1"/>
          </a:graphicData>
        </a:graphic>
      </p:graphicFrame>
      <p:sp>
        <p:nvSpPr>
          <p:cNvPr id="6" name="矩形 5"/>
          <p:cNvSpPr/>
          <p:nvPr/>
        </p:nvSpPr>
        <p:spPr>
          <a:xfrm>
            <a:off x="3062168" y="1613840"/>
            <a:ext cx="4108818" cy="307777"/>
          </a:xfrm>
          <a:prstGeom prst="rect">
            <a:avLst/>
          </a:prstGeom>
        </p:spPr>
        <p:txBody>
          <a:bodyPr wrap="none">
            <a:spAutoFit/>
          </a:bodyPr>
          <a:lstStyle/>
          <a:p>
            <a:pPr indent="127000" algn="ctr" defTabSz="914400" eaLnBrk="0" fontAlgn="base" hangingPunct="0">
              <a:spcBef>
                <a:spcPct val="0"/>
              </a:spcBef>
              <a:spcAft>
                <a:spcPct val="0"/>
              </a:spcAft>
            </a:pPr>
            <a:r>
              <a:rPr lang="zh-CN"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200</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5</a:t>
            </a:r>
            <a:r>
              <a:rPr lang="zh-CN"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-201</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5</a:t>
            </a:r>
            <a:r>
              <a:rPr lang="zh-CN"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年</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上半年</a:t>
            </a:r>
            <a:r>
              <a:rPr lang="zh-CN"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中国</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药品流通行业销售总额</a:t>
            </a:r>
            <a:endParaRPr lang="zh-CN" altLang="zh-CN" sz="7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aphicFrame>
        <p:nvGraphicFramePr>
          <p:cNvPr id="10" name="图表 9"/>
          <p:cNvGraphicFramePr/>
          <p:nvPr/>
        </p:nvGraphicFramePr>
        <p:xfrm>
          <a:off x="1438303" y="2261728"/>
          <a:ext cx="7315200" cy="286508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a:p>
        </p:txBody>
      </p:sp>
      <p:sp>
        <p:nvSpPr>
          <p:cNvPr id="145" name="文本框 8"/>
          <p:cNvSpPr txBox="1">
            <a:spLocks noChangeArrowheads="1"/>
          </p:cNvSpPr>
          <p:nvPr/>
        </p:nvSpPr>
        <p:spPr bwMode="auto">
          <a:xfrm>
            <a:off x="1103962" y="5232629"/>
            <a:ext cx="8222918" cy="236219"/>
          </a:xfrm>
          <a:prstGeom prst="rect">
            <a:avLst/>
          </a:prstGeom>
          <a:noFill/>
          <a:ln w="9525">
            <a:noFill/>
            <a:miter lim="800000"/>
          </a:ln>
        </p:spPr>
        <p:txBody>
          <a:bodyPr wrap="square">
            <a:spAutoFit/>
          </a:bodyPr>
          <a:lstStyle/>
          <a:p>
            <a:pPr>
              <a:lnSpc>
                <a:spcPct val="110000"/>
              </a:lnSpc>
            </a:pP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数据来源：产业信息网</a:t>
            </a:r>
            <a:r>
              <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《2015-2020</a:t>
            </a: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年中国药品流通市场监测及发展趋势研究报告</a:t>
            </a:r>
            <a:r>
              <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a:t>
            </a: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，商务部</a:t>
            </a:r>
            <a:r>
              <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《2014</a:t>
            </a: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年药品流通行业运行统计分析报告</a:t>
            </a:r>
            <a:r>
              <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a:t>
            </a:r>
            <a:endPar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sp>
        <p:nvSpPr>
          <p:cNvPr id="146" name="矩形 145"/>
          <p:cNvSpPr/>
          <p:nvPr/>
        </p:nvSpPr>
        <p:spPr>
          <a:xfrm>
            <a:off x="439544" y="307974"/>
            <a:ext cx="8358842"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经济环境：中小型医药流通企业的生存空间将会持续压缩</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11" name="Rectangle 1"/>
          <p:cNvSpPr>
            <a:spLocks noChangeArrowheads="1"/>
          </p:cNvSpPr>
          <p:nvPr/>
        </p:nvSpPr>
        <p:spPr bwMode="auto">
          <a:xfrm>
            <a:off x="444136" y="785930"/>
            <a:ext cx="9396550" cy="792525"/>
          </a:xfrm>
          <a:prstGeom prst="rect">
            <a:avLst/>
          </a:prstGeom>
          <a:noFill/>
          <a:ln w="9525">
            <a:noFill/>
            <a:miter lim="800000"/>
          </a:ln>
          <a:effectLst/>
        </p:spPr>
        <p:txBody>
          <a:bodyPr wrap="square" anchor="ctr">
            <a:spAutoFit/>
          </a:bodyPr>
          <a:lstStyle/>
          <a:p>
            <a:pPr>
              <a:lnSpc>
                <a:spcPct val="130000"/>
              </a:lnSpc>
              <a:defRPr/>
            </a:pPr>
            <a:r>
              <a:rPr lang="zh-CN" altLang="en-US" sz="1200" dirty="0">
                <a:solidFill>
                  <a:srgbClr val="333333"/>
                </a:solidFill>
                <a:latin typeface="微软雅黑" panose="020B0503020204020204" pitchFamily="34" charset="-122"/>
                <a:ea typeface="微软雅黑" panose="020B0503020204020204" pitchFamily="34" charset="-122"/>
              </a:rPr>
              <a:t>近年来行业结构调整提速，</a:t>
            </a:r>
            <a:r>
              <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经过行业内大量兼并重组交易后，中国医药流通市场逐渐形成</a:t>
            </a:r>
            <a:r>
              <a:rPr lang="en-US"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4</a:t>
            </a:r>
            <a:r>
              <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家全国性医药巨头激烈竞争、区域性医药流通企业地方割据态势。流通环节利润率的下降、政策对大企业的支持、新版</a:t>
            </a:r>
            <a:r>
              <a:rPr lang="en-US" altLang="zh-CN"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GSP</a:t>
            </a:r>
            <a:r>
              <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对硬件软件的更高要求将会持续压缩中小型医药流通企业的生存空间，促使没有竞争力的中小型医药流通企业逐步退出。线下的竞争激烈，也加速了线上新渠道发展。</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19" name="图表 18"/>
          <p:cNvGraphicFramePr/>
          <p:nvPr/>
        </p:nvGraphicFramePr>
        <p:xfrm>
          <a:off x="4930692" y="2042954"/>
          <a:ext cx="4530807" cy="2658586"/>
        </p:xfrm>
        <a:graphic>
          <a:graphicData uri="http://schemas.openxmlformats.org/drawingml/2006/chart">
            <c:chart xmlns:c="http://schemas.openxmlformats.org/drawingml/2006/chart" xmlns:r="http://schemas.openxmlformats.org/officeDocument/2006/relationships" r:id="rId1"/>
          </a:graphicData>
        </a:graphic>
      </p:graphicFrame>
      <p:grpSp>
        <p:nvGrpSpPr>
          <p:cNvPr id="25" name="组合 24"/>
          <p:cNvGrpSpPr/>
          <p:nvPr/>
        </p:nvGrpSpPr>
        <p:grpSpPr>
          <a:xfrm>
            <a:off x="806961" y="2556429"/>
            <a:ext cx="410784" cy="396557"/>
            <a:chOff x="523875" y="2279650"/>
            <a:chExt cx="2520950" cy="2433638"/>
          </a:xfrm>
          <a:solidFill>
            <a:srgbClr val="FA5D5D"/>
          </a:solidFill>
        </p:grpSpPr>
        <p:sp>
          <p:nvSpPr>
            <p:cNvPr id="26" name="任意多边形 25"/>
            <p:cNvSpPr/>
            <p:nvPr/>
          </p:nvSpPr>
          <p:spPr bwMode="auto">
            <a:xfrm>
              <a:off x="523875" y="2279650"/>
              <a:ext cx="2520950" cy="2433638"/>
            </a:xfrm>
            <a:custGeom>
              <a:avLst/>
              <a:gdLst>
                <a:gd name="connsiteX0" fmla="*/ 558799 w 2520950"/>
                <a:gd name="connsiteY0" fmla="*/ 2079625 h 2433638"/>
                <a:gd name="connsiteX1" fmla="*/ 558799 w 2520950"/>
                <a:gd name="connsiteY1" fmla="*/ 2279650 h 2433638"/>
                <a:gd name="connsiteX2" fmla="*/ 968374 w 2520950"/>
                <a:gd name="connsiteY2" fmla="*/ 2279650 h 2433638"/>
                <a:gd name="connsiteX3" fmla="*/ 968374 w 2520950"/>
                <a:gd name="connsiteY3" fmla="*/ 2079625 h 2433638"/>
                <a:gd name="connsiteX4" fmla="*/ 1546225 w 2520950"/>
                <a:gd name="connsiteY4" fmla="*/ 2079624 h 2433638"/>
                <a:gd name="connsiteX5" fmla="*/ 1546225 w 2520950"/>
                <a:gd name="connsiteY5" fmla="*/ 2279649 h 2433638"/>
                <a:gd name="connsiteX6" fmla="*/ 1955800 w 2520950"/>
                <a:gd name="connsiteY6" fmla="*/ 2279649 h 2433638"/>
                <a:gd name="connsiteX7" fmla="*/ 1955800 w 2520950"/>
                <a:gd name="connsiteY7" fmla="*/ 2079624 h 2433638"/>
                <a:gd name="connsiteX8" fmla="*/ 1047749 w 2520950"/>
                <a:gd name="connsiteY8" fmla="*/ 2079624 h 2433638"/>
                <a:gd name="connsiteX9" fmla="*/ 1047749 w 2520950"/>
                <a:gd name="connsiteY9" fmla="*/ 2279649 h 2433638"/>
                <a:gd name="connsiteX10" fmla="*/ 1457324 w 2520950"/>
                <a:gd name="connsiteY10" fmla="*/ 2279649 h 2433638"/>
                <a:gd name="connsiteX11" fmla="*/ 1457324 w 2520950"/>
                <a:gd name="connsiteY11" fmla="*/ 2079624 h 2433638"/>
                <a:gd name="connsiteX12" fmla="*/ 558799 w 2520950"/>
                <a:gd name="connsiteY12" fmla="*/ 1808163 h 2433638"/>
                <a:gd name="connsiteX13" fmla="*/ 558799 w 2520950"/>
                <a:gd name="connsiteY13" fmla="*/ 2008188 h 2433638"/>
                <a:gd name="connsiteX14" fmla="*/ 968374 w 2520950"/>
                <a:gd name="connsiteY14" fmla="*/ 2008188 h 2433638"/>
                <a:gd name="connsiteX15" fmla="*/ 968374 w 2520950"/>
                <a:gd name="connsiteY15" fmla="*/ 1808163 h 2433638"/>
                <a:gd name="connsiteX16" fmla="*/ 1047749 w 2520950"/>
                <a:gd name="connsiteY16" fmla="*/ 1808162 h 2433638"/>
                <a:gd name="connsiteX17" fmla="*/ 1047749 w 2520950"/>
                <a:gd name="connsiteY17" fmla="*/ 2008187 h 2433638"/>
                <a:gd name="connsiteX18" fmla="*/ 1457324 w 2520950"/>
                <a:gd name="connsiteY18" fmla="*/ 2008187 h 2433638"/>
                <a:gd name="connsiteX19" fmla="*/ 1457324 w 2520950"/>
                <a:gd name="connsiteY19" fmla="*/ 1808162 h 2433638"/>
                <a:gd name="connsiteX20" fmla="*/ 558800 w 2520950"/>
                <a:gd name="connsiteY20" fmla="*/ 1533525 h 2433638"/>
                <a:gd name="connsiteX21" fmla="*/ 558800 w 2520950"/>
                <a:gd name="connsiteY21" fmla="*/ 1733550 h 2433638"/>
                <a:gd name="connsiteX22" fmla="*/ 968375 w 2520950"/>
                <a:gd name="connsiteY22" fmla="*/ 1733550 h 2433638"/>
                <a:gd name="connsiteX23" fmla="*/ 968375 w 2520950"/>
                <a:gd name="connsiteY23" fmla="*/ 1533525 h 2433638"/>
                <a:gd name="connsiteX24" fmla="*/ 1217613 w 2520950"/>
                <a:gd name="connsiteY24" fmla="*/ 180975 h 2433638"/>
                <a:gd name="connsiteX25" fmla="*/ 136525 w 2520950"/>
                <a:gd name="connsiteY25" fmla="*/ 688975 h 2433638"/>
                <a:gd name="connsiteX26" fmla="*/ 136525 w 2520950"/>
                <a:gd name="connsiteY26" fmla="*/ 768350 h 2433638"/>
                <a:gd name="connsiteX27" fmla="*/ 279400 w 2520950"/>
                <a:gd name="connsiteY27" fmla="*/ 768350 h 2433638"/>
                <a:gd name="connsiteX28" fmla="*/ 279400 w 2520950"/>
                <a:gd name="connsiteY28" fmla="*/ 2298700 h 2433638"/>
                <a:gd name="connsiteX29" fmla="*/ 415925 w 2520950"/>
                <a:gd name="connsiteY29" fmla="*/ 2298700 h 2433638"/>
                <a:gd name="connsiteX30" fmla="*/ 419100 w 2520950"/>
                <a:gd name="connsiteY30" fmla="*/ 1182688 h 2433638"/>
                <a:gd name="connsiteX31" fmla="*/ 2106613 w 2520950"/>
                <a:gd name="connsiteY31" fmla="*/ 1182688 h 2433638"/>
                <a:gd name="connsiteX32" fmla="*/ 2103438 w 2520950"/>
                <a:gd name="connsiteY32" fmla="*/ 2298700 h 2433638"/>
                <a:gd name="connsiteX33" fmla="*/ 2238376 w 2520950"/>
                <a:gd name="connsiteY33" fmla="*/ 2298700 h 2433638"/>
                <a:gd name="connsiteX34" fmla="*/ 2238376 w 2520950"/>
                <a:gd name="connsiteY34" fmla="*/ 765175 h 2433638"/>
                <a:gd name="connsiteX35" fmla="*/ 2370138 w 2520950"/>
                <a:gd name="connsiteY35" fmla="*/ 765175 h 2433638"/>
                <a:gd name="connsiteX36" fmla="*/ 2370138 w 2520950"/>
                <a:gd name="connsiteY36" fmla="*/ 688975 h 2433638"/>
                <a:gd name="connsiteX37" fmla="*/ 1217613 w 2520950"/>
                <a:gd name="connsiteY37" fmla="*/ 0 h 2433638"/>
                <a:gd name="connsiteX38" fmla="*/ 2520950 w 2520950"/>
                <a:gd name="connsiteY38" fmla="*/ 581025 h 2433638"/>
                <a:gd name="connsiteX39" fmla="*/ 2520950 w 2520950"/>
                <a:gd name="connsiteY39" fmla="*/ 900113 h 2433638"/>
                <a:gd name="connsiteX40" fmla="*/ 2370138 w 2520950"/>
                <a:gd name="connsiteY40" fmla="*/ 900113 h 2433638"/>
                <a:gd name="connsiteX41" fmla="*/ 2374900 w 2520950"/>
                <a:gd name="connsiteY41" fmla="*/ 2433638 h 2433638"/>
                <a:gd name="connsiteX42" fmla="*/ 131763 w 2520950"/>
                <a:gd name="connsiteY42" fmla="*/ 2433638 h 2433638"/>
                <a:gd name="connsiteX43" fmla="*/ 131763 w 2520950"/>
                <a:gd name="connsiteY43" fmla="*/ 900113 h 2433638"/>
                <a:gd name="connsiteX44" fmla="*/ 0 w 2520950"/>
                <a:gd name="connsiteY44" fmla="*/ 900113 h 2433638"/>
                <a:gd name="connsiteX45" fmla="*/ 0 w 2520950"/>
                <a:gd name="connsiteY45" fmla="*/ 581025 h 243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2520950" h="2433638">
                  <a:moveTo>
                    <a:pt x="558799" y="2079625"/>
                  </a:moveTo>
                  <a:lnTo>
                    <a:pt x="558799" y="2279650"/>
                  </a:lnTo>
                  <a:lnTo>
                    <a:pt x="968374" y="2279650"/>
                  </a:lnTo>
                  <a:lnTo>
                    <a:pt x="968374" y="2079625"/>
                  </a:lnTo>
                  <a:close/>
                  <a:moveTo>
                    <a:pt x="1546225" y="2079624"/>
                  </a:moveTo>
                  <a:lnTo>
                    <a:pt x="1546225" y="2279649"/>
                  </a:lnTo>
                  <a:lnTo>
                    <a:pt x="1955800" y="2279649"/>
                  </a:lnTo>
                  <a:lnTo>
                    <a:pt x="1955800" y="2079624"/>
                  </a:lnTo>
                  <a:close/>
                  <a:moveTo>
                    <a:pt x="1047749" y="2079624"/>
                  </a:moveTo>
                  <a:lnTo>
                    <a:pt x="1047749" y="2279649"/>
                  </a:lnTo>
                  <a:lnTo>
                    <a:pt x="1457324" y="2279649"/>
                  </a:lnTo>
                  <a:lnTo>
                    <a:pt x="1457324" y="2079624"/>
                  </a:lnTo>
                  <a:close/>
                  <a:moveTo>
                    <a:pt x="558799" y="1808163"/>
                  </a:moveTo>
                  <a:lnTo>
                    <a:pt x="558799" y="2008188"/>
                  </a:lnTo>
                  <a:lnTo>
                    <a:pt x="968374" y="2008188"/>
                  </a:lnTo>
                  <a:lnTo>
                    <a:pt x="968374" y="1808163"/>
                  </a:lnTo>
                  <a:close/>
                  <a:moveTo>
                    <a:pt x="1047749" y="1808162"/>
                  </a:moveTo>
                  <a:lnTo>
                    <a:pt x="1047749" y="2008187"/>
                  </a:lnTo>
                  <a:lnTo>
                    <a:pt x="1457324" y="2008187"/>
                  </a:lnTo>
                  <a:lnTo>
                    <a:pt x="1457324" y="1808162"/>
                  </a:lnTo>
                  <a:close/>
                  <a:moveTo>
                    <a:pt x="558800" y="1533525"/>
                  </a:moveTo>
                  <a:lnTo>
                    <a:pt x="558800" y="1733550"/>
                  </a:lnTo>
                  <a:lnTo>
                    <a:pt x="968375" y="1733550"/>
                  </a:lnTo>
                  <a:lnTo>
                    <a:pt x="968375" y="1533525"/>
                  </a:lnTo>
                  <a:close/>
                  <a:moveTo>
                    <a:pt x="1217613" y="180975"/>
                  </a:moveTo>
                  <a:lnTo>
                    <a:pt x="136525" y="688975"/>
                  </a:lnTo>
                  <a:lnTo>
                    <a:pt x="136525" y="768350"/>
                  </a:lnTo>
                  <a:lnTo>
                    <a:pt x="279400" y="768350"/>
                  </a:lnTo>
                  <a:lnTo>
                    <a:pt x="279400" y="2298700"/>
                  </a:lnTo>
                  <a:lnTo>
                    <a:pt x="415925" y="2298700"/>
                  </a:lnTo>
                  <a:lnTo>
                    <a:pt x="419100" y="1182688"/>
                  </a:lnTo>
                  <a:lnTo>
                    <a:pt x="2106613" y="1182688"/>
                  </a:lnTo>
                  <a:lnTo>
                    <a:pt x="2103438" y="2298700"/>
                  </a:lnTo>
                  <a:lnTo>
                    <a:pt x="2238376" y="2298700"/>
                  </a:lnTo>
                  <a:lnTo>
                    <a:pt x="2238376" y="765175"/>
                  </a:lnTo>
                  <a:lnTo>
                    <a:pt x="2370138" y="765175"/>
                  </a:lnTo>
                  <a:lnTo>
                    <a:pt x="2370138" y="688975"/>
                  </a:lnTo>
                  <a:close/>
                  <a:moveTo>
                    <a:pt x="1217613" y="0"/>
                  </a:moveTo>
                  <a:lnTo>
                    <a:pt x="2520950" y="581025"/>
                  </a:lnTo>
                  <a:lnTo>
                    <a:pt x="2520950" y="900113"/>
                  </a:lnTo>
                  <a:lnTo>
                    <a:pt x="2370138" y="900113"/>
                  </a:lnTo>
                  <a:lnTo>
                    <a:pt x="2374900" y="2433638"/>
                  </a:lnTo>
                  <a:lnTo>
                    <a:pt x="131763" y="2433638"/>
                  </a:lnTo>
                  <a:lnTo>
                    <a:pt x="131763" y="900113"/>
                  </a:lnTo>
                  <a:lnTo>
                    <a:pt x="0" y="900113"/>
                  </a:lnTo>
                  <a:lnTo>
                    <a:pt x="0" y="581025"/>
                  </a:ln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27" name="Rectangle 24"/>
            <p:cNvSpPr>
              <a:spLocks noChangeArrowheads="1"/>
            </p:cNvSpPr>
            <p:nvPr/>
          </p:nvSpPr>
          <p:spPr bwMode="auto">
            <a:xfrm>
              <a:off x="939801" y="3094508"/>
              <a:ext cx="357188" cy="207963"/>
            </a:xfrm>
            <a:prstGeom prst="rect">
              <a:avLst/>
            </a:prstGeom>
            <a:grpFill/>
            <a:ln>
              <a:noFill/>
            </a:ln>
          </p:spPr>
          <p:txBody>
            <a:bodyPr vert="horz" wrap="square" lIns="91440" tIns="45720" rIns="91440" bIns="45720" numCol="1" anchor="t" anchorCtr="0" compatLnSpc="1"/>
            <a:lstStyle/>
            <a:p>
              <a:endParaRPr lang="zh-CN" altLang="en-US"/>
            </a:p>
          </p:txBody>
        </p:sp>
        <p:sp>
          <p:nvSpPr>
            <p:cNvPr id="28" name="Rectangle 27"/>
            <p:cNvSpPr>
              <a:spLocks noChangeArrowheads="1"/>
            </p:cNvSpPr>
            <p:nvPr/>
          </p:nvSpPr>
          <p:spPr bwMode="auto">
            <a:xfrm>
              <a:off x="1768475" y="3094508"/>
              <a:ext cx="357188" cy="207963"/>
            </a:xfrm>
            <a:prstGeom prst="rect">
              <a:avLst/>
            </a:prstGeom>
            <a:grpFill/>
            <a:ln>
              <a:noFill/>
            </a:ln>
          </p:spPr>
          <p:txBody>
            <a:bodyPr vert="horz" wrap="square" lIns="91440" tIns="45720" rIns="91440" bIns="45720" numCol="1" anchor="t" anchorCtr="0" compatLnSpc="1"/>
            <a:lstStyle/>
            <a:p>
              <a:endParaRPr lang="zh-CN" altLang="en-US"/>
            </a:p>
          </p:txBody>
        </p:sp>
        <p:sp>
          <p:nvSpPr>
            <p:cNvPr id="29" name="Rectangle 24"/>
            <p:cNvSpPr>
              <a:spLocks noChangeArrowheads="1"/>
            </p:cNvSpPr>
            <p:nvPr/>
          </p:nvSpPr>
          <p:spPr bwMode="auto">
            <a:xfrm>
              <a:off x="1355436" y="3094508"/>
              <a:ext cx="357188" cy="207963"/>
            </a:xfrm>
            <a:prstGeom prst="rect">
              <a:avLst/>
            </a:prstGeom>
            <a:grpFill/>
            <a:ln>
              <a:noFill/>
            </a:ln>
          </p:spPr>
          <p:txBody>
            <a:bodyPr vert="horz" wrap="square" lIns="91440" tIns="45720" rIns="91440" bIns="45720" numCol="1" anchor="t" anchorCtr="0" compatLnSpc="1"/>
            <a:lstStyle/>
            <a:p>
              <a:endParaRPr lang="zh-CN" altLang="en-US"/>
            </a:p>
          </p:txBody>
        </p:sp>
        <p:sp>
          <p:nvSpPr>
            <p:cNvPr id="30" name="Rectangle 27"/>
            <p:cNvSpPr>
              <a:spLocks noChangeArrowheads="1"/>
            </p:cNvSpPr>
            <p:nvPr/>
          </p:nvSpPr>
          <p:spPr bwMode="auto">
            <a:xfrm>
              <a:off x="2274888" y="3094508"/>
              <a:ext cx="357188" cy="207963"/>
            </a:xfrm>
            <a:prstGeom prst="rect">
              <a:avLst/>
            </a:prstGeom>
            <a:grpFill/>
            <a:ln>
              <a:noFill/>
            </a:ln>
          </p:spPr>
          <p:txBody>
            <a:bodyPr vert="horz" wrap="square" lIns="91440" tIns="45720" rIns="91440" bIns="45720" numCol="1" anchor="t" anchorCtr="0" compatLnSpc="1"/>
            <a:lstStyle/>
            <a:p>
              <a:endParaRPr lang="zh-CN" altLang="en-US"/>
            </a:p>
          </p:txBody>
        </p:sp>
      </p:grpSp>
      <p:grpSp>
        <p:nvGrpSpPr>
          <p:cNvPr id="31" name="组合 30"/>
          <p:cNvGrpSpPr/>
          <p:nvPr/>
        </p:nvGrpSpPr>
        <p:grpSpPr>
          <a:xfrm>
            <a:off x="808726" y="3941585"/>
            <a:ext cx="435192" cy="354239"/>
            <a:chOff x="4902668" y="2560217"/>
            <a:chExt cx="1305145" cy="1062368"/>
          </a:xfrm>
          <a:solidFill>
            <a:srgbClr val="FA5D5D"/>
          </a:solidFill>
        </p:grpSpPr>
        <p:sp>
          <p:nvSpPr>
            <p:cNvPr id="32" name="梯形 31"/>
            <p:cNvSpPr/>
            <p:nvPr/>
          </p:nvSpPr>
          <p:spPr>
            <a:xfrm>
              <a:off x="4902668" y="2560217"/>
              <a:ext cx="1305145" cy="135015"/>
            </a:xfrm>
            <a:prstGeom prst="trapezoid">
              <a:avLst>
                <a:gd name="adj" fmla="val 6909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zh-CN" altLang="en-US"/>
            </a:p>
          </p:txBody>
        </p:sp>
        <p:sp>
          <p:nvSpPr>
            <p:cNvPr id="33" name="流程图: 延期 32"/>
            <p:cNvSpPr/>
            <p:nvPr/>
          </p:nvSpPr>
          <p:spPr>
            <a:xfrm rot="5400000">
              <a:off x="5283661" y="2712605"/>
              <a:ext cx="223200" cy="288000"/>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zh-CN" altLang="en-US"/>
            </a:p>
          </p:txBody>
        </p:sp>
        <p:sp>
          <p:nvSpPr>
            <p:cNvPr id="34" name="流程图: 延期 33"/>
            <p:cNvSpPr/>
            <p:nvPr/>
          </p:nvSpPr>
          <p:spPr>
            <a:xfrm rot="5400000">
              <a:off x="5618461" y="2712605"/>
              <a:ext cx="223200" cy="288000"/>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zh-CN" altLang="en-US"/>
            </a:p>
          </p:txBody>
        </p:sp>
        <p:sp>
          <p:nvSpPr>
            <p:cNvPr id="35" name="任意多边形 34"/>
            <p:cNvSpPr/>
            <p:nvPr/>
          </p:nvSpPr>
          <p:spPr>
            <a:xfrm>
              <a:off x="5724661" y="3127531"/>
              <a:ext cx="255600" cy="427046"/>
            </a:xfrm>
            <a:custGeom>
              <a:avLst/>
              <a:gdLst>
                <a:gd name="connsiteX0" fmla="*/ 28800 w 255600"/>
                <a:gd name="connsiteY0" fmla="*/ 29670 h 427046"/>
                <a:gd name="connsiteX1" fmla="*/ 28800 w 255600"/>
                <a:gd name="connsiteY1" fmla="*/ 281670 h 427046"/>
                <a:gd name="connsiteX2" fmla="*/ 223200 w 255600"/>
                <a:gd name="connsiteY2" fmla="*/ 281670 h 427046"/>
                <a:gd name="connsiteX3" fmla="*/ 223200 w 255600"/>
                <a:gd name="connsiteY3" fmla="*/ 29670 h 427046"/>
                <a:gd name="connsiteX4" fmla="*/ 0 w 255600"/>
                <a:gd name="connsiteY4" fmla="*/ 0 h 427046"/>
                <a:gd name="connsiteX5" fmla="*/ 255600 w 255600"/>
                <a:gd name="connsiteY5" fmla="*/ 0 h 427046"/>
                <a:gd name="connsiteX6" fmla="*/ 255600 w 255600"/>
                <a:gd name="connsiteY6" fmla="*/ 427046 h 427046"/>
                <a:gd name="connsiteX7" fmla="*/ 0 w 255600"/>
                <a:gd name="connsiteY7" fmla="*/ 427046 h 427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5600" h="427046">
                  <a:moveTo>
                    <a:pt x="28800" y="29670"/>
                  </a:moveTo>
                  <a:lnTo>
                    <a:pt x="28800" y="281670"/>
                  </a:lnTo>
                  <a:lnTo>
                    <a:pt x="223200" y="281670"/>
                  </a:lnTo>
                  <a:lnTo>
                    <a:pt x="223200" y="29670"/>
                  </a:lnTo>
                  <a:close/>
                  <a:moveTo>
                    <a:pt x="0" y="0"/>
                  </a:moveTo>
                  <a:lnTo>
                    <a:pt x="255600" y="0"/>
                  </a:lnTo>
                  <a:lnTo>
                    <a:pt x="255600" y="427046"/>
                  </a:lnTo>
                  <a:lnTo>
                    <a:pt x="0" y="427046"/>
                  </a:lnTo>
                  <a:close/>
                </a:path>
              </a:pathLst>
            </a:custGeom>
            <a:grpFill/>
            <a:ln w="317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zh-CN" altLang="en-US"/>
            </a:p>
          </p:txBody>
        </p:sp>
        <p:sp>
          <p:nvSpPr>
            <p:cNvPr id="36" name="任意多边形 35"/>
            <p:cNvSpPr/>
            <p:nvPr/>
          </p:nvSpPr>
          <p:spPr>
            <a:xfrm>
              <a:off x="5010747" y="2947509"/>
              <a:ext cx="1091486" cy="675076"/>
            </a:xfrm>
            <a:custGeom>
              <a:avLst/>
              <a:gdLst>
                <a:gd name="connsiteX0" fmla="*/ 1014594 w 1091486"/>
                <a:gd name="connsiteY0" fmla="*/ 0 h 675076"/>
                <a:gd name="connsiteX1" fmla="*/ 1091486 w 1091486"/>
                <a:gd name="connsiteY1" fmla="*/ 0 h 675076"/>
                <a:gd name="connsiteX2" fmla="*/ 1091486 w 1091486"/>
                <a:gd name="connsiteY2" fmla="*/ 675075 h 675076"/>
                <a:gd name="connsiteX3" fmla="*/ 678079 w 1091486"/>
                <a:gd name="connsiteY3" fmla="*/ 675075 h 675076"/>
                <a:gd name="connsiteX4" fmla="*/ 678079 w 1091486"/>
                <a:gd name="connsiteY4" fmla="*/ 675076 h 675076"/>
                <a:gd name="connsiteX5" fmla="*/ 0 w 1091486"/>
                <a:gd name="connsiteY5" fmla="*/ 675076 h 675076"/>
                <a:gd name="connsiteX6" fmla="*/ 0 w 1091486"/>
                <a:gd name="connsiteY6" fmla="*/ 1 h 675076"/>
                <a:gd name="connsiteX7" fmla="*/ 82096 w 1091486"/>
                <a:gd name="connsiteY7" fmla="*/ 1 h 675076"/>
                <a:gd name="connsiteX8" fmla="*/ 82096 w 1091486"/>
                <a:gd name="connsiteY8" fmla="*/ 595849 h 675076"/>
                <a:gd name="connsiteX9" fmla="*/ 678079 w 1091486"/>
                <a:gd name="connsiteY9" fmla="*/ 595849 h 675076"/>
                <a:gd name="connsiteX10" fmla="*/ 678079 w 1091486"/>
                <a:gd name="connsiteY10" fmla="*/ 596026 h 675076"/>
                <a:gd name="connsiteX11" fmla="*/ 1014594 w 1091486"/>
                <a:gd name="connsiteY11" fmla="*/ 596026 h 675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1486" h="675076">
                  <a:moveTo>
                    <a:pt x="1014594" y="0"/>
                  </a:moveTo>
                  <a:lnTo>
                    <a:pt x="1091486" y="0"/>
                  </a:lnTo>
                  <a:lnTo>
                    <a:pt x="1091486" y="675075"/>
                  </a:lnTo>
                  <a:lnTo>
                    <a:pt x="678079" y="675075"/>
                  </a:lnTo>
                  <a:lnTo>
                    <a:pt x="678079" y="675076"/>
                  </a:lnTo>
                  <a:lnTo>
                    <a:pt x="0" y="675076"/>
                  </a:lnTo>
                  <a:lnTo>
                    <a:pt x="0" y="1"/>
                  </a:lnTo>
                  <a:lnTo>
                    <a:pt x="82096" y="1"/>
                  </a:lnTo>
                  <a:lnTo>
                    <a:pt x="82096" y="595849"/>
                  </a:lnTo>
                  <a:lnTo>
                    <a:pt x="678079" y="595849"/>
                  </a:lnTo>
                  <a:lnTo>
                    <a:pt x="678079" y="596026"/>
                  </a:lnTo>
                  <a:lnTo>
                    <a:pt x="1014594" y="5960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zh-CN" altLang="en-US">
                <a:solidFill>
                  <a:schemeClr val="bg1"/>
                </a:solidFill>
              </a:endParaRPr>
            </a:p>
          </p:txBody>
        </p:sp>
        <p:sp>
          <p:nvSpPr>
            <p:cNvPr id="37" name="流程图: 延期 36"/>
            <p:cNvSpPr/>
            <p:nvPr/>
          </p:nvSpPr>
          <p:spPr>
            <a:xfrm rot="5400000">
              <a:off x="5949661" y="2716890"/>
              <a:ext cx="223200" cy="288000"/>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zh-CN" altLang="en-US"/>
            </a:p>
          </p:txBody>
        </p:sp>
        <p:sp>
          <p:nvSpPr>
            <p:cNvPr id="38" name="流程图: 延期 37"/>
            <p:cNvSpPr/>
            <p:nvPr/>
          </p:nvSpPr>
          <p:spPr>
            <a:xfrm rot="5400000">
              <a:off x="4942720" y="2712605"/>
              <a:ext cx="223200" cy="288000"/>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zh-CN" altLang="en-US"/>
            </a:p>
          </p:txBody>
        </p:sp>
      </p:grpSp>
      <p:grpSp>
        <p:nvGrpSpPr>
          <p:cNvPr id="40" name="组合 39"/>
          <p:cNvGrpSpPr/>
          <p:nvPr/>
        </p:nvGrpSpPr>
        <p:grpSpPr>
          <a:xfrm>
            <a:off x="808185" y="3264498"/>
            <a:ext cx="409560" cy="366439"/>
            <a:chOff x="2077583" y="1960435"/>
            <a:chExt cx="806064" cy="721196"/>
          </a:xfrm>
          <a:solidFill>
            <a:srgbClr val="FA5D5D"/>
          </a:solidFill>
        </p:grpSpPr>
        <p:sp>
          <p:nvSpPr>
            <p:cNvPr id="41" name="梯形 40"/>
            <p:cNvSpPr/>
            <p:nvPr/>
          </p:nvSpPr>
          <p:spPr>
            <a:xfrm rot="10800000">
              <a:off x="2148904" y="1960435"/>
              <a:ext cx="669295" cy="36204"/>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平行四边形 41"/>
            <p:cNvSpPr/>
            <p:nvPr/>
          </p:nvSpPr>
          <p:spPr>
            <a:xfrm>
              <a:off x="2090625" y="2019505"/>
              <a:ext cx="154228" cy="213817"/>
            </a:xfrm>
            <a:prstGeom prst="parallelogram">
              <a:avLst>
                <a:gd name="adj" fmla="val 4795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平行四边形 42"/>
            <p:cNvSpPr/>
            <p:nvPr/>
          </p:nvSpPr>
          <p:spPr>
            <a:xfrm>
              <a:off x="2223082" y="2019505"/>
              <a:ext cx="130949" cy="213817"/>
            </a:xfrm>
            <a:prstGeom prst="parallelogram">
              <a:avLst>
                <a:gd name="adj" fmla="val 4090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平行四边形 43"/>
            <p:cNvSpPr/>
            <p:nvPr/>
          </p:nvSpPr>
          <p:spPr>
            <a:xfrm>
              <a:off x="2369595" y="2019505"/>
              <a:ext cx="93120" cy="213817"/>
            </a:xfrm>
            <a:prstGeom prst="parallelogram">
              <a:avLst>
                <a:gd name="adj" fmla="val 1633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平行四边形 44"/>
            <p:cNvSpPr/>
            <p:nvPr/>
          </p:nvSpPr>
          <p:spPr>
            <a:xfrm flipH="1">
              <a:off x="2501664" y="2018850"/>
              <a:ext cx="96029" cy="213817"/>
            </a:xfrm>
            <a:prstGeom prst="parallelogram">
              <a:avLst>
                <a:gd name="adj" fmla="val 1633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平行四边形 46"/>
            <p:cNvSpPr/>
            <p:nvPr/>
          </p:nvSpPr>
          <p:spPr>
            <a:xfrm flipH="1">
              <a:off x="2619473" y="2019505"/>
              <a:ext cx="122219" cy="213817"/>
            </a:xfrm>
            <a:prstGeom prst="parallelogram">
              <a:avLst>
                <a:gd name="adj" fmla="val 3314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平行四边形 47"/>
            <p:cNvSpPr/>
            <p:nvPr/>
          </p:nvSpPr>
          <p:spPr>
            <a:xfrm flipH="1">
              <a:off x="2723598" y="2019505"/>
              <a:ext cx="154228" cy="213817"/>
            </a:xfrm>
            <a:prstGeom prst="parallelogram">
              <a:avLst>
                <a:gd name="adj" fmla="val 4989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任意多边形 48"/>
            <p:cNvSpPr/>
            <p:nvPr/>
          </p:nvSpPr>
          <p:spPr>
            <a:xfrm>
              <a:off x="2156152" y="2345263"/>
              <a:ext cx="662048" cy="285090"/>
            </a:xfrm>
            <a:custGeom>
              <a:avLst/>
              <a:gdLst>
                <a:gd name="connsiteX0" fmla="*/ 6159 w 662048"/>
                <a:gd name="connsiteY0" fmla="*/ 22804 h 285090"/>
                <a:gd name="connsiteX1" fmla="*/ 30797 w 662048"/>
                <a:gd name="connsiteY1" fmla="*/ 22804 h 285090"/>
                <a:gd name="connsiteX2" fmla="*/ 36956 w 662048"/>
                <a:gd name="connsiteY2" fmla="*/ 28963 h 285090"/>
                <a:gd name="connsiteX3" fmla="*/ 36956 w 662048"/>
                <a:gd name="connsiteY3" fmla="*/ 273198 h 285090"/>
                <a:gd name="connsiteX4" fmla="*/ 30797 w 662048"/>
                <a:gd name="connsiteY4" fmla="*/ 279357 h 285090"/>
                <a:gd name="connsiteX5" fmla="*/ 6159 w 662048"/>
                <a:gd name="connsiteY5" fmla="*/ 279357 h 285090"/>
                <a:gd name="connsiteX6" fmla="*/ 0 w 662048"/>
                <a:gd name="connsiteY6" fmla="*/ 273198 h 285090"/>
                <a:gd name="connsiteX7" fmla="*/ 0 w 662048"/>
                <a:gd name="connsiteY7" fmla="*/ 28963 h 285090"/>
                <a:gd name="connsiteX8" fmla="*/ 6159 w 662048"/>
                <a:gd name="connsiteY8" fmla="*/ 22804 h 285090"/>
                <a:gd name="connsiteX9" fmla="*/ 631251 w 662048"/>
                <a:gd name="connsiteY9" fmla="*/ 14143 h 285090"/>
                <a:gd name="connsiteX10" fmla="*/ 655889 w 662048"/>
                <a:gd name="connsiteY10" fmla="*/ 14143 h 285090"/>
                <a:gd name="connsiteX11" fmla="*/ 662048 w 662048"/>
                <a:gd name="connsiteY11" fmla="*/ 20302 h 285090"/>
                <a:gd name="connsiteX12" fmla="*/ 662048 w 662048"/>
                <a:gd name="connsiteY12" fmla="*/ 278789 h 285090"/>
                <a:gd name="connsiteX13" fmla="*/ 655889 w 662048"/>
                <a:gd name="connsiteY13" fmla="*/ 284948 h 285090"/>
                <a:gd name="connsiteX14" fmla="*/ 631251 w 662048"/>
                <a:gd name="connsiteY14" fmla="*/ 284948 h 285090"/>
                <a:gd name="connsiteX15" fmla="*/ 625092 w 662048"/>
                <a:gd name="connsiteY15" fmla="*/ 278789 h 285090"/>
                <a:gd name="connsiteX16" fmla="*/ 625092 w 662048"/>
                <a:gd name="connsiteY16" fmla="*/ 20302 h 285090"/>
                <a:gd name="connsiteX17" fmla="*/ 631251 w 662048"/>
                <a:gd name="connsiteY17" fmla="*/ 14143 h 285090"/>
                <a:gd name="connsiteX18" fmla="*/ 247683 w 662048"/>
                <a:gd name="connsiteY18" fmla="*/ 0 h 285090"/>
                <a:gd name="connsiteX19" fmla="*/ 272321 w 662048"/>
                <a:gd name="connsiteY19" fmla="*/ 0 h 285090"/>
                <a:gd name="connsiteX20" fmla="*/ 278480 w 662048"/>
                <a:gd name="connsiteY20" fmla="*/ 6159 h 285090"/>
                <a:gd name="connsiteX21" fmla="*/ 278480 w 662048"/>
                <a:gd name="connsiteY21" fmla="*/ 278931 h 285090"/>
                <a:gd name="connsiteX22" fmla="*/ 272321 w 662048"/>
                <a:gd name="connsiteY22" fmla="*/ 285090 h 285090"/>
                <a:gd name="connsiteX23" fmla="*/ 247683 w 662048"/>
                <a:gd name="connsiteY23" fmla="*/ 285090 h 285090"/>
                <a:gd name="connsiteX24" fmla="*/ 241524 w 662048"/>
                <a:gd name="connsiteY24" fmla="*/ 278931 h 285090"/>
                <a:gd name="connsiteX25" fmla="*/ 241524 w 662048"/>
                <a:gd name="connsiteY25" fmla="*/ 6159 h 285090"/>
                <a:gd name="connsiteX26" fmla="*/ 247683 w 662048"/>
                <a:gd name="connsiteY26" fmla="*/ 0 h 285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62048" h="285090">
                  <a:moveTo>
                    <a:pt x="6159" y="22804"/>
                  </a:moveTo>
                  <a:lnTo>
                    <a:pt x="30797" y="22804"/>
                  </a:lnTo>
                  <a:cubicBezTo>
                    <a:pt x="34199" y="22804"/>
                    <a:pt x="36956" y="25561"/>
                    <a:pt x="36956" y="28963"/>
                  </a:cubicBezTo>
                  <a:lnTo>
                    <a:pt x="36956" y="273198"/>
                  </a:lnTo>
                  <a:cubicBezTo>
                    <a:pt x="36956" y="276600"/>
                    <a:pt x="34199" y="279357"/>
                    <a:pt x="30797" y="279357"/>
                  </a:cubicBezTo>
                  <a:lnTo>
                    <a:pt x="6159" y="279357"/>
                  </a:lnTo>
                  <a:cubicBezTo>
                    <a:pt x="2757" y="279357"/>
                    <a:pt x="0" y="276600"/>
                    <a:pt x="0" y="273198"/>
                  </a:cubicBezTo>
                  <a:lnTo>
                    <a:pt x="0" y="28963"/>
                  </a:lnTo>
                  <a:cubicBezTo>
                    <a:pt x="0" y="25561"/>
                    <a:pt x="2757" y="22804"/>
                    <a:pt x="6159" y="22804"/>
                  </a:cubicBezTo>
                  <a:close/>
                  <a:moveTo>
                    <a:pt x="631251" y="14143"/>
                  </a:moveTo>
                  <a:lnTo>
                    <a:pt x="655889" y="14143"/>
                  </a:lnTo>
                  <a:cubicBezTo>
                    <a:pt x="659291" y="14143"/>
                    <a:pt x="662048" y="16900"/>
                    <a:pt x="662048" y="20302"/>
                  </a:cubicBezTo>
                  <a:lnTo>
                    <a:pt x="662048" y="278789"/>
                  </a:lnTo>
                  <a:cubicBezTo>
                    <a:pt x="662048" y="282191"/>
                    <a:pt x="659291" y="284948"/>
                    <a:pt x="655889" y="284948"/>
                  </a:cubicBezTo>
                  <a:lnTo>
                    <a:pt x="631251" y="284948"/>
                  </a:lnTo>
                  <a:cubicBezTo>
                    <a:pt x="627849" y="284948"/>
                    <a:pt x="625092" y="282191"/>
                    <a:pt x="625092" y="278789"/>
                  </a:cubicBezTo>
                  <a:lnTo>
                    <a:pt x="625092" y="20302"/>
                  </a:lnTo>
                  <a:cubicBezTo>
                    <a:pt x="625092" y="16900"/>
                    <a:pt x="627849" y="14143"/>
                    <a:pt x="631251" y="14143"/>
                  </a:cubicBezTo>
                  <a:close/>
                  <a:moveTo>
                    <a:pt x="247683" y="0"/>
                  </a:moveTo>
                  <a:lnTo>
                    <a:pt x="272321" y="0"/>
                  </a:lnTo>
                  <a:cubicBezTo>
                    <a:pt x="275723" y="0"/>
                    <a:pt x="278480" y="2757"/>
                    <a:pt x="278480" y="6159"/>
                  </a:cubicBezTo>
                  <a:lnTo>
                    <a:pt x="278480" y="278931"/>
                  </a:lnTo>
                  <a:cubicBezTo>
                    <a:pt x="278480" y="282333"/>
                    <a:pt x="275723" y="285090"/>
                    <a:pt x="272321" y="285090"/>
                  </a:cubicBezTo>
                  <a:lnTo>
                    <a:pt x="247683" y="285090"/>
                  </a:lnTo>
                  <a:cubicBezTo>
                    <a:pt x="244281" y="285090"/>
                    <a:pt x="241524" y="282333"/>
                    <a:pt x="241524" y="278931"/>
                  </a:cubicBezTo>
                  <a:lnTo>
                    <a:pt x="241524" y="6159"/>
                  </a:lnTo>
                  <a:cubicBezTo>
                    <a:pt x="241524" y="2757"/>
                    <a:pt x="244281" y="0"/>
                    <a:pt x="247683"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50" name="圆角矩形 49"/>
            <p:cNvSpPr/>
            <p:nvPr/>
          </p:nvSpPr>
          <p:spPr>
            <a:xfrm>
              <a:off x="2077583" y="2624620"/>
              <a:ext cx="806064" cy="57011"/>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a:off x="2308897" y="2375867"/>
              <a:ext cx="49470" cy="484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椭圆 51"/>
            <p:cNvSpPr/>
            <p:nvPr/>
          </p:nvSpPr>
          <p:spPr>
            <a:xfrm>
              <a:off x="2308897" y="2518647"/>
              <a:ext cx="49470" cy="484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52"/>
            <p:cNvSpPr/>
            <p:nvPr/>
          </p:nvSpPr>
          <p:spPr>
            <a:xfrm>
              <a:off x="2324902" y="2408926"/>
              <a:ext cx="17461" cy="11402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任意多边形 53"/>
            <p:cNvSpPr/>
            <p:nvPr/>
          </p:nvSpPr>
          <p:spPr>
            <a:xfrm rot="2700000">
              <a:off x="2514064" y="2326004"/>
              <a:ext cx="157466" cy="286364"/>
            </a:xfrm>
            <a:custGeom>
              <a:avLst/>
              <a:gdLst>
                <a:gd name="connsiteX0" fmla="*/ 143212 w 157466"/>
                <a:gd name="connsiteY0" fmla="*/ 39461 h 286364"/>
                <a:gd name="connsiteX1" fmla="*/ 145588 w 157466"/>
                <a:gd name="connsiteY1" fmla="*/ 37085 h 286364"/>
                <a:gd name="connsiteX2" fmla="*/ 155089 w 157466"/>
                <a:gd name="connsiteY2" fmla="*/ 37085 h 286364"/>
                <a:gd name="connsiteX3" fmla="*/ 157466 w 157466"/>
                <a:gd name="connsiteY3" fmla="*/ 39461 h 286364"/>
                <a:gd name="connsiteX4" fmla="*/ 157466 w 157466"/>
                <a:gd name="connsiteY4" fmla="*/ 194757 h 286364"/>
                <a:gd name="connsiteX5" fmla="*/ 155089 w 157466"/>
                <a:gd name="connsiteY5" fmla="*/ 197134 h 286364"/>
                <a:gd name="connsiteX6" fmla="*/ 145588 w 157466"/>
                <a:gd name="connsiteY6" fmla="*/ 197134 h 286364"/>
                <a:gd name="connsiteX7" fmla="*/ 143212 w 157466"/>
                <a:gd name="connsiteY7" fmla="*/ 194757 h 286364"/>
                <a:gd name="connsiteX8" fmla="*/ 0 w 157466"/>
                <a:gd name="connsiteY8" fmla="*/ 79010 h 286364"/>
                <a:gd name="connsiteX9" fmla="*/ 2376 w 157466"/>
                <a:gd name="connsiteY9" fmla="*/ 76634 h 286364"/>
                <a:gd name="connsiteX10" fmla="*/ 11877 w 157466"/>
                <a:gd name="connsiteY10" fmla="*/ 76634 h 286364"/>
                <a:gd name="connsiteX11" fmla="*/ 14253 w 157466"/>
                <a:gd name="connsiteY11" fmla="*/ 79010 h 286364"/>
                <a:gd name="connsiteX12" fmla="*/ 14253 w 157466"/>
                <a:gd name="connsiteY12" fmla="*/ 219757 h 286364"/>
                <a:gd name="connsiteX13" fmla="*/ 11877 w 157466"/>
                <a:gd name="connsiteY13" fmla="*/ 222133 h 286364"/>
                <a:gd name="connsiteX14" fmla="*/ 2376 w 157466"/>
                <a:gd name="connsiteY14" fmla="*/ 222133 h 286364"/>
                <a:gd name="connsiteX15" fmla="*/ 0 w 157466"/>
                <a:gd name="connsiteY15" fmla="*/ 219757 h 286364"/>
                <a:gd name="connsiteX16" fmla="*/ 62700 w 157466"/>
                <a:gd name="connsiteY16" fmla="*/ 2376 h 286364"/>
                <a:gd name="connsiteX17" fmla="*/ 65076 w 157466"/>
                <a:gd name="connsiteY17" fmla="*/ 0 h 286364"/>
                <a:gd name="connsiteX18" fmla="*/ 74577 w 157466"/>
                <a:gd name="connsiteY18" fmla="*/ 0 h 286364"/>
                <a:gd name="connsiteX19" fmla="*/ 76953 w 157466"/>
                <a:gd name="connsiteY19" fmla="*/ 2376 h 286364"/>
                <a:gd name="connsiteX20" fmla="*/ 76953 w 157466"/>
                <a:gd name="connsiteY20" fmla="*/ 283988 h 286364"/>
                <a:gd name="connsiteX21" fmla="*/ 74577 w 157466"/>
                <a:gd name="connsiteY21" fmla="*/ 286364 h 286364"/>
                <a:gd name="connsiteX22" fmla="*/ 65076 w 157466"/>
                <a:gd name="connsiteY22" fmla="*/ 286364 h 286364"/>
                <a:gd name="connsiteX23" fmla="*/ 62700 w 157466"/>
                <a:gd name="connsiteY23" fmla="*/ 283988 h 28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466" h="286364">
                  <a:moveTo>
                    <a:pt x="143212" y="39461"/>
                  </a:moveTo>
                  <a:cubicBezTo>
                    <a:pt x="143212" y="38149"/>
                    <a:pt x="144276" y="37085"/>
                    <a:pt x="145588" y="37085"/>
                  </a:cubicBezTo>
                  <a:lnTo>
                    <a:pt x="155089" y="37085"/>
                  </a:lnTo>
                  <a:cubicBezTo>
                    <a:pt x="156402" y="37085"/>
                    <a:pt x="157466" y="38149"/>
                    <a:pt x="157466" y="39461"/>
                  </a:cubicBezTo>
                  <a:lnTo>
                    <a:pt x="157466" y="194757"/>
                  </a:lnTo>
                  <a:cubicBezTo>
                    <a:pt x="157466" y="196070"/>
                    <a:pt x="156402" y="197134"/>
                    <a:pt x="155089" y="197134"/>
                  </a:cubicBezTo>
                  <a:lnTo>
                    <a:pt x="145588" y="197134"/>
                  </a:lnTo>
                  <a:cubicBezTo>
                    <a:pt x="144276" y="197134"/>
                    <a:pt x="143212" y="196070"/>
                    <a:pt x="143212" y="194757"/>
                  </a:cubicBezTo>
                  <a:close/>
                  <a:moveTo>
                    <a:pt x="0" y="79010"/>
                  </a:moveTo>
                  <a:cubicBezTo>
                    <a:pt x="0" y="77698"/>
                    <a:pt x="1064" y="76634"/>
                    <a:pt x="2376" y="76634"/>
                  </a:cubicBezTo>
                  <a:lnTo>
                    <a:pt x="11877" y="76634"/>
                  </a:lnTo>
                  <a:cubicBezTo>
                    <a:pt x="13189" y="76634"/>
                    <a:pt x="14253" y="77698"/>
                    <a:pt x="14253" y="79010"/>
                  </a:cubicBezTo>
                  <a:lnTo>
                    <a:pt x="14253" y="219757"/>
                  </a:lnTo>
                  <a:cubicBezTo>
                    <a:pt x="14253" y="221069"/>
                    <a:pt x="13189" y="222133"/>
                    <a:pt x="11877" y="222133"/>
                  </a:cubicBezTo>
                  <a:lnTo>
                    <a:pt x="2376" y="222133"/>
                  </a:lnTo>
                  <a:cubicBezTo>
                    <a:pt x="1064" y="222133"/>
                    <a:pt x="0" y="221069"/>
                    <a:pt x="0" y="219757"/>
                  </a:cubicBezTo>
                  <a:close/>
                  <a:moveTo>
                    <a:pt x="62700" y="2376"/>
                  </a:moveTo>
                  <a:cubicBezTo>
                    <a:pt x="62700" y="1064"/>
                    <a:pt x="63764" y="0"/>
                    <a:pt x="65076" y="0"/>
                  </a:cubicBezTo>
                  <a:lnTo>
                    <a:pt x="74577" y="0"/>
                  </a:lnTo>
                  <a:cubicBezTo>
                    <a:pt x="75889" y="0"/>
                    <a:pt x="76953" y="1064"/>
                    <a:pt x="76953" y="2376"/>
                  </a:cubicBezTo>
                  <a:lnTo>
                    <a:pt x="76953" y="283988"/>
                  </a:lnTo>
                  <a:cubicBezTo>
                    <a:pt x="76953" y="285300"/>
                    <a:pt x="75889" y="286364"/>
                    <a:pt x="74577" y="286364"/>
                  </a:cubicBezTo>
                  <a:lnTo>
                    <a:pt x="65076" y="286364"/>
                  </a:lnTo>
                  <a:cubicBezTo>
                    <a:pt x="63764" y="286364"/>
                    <a:pt x="62700" y="285300"/>
                    <a:pt x="62700" y="28398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55" name="流程图: 延期 54"/>
            <p:cNvSpPr/>
            <p:nvPr/>
          </p:nvSpPr>
          <p:spPr>
            <a:xfrm rot="5400000">
              <a:off x="2782562"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流程图: 延期 55"/>
            <p:cNvSpPr/>
            <p:nvPr/>
          </p:nvSpPr>
          <p:spPr>
            <a:xfrm rot="5400000">
              <a:off x="2644945"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流程图: 延期 56"/>
            <p:cNvSpPr/>
            <p:nvPr/>
          </p:nvSpPr>
          <p:spPr>
            <a:xfrm rot="5400000">
              <a:off x="2514043"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流程图: 延期 57"/>
            <p:cNvSpPr/>
            <p:nvPr/>
          </p:nvSpPr>
          <p:spPr>
            <a:xfrm rot="5400000">
              <a:off x="2380833"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流程图: 延期 58"/>
            <p:cNvSpPr/>
            <p:nvPr/>
          </p:nvSpPr>
          <p:spPr>
            <a:xfrm rot="5400000">
              <a:off x="2108386"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流程图: 延期 59"/>
            <p:cNvSpPr/>
            <p:nvPr/>
          </p:nvSpPr>
          <p:spPr>
            <a:xfrm rot="5400000">
              <a:off x="2244599"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任意多边形 60"/>
            <p:cNvSpPr/>
            <p:nvPr/>
          </p:nvSpPr>
          <p:spPr>
            <a:xfrm rot="5400000">
              <a:off x="2381295" y="1738227"/>
              <a:ext cx="213345" cy="771144"/>
            </a:xfrm>
            <a:custGeom>
              <a:avLst/>
              <a:gdLst>
                <a:gd name="connsiteX0" fmla="*/ 207644 w 213345"/>
                <a:gd name="connsiteY0" fmla="*/ 770219 h 771144"/>
                <a:gd name="connsiteX1" fmla="*/ 207644 w 213345"/>
                <a:gd name="connsiteY1" fmla="*/ 925 h 771144"/>
                <a:gd name="connsiteX2" fmla="*/ 208594 w 213345"/>
                <a:gd name="connsiteY2" fmla="*/ 0 h 771144"/>
                <a:gd name="connsiteX3" fmla="*/ 212395 w 213345"/>
                <a:gd name="connsiteY3" fmla="*/ 0 h 771144"/>
                <a:gd name="connsiteX4" fmla="*/ 213345 w 213345"/>
                <a:gd name="connsiteY4" fmla="*/ 925 h 771144"/>
                <a:gd name="connsiteX5" fmla="*/ 213345 w 213345"/>
                <a:gd name="connsiteY5" fmla="*/ 770219 h 771144"/>
                <a:gd name="connsiteX6" fmla="*/ 212395 w 213345"/>
                <a:gd name="connsiteY6" fmla="*/ 771144 h 771144"/>
                <a:gd name="connsiteX7" fmla="*/ 208594 w 213345"/>
                <a:gd name="connsiteY7" fmla="*/ 771144 h 771144"/>
                <a:gd name="connsiteX8" fmla="*/ 0 w 213345"/>
                <a:gd name="connsiteY8" fmla="*/ 707217 h 771144"/>
                <a:gd name="connsiteX9" fmla="*/ 0 w 213345"/>
                <a:gd name="connsiteY9" fmla="*/ 77645 h 771144"/>
                <a:gd name="connsiteX10" fmla="*/ 950 w 213345"/>
                <a:gd name="connsiteY10" fmla="*/ 76698 h 771144"/>
                <a:gd name="connsiteX11" fmla="*/ 4751 w 213345"/>
                <a:gd name="connsiteY11" fmla="*/ 76698 h 771144"/>
                <a:gd name="connsiteX12" fmla="*/ 5701 w 213345"/>
                <a:gd name="connsiteY12" fmla="*/ 77645 h 771144"/>
                <a:gd name="connsiteX13" fmla="*/ 5701 w 213345"/>
                <a:gd name="connsiteY13" fmla="*/ 707217 h 771144"/>
                <a:gd name="connsiteX14" fmla="*/ 4751 w 213345"/>
                <a:gd name="connsiteY14" fmla="*/ 708164 h 771144"/>
                <a:gd name="connsiteX15" fmla="*/ 950 w 213345"/>
                <a:gd name="connsiteY15" fmla="*/ 708164 h 771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3345" h="771144">
                  <a:moveTo>
                    <a:pt x="207644" y="770219"/>
                  </a:moveTo>
                  <a:lnTo>
                    <a:pt x="207644" y="925"/>
                  </a:lnTo>
                  <a:cubicBezTo>
                    <a:pt x="207644" y="385"/>
                    <a:pt x="208069" y="0"/>
                    <a:pt x="208594" y="0"/>
                  </a:cubicBezTo>
                  <a:lnTo>
                    <a:pt x="212395" y="0"/>
                  </a:lnTo>
                  <a:lnTo>
                    <a:pt x="213345" y="925"/>
                  </a:lnTo>
                  <a:lnTo>
                    <a:pt x="213345" y="770219"/>
                  </a:lnTo>
                  <a:cubicBezTo>
                    <a:pt x="213345" y="770759"/>
                    <a:pt x="212920" y="771144"/>
                    <a:pt x="212395" y="771144"/>
                  </a:cubicBezTo>
                  <a:lnTo>
                    <a:pt x="208594" y="771144"/>
                  </a:lnTo>
                  <a:close/>
                  <a:moveTo>
                    <a:pt x="0" y="707217"/>
                  </a:moveTo>
                  <a:lnTo>
                    <a:pt x="0" y="77645"/>
                  </a:lnTo>
                  <a:cubicBezTo>
                    <a:pt x="0" y="77140"/>
                    <a:pt x="425" y="76698"/>
                    <a:pt x="950" y="76698"/>
                  </a:cubicBezTo>
                  <a:lnTo>
                    <a:pt x="4751" y="76698"/>
                  </a:lnTo>
                  <a:lnTo>
                    <a:pt x="5701" y="77645"/>
                  </a:lnTo>
                  <a:lnTo>
                    <a:pt x="5701" y="707217"/>
                  </a:lnTo>
                  <a:cubicBezTo>
                    <a:pt x="5701" y="707722"/>
                    <a:pt x="5276" y="708164"/>
                    <a:pt x="4751" y="708164"/>
                  </a:cubicBezTo>
                  <a:lnTo>
                    <a:pt x="950" y="70816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62" name="Rectangle 1"/>
          <p:cNvSpPr>
            <a:spLocks noChangeArrowheads="1"/>
          </p:cNvSpPr>
          <p:nvPr/>
        </p:nvSpPr>
        <p:spPr bwMode="auto">
          <a:xfrm>
            <a:off x="1373926" y="2598235"/>
            <a:ext cx="2213639" cy="332399"/>
          </a:xfrm>
          <a:prstGeom prst="rect">
            <a:avLst/>
          </a:prstGeom>
          <a:noFill/>
          <a:ln w="9525">
            <a:noFill/>
            <a:miter lim="800000"/>
          </a:ln>
          <a:effectLst/>
        </p:spPr>
        <p:txBody>
          <a:bodyPr wrap="square" anchor="ctr">
            <a:spAutoFit/>
          </a:bodyPr>
          <a:lstStyle/>
          <a:p>
            <a:pPr>
              <a:lnSpc>
                <a:spcPct val="130000"/>
              </a:lnSpc>
              <a:defRPr/>
            </a:pPr>
            <a:r>
              <a:rPr lang="zh-CN" altLang="en-US" sz="1200" dirty="0">
                <a:solidFill>
                  <a:srgbClr val="333333"/>
                </a:solidFill>
                <a:latin typeface="微软雅黑" panose="020B0503020204020204" pitchFamily="34" charset="-122"/>
                <a:ea typeface="微软雅黑" panose="020B0503020204020204" pitchFamily="34" charset="-122"/>
              </a:rPr>
              <a:t>药品批发企业 </a:t>
            </a:r>
            <a:r>
              <a:rPr lang="en-US" altLang="zh-CN" sz="1200" dirty="0">
                <a:solidFill>
                  <a:srgbClr val="333333"/>
                </a:solidFill>
                <a:latin typeface="微软雅黑" panose="020B0503020204020204" pitchFamily="34" charset="-122"/>
                <a:ea typeface="微软雅黑" panose="020B0503020204020204" pitchFamily="34" charset="-122"/>
              </a:rPr>
              <a:t>1.49 </a:t>
            </a:r>
            <a:r>
              <a:rPr lang="zh-CN" altLang="en-US" sz="1200" dirty="0">
                <a:solidFill>
                  <a:srgbClr val="333333"/>
                </a:solidFill>
                <a:latin typeface="微软雅黑" panose="020B0503020204020204" pitchFamily="34" charset="-122"/>
                <a:ea typeface="微软雅黑" panose="020B0503020204020204" pitchFamily="34" charset="-122"/>
              </a:rPr>
              <a:t>万家</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3" name="Rectangle 1"/>
          <p:cNvSpPr>
            <a:spLocks noChangeArrowheads="1"/>
          </p:cNvSpPr>
          <p:nvPr/>
        </p:nvSpPr>
        <p:spPr bwMode="auto">
          <a:xfrm>
            <a:off x="1373925" y="3181327"/>
            <a:ext cx="2213640" cy="535531"/>
          </a:xfrm>
          <a:prstGeom prst="rect">
            <a:avLst/>
          </a:prstGeom>
          <a:noFill/>
          <a:ln w="9525">
            <a:noFill/>
            <a:miter lim="800000"/>
          </a:ln>
          <a:effectLst/>
        </p:spPr>
        <p:txBody>
          <a:bodyPr wrap="square" anchor="ctr">
            <a:spAutoFit/>
          </a:bodyPr>
          <a:lstStyle/>
          <a:p>
            <a:pPr>
              <a:lnSpc>
                <a:spcPct val="120000"/>
              </a:lnSpc>
              <a:defRPr/>
            </a:pPr>
            <a:r>
              <a:rPr lang="zh-CN" altLang="en-US" sz="1200" dirty="0">
                <a:solidFill>
                  <a:srgbClr val="333333"/>
                </a:solidFill>
                <a:latin typeface="微软雅黑" panose="020B0503020204020204" pitchFamily="34" charset="-122"/>
                <a:ea typeface="微软雅黑" panose="020B0503020204020204" pitchFamily="34" charset="-122"/>
              </a:rPr>
              <a:t>药品零售连锁企业 </a:t>
            </a:r>
            <a:r>
              <a:rPr lang="en-US" altLang="zh-CN" sz="1200" dirty="0">
                <a:solidFill>
                  <a:srgbClr val="333333"/>
                </a:solidFill>
                <a:latin typeface="微软雅黑" panose="020B0503020204020204" pitchFamily="34" charset="-122"/>
                <a:ea typeface="微软雅黑" panose="020B0503020204020204" pitchFamily="34" charset="-122"/>
              </a:rPr>
              <a:t>3570 </a:t>
            </a:r>
            <a:r>
              <a:rPr lang="zh-CN" altLang="en-US" sz="1200" dirty="0">
                <a:solidFill>
                  <a:srgbClr val="333333"/>
                </a:solidFill>
                <a:latin typeface="微软雅黑" panose="020B0503020204020204" pitchFamily="34" charset="-122"/>
                <a:ea typeface="微软雅黑" panose="020B0503020204020204" pitchFamily="34" charset="-122"/>
              </a:rPr>
              <a:t>家，</a:t>
            </a:r>
            <a:endParaRPr lang="en-US" altLang="zh-CN" sz="1200" dirty="0">
              <a:solidFill>
                <a:srgbClr val="333333"/>
              </a:solidFill>
              <a:latin typeface="微软雅黑" panose="020B0503020204020204" pitchFamily="34" charset="-122"/>
              <a:ea typeface="微软雅黑" panose="020B0503020204020204" pitchFamily="34" charset="-122"/>
            </a:endParaRPr>
          </a:p>
          <a:p>
            <a:pPr>
              <a:lnSpc>
                <a:spcPct val="120000"/>
              </a:lnSpc>
              <a:defRPr/>
            </a:pPr>
            <a:r>
              <a:rPr lang="zh-CN" altLang="en-US" sz="1200" dirty="0">
                <a:solidFill>
                  <a:srgbClr val="333333"/>
                </a:solidFill>
                <a:latin typeface="微软雅黑" panose="020B0503020204020204" pitchFamily="34" charset="-122"/>
                <a:ea typeface="微软雅黑" panose="020B0503020204020204" pitchFamily="34" charset="-122"/>
              </a:rPr>
              <a:t>下辖门店 </a:t>
            </a:r>
            <a:r>
              <a:rPr lang="en-US" altLang="zh-CN" sz="1200" dirty="0">
                <a:solidFill>
                  <a:srgbClr val="333333"/>
                </a:solidFill>
                <a:latin typeface="微软雅黑" panose="020B0503020204020204" pitchFamily="34" charset="-122"/>
                <a:ea typeface="微软雅黑" panose="020B0503020204020204" pitchFamily="34" charset="-122"/>
              </a:rPr>
              <a:t>15.82 </a:t>
            </a:r>
            <a:r>
              <a:rPr lang="zh-CN" altLang="en-US" sz="1200" dirty="0">
                <a:solidFill>
                  <a:srgbClr val="333333"/>
                </a:solidFill>
                <a:latin typeface="微软雅黑" panose="020B0503020204020204" pitchFamily="34" charset="-122"/>
                <a:ea typeface="微软雅黑" panose="020B0503020204020204" pitchFamily="34" charset="-122"/>
              </a:rPr>
              <a:t>万家</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4" name="Rectangle 1"/>
          <p:cNvSpPr>
            <a:spLocks noChangeArrowheads="1"/>
          </p:cNvSpPr>
          <p:nvPr/>
        </p:nvSpPr>
        <p:spPr bwMode="auto">
          <a:xfrm>
            <a:off x="1373926" y="3953264"/>
            <a:ext cx="2213639" cy="332399"/>
          </a:xfrm>
          <a:prstGeom prst="rect">
            <a:avLst/>
          </a:prstGeom>
          <a:noFill/>
          <a:ln w="9525">
            <a:noFill/>
            <a:miter lim="800000"/>
          </a:ln>
          <a:effectLst/>
        </p:spPr>
        <p:txBody>
          <a:bodyPr wrap="square" anchor="ctr">
            <a:spAutoFit/>
          </a:bodyPr>
          <a:lstStyle/>
          <a:p>
            <a:pPr>
              <a:lnSpc>
                <a:spcPct val="130000"/>
              </a:lnSpc>
              <a:defRPr/>
            </a:pPr>
            <a:r>
              <a:rPr lang="zh-CN" altLang="en-US" sz="1200" dirty="0">
                <a:solidFill>
                  <a:srgbClr val="333333"/>
                </a:solidFill>
                <a:latin typeface="微软雅黑" panose="020B0503020204020204" pitchFamily="34" charset="-122"/>
                <a:ea typeface="微软雅黑" panose="020B0503020204020204" pitchFamily="34" charset="-122"/>
              </a:rPr>
              <a:t>零售单体药店 </a:t>
            </a:r>
            <a:r>
              <a:rPr lang="en-US" altLang="zh-CN" sz="1200" dirty="0">
                <a:solidFill>
                  <a:srgbClr val="333333"/>
                </a:solidFill>
                <a:latin typeface="微软雅黑" panose="020B0503020204020204" pitchFamily="34" charset="-122"/>
                <a:ea typeface="微软雅黑" panose="020B0503020204020204" pitchFamily="34" charset="-122"/>
              </a:rPr>
              <a:t>27.44 </a:t>
            </a:r>
            <a:r>
              <a:rPr lang="zh-CN" altLang="en-US" sz="1200" dirty="0">
                <a:solidFill>
                  <a:srgbClr val="333333"/>
                </a:solidFill>
                <a:latin typeface="微软雅黑" panose="020B0503020204020204" pitchFamily="34" charset="-122"/>
                <a:ea typeface="微软雅黑" panose="020B0503020204020204" pitchFamily="34" charset="-122"/>
              </a:rPr>
              <a:t>万家</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5" name="Rectangle 1"/>
          <p:cNvSpPr>
            <a:spLocks noChangeArrowheads="1"/>
          </p:cNvSpPr>
          <p:nvPr/>
        </p:nvSpPr>
        <p:spPr bwMode="auto">
          <a:xfrm>
            <a:off x="669765" y="2076663"/>
            <a:ext cx="3277464" cy="332399"/>
          </a:xfrm>
          <a:prstGeom prst="rect">
            <a:avLst/>
          </a:prstGeom>
          <a:noFill/>
          <a:ln w="9525">
            <a:noFill/>
            <a:miter lim="800000"/>
          </a:ln>
          <a:effectLst/>
        </p:spPr>
        <p:txBody>
          <a:bodyPr wrap="square" anchor="ctr">
            <a:spAutoFit/>
          </a:bodyPr>
          <a:lstStyle/>
          <a:p>
            <a:pPr>
              <a:lnSpc>
                <a:spcPct val="130000"/>
              </a:lnSpc>
              <a:defRPr/>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截至 </a:t>
            </a:r>
            <a:r>
              <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rPr>
              <a:t>2013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年底中国医药流通行业企业数量</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a:p>
        </p:txBody>
      </p:sp>
      <p:sp>
        <p:nvSpPr>
          <p:cNvPr id="146" name="矩形 145"/>
          <p:cNvSpPr/>
          <p:nvPr/>
        </p:nvSpPr>
        <p:spPr>
          <a:xfrm>
            <a:off x="448250" y="307974"/>
            <a:ext cx="8358842"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社会环境：网民结构逐渐年长化，医疗消费需求增加</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11" name="Rectangle 1"/>
          <p:cNvSpPr>
            <a:spLocks noChangeArrowheads="1"/>
          </p:cNvSpPr>
          <p:nvPr/>
        </p:nvSpPr>
        <p:spPr bwMode="auto">
          <a:xfrm>
            <a:off x="438417" y="746356"/>
            <a:ext cx="9402267" cy="888705"/>
          </a:xfrm>
          <a:prstGeom prst="rect">
            <a:avLst/>
          </a:prstGeom>
          <a:noFill/>
          <a:ln w="9525">
            <a:noFill/>
            <a:miter lim="800000"/>
          </a:ln>
          <a:effectLst/>
        </p:spPr>
        <p:txBody>
          <a:bodyPr wrap="square" anchor="ctr">
            <a:spAutoFit/>
          </a:bodyPr>
          <a:lstStyle/>
          <a:p>
            <a:pPr>
              <a:lnSpc>
                <a:spcPct val="150000"/>
              </a:lnSpc>
              <a:defRPr/>
            </a:pPr>
            <a:r>
              <a:rPr lang="en-US" altLang="zh-CN" sz="1150" dirty="0">
                <a:solidFill>
                  <a:srgbClr val="333333"/>
                </a:solidFill>
                <a:latin typeface="微软雅黑" panose="020B0503020204020204" pitchFamily="34" charset="-122"/>
                <a:ea typeface="微软雅黑" panose="020B0503020204020204" pitchFamily="34" charset="-122"/>
              </a:rPr>
              <a:t>2014</a:t>
            </a:r>
            <a:r>
              <a:rPr lang="zh-CN" altLang="en-US" sz="1150" dirty="0">
                <a:solidFill>
                  <a:srgbClr val="333333"/>
                </a:solidFill>
                <a:latin typeface="微软雅黑" panose="020B0503020204020204" pitchFamily="34" charset="-122"/>
                <a:ea typeface="微软雅黑" panose="020B0503020204020204" pitchFamily="34" charset="-122"/>
              </a:rPr>
              <a:t>年，我国</a:t>
            </a:r>
            <a:r>
              <a:rPr lang="en-US" altLang="zh-CN" sz="1150" dirty="0">
                <a:solidFill>
                  <a:srgbClr val="333333"/>
                </a:solidFill>
                <a:latin typeface="微软雅黑" panose="020B0503020204020204" pitchFamily="34" charset="-122"/>
                <a:ea typeface="微软雅黑" panose="020B0503020204020204" pitchFamily="34" charset="-122"/>
              </a:rPr>
              <a:t>65</a:t>
            </a:r>
            <a:r>
              <a:rPr lang="zh-CN" altLang="en-US" sz="1150" dirty="0">
                <a:solidFill>
                  <a:srgbClr val="333333"/>
                </a:solidFill>
                <a:latin typeface="微软雅黑" panose="020B0503020204020204" pitchFamily="34" charset="-122"/>
                <a:ea typeface="微软雅黑" panose="020B0503020204020204" pitchFamily="34" charset="-122"/>
              </a:rPr>
              <a:t>岁以上人口占比已高达</a:t>
            </a:r>
            <a:r>
              <a:rPr lang="en-US" altLang="zh-CN" sz="1150" dirty="0">
                <a:solidFill>
                  <a:srgbClr val="333333"/>
                </a:solidFill>
                <a:latin typeface="微软雅黑" panose="020B0503020204020204" pitchFamily="34" charset="-122"/>
                <a:ea typeface="微软雅黑" panose="020B0503020204020204" pitchFamily="34" charset="-122"/>
              </a:rPr>
              <a:t>10.1%</a:t>
            </a:r>
            <a:r>
              <a:rPr lang="zh-CN" altLang="en-US" sz="1150" dirty="0">
                <a:solidFill>
                  <a:srgbClr val="333333"/>
                </a:solidFill>
                <a:latin typeface="微软雅黑" panose="020B0503020204020204" pitchFamily="34" charset="-122"/>
                <a:ea typeface="微软雅黑" panose="020B0503020204020204" pitchFamily="34" charset="-122"/>
              </a:rPr>
              <a:t>，现阶段已经处在老龄社会，且人口老龄化正呈现加速发展的趋势。</a:t>
            </a:r>
            <a:r>
              <a:rPr lang="en-US" altLang="zh-CN" sz="1150" dirty="0">
                <a:solidFill>
                  <a:srgbClr val="333333"/>
                </a:solidFill>
                <a:latin typeface="微软雅黑" panose="020B0503020204020204" pitchFamily="34" charset="-122"/>
                <a:ea typeface="微软雅黑" panose="020B0503020204020204" pitchFamily="34" charset="-122"/>
              </a:rPr>
              <a:t> 2013</a:t>
            </a:r>
            <a:r>
              <a:rPr lang="zh-CN" altLang="en-US" sz="1150" dirty="0">
                <a:solidFill>
                  <a:srgbClr val="333333"/>
                </a:solidFill>
                <a:latin typeface="微软雅黑" panose="020B0503020204020204" pitchFamily="34" charset="-122"/>
                <a:ea typeface="微软雅黑" panose="020B0503020204020204" pitchFamily="34" charset="-122"/>
              </a:rPr>
              <a:t>年我国医疗保健人均支出在总支出中占比</a:t>
            </a:r>
            <a:r>
              <a:rPr lang="en-US" altLang="zh-CN" sz="1150" dirty="0">
                <a:solidFill>
                  <a:srgbClr val="333333"/>
                </a:solidFill>
                <a:latin typeface="微软雅黑" panose="020B0503020204020204" pitchFamily="34" charset="-122"/>
                <a:ea typeface="微软雅黑" panose="020B0503020204020204" pitchFamily="34" charset="-122"/>
              </a:rPr>
              <a:t>6.9%</a:t>
            </a:r>
            <a:r>
              <a:rPr lang="zh-CN" altLang="en-US" sz="1150" dirty="0">
                <a:solidFill>
                  <a:srgbClr val="333333"/>
                </a:solidFill>
                <a:latin typeface="微软雅黑" panose="020B0503020204020204" pitchFamily="34" charset="-122"/>
                <a:ea typeface="微软雅黑" panose="020B0503020204020204" pitchFamily="34" charset="-122"/>
              </a:rPr>
              <a:t>，同</a:t>
            </a:r>
            <a:r>
              <a:rPr lang="en-US" altLang="zh-CN" sz="1150" dirty="0">
                <a:solidFill>
                  <a:srgbClr val="333333"/>
                </a:solidFill>
                <a:latin typeface="微软雅黑" panose="020B0503020204020204" pitchFamily="34" charset="-122"/>
                <a:ea typeface="微软雅黑" panose="020B0503020204020204" pitchFamily="34" charset="-122"/>
              </a:rPr>
              <a:t>1990</a:t>
            </a:r>
            <a:r>
              <a:rPr lang="zh-CN" altLang="en-US" sz="1150" dirty="0">
                <a:solidFill>
                  <a:srgbClr val="333333"/>
                </a:solidFill>
                <a:latin typeface="微软雅黑" panose="020B0503020204020204" pitchFamily="34" charset="-122"/>
                <a:ea typeface="微软雅黑" panose="020B0503020204020204" pitchFamily="34" charset="-122"/>
              </a:rPr>
              <a:t>年相比上涨</a:t>
            </a:r>
            <a:r>
              <a:rPr lang="en-US" altLang="zh-CN" sz="1150" dirty="0">
                <a:solidFill>
                  <a:srgbClr val="333333"/>
                </a:solidFill>
                <a:latin typeface="微软雅黑" panose="020B0503020204020204" pitchFamily="34" charset="-122"/>
                <a:ea typeface="微软雅黑" panose="020B0503020204020204" pitchFamily="34" charset="-122"/>
              </a:rPr>
              <a:t>4.2</a:t>
            </a:r>
            <a:r>
              <a:rPr lang="zh-CN" altLang="en-US" sz="1150" dirty="0">
                <a:solidFill>
                  <a:srgbClr val="333333"/>
                </a:solidFill>
                <a:latin typeface="微软雅黑" panose="020B0503020204020204" pitchFamily="34" charset="-122"/>
                <a:ea typeface="微软雅黑" panose="020B0503020204020204" pitchFamily="34" charset="-122"/>
              </a:rPr>
              <a:t>个百分点，未来对于医疗的需求将会呈指数增长，将为医药电商的发展提供不竭发展动力和发展潜力。伴随人口老龄化，网民结构出现年长化的发展趋势，将为医药电商的发展提供良好的用户基础。</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6" name="文本框 8"/>
          <p:cNvSpPr txBox="1">
            <a:spLocks noChangeArrowheads="1"/>
          </p:cNvSpPr>
          <p:nvPr/>
        </p:nvSpPr>
        <p:spPr bwMode="auto">
          <a:xfrm>
            <a:off x="1107066" y="5232630"/>
            <a:ext cx="6068952" cy="236219"/>
          </a:xfrm>
          <a:prstGeom prst="rect">
            <a:avLst/>
          </a:prstGeom>
          <a:noFill/>
          <a:ln w="9525">
            <a:noFill/>
            <a:miter lim="800000"/>
          </a:ln>
        </p:spPr>
        <p:txBody>
          <a:bodyPr wrap="square">
            <a:spAutoFit/>
          </a:bodyPr>
          <a:lstStyle/>
          <a:p>
            <a:pPr>
              <a:lnSpc>
                <a:spcPct val="110000"/>
              </a:lnSpc>
            </a:pP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按照国际标准，</a:t>
            </a:r>
            <a:r>
              <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65</a:t>
            </a: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岁以上人口占比超过</a:t>
            </a:r>
            <a:r>
              <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7%</a:t>
            </a: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，便进入老龄社会。</a:t>
            </a:r>
            <a:endPar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graphicFrame>
        <p:nvGraphicFramePr>
          <p:cNvPr id="39" name="图表 38"/>
          <p:cNvGraphicFramePr/>
          <p:nvPr/>
        </p:nvGraphicFramePr>
        <p:xfrm>
          <a:off x="1437259" y="1843836"/>
          <a:ext cx="7303719" cy="3265202"/>
        </p:xfrm>
        <a:graphic>
          <a:graphicData uri="http://schemas.openxmlformats.org/drawingml/2006/chart">
            <c:chart xmlns:c="http://schemas.openxmlformats.org/drawingml/2006/chart" xmlns:r="http://schemas.openxmlformats.org/officeDocument/2006/relationships" r:id="rId1"/>
          </a:graphicData>
        </a:graphic>
      </p:graphicFrame>
      <p:sp>
        <p:nvSpPr>
          <p:cNvPr id="110" name="任意多边形 109"/>
          <p:cNvSpPr/>
          <p:nvPr/>
        </p:nvSpPr>
        <p:spPr>
          <a:xfrm>
            <a:off x="5318862" y="2618541"/>
            <a:ext cx="275251" cy="275251"/>
          </a:xfrm>
          <a:custGeom>
            <a:avLst/>
            <a:gdLst>
              <a:gd name="connsiteX0" fmla="*/ 505090 w 1010180"/>
              <a:gd name="connsiteY0" fmla="*/ 182294 h 1010180"/>
              <a:gd name="connsiteX1" fmla="*/ 209601 w 1010180"/>
              <a:gd name="connsiteY1" fmla="*/ 477782 h 1010180"/>
              <a:gd name="connsiteX2" fmla="*/ 357345 w 1010180"/>
              <a:gd name="connsiteY2" fmla="*/ 477782 h 1010180"/>
              <a:gd name="connsiteX3" fmla="*/ 357345 w 1010180"/>
              <a:gd name="connsiteY3" fmla="*/ 827886 h 1010180"/>
              <a:gd name="connsiteX4" fmla="*/ 652834 w 1010180"/>
              <a:gd name="connsiteY4" fmla="*/ 827886 h 1010180"/>
              <a:gd name="connsiteX5" fmla="*/ 652834 w 1010180"/>
              <a:gd name="connsiteY5" fmla="*/ 477782 h 1010180"/>
              <a:gd name="connsiteX6" fmla="*/ 800578 w 1010180"/>
              <a:gd name="connsiteY6" fmla="*/ 477782 h 1010180"/>
              <a:gd name="connsiteX7" fmla="*/ 505090 w 1010180"/>
              <a:gd name="connsiteY7" fmla="*/ 0 h 1010180"/>
              <a:gd name="connsiteX8" fmla="*/ 1010180 w 1010180"/>
              <a:gd name="connsiteY8" fmla="*/ 505090 h 1010180"/>
              <a:gd name="connsiteX9" fmla="*/ 505090 w 1010180"/>
              <a:gd name="connsiteY9" fmla="*/ 1010180 h 1010180"/>
              <a:gd name="connsiteX10" fmla="*/ 0 w 1010180"/>
              <a:gd name="connsiteY10" fmla="*/ 505090 h 1010180"/>
              <a:gd name="connsiteX11" fmla="*/ 505090 w 1010180"/>
              <a:gd name="connsiteY11" fmla="*/ 0 h 1010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0180" h="1010180">
                <a:moveTo>
                  <a:pt x="505090" y="182294"/>
                </a:moveTo>
                <a:lnTo>
                  <a:pt x="209601" y="477782"/>
                </a:lnTo>
                <a:lnTo>
                  <a:pt x="357345" y="477782"/>
                </a:lnTo>
                <a:lnTo>
                  <a:pt x="357345" y="827886"/>
                </a:lnTo>
                <a:lnTo>
                  <a:pt x="652834" y="827886"/>
                </a:lnTo>
                <a:lnTo>
                  <a:pt x="652834" y="477782"/>
                </a:lnTo>
                <a:lnTo>
                  <a:pt x="800578" y="477782"/>
                </a:lnTo>
                <a:close/>
                <a:moveTo>
                  <a:pt x="505090" y="0"/>
                </a:moveTo>
                <a:cubicBezTo>
                  <a:pt x="784044" y="0"/>
                  <a:pt x="1010180" y="226136"/>
                  <a:pt x="1010180" y="505090"/>
                </a:cubicBezTo>
                <a:cubicBezTo>
                  <a:pt x="1010180" y="784044"/>
                  <a:pt x="784044" y="1010180"/>
                  <a:pt x="505090" y="1010180"/>
                </a:cubicBezTo>
                <a:cubicBezTo>
                  <a:pt x="226136" y="1010180"/>
                  <a:pt x="0" y="784044"/>
                  <a:pt x="0" y="505090"/>
                </a:cubicBezTo>
                <a:cubicBezTo>
                  <a:pt x="0" y="226136"/>
                  <a:pt x="226136" y="0"/>
                  <a:pt x="505090" y="0"/>
                </a:cubicBezTo>
                <a:close/>
              </a:path>
            </a:pathLst>
          </a:custGeom>
          <a:solidFill>
            <a:srgbClr val="FA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1" name="任意多边形 110"/>
          <p:cNvSpPr/>
          <p:nvPr/>
        </p:nvSpPr>
        <p:spPr>
          <a:xfrm>
            <a:off x="6207359" y="3243229"/>
            <a:ext cx="275251" cy="275251"/>
          </a:xfrm>
          <a:custGeom>
            <a:avLst/>
            <a:gdLst>
              <a:gd name="connsiteX0" fmla="*/ 505090 w 1010180"/>
              <a:gd name="connsiteY0" fmla="*/ 182294 h 1010180"/>
              <a:gd name="connsiteX1" fmla="*/ 209601 w 1010180"/>
              <a:gd name="connsiteY1" fmla="*/ 477782 h 1010180"/>
              <a:gd name="connsiteX2" fmla="*/ 357345 w 1010180"/>
              <a:gd name="connsiteY2" fmla="*/ 477782 h 1010180"/>
              <a:gd name="connsiteX3" fmla="*/ 357345 w 1010180"/>
              <a:gd name="connsiteY3" fmla="*/ 827886 h 1010180"/>
              <a:gd name="connsiteX4" fmla="*/ 652834 w 1010180"/>
              <a:gd name="connsiteY4" fmla="*/ 827886 h 1010180"/>
              <a:gd name="connsiteX5" fmla="*/ 652834 w 1010180"/>
              <a:gd name="connsiteY5" fmla="*/ 477782 h 1010180"/>
              <a:gd name="connsiteX6" fmla="*/ 800578 w 1010180"/>
              <a:gd name="connsiteY6" fmla="*/ 477782 h 1010180"/>
              <a:gd name="connsiteX7" fmla="*/ 505090 w 1010180"/>
              <a:gd name="connsiteY7" fmla="*/ 0 h 1010180"/>
              <a:gd name="connsiteX8" fmla="*/ 1010180 w 1010180"/>
              <a:gd name="connsiteY8" fmla="*/ 505090 h 1010180"/>
              <a:gd name="connsiteX9" fmla="*/ 505090 w 1010180"/>
              <a:gd name="connsiteY9" fmla="*/ 1010180 h 1010180"/>
              <a:gd name="connsiteX10" fmla="*/ 0 w 1010180"/>
              <a:gd name="connsiteY10" fmla="*/ 505090 h 1010180"/>
              <a:gd name="connsiteX11" fmla="*/ 505090 w 1010180"/>
              <a:gd name="connsiteY11" fmla="*/ 0 h 1010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0180" h="1010180">
                <a:moveTo>
                  <a:pt x="505090" y="182294"/>
                </a:moveTo>
                <a:lnTo>
                  <a:pt x="209601" y="477782"/>
                </a:lnTo>
                <a:lnTo>
                  <a:pt x="357345" y="477782"/>
                </a:lnTo>
                <a:lnTo>
                  <a:pt x="357345" y="827886"/>
                </a:lnTo>
                <a:lnTo>
                  <a:pt x="652834" y="827886"/>
                </a:lnTo>
                <a:lnTo>
                  <a:pt x="652834" y="477782"/>
                </a:lnTo>
                <a:lnTo>
                  <a:pt x="800578" y="477782"/>
                </a:lnTo>
                <a:close/>
                <a:moveTo>
                  <a:pt x="505090" y="0"/>
                </a:moveTo>
                <a:cubicBezTo>
                  <a:pt x="784044" y="0"/>
                  <a:pt x="1010180" y="226136"/>
                  <a:pt x="1010180" y="505090"/>
                </a:cubicBezTo>
                <a:cubicBezTo>
                  <a:pt x="1010180" y="784044"/>
                  <a:pt x="784044" y="1010180"/>
                  <a:pt x="505090" y="1010180"/>
                </a:cubicBezTo>
                <a:cubicBezTo>
                  <a:pt x="226136" y="1010180"/>
                  <a:pt x="0" y="784044"/>
                  <a:pt x="0" y="505090"/>
                </a:cubicBezTo>
                <a:cubicBezTo>
                  <a:pt x="0" y="226136"/>
                  <a:pt x="226136" y="0"/>
                  <a:pt x="505090" y="0"/>
                </a:cubicBezTo>
                <a:close/>
              </a:path>
            </a:pathLst>
          </a:custGeom>
          <a:solidFill>
            <a:srgbClr val="FA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任意多边形 111"/>
          <p:cNvSpPr/>
          <p:nvPr/>
        </p:nvSpPr>
        <p:spPr>
          <a:xfrm>
            <a:off x="7088358" y="3592196"/>
            <a:ext cx="275251" cy="275251"/>
          </a:xfrm>
          <a:custGeom>
            <a:avLst/>
            <a:gdLst>
              <a:gd name="connsiteX0" fmla="*/ 505090 w 1010180"/>
              <a:gd name="connsiteY0" fmla="*/ 182294 h 1010180"/>
              <a:gd name="connsiteX1" fmla="*/ 209601 w 1010180"/>
              <a:gd name="connsiteY1" fmla="*/ 477782 h 1010180"/>
              <a:gd name="connsiteX2" fmla="*/ 357345 w 1010180"/>
              <a:gd name="connsiteY2" fmla="*/ 477782 h 1010180"/>
              <a:gd name="connsiteX3" fmla="*/ 357345 w 1010180"/>
              <a:gd name="connsiteY3" fmla="*/ 827886 h 1010180"/>
              <a:gd name="connsiteX4" fmla="*/ 652834 w 1010180"/>
              <a:gd name="connsiteY4" fmla="*/ 827886 h 1010180"/>
              <a:gd name="connsiteX5" fmla="*/ 652834 w 1010180"/>
              <a:gd name="connsiteY5" fmla="*/ 477782 h 1010180"/>
              <a:gd name="connsiteX6" fmla="*/ 800578 w 1010180"/>
              <a:gd name="connsiteY6" fmla="*/ 477782 h 1010180"/>
              <a:gd name="connsiteX7" fmla="*/ 505090 w 1010180"/>
              <a:gd name="connsiteY7" fmla="*/ 0 h 1010180"/>
              <a:gd name="connsiteX8" fmla="*/ 1010180 w 1010180"/>
              <a:gd name="connsiteY8" fmla="*/ 505090 h 1010180"/>
              <a:gd name="connsiteX9" fmla="*/ 505090 w 1010180"/>
              <a:gd name="connsiteY9" fmla="*/ 1010180 h 1010180"/>
              <a:gd name="connsiteX10" fmla="*/ 0 w 1010180"/>
              <a:gd name="connsiteY10" fmla="*/ 505090 h 1010180"/>
              <a:gd name="connsiteX11" fmla="*/ 505090 w 1010180"/>
              <a:gd name="connsiteY11" fmla="*/ 0 h 1010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0180" h="1010180">
                <a:moveTo>
                  <a:pt x="505090" y="182294"/>
                </a:moveTo>
                <a:lnTo>
                  <a:pt x="209601" y="477782"/>
                </a:lnTo>
                <a:lnTo>
                  <a:pt x="357345" y="477782"/>
                </a:lnTo>
                <a:lnTo>
                  <a:pt x="357345" y="827886"/>
                </a:lnTo>
                <a:lnTo>
                  <a:pt x="652834" y="827886"/>
                </a:lnTo>
                <a:lnTo>
                  <a:pt x="652834" y="477782"/>
                </a:lnTo>
                <a:lnTo>
                  <a:pt x="800578" y="477782"/>
                </a:lnTo>
                <a:close/>
                <a:moveTo>
                  <a:pt x="505090" y="0"/>
                </a:moveTo>
                <a:cubicBezTo>
                  <a:pt x="784044" y="0"/>
                  <a:pt x="1010180" y="226136"/>
                  <a:pt x="1010180" y="505090"/>
                </a:cubicBezTo>
                <a:cubicBezTo>
                  <a:pt x="1010180" y="784044"/>
                  <a:pt x="784044" y="1010180"/>
                  <a:pt x="505090" y="1010180"/>
                </a:cubicBezTo>
                <a:cubicBezTo>
                  <a:pt x="226136" y="1010180"/>
                  <a:pt x="0" y="784044"/>
                  <a:pt x="0" y="505090"/>
                </a:cubicBezTo>
                <a:cubicBezTo>
                  <a:pt x="0" y="226136"/>
                  <a:pt x="226136" y="0"/>
                  <a:pt x="505090" y="0"/>
                </a:cubicBezTo>
                <a:close/>
              </a:path>
            </a:pathLst>
          </a:custGeom>
          <a:solidFill>
            <a:srgbClr val="FA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任意多边形 112"/>
          <p:cNvSpPr/>
          <p:nvPr/>
        </p:nvSpPr>
        <p:spPr>
          <a:xfrm>
            <a:off x="7969188" y="3774555"/>
            <a:ext cx="275251" cy="275251"/>
          </a:xfrm>
          <a:custGeom>
            <a:avLst/>
            <a:gdLst>
              <a:gd name="connsiteX0" fmla="*/ 505090 w 1010180"/>
              <a:gd name="connsiteY0" fmla="*/ 182294 h 1010180"/>
              <a:gd name="connsiteX1" fmla="*/ 209601 w 1010180"/>
              <a:gd name="connsiteY1" fmla="*/ 477782 h 1010180"/>
              <a:gd name="connsiteX2" fmla="*/ 357345 w 1010180"/>
              <a:gd name="connsiteY2" fmla="*/ 477782 h 1010180"/>
              <a:gd name="connsiteX3" fmla="*/ 357345 w 1010180"/>
              <a:gd name="connsiteY3" fmla="*/ 827886 h 1010180"/>
              <a:gd name="connsiteX4" fmla="*/ 652834 w 1010180"/>
              <a:gd name="connsiteY4" fmla="*/ 827886 h 1010180"/>
              <a:gd name="connsiteX5" fmla="*/ 652834 w 1010180"/>
              <a:gd name="connsiteY5" fmla="*/ 477782 h 1010180"/>
              <a:gd name="connsiteX6" fmla="*/ 800578 w 1010180"/>
              <a:gd name="connsiteY6" fmla="*/ 477782 h 1010180"/>
              <a:gd name="connsiteX7" fmla="*/ 505090 w 1010180"/>
              <a:gd name="connsiteY7" fmla="*/ 0 h 1010180"/>
              <a:gd name="connsiteX8" fmla="*/ 1010180 w 1010180"/>
              <a:gd name="connsiteY8" fmla="*/ 505090 h 1010180"/>
              <a:gd name="connsiteX9" fmla="*/ 505090 w 1010180"/>
              <a:gd name="connsiteY9" fmla="*/ 1010180 h 1010180"/>
              <a:gd name="connsiteX10" fmla="*/ 0 w 1010180"/>
              <a:gd name="connsiteY10" fmla="*/ 505090 h 1010180"/>
              <a:gd name="connsiteX11" fmla="*/ 505090 w 1010180"/>
              <a:gd name="connsiteY11" fmla="*/ 0 h 1010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0180" h="1010180">
                <a:moveTo>
                  <a:pt x="505090" y="182294"/>
                </a:moveTo>
                <a:lnTo>
                  <a:pt x="209601" y="477782"/>
                </a:lnTo>
                <a:lnTo>
                  <a:pt x="357345" y="477782"/>
                </a:lnTo>
                <a:lnTo>
                  <a:pt x="357345" y="827886"/>
                </a:lnTo>
                <a:lnTo>
                  <a:pt x="652834" y="827886"/>
                </a:lnTo>
                <a:lnTo>
                  <a:pt x="652834" y="477782"/>
                </a:lnTo>
                <a:lnTo>
                  <a:pt x="800578" y="477782"/>
                </a:lnTo>
                <a:close/>
                <a:moveTo>
                  <a:pt x="505090" y="0"/>
                </a:moveTo>
                <a:cubicBezTo>
                  <a:pt x="784044" y="0"/>
                  <a:pt x="1010180" y="226136"/>
                  <a:pt x="1010180" y="505090"/>
                </a:cubicBezTo>
                <a:cubicBezTo>
                  <a:pt x="1010180" y="784044"/>
                  <a:pt x="784044" y="1010180"/>
                  <a:pt x="505090" y="1010180"/>
                </a:cubicBezTo>
                <a:cubicBezTo>
                  <a:pt x="226136" y="1010180"/>
                  <a:pt x="0" y="784044"/>
                  <a:pt x="0" y="505090"/>
                </a:cubicBezTo>
                <a:cubicBezTo>
                  <a:pt x="0" y="226136"/>
                  <a:pt x="226136" y="0"/>
                  <a:pt x="505090" y="0"/>
                </a:cubicBezTo>
                <a:close/>
              </a:path>
            </a:pathLst>
          </a:custGeom>
          <a:solidFill>
            <a:srgbClr val="FA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fade">
                                      <p:cBhvr>
                                        <p:cTn id="7" dur="1000"/>
                                        <p:tgtEl>
                                          <p:spTgt spid="110"/>
                                        </p:tgtEl>
                                      </p:cBhvr>
                                    </p:animEffect>
                                    <p:anim calcmode="lin" valueType="num">
                                      <p:cBhvr>
                                        <p:cTn id="8" dur="1000" fill="hold"/>
                                        <p:tgtEl>
                                          <p:spTgt spid="110"/>
                                        </p:tgtEl>
                                        <p:attrNameLst>
                                          <p:attrName>ppt_x</p:attrName>
                                        </p:attrNameLst>
                                      </p:cBhvr>
                                      <p:tavLst>
                                        <p:tav tm="0">
                                          <p:val>
                                            <p:strVal val="#ppt_x"/>
                                          </p:val>
                                        </p:tav>
                                        <p:tav tm="100000">
                                          <p:val>
                                            <p:strVal val="#ppt_x"/>
                                          </p:val>
                                        </p:tav>
                                      </p:tavLst>
                                    </p:anim>
                                    <p:anim calcmode="lin" valueType="num">
                                      <p:cBhvr>
                                        <p:cTn id="9" dur="1000" fill="hold"/>
                                        <p:tgtEl>
                                          <p:spTgt spid="1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1"/>
                                        </p:tgtEl>
                                        <p:attrNameLst>
                                          <p:attrName>style.visibility</p:attrName>
                                        </p:attrNameLst>
                                      </p:cBhvr>
                                      <p:to>
                                        <p:strVal val="visible"/>
                                      </p:to>
                                    </p:set>
                                    <p:animEffect transition="in" filter="fade">
                                      <p:cBhvr>
                                        <p:cTn id="12" dur="1000"/>
                                        <p:tgtEl>
                                          <p:spTgt spid="111"/>
                                        </p:tgtEl>
                                      </p:cBhvr>
                                    </p:animEffect>
                                    <p:anim calcmode="lin" valueType="num">
                                      <p:cBhvr>
                                        <p:cTn id="13" dur="1000" fill="hold"/>
                                        <p:tgtEl>
                                          <p:spTgt spid="111"/>
                                        </p:tgtEl>
                                        <p:attrNameLst>
                                          <p:attrName>ppt_x</p:attrName>
                                        </p:attrNameLst>
                                      </p:cBhvr>
                                      <p:tavLst>
                                        <p:tav tm="0">
                                          <p:val>
                                            <p:strVal val="#ppt_x"/>
                                          </p:val>
                                        </p:tav>
                                        <p:tav tm="100000">
                                          <p:val>
                                            <p:strVal val="#ppt_x"/>
                                          </p:val>
                                        </p:tav>
                                      </p:tavLst>
                                    </p:anim>
                                    <p:anim calcmode="lin" valueType="num">
                                      <p:cBhvr>
                                        <p:cTn id="14" dur="1000" fill="hold"/>
                                        <p:tgtEl>
                                          <p:spTgt spid="111"/>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12"/>
                                        </p:tgtEl>
                                        <p:attrNameLst>
                                          <p:attrName>style.visibility</p:attrName>
                                        </p:attrNameLst>
                                      </p:cBhvr>
                                      <p:to>
                                        <p:strVal val="visible"/>
                                      </p:to>
                                    </p:set>
                                    <p:animEffect transition="in" filter="fade">
                                      <p:cBhvr>
                                        <p:cTn id="17" dur="1000"/>
                                        <p:tgtEl>
                                          <p:spTgt spid="112"/>
                                        </p:tgtEl>
                                      </p:cBhvr>
                                    </p:animEffect>
                                    <p:anim calcmode="lin" valueType="num">
                                      <p:cBhvr>
                                        <p:cTn id="18" dur="1000" fill="hold"/>
                                        <p:tgtEl>
                                          <p:spTgt spid="112"/>
                                        </p:tgtEl>
                                        <p:attrNameLst>
                                          <p:attrName>ppt_x</p:attrName>
                                        </p:attrNameLst>
                                      </p:cBhvr>
                                      <p:tavLst>
                                        <p:tav tm="0">
                                          <p:val>
                                            <p:strVal val="#ppt_x"/>
                                          </p:val>
                                        </p:tav>
                                        <p:tav tm="100000">
                                          <p:val>
                                            <p:strVal val="#ppt_x"/>
                                          </p:val>
                                        </p:tav>
                                      </p:tavLst>
                                    </p:anim>
                                    <p:anim calcmode="lin" valueType="num">
                                      <p:cBhvr>
                                        <p:cTn id="19" dur="1000" fill="hold"/>
                                        <p:tgtEl>
                                          <p:spTgt spid="11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3"/>
                                        </p:tgtEl>
                                        <p:attrNameLst>
                                          <p:attrName>style.visibility</p:attrName>
                                        </p:attrNameLst>
                                      </p:cBhvr>
                                      <p:to>
                                        <p:strVal val="visible"/>
                                      </p:to>
                                    </p:set>
                                    <p:animEffect transition="in" filter="fade">
                                      <p:cBhvr>
                                        <p:cTn id="22" dur="1000"/>
                                        <p:tgtEl>
                                          <p:spTgt spid="113"/>
                                        </p:tgtEl>
                                      </p:cBhvr>
                                    </p:animEffect>
                                    <p:anim calcmode="lin" valueType="num">
                                      <p:cBhvr>
                                        <p:cTn id="23" dur="1000" fill="hold"/>
                                        <p:tgtEl>
                                          <p:spTgt spid="113"/>
                                        </p:tgtEl>
                                        <p:attrNameLst>
                                          <p:attrName>ppt_x</p:attrName>
                                        </p:attrNameLst>
                                      </p:cBhvr>
                                      <p:tavLst>
                                        <p:tav tm="0">
                                          <p:val>
                                            <p:strVal val="#ppt_x"/>
                                          </p:val>
                                        </p:tav>
                                        <p:tav tm="100000">
                                          <p:val>
                                            <p:strVal val="#ppt_x"/>
                                          </p:val>
                                        </p:tav>
                                      </p:tavLst>
                                    </p:anim>
                                    <p:anim calcmode="lin" valueType="num">
                                      <p:cBhvr>
                                        <p:cTn id="24" dur="1000" fill="hold"/>
                                        <p:tgtEl>
                                          <p:spTgt spid="1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animBg="1"/>
      <p:bldP spid="111" grpId="0" animBg="1"/>
      <p:bldP spid="112" grpId="0" animBg="1"/>
      <p:bldP spid="1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a:p>
        </p:txBody>
      </p:sp>
      <p:sp>
        <p:nvSpPr>
          <p:cNvPr id="146" name="矩形 145"/>
          <p:cNvSpPr/>
          <p:nvPr/>
        </p:nvSpPr>
        <p:spPr>
          <a:xfrm>
            <a:off x="439541" y="307974"/>
            <a:ext cx="8358842"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政策环境：医药互联网政策逐步开放，将进入发展快车道</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11" name="Rectangle 1"/>
          <p:cNvSpPr>
            <a:spLocks noChangeArrowheads="1"/>
          </p:cNvSpPr>
          <p:nvPr/>
        </p:nvSpPr>
        <p:spPr bwMode="auto">
          <a:xfrm>
            <a:off x="449437" y="765320"/>
            <a:ext cx="9417374" cy="782522"/>
          </a:xfrm>
          <a:prstGeom prst="rect">
            <a:avLst/>
          </a:prstGeom>
          <a:noFill/>
          <a:ln w="9525">
            <a:noFill/>
            <a:miter lim="800000"/>
          </a:ln>
          <a:effectLst/>
        </p:spPr>
        <p:txBody>
          <a:bodyPr wrap="square" anchor="ctr">
            <a:spAutoFit/>
          </a:bodyPr>
          <a:lstStyle/>
          <a:p>
            <a:pPr>
              <a:lnSpc>
                <a:spcPct val="130000"/>
              </a:lnSpc>
              <a:defRPr/>
            </a:pPr>
            <a:r>
              <a:rPr lang="zh-CN" altLang="en-US" sz="1150" dirty="0">
                <a:solidFill>
                  <a:srgbClr val="333333"/>
                </a:solidFill>
                <a:latin typeface="微软雅黑" panose="020B0503020204020204" pitchFamily="34" charset="-122"/>
                <a:ea typeface="微软雅黑" panose="020B0503020204020204" pitchFamily="34" charset="-122"/>
              </a:rPr>
              <a:t>近</a:t>
            </a:r>
            <a:r>
              <a:rPr lang="en-US" altLang="zh-CN" sz="1150" dirty="0">
                <a:solidFill>
                  <a:srgbClr val="333333"/>
                </a:solidFill>
                <a:latin typeface="微软雅黑" panose="020B0503020204020204" pitchFamily="34" charset="-122"/>
                <a:ea typeface="微软雅黑" panose="020B0503020204020204" pitchFamily="34" charset="-122"/>
              </a:rPr>
              <a:t>3</a:t>
            </a:r>
            <a:r>
              <a:rPr lang="zh-CN" altLang="en-US" sz="1150" dirty="0">
                <a:solidFill>
                  <a:srgbClr val="333333"/>
                </a:solidFill>
                <a:latin typeface="微软雅黑" panose="020B0503020204020204" pitchFamily="34" charset="-122"/>
                <a:ea typeface="微软雅黑" panose="020B0503020204020204" pitchFamily="34" charset="-122"/>
              </a:rPr>
              <a:t>年相关政策颁布频率提高，中国医药电商政策呈逐步放开的趋势。从最初的禁止网上售卖药品，到</a:t>
            </a:r>
            <a:r>
              <a:rPr lang="en-US" altLang="zh-CN" sz="1150" dirty="0">
                <a:solidFill>
                  <a:srgbClr val="333333"/>
                </a:solidFill>
                <a:latin typeface="微软雅黑" panose="020B0503020204020204" pitchFamily="34" charset="-122"/>
                <a:ea typeface="微软雅黑" panose="020B0503020204020204" pitchFamily="34" charset="-122"/>
              </a:rPr>
              <a:t>2014</a:t>
            </a:r>
            <a:r>
              <a:rPr lang="zh-CN" altLang="en-US" sz="1150" dirty="0">
                <a:solidFill>
                  <a:srgbClr val="333333"/>
                </a:solidFill>
                <a:latin typeface="微软雅黑" panose="020B0503020204020204" pitchFamily="34" charset="-122"/>
                <a:ea typeface="微软雅黑" panose="020B0503020204020204" pitchFamily="34" charset="-122"/>
              </a:rPr>
              <a:t>年</a:t>
            </a:r>
            <a:r>
              <a:rPr lang="en-US" altLang="zh-CN" sz="1150" dirty="0">
                <a:solidFill>
                  <a:srgbClr val="333333"/>
                </a:solidFill>
                <a:latin typeface="微软雅黑" panose="020B0503020204020204" pitchFamily="34" charset="-122"/>
                <a:ea typeface="微软雅黑" panose="020B0503020204020204" pitchFamily="34" charset="-122"/>
              </a:rPr>
              <a:t>《</a:t>
            </a:r>
            <a:r>
              <a:rPr lang="zh-CN" altLang="en-US" sz="1150" dirty="0">
                <a:solidFill>
                  <a:srgbClr val="333333"/>
                </a:solidFill>
                <a:latin typeface="微软雅黑" panose="020B0503020204020204" pitchFamily="34" charset="-122"/>
                <a:ea typeface="微软雅黑" panose="020B0503020204020204" pitchFamily="34" charset="-122"/>
              </a:rPr>
              <a:t>互联网食品药品经营监督管理办法（征求意见稿）</a:t>
            </a:r>
            <a:r>
              <a:rPr lang="en-US" altLang="zh-CN" sz="1150" dirty="0">
                <a:solidFill>
                  <a:srgbClr val="333333"/>
                </a:solidFill>
                <a:latin typeface="微软雅黑" panose="020B0503020204020204" pitchFamily="34" charset="-122"/>
                <a:ea typeface="微软雅黑" panose="020B0503020204020204" pitchFamily="34" charset="-122"/>
              </a:rPr>
              <a:t>》</a:t>
            </a:r>
            <a:r>
              <a:rPr lang="zh-CN" altLang="en-US" sz="1150" dirty="0">
                <a:solidFill>
                  <a:srgbClr val="333333"/>
                </a:solidFill>
                <a:latin typeface="微软雅黑" panose="020B0503020204020204" pitchFamily="34" charset="-122"/>
                <a:ea typeface="微软雅黑" panose="020B0503020204020204" pitchFamily="34" charset="-122"/>
              </a:rPr>
              <a:t>初步放开处方药网上售卖、允许第三方物流配送等，中国医药电商政府监管完成初步探索，在医药分开、从业人员资格审查、信息服务建设等多方面推动中国医药电商发展，行业将进入发展快车道。</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6" name="表格 5"/>
          <p:cNvGraphicFramePr>
            <a:graphicFrameLocks noGrp="1"/>
          </p:cNvGraphicFramePr>
          <p:nvPr/>
        </p:nvGraphicFramePr>
        <p:xfrm>
          <a:off x="1252999" y="2366799"/>
          <a:ext cx="7623660" cy="2370702"/>
        </p:xfrm>
        <a:graphic>
          <a:graphicData uri="http://schemas.openxmlformats.org/drawingml/2006/table">
            <a:tbl>
              <a:tblPr firstRow="1" bandRow="1">
                <a:tableStyleId>{5940675A-B579-460E-94D1-54222C63F5DA}</a:tableStyleId>
              </a:tblPr>
              <a:tblGrid>
                <a:gridCol w="1234721"/>
                <a:gridCol w="1775534"/>
                <a:gridCol w="4613405"/>
              </a:tblGrid>
              <a:tr h="370840">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医药电商牌照</a:t>
                      </a:r>
                      <a:endParaRPr lang="zh-CN" altLang="en-US" sz="12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00B0F0"/>
                      </a:fgClr>
                      <a:bgClr>
                        <a:srgbClr val="7FD7F7"/>
                      </a:bgClr>
                    </a:pattFill>
                  </a:tcPr>
                </a:tc>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适用类别</a:t>
                      </a:r>
                      <a:endParaRPr lang="zh-CN" altLang="en-US" sz="1200" b="1" dirty="0" smtClean="0">
                        <a:solidFill>
                          <a:schemeClr val="bg1"/>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00B0F0"/>
                      </a:fgClr>
                      <a:bgClr>
                        <a:srgbClr val="7FD7F7"/>
                      </a:bgClr>
                    </a:pattFill>
                  </a:tcPr>
                </a:tc>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适用对象说明</a:t>
                      </a:r>
                      <a:endParaRPr lang="zh-CN" altLang="en-US" sz="12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00B0F0"/>
                      </a:fgClr>
                      <a:bgClr>
                        <a:srgbClr val="7FD7F7"/>
                      </a:bgClr>
                    </a:pattFill>
                  </a:tcPr>
                </a:tc>
              </a:tr>
              <a:tr h="499536">
                <a:tc>
                  <a:txBody>
                    <a:bodyPr/>
                    <a:lstStyle/>
                    <a:p>
                      <a:pPr algn="ctr"/>
                      <a:r>
                        <a:rPr lang="en-US" altLang="zh-CN" sz="1100" dirty="0" smtClean="0">
                          <a:solidFill>
                            <a:schemeClr val="tx1">
                              <a:lumMod val="75000"/>
                              <a:lumOff val="25000"/>
                            </a:schemeClr>
                          </a:solidFill>
                          <a:latin typeface="微软雅黑" panose="020B0503020204020204" pitchFamily="34" charset="-122"/>
                          <a:ea typeface="微软雅黑" panose="020B0503020204020204" pitchFamily="34" charset="-122"/>
                        </a:rPr>
                        <a:t>A</a:t>
                      </a:r>
                      <a:r>
                        <a:rPr lang="zh-CN" altLang="en-US" sz="1100" dirty="0" smtClean="0">
                          <a:solidFill>
                            <a:schemeClr val="tx1">
                              <a:lumMod val="75000"/>
                              <a:lumOff val="25000"/>
                            </a:schemeClr>
                          </a:solidFill>
                          <a:latin typeface="微软雅黑" panose="020B0503020204020204" pitchFamily="34" charset="-122"/>
                          <a:ea typeface="微软雅黑" panose="020B0503020204020204" pitchFamily="34" charset="-122"/>
                        </a:rPr>
                        <a:t>证</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zh-CN" altLang="en-US" sz="11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平台式</a:t>
                      </a:r>
                      <a:r>
                        <a:rPr lang="en-US" altLang="zh-CN" sz="11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B2C</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1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互联网药品交易服务的第三方交易平台经营者</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216000" marR="216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497150">
                <a:tc>
                  <a:txBody>
                    <a:bodyPr/>
                    <a:lstStyle/>
                    <a:p>
                      <a:pPr algn="ctr"/>
                      <a:r>
                        <a:rPr lang="en-US" altLang="zh-CN" sz="1100" dirty="0" smtClean="0">
                          <a:solidFill>
                            <a:schemeClr val="tx1">
                              <a:lumMod val="75000"/>
                              <a:lumOff val="25000"/>
                            </a:schemeClr>
                          </a:solidFill>
                          <a:latin typeface="微软雅黑" panose="020B0503020204020204" pitchFamily="34" charset="-122"/>
                          <a:ea typeface="微软雅黑" panose="020B0503020204020204" pitchFamily="34" charset="-122"/>
                        </a:rPr>
                        <a:t>B</a:t>
                      </a:r>
                      <a:r>
                        <a:rPr lang="zh-CN" altLang="en-US" sz="1100" dirty="0" smtClean="0">
                          <a:solidFill>
                            <a:schemeClr val="tx1">
                              <a:lumMod val="75000"/>
                              <a:lumOff val="25000"/>
                            </a:schemeClr>
                          </a:solidFill>
                          <a:latin typeface="微软雅黑" panose="020B0503020204020204" pitchFamily="34" charset="-122"/>
                          <a:ea typeface="微软雅黑" panose="020B0503020204020204" pitchFamily="34" charset="-122"/>
                        </a:rPr>
                        <a:t>证</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en-US" altLang="zh-CN" sz="1100" dirty="0" smtClean="0">
                          <a:solidFill>
                            <a:schemeClr val="tx1">
                              <a:lumMod val="75000"/>
                              <a:lumOff val="25000"/>
                            </a:schemeClr>
                          </a:solidFill>
                          <a:latin typeface="微软雅黑" panose="020B0503020204020204" pitchFamily="34" charset="-122"/>
                          <a:ea typeface="微软雅黑" panose="020B0503020204020204" pitchFamily="34" charset="-122"/>
                        </a:rPr>
                        <a:t>B2B</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r>
                        <a:rPr lang="zh-CN" altLang="en-US" sz="1100" dirty="0" smtClean="0">
                          <a:solidFill>
                            <a:schemeClr val="tx1">
                              <a:lumMod val="75000"/>
                              <a:lumOff val="25000"/>
                            </a:schemeClr>
                          </a:solidFill>
                          <a:latin typeface="微软雅黑" panose="020B0503020204020204" pitchFamily="34" charset="-122"/>
                          <a:ea typeface="微软雅黑" panose="020B0503020204020204" pitchFamily="34" charset="-122"/>
                        </a:rPr>
                        <a:t>通过自身网站与本企业成员之外的其它企业进行互联网药品交易的药品生产企业和药品批发企业</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216000" marR="216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r>
              <a:tr h="518012">
                <a:tc>
                  <a:txBody>
                    <a:bodyPr/>
                    <a:lstStyle/>
                    <a:p>
                      <a:pPr algn="ctr"/>
                      <a:r>
                        <a:rPr lang="en-US" altLang="zh-CN" sz="1100" dirty="0" smtClean="0">
                          <a:solidFill>
                            <a:schemeClr val="tx1">
                              <a:lumMod val="75000"/>
                              <a:lumOff val="25000"/>
                            </a:schemeClr>
                          </a:solidFill>
                          <a:latin typeface="微软雅黑" panose="020B0503020204020204" pitchFamily="34" charset="-122"/>
                          <a:ea typeface="微软雅黑" panose="020B0503020204020204" pitchFamily="34" charset="-122"/>
                        </a:rPr>
                        <a:t>C</a:t>
                      </a:r>
                      <a:r>
                        <a:rPr lang="zh-CN" altLang="en-US" sz="1100" dirty="0" smtClean="0">
                          <a:solidFill>
                            <a:schemeClr val="tx1">
                              <a:lumMod val="75000"/>
                              <a:lumOff val="25000"/>
                            </a:schemeClr>
                          </a:solidFill>
                          <a:latin typeface="微软雅黑" panose="020B0503020204020204" pitchFamily="34" charset="-122"/>
                          <a:ea typeface="微软雅黑" panose="020B0503020204020204" pitchFamily="34" charset="-122"/>
                        </a:rPr>
                        <a:t>证</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zh-CN" altLang="en-US" sz="11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自营式</a:t>
                      </a:r>
                      <a:r>
                        <a:rPr lang="en-US" altLang="zh-CN" sz="11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B2C</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1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向个人消费者提供互联网药品交易服务的企业</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216000" marR="216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485164">
                <a:tc>
                  <a:txBody>
                    <a:bodyPr/>
                    <a:lstStyle/>
                    <a:p>
                      <a:pPr algn="ct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zh-CN" altLang="en-US" sz="11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服务企业</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r>
                        <a:rPr lang="zh-CN" altLang="en-US" sz="11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为药品生产企业、药品经营企业和医疗机构之间的互联网药品交易提供服务的企业</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216000" marR="216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r>
            </a:tbl>
          </a:graphicData>
        </a:graphic>
      </p:graphicFrame>
      <p:sp>
        <p:nvSpPr>
          <p:cNvPr id="38" name="Rectangle 1"/>
          <p:cNvSpPr>
            <a:spLocks noChangeArrowheads="1"/>
          </p:cNvSpPr>
          <p:nvPr/>
        </p:nvSpPr>
        <p:spPr bwMode="auto">
          <a:xfrm>
            <a:off x="1252999" y="1921243"/>
            <a:ext cx="7646100" cy="312393"/>
          </a:xfrm>
          <a:prstGeom prst="rect">
            <a:avLst/>
          </a:prstGeom>
          <a:noFill/>
          <a:ln w="9525">
            <a:noFill/>
            <a:miter lim="800000"/>
          </a:ln>
          <a:effectLst/>
        </p:spPr>
        <p:txBody>
          <a:bodyPr wrap="square" anchor="ctr">
            <a:spAutoFit/>
          </a:bodyPr>
          <a:lstStyle/>
          <a:p>
            <a:pPr algn="ctr">
              <a:lnSpc>
                <a:spcPct val="130000"/>
              </a:lnSpc>
              <a:defRPr/>
            </a:pPr>
            <a:r>
              <a:rPr lang="zh-CN" altLang="en-US" sz="1100" dirty="0">
                <a:solidFill>
                  <a:srgbClr val="333333"/>
                </a:solidFill>
                <a:latin typeface="微软雅黑" panose="020B0503020204020204" pitchFamily="34" charset="-122"/>
                <a:ea typeface="微软雅黑" panose="020B0503020204020204" pitchFamily="34" charset="-122"/>
              </a:rPr>
              <a:t>医药电商交易需申请牌照，牌照要求因类型略有差异</a:t>
            </a:r>
            <a:endParaRPr lang="zh-CN" altLang="en-US" sz="1100" dirty="0">
              <a:solidFill>
                <a:srgbClr val="333333"/>
              </a:solidFill>
              <a:latin typeface="微软雅黑" panose="020B0503020204020204" pitchFamily="34" charset="-122"/>
              <a:ea typeface="微软雅黑" panose="020B0503020204020204" pitchFamily="34" charset="-122"/>
            </a:endParaRPr>
          </a:p>
        </p:txBody>
      </p:sp>
      <p:sp>
        <p:nvSpPr>
          <p:cNvPr id="8" name="文本框 8"/>
          <p:cNvSpPr txBox="1">
            <a:spLocks noChangeArrowheads="1"/>
          </p:cNvSpPr>
          <p:nvPr/>
        </p:nvSpPr>
        <p:spPr bwMode="auto">
          <a:xfrm>
            <a:off x="1098358" y="5232630"/>
            <a:ext cx="6068952" cy="236219"/>
          </a:xfrm>
          <a:prstGeom prst="rect">
            <a:avLst/>
          </a:prstGeom>
          <a:noFill/>
          <a:ln w="9525">
            <a:noFill/>
            <a:miter lim="800000"/>
          </a:ln>
        </p:spPr>
        <p:txBody>
          <a:bodyPr wrap="square">
            <a:spAutoFit/>
          </a:bodyPr>
          <a:lstStyle/>
          <a:p>
            <a:pPr>
              <a:lnSpc>
                <a:spcPct val="110000"/>
              </a:lnSpc>
            </a:pP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目前医药电商依然受制于处方药不能网售（含电子病历的缺失）、医保线上支付暂时没有打通。</a:t>
            </a:r>
            <a:endPar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矩形 143"/>
          <p:cNvSpPr/>
          <p:nvPr/>
        </p:nvSpPr>
        <p:spPr>
          <a:xfrm>
            <a:off x="3194122" y="1358018"/>
            <a:ext cx="1849062" cy="2779416"/>
          </a:xfrm>
          <a:prstGeom prst="rect">
            <a:avLst/>
          </a:prstGeom>
          <a:pattFill prst="dkDnDiag">
            <a:fgClr>
              <a:srgbClr val="3980F6"/>
            </a:fgClr>
            <a:bgClr>
              <a:srgbClr val="00B0F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8" name="文本框 8"/>
          <p:cNvSpPr txBox="1">
            <a:spLocks noChangeArrowheads="1"/>
          </p:cNvSpPr>
          <p:nvPr/>
        </p:nvSpPr>
        <p:spPr bwMode="auto">
          <a:xfrm>
            <a:off x="1098355" y="5232630"/>
            <a:ext cx="6059369" cy="236219"/>
          </a:xfrm>
          <a:prstGeom prst="rect">
            <a:avLst/>
          </a:prstGeom>
          <a:noFill/>
          <a:ln w="9525">
            <a:noFill/>
            <a:miter lim="800000"/>
          </a:ln>
        </p:spPr>
        <p:txBody>
          <a:bodyPr wrap="square">
            <a:spAutoFit/>
          </a:bodyPr>
          <a:lstStyle/>
          <a:p>
            <a:pPr>
              <a:lnSpc>
                <a:spcPct val="110000"/>
              </a:lnSpc>
            </a:pP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目录</a:t>
            </a:r>
            <a:endParaRPr lang="en-US" altLang="zh-CN"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sp>
        <p:nvSpPr>
          <p:cNvPr id="2" name="灯片编号占位符 1"/>
          <p:cNvSpPr>
            <a:spLocks noGrp="1"/>
          </p:cNvSpPr>
          <p:nvPr>
            <p:ph type="sldNum" sz="quarter" idx="12"/>
          </p:nvPr>
        </p:nvSpPr>
        <p:spPr/>
        <p:txBody>
          <a:bodyPr/>
          <a:lstStyle/>
          <a:p>
            <a:fld id="{5B74D8B9-E116-425F-B33E-AD807879AD22}" type="slidenum">
              <a:rPr lang="zh-CN" altLang="en-US" smtClean="0"/>
            </a:fld>
            <a:endParaRPr lang="zh-CN" altLang="en-US" dirty="0"/>
          </a:p>
        </p:txBody>
      </p:sp>
      <p:sp>
        <p:nvSpPr>
          <p:cNvPr id="27" name="矩形 26"/>
          <p:cNvSpPr/>
          <p:nvPr/>
        </p:nvSpPr>
        <p:spPr>
          <a:xfrm>
            <a:off x="1244846"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5135743"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1244846" y="2657298"/>
            <a:ext cx="1849062" cy="757130"/>
          </a:xfrm>
          <a:prstGeom prst="rect">
            <a:avLst/>
          </a:prstGeom>
        </p:spPr>
        <p:txBody>
          <a:bodyPr wrap="square">
            <a:spAutoFit/>
          </a:bodyPr>
          <a:lstStyle/>
          <a:p>
            <a:pPr algn="ctr">
              <a:lnSpc>
                <a:spcPct val="120000"/>
              </a:lnSpc>
            </a:pPr>
            <a:r>
              <a:rPr lang="zh-CN" altLang="en-US" sz="1800" b="1" dirty="0">
                <a:solidFill>
                  <a:srgbClr val="7F7F7F"/>
                </a:solidFill>
                <a:latin typeface="微软雅黑" panose="020B0503020204020204" pitchFamily="34" charset="-122"/>
                <a:ea typeface="微软雅黑" panose="020B0503020204020204" pitchFamily="34" charset="-122"/>
              </a:rPr>
              <a:t>医药互联网</a:t>
            </a:r>
            <a:endParaRPr lang="en-US" altLang="zh-CN" sz="1800" b="1" dirty="0">
              <a:solidFill>
                <a:srgbClr val="7F7F7F"/>
              </a:solidFill>
              <a:latin typeface="微软雅黑" panose="020B0503020204020204" pitchFamily="34" charset="-122"/>
              <a:ea typeface="微软雅黑" panose="020B0503020204020204" pitchFamily="34" charset="-122"/>
            </a:endParaRPr>
          </a:p>
          <a:p>
            <a:pPr algn="ctr">
              <a:lnSpc>
                <a:spcPct val="120000"/>
              </a:lnSpc>
            </a:pPr>
            <a:r>
              <a:rPr lang="zh-CN" altLang="en-US" sz="1800" b="1" dirty="0">
                <a:solidFill>
                  <a:srgbClr val="7F7F7F"/>
                </a:solidFill>
                <a:latin typeface="微软雅黑" panose="020B0503020204020204" pitchFamily="34" charset="-122"/>
                <a:ea typeface="微软雅黑" panose="020B0503020204020204" pitchFamily="34" charset="-122"/>
              </a:rPr>
              <a:t>发展环境</a:t>
            </a:r>
            <a:endParaRPr lang="zh-CN" altLang="en-US" sz="1800" b="1" dirty="0">
              <a:solidFill>
                <a:srgbClr val="7F7F7F"/>
              </a:solidFill>
              <a:latin typeface="微软雅黑" panose="020B0503020204020204" pitchFamily="34" charset="-122"/>
              <a:ea typeface="微软雅黑" panose="020B0503020204020204" pitchFamily="34" charset="-122"/>
            </a:endParaRPr>
          </a:p>
        </p:txBody>
      </p:sp>
      <p:sp>
        <p:nvSpPr>
          <p:cNvPr id="34" name="矩形 33"/>
          <p:cNvSpPr/>
          <p:nvPr/>
        </p:nvSpPr>
        <p:spPr>
          <a:xfrm>
            <a:off x="3190295" y="2657298"/>
            <a:ext cx="1849062" cy="757130"/>
          </a:xfrm>
          <a:prstGeom prst="rect">
            <a:avLst/>
          </a:prstGeom>
        </p:spPr>
        <p:txBody>
          <a:bodyPr wrap="square">
            <a:spAutoFit/>
          </a:bodyPr>
          <a:lstStyle/>
          <a:p>
            <a:pPr algn="ctr">
              <a:lnSpc>
                <a:spcPct val="120000"/>
              </a:lnSpc>
            </a:pPr>
            <a:r>
              <a:rPr lang="zh-CN" altLang="en-US" sz="1800" b="1" dirty="0">
                <a:solidFill>
                  <a:schemeClr val="bg1"/>
                </a:solidFill>
                <a:latin typeface="微软雅黑" panose="020B0503020204020204" pitchFamily="34" charset="-122"/>
                <a:ea typeface="微软雅黑" panose="020B0503020204020204" pitchFamily="34" charset="-122"/>
              </a:rPr>
              <a:t>医药互联网</a:t>
            </a:r>
            <a:endParaRPr lang="en-US" altLang="zh-CN" sz="1800" b="1" dirty="0">
              <a:solidFill>
                <a:schemeClr val="bg1"/>
              </a:solidFill>
              <a:latin typeface="微软雅黑" panose="020B0503020204020204" pitchFamily="34" charset="-122"/>
              <a:ea typeface="微软雅黑" panose="020B0503020204020204" pitchFamily="34" charset="-122"/>
            </a:endParaRPr>
          </a:p>
          <a:p>
            <a:pPr algn="ctr">
              <a:lnSpc>
                <a:spcPct val="120000"/>
              </a:lnSpc>
            </a:pPr>
            <a:r>
              <a:rPr lang="zh-CN" altLang="en-US" sz="1800" b="1" dirty="0">
                <a:solidFill>
                  <a:schemeClr val="bg1"/>
                </a:solidFill>
                <a:latin typeface="微软雅黑" panose="020B0503020204020204" pitchFamily="34" charset="-122"/>
                <a:ea typeface="微软雅黑" panose="020B0503020204020204" pitchFamily="34" charset="-122"/>
              </a:rPr>
              <a:t>发展现状</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35" name="矩形 34"/>
          <p:cNvSpPr/>
          <p:nvPr/>
        </p:nvSpPr>
        <p:spPr>
          <a:xfrm>
            <a:off x="5135115" y="2657299"/>
            <a:ext cx="1849691" cy="1089529"/>
          </a:xfrm>
          <a:prstGeom prst="rect">
            <a:avLst/>
          </a:prstGeom>
        </p:spPr>
        <p:txBody>
          <a:bodyPr wrap="square">
            <a:spAutoFit/>
          </a:bodyPr>
          <a:lstStyle/>
          <a:p>
            <a:pPr algn="ctr">
              <a:lnSpc>
                <a:spcPct val="120000"/>
              </a:lnSpc>
            </a:pPr>
            <a:r>
              <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rPr>
              <a:t>医药互联网</a:t>
            </a:r>
            <a:endParaRPr lang="en-US" altLang="zh-CN" sz="1800" b="1"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20000"/>
              </a:lnSpc>
            </a:pPr>
            <a:r>
              <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rPr>
              <a:t>运营策略</a:t>
            </a:r>
            <a:endPar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20000"/>
              </a:lnSpc>
            </a:pPr>
            <a:endPar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5" name="矩形 14"/>
          <p:cNvSpPr/>
          <p:nvPr/>
        </p:nvSpPr>
        <p:spPr>
          <a:xfrm>
            <a:off x="7062274"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7062274" y="2657299"/>
            <a:ext cx="1849063" cy="1089529"/>
          </a:xfrm>
          <a:prstGeom prst="rect">
            <a:avLst/>
          </a:prstGeom>
        </p:spPr>
        <p:txBody>
          <a:bodyPr wrap="square">
            <a:spAutoFit/>
          </a:bodyPr>
          <a:lstStyle/>
          <a:p>
            <a:pPr algn="ctr">
              <a:lnSpc>
                <a:spcPct val="120000"/>
              </a:lnSpc>
            </a:pPr>
            <a:r>
              <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rPr>
              <a:t>医药互联网</a:t>
            </a:r>
            <a:endParaRPr lang="en-US" altLang="zh-CN" sz="1800" b="1"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20000"/>
              </a:lnSpc>
            </a:pPr>
            <a:r>
              <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rPr>
              <a:t>投资价值</a:t>
            </a:r>
            <a:endPar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lnSpc>
                <a:spcPct val="120000"/>
              </a:lnSpc>
            </a:pPr>
            <a:endParaRPr lang="zh-CN" altLang="en-US" sz="1800" b="1"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nvGrpSpPr>
          <p:cNvPr id="18" name="组合 17"/>
          <p:cNvGrpSpPr/>
          <p:nvPr/>
        </p:nvGrpSpPr>
        <p:grpSpPr>
          <a:xfrm>
            <a:off x="2025064" y="1988136"/>
            <a:ext cx="372170" cy="406477"/>
            <a:chOff x="5967146" y="3323558"/>
            <a:chExt cx="1928812" cy="2106613"/>
          </a:xfrm>
          <a:solidFill>
            <a:srgbClr val="7F7F7F"/>
          </a:solidFill>
        </p:grpSpPr>
        <p:sp>
          <p:nvSpPr>
            <p:cNvPr id="19" name="Freeform 6"/>
            <p:cNvSpPr>
              <a:spLocks noEditPoints="1"/>
            </p:cNvSpPr>
            <p:nvPr/>
          </p:nvSpPr>
          <p:spPr bwMode="auto">
            <a:xfrm>
              <a:off x="5967146" y="3323558"/>
              <a:ext cx="1928812" cy="2106613"/>
            </a:xfrm>
            <a:custGeom>
              <a:avLst/>
              <a:gdLst>
                <a:gd name="T0" fmla="*/ 0 w 514"/>
                <a:gd name="T1" fmla="*/ 231 h 561"/>
                <a:gd name="T2" fmla="*/ 193 w 514"/>
                <a:gd name="T3" fmla="*/ 13 h 561"/>
                <a:gd name="T4" fmla="*/ 434 w 514"/>
                <a:gd name="T5" fmla="*/ 186 h 561"/>
                <a:gd name="T6" fmla="*/ 417 w 514"/>
                <a:gd name="T7" fmla="*/ 324 h 561"/>
                <a:gd name="T8" fmla="*/ 422 w 514"/>
                <a:gd name="T9" fmla="*/ 359 h 561"/>
                <a:gd name="T10" fmla="*/ 486 w 514"/>
                <a:gd name="T11" fmla="*/ 431 h 561"/>
                <a:gd name="T12" fmla="*/ 498 w 514"/>
                <a:gd name="T13" fmla="*/ 518 h 561"/>
                <a:gd name="T14" fmla="*/ 424 w 514"/>
                <a:gd name="T15" fmla="*/ 559 h 561"/>
                <a:gd name="T16" fmla="*/ 371 w 514"/>
                <a:gd name="T17" fmla="*/ 531 h 561"/>
                <a:gd name="T18" fmla="*/ 302 w 514"/>
                <a:gd name="T19" fmla="*/ 451 h 561"/>
                <a:gd name="T20" fmla="*/ 275 w 514"/>
                <a:gd name="T21" fmla="*/ 442 h 561"/>
                <a:gd name="T22" fmla="*/ 2 w 514"/>
                <a:gd name="T23" fmla="*/ 263 h 561"/>
                <a:gd name="T24" fmla="*/ 0 w 514"/>
                <a:gd name="T25" fmla="*/ 231 h 561"/>
                <a:gd name="T26" fmla="*/ 219 w 514"/>
                <a:gd name="T27" fmla="*/ 75 h 561"/>
                <a:gd name="T28" fmla="*/ 63 w 514"/>
                <a:gd name="T29" fmla="*/ 231 h 561"/>
                <a:gd name="T30" fmla="*/ 219 w 514"/>
                <a:gd name="T31" fmla="*/ 388 h 561"/>
                <a:gd name="T32" fmla="*/ 376 w 514"/>
                <a:gd name="T33" fmla="*/ 230 h 561"/>
                <a:gd name="T34" fmla="*/ 219 w 514"/>
                <a:gd name="T35" fmla="*/ 75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4" h="561">
                  <a:moveTo>
                    <a:pt x="0" y="231"/>
                  </a:moveTo>
                  <a:cubicBezTo>
                    <a:pt x="0" y="120"/>
                    <a:pt x="84" y="24"/>
                    <a:pt x="193" y="13"/>
                  </a:cubicBezTo>
                  <a:cubicBezTo>
                    <a:pt x="307" y="0"/>
                    <a:pt x="411" y="75"/>
                    <a:pt x="434" y="186"/>
                  </a:cubicBezTo>
                  <a:cubicBezTo>
                    <a:pt x="444" y="234"/>
                    <a:pt x="438" y="280"/>
                    <a:pt x="417" y="324"/>
                  </a:cubicBezTo>
                  <a:cubicBezTo>
                    <a:pt x="410" y="339"/>
                    <a:pt x="412" y="348"/>
                    <a:pt x="422" y="359"/>
                  </a:cubicBezTo>
                  <a:cubicBezTo>
                    <a:pt x="444" y="382"/>
                    <a:pt x="465" y="406"/>
                    <a:pt x="486" y="431"/>
                  </a:cubicBezTo>
                  <a:cubicBezTo>
                    <a:pt x="508" y="457"/>
                    <a:pt x="514" y="486"/>
                    <a:pt x="498" y="518"/>
                  </a:cubicBezTo>
                  <a:cubicBezTo>
                    <a:pt x="483" y="547"/>
                    <a:pt x="458" y="561"/>
                    <a:pt x="424" y="559"/>
                  </a:cubicBezTo>
                  <a:cubicBezTo>
                    <a:pt x="403" y="557"/>
                    <a:pt x="385" y="547"/>
                    <a:pt x="371" y="531"/>
                  </a:cubicBezTo>
                  <a:cubicBezTo>
                    <a:pt x="348" y="504"/>
                    <a:pt x="324" y="478"/>
                    <a:pt x="302" y="451"/>
                  </a:cubicBezTo>
                  <a:cubicBezTo>
                    <a:pt x="294" y="442"/>
                    <a:pt x="287" y="439"/>
                    <a:pt x="275" y="442"/>
                  </a:cubicBezTo>
                  <a:cubicBezTo>
                    <a:pt x="145" y="474"/>
                    <a:pt x="24" y="395"/>
                    <a:pt x="2" y="263"/>
                  </a:cubicBezTo>
                  <a:cubicBezTo>
                    <a:pt x="0" y="253"/>
                    <a:pt x="0" y="242"/>
                    <a:pt x="0" y="231"/>
                  </a:cubicBezTo>
                  <a:close/>
                  <a:moveTo>
                    <a:pt x="219" y="75"/>
                  </a:moveTo>
                  <a:cubicBezTo>
                    <a:pt x="133" y="75"/>
                    <a:pt x="63" y="145"/>
                    <a:pt x="63" y="231"/>
                  </a:cubicBezTo>
                  <a:cubicBezTo>
                    <a:pt x="63" y="317"/>
                    <a:pt x="134" y="388"/>
                    <a:pt x="219" y="388"/>
                  </a:cubicBezTo>
                  <a:cubicBezTo>
                    <a:pt x="304" y="387"/>
                    <a:pt x="375" y="315"/>
                    <a:pt x="376" y="230"/>
                  </a:cubicBezTo>
                  <a:cubicBezTo>
                    <a:pt x="376" y="145"/>
                    <a:pt x="305" y="75"/>
                    <a:pt x="219" y="7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23"/>
            <p:cNvSpPr/>
            <p:nvPr/>
          </p:nvSpPr>
          <p:spPr bwMode="auto">
            <a:xfrm>
              <a:off x="6275121" y="4036345"/>
              <a:ext cx="647700" cy="650875"/>
            </a:xfrm>
            <a:custGeom>
              <a:avLst/>
              <a:gdLst>
                <a:gd name="T0" fmla="*/ 137 w 173"/>
                <a:gd name="T1" fmla="*/ 173 h 173"/>
                <a:gd name="T2" fmla="*/ 0 w 173"/>
                <a:gd name="T3" fmla="*/ 31 h 173"/>
                <a:gd name="T4" fmla="*/ 24 w 173"/>
                <a:gd name="T5" fmla="*/ 2 h 173"/>
                <a:gd name="T6" fmla="*/ 53 w 173"/>
                <a:gd name="T7" fmla="*/ 30 h 173"/>
                <a:gd name="T8" fmla="*/ 122 w 173"/>
                <a:gd name="T9" fmla="*/ 116 h 173"/>
                <a:gd name="T10" fmla="*/ 143 w 173"/>
                <a:gd name="T11" fmla="*/ 120 h 173"/>
                <a:gd name="T12" fmla="*/ 171 w 173"/>
                <a:gd name="T13" fmla="*/ 149 h 173"/>
                <a:gd name="T14" fmla="*/ 137 w 173"/>
                <a:gd name="T15" fmla="*/ 173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3" h="173">
                  <a:moveTo>
                    <a:pt x="137" y="173"/>
                  </a:moveTo>
                  <a:cubicBezTo>
                    <a:pt x="65" y="171"/>
                    <a:pt x="0" y="104"/>
                    <a:pt x="0" y="31"/>
                  </a:cubicBezTo>
                  <a:cubicBezTo>
                    <a:pt x="0" y="16"/>
                    <a:pt x="7" y="4"/>
                    <a:pt x="24" y="2"/>
                  </a:cubicBezTo>
                  <a:cubicBezTo>
                    <a:pt x="40" y="0"/>
                    <a:pt x="51" y="11"/>
                    <a:pt x="53" y="30"/>
                  </a:cubicBezTo>
                  <a:cubicBezTo>
                    <a:pt x="58" y="76"/>
                    <a:pt x="82" y="106"/>
                    <a:pt x="122" y="116"/>
                  </a:cubicBezTo>
                  <a:cubicBezTo>
                    <a:pt x="129" y="118"/>
                    <a:pt x="136" y="118"/>
                    <a:pt x="143" y="120"/>
                  </a:cubicBezTo>
                  <a:cubicBezTo>
                    <a:pt x="163" y="123"/>
                    <a:pt x="173" y="134"/>
                    <a:pt x="171" y="149"/>
                  </a:cubicBezTo>
                  <a:cubicBezTo>
                    <a:pt x="169" y="164"/>
                    <a:pt x="156" y="173"/>
                    <a:pt x="137" y="1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1" name="Freeform 56"/>
          <p:cNvSpPr>
            <a:spLocks noEditPoints="1"/>
          </p:cNvSpPr>
          <p:nvPr/>
        </p:nvSpPr>
        <p:spPr bwMode="auto">
          <a:xfrm>
            <a:off x="5848645" y="1946098"/>
            <a:ext cx="443582" cy="482872"/>
          </a:xfrm>
          <a:custGeom>
            <a:avLst/>
            <a:gdLst>
              <a:gd name="T0" fmla="*/ 198 w 255"/>
              <a:gd name="T1" fmla="*/ 128 h 277"/>
              <a:gd name="T2" fmla="*/ 191 w 255"/>
              <a:gd name="T3" fmla="*/ 158 h 277"/>
              <a:gd name="T4" fmla="*/ 191 w 255"/>
              <a:gd name="T5" fmla="*/ 185 h 277"/>
              <a:gd name="T6" fmla="*/ 196 w 255"/>
              <a:gd name="T7" fmla="*/ 187 h 277"/>
              <a:gd name="T8" fmla="*/ 218 w 255"/>
              <a:gd name="T9" fmla="*/ 218 h 277"/>
              <a:gd name="T10" fmla="*/ 191 w 255"/>
              <a:gd name="T11" fmla="*/ 201 h 277"/>
              <a:gd name="T12" fmla="*/ 191 w 255"/>
              <a:gd name="T13" fmla="*/ 55 h 277"/>
              <a:gd name="T14" fmla="*/ 218 w 255"/>
              <a:gd name="T15" fmla="*/ 38 h 277"/>
              <a:gd name="T16" fmla="*/ 196 w 255"/>
              <a:gd name="T17" fmla="*/ 69 h 277"/>
              <a:gd name="T18" fmla="*/ 191 w 255"/>
              <a:gd name="T19" fmla="*/ 71 h 277"/>
              <a:gd name="T20" fmla="*/ 249 w 255"/>
              <a:gd name="T21" fmla="*/ 121 h 277"/>
              <a:gd name="T22" fmla="*/ 211 w 255"/>
              <a:gd name="T23" fmla="*/ 128 h 277"/>
              <a:gd name="T24" fmla="*/ 249 w 255"/>
              <a:gd name="T25" fmla="*/ 134 h 277"/>
              <a:gd name="T26" fmla="*/ 249 w 255"/>
              <a:gd name="T27" fmla="*/ 121 h 277"/>
              <a:gd name="T28" fmla="*/ 132 w 255"/>
              <a:gd name="T29" fmla="*/ 277 h 277"/>
              <a:gd name="T30" fmla="*/ 167 w 255"/>
              <a:gd name="T31" fmla="*/ 186 h 277"/>
              <a:gd name="T32" fmla="*/ 191 w 255"/>
              <a:gd name="T33" fmla="*/ 98 h 277"/>
              <a:gd name="T34" fmla="*/ 127 w 255"/>
              <a:gd name="T35" fmla="*/ 72 h 277"/>
              <a:gd name="T36" fmla="*/ 183 w 255"/>
              <a:gd name="T37" fmla="*/ 128 h 277"/>
              <a:gd name="T38" fmla="*/ 156 w 255"/>
              <a:gd name="T39" fmla="*/ 176 h 277"/>
              <a:gd name="T40" fmla="*/ 153 w 255"/>
              <a:gd name="T41" fmla="*/ 214 h 277"/>
              <a:gd name="T42" fmla="*/ 127 w 255"/>
              <a:gd name="T43" fmla="*/ 277 h 277"/>
              <a:gd name="T44" fmla="*/ 191 w 255"/>
              <a:gd name="T45" fmla="*/ 71 h 277"/>
              <a:gd name="T46" fmla="*/ 186 w 255"/>
              <a:gd name="T47" fmla="*/ 60 h 277"/>
              <a:gd name="T48" fmla="*/ 191 w 255"/>
              <a:gd name="T49" fmla="*/ 185 h 277"/>
              <a:gd name="T50" fmla="*/ 186 w 255"/>
              <a:gd name="T51" fmla="*/ 196 h 277"/>
              <a:gd name="T52" fmla="*/ 191 w 255"/>
              <a:gd name="T53" fmla="*/ 185 h 277"/>
              <a:gd name="T54" fmla="*/ 127 w 255"/>
              <a:gd name="T55" fmla="*/ 0 h 277"/>
              <a:gd name="T56" fmla="*/ 134 w 255"/>
              <a:gd name="T57" fmla="*/ 7 h 277"/>
              <a:gd name="T58" fmla="*/ 128 w 255"/>
              <a:gd name="T59" fmla="*/ 45 h 277"/>
              <a:gd name="T60" fmla="*/ 127 w 255"/>
              <a:gd name="T61" fmla="*/ 45 h 277"/>
              <a:gd name="T62" fmla="*/ 64 w 255"/>
              <a:gd name="T63" fmla="*/ 97 h 277"/>
              <a:gd name="T64" fmla="*/ 89 w 255"/>
              <a:gd name="T65" fmla="*/ 187 h 277"/>
              <a:gd name="T66" fmla="*/ 124 w 255"/>
              <a:gd name="T67" fmla="*/ 277 h 277"/>
              <a:gd name="T68" fmla="*/ 127 w 255"/>
              <a:gd name="T69" fmla="*/ 214 h 277"/>
              <a:gd name="T70" fmla="*/ 103 w 255"/>
              <a:gd name="T71" fmla="*/ 183 h 277"/>
              <a:gd name="T72" fmla="*/ 71 w 255"/>
              <a:gd name="T73" fmla="*/ 128 h 277"/>
              <a:gd name="T74" fmla="*/ 127 w 255"/>
              <a:gd name="T75" fmla="*/ 72 h 277"/>
              <a:gd name="T76" fmla="*/ 127 w 255"/>
              <a:gd name="T77" fmla="*/ 57 h 277"/>
              <a:gd name="T78" fmla="*/ 127 w 255"/>
              <a:gd name="T79" fmla="*/ 0 h 277"/>
              <a:gd name="T80" fmla="*/ 121 w 255"/>
              <a:gd name="T81" fmla="*/ 38 h 277"/>
              <a:gd name="T82" fmla="*/ 127 w 255"/>
              <a:gd name="T83" fmla="*/ 0 h 277"/>
              <a:gd name="T84" fmla="*/ 64 w 255"/>
              <a:gd name="T85" fmla="*/ 185 h 277"/>
              <a:gd name="T86" fmla="*/ 69 w 255"/>
              <a:gd name="T87" fmla="*/ 196 h 277"/>
              <a:gd name="T88" fmla="*/ 64 w 255"/>
              <a:gd name="T89" fmla="*/ 71 h 277"/>
              <a:gd name="T90" fmla="*/ 69 w 255"/>
              <a:gd name="T91" fmla="*/ 60 h 277"/>
              <a:gd name="T92" fmla="*/ 64 w 255"/>
              <a:gd name="T93" fmla="*/ 71 h 277"/>
              <a:gd name="T94" fmla="*/ 57 w 255"/>
              <a:gd name="T95" fmla="*/ 128 h 277"/>
              <a:gd name="T96" fmla="*/ 64 w 255"/>
              <a:gd name="T97" fmla="*/ 97 h 277"/>
              <a:gd name="T98" fmla="*/ 64 w 255"/>
              <a:gd name="T99" fmla="*/ 71 h 277"/>
              <a:gd name="T100" fmla="*/ 60 w 255"/>
              <a:gd name="T101" fmla="*/ 69 h 277"/>
              <a:gd name="T102" fmla="*/ 38 w 255"/>
              <a:gd name="T103" fmla="*/ 38 h 277"/>
              <a:gd name="T104" fmla="*/ 64 w 255"/>
              <a:gd name="T105" fmla="*/ 55 h 277"/>
              <a:gd name="T106" fmla="*/ 64 w 255"/>
              <a:gd name="T107" fmla="*/ 201 h 277"/>
              <a:gd name="T108" fmla="*/ 38 w 255"/>
              <a:gd name="T109" fmla="*/ 218 h 277"/>
              <a:gd name="T110" fmla="*/ 60 w 255"/>
              <a:gd name="T111" fmla="*/ 187 h 277"/>
              <a:gd name="T112" fmla="*/ 64 w 255"/>
              <a:gd name="T113" fmla="*/ 185 h 277"/>
              <a:gd name="T114" fmla="*/ 45 w 255"/>
              <a:gd name="T115" fmla="*/ 128 h 277"/>
              <a:gd name="T116" fmla="*/ 7 w 255"/>
              <a:gd name="T117" fmla="*/ 121 h 277"/>
              <a:gd name="T118" fmla="*/ 7 w 255"/>
              <a:gd name="T119" fmla="*/ 134 h 277"/>
              <a:gd name="T120" fmla="*/ 45 w 255"/>
              <a:gd name="T121" fmla="*/ 128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5" h="277">
                <a:moveTo>
                  <a:pt x="191" y="158"/>
                </a:moveTo>
                <a:cubicBezTo>
                  <a:pt x="195" y="149"/>
                  <a:pt x="198" y="139"/>
                  <a:pt x="198" y="128"/>
                </a:cubicBezTo>
                <a:cubicBezTo>
                  <a:pt x="198" y="117"/>
                  <a:pt x="195" y="107"/>
                  <a:pt x="191" y="98"/>
                </a:cubicBezTo>
                <a:cubicBezTo>
                  <a:pt x="191" y="158"/>
                  <a:pt x="191" y="158"/>
                  <a:pt x="191" y="158"/>
                </a:cubicBezTo>
                <a:close/>
                <a:moveTo>
                  <a:pt x="191" y="201"/>
                </a:moveTo>
                <a:cubicBezTo>
                  <a:pt x="191" y="185"/>
                  <a:pt x="191" y="185"/>
                  <a:pt x="191" y="185"/>
                </a:cubicBezTo>
                <a:cubicBezTo>
                  <a:pt x="193" y="185"/>
                  <a:pt x="194" y="185"/>
                  <a:pt x="196" y="187"/>
                </a:cubicBezTo>
                <a:cubicBezTo>
                  <a:pt x="196" y="187"/>
                  <a:pt x="196" y="187"/>
                  <a:pt x="196" y="187"/>
                </a:cubicBezTo>
                <a:cubicBezTo>
                  <a:pt x="218" y="209"/>
                  <a:pt x="218" y="209"/>
                  <a:pt x="218" y="209"/>
                </a:cubicBezTo>
                <a:cubicBezTo>
                  <a:pt x="220" y="211"/>
                  <a:pt x="220" y="216"/>
                  <a:pt x="218" y="218"/>
                </a:cubicBezTo>
                <a:cubicBezTo>
                  <a:pt x="215" y="221"/>
                  <a:pt x="211" y="221"/>
                  <a:pt x="209" y="218"/>
                </a:cubicBezTo>
                <a:cubicBezTo>
                  <a:pt x="191" y="201"/>
                  <a:pt x="191" y="201"/>
                  <a:pt x="191" y="201"/>
                </a:cubicBezTo>
                <a:close/>
                <a:moveTo>
                  <a:pt x="191" y="71"/>
                </a:moveTo>
                <a:cubicBezTo>
                  <a:pt x="191" y="55"/>
                  <a:pt x="191" y="55"/>
                  <a:pt x="191" y="55"/>
                </a:cubicBezTo>
                <a:cubicBezTo>
                  <a:pt x="209" y="38"/>
                  <a:pt x="209" y="38"/>
                  <a:pt x="209" y="38"/>
                </a:cubicBezTo>
                <a:cubicBezTo>
                  <a:pt x="211" y="35"/>
                  <a:pt x="215" y="35"/>
                  <a:pt x="218" y="38"/>
                </a:cubicBezTo>
                <a:cubicBezTo>
                  <a:pt x="220" y="40"/>
                  <a:pt x="220" y="44"/>
                  <a:pt x="218" y="47"/>
                </a:cubicBezTo>
                <a:cubicBezTo>
                  <a:pt x="196" y="69"/>
                  <a:pt x="196" y="69"/>
                  <a:pt x="196" y="69"/>
                </a:cubicBezTo>
                <a:cubicBezTo>
                  <a:pt x="196" y="69"/>
                  <a:pt x="196" y="69"/>
                  <a:pt x="196" y="69"/>
                </a:cubicBezTo>
                <a:cubicBezTo>
                  <a:pt x="194" y="71"/>
                  <a:pt x="193" y="71"/>
                  <a:pt x="191" y="71"/>
                </a:cubicBezTo>
                <a:close/>
                <a:moveTo>
                  <a:pt x="249" y="121"/>
                </a:moveTo>
                <a:cubicBezTo>
                  <a:pt x="249" y="121"/>
                  <a:pt x="249" y="121"/>
                  <a:pt x="249" y="121"/>
                </a:cubicBezTo>
                <a:cubicBezTo>
                  <a:pt x="217" y="121"/>
                  <a:pt x="217" y="121"/>
                  <a:pt x="217" y="121"/>
                </a:cubicBezTo>
                <a:cubicBezTo>
                  <a:pt x="214" y="121"/>
                  <a:pt x="211" y="124"/>
                  <a:pt x="211" y="128"/>
                </a:cubicBezTo>
                <a:cubicBezTo>
                  <a:pt x="211" y="132"/>
                  <a:pt x="214" y="134"/>
                  <a:pt x="217" y="134"/>
                </a:cubicBezTo>
                <a:cubicBezTo>
                  <a:pt x="249" y="134"/>
                  <a:pt x="249" y="134"/>
                  <a:pt x="249" y="134"/>
                </a:cubicBezTo>
                <a:cubicBezTo>
                  <a:pt x="252" y="134"/>
                  <a:pt x="255" y="132"/>
                  <a:pt x="255" y="128"/>
                </a:cubicBezTo>
                <a:cubicBezTo>
                  <a:pt x="255" y="124"/>
                  <a:pt x="252" y="121"/>
                  <a:pt x="249" y="121"/>
                </a:cubicBezTo>
                <a:close/>
                <a:moveTo>
                  <a:pt x="127" y="277"/>
                </a:moveTo>
                <a:cubicBezTo>
                  <a:pt x="132" y="277"/>
                  <a:pt x="132" y="277"/>
                  <a:pt x="132" y="277"/>
                </a:cubicBezTo>
                <a:cubicBezTo>
                  <a:pt x="151" y="277"/>
                  <a:pt x="167" y="262"/>
                  <a:pt x="167" y="242"/>
                </a:cubicBezTo>
                <a:cubicBezTo>
                  <a:pt x="167" y="186"/>
                  <a:pt x="167" y="186"/>
                  <a:pt x="167" y="186"/>
                </a:cubicBezTo>
                <a:cubicBezTo>
                  <a:pt x="177" y="179"/>
                  <a:pt x="186" y="169"/>
                  <a:pt x="191" y="158"/>
                </a:cubicBezTo>
                <a:cubicBezTo>
                  <a:pt x="191" y="98"/>
                  <a:pt x="191" y="98"/>
                  <a:pt x="191" y="98"/>
                </a:cubicBezTo>
                <a:cubicBezTo>
                  <a:pt x="180" y="74"/>
                  <a:pt x="156" y="57"/>
                  <a:pt x="127" y="57"/>
                </a:cubicBezTo>
                <a:cubicBezTo>
                  <a:pt x="127" y="72"/>
                  <a:pt x="127" y="72"/>
                  <a:pt x="127" y="72"/>
                </a:cubicBezTo>
                <a:cubicBezTo>
                  <a:pt x="143" y="72"/>
                  <a:pt x="157" y="78"/>
                  <a:pt x="167" y="88"/>
                </a:cubicBezTo>
                <a:cubicBezTo>
                  <a:pt x="177" y="98"/>
                  <a:pt x="183" y="112"/>
                  <a:pt x="183" y="128"/>
                </a:cubicBezTo>
                <a:cubicBezTo>
                  <a:pt x="183" y="148"/>
                  <a:pt x="172" y="166"/>
                  <a:pt x="156" y="176"/>
                </a:cubicBezTo>
                <a:cubicBezTo>
                  <a:pt x="156" y="176"/>
                  <a:pt x="156" y="176"/>
                  <a:pt x="156" y="176"/>
                </a:cubicBezTo>
                <a:cubicBezTo>
                  <a:pt x="154" y="177"/>
                  <a:pt x="153" y="180"/>
                  <a:pt x="153" y="182"/>
                </a:cubicBezTo>
                <a:cubicBezTo>
                  <a:pt x="153" y="214"/>
                  <a:pt x="153" y="214"/>
                  <a:pt x="153" y="214"/>
                </a:cubicBezTo>
                <a:cubicBezTo>
                  <a:pt x="127" y="214"/>
                  <a:pt x="127" y="214"/>
                  <a:pt x="127" y="214"/>
                </a:cubicBezTo>
                <a:cubicBezTo>
                  <a:pt x="127" y="277"/>
                  <a:pt x="127" y="277"/>
                  <a:pt x="127" y="277"/>
                </a:cubicBezTo>
                <a:close/>
                <a:moveTo>
                  <a:pt x="191" y="55"/>
                </a:moveTo>
                <a:cubicBezTo>
                  <a:pt x="191" y="71"/>
                  <a:pt x="191" y="71"/>
                  <a:pt x="191" y="71"/>
                </a:cubicBezTo>
                <a:cubicBezTo>
                  <a:pt x="189" y="71"/>
                  <a:pt x="188" y="71"/>
                  <a:pt x="186" y="69"/>
                </a:cubicBezTo>
                <a:cubicBezTo>
                  <a:pt x="184" y="67"/>
                  <a:pt x="184" y="63"/>
                  <a:pt x="186" y="60"/>
                </a:cubicBezTo>
                <a:cubicBezTo>
                  <a:pt x="191" y="55"/>
                  <a:pt x="191" y="55"/>
                  <a:pt x="191" y="55"/>
                </a:cubicBezTo>
                <a:close/>
                <a:moveTo>
                  <a:pt x="191" y="185"/>
                </a:moveTo>
                <a:cubicBezTo>
                  <a:pt x="191" y="201"/>
                  <a:pt x="191" y="201"/>
                  <a:pt x="191" y="201"/>
                </a:cubicBezTo>
                <a:cubicBezTo>
                  <a:pt x="186" y="196"/>
                  <a:pt x="186" y="196"/>
                  <a:pt x="186" y="196"/>
                </a:cubicBezTo>
                <a:cubicBezTo>
                  <a:pt x="184" y="193"/>
                  <a:pt x="184" y="189"/>
                  <a:pt x="186" y="187"/>
                </a:cubicBezTo>
                <a:cubicBezTo>
                  <a:pt x="188" y="185"/>
                  <a:pt x="189" y="185"/>
                  <a:pt x="191" y="185"/>
                </a:cubicBezTo>
                <a:close/>
                <a:moveTo>
                  <a:pt x="127" y="45"/>
                </a:moveTo>
                <a:cubicBezTo>
                  <a:pt x="127" y="0"/>
                  <a:pt x="127" y="0"/>
                  <a:pt x="127" y="0"/>
                </a:cubicBezTo>
                <a:cubicBezTo>
                  <a:pt x="127" y="0"/>
                  <a:pt x="128" y="0"/>
                  <a:pt x="128" y="0"/>
                </a:cubicBezTo>
                <a:cubicBezTo>
                  <a:pt x="131" y="0"/>
                  <a:pt x="134" y="3"/>
                  <a:pt x="134" y="7"/>
                </a:cubicBezTo>
                <a:cubicBezTo>
                  <a:pt x="134" y="38"/>
                  <a:pt x="134" y="38"/>
                  <a:pt x="134" y="38"/>
                </a:cubicBezTo>
                <a:cubicBezTo>
                  <a:pt x="134" y="42"/>
                  <a:pt x="131" y="45"/>
                  <a:pt x="128" y="45"/>
                </a:cubicBezTo>
                <a:cubicBezTo>
                  <a:pt x="128" y="45"/>
                  <a:pt x="128" y="45"/>
                  <a:pt x="128" y="45"/>
                </a:cubicBezTo>
                <a:cubicBezTo>
                  <a:pt x="128" y="45"/>
                  <a:pt x="127" y="45"/>
                  <a:pt x="127" y="45"/>
                </a:cubicBezTo>
                <a:close/>
                <a:moveTo>
                  <a:pt x="127" y="57"/>
                </a:moveTo>
                <a:cubicBezTo>
                  <a:pt x="99" y="57"/>
                  <a:pt x="75" y="74"/>
                  <a:pt x="64" y="97"/>
                </a:cubicBezTo>
                <a:cubicBezTo>
                  <a:pt x="64" y="159"/>
                  <a:pt x="64" y="159"/>
                  <a:pt x="64" y="159"/>
                </a:cubicBezTo>
                <a:cubicBezTo>
                  <a:pt x="70" y="170"/>
                  <a:pt x="78" y="180"/>
                  <a:pt x="89" y="187"/>
                </a:cubicBezTo>
                <a:cubicBezTo>
                  <a:pt x="89" y="242"/>
                  <a:pt x="89" y="242"/>
                  <a:pt x="89" y="242"/>
                </a:cubicBezTo>
                <a:cubicBezTo>
                  <a:pt x="89" y="262"/>
                  <a:pt x="104" y="277"/>
                  <a:pt x="124" y="277"/>
                </a:cubicBezTo>
                <a:cubicBezTo>
                  <a:pt x="127" y="277"/>
                  <a:pt x="127" y="277"/>
                  <a:pt x="127" y="277"/>
                </a:cubicBezTo>
                <a:cubicBezTo>
                  <a:pt x="127" y="214"/>
                  <a:pt x="127" y="214"/>
                  <a:pt x="127" y="214"/>
                </a:cubicBezTo>
                <a:cubicBezTo>
                  <a:pt x="103" y="214"/>
                  <a:pt x="103" y="214"/>
                  <a:pt x="103" y="214"/>
                </a:cubicBezTo>
                <a:cubicBezTo>
                  <a:pt x="103" y="183"/>
                  <a:pt x="103" y="183"/>
                  <a:pt x="103" y="183"/>
                </a:cubicBezTo>
                <a:cubicBezTo>
                  <a:pt x="103" y="180"/>
                  <a:pt x="102" y="178"/>
                  <a:pt x="100" y="176"/>
                </a:cubicBezTo>
                <a:cubicBezTo>
                  <a:pt x="83" y="167"/>
                  <a:pt x="71" y="149"/>
                  <a:pt x="71" y="128"/>
                </a:cubicBezTo>
                <a:cubicBezTo>
                  <a:pt x="71" y="112"/>
                  <a:pt x="78" y="98"/>
                  <a:pt x="88" y="88"/>
                </a:cubicBezTo>
                <a:cubicBezTo>
                  <a:pt x="98" y="78"/>
                  <a:pt x="112" y="72"/>
                  <a:pt x="127" y="72"/>
                </a:cubicBezTo>
                <a:cubicBezTo>
                  <a:pt x="127" y="72"/>
                  <a:pt x="127" y="72"/>
                  <a:pt x="127" y="72"/>
                </a:cubicBezTo>
                <a:cubicBezTo>
                  <a:pt x="127" y="57"/>
                  <a:pt x="127" y="57"/>
                  <a:pt x="127" y="57"/>
                </a:cubicBezTo>
                <a:cubicBezTo>
                  <a:pt x="127" y="57"/>
                  <a:pt x="127" y="57"/>
                  <a:pt x="127" y="57"/>
                </a:cubicBezTo>
                <a:close/>
                <a:moveTo>
                  <a:pt x="127" y="0"/>
                </a:moveTo>
                <a:cubicBezTo>
                  <a:pt x="127" y="45"/>
                  <a:pt x="127" y="45"/>
                  <a:pt x="127" y="45"/>
                </a:cubicBezTo>
                <a:cubicBezTo>
                  <a:pt x="124" y="45"/>
                  <a:pt x="121" y="42"/>
                  <a:pt x="121" y="38"/>
                </a:cubicBezTo>
                <a:cubicBezTo>
                  <a:pt x="121" y="7"/>
                  <a:pt x="121" y="7"/>
                  <a:pt x="121" y="7"/>
                </a:cubicBezTo>
                <a:cubicBezTo>
                  <a:pt x="121" y="4"/>
                  <a:pt x="124" y="1"/>
                  <a:pt x="127" y="0"/>
                </a:cubicBezTo>
                <a:close/>
                <a:moveTo>
                  <a:pt x="64" y="201"/>
                </a:moveTo>
                <a:cubicBezTo>
                  <a:pt x="64" y="185"/>
                  <a:pt x="64" y="185"/>
                  <a:pt x="64" y="185"/>
                </a:cubicBezTo>
                <a:cubicBezTo>
                  <a:pt x="66" y="185"/>
                  <a:pt x="68" y="185"/>
                  <a:pt x="69" y="187"/>
                </a:cubicBezTo>
                <a:cubicBezTo>
                  <a:pt x="72" y="189"/>
                  <a:pt x="72" y="193"/>
                  <a:pt x="69" y="196"/>
                </a:cubicBezTo>
                <a:cubicBezTo>
                  <a:pt x="64" y="201"/>
                  <a:pt x="64" y="201"/>
                  <a:pt x="64" y="201"/>
                </a:cubicBezTo>
                <a:close/>
                <a:moveTo>
                  <a:pt x="64" y="71"/>
                </a:moveTo>
                <a:cubicBezTo>
                  <a:pt x="64" y="55"/>
                  <a:pt x="64" y="55"/>
                  <a:pt x="64" y="55"/>
                </a:cubicBezTo>
                <a:cubicBezTo>
                  <a:pt x="69" y="60"/>
                  <a:pt x="69" y="60"/>
                  <a:pt x="69" y="60"/>
                </a:cubicBezTo>
                <a:cubicBezTo>
                  <a:pt x="72" y="63"/>
                  <a:pt x="72" y="67"/>
                  <a:pt x="69" y="69"/>
                </a:cubicBezTo>
                <a:cubicBezTo>
                  <a:pt x="68" y="71"/>
                  <a:pt x="66" y="71"/>
                  <a:pt x="64" y="71"/>
                </a:cubicBezTo>
                <a:close/>
                <a:moveTo>
                  <a:pt x="64" y="97"/>
                </a:moveTo>
                <a:cubicBezTo>
                  <a:pt x="59" y="106"/>
                  <a:pt x="57" y="117"/>
                  <a:pt x="57" y="128"/>
                </a:cubicBezTo>
                <a:cubicBezTo>
                  <a:pt x="57" y="139"/>
                  <a:pt x="59" y="149"/>
                  <a:pt x="64" y="159"/>
                </a:cubicBezTo>
                <a:cubicBezTo>
                  <a:pt x="64" y="97"/>
                  <a:pt x="64" y="97"/>
                  <a:pt x="64" y="97"/>
                </a:cubicBezTo>
                <a:close/>
                <a:moveTo>
                  <a:pt x="64" y="55"/>
                </a:moveTo>
                <a:cubicBezTo>
                  <a:pt x="64" y="71"/>
                  <a:pt x="64" y="71"/>
                  <a:pt x="64" y="71"/>
                </a:cubicBezTo>
                <a:cubicBezTo>
                  <a:pt x="62" y="71"/>
                  <a:pt x="61" y="70"/>
                  <a:pt x="60" y="69"/>
                </a:cubicBezTo>
                <a:cubicBezTo>
                  <a:pt x="60" y="69"/>
                  <a:pt x="60" y="69"/>
                  <a:pt x="60" y="69"/>
                </a:cubicBezTo>
                <a:cubicBezTo>
                  <a:pt x="38" y="47"/>
                  <a:pt x="38" y="47"/>
                  <a:pt x="38" y="47"/>
                </a:cubicBezTo>
                <a:cubicBezTo>
                  <a:pt x="35" y="44"/>
                  <a:pt x="35" y="40"/>
                  <a:pt x="38" y="38"/>
                </a:cubicBezTo>
                <a:cubicBezTo>
                  <a:pt x="40" y="35"/>
                  <a:pt x="44" y="35"/>
                  <a:pt x="47" y="38"/>
                </a:cubicBezTo>
                <a:cubicBezTo>
                  <a:pt x="64" y="55"/>
                  <a:pt x="64" y="55"/>
                  <a:pt x="64" y="55"/>
                </a:cubicBezTo>
                <a:close/>
                <a:moveTo>
                  <a:pt x="64" y="185"/>
                </a:moveTo>
                <a:cubicBezTo>
                  <a:pt x="64" y="201"/>
                  <a:pt x="64" y="201"/>
                  <a:pt x="64" y="201"/>
                </a:cubicBezTo>
                <a:cubicBezTo>
                  <a:pt x="47" y="218"/>
                  <a:pt x="47" y="218"/>
                  <a:pt x="47" y="218"/>
                </a:cubicBezTo>
                <a:cubicBezTo>
                  <a:pt x="44" y="221"/>
                  <a:pt x="40" y="221"/>
                  <a:pt x="38" y="218"/>
                </a:cubicBezTo>
                <a:cubicBezTo>
                  <a:pt x="35" y="216"/>
                  <a:pt x="35" y="211"/>
                  <a:pt x="38" y="209"/>
                </a:cubicBezTo>
                <a:cubicBezTo>
                  <a:pt x="60" y="187"/>
                  <a:pt x="60" y="187"/>
                  <a:pt x="60" y="187"/>
                </a:cubicBezTo>
                <a:cubicBezTo>
                  <a:pt x="60" y="187"/>
                  <a:pt x="60" y="187"/>
                  <a:pt x="60" y="187"/>
                </a:cubicBezTo>
                <a:cubicBezTo>
                  <a:pt x="61" y="185"/>
                  <a:pt x="62" y="185"/>
                  <a:pt x="64" y="185"/>
                </a:cubicBezTo>
                <a:close/>
                <a:moveTo>
                  <a:pt x="45" y="128"/>
                </a:moveTo>
                <a:cubicBezTo>
                  <a:pt x="45" y="128"/>
                  <a:pt x="45" y="128"/>
                  <a:pt x="45" y="128"/>
                </a:cubicBezTo>
                <a:cubicBezTo>
                  <a:pt x="45" y="124"/>
                  <a:pt x="42" y="121"/>
                  <a:pt x="38" y="121"/>
                </a:cubicBezTo>
                <a:cubicBezTo>
                  <a:pt x="7" y="121"/>
                  <a:pt x="7" y="121"/>
                  <a:pt x="7" y="121"/>
                </a:cubicBezTo>
                <a:cubicBezTo>
                  <a:pt x="3" y="121"/>
                  <a:pt x="0" y="124"/>
                  <a:pt x="0" y="128"/>
                </a:cubicBezTo>
                <a:cubicBezTo>
                  <a:pt x="0" y="132"/>
                  <a:pt x="3" y="134"/>
                  <a:pt x="7" y="134"/>
                </a:cubicBezTo>
                <a:cubicBezTo>
                  <a:pt x="38" y="134"/>
                  <a:pt x="38" y="134"/>
                  <a:pt x="38" y="134"/>
                </a:cubicBezTo>
                <a:cubicBezTo>
                  <a:pt x="42" y="134"/>
                  <a:pt x="45" y="132"/>
                  <a:pt x="45" y="128"/>
                </a:cubicBezTo>
                <a:close/>
              </a:path>
            </a:pathLst>
          </a:custGeom>
          <a:solidFill>
            <a:srgbClr val="7F7F7F"/>
          </a:solidFill>
          <a:ln>
            <a:noFill/>
          </a:ln>
        </p:spPr>
        <p:txBody>
          <a:bodyPr vert="horz" wrap="square" lIns="68580" tIns="34290" rIns="68580" bIns="34290" numCol="1" anchor="t" anchorCtr="0" compatLnSpc="1"/>
          <a:lstStyle/>
          <a:p>
            <a:endParaRPr lang="id-ID" sz="1350"/>
          </a:p>
        </p:txBody>
      </p:sp>
      <p:sp>
        <p:nvSpPr>
          <p:cNvPr id="22" name="Freeform 124"/>
          <p:cNvSpPr/>
          <p:nvPr/>
        </p:nvSpPr>
        <p:spPr bwMode="auto">
          <a:xfrm>
            <a:off x="7789933" y="2050207"/>
            <a:ext cx="355997" cy="355997"/>
          </a:xfrm>
          <a:custGeom>
            <a:avLst/>
            <a:gdLst>
              <a:gd name="T0" fmla="*/ 90 w 107"/>
              <a:gd name="T1" fmla="*/ 74 h 107"/>
              <a:gd name="T2" fmla="*/ 78 w 107"/>
              <a:gd name="T3" fmla="*/ 79 h 107"/>
              <a:gd name="T4" fmla="*/ 33 w 107"/>
              <a:gd name="T5" fmla="*/ 56 h 107"/>
              <a:gd name="T6" fmla="*/ 34 w 107"/>
              <a:gd name="T7" fmla="*/ 54 h 107"/>
              <a:gd name="T8" fmla="*/ 33 w 107"/>
              <a:gd name="T9" fmla="*/ 51 h 107"/>
              <a:gd name="T10" fmla="*/ 78 w 107"/>
              <a:gd name="T11" fmla="*/ 29 h 107"/>
              <a:gd name="T12" fmla="*/ 90 w 107"/>
              <a:gd name="T13" fmla="*/ 34 h 107"/>
              <a:gd name="T14" fmla="*/ 107 w 107"/>
              <a:gd name="T15" fmla="*/ 17 h 107"/>
              <a:gd name="T16" fmla="*/ 90 w 107"/>
              <a:gd name="T17" fmla="*/ 0 h 107"/>
              <a:gd name="T18" fmla="*/ 74 w 107"/>
              <a:gd name="T19" fmla="*/ 17 h 107"/>
              <a:gd name="T20" fmla="*/ 74 w 107"/>
              <a:gd name="T21" fmla="*/ 20 h 107"/>
              <a:gd name="T22" fmla="*/ 29 w 107"/>
              <a:gd name="T23" fmla="*/ 42 h 107"/>
              <a:gd name="T24" fmla="*/ 17 w 107"/>
              <a:gd name="T25" fmla="*/ 37 h 107"/>
              <a:gd name="T26" fmla="*/ 0 w 107"/>
              <a:gd name="T27" fmla="*/ 54 h 107"/>
              <a:gd name="T28" fmla="*/ 17 w 107"/>
              <a:gd name="T29" fmla="*/ 70 h 107"/>
              <a:gd name="T30" fmla="*/ 29 w 107"/>
              <a:gd name="T31" fmla="*/ 65 h 107"/>
              <a:gd name="T32" fmla="*/ 74 w 107"/>
              <a:gd name="T33" fmla="*/ 88 h 107"/>
              <a:gd name="T34" fmla="*/ 74 w 107"/>
              <a:gd name="T35" fmla="*/ 90 h 107"/>
              <a:gd name="T36" fmla="*/ 90 w 107"/>
              <a:gd name="T37" fmla="*/ 107 h 107"/>
              <a:gd name="T38" fmla="*/ 107 w 107"/>
              <a:gd name="T39" fmla="*/ 90 h 107"/>
              <a:gd name="T40" fmla="*/ 90 w 107"/>
              <a:gd name="T41" fmla="*/ 7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 h="107">
                <a:moveTo>
                  <a:pt x="90" y="74"/>
                </a:moveTo>
                <a:cubicBezTo>
                  <a:pt x="86" y="74"/>
                  <a:pt x="81" y="76"/>
                  <a:pt x="78" y="79"/>
                </a:cubicBezTo>
                <a:cubicBezTo>
                  <a:pt x="33" y="56"/>
                  <a:pt x="33" y="56"/>
                  <a:pt x="33" y="56"/>
                </a:cubicBezTo>
                <a:cubicBezTo>
                  <a:pt x="34" y="56"/>
                  <a:pt x="34" y="55"/>
                  <a:pt x="34" y="54"/>
                </a:cubicBezTo>
                <a:cubicBezTo>
                  <a:pt x="34" y="53"/>
                  <a:pt x="34" y="52"/>
                  <a:pt x="33" y="51"/>
                </a:cubicBezTo>
                <a:cubicBezTo>
                  <a:pt x="78" y="29"/>
                  <a:pt x="78" y="29"/>
                  <a:pt x="78" y="29"/>
                </a:cubicBezTo>
                <a:cubicBezTo>
                  <a:pt x="81" y="32"/>
                  <a:pt x="86" y="34"/>
                  <a:pt x="90" y="34"/>
                </a:cubicBezTo>
                <a:cubicBezTo>
                  <a:pt x="100" y="34"/>
                  <a:pt x="107" y="26"/>
                  <a:pt x="107" y="17"/>
                </a:cubicBezTo>
                <a:cubicBezTo>
                  <a:pt x="107" y="8"/>
                  <a:pt x="100" y="0"/>
                  <a:pt x="90" y="0"/>
                </a:cubicBezTo>
                <a:cubicBezTo>
                  <a:pt x="81" y="0"/>
                  <a:pt x="74" y="8"/>
                  <a:pt x="74" y="17"/>
                </a:cubicBezTo>
                <a:cubicBezTo>
                  <a:pt x="74" y="18"/>
                  <a:pt x="74" y="19"/>
                  <a:pt x="74" y="20"/>
                </a:cubicBezTo>
                <a:cubicBezTo>
                  <a:pt x="29" y="42"/>
                  <a:pt x="29" y="42"/>
                  <a:pt x="29" y="42"/>
                </a:cubicBezTo>
                <a:cubicBezTo>
                  <a:pt x="26" y="39"/>
                  <a:pt x="22" y="37"/>
                  <a:pt x="17" y="37"/>
                </a:cubicBezTo>
                <a:cubicBezTo>
                  <a:pt x="8" y="37"/>
                  <a:pt x="0" y="45"/>
                  <a:pt x="0" y="54"/>
                </a:cubicBezTo>
                <a:cubicBezTo>
                  <a:pt x="0" y="63"/>
                  <a:pt x="8" y="70"/>
                  <a:pt x="17" y="70"/>
                </a:cubicBezTo>
                <a:cubicBezTo>
                  <a:pt x="22" y="70"/>
                  <a:pt x="26" y="68"/>
                  <a:pt x="29" y="65"/>
                </a:cubicBezTo>
                <a:cubicBezTo>
                  <a:pt x="74" y="88"/>
                  <a:pt x="74" y="88"/>
                  <a:pt x="74" y="88"/>
                </a:cubicBezTo>
                <a:cubicBezTo>
                  <a:pt x="74" y="89"/>
                  <a:pt x="74" y="90"/>
                  <a:pt x="74" y="90"/>
                </a:cubicBezTo>
                <a:cubicBezTo>
                  <a:pt x="74" y="100"/>
                  <a:pt x="81" y="107"/>
                  <a:pt x="90" y="107"/>
                </a:cubicBezTo>
                <a:cubicBezTo>
                  <a:pt x="100" y="107"/>
                  <a:pt x="107" y="100"/>
                  <a:pt x="107" y="90"/>
                </a:cubicBezTo>
                <a:cubicBezTo>
                  <a:pt x="107" y="81"/>
                  <a:pt x="100" y="74"/>
                  <a:pt x="90" y="74"/>
                </a:cubicBezTo>
                <a:close/>
              </a:path>
            </a:pathLst>
          </a:custGeom>
          <a:solidFill>
            <a:srgbClr val="7F7F7F"/>
          </a:solidFill>
          <a:ln>
            <a:noFill/>
          </a:ln>
        </p:spPr>
        <p:txBody>
          <a:bodyPr vert="horz" wrap="square" lIns="68580" tIns="34290" rIns="68580" bIns="34290" numCol="1" anchor="t" anchorCtr="0" compatLnSpc="1"/>
          <a:lstStyle/>
          <a:p>
            <a:endParaRPr lang="id-ID" sz="1350"/>
          </a:p>
        </p:txBody>
      </p:sp>
      <p:grpSp>
        <p:nvGrpSpPr>
          <p:cNvPr id="23" name="组合 22"/>
          <p:cNvGrpSpPr/>
          <p:nvPr/>
        </p:nvGrpSpPr>
        <p:grpSpPr>
          <a:xfrm>
            <a:off x="3945286" y="1988136"/>
            <a:ext cx="339081" cy="370097"/>
            <a:chOff x="337730" y="224999"/>
            <a:chExt cx="502239" cy="548179"/>
          </a:xfrm>
          <a:solidFill>
            <a:schemeClr val="bg1"/>
          </a:solidFill>
        </p:grpSpPr>
        <p:sp>
          <p:nvSpPr>
            <p:cNvPr id="24" name="圆角矩形 23"/>
            <p:cNvSpPr/>
            <p:nvPr/>
          </p:nvSpPr>
          <p:spPr>
            <a:xfrm>
              <a:off x="337730" y="521354"/>
              <a:ext cx="117978" cy="251824"/>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30"/>
            <p:cNvSpPr/>
            <p:nvPr/>
          </p:nvSpPr>
          <p:spPr>
            <a:xfrm>
              <a:off x="493444" y="598590"/>
              <a:ext cx="117978" cy="174588"/>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31"/>
            <p:cNvSpPr/>
            <p:nvPr/>
          </p:nvSpPr>
          <p:spPr>
            <a:xfrm>
              <a:off x="651535" y="669369"/>
              <a:ext cx="117978" cy="103809"/>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32"/>
            <p:cNvSpPr/>
            <p:nvPr/>
          </p:nvSpPr>
          <p:spPr>
            <a:xfrm rot="16980000">
              <a:off x="444287" y="140117"/>
              <a:ext cx="310800" cy="480564"/>
            </a:xfrm>
            <a:custGeom>
              <a:avLst/>
              <a:gdLst>
                <a:gd name="connsiteX0" fmla="*/ 286810 w 310800"/>
                <a:gd name="connsiteY0" fmla="*/ 285910 h 480564"/>
                <a:gd name="connsiteX1" fmla="*/ 310800 w 310800"/>
                <a:gd name="connsiteY1" fmla="*/ 458363 h 480564"/>
                <a:gd name="connsiteX2" fmla="*/ 138108 w 310800"/>
                <a:gd name="connsiteY2" fmla="*/ 480564 h 480564"/>
                <a:gd name="connsiteX3" fmla="*/ 183535 w 310800"/>
                <a:gd name="connsiteY3" fmla="*/ 421099 h 480564"/>
                <a:gd name="connsiteX4" fmla="*/ 0 w 310800"/>
                <a:gd name="connsiteY4" fmla="*/ 280892 h 480564"/>
                <a:gd name="connsiteX5" fmla="*/ 2550 w 310800"/>
                <a:gd name="connsiteY5" fmla="*/ 277554 h 480564"/>
                <a:gd name="connsiteX6" fmla="*/ 2186 w 310800"/>
                <a:gd name="connsiteY6" fmla="*/ 277554 h 480564"/>
                <a:gd name="connsiteX7" fmla="*/ 107841 w 310800"/>
                <a:gd name="connsiteY7" fmla="*/ 138777 h 480564"/>
                <a:gd name="connsiteX8" fmla="*/ 2186 w 310800"/>
                <a:gd name="connsiteY8" fmla="*/ 0 h 480564"/>
                <a:gd name="connsiteX9" fmla="*/ 107841 w 310800"/>
                <a:gd name="connsiteY9" fmla="*/ 0 h 480564"/>
                <a:gd name="connsiteX10" fmla="*/ 213495 w 310800"/>
                <a:gd name="connsiteY10" fmla="*/ 138777 h 480564"/>
                <a:gd name="connsiteX11" fmla="*/ 124301 w 310800"/>
                <a:gd name="connsiteY11" fmla="*/ 255933 h 480564"/>
                <a:gd name="connsiteX12" fmla="*/ 241383 w 310800"/>
                <a:gd name="connsiteY12" fmla="*/ 345375 h 480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0800" h="480564">
                  <a:moveTo>
                    <a:pt x="286810" y="285910"/>
                  </a:moveTo>
                  <a:lnTo>
                    <a:pt x="310800" y="458363"/>
                  </a:lnTo>
                  <a:lnTo>
                    <a:pt x="138108" y="480564"/>
                  </a:lnTo>
                  <a:lnTo>
                    <a:pt x="183535" y="421099"/>
                  </a:lnTo>
                  <a:lnTo>
                    <a:pt x="0" y="280892"/>
                  </a:lnTo>
                  <a:lnTo>
                    <a:pt x="2550" y="277554"/>
                  </a:lnTo>
                  <a:lnTo>
                    <a:pt x="2186" y="277554"/>
                  </a:lnTo>
                  <a:lnTo>
                    <a:pt x="107841" y="138777"/>
                  </a:lnTo>
                  <a:lnTo>
                    <a:pt x="2186" y="0"/>
                  </a:lnTo>
                  <a:lnTo>
                    <a:pt x="107841" y="0"/>
                  </a:lnTo>
                  <a:lnTo>
                    <a:pt x="213495" y="138777"/>
                  </a:lnTo>
                  <a:lnTo>
                    <a:pt x="124301" y="255933"/>
                  </a:lnTo>
                  <a:lnTo>
                    <a:pt x="241383" y="345375"/>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endParaRPr>
            </a:p>
          </p:txBody>
        </p:sp>
      </p:gr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a:p>
        </p:txBody>
      </p:sp>
      <p:sp>
        <p:nvSpPr>
          <p:cNvPr id="8" name="文本框 8"/>
          <p:cNvSpPr txBox="1">
            <a:spLocks noChangeArrowheads="1"/>
          </p:cNvSpPr>
          <p:nvPr/>
        </p:nvSpPr>
        <p:spPr bwMode="auto">
          <a:xfrm>
            <a:off x="1098355" y="5232630"/>
            <a:ext cx="6068952" cy="236219"/>
          </a:xfrm>
          <a:prstGeom prst="rect">
            <a:avLst/>
          </a:prstGeom>
          <a:noFill/>
          <a:ln w="9525">
            <a:noFill/>
            <a:miter lim="800000"/>
          </a:ln>
        </p:spPr>
        <p:txBody>
          <a:bodyPr wrap="square">
            <a:spAutoFit/>
          </a:bodyPr>
          <a:lstStyle/>
          <a:p>
            <a:pPr>
              <a:lnSpc>
                <a:spcPct val="110000"/>
              </a:lnSpc>
            </a:pP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目前医药电商依然受制于处方药不能网售（含电子病历的缺失）、医保线上支付暂时没有打通。</a:t>
            </a:r>
            <a:endPar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sp>
        <p:nvSpPr>
          <p:cNvPr id="3" name="右箭头 2"/>
          <p:cNvSpPr/>
          <p:nvPr/>
        </p:nvSpPr>
        <p:spPr>
          <a:xfrm>
            <a:off x="1022409" y="4645894"/>
            <a:ext cx="8185282" cy="383177"/>
          </a:xfrm>
          <a:prstGeom prst="rightArrow">
            <a:avLst>
              <a:gd name="adj1" fmla="val 59091"/>
              <a:gd name="adj2" fmla="val 68182"/>
            </a:avLst>
          </a:prstGeom>
          <a:solidFill>
            <a:srgbClr val="009AD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lstStyle/>
          <a:p>
            <a:r>
              <a:rPr lang="en-US" altLang="zh-CN" sz="930" dirty="0">
                <a:latin typeface="Arial" panose="020B0604020202020204" pitchFamily="34" charset="0"/>
                <a:cs typeface="Arial" panose="020B0604020202020204" pitchFamily="34" charset="0"/>
              </a:rPr>
              <a:t>1998   1999   </a:t>
            </a:r>
            <a:r>
              <a:rPr lang="en-US" altLang="zh-CN" sz="930" b="1" dirty="0">
                <a:solidFill>
                  <a:schemeClr val="bg1"/>
                </a:solidFill>
                <a:latin typeface="Arial" panose="020B0604020202020204" pitchFamily="34" charset="0"/>
                <a:cs typeface="Arial" panose="020B0604020202020204" pitchFamily="34" charset="0"/>
              </a:rPr>
              <a:t>2000</a:t>
            </a:r>
            <a:r>
              <a:rPr lang="en-US" altLang="zh-CN" sz="930" dirty="0">
                <a:latin typeface="Arial" panose="020B0604020202020204" pitchFamily="34" charset="0"/>
                <a:cs typeface="Arial" panose="020B0604020202020204" pitchFamily="34" charset="0"/>
              </a:rPr>
              <a:t>   2001   2002   2003   2004   </a:t>
            </a:r>
            <a:r>
              <a:rPr lang="en-US" altLang="zh-CN" sz="930" b="1" dirty="0">
                <a:latin typeface="Arial" panose="020B0604020202020204" pitchFamily="34" charset="0"/>
                <a:cs typeface="Arial" panose="020B0604020202020204" pitchFamily="34" charset="0"/>
              </a:rPr>
              <a:t>2005</a:t>
            </a:r>
            <a:r>
              <a:rPr lang="en-US" altLang="zh-CN" sz="930" dirty="0">
                <a:latin typeface="Arial" panose="020B0604020202020204" pitchFamily="34" charset="0"/>
                <a:cs typeface="Arial" panose="020B0604020202020204" pitchFamily="34" charset="0"/>
              </a:rPr>
              <a:t>   2006   2007   2008   2009   2010   2011   2012   </a:t>
            </a:r>
            <a:r>
              <a:rPr lang="en-US" altLang="zh-CN" sz="930" b="1" dirty="0">
                <a:latin typeface="Arial" panose="020B0604020202020204" pitchFamily="34" charset="0"/>
                <a:cs typeface="Arial" panose="020B0604020202020204" pitchFamily="34" charset="0"/>
              </a:rPr>
              <a:t>2013   2014   </a:t>
            </a:r>
            <a:r>
              <a:rPr lang="en-US" altLang="zh-CN" sz="930" dirty="0">
                <a:latin typeface="Arial" panose="020B0604020202020204" pitchFamily="34" charset="0"/>
                <a:cs typeface="Arial" panose="020B0604020202020204" pitchFamily="34" charset="0"/>
              </a:rPr>
              <a:t>2015   2016   2017   2018 ....</a:t>
            </a:r>
            <a:endParaRPr lang="zh-CN" altLang="en-US" sz="930" dirty="0">
              <a:latin typeface="Arial" panose="020B0604020202020204" pitchFamily="34" charset="0"/>
              <a:cs typeface="Arial" panose="020B0604020202020204" pitchFamily="34" charset="0"/>
            </a:endParaRPr>
          </a:p>
        </p:txBody>
      </p:sp>
      <p:cxnSp>
        <p:nvCxnSpPr>
          <p:cNvPr id="5" name="直接连接符 4"/>
          <p:cNvCxnSpPr/>
          <p:nvPr/>
        </p:nvCxnSpPr>
        <p:spPr>
          <a:xfrm>
            <a:off x="1030505" y="2002970"/>
            <a:ext cx="0" cy="2734491"/>
          </a:xfrm>
          <a:prstGeom prst="line">
            <a:avLst/>
          </a:prstGeom>
          <a:ln w="12700">
            <a:solidFill>
              <a:srgbClr val="7F7F7F"/>
            </a:solidFill>
            <a:prstDash val="dash"/>
          </a:ln>
        </p:spPr>
        <p:style>
          <a:lnRef idx="1">
            <a:schemeClr val="accent1"/>
          </a:lnRef>
          <a:fillRef idx="0">
            <a:schemeClr val="accent1"/>
          </a:fillRef>
          <a:effectRef idx="0">
            <a:schemeClr val="accent1"/>
          </a:effectRef>
          <a:fontRef idx="minor">
            <a:schemeClr val="tx1"/>
          </a:fontRef>
        </p:style>
      </p:cxnSp>
      <p:sp>
        <p:nvSpPr>
          <p:cNvPr id="12" name="任意多边形 11"/>
          <p:cNvSpPr/>
          <p:nvPr/>
        </p:nvSpPr>
        <p:spPr>
          <a:xfrm>
            <a:off x="1085130" y="2055374"/>
            <a:ext cx="7802884" cy="2236863"/>
          </a:xfrm>
          <a:custGeom>
            <a:avLst/>
            <a:gdLst>
              <a:gd name="connsiteX0" fmla="*/ 7158446 w 7158446"/>
              <a:gd name="connsiteY0" fmla="*/ 0 h 2316480"/>
              <a:gd name="connsiteX1" fmla="*/ 6339840 w 7158446"/>
              <a:gd name="connsiteY1" fmla="*/ 478971 h 2316480"/>
              <a:gd name="connsiteX2" fmla="*/ 6339840 w 7158446"/>
              <a:gd name="connsiteY2" fmla="*/ 478971 h 2316480"/>
              <a:gd name="connsiteX3" fmla="*/ 5686697 w 7158446"/>
              <a:gd name="connsiteY3" fmla="*/ 1471748 h 2316480"/>
              <a:gd name="connsiteX4" fmla="*/ 5686697 w 7158446"/>
              <a:gd name="connsiteY4" fmla="*/ 1471748 h 2316480"/>
              <a:gd name="connsiteX5" fmla="*/ 4798423 w 7158446"/>
              <a:gd name="connsiteY5" fmla="*/ 1793965 h 2316480"/>
              <a:gd name="connsiteX6" fmla="*/ 4798423 w 7158446"/>
              <a:gd name="connsiteY6" fmla="*/ 1793965 h 2316480"/>
              <a:gd name="connsiteX7" fmla="*/ 2351315 w 7158446"/>
              <a:gd name="connsiteY7" fmla="*/ 2046514 h 2316480"/>
              <a:gd name="connsiteX8" fmla="*/ 2351315 w 7158446"/>
              <a:gd name="connsiteY8" fmla="*/ 2046514 h 2316480"/>
              <a:gd name="connsiteX9" fmla="*/ 862149 w 7158446"/>
              <a:gd name="connsiteY9" fmla="*/ 2098765 h 2316480"/>
              <a:gd name="connsiteX10" fmla="*/ 862149 w 7158446"/>
              <a:gd name="connsiteY10" fmla="*/ 2098765 h 2316480"/>
              <a:gd name="connsiteX11" fmla="*/ 539932 w 7158446"/>
              <a:gd name="connsiteY11" fmla="*/ 2307771 h 2316480"/>
              <a:gd name="connsiteX12" fmla="*/ 539932 w 7158446"/>
              <a:gd name="connsiteY12" fmla="*/ 2307771 h 2316480"/>
              <a:gd name="connsiteX13" fmla="*/ 400595 w 7158446"/>
              <a:gd name="connsiteY13" fmla="*/ 2211977 h 2316480"/>
              <a:gd name="connsiteX14" fmla="*/ 400595 w 7158446"/>
              <a:gd name="connsiteY14" fmla="*/ 2211977 h 2316480"/>
              <a:gd name="connsiteX15" fmla="*/ 235132 w 7158446"/>
              <a:gd name="connsiteY15" fmla="*/ 2316480 h 2316480"/>
              <a:gd name="connsiteX16" fmla="*/ 235132 w 7158446"/>
              <a:gd name="connsiteY16" fmla="*/ 2316480 h 2316480"/>
              <a:gd name="connsiteX17" fmla="*/ 0 w 7158446"/>
              <a:gd name="connsiteY17" fmla="*/ 2299062 h 2316480"/>
              <a:gd name="connsiteX18" fmla="*/ 0 w 7158446"/>
              <a:gd name="connsiteY18" fmla="*/ 2299062 h 2316480"/>
              <a:gd name="connsiteX19" fmla="*/ 0 w 7158446"/>
              <a:gd name="connsiteY19" fmla="*/ 2299062 h 2316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58446" h="2316480">
                <a:moveTo>
                  <a:pt x="7158446" y="0"/>
                </a:moveTo>
                <a:lnTo>
                  <a:pt x="6339840" y="478971"/>
                </a:lnTo>
                <a:lnTo>
                  <a:pt x="6339840" y="478971"/>
                </a:lnTo>
                <a:lnTo>
                  <a:pt x="5686697" y="1471748"/>
                </a:lnTo>
                <a:lnTo>
                  <a:pt x="5686697" y="1471748"/>
                </a:lnTo>
                <a:lnTo>
                  <a:pt x="4798423" y="1793965"/>
                </a:lnTo>
                <a:lnTo>
                  <a:pt x="4798423" y="1793965"/>
                </a:lnTo>
                <a:lnTo>
                  <a:pt x="2351315" y="2046514"/>
                </a:lnTo>
                <a:lnTo>
                  <a:pt x="2351315" y="2046514"/>
                </a:lnTo>
                <a:lnTo>
                  <a:pt x="862149" y="2098765"/>
                </a:lnTo>
                <a:lnTo>
                  <a:pt x="862149" y="2098765"/>
                </a:lnTo>
                <a:lnTo>
                  <a:pt x="539932" y="2307771"/>
                </a:lnTo>
                <a:lnTo>
                  <a:pt x="539932" y="2307771"/>
                </a:lnTo>
                <a:lnTo>
                  <a:pt x="400595" y="2211977"/>
                </a:lnTo>
                <a:lnTo>
                  <a:pt x="400595" y="2211977"/>
                </a:lnTo>
                <a:lnTo>
                  <a:pt x="235132" y="2316480"/>
                </a:lnTo>
                <a:lnTo>
                  <a:pt x="235132" y="2316480"/>
                </a:lnTo>
                <a:lnTo>
                  <a:pt x="0" y="2299062"/>
                </a:lnTo>
                <a:lnTo>
                  <a:pt x="0" y="2299062"/>
                </a:lnTo>
                <a:lnTo>
                  <a:pt x="0" y="2299062"/>
                </a:lnTo>
              </a:path>
            </a:pathLst>
          </a:custGeom>
          <a:noFill/>
          <a:ln w="12700">
            <a:solidFill>
              <a:srgbClr val="FA5D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连接符 14"/>
          <p:cNvCxnSpPr/>
          <p:nvPr/>
        </p:nvCxnSpPr>
        <p:spPr>
          <a:xfrm>
            <a:off x="3003001" y="2002969"/>
            <a:ext cx="0" cy="2734491"/>
          </a:xfrm>
          <a:prstGeom prst="line">
            <a:avLst/>
          </a:prstGeom>
          <a:ln w="12700">
            <a:solidFill>
              <a:srgbClr val="7F7F7F"/>
            </a:solidFill>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5158378" y="2011678"/>
            <a:ext cx="0" cy="2734491"/>
          </a:xfrm>
          <a:prstGeom prst="line">
            <a:avLst/>
          </a:prstGeom>
          <a:ln w="12700">
            <a:solidFill>
              <a:srgbClr val="7F7F7F"/>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7257140" y="2011677"/>
            <a:ext cx="0" cy="2734491"/>
          </a:xfrm>
          <a:prstGeom prst="line">
            <a:avLst/>
          </a:prstGeom>
          <a:ln w="12700">
            <a:solidFill>
              <a:srgbClr val="7F7F7F"/>
            </a:solidFill>
            <a:prstDash val="dash"/>
          </a:ln>
        </p:spPr>
        <p:style>
          <a:lnRef idx="1">
            <a:schemeClr val="accent1"/>
          </a:lnRef>
          <a:fillRef idx="0">
            <a:schemeClr val="accent1"/>
          </a:fillRef>
          <a:effectRef idx="0">
            <a:schemeClr val="accent1"/>
          </a:effectRef>
          <a:fontRef idx="minor">
            <a:schemeClr val="tx1"/>
          </a:fontRef>
        </p:style>
      </p:cxnSp>
      <p:sp>
        <p:nvSpPr>
          <p:cNvPr id="19" name="Rectangle 1"/>
          <p:cNvSpPr>
            <a:spLocks noChangeArrowheads="1"/>
          </p:cNvSpPr>
          <p:nvPr/>
        </p:nvSpPr>
        <p:spPr bwMode="auto">
          <a:xfrm>
            <a:off x="1178555" y="1909328"/>
            <a:ext cx="1774728" cy="332399"/>
          </a:xfrm>
          <a:prstGeom prst="rect">
            <a:avLst/>
          </a:prstGeom>
          <a:noFill/>
          <a:ln w="9525">
            <a:noFill/>
            <a:miter lim="800000"/>
          </a:ln>
          <a:effectLst/>
        </p:spPr>
        <p:txBody>
          <a:bodyPr wrap="square" anchor="ctr">
            <a:spAutoFit/>
          </a:bodyPr>
          <a:lstStyle/>
          <a:p>
            <a:pPr algn="ctr">
              <a:lnSpc>
                <a:spcPct val="130000"/>
              </a:lnSpc>
              <a:defRPr/>
            </a:pPr>
            <a:r>
              <a:rPr lang="zh-CN" altLang="en-US" sz="1200" dirty="0">
                <a:solidFill>
                  <a:srgbClr val="333333"/>
                </a:solidFill>
                <a:latin typeface="微软雅黑" panose="020B0503020204020204" pitchFamily="34" charset="-122"/>
                <a:ea typeface="微软雅黑" panose="020B0503020204020204" pitchFamily="34" charset="-122"/>
              </a:rPr>
              <a:t>探索期</a:t>
            </a:r>
            <a:endParaRPr lang="zh-CN" altLang="en-US" sz="1200" dirty="0">
              <a:solidFill>
                <a:srgbClr val="333333"/>
              </a:solidFill>
              <a:latin typeface="微软雅黑" panose="020B0503020204020204" pitchFamily="34" charset="-122"/>
              <a:ea typeface="微软雅黑" panose="020B0503020204020204" pitchFamily="34" charset="-122"/>
            </a:endParaRPr>
          </a:p>
        </p:txBody>
      </p:sp>
      <p:sp>
        <p:nvSpPr>
          <p:cNvPr id="20" name="Rectangle 1"/>
          <p:cNvSpPr>
            <a:spLocks noChangeArrowheads="1"/>
          </p:cNvSpPr>
          <p:nvPr/>
        </p:nvSpPr>
        <p:spPr bwMode="auto">
          <a:xfrm>
            <a:off x="3228163" y="1910793"/>
            <a:ext cx="1774728" cy="332399"/>
          </a:xfrm>
          <a:prstGeom prst="rect">
            <a:avLst/>
          </a:prstGeom>
          <a:noFill/>
          <a:ln w="9525">
            <a:noFill/>
            <a:miter lim="800000"/>
          </a:ln>
          <a:effectLst/>
        </p:spPr>
        <p:txBody>
          <a:bodyPr wrap="square" anchor="ctr">
            <a:spAutoFit/>
          </a:bodyPr>
          <a:lstStyle/>
          <a:p>
            <a:pPr algn="ctr">
              <a:lnSpc>
                <a:spcPct val="130000"/>
              </a:lnSpc>
              <a:defRPr/>
            </a:pPr>
            <a:r>
              <a:rPr lang="zh-CN" altLang="en-US" sz="1200" dirty="0">
                <a:solidFill>
                  <a:srgbClr val="333333"/>
                </a:solidFill>
                <a:latin typeface="微软雅黑" panose="020B0503020204020204" pitchFamily="34" charset="-122"/>
                <a:ea typeface="微软雅黑" panose="020B0503020204020204" pitchFamily="34" charset="-122"/>
              </a:rPr>
              <a:t>萌芽期</a:t>
            </a:r>
            <a:endParaRPr lang="zh-CN" altLang="en-US" sz="1200" dirty="0">
              <a:solidFill>
                <a:srgbClr val="333333"/>
              </a:solidFill>
              <a:latin typeface="微软雅黑" panose="020B0503020204020204" pitchFamily="34" charset="-122"/>
              <a:ea typeface="微软雅黑" panose="020B0503020204020204" pitchFamily="34" charset="-122"/>
            </a:endParaRPr>
          </a:p>
        </p:txBody>
      </p:sp>
      <p:sp>
        <p:nvSpPr>
          <p:cNvPr id="21" name="Rectangle 1"/>
          <p:cNvSpPr>
            <a:spLocks noChangeArrowheads="1"/>
          </p:cNvSpPr>
          <p:nvPr/>
        </p:nvSpPr>
        <p:spPr bwMode="auto">
          <a:xfrm>
            <a:off x="5314524" y="1912217"/>
            <a:ext cx="1774728" cy="332399"/>
          </a:xfrm>
          <a:prstGeom prst="rect">
            <a:avLst/>
          </a:prstGeom>
          <a:noFill/>
          <a:ln w="9525">
            <a:noFill/>
            <a:miter lim="800000"/>
          </a:ln>
          <a:effectLst/>
        </p:spPr>
        <p:txBody>
          <a:bodyPr wrap="square" anchor="ctr">
            <a:spAutoFit/>
          </a:bodyPr>
          <a:lstStyle/>
          <a:p>
            <a:pPr algn="ctr">
              <a:lnSpc>
                <a:spcPct val="130000"/>
              </a:lnSpc>
              <a:defRPr/>
            </a:pPr>
            <a:r>
              <a:rPr lang="zh-CN" altLang="en-US" sz="1200" dirty="0">
                <a:solidFill>
                  <a:srgbClr val="333333"/>
                </a:solidFill>
                <a:latin typeface="微软雅黑" panose="020B0503020204020204" pitchFamily="34" charset="-122"/>
                <a:ea typeface="微软雅黑" panose="020B0503020204020204" pitchFamily="34" charset="-122"/>
              </a:rPr>
              <a:t>成长期</a:t>
            </a:r>
            <a:endParaRPr lang="zh-CN" altLang="en-US" sz="1200" dirty="0">
              <a:solidFill>
                <a:srgbClr val="333333"/>
              </a:solidFill>
              <a:latin typeface="微软雅黑" panose="020B0503020204020204" pitchFamily="34" charset="-122"/>
              <a:ea typeface="微软雅黑" panose="020B0503020204020204" pitchFamily="34" charset="-122"/>
            </a:endParaRPr>
          </a:p>
        </p:txBody>
      </p:sp>
      <p:sp>
        <p:nvSpPr>
          <p:cNvPr id="22" name="Rectangle 1"/>
          <p:cNvSpPr>
            <a:spLocks noChangeArrowheads="1"/>
          </p:cNvSpPr>
          <p:nvPr/>
        </p:nvSpPr>
        <p:spPr bwMode="auto">
          <a:xfrm>
            <a:off x="7452638" y="1915106"/>
            <a:ext cx="1656684" cy="332399"/>
          </a:xfrm>
          <a:prstGeom prst="rect">
            <a:avLst/>
          </a:prstGeom>
          <a:noFill/>
          <a:ln w="9525">
            <a:noFill/>
            <a:miter lim="800000"/>
          </a:ln>
          <a:effectLst/>
        </p:spPr>
        <p:txBody>
          <a:bodyPr wrap="square" anchor="ctr">
            <a:spAutoFit/>
          </a:bodyPr>
          <a:lstStyle/>
          <a:p>
            <a:pPr algn="ctr">
              <a:lnSpc>
                <a:spcPct val="130000"/>
              </a:lnSpc>
              <a:defRPr/>
            </a:pPr>
            <a:r>
              <a:rPr lang="zh-CN" altLang="en-US" sz="1200" dirty="0">
                <a:solidFill>
                  <a:srgbClr val="333333"/>
                </a:solidFill>
                <a:latin typeface="微软雅黑" panose="020B0503020204020204" pitchFamily="34" charset="-122"/>
                <a:ea typeface="微软雅黑" panose="020B0503020204020204" pitchFamily="34" charset="-122"/>
              </a:rPr>
              <a:t>发展期</a:t>
            </a:r>
            <a:endParaRPr lang="zh-CN" altLang="en-US" sz="1200" dirty="0">
              <a:solidFill>
                <a:srgbClr val="333333"/>
              </a:solidFill>
              <a:latin typeface="微软雅黑" panose="020B0503020204020204" pitchFamily="34" charset="-122"/>
              <a:ea typeface="微软雅黑" panose="020B0503020204020204" pitchFamily="34" charset="-122"/>
            </a:endParaRPr>
          </a:p>
        </p:txBody>
      </p:sp>
      <p:sp>
        <p:nvSpPr>
          <p:cNvPr id="23" name="Rectangle 1"/>
          <p:cNvSpPr>
            <a:spLocks noChangeArrowheads="1"/>
          </p:cNvSpPr>
          <p:nvPr/>
        </p:nvSpPr>
        <p:spPr bwMode="auto">
          <a:xfrm>
            <a:off x="1178555" y="2445320"/>
            <a:ext cx="1774728" cy="752514"/>
          </a:xfrm>
          <a:prstGeom prst="rect">
            <a:avLst/>
          </a:prstGeom>
          <a:noFill/>
          <a:ln w="9525">
            <a:noFill/>
            <a:miter lim="800000"/>
          </a:ln>
          <a:effectLst/>
        </p:spPr>
        <p:txBody>
          <a:bodyPr wrap="square" anchor="ctr">
            <a:spAutoFit/>
          </a:bodyPr>
          <a:lstStyle/>
          <a:p>
            <a:pPr algn="ctr">
              <a:lnSpc>
                <a:spcPct val="130000"/>
              </a:lnSpc>
              <a:defRPr/>
            </a:pPr>
            <a:r>
              <a:rPr lang="en-US" altLang="zh-CN" sz="1100" dirty="0">
                <a:solidFill>
                  <a:srgbClr val="009ADD"/>
                </a:solidFill>
                <a:latin typeface="微软雅黑" panose="020B0503020204020204" pitchFamily="34" charset="-122"/>
                <a:ea typeface="微软雅黑" panose="020B0503020204020204" pitchFamily="34" charset="-122"/>
              </a:rPr>
              <a:t>1998-2003</a:t>
            </a:r>
            <a:r>
              <a:rPr lang="zh-CN" altLang="en-US" sz="1100" dirty="0">
                <a:solidFill>
                  <a:srgbClr val="009ADD"/>
                </a:solidFill>
                <a:latin typeface="微软雅黑" panose="020B0503020204020204" pitchFamily="34" charset="-122"/>
                <a:ea typeface="微软雅黑" panose="020B0503020204020204" pitchFamily="34" charset="-122"/>
              </a:rPr>
              <a:t>年</a:t>
            </a:r>
            <a:endParaRPr lang="en-US" altLang="zh-CN" sz="1100" dirty="0">
              <a:solidFill>
                <a:srgbClr val="009ADD"/>
              </a:solidFill>
              <a:latin typeface="微软雅黑" panose="020B0503020204020204" pitchFamily="34" charset="-122"/>
              <a:ea typeface="微软雅黑" panose="020B0503020204020204" pitchFamily="34" charset="-122"/>
            </a:endParaRPr>
          </a:p>
          <a:p>
            <a:pPr>
              <a:lnSpc>
                <a:spcPct val="130000"/>
              </a:lnSpc>
              <a:defRPr/>
            </a:pPr>
            <a:r>
              <a:rPr lang="zh-CN" altLang="en-US" sz="1100" dirty="0">
                <a:solidFill>
                  <a:srgbClr val="333333"/>
                </a:solidFill>
                <a:latin typeface="微软雅黑" panose="020B0503020204020204" pitchFamily="34" charset="-122"/>
                <a:ea typeface="微软雅黑" panose="020B0503020204020204" pitchFamily="34" charset="-122"/>
              </a:rPr>
              <a:t>共发布</a:t>
            </a:r>
            <a:r>
              <a:rPr lang="en-US" altLang="zh-CN" sz="1100" dirty="0">
                <a:solidFill>
                  <a:srgbClr val="333333"/>
                </a:solidFill>
                <a:latin typeface="微软雅黑" panose="020B0503020204020204" pitchFamily="34" charset="-122"/>
                <a:ea typeface="微软雅黑" panose="020B0503020204020204" pitchFamily="34" charset="-122"/>
              </a:rPr>
              <a:t>2</a:t>
            </a:r>
            <a:r>
              <a:rPr lang="zh-CN" altLang="en-US" sz="1100" dirty="0">
                <a:solidFill>
                  <a:srgbClr val="333333"/>
                </a:solidFill>
                <a:latin typeface="微软雅黑" panose="020B0503020204020204" pitchFamily="34" charset="-122"/>
                <a:ea typeface="微软雅黑" panose="020B0503020204020204" pitchFamily="34" charset="-122"/>
              </a:rPr>
              <a:t>项政策，推动医药电商初期探索</a:t>
            </a:r>
            <a:endParaRPr lang="zh-CN" altLang="en-US" sz="1100" dirty="0">
              <a:solidFill>
                <a:srgbClr val="333333"/>
              </a:solidFill>
              <a:latin typeface="微软雅黑" panose="020B0503020204020204" pitchFamily="34" charset="-122"/>
              <a:ea typeface="微软雅黑" panose="020B0503020204020204" pitchFamily="34" charset="-122"/>
            </a:endParaRPr>
          </a:p>
        </p:txBody>
      </p:sp>
      <p:sp>
        <p:nvSpPr>
          <p:cNvPr id="24" name="Rectangle 1"/>
          <p:cNvSpPr>
            <a:spLocks noChangeArrowheads="1"/>
          </p:cNvSpPr>
          <p:nvPr/>
        </p:nvSpPr>
        <p:spPr bwMode="auto">
          <a:xfrm>
            <a:off x="3149782" y="2445320"/>
            <a:ext cx="1943993" cy="972574"/>
          </a:xfrm>
          <a:prstGeom prst="rect">
            <a:avLst/>
          </a:prstGeom>
          <a:noFill/>
          <a:ln w="9525">
            <a:noFill/>
            <a:miter lim="800000"/>
          </a:ln>
          <a:effectLst/>
        </p:spPr>
        <p:txBody>
          <a:bodyPr wrap="square" anchor="ctr">
            <a:spAutoFit/>
          </a:bodyPr>
          <a:lstStyle/>
          <a:p>
            <a:pPr algn="ctr">
              <a:lnSpc>
                <a:spcPct val="130000"/>
              </a:lnSpc>
              <a:defRPr/>
            </a:pPr>
            <a:r>
              <a:rPr lang="en-US" altLang="zh-CN" sz="1100" dirty="0">
                <a:solidFill>
                  <a:srgbClr val="009ADD"/>
                </a:solidFill>
                <a:latin typeface="微软雅黑" panose="020B0503020204020204" pitchFamily="34" charset="-122"/>
                <a:ea typeface="微软雅黑" panose="020B0503020204020204" pitchFamily="34" charset="-122"/>
              </a:rPr>
              <a:t>2004-2009</a:t>
            </a:r>
            <a:r>
              <a:rPr lang="zh-CN" altLang="en-US" sz="1100" dirty="0">
                <a:solidFill>
                  <a:srgbClr val="009ADD"/>
                </a:solidFill>
                <a:latin typeface="微软雅黑" panose="020B0503020204020204" pitchFamily="34" charset="-122"/>
                <a:ea typeface="微软雅黑" panose="020B0503020204020204" pitchFamily="34" charset="-122"/>
              </a:rPr>
              <a:t>年</a:t>
            </a:r>
            <a:endParaRPr lang="en-US" altLang="zh-CN" sz="1100" dirty="0">
              <a:solidFill>
                <a:srgbClr val="009ADD"/>
              </a:solidFill>
              <a:latin typeface="微软雅黑" panose="020B0503020204020204" pitchFamily="34" charset="-122"/>
              <a:ea typeface="微软雅黑" panose="020B0503020204020204" pitchFamily="34" charset="-122"/>
            </a:endParaRPr>
          </a:p>
          <a:p>
            <a:pPr>
              <a:lnSpc>
                <a:spcPct val="130000"/>
              </a:lnSpc>
              <a:defRPr/>
            </a:pPr>
            <a:r>
              <a:rPr lang="zh-CN" altLang="en-US" sz="1100" dirty="0">
                <a:solidFill>
                  <a:srgbClr val="333333"/>
                </a:solidFill>
                <a:latin typeface="微软雅黑" panose="020B0503020204020204" pitchFamily="34" charset="-122"/>
                <a:ea typeface="微软雅黑" panose="020B0503020204020204" pitchFamily="34" charset="-122"/>
              </a:rPr>
              <a:t>共发布</a:t>
            </a:r>
            <a:r>
              <a:rPr lang="en-US" altLang="zh-CN" sz="1100" dirty="0">
                <a:solidFill>
                  <a:srgbClr val="333333"/>
                </a:solidFill>
                <a:latin typeface="微软雅黑" panose="020B0503020204020204" pitchFamily="34" charset="-122"/>
                <a:ea typeface="微软雅黑" panose="020B0503020204020204" pitchFamily="34" charset="-122"/>
              </a:rPr>
              <a:t>1</a:t>
            </a:r>
            <a:r>
              <a:rPr lang="zh-CN" altLang="en-US" sz="1100" dirty="0">
                <a:solidFill>
                  <a:srgbClr val="333333"/>
                </a:solidFill>
                <a:latin typeface="微软雅黑" panose="020B0503020204020204" pitchFamily="34" charset="-122"/>
                <a:ea typeface="微软雅黑" panose="020B0503020204020204" pitchFamily="34" charset="-122"/>
              </a:rPr>
              <a:t>项政策，以争夺用户、赚取差价收益为特征，市场格局不明显</a:t>
            </a:r>
            <a:endParaRPr lang="zh-CN" altLang="en-US" sz="1100" dirty="0">
              <a:solidFill>
                <a:srgbClr val="333333"/>
              </a:solidFill>
              <a:latin typeface="微软雅黑" panose="020B0503020204020204" pitchFamily="34" charset="-122"/>
              <a:ea typeface="微软雅黑" panose="020B0503020204020204" pitchFamily="34" charset="-122"/>
            </a:endParaRPr>
          </a:p>
        </p:txBody>
      </p:sp>
      <p:sp>
        <p:nvSpPr>
          <p:cNvPr id="25" name="Rectangle 1"/>
          <p:cNvSpPr>
            <a:spLocks noChangeArrowheads="1"/>
          </p:cNvSpPr>
          <p:nvPr/>
        </p:nvSpPr>
        <p:spPr bwMode="auto">
          <a:xfrm>
            <a:off x="5182678" y="2446305"/>
            <a:ext cx="2054674" cy="1192634"/>
          </a:xfrm>
          <a:prstGeom prst="rect">
            <a:avLst/>
          </a:prstGeom>
          <a:noFill/>
          <a:ln w="9525">
            <a:noFill/>
            <a:miter lim="800000"/>
          </a:ln>
          <a:effectLst/>
        </p:spPr>
        <p:txBody>
          <a:bodyPr wrap="square" anchor="ctr">
            <a:spAutoFit/>
          </a:bodyPr>
          <a:lstStyle/>
          <a:p>
            <a:pPr algn="ctr">
              <a:lnSpc>
                <a:spcPct val="130000"/>
              </a:lnSpc>
              <a:defRPr/>
            </a:pPr>
            <a:r>
              <a:rPr lang="en-US" altLang="zh-CN" sz="1100" dirty="0">
                <a:solidFill>
                  <a:srgbClr val="009ADD"/>
                </a:solidFill>
                <a:latin typeface="微软雅黑" panose="020B0503020204020204" pitchFamily="34" charset="-122"/>
                <a:ea typeface="微软雅黑" panose="020B0503020204020204" pitchFamily="34" charset="-122"/>
              </a:rPr>
              <a:t>2010-2015</a:t>
            </a:r>
            <a:r>
              <a:rPr lang="zh-CN" altLang="en-US" sz="1100" dirty="0">
                <a:solidFill>
                  <a:srgbClr val="009ADD"/>
                </a:solidFill>
                <a:latin typeface="微软雅黑" panose="020B0503020204020204" pitchFamily="34" charset="-122"/>
                <a:ea typeface="微软雅黑" panose="020B0503020204020204" pitchFamily="34" charset="-122"/>
              </a:rPr>
              <a:t>年</a:t>
            </a:r>
            <a:endParaRPr lang="en-US" altLang="zh-CN" sz="1100" dirty="0">
              <a:solidFill>
                <a:srgbClr val="009ADD"/>
              </a:solidFill>
              <a:latin typeface="微软雅黑" panose="020B0503020204020204" pitchFamily="34" charset="-122"/>
              <a:ea typeface="微软雅黑" panose="020B0503020204020204" pitchFamily="34" charset="-122"/>
            </a:endParaRPr>
          </a:p>
          <a:p>
            <a:pPr>
              <a:lnSpc>
                <a:spcPct val="130000"/>
              </a:lnSpc>
              <a:defRPr/>
            </a:pPr>
            <a:r>
              <a:rPr lang="zh-CN" altLang="en-US" sz="1100" dirty="0">
                <a:solidFill>
                  <a:srgbClr val="333333"/>
                </a:solidFill>
                <a:latin typeface="微软雅黑" panose="020B0503020204020204" pitchFamily="34" charset="-122"/>
                <a:ea typeface="微软雅黑" panose="020B0503020204020204" pitchFamily="34" charset="-122"/>
              </a:rPr>
              <a:t>共发布</a:t>
            </a:r>
            <a:r>
              <a:rPr lang="en-US" altLang="zh-CN" sz="1100" dirty="0">
                <a:solidFill>
                  <a:srgbClr val="333333"/>
                </a:solidFill>
                <a:latin typeface="微软雅黑" panose="020B0503020204020204" pitchFamily="34" charset="-122"/>
                <a:ea typeface="微软雅黑" panose="020B0503020204020204" pitchFamily="34" charset="-122"/>
              </a:rPr>
              <a:t>2</a:t>
            </a:r>
            <a:r>
              <a:rPr lang="zh-CN" altLang="en-US" sz="1100" dirty="0">
                <a:solidFill>
                  <a:srgbClr val="333333"/>
                </a:solidFill>
                <a:latin typeface="微软雅黑" panose="020B0503020204020204" pitchFamily="34" charset="-122"/>
                <a:ea typeface="微软雅黑" panose="020B0503020204020204" pitchFamily="34" charset="-122"/>
              </a:rPr>
              <a:t>项政策，通过规模运营、服务创新提升客户粘性，市场由分散到逐步集中，仍然</a:t>
            </a:r>
            <a:r>
              <a:rPr lang="en-US" altLang="zh-CN" sz="1100" dirty="0">
                <a:solidFill>
                  <a:srgbClr val="333333"/>
                </a:solidFill>
                <a:latin typeface="微软雅黑" panose="020B0503020204020204" pitchFamily="34" charset="-122"/>
                <a:ea typeface="微软雅黑" panose="020B0503020204020204" pitchFamily="34" charset="-122"/>
              </a:rPr>
              <a:t>A </a:t>
            </a:r>
            <a:r>
              <a:rPr lang="zh-CN" altLang="en-US" sz="1100" dirty="0">
                <a:solidFill>
                  <a:srgbClr val="333333"/>
                </a:solidFill>
                <a:latin typeface="微软雅黑" panose="020B0503020204020204" pitchFamily="34" charset="-122"/>
                <a:ea typeface="微软雅黑" panose="020B0503020204020204" pitchFamily="34" charset="-122"/>
              </a:rPr>
              <a:t>依赖规模效应</a:t>
            </a:r>
            <a:endParaRPr lang="zh-CN" altLang="en-US" sz="1100" dirty="0">
              <a:solidFill>
                <a:srgbClr val="333333"/>
              </a:solidFill>
              <a:latin typeface="微软雅黑" panose="020B0503020204020204" pitchFamily="34" charset="-122"/>
              <a:ea typeface="微软雅黑" panose="020B0503020204020204" pitchFamily="34" charset="-122"/>
            </a:endParaRPr>
          </a:p>
        </p:txBody>
      </p:sp>
      <p:sp>
        <p:nvSpPr>
          <p:cNvPr id="26" name="Rectangle 1"/>
          <p:cNvSpPr>
            <a:spLocks noChangeArrowheads="1"/>
          </p:cNvSpPr>
          <p:nvPr/>
        </p:nvSpPr>
        <p:spPr bwMode="auto">
          <a:xfrm>
            <a:off x="7311765" y="3047197"/>
            <a:ext cx="1878508" cy="1192634"/>
          </a:xfrm>
          <a:prstGeom prst="rect">
            <a:avLst/>
          </a:prstGeom>
          <a:noFill/>
          <a:ln w="9525">
            <a:noFill/>
            <a:miter lim="800000"/>
          </a:ln>
          <a:effectLst/>
        </p:spPr>
        <p:txBody>
          <a:bodyPr wrap="square" anchor="ctr">
            <a:spAutoFit/>
          </a:bodyPr>
          <a:lstStyle/>
          <a:p>
            <a:pPr algn="ctr">
              <a:lnSpc>
                <a:spcPct val="130000"/>
              </a:lnSpc>
              <a:defRPr/>
            </a:pPr>
            <a:r>
              <a:rPr lang="en-US" altLang="zh-CN" sz="1100" dirty="0">
                <a:solidFill>
                  <a:srgbClr val="009ADD"/>
                </a:solidFill>
                <a:latin typeface="微软雅黑" panose="020B0503020204020204" pitchFamily="34" charset="-122"/>
                <a:ea typeface="微软雅黑" panose="020B0503020204020204" pitchFamily="34" charset="-122"/>
              </a:rPr>
              <a:t>2015</a:t>
            </a:r>
            <a:r>
              <a:rPr lang="zh-CN" altLang="en-US" sz="1100" dirty="0">
                <a:solidFill>
                  <a:srgbClr val="009ADD"/>
                </a:solidFill>
                <a:latin typeface="微软雅黑" panose="020B0503020204020204" pitchFamily="34" charset="-122"/>
                <a:ea typeface="微软雅黑" panose="020B0503020204020204" pitchFamily="34" charset="-122"/>
              </a:rPr>
              <a:t>年之后</a:t>
            </a:r>
            <a:endParaRPr lang="en-US" altLang="zh-CN" sz="1100" dirty="0">
              <a:solidFill>
                <a:srgbClr val="009ADD"/>
              </a:solidFill>
              <a:latin typeface="微软雅黑" panose="020B0503020204020204" pitchFamily="34" charset="-122"/>
              <a:ea typeface="微软雅黑" panose="020B0503020204020204" pitchFamily="34" charset="-122"/>
            </a:endParaRPr>
          </a:p>
          <a:p>
            <a:pPr>
              <a:lnSpc>
                <a:spcPct val="130000"/>
              </a:lnSpc>
              <a:defRPr/>
            </a:pPr>
            <a:r>
              <a:rPr lang="zh-CN" altLang="en-US" sz="1100" dirty="0">
                <a:solidFill>
                  <a:srgbClr val="333333"/>
                </a:solidFill>
                <a:latin typeface="微软雅黑" panose="020B0503020204020204" pitchFamily="34" charset="-122"/>
                <a:ea typeface="微软雅黑" panose="020B0503020204020204" pitchFamily="34" charset="-122"/>
              </a:rPr>
              <a:t>共发布</a:t>
            </a:r>
            <a:r>
              <a:rPr lang="en-US" altLang="zh-CN" sz="1100" dirty="0">
                <a:solidFill>
                  <a:srgbClr val="333333"/>
                </a:solidFill>
                <a:latin typeface="微软雅黑" panose="020B0503020204020204" pitchFamily="34" charset="-122"/>
                <a:ea typeface="微软雅黑" panose="020B0503020204020204" pitchFamily="34" charset="-122"/>
              </a:rPr>
              <a:t>2</a:t>
            </a:r>
            <a:r>
              <a:rPr lang="zh-CN" altLang="en-US" sz="1100" dirty="0">
                <a:solidFill>
                  <a:srgbClr val="333333"/>
                </a:solidFill>
                <a:latin typeface="微软雅黑" panose="020B0503020204020204" pitchFamily="34" charset="-122"/>
                <a:ea typeface="微软雅黑" panose="020B0503020204020204" pitchFamily="34" charset="-122"/>
              </a:rPr>
              <a:t>项政策，依靠提供健康解决方案，形成供应链整合，差异化策略为主，成本领先为辅，盈利水平提升</a:t>
            </a:r>
            <a:endParaRPr lang="zh-CN" altLang="en-US" sz="1100" dirty="0">
              <a:solidFill>
                <a:srgbClr val="333333"/>
              </a:solidFill>
              <a:latin typeface="微软雅黑" panose="020B0503020204020204" pitchFamily="34" charset="-122"/>
              <a:ea typeface="微软雅黑" panose="020B0503020204020204" pitchFamily="34" charset="-122"/>
            </a:endParaRPr>
          </a:p>
        </p:txBody>
      </p:sp>
      <p:grpSp>
        <p:nvGrpSpPr>
          <p:cNvPr id="2" name="组合 1"/>
          <p:cNvGrpSpPr/>
          <p:nvPr/>
        </p:nvGrpSpPr>
        <p:grpSpPr>
          <a:xfrm>
            <a:off x="3334922" y="4027839"/>
            <a:ext cx="691348" cy="670919"/>
            <a:chOff x="3334922" y="4027839"/>
            <a:chExt cx="691348" cy="670919"/>
          </a:xfrm>
        </p:grpSpPr>
        <p:sp>
          <p:nvSpPr>
            <p:cNvPr id="28" name="任意多边形 27"/>
            <p:cNvSpPr/>
            <p:nvPr/>
          </p:nvSpPr>
          <p:spPr bwMode="auto">
            <a:xfrm rot="5400000" flipV="1">
              <a:off x="3340600" y="4082757"/>
              <a:ext cx="670919" cy="561083"/>
            </a:xfrm>
            <a:custGeom>
              <a:avLst/>
              <a:gdLst>
                <a:gd name="connsiteX0" fmla="*/ 822325 w 1968501"/>
                <a:gd name="connsiteY0" fmla="*/ 1646238 h 1646238"/>
                <a:gd name="connsiteX1" fmla="*/ 1516397 w 1968501"/>
                <a:gd name="connsiteY1" fmla="*/ 1264885 h 1646238"/>
                <a:gd name="connsiteX2" fmla="*/ 1557338 w 1968501"/>
                <a:gd name="connsiteY2" fmla="*/ 1188030 h 1646238"/>
                <a:gd name="connsiteX3" fmla="*/ 1557338 w 1968501"/>
                <a:gd name="connsiteY3" fmla="*/ 1188322 h 1646238"/>
                <a:gd name="connsiteX4" fmla="*/ 1557338 w 1968501"/>
                <a:gd name="connsiteY4" fmla="*/ 1189038 h 1646238"/>
                <a:gd name="connsiteX5" fmla="*/ 1846437 w 1968501"/>
                <a:gd name="connsiteY5" fmla="*/ 891851 h 1646238"/>
                <a:gd name="connsiteX6" fmla="*/ 1967109 w 1968501"/>
                <a:gd name="connsiteY6" fmla="*/ 823118 h 1646238"/>
                <a:gd name="connsiteX7" fmla="*/ 1968501 w 1968501"/>
                <a:gd name="connsiteY7" fmla="*/ 823118 h 1646238"/>
                <a:gd name="connsiteX8" fmla="*/ 1967805 w 1968501"/>
                <a:gd name="connsiteY8" fmla="*/ 822722 h 1646238"/>
                <a:gd name="connsiteX9" fmla="*/ 1968501 w 1968501"/>
                <a:gd name="connsiteY9" fmla="*/ 822325 h 1646238"/>
                <a:gd name="connsiteX10" fmla="*/ 1967109 w 1968501"/>
                <a:gd name="connsiteY10" fmla="*/ 822325 h 1646238"/>
                <a:gd name="connsiteX11" fmla="*/ 1846437 w 1968501"/>
                <a:gd name="connsiteY11" fmla="*/ 753591 h 1646238"/>
                <a:gd name="connsiteX12" fmla="*/ 1557338 w 1968501"/>
                <a:gd name="connsiteY12" fmla="*/ 456405 h 1646238"/>
                <a:gd name="connsiteX13" fmla="*/ 1557338 w 1968501"/>
                <a:gd name="connsiteY13" fmla="*/ 457121 h 1646238"/>
                <a:gd name="connsiteX14" fmla="*/ 1557338 w 1968501"/>
                <a:gd name="connsiteY14" fmla="*/ 461459 h 1646238"/>
                <a:gd name="connsiteX15" fmla="*/ 1525250 w 1968501"/>
                <a:gd name="connsiteY15" fmla="*/ 396969 h 1646238"/>
                <a:gd name="connsiteX16" fmla="*/ 822325 w 1968501"/>
                <a:gd name="connsiteY16" fmla="*/ 0 h 1646238"/>
                <a:gd name="connsiteX17" fmla="*/ 0 w 1968501"/>
                <a:gd name="connsiteY17" fmla="*/ 823119 h 1646238"/>
                <a:gd name="connsiteX18" fmla="*/ 822325 w 1968501"/>
                <a:gd name="connsiteY18" fmla="*/ 1646238 h 1646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8501" h="1646238">
                  <a:moveTo>
                    <a:pt x="822325" y="1646238"/>
                  </a:moveTo>
                  <a:cubicBezTo>
                    <a:pt x="1112779" y="1646238"/>
                    <a:pt x="1369284" y="1495207"/>
                    <a:pt x="1516397" y="1264885"/>
                  </a:cubicBezTo>
                  <a:lnTo>
                    <a:pt x="1557338" y="1188030"/>
                  </a:lnTo>
                  <a:lnTo>
                    <a:pt x="1557338" y="1188322"/>
                  </a:lnTo>
                  <a:cubicBezTo>
                    <a:pt x="1557338" y="1189038"/>
                    <a:pt x="1557338" y="1189038"/>
                    <a:pt x="1557338" y="1189038"/>
                  </a:cubicBezTo>
                  <a:cubicBezTo>
                    <a:pt x="1622407" y="1075622"/>
                    <a:pt x="1727792" y="970711"/>
                    <a:pt x="1846437" y="891851"/>
                  </a:cubicBezTo>
                  <a:lnTo>
                    <a:pt x="1967109" y="823118"/>
                  </a:lnTo>
                  <a:lnTo>
                    <a:pt x="1968501" y="823118"/>
                  </a:lnTo>
                  <a:lnTo>
                    <a:pt x="1967805" y="822722"/>
                  </a:lnTo>
                  <a:lnTo>
                    <a:pt x="1968501" y="822325"/>
                  </a:lnTo>
                  <a:lnTo>
                    <a:pt x="1967109" y="822325"/>
                  </a:lnTo>
                  <a:lnTo>
                    <a:pt x="1846437" y="753591"/>
                  </a:lnTo>
                  <a:cubicBezTo>
                    <a:pt x="1727792" y="674732"/>
                    <a:pt x="1622407" y="569821"/>
                    <a:pt x="1557338" y="456405"/>
                  </a:cubicBezTo>
                  <a:cubicBezTo>
                    <a:pt x="1557338" y="456405"/>
                    <a:pt x="1557338" y="456405"/>
                    <a:pt x="1557338" y="457121"/>
                  </a:cubicBezTo>
                  <a:lnTo>
                    <a:pt x="1557338" y="461459"/>
                  </a:lnTo>
                  <a:lnTo>
                    <a:pt x="1525250" y="396969"/>
                  </a:lnTo>
                  <a:cubicBezTo>
                    <a:pt x="1380696" y="159357"/>
                    <a:pt x="1119380" y="0"/>
                    <a:pt x="822325" y="0"/>
                  </a:cubicBezTo>
                  <a:cubicBezTo>
                    <a:pt x="365897" y="0"/>
                    <a:pt x="0" y="370026"/>
                    <a:pt x="0" y="823119"/>
                  </a:cubicBezTo>
                  <a:cubicBezTo>
                    <a:pt x="0" y="1276212"/>
                    <a:pt x="365897" y="1646238"/>
                    <a:pt x="822325" y="1646238"/>
                  </a:cubicBezTo>
                  <a:close/>
                </a:path>
              </a:pathLst>
            </a:custGeom>
            <a:solidFill>
              <a:srgbClr val="7F7F7F"/>
            </a:solidFill>
            <a:ln>
              <a:noFill/>
            </a:ln>
          </p:spPr>
          <p:txBody>
            <a:bodyPr vert="horz" wrap="square" lIns="91440" tIns="45720" rIns="91440" bIns="45720" numCol="1" anchor="t" anchorCtr="0" compatLnSpc="1">
              <a:noAutofit/>
            </a:bodyPr>
            <a:lstStyle/>
            <a:p>
              <a:endParaRPr lang="zh-CN" altLang="en-US"/>
            </a:p>
          </p:txBody>
        </p:sp>
        <p:sp>
          <p:nvSpPr>
            <p:cNvPr id="30" name="Rectangle 1"/>
            <p:cNvSpPr>
              <a:spLocks noChangeArrowheads="1"/>
            </p:cNvSpPr>
            <p:nvPr/>
          </p:nvSpPr>
          <p:spPr bwMode="auto">
            <a:xfrm>
              <a:off x="3334922" y="4096804"/>
              <a:ext cx="691348" cy="464743"/>
            </a:xfrm>
            <a:prstGeom prst="rect">
              <a:avLst/>
            </a:prstGeom>
            <a:noFill/>
            <a:ln w="9525">
              <a:noFill/>
              <a:miter lim="800000"/>
            </a:ln>
            <a:effectLst/>
          </p:spPr>
          <p:txBody>
            <a:bodyPr wrap="square" anchor="ctr">
              <a:spAutoFit/>
            </a:bodyPr>
            <a:lstStyle/>
            <a:p>
              <a:pPr algn="ctr">
                <a:lnSpc>
                  <a:spcPct val="110000"/>
                </a:lnSpc>
                <a:defRPr/>
              </a:pPr>
              <a:r>
                <a:rPr lang="zh-CN" altLang="en-US" sz="1100" dirty="0">
                  <a:solidFill>
                    <a:schemeClr val="bg1"/>
                  </a:solidFill>
                  <a:latin typeface="微软雅黑" panose="020B0503020204020204" pitchFamily="34" charset="-122"/>
                  <a:ea typeface="微软雅黑" panose="020B0503020204020204" pitchFamily="34" charset="-122"/>
                </a:rPr>
                <a:t>第一张</a:t>
              </a:r>
              <a:endParaRPr lang="en-US" altLang="zh-CN" sz="1100" dirty="0">
                <a:solidFill>
                  <a:schemeClr val="bg1"/>
                </a:solidFill>
                <a:latin typeface="微软雅黑" panose="020B0503020204020204" pitchFamily="34" charset="-122"/>
                <a:ea typeface="微软雅黑" panose="020B0503020204020204" pitchFamily="34" charset="-122"/>
              </a:endParaRPr>
            </a:p>
            <a:p>
              <a:pPr algn="ctr">
                <a:lnSpc>
                  <a:spcPct val="110000"/>
                </a:lnSpc>
                <a:defRPr/>
              </a:pPr>
              <a:r>
                <a:rPr lang="zh-CN" altLang="en-US" sz="1100" dirty="0">
                  <a:solidFill>
                    <a:schemeClr val="bg1"/>
                  </a:solidFill>
                  <a:latin typeface="微软雅黑" panose="020B0503020204020204" pitchFamily="34" charset="-122"/>
                  <a:ea typeface="微软雅黑" panose="020B0503020204020204" pitchFamily="34" charset="-122"/>
                </a:rPr>
                <a:t>牌照</a:t>
              </a:r>
              <a:endParaRPr lang="zh-CN" altLang="en-US" sz="1100" dirty="0">
                <a:solidFill>
                  <a:schemeClr val="bg1"/>
                </a:solidFill>
                <a:latin typeface="微软雅黑" panose="020B0503020204020204" pitchFamily="34" charset="-122"/>
                <a:ea typeface="微软雅黑" panose="020B0503020204020204" pitchFamily="34" charset="-122"/>
              </a:endParaRPr>
            </a:p>
          </p:txBody>
        </p:sp>
      </p:grpSp>
      <p:grpSp>
        <p:nvGrpSpPr>
          <p:cNvPr id="4" name="组合 3"/>
          <p:cNvGrpSpPr/>
          <p:nvPr/>
        </p:nvGrpSpPr>
        <p:grpSpPr>
          <a:xfrm>
            <a:off x="6168574" y="3934229"/>
            <a:ext cx="775064" cy="779904"/>
            <a:chOff x="6168574" y="3934229"/>
            <a:chExt cx="775064" cy="779904"/>
          </a:xfrm>
        </p:grpSpPr>
        <p:sp>
          <p:nvSpPr>
            <p:cNvPr id="29" name="任意多边形 28"/>
            <p:cNvSpPr/>
            <p:nvPr/>
          </p:nvSpPr>
          <p:spPr bwMode="auto">
            <a:xfrm rot="5400000" flipV="1">
              <a:off x="6176474" y="3998068"/>
              <a:ext cx="779904" cy="652226"/>
            </a:xfrm>
            <a:custGeom>
              <a:avLst/>
              <a:gdLst>
                <a:gd name="connsiteX0" fmla="*/ 822325 w 1968501"/>
                <a:gd name="connsiteY0" fmla="*/ 1646238 h 1646238"/>
                <a:gd name="connsiteX1" fmla="*/ 1516397 w 1968501"/>
                <a:gd name="connsiteY1" fmla="*/ 1264885 h 1646238"/>
                <a:gd name="connsiteX2" fmla="*/ 1557338 w 1968501"/>
                <a:gd name="connsiteY2" fmla="*/ 1188030 h 1646238"/>
                <a:gd name="connsiteX3" fmla="*/ 1557338 w 1968501"/>
                <a:gd name="connsiteY3" fmla="*/ 1188322 h 1646238"/>
                <a:gd name="connsiteX4" fmla="*/ 1557338 w 1968501"/>
                <a:gd name="connsiteY4" fmla="*/ 1189038 h 1646238"/>
                <a:gd name="connsiteX5" fmla="*/ 1846437 w 1968501"/>
                <a:gd name="connsiteY5" fmla="*/ 891851 h 1646238"/>
                <a:gd name="connsiteX6" fmla="*/ 1967109 w 1968501"/>
                <a:gd name="connsiteY6" fmla="*/ 823118 h 1646238"/>
                <a:gd name="connsiteX7" fmla="*/ 1968501 w 1968501"/>
                <a:gd name="connsiteY7" fmla="*/ 823118 h 1646238"/>
                <a:gd name="connsiteX8" fmla="*/ 1967805 w 1968501"/>
                <a:gd name="connsiteY8" fmla="*/ 822722 h 1646238"/>
                <a:gd name="connsiteX9" fmla="*/ 1968501 w 1968501"/>
                <a:gd name="connsiteY9" fmla="*/ 822325 h 1646238"/>
                <a:gd name="connsiteX10" fmla="*/ 1967109 w 1968501"/>
                <a:gd name="connsiteY10" fmla="*/ 822325 h 1646238"/>
                <a:gd name="connsiteX11" fmla="*/ 1846437 w 1968501"/>
                <a:gd name="connsiteY11" fmla="*/ 753591 h 1646238"/>
                <a:gd name="connsiteX12" fmla="*/ 1557338 w 1968501"/>
                <a:gd name="connsiteY12" fmla="*/ 456405 h 1646238"/>
                <a:gd name="connsiteX13" fmla="*/ 1557338 w 1968501"/>
                <a:gd name="connsiteY13" fmla="*/ 457121 h 1646238"/>
                <a:gd name="connsiteX14" fmla="*/ 1557338 w 1968501"/>
                <a:gd name="connsiteY14" fmla="*/ 461459 h 1646238"/>
                <a:gd name="connsiteX15" fmla="*/ 1525250 w 1968501"/>
                <a:gd name="connsiteY15" fmla="*/ 396969 h 1646238"/>
                <a:gd name="connsiteX16" fmla="*/ 822325 w 1968501"/>
                <a:gd name="connsiteY16" fmla="*/ 0 h 1646238"/>
                <a:gd name="connsiteX17" fmla="*/ 0 w 1968501"/>
                <a:gd name="connsiteY17" fmla="*/ 823119 h 1646238"/>
                <a:gd name="connsiteX18" fmla="*/ 822325 w 1968501"/>
                <a:gd name="connsiteY18" fmla="*/ 1646238 h 1646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8501" h="1646238">
                  <a:moveTo>
                    <a:pt x="822325" y="1646238"/>
                  </a:moveTo>
                  <a:cubicBezTo>
                    <a:pt x="1112779" y="1646238"/>
                    <a:pt x="1369284" y="1495207"/>
                    <a:pt x="1516397" y="1264885"/>
                  </a:cubicBezTo>
                  <a:lnTo>
                    <a:pt x="1557338" y="1188030"/>
                  </a:lnTo>
                  <a:lnTo>
                    <a:pt x="1557338" y="1188322"/>
                  </a:lnTo>
                  <a:cubicBezTo>
                    <a:pt x="1557338" y="1189038"/>
                    <a:pt x="1557338" y="1189038"/>
                    <a:pt x="1557338" y="1189038"/>
                  </a:cubicBezTo>
                  <a:cubicBezTo>
                    <a:pt x="1622407" y="1075622"/>
                    <a:pt x="1727792" y="970711"/>
                    <a:pt x="1846437" y="891851"/>
                  </a:cubicBezTo>
                  <a:lnTo>
                    <a:pt x="1967109" y="823118"/>
                  </a:lnTo>
                  <a:lnTo>
                    <a:pt x="1968501" y="823118"/>
                  </a:lnTo>
                  <a:lnTo>
                    <a:pt x="1967805" y="822722"/>
                  </a:lnTo>
                  <a:lnTo>
                    <a:pt x="1968501" y="822325"/>
                  </a:lnTo>
                  <a:lnTo>
                    <a:pt x="1967109" y="822325"/>
                  </a:lnTo>
                  <a:lnTo>
                    <a:pt x="1846437" y="753591"/>
                  </a:lnTo>
                  <a:cubicBezTo>
                    <a:pt x="1727792" y="674732"/>
                    <a:pt x="1622407" y="569821"/>
                    <a:pt x="1557338" y="456405"/>
                  </a:cubicBezTo>
                  <a:cubicBezTo>
                    <a:pt x="1557338" y="456405"/>
                    <a:pt x="1557338" y="456405"/>
                    <a:pt x="1557338" y="457121"/>
                  </a:cubicBezTo>
                  <a:lnTo>
                    <a:pt x="1557338" y="461459"/>
                  </a:lnTo>
                  <a:lnTo>
                    <a:pt x="1525250" y="396969"/>
                  </a:lnTo>
                  <a:cubicBezTo>
                    <a:pt x="1380696" y="159357"/>
                    <a:pt x="1119380" y="0"/>
                    <a:pt x="822325" y="0"/>
                  </a:cubicBezTo>
                  <a:cubicBezTo>
                    <a:pt x="365897" y="0"/>
                    <a:pt x="0" y="370026"/>
                    <a:pt x="0" y="823119"/>
                  </a:cubicBezTo>
                  <a:cubicBezTo>
                    <a:pt x="0" y="1276212"/>
                    <a:pt x="365897" y="1646238"/>
                    <a:pt x="822325" y="1646238"/>
                  </a:cubicBezTo>
                  <a:close/>
                </a:path>
              </a:pathLst>
            </a:custGeom>
            <a:solidFill>
              <a:srgbClr val="7F7F7F"/>
            </a:solidFill>
            <a:ln>
              <a:noFill/>
            </a:ln>
          </p:spPr>
          <p:txBody>
            <a:bodyPr vert="horz" wrap="square" lIns="91440" tIns="45720" rIns="91440" bIns="45720" numCol="1" anchor="t" anchorCtr="0" compatLnSpc="1">
              <a:noAutofit/>
            </a:bodyPr>
            <a:lstStyle/>
            <a:p>
              <a:endParaRPr lang="zh-CN" altLang="en-US"/>
            </a:p>
          </p:txBody>
        </p:sp>
        <p:sp>
          <p:nvSpPr>
            <p:cNvPr id="31" name="Rectangle 1"/>
            <p:cNvSpPr>
              <a:spLocks noChangeArrowheads="1"/>
            </p:cNvSpPr>
            <p:nvPr/>
          </p:nvSpPr>
          <p:spPr bwMode="auto">
            <a:xfrm>
              <a:off x="6168574" y="4041069"/>
              <a:ext cx="775064" cy="464743"/>
            </a:xfrm>
            <a:prstGeom prst="rect">
              <a:avLst/>
            </a:prstGeom>
            <a:noFill/>
            <a:ln w="9525">
              <a:noFill/>
              <a:miter lim="800000"/>
            </a:ln>
            <a:effectLst/>
          </p:spPr>
          <p:txBody>
            <a:bodyPr wrap="square" anchor="ctr">
              <a:spAutoFit/>
            </a:bodyPr>
            <a:lstStyle/>
            <a:p>
              <a:pPr algn="ctr">
                <a:lnSpc>
                  <a:spcPct val="110000"/>
                </a:lnSpc>
                <a:defRPr/>
              </a:pPr>
              <a:r>
                <a:rPr lang="zh-CN" altLang="en-US" sz="1100" dirty="0">
                  <a:solidFill>
                    <a:schemeClr val="bg1"/>
                  </a:solidFill>
                  <a:latin typeface="微软雅黑" panose="020B0503020204020204" pitchFamily="34" charset="-122"/>
                  <a:ea typeface="微软雅黑" panose="020B0503020204020204" pitchFamily="34" charset="-122"/>
                </a:rPr>
                <a:t>天猫医药馆上线</a:t>
              </a:r>
              <a:endParaRPr lang="zh-CN" altLang="en-US" sz="1100" dirty="0">
                <a:solidFill>
                  <a:schemeClr val="bg1"/>
                </a:solidFill>
                <a:latin typeface="微软雅黑" panose="020B0503020204020204" pitchFamily="34" charset="-122"/>
                <a:ea typeface="微软雅黑" panose="020B0503020204020204" pitchFamily="34" charset="-122"/>
              </a:endParaRPr>
            </a:p>
          </p:txBody>
        </p:sp>
      </p:grpSp>
      <p:sp>
        <p:nvSpPr>
          <p:cNvPr id="32" name="矩形 31"/>
          <p:cNvSpPr/>
          <p:nvPr/>
        </p:nvSpPr>
        <p:spPr>
          <a:xfrm>
            <a:off x="422123" y="307974"/>
            <a:ext cx="8358842" cy="461665"/>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中国医药互联网行业处于成长初期，有较大发展空间</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33" name="Rectangle 1"/>
          <p:cNvSpPr>
            <a:spLocks noChangeArrowheads="1"/>
          </p:cNvSpPr>
          <p:nvPr/>
        </p:nvSpPr>
        <p:spPr bwMode="auto">
          <a:xfrm>
            <a:off x="440729" y="784552"/>
            <a:ext cx="9417374" cy="552459"/>
          </a:xfrm>
          <a:prstGeom prst="rect">
            <a:avLst/>
          </a:prstGeom>
          <a:noFill/>
          <a:ln w="9525">
            <a:noFill/>
            <a:miter lim="800000"/>
          </a:ln>
          <a:effectLst/>
        </p:spPr>
        <p:txBody>
          <a:bodyPr wrap="square" anchor="ctr">
            <a:spAutoFit/>
          </a:bodyPr>
          <a:lstStyle/>
          <a:p>
            <a:pPr>
              <a:lnSpc>
                <a:spcPct val="130000"/>
              </a:lnSpc>
              <a:defRPr/>
            </a:pPr>
            <a:r>
              <a:rPr lang="zh-CN" altLang="en-US" sz="1150" dirty="0">
                <a:solidFill>
                  <a:srgbClr val="333333"/>
                </a:solidFill>
                <a:latin typeface="微软雅黑" panose="020B0503020204020204" pitchFamily="34" charset="-122"/>
                <a:ea typeface="微软雅黑" panose="020B0503020204020204" pitchFamily="34" charset="-122"/>
              </a:rPr>
              <a:t>经过近二十年的发展，中国医药电商现仍处于成长初期。究其原因，是因为医药本身的特殊性，政府对于处方药销售的监管较为谨慎，但</a:t>
            </a:r>
            <a:r>
              <a:rPr lang="en-US" altLang="zh-CN" sz="1150" dirty="0">
                <a:solidFill>
                  <a:srgbClr val="333333"/>
                </a:solidFill>
                <a:latin typeface="微软雅黑" panose="020B0503020204020204" pitchFamily="34" charset="-122"/>
                <a:ea typeface="微软雅黑" panose="020B0503020204020204" pitchFamily="34" charset="-122"/>
              </a:rPr>
              <a:t>2014</a:t>
            </a:r>
            <a:r>
              <a:rPr lang="zh-CN" altLang="en-US" sz="1150" dirty="0">
                <a:solidFill>
                  <a:srgbClr val="333333"/>
                </a:solidFill>
                <a:latin typeface="微软雅黑" panose="020B0503020204020204" pitchFamily="34" charset="-122"/>
                <a:ea typeface="微软雅黑" panose="020B0503020204020204" pitchFamily="34" charset="-122"/>
              </a:rPr>
              <a:t>年颁布的</a:t>
            </a:r>
            <a:r>
              <a:rPr lang="en-US" altLang="zh-CN" sz="1150" dirty="0">
                <a:solidFill>
                  <a:srgbClr val="333333"/>
                </a:solidFill>
                <a:latin typeface="微软雅黑" panose="020B0503020204020204" pitchFamily="34" charset="-122"/>
                <a:ea typeface="微软雅黑" panose="020B0503020204020204" pitchFamily="34" charset="-122"/>
              </a:rPr>
              <a:t>《</a:t>
            </a:r>
            <a:r>
              <a:rPr lang="zh-CN" altLang="en-US" sz="1150" dirty="0">
                <a:solidFill>
                  <a:srgbClr val="333333"/>
                </a:solidFill>
                <a:latin typeface="微软雅黑" panose="020B0503020204020204" pitchFamily="34" charset="-122"/>
                <a:ea typeface="微软雅黑" panose="020B0503020204020204" pitchFamily="34" charset="-122"/>
              </a:rPr>
              <a:t>互联网食品药品经营监督管理办法（征求意见稿）</a:t>
            </a:r>
            <a:r>
              <a:rPr lang="en-US" altLang="zh-CN" sz="1150" dirty="0">
                <a:solidFill>
                  <a:srgbClr val="333333"/>
                </a:solidFill>
                <a:latin typeface="微软雅黑" panose="020B0503020204020204" pitchFamily="34" charset="-122"/>
                <a:ea typeface="微软雅黑" panose="020B0503020204020204" pitchFamily="34" charset="-122"/>
              </a:rPr>
              <a:t>》</a:t>
            </a:r>
            <a:r>
              <a:rPr lang="zh-CN" altLang="en-US" sz="1150" dirty="0">
                <a:solidFill>
                  <a:srgbClr val="333333"/>
                </a:solidFill>
                <a:latin typeface="微软雅黑" panose="020B0503020204020204" pitchFamily="34" charset="-122"/>
                <a:ea typeface="微软雅黑" panose="020B0503020204020204" pitchFamily="34" charset="-122"/>
              </a:rPr>
              <a:t>，政策内容的松动提升了企业开展互联网经营的积极性，推动医药电商快速扩</a:t>
            </a:r>
            <a:r>
              <a:rPr lang="zh-CN" altLang="en-US" sz="1150" dirty="0" smtClean="0">
                <a:solidFill>
                  <a:srgbClr val="333333"/>
                </a:solidFill>
                <a:latin typeface="微软雅黑" panose="020B0503020204020204" pitchFamily="34" charset="-122"/>
                <a:ea typeface="微软雅黑" panose="020B0503020204020204" pitchFamily="34" charset="-122"/>
              </a:rPr>
              <a:t>容</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500"/>
                                        <p:tgtEl>
                                          <p:spTgt spid="12"/>
                                        </p:tgtEl>
                                      </p:cBhvr>
                                    </p:animEffect>
                                  </p:childTnLst>
                                </p:cTn>
                              </p:par>
                            </p:childTnLst>
                          </p:cTn>
                        </p:par>
                        <p:par>
                          <p:cTn id="8" fill="hold">
                            <p:stCondLst>
                              <p:cond delay="1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2500"/>
                            </p:stCondLst>
                            <p:childTnLst>
                              <p:par>
                                <p:cTn id="15" presetID="42"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5B74D8B9-E116-425F-B33E-AD807879AD22}" type="slidenum">
              <a:rPr lang="zh-CN" altLang="en-US" smtClean="0"/>
            </a:fld>
            <a:endParaRPr lang="zh-CN" altLang="en-US"/>
          </a:p>
        </p:txBody>
      </p:sp>
      <p:sp>
        <p:nvSpPr>
          <p:cNvPr id="146" name="矩形 145"/>
          <p:cNvSpPr/>
          <p:nvPr/>
        </p:nvSpPr>
        <p:spPr>
          <a:xfrm>
            <a:off x="430838" y="307974"/>
            <a:ext cx="8358842" cy="424732"/>
          </a:xfrm>
          <a:prstGeom prst="rect">
            <a:avLst/>
          </a:prstGeom>
        </p:spPr>
        <p:txBody>
          <a:bodyPr wrap="square">
            <a:spAutoFit/>
          </a:bodyPr>
          <a:lstStyle/>
          <a:p>
            <a:pPr>
              <a:lnSpc>
                <a:spcPct val="120000"/>
              </a:lnSpc>
            </a:pPr>
            <a:r>
              <a:rPr lang="zh-CN" altLang="en-US" sz="2000" dirty="0">
                <a:solidFill>
                  <a:srgbClr val="009ADD"/>
                </a:solidFill>
                <a:latin typeface="华康俪金黑W8(P)" panose="020B0800000000000000" pitchFamily="34" charset="-122"/>
                <a:ea typeface="华康俪金黑W8(P)" panose="020B0800000000000000" pitchFamily="34" charset="-122"/>
              </a:rPr>
              <a:t>医药互联网投融资数量不断增长，且主要集中在发展早期</a:t>
            </a:r>
            <a:endParaRPr lang="zh-CN" altLang="en-US" sz="2000" dirty="0">
              <a:solidFill>
                <a:srgbClr val="009ADD"/>
              </a:solidFill>
              <a:latin typeface="华康俪金黑W8(P)" panose="020B0800000000000000" pitchFamily="34" charset="-122"/>
              <a:ea typeface="华康俪金黑W8(P)" panose="020B0800000000000000" pitchFamily="34" charset="-122"/>
            </a:endParaRPr>
          </a:p>
        </p:txBody>
      </p:sp>
      <p:sp>
        <p:nvSpPr>
          <p:cNvPr id="11" name="Rectangle 1"/>
          <p:cNvSpPr>
            <a:spLocks noChangeArrowheads="1"/>
          </p:cNvSpPr>
          <p:nvPr/>
        </p:nvSpPr>
        <p:spPr bwMode="auto">
          <a:xfrm>
            <a:off x="440734" y="769573"/>
            <a:ext cx="9513163" cy="552459"/>
          </a:xfrm>
          <a:prstGeom prst="rect">
            <a:avLst/>
          </a:prstGeom>
          <a:noFill/>
          <a:ln w="9525">
            <a:noFill/>
            <a:miter lim="800000"/>
          </a:ln>
          <a:effectLst/>
        </p:spPr>
        <p:txBody>
          <a:bodyPr wrap="square" anchor="ctr">
            <a:spAutoFit/>
          </a:bodyPr>
          <a:lstStyle/>
          <a:p>
            <a:pPr>
              <a:lnSpc>
                <a:spcPct val="130000"/>
              </a:lnSpc>
              <a:defRPr/>
            </a:pPr>
            <a:r>
              <a:rPr lang="en-US" altLang="zh-CN" sz="1150" dirty="0">
                <a:solidFill>
                  <a:srgbClr val="333333"/>
                </a:solidFill>
                <a:latin typeface="微软雅黑" panose="020B0503020204020204" pitchFamily="34" charset="-122"/>
                <a:ea typeface="微软雅黑" panose="020B0503020204020204" pitchFamily="34" charset="-122"/>
              </a:rPr>
              <a:t>2014</a:t>
            </a:r>
            <a:r>
              <a:rPr lang="zh-CN" altLang="en-US" sz="1150" dirty="0">
                <a:solidFill>
                  <a:srgbClr val="333333"/>
                </a:solidFill>
                <a:latin typeface="微软雅黑" panose="020B0503020204020204" pitchFamily="34" charset="-122"/>
                <a:ea typeface="微软雅黑" panose="020B0503020204020204" pitchFamily="34" charset="-122"/>
              </a:rPr>
              <a:t>年</a:t>
            </a:r>
            <a:r>
              <a:rPr lang="en-US" altLang="zh-CN" sz="1150" dirty="0">
                <a:solidFill>
                  <a:srgbClr val="333333"/>
                </a:solidFill>
                <a:latin typeface="微软雅黑" panose="020B0503020204020204" pitchFamily="34" charset="-122"/>
                <a:ea typeface="微软雅黑" panose="020B0503020204020204" pitchFamily="34" charset="-122"/>
              </a:rPr>
              <a:t>《</a:t>
            </a:r>
            <a:r>
              <a:rPr lang="zh-CN" altLang="en-US" sz="1150" dirty="0">
                <a:solidFill>
                  <a:srgbClr val="333333"/>
                </a:solidFill>
                <a:latin typeface="微软雅黑" panose="020B0503020204020204" pitchFamily="34" charset="-122"/>
                <a:ea typeface="微软雅黑" panose="020B0503020204020204" pitchFamily="34" charset="-122"/>
              </a:rPr>
              <a:t>互联网食品药品经营监督管理办法（征求意见稿）</a:t>
            </a:r>
            <a:r>
              <a:rPr lang="en-US" altLang="zh-CN" sz="1150" dirty="0">
                <a:solidFill>
                  <a:srgbClr val="333333"/>
                </a:solidFill>
                <a:latin typeface="微软雅黑" panose="020B0503020204020204" pitchFamily="34" charset="-122"/>
                <a:ea typeface="微软雅黑" panose="020B0503020204020204" pitchFamily="34" charset="-122"/>
              </a:rPr>
              <a:t>》</a:t>
            </a:r>
            <a:r>
              <a:rPr lang="zh-CN" altLang="en-US" sz="1150" dirty="0">
                <a:solidFill>
                  <a:srgbClr val="333333"/>
                </a:solidFill>
                <a:latin typeface="微软雅黑" panose="020B0503020204020204" pitchFamily="34" charset="-122"/>
                <a:ea typeface="微软雅黑" panose="020B0503020204020204" pitchFamily="34" charset="-122"/>
              </a:rPr>
              <a:t>的颁布，受到处方药允许网上售卖的趋势影响，医药电商投融资数量增长了</a:t>
            </a:r>
            <a:r>
              <a:rPr lang="en-US" altLang="zh-CN" sz="1150" dirty="0">
                <a:solidFill>
                  <a:srgbClr val="333333"/>
                </a:solidFill>
                <a:latin typeface="微软雅黑" panose="020B0503020204020204" pitchFamily="34" charset="-122"/>
                <a:ea typeface="微软雅黑" panose="020B0503020204020204" pitchFamily="34" charset="-122"/>
              </a:rPr>
              <a:t>3</a:t>
            </a:r>
            <a:r>
              <a:rPr lang="zh-CN" altLang="en-US" sz="1150" dirty="0">
                <a:solidFill>
                  <a:srgbClr val="333333"/>
                </a:solidFill>
                <a:latin typeface="微软雅黑" panose="020B0503020204020204" pitchFamily="34" charset="-122"/>
                <a:ea typeface="微软雅黑" panose="020B0503020204020204" pitchFamily="34" charset="-122"/>
              </a:rPr>
              <a:t>倍。中国医药电商获得融资的企业主要集中在</a:t>
            </a:r>
            <a:r>
              <a:rPr lang="en-US" altLang="zh-CN" sz="1150" dirty="0">
                <a:solidFill>
                  <a:srgbClr val="333333"/>
                </a:solidFill>
                <a:latin typeface="微软雅黑" panose="020B0503020204020204" pitchFamily="34" charset="-122"/>
                <a:ea typeface="微软雅黑" panose="020B0503020204020204" pitchFamily="34" charset="-122"/>
              </a:rPr>
              <a:t>A</a:t>
            </a:r>
            <a:r>
              <a:rPr lang="zh-CN" altLang="en-US" sz="1150" dirty="0">
                <a:solidFill>
                  <a:srgbClr val="333333"/>
                </a:solidFill>
                <a:latin typeface="微软雅黑" panose="020B0503020204020204" pitchFamily="34" charset="-122"/>
                <a:ea typeface="微软雅黑" panose="020B0503020204020204" pitchFamily="34" charset="-122"/>
              </a:rPr>
              <a:t>轮，占比为</a:t>
            </a:r>
            <a:r>
              <a:rPr lang="en-US" altLang="zh-CN" sz="1150" dirty="0">
                <a:solidFill>
                  <a:srgbClr val="333333"/>
                </a:solidFill>
                <a:latin typeface="微软雅黑" panose="020B0503020204020204" pitchFamily="34" charset="-122"/>
                <a:ea typeface="微软雅黑" panose="020B0503020204020204" pitchFamily="34" charset="-122"/>
              </a:rPr>
              <a:t>59%</a:t>
            </a:r>
            <a:r>
              <a:rPr lang="zh-CN" altLang="en-US" sz="1150" dirty="0">
                <a:solidFill>
                  <a:srgbClr val="333333"/>
                </a:solidFill>
                <a:latin typeface="微软雅黑" panose="020B0503020204020204" pitchFamily="34" charset="-122"/>
                <a:ea typeface="微软雅黑" panose="020B0503020204020204" pitchFamily="34" charset="-122"/>
              </a:rPr>
              <a:t>，其次为种子天使轮，占比为</a:t>
            </a:r>
            <a:r>
              <a:rPr lang="en-US" altLang="zh-CN" sz="1150" dirty="0">
                <a:solidFill>
                  <a:srgbClr val="333333"/>
                </a:solidFill>
                <a:latin typeface="微软雅黑" panose="020B0503020204020204" pitchFamily="34" charset="-122"/>
                <a:ea typeface="微软雅黑" panose="020B0503020204020204" pitchFamily="34" charset="-122"/>
              </a:rPr>
              <a:t>17%</a:t>
            </a:r>
            <a:r>
              <a:rPr lang="zh-CN" altLang="en-US" sz="1150" dirty="0">
                <a:solidFill>
                  <a:srgbClr val="333333"/>
                </a:solidFill>
                <a:latin typeface="微软雅黑" panose="020B0503020204020204" pitchFamily="34" charset="-122"/>
                <a:ea typeface="微软雅黑" panose="020B0503020204020204" pitchFamily="34" charset="-122"/>
              </a:rPr>
              <a:t>，二者总占比近</a:t>
            </a:r>
            <a:r>
              <a:rPr lang="en-US" altLang="zh-CN" sz="1150" dirty="0">
                <a:solidFill>
                  <a:srgbClr val="333333"/>
                </a:solidFill>
                <a:latin typeface="微软雅黑" panose="020B0503020204020204" pitchFamily="34" charset="-122"/>
                <a:ea typeface="微软雅黑" panose="020B0503020204020204" pitchFamily="34" charset="-122"/>
              </a:rPr>
              <a:t>80%</a:t>
            </a:r>
            <a:r>
              <a:rPr lang="zh-CN" altLang="en-US" sz="1150" dirty="0">
                <a:solidFill>
                  <a:srgbClr val="333333"/>
                </a:solidFill>
                <a:latin typeface="微软雅黑" panose="020B0503020204020204" pitchFamily="34" charset="-122"/>
                <a:ea typeface="微软雅黑" panose="020B0503020204020204" pitchFamily="34" charset="-122"/>
              </a:rPr>
              <a:t>。</a:t>
            </a:r>
            <a:endParaRPr lang="zh-CN" altLang="en-US" sz="115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8" name="文本框 8"/>
          <p:cNvSpPr txBox="1">
            <a:spLocks noChangeArrowheads="1"/>
          </p:cNvSpPr>
          <p:nvPr/>
        </p:nvSpPr>
        <p:spPr bwMode="auto">
          <a:xfrm>
            <a:off x="1106548" y="5232630"/>
            <a:ext cx="6068952" cy="236219"/>
          </a:xfrm>
          <a:prstGeom prst="rect">
            <a:avLst/>
          </a:prstGeom>
          <a:noFill/>
          <a:ln w="9525">
            <a:noFill/>
            <a:miter lim="800000"/>
          </a:ln>
        </p:spPr>
        <p:txBody>
          <a:bodyPr wrap="square">
            <a:spAutoFit/>
          </a:bodyPr>
          <a:lstStyle/>
          <a:p>
            <a:pPr>
              <a:lnSpc>
                <a:spcPct val="110000"/>
              </a:lnSpc>
            </a:pPr>
            <a:r>
              <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rPr>
              <a:t>目前医药电商依然受制于处方药不能网售（含电子病历的缺失）、医保线上支付暂时没有打通。</a:t>
            </a:r>
            <a:endParaRPr lang="zh-CN" altLang="en-US" sz="850" dirty="0">
              <a:solidFill>
                <a:schemeClr val="tx1">
                  <a:lumMod val="75000"/>
                  <a:lumOff val="25000"/>
                </a:schemeClr>
              </a:solidFill>
              <a:latin typeface="微软雅黑" panose="020B0503020204020204" pitchFamily="34" charset="-122"/>
              <a:ea typeface="微软雅黑" panose="020B0503020204020204" pitchFamily="34" charset="-122"/>
              <a:cs typeface="Segoe UI" panose="020B0502040204020203" pitchFamily="34" charset="0"/>
            </a:endParaRPr>
          </a:p>
        </p:txBody>
      </p:sp>
      <p:graphicFrame>
        <p:nvGraphicFramePr>
          <p:cNvPr id="9" name="图表 8"/>
          <p:cNvGraphicFramePr/>
          <p:nvPr/>
        </p:nvGraphicFramePr>
        <p:xfrm>
          <a:off x="613171" y="1831475"/>
          <a:ext cx="3801958" cy="2924071"/>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5" name="表格 14"/>
          <p:cNvGraphicFramePr>
            <a:graphicFrameLocks noGrp="1"/>
          </p:cNvGraphicFramePr>
          <p:nvPr/>
        </p:nvGraphicFramePr>
        <p:xfrm>
          <a:off x="5445755" y="2062694"/>
          <a:ext cx="4110275" cy="2672390"/>
        </p:xfrm>
        <a:graphic>
          <a:graphicData uri="http://schemas.openxmlformats.org/drawingml/2006/table">
            <a:tbl>
              <a:tblPr firstRow="1" bandRow="1">
                <a:tableStyleId>{5940675A-B579-460E-94D1-54222C63F5DA}</a:tableStyleId>
              </a:tblPr>
              <a:tblGrid>
                <a:gridCol w="943022"/>
                <a:gridCol w="1178777"/>
                <a:gridCol w="779018"/>
                <a:gridCol w="1209458"/>
              </a:tblGrid>
              <a:tr h="285755">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时间</a:t>
                      </a:r>
                      <a:endParaRPr lang="zh-CN" altLang="en-US" sz="12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3980F6"/>
                      </a:fgClr>
                      <a:bgClr>
                        <a:srgbClr val="00B0F0"/>
                      </a:bgClr>
                    </a:pattFill>
                  </a:tcPr>
                </a:tc>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适用类别</a:t>
                      </a:r>
                      <a:endParaRPr lang="zh-CN" altLang="en-US" sz="1200" b="1" dirty="0" smtClean="0">
                        <a:solidFill>
                          <a:schemeClr val="bg1"/>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3980F6"/>
                      </a:fgClr>
                      <a:bgClr>
                        <a:srgbClr val="00B0F0"/>
                      </a:bgClr>
                    </a:pattFill>
                  </a:tcPr>
                </a:tc>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轮次</a:t>
                      </a:r>
                      <a:endParaRPr lang="zh-CN" altLang="en-US" sz="12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3980F6"/>
                      </a:fgClr>
                      <a:bgClr>
                        <a:srgbClr val="00B0F0"/>
                      </a:bgClr>
                    </a:pattFill>
                  </a:tcPr>
                </a:tc>
                <a:tc>
                  <a:txBody>
                    <a:bodyPr/>
                    <a:lstStyle/>
                    <a:p>
                      <a:pPr algn="ctr"/>
                      <a:r>
                        <a:rPr lang="zh-CN" altLang="en-US" sz="1200" b="1" dirty="0" smtClean="0">
                          <a:solidFill>
                            <a:schemeClr val="bg1"/>
                          </a:solidFill>
                          <a:latin typeface="微软雅黑" panose="020B0503020204020204" pitchFamily="34" charset="-122"/>
                          <a:ea typeface="微软雅黑" panose="020B0503020204020204" pitchFamily="34" charset="-122"/>
                        </a:rPr>
                        <a:t>金额</a:t>
                      </a:r>
                      <a:endParaRPr lang="zh-CN" altLang="en-US" sz="1200" b="1" dirty="0">
                        <a:solidFill>
                          <a:schemeClr val="bg1"/>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3980F6"/>
                      </a:fgClr>
                      <a:bgClr>
                        <a:srgbClr val="00B0F0"/>
                      </a:bgClr>
                    </a:pattFill>
                  </a:tcPr>
                </a:tc>
              </a:tr>
              <a:tr h="296593">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2015.07.22</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药品终端网</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A</a:t>
                      </a: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轮</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数千万人民币</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301418">
                <a:tc>
                  <a:txBody>
                    <a:bodyPr/>
                    <a:lstStyle/>
                    <a:p>
                      <a:pPr algn="ct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2015.07.16</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五和博澳药业</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A</a:t>
                      </a: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轮</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数千万人民币</a:t>
                      </a:r>
                      <a:endPar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r>
              <a:tr h="272950">
                <a:tc>
                  <a:txBody>
                    <a:bodyPr/>
                    <a:lstStyle/>
                    <a:p>
                      <a:pPr algn="ctr"/>
                      <a:r>
                        <a:rPr lang="en-US" altLang="zh-CN" sz="1000" b="0" i="0" u="none" strike="noStrike" baseline="0" dirty="0" smtClean="0">
                          <a:solidFill>
                            <a:schemeClr val="tx1">
                              <a:lumMod val="75000"/>
                              <a:lumOff val="25000"/>
                            </a:schemeClr>
                          </a:solidFill>
                          <a:latin typeface="微软雅黑" panose="020B0503020204020204" pitchFamily="34" charset="-122"/>
                          <a:ea typeface="微软雅黑" panose="020B0503020204020204" pitchFamily="34" charset="-122"/>
                        </a:rPr>
                        <a:t>2015.06.22 </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zh-CN" altLang="en-US" sz="1000" b="0" i="0" u="none" strike="noStrike" baseline="0" dirty="0" smtClean="0">
                          <a:solidFill>
                            <a:schemeClr val="tx1">
                              <a:lumMod val="75000"/>
                              <a:lumOff val="25000"/>
                            </a:schemeClr>
                          </a:solidFill>
                          <a:latin typeface="微软雅黑" panose="020B0503020204020204" pitchFamily="34" charset="-122"/>
                          <a:ea typeface="微软雅黑" panose="020B0503020204020204" pitchFamily="34" charset="-122"/>
                        </a:rPr>
                        <a:t>快方送药</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A</a:t>
                      </a: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轮</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5000</a:t>
                      </a: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万人民币</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312126">
                <a:tc>
                  <a:txBody>
                    <a:bodyPr/>
                    <a:lstStyle/>
                    <a:p>
                      <a:pPr algn="ct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2015.06.04</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药给力</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A</a:t>
                      </a: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轮</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数千万人民币</a:t>
                      </a:r>
                      <a:endPar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r>
              <a:tr h="300887">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2015.5.19</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药品终端网</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685800" rtl="0" eaLnBrk="1" fontAlgn="auto" latinLnBrk="0" hangingPunct="1">
                        <a:lnSpc>
                          <a:spcPct val="100000"/>
                        </a:lnSpc>
                        <a:spcBef>
                          <a:spcPts val="0"/>
                        </a:spcBef>
                        <a:spcAft>
                          <a:spcPts val="0"/>
                        </a:spcAft>
                        <a:buClrTx/>
                        <a:buSzTx/>
                        <a:buFontTx/>
                        <a:buNone/>
                        <a:defRPr/>
                      </a:pP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A</a:t>
                      </a: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轮</a:t>
                      </a:r>
                      <a:endPar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2700</a:t>
                      </a: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万人民币</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r h="300887">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2015.3.16</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华肽生物</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种子天使</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1000</a:t>
                      </a: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万人民币</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r>
              <a:tr h="300887">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2015.1.29</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壹药网</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C</a:t>
                      </a: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轮</a:t>
                      </a:r>
                      <a:endPar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4.5</a:t>
                      </a: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亿人民币</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r h="300887">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2015.1.22</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信达生物</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marL="0" marR="0" indent="0" algn="ctr" defTabSz="685800" rtl="0" eaLnBrk="1" fontAlgn="auto" latinLnBrk="0" hangingPunct="1">
                        <a:lnSpc>
                          <a:spcPct val="100000"/>
                        </a:lnSpc>
                        <a:spcBef>
                          <a:spcPts val="0"/>
                        </a:spcBef>
                        <a:spcAft>
                          <a:spcPts val="0"/>
                        </a:spcAft>
                        <a:buClrTx/>
                        <a:buSzTx/>
                        <a:buFontTx/>
                        <a:buNone/>
                        <a:defRPr/>
                      </a:pPr>
                      <a:r>
                        <a:rPr lang="en-US" altLang="zh-CN"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C</a:t>
                      </a:r>
                      <a:r>
                        <a:rPr lang="zh-CN" altLang="en-US" sz="1000" b="0" i="0" u="none" strike="noStrike" kern="1200" baseline="0" dirty="0" smtClean="0">
                          <a:solidFill>
                            <a:schemeClr val="tx1">
                              <a:lumMod val="75000"/>
                              <a:lumOff val="25000"/>
                            </a:schemeClr>
                          </a:solidFill>
                          <a:latin typeface="微软雅黑" panose="020B0503020204020204" pitchFamily="34" charset="-122"/>
                          <a:ea typeface="微软雅黑" panose="020B0503020204020204" pitchFamily="34" charset="-122"/>
                          <a:cs typeface="+mn-cs"/>
                        </a:rPr>
                        <a:t>轮</a:t>
                      </a:r>
                      <a:endPar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c>
                  <a:txBody>
                    <a:bodyPr/>
                    <a:lstStyle/>
                    <a:p>
                      <a:pPr algn="ctr"/>
                      <a:r>
                        <a:rPr lang="en-US" altLang="zh-CN" sz="1000" dirty="0" smtClean="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000" dirty="0" smtClean="0">
                          <a:solidFill>
                            <a:schemeClr val="tx1">
                              <a:lumMod val="75000"/>
                              <a:lumOff val="25000"/>
                            </a:schemeClr>
                          </a:solidFill>
                          <a:latin typeface="微软雅黑" panose="020B0503020204020204" pitchFamily="34" charset="-122"/>
                          <a:ea typeface="微软雅黑" panose="020B0503020204020204" pitchFamily="34" charset="-122"/>
                        </a:rPr>
                        <a:t>亿美元</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72000" marR="72000" anchor="ct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chemeClr val="bg2"/>
                      </a:fgClr>
                      <a:bgClr>
                        <a:schemeClr val="bg1"/>
                      </a:bgClr>
                    </a:pattFill>
                  </a:tcPr>
                </a:tc>
              </a:tr>
            </a:tbl>
          </a:graphicData>
        </a:graphic>
      </p:graphicFrame>
      <p:sp>
        <p:nvSpPr>
          <p:cNvPr id="16" name="Rectangle 1"/>
          <p:cNvSpPr>
            <a:spLocks noChangeArrowheads="1"/>
          </p:cNvSpPr>
          <p:nvPr/>
        </p:nvSpPr>
        <p:spPr bwMode="auto">
          <a:xfrm>
            <a:off x="5325177" y="1731237"/>
            <a:ext cx="4149901" cy="312393"/>
          </a:xfrm>
          <a:prstGeom prst="rect">
            <a:avLst/>
          </a:prstGeom>
          <a:noFill/>
          <a:ln w="9525">
            <a:noFill/>
            <a:miter lim="800000"/>
          </a:ln>
          <a:effectLst/>
        </p:spPr>
        <p:txBody>
          <a:bodyPr wrap="square" anchor="ctr">
            <a:spAutoFit/>
          </a:bodyPr>
          <a:lstStyle/>
          <a:p>
            <a:pPr algn="ctr">
              <a:lnSpc>
                <a:spcPct val="130000"/>
              </a:lnSpc>
              <a:defRPr/>
            </a:pPr>
            <a:r>
              <a:rPr lang="en-US" altLang="zh-CN" sz="1100" dirty="0">
                <a:solidFill>
                  <a:srgbClr val="333333"/>
                </a:solidFill>
                <a:latin typeface="微软雅黑" panose="020B0503020204020204" pitchFamily="34" charset="-122"/>
                <a:ea typeface="微软雅黑" panose="020B0503020204020204" pitchFamily="34" charset="-122"/>
              </a:rPr>
              <a:t>2015</a:t>
            </a:r>
            <a:r>
              <a:rPr lang="zh-CN" altLang="en-US" sz="1100" dirty="0">
                <a:solidFill>
                  <a:srgbClr val="333333"/>
                </a:solidFill>
                <a:latin typeface="微软雅黑" panose="020B0503020204020204" pitchFamily="34" charset="-122"/>
                <a:ea typeface="微软雅黑" panose="020B0503020204020204" pitchFamily="34" charset="-122"/>
              </a:rPr>
              <a:t>年</a:t>
            </a:r>
            <a:r>
              <a:rPr lang="en-US" altLang="zh-CN" sz="1100" dirty="0">
                <a:solidFill>
                  <a:srgbClr val="333333"/>
                </a:solidFill>
                <a:latin typeface="微软雅黑" panose="020B0503020204020204" pitchFamily="34" charset="-122"/>
                <a:ea typeface="微软雅黑" panose="020B0503020204020204" pitchFamily="34" charset="-122"/>
              </a:rPr>
              <a:t>1-7</a:t>
            </a:r>
            <a:r>
              <a:rPr lang="zh-CN" altLang="en-US" sz="1100" dirty="0">
                <a:solidFill>
                  <a:srgbClr val="333333"/>
                </a:solidFill>
                <a:latin typeface="微软雅黑" panose="020B0503020204020204" pitchFamily="34" charset="-122"/>
                <a:ea typeface="微软雅黑" panose="020B0503020204020204" pitchFamily="34" charset="-122"/>
              </a:rPr>
              <a:t>月中国医药电商投融资案例</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spd="slow">
    <p:push dir="u"/>
  </p:transition>
  <p:timing>
    <p:tnLst>
      <p:par>
        <p:cTn id="1" dur="indefinite" restart="never" nodeType="tmRoot"/>
      </p:par>
    </p:tn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4406</Words>
  <Application>WPS 演示</Application>
  <PresentationFormat>自定义</PresentationFormat>
  <Paragraphs>412</Paragraphs>
  <Slides>20</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20</vt:i4>
      </vt:variant>
    </vt:vector>
  </HeadingPairs>
  <TitlesOfParts>
    <vt:vector size="36" baseType="lpstr">
      <vt:lpstr>Arial</vt:lpstr>
      <vt:lpstr>宋体</vt:lpstr>
      <vt:lpstr>Wingdings</vt:lpstr>
      <vt:lpstr>华康俪金黑W8(P)</vt:lpstr>
      <vt:lpstr>黑体</vt:lpstr>
      <vt:lpstr>华文细黑</vt:lpstr>
      <vt:lpstr>微软雅黑</vt:lpstr>
      <vt:lpstr>Segoe UI</vt:lpstr>
      <vt:lpstr>Times New Roman</vt:lpstr>
      <vt:lpstr>Calibri</vt:lpstr>
      <vt:lpstr>Arial Unicode MS</vt:lpstr>
      <vt:lpstr>Calibri Light</vt:lpstr>
      <vt:lpstr>Meiryo</vt:lpstr>
      <vt:lpstr>Yu Gothic UI</vt:lpstr>
      <vt:lpstr>Arial Narrow</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Sky123.Org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崔进勇</dc:creator>
  <cp:lastModifiedBy>Years later</cp:lastModifiedBy>
  <cp:revision>551</cp:revision>
  <dcterms:created xsi:type="dcterms:W3CDTF">2015-10-19T13:58:00Z</dcterms:created>
  <dcterms:modified xsi:type="dcterms:W3CDTF">2024-04-23T17:45:16Z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5C05A74897B44358944A6C3140488F54_13</vt:lpwstr>
  </property>
  <property fmtid="{D5CDD505-2E9C-101B-9397-08002B2CF9AE}" pid="3" name="KSOProductBuildVer">
    <vt:lpwstr>2052-12.1.0.16417</vt:lpwstr>
  </property>
</Properties>
</file>