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59" r:id="rId7"/>
    <p:sldId id="260" r:id="rId8"/>
    <p:sldId id="271" r:id="rId9"/>
    <p:sldId id="261" r:id="rId10"/>
    <p:sldId id="262" r:id="rId11"/>
    <p:sldId id="272" r:id="rId12"/>
    <p:sldId id="263" r:id="rId13"/>
    <p:sldId id="273" r:id="rId14"/>
    <p:sldId id="264" r:id="rId15"/>
    <p:sldId id="274" r:id="rId16"/>
    <p:sldId id="265" r:id="rId17"/>
    <p:sldId id="266" r:id="rId18"/>
    <p:sldId id="275" r:id="rId19"/>
    <p:sldId id="28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BBD5"/>
    <a:srgbClr val="E64F4E"/>
    <a:srgbClr val="E53D46"/>
    <a:srgbClr val="F9EC00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6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00979" y="2049145"/>
            <a:ext cx="7591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4800" b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小学美术老师工作总结汇报</a:t>
            </a:r>
            <a:endParaRPr lang="zh-CN" altLang="en-US" sz="4800" b="1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5" name="TextBox 29"/>
          <p:cNvSpPr txBox="1"/>
          <p:nvPr/>
        </p:nvSpPr>
        <p:spPr>
          <a:xfrm>
            <a:off x="2627369" y="2790190"/>
            <a:ext cx="693864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+mn-lt"/>
              </a:rPr>
              <a:t>Entrepreneurial activities differ substantially depending on the type of organization and creativity. Entrepreneurial activities differ</a:t>
            </a:r>
            <a:endParaRPr lang="en-US" sz="1200" spc="3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16" y="770049"/>
            <a:ext cx="1481138" cy="8873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023592" y="3712191"/>
            <a:ext cx="2144929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教师：</a:t>
            </a:r>
            <a:r>
              <a:rPr lang="en-US" altLang="zh-CN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营</a:t>
            </a:r>
            <a:endParaRPr lang="zh-CN" altLang="en-US" sz="1600" dirty="0">
              <a:ln w="41275">
                <a:noFill/>
              </a:ln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96" y="462074"/>
            <a:ext cx="1481138" cy="8873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68684" y="2757508"/>
            <a:ext cx="828716" cy="687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8" y="3411629"/>
            <a:ext cx="900374" cy="113564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651193" y="3549650"/>
            <a:ext cx="10889615" cy="2721610"/>
          </a:xfrm>
          <a:prstGeom prst="roundRect">
            <a:avLst>
              <a:gd name="adj" fmla="val 10911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56933" y="3828415"/>
            <a:ext cx="104781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</a:t>
            </a:r>
            <a:r>
              <a:rPr lang="en-US" alt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.</a:t>
            </a:r>
            <a:r>
              <a:rPr 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在网络教室上课，能为学生提供了一个比传统美术课堂更为广阔的空间，拓宽了学生获取知识的途径，学生不但可以从老师那儿获取知识，还可以从网络上通过自己的努力找到所需知识。通过这样的形式获取的知识，会让学生理解更深刻、记忆更深，而且学生主动获取知识的能力在课堂上，在学习过程中得到了提高，同时更有利于培养学生的创新精神，促进个性的充分张显和发挥。用电脑绘画日记表达情感。</a:t>
            </a:r>
            <a:endParaRPr lang="zh-CN" altLang="en-US" b="0">
              <a:solidFill>
                <a:srgbClr val="4DBBD5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7250" y="5106670"/>
            <a:ext cx="104775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2</a:t>
            </a:r>
            <a:r>
              <a:rPr lang="en-US" alt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.</a:t>
            </a:r>
            <a:r>
              <a:rPr lang="zh-CN" b="0">
                <a:solidFill>
                  <a:srgbClr val="4DBBD5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记就是儿童运用绘画配合文字，记录一天所发生或所经历的有意义和有趣的事情，表荙儿童对事物的理解和自身的经历感受；它是一种提高学生绘画能力，促进学生语言文字表荙能力和绘画造型能力的有效方式。</a:t>
            </a:r>
            <a:endParaRPr lang="zh-CN" altLang="en-US" b="0">
              <a:solidFill>
                <a:srgbClr val="4DBBD5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45" y="-644525"/>
            <a:ext cx="5700395" cy="570039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779780"/>
            <a:ext cx="2884805" cy="27698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69360" y="299085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32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任劳任怨，完成学校工作</a:t>
            </a:r>
            <a:endParaRPr lang="zh-CN" altLang="en-US" sz="32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800" y="1976120"/>
            <a:ext cx="5486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a typeface="宋体" panose="02010600030101010101" pitchFamily="2" charset="-122"/>
              </a:rPr>
              <a:t>PART FOUR</a:t>
            </a:r>
            <a:endParaRPr lang="en-US" altLang="zh-CN" sz="6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86" y="2656693"/>
            <a:ext cx="1714498" cy="15441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6" y="2600034"/>
            <a:ext cx="1725854" cy="16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56" y="2656966"/>
            <a:ext cx="1714498" cy="154363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05510" y="4442460"/>
            <a:ext cx="2914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1.为迎接省、市、县领导的检查验收，补充美术室的许多资料和器材的摆放，做到室内干净整洁。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7520" y="4442460"/>
            <a:ext cx="32404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2.协助班主任更换好黑板报和学校的板报、班级写好学校的奖状等。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95285" y="4442460"/>
            <a:ext cx="30632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3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.协助教研组长更换学校的版面；标志牌；对于学校分配下来的每一项任务，我都能以最大的热情把它完成好，基本上能够做到不拈轻怕重，力求优质高效。 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8560" y="1283335"/>
            <a:ext cx="69183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本学期，我校举行了一系列活动，如：创强验收、教室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布置、队列队形比赛、一年级家长会、跳绳比赛、期终工作等。其中，涉及到我需要做的工作：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2960" y="2990850"/>
            <a:ext cx="5466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32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加强反思，及时总结教学得失</a:t>
            </a:r>
            <a:endParaRPr lang="zh-CN" altLang="en-US" sz="32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800" y="1976120"/>
            <a:ext cx="5486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a typeface="宋体" panose="02010600030101010101" pitchFamily="2" charset="-122"/>
              </a:rPr>
              <a:t>PART FIVE</a:t>
            </a:r>
            <a:endParaRPr lang="en-US" altLang="zh-CN" sz="6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5614035" y="1050925"/>
            <a:ext cx="4979670" cy="50349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 rot="1920000">
            <a:off x="6479540" y="2499995"/>
            <a:ext cx="35515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b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    </a:t>
            </a:r>
            <a:r>
              <a:rPr lang="zh-CN" sz="2000" b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反思本学年来的工作，在喜看成绩的同时，也在思量着自己在工作中的不足。</a:t>
            </a:r>
            <a:endParaRPr lang="zh-CN" sz="2000" b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indent="0"/>
            <a:r>
              <a:rPr lang="zh-CN" sz="2000" b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    不足有以下几点：、在课题实验的实践中思索得还不够多，不能及时将一些教学</a:t>
            </a:r>
            <a:endParaRPr lang="zh-CN" altLang="en-US" sz="2000" b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0" y="1181735"/>
            <a:ext cx="2889885" cy="44951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3750" y="2033905"/>
            <a:ext cx="7961630" cy="1476375"/>
            <a:chOff x="3165" y="2455"/>
            <a:chExt cx="12538" cy="232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5" y="3118"/>
              <a:ext cx="907" cy="998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4277" y="2455"/>
              <a:ext cx="11426" cy="2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    </a:t>
              </a:r>
              <a:r>
                <a:rPr 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想法和问题记录下来，进行反思。、教科研方面本学年加大了学习的力度，认真研读了一些有关</a:t>
              </a:r>
              <a:endParaRPr lang="zh-CN" b="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Times New Roman" panose="02020603050405020304" charset="0"/>
              </a:endParaRPr>
            </a:p>
            <a:p>
              <a:pPr indent="0"/>
              <a:r>
                <a:rPr 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Times New Roman" panose="02020603050405020304" charset="0"/>
                </a:rPr>
                <a:t>教科研方面的理论书籍，但在教学实践中的应用还不到位，研究做得不够细和实，没达自己心中的目标。美术教学中有特色、有创意的东西还不够多。</a:t>
              </a:r>
              <a:endParaRPr lang="zh-CN" altLang="en-US" b="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3750" y="3853815"/>
            <a:ext cx="7938770" cy="922020"/>
            <a:chOff x="3201" y="5262"/>
            <a:chExt cx="12502" cy="145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1" y="5484"/>
              <a:ext cx="861" cy="100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277" y="5262"/>
              <a:ext cx="11426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alt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    </a:t>
              </a:r>
              <a:r>
                <a:rPr 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兴趣小组开设“儿童水墨画”，但由于种种原因也没能实现，今后还要努力找出一些美术教学的特色点，为开创美术教学的新天地作出贡献</a:t>
              </a:r>
              <a:endParaRPr lang="zh-CN" altLang="en-US" b="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3750" y="5120005"/>
            <a:ext cx="7978140" cy="727710"/>
            <a:chOff x="3139" y="6224"/>
            <a:chExt cx="12564" cy="114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" y="6224"/>
              <a:ext cx="939" cy="11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277" y="6507"/>
              <a:ext cx="1142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b="0">
                  <a:solidFill>
                    <a:srgbClr val="FFFFFF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其他的有些工作也有待于精益求精，以后工作应更加兢兢业业。</a:t>
              </a:r>
              <a:endParaRPr lang="zh-CN" altLang="en-US" b="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5122" name="Picture 2" descr="C:\Users\Administrator\Desktop\读书\年轻人学生小孩 (387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71890" y="2033905"/>
            <a:ext cx="2836545" cy="3716020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00979" y="2049145"/>
            <a:ext cx="7591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4800" b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感谢大家的观看</a:t>
            </a:r>
            <a:endParaRPr lang="zh-CN" sz="4800" b="1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5" name="TextBox 29"/>
          <p:cNvSpPr txBox="1"/>
          <p:nvPr/>
        </p:nvSpPr>
        <p:spPr>
          <a:xfrm>
            <a:off x="2627369" y="2790190"/>
            <a:ext cx="693864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+mn-lt"/>
              </a:rPr>
              <a:t>Entrepreneurial activities differ substantially depending on the type of organization and creativity. Entrepreneurial activities differ</a:t>
            </a:r>
            <a:endParaRPr lang="en-US" sz="1200" spc="3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16" y="770049"/>
            <a:ext cx="1481138" cy="8873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023592" y="3712191"/>
            <a:ext cx="2144929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教师：</a:t>
            </a:r>
            <a:r>
              <a:rPr lang="en-US" altLang="zh-CN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营</a:t>
            </a:r>
            <a:endParaRPr lang="zh-CN" altLang="en-US" sz="1600" dirty="0">
              <a:ln w="41275">
                <a:noFill/>
              </a:ln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96" y="462074"/>
            <a:ext cx="1481138" cy="8873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68684" y="2757508"/>
            <a:ext cx="828716" cy="687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8" y="3411629"/>
            <a:ext cx="900374" cy="113564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56000" y="2411095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日子过得真快，转眼间，一个学期就要过去了。在校领导和同事们的帮助下，我顺利的完成了本学期的工作。回顾这一学期，既忙禄，又充实，有许多值得总结和反思的地方。现将本学期的工作做一个小结，借以促进提高。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</a:t>
            </a:r>
            <a:endParaRPr lang="en-US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05275" y="1148469"/>
            <a:ext cx="398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前  言</a:t>
            </a:r>
            <a:endParaRPr lang="zh-CN" altLang="en-US" sz="72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654050" y="2198124"/>
            <a:ext cx="398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目录</a:t>
            </a:r>
            <a:endParaRPr lang="zh-CN" altLang="en-US" sz="72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149725" y="1628140"/>
            <a:ext cx="7520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一、加强学习，不断提高思想业务素质</a:t>
            </a:r>
            <a:endParaRPr lang="zh-CN" altLang="en-US" sz="20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9725" y="2113280"/>
            <a:ext cx="7520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二、求实创新，认真开展教学</a:t>
            </a:r>
            <a:endParaRPr lang="zh-CN" altLang="en-US" sz="20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2598420"/>
            <a:ext cx="7520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三、学会将信息技术与美术教学进行整合教学生主动获取知识</a:t>
            </a:r>
            <a:endParaRPr lang="zh-CN" altLang="en-US" sz="20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9725" y="3083560"/>
            <a:ext cx="7520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四、任劳任怨，完成学校工作</a:t>
            </a:r>
            <a:endParaRPr lang="zh-CN" altLang="en-US" sz="20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3568700"/>
            <a:ext cx="7520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五、加强反思，及时总结教学得失</a:t>
            </a:r>
            <a:endParaRPr lang="zh-CN" altLang="en-US" sz="20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56560" y="299085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2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加强学习，不断提高思想业务素质</a:t>
            </a:r>
            <a:endParaRPr lang="zh-CN" altLang="en-US" sz="32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0490" y="1976120"/>
            <a:ext cx="4350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a typeface="宋体" panose="02010600030101010101" pitchFamily="2" charset="-122"/>
              </a:rPr>
              <a:t>PART ONE</a:t>
            </a:r>
            <a:endParaRPr lang="en-US" altLang="zh-CN" sz="6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277e2ffc9a848878b28376e7a44af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360805"/>
            <a:ext cx="7317740" cy="51123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04265" y="1896110"/>
            <a:ext cx="61474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1.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一学期来，我认真参加学校组织的新课程培训及各类学习讲座积极学习。</a:t>
            </a:r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endParaRPr 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2.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我利用书籍、网络认真学习了美术教育理论。通过学习让自己树立先进的教学理念，也明确了今后教学努力的方向。</a:t>
            </a:r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3.积极参加共同体学校之间的美术教师基本功比赛。</a:t>
            </a:r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endParaRPr 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4.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会还通过技能培训、外出听课等使自己在教不断充实了自己、通过这些学习活动，育教学方面不断进步。丰富了自己的知识和见识、为自己更好的教学实践作好了准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备。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20" y="1804035"/>
            <a:ext cx="4226560" cy="42265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69360" y="299085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32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求实创新，认真开展教学</a:t>
            </a:r>
            <a:endParaRPr lang="zh-CN" altLang="en-US" sz="32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0490" y="1976120"/>
            <a:ext cx="4350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a typeface="宋体" panose="02010600030101010101" pitchFamily="2" charset="-122"/>
              </a:rPr>
              <a:t>PART TWO</a:t>
            </a:r>
            <a:endParaRPr lang="en-US" altLang="zh-CN" sz="6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1-原创素材\1_mm1102\PPT\PPT_014\materaials\pageimg_g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56590"/>
            <a:ext cx="7937500" cy="55448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548765" y="3314700"/>
            <a:ext cx="641477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1.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本学期，我努力将所学的新课程理念应用到课堂教学实践中，立足“用活新老教材，实践新理念。”力求让我的美术教学更具特色，形成独具风格的教学模式，更好地体现素质教育的要求，提高美术教学质量。</a:t>
            </a:r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2.教学中，我坚持切实做好课堂教学“五认真”。课前认真作好充分预备，精心设计教案，并结合各班的实际，灵活上好每一堂课，尽可能做到堂内容当堂完成，课后仔细批改学生作业，不同类型的课，采用不同的批改方法，使学生对美术更有爱好，同时提高学生的美术水平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25" y="2103755"/>
            <a:ext cx="2649855" cy="39338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1-原创素材\1_mm1102\PPT\PPT_014\materaials\pageimg_g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56590"/>
            <a:ext cx="7937500" cy="55448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765935" y="3452495"/>
            <a:ext cx="60686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3.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授课后根据得失及时写教学反思，从短短几句到长长一篇不等，目的是为以后的教学积累经验。</a:t>
            </a:r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endParaRPr lang="zh-CN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4.我还积极和班主任进行沟通，了解学生，改进教法，突破学法。针对我的（设计发明课）期进行的实验课题，设计了“神奇的鞋子同桌（写生课）”、“神奇的房子（设计课）”、“漂亮的蔬果造型”等课，着重培养学生的综合实践能力和创新思维（蔬菜水果制作）能力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84920" y="3452495"/>
            <a:ext cx="26574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总之，不管在课堂教学，还是在兴趣活动教学中，我都以培养学生能力，提高学生的素质和创新能力为目标，力求让美术教学对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学生的成长和发展起到更大的作用。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0" y="1312545"/>
            <a:ext cx="2002155" cy="1856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4560" y="2990850"/>
            <a:ext cx="10342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32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学会将信息技术与美术教学进行整合教学生主动获取知识</a:t>
            </a:r>
            <a:endParaRPr lang="zh-CN" altLang="en-US" sz="320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800" y="1976120"/>
            <a:ext cx="5486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a typeface="宋体" panose="02010600030101010101" pitchFamily="2" charset="-122"/>
              </a:rPr>
              <a:t>PART THREE</a:t>
            </a:r>
            <a:endParaRPr lang="en-US" altLang="zh-CN" sz="6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commondata" val="eyJoZGlkIjoiYTQ3YTc2YjBlNWRhYjQ0NTA0MDBkN2E0YWM4YTZjZG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2082</Words>
  <Application>WPS 演示</Application>
  <PresentationFormat>宽屏</PresentationFormat>
  <Paragraphs>92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站酷快乐体2016修订版</vt:lpstr>
      <vt:lpstr>阿里巴巴普惠体 B</vt:lpstr>
      <vt:lpstr>Times New Roman</vt:lpstr>
      <vt:lpstr>微软雅黑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27</cp:revision>
  <dcterms:created xsi:type="dcterms:W3CDTF">2019-06-19T02:08:00Z</dcterms:created>
  <dcterms:modified xsi:type="dcterms:W3CDTF">2024-04-23T18:08:13Z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75AD10C504DA4511951A44DA60F3CBEB_13</vt:lpwstr>
  </property>
</Properties>
</file>