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68" r:id="rId18"/>
    <p:sldId id="274" r:id="rId19"/>
    <p:sldId id="28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0E9"/>
    <a:srgbClr val="FAF10A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30"/>
        <p:guide pos="38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7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14.png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5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22899" y="2694940"/>
            <a:ext cx="95078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4400">
                <a:ln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小学语文教师年度个人工作总结报告</a:t>
            </a:r>
            <a:endParaRPr lang="zh-CN" altLang="en-US" sz="4400">
              <a:ln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2789760" y="3463351"/>
            <a:ext cx="6574132" cy="466623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>
                <a:solidFill>
                  <a:srgbClr val="FAF10A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+mn-ea"/>
                <a:sym typeface="+mn-lt"/>
              </a:rPr>
              <a:t>童心飞扬，梦想起航，让孩子的童年更优秀！</a:t>
            </a:r>
            <a:endParaRPr lang="zh-CN" altLang="en-US" sz="2000" dirty="0">
              <a:solidFill>
                <a:srgbClr val="FAF10A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02" y="1197618"/>
            <a:ext cx="1102619" cy="10224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65" y="1810958"/>
            <a:ext cx="4549220" cy="6267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" y="584200"/>
            <a:ext cx="1191260" cy="1635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433">
            <a:off x="9846310" y="366395"/>
            <a:ext cx="2027555" cy="17227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63770" y="3922395"/>
            <a:ext cx="2385695" cy="352425"/>
            <a:chOff x="7532" y="6013"/>
            <a:chExt cx="3757" cy="55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" y="6013"/>
              <a:ext cx="525" cy="55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7911" y="6025"/>
              <a:ext cx="3378" cy="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教师：</a:t>
              </a:r>
              <a:r>
                <a:rPr lang="en-US" altLang="zh-CN" sz="16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PPT</a:t>
              </a:r>
              <a:r>
                <a:rPr lang="zh-CN" altLang="en-US" sz="16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营</a:t>
              </a:r>
              <a:endParaRPr lang="zh-CN" altLang="en-US" sz="1600" dirty="0">
                <a:ln w="41275">
                  <a:noFill/>
                </a:ln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650" y="379095"/>
            <a:ext cx="8510905" cy="734314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64990" y="-835025"/>
            <a:ext cx="3461385" cy="3326765"/>
            <a:chOff x="6874" y="-1315"/>
            <a:chExt cx="5451" cy="52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4" y="-1315"/>
              <a:ext cx="5451" cy="5239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7563" y="1258"/>
              <a:ext cx="39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/>
              <a:r>
                <a:rPr lang="zh-CN" b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调动学生的积极性</a:t>
              </a:r>
              <a:endParaRPr lang="zh-CN" b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40485" y="2758757"/>
            <a:ext cx="50800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　　在教学中尊重孩子的不同兴趣爱好，不同的生活感受和不同的表现形式，使他们形成自己不同的风格，不强求一律。有意识地以学生为主体，教师为主导，通过各种游戏、比赛等教学手段，充分调动他们的学习兴趣及学习积极性。让他们的天性和个性得以自由健康的发挥。让学生在视、听、触觉中培养了创造性思维方式，变"要我学"为"我要学"，极大地活跃了课堂气氛，相应提高了课堂教学效率。</a:t>
            </a:r>
            <a:endParaRPr lang="zh-CN" altLang="en-US" b="0">
              <a:solidFill>
                <a:srgbClr val="00A0E9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85" name="Picture 3" descr="E:\素材\卡通\0f5538035019b297e90bcbf56839aa64.png0f5538035019b297e90bcbf56839aa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1898015"/>
            <a:ext cx="430593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38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4" y="1937703"/>
            <a:ext cx="72675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4364990" y="-835025"/>
            <a:ext cx="3461385" cy="3326765"/>
            <a:chOff x="6874" y="-1315"/>
            <a:chExt cx="5451" cy="52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4" y="-1315"/>
              <a:ext cx="5451" cy="5239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7563" y="1258"/>
              <a:ext cx="39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/>
              <a:r>
                <a:rPr lang="zh-CN" b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做好后进生转化工作</a:t>
              </a:r>
              <a:endParaRPr lang="zh-CN" b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4590" y="2832735"/>
            <a:ext cx="47136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　　作为教师，应该明白任何学生都会同时存在优点和缺点两方面，对优生的优点是显而易见的，对后进生则易于发现其缺点，尤其是在学习上后进的学生，往往得不到老师的肯定，而后进生转化成功与否，直接影响着全班学生的整体成绩。所以，一年来，我一直注重从以下几方面抓好后进生转化工作</a:t>
            </a:r>
            <a:endParaRPr lang="zh-CN" altLang="en-US" b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19" y="1579038"/>
            <a:ext cx="3630248" cy="453664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64990" y="-835025"/>
            <a:ext cx="3461385" cy="3326765"/>
            <a:chOff x="6874" y="-1315"/>
            <a:chExt cx="5451" cy="52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4" y="-1315"/>
              <a:ext cx="5451" cy="5239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7563" y="1258"/>
              <a:ext cx="39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/>
              <a:r>
                <a:rPr lang="zh-CN" b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做好后进生转化工作</a:t>
              </a:r>
              <a:endParaRPr lang="zh-CN" b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94815" y="1826260"/>
            <a:ext cx="8793480" cy="4326890"/>
            <a:chOff x="2668" y="2564"/>
            <a:chExt cx="13848" cy="6814"/>
          </a:xfrm>
        </p:grpSpPr>
        <p:grpSp>
          <p:nvGrpSpPr>
            <p:cNvPr id="16" name="组合 15"/>
            <p:cNvGrpSpPr/>
            <p:nvPr/>
          </p:nvGrpSpPr>
          <p:grpSpPr>
            <a:xfrm>
              <a:off x="12236" y="2698"/>
              <a:ext cx="4280" cy="6680"/>
              <a:chOff x="12145" y="2941"/>
              <a:chExt cx="4280" cy="668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2569" y="4935"/>
                <a:ext cx="3432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 b="1" spc="600">
                    <a:solidFill>
                      <a:srgbClr val="C14F34"/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1600" b="0" dirty="0">
                    <a:solidFill>
                      <a:srgbClr val="FAF10A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Arial" panose="020B0604020202020204"/>
                  </a:rPr>
                  <a:t>真正做到晓之以理，动之以情</a:t>
                </a:r>
                <a:endParaRPr lang="zh-CN" altLang="en-US" sz="1600" b="0" dirty="0">
                  <a:solidFill>
                    <a:srgbClr val="FAF10A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Arial" panose="020B0604020202020204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2145" y="5988"/>
                <a:ext cx="4280" cy="3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200" spc="3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/>
                  </a:rPr>
                  <a:t>     首先做到"真诚"二字，即教师不应有丝毫虚伪与欺哄，一旦学生发现"有假"，那么教师所做的一切都会被看作是在"演戏"。其次做到"接受"，即能感受后进生在学习过程中的各种心理表现和看法，如对学习的畏惧、犹豫、满足、冷漠，错误的想法和指责等，信任他们，鼓励他们自由讨论。最后做到"理解"二字，即通过学生的眼睛看事物。</a:t>
                </a:r>
                <a:endParaRPr lang="en-US" altLang="zh-CN" sz="1200" spc="3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/>
                </a:endParaRPr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81" y="2941"/>
                <a:ext cx="2208" cy="1767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2668" y="2679"/>
              <a:ext cx="4280" cy="4373"/>
              <a:chOff x="2577" y="2903"/>
              <a:chExt cx="4280" cy="4373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3017" y="4916"/>
                <a:ext cx="3432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 b="1" spc="600">
                    <a:solidFill>
                      <a:srgbClr val="C14F34"/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1600" b="0" dirty="0">
                    <a:solidFill>
                      <a:srgbClr val="FAF10A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Arial" panose="020B0604020202020204"/>
                  </a:rPr>
                  <a:t>用发展的观点看学生</a:t>
                </a:r>
                <a:endParaRPr lang="zh-CN" altLang="en-US" sz="1600" b="0" dirty="0">
                  <a:solidFill>
                    <a:srgbClr val="FAF10A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Arial" panose="020B0604020202020204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577" y="5969"/>
                <a:ext cx="4280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200" spc="3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/>
                  </a:rPr>
                  <a:t>     应当纵向地看到：后进生的今天比他的昨天好，即使不然，也应相信他的明天会比今天好。</a:t>
                </a:r>
                <a:endParaRPr lang="en-US" altLang="zh-CN" sz="1200" spc="3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8" y="2903"/>
                <a:ext cx="1450" cy="1805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7444" y="2564"/>
              <a:ext cx="4280" cy="5651"/>
              <a:chOff x="7553" y="2673"/>
              <a:chExt cx="4280" cy="565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782" y="4801"/>
                <a:ext cx="3856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3600" b="1" spc="600">
                    <a:solidFill>
                      <a:srgbClr val="C14F34"/>
                    </a:solidFill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1600" b="0" dirty="0">
                    <a:solidFill>
                      <a:srgbClr val="FAF10A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Arial" panose="020B0604020202020204"/>
                  </a:rPr>
                  <a:t>因势利导，化消极因素为积极因素</a:t>
                </a:r>
                <a:endParaRPr lang="zh-CN" altLang="en-US" sz="1600" b="0" dirty="0">
                  <a:solidFill>
                    <a:srgbClr val="FAF10A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Arial" panose="020B0604020202020204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553" y="5854"/>
                <a:ext cx="4280" cy="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200" spc="3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阿里巴巴普惠体 R" panose="00020600040101010101" charset="-122"/>
                    <a:sym typeface="Arial" panose="020B0604020202020204"/>
                  </a:rPr>
                  <a:t>　   首先 帮助后进生找到优、缺点，以发扬优点，克服缺点。? 其次以平常的心态对待：后进生也是孩子，厌恶、责骂只能适得其反，他们应该享有同其它学生同样的平等和民主，也应该在稍有一点进步时得到老师的肯定。</a:t>
                </a:r>
                <a:endParaRPr lang="en-US" altLang="zh-CN" sz="1200" spc="3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4" y="2673"/>
                <a:ext cx="1311" cy="2035"/>
              </a:xfrm>
              <a:prstGeom prst="rect">
                <a:avLst/>
              </a:prstGeom>
            </p:spPr>
          </p:pic>
        </p:grpSp>
      </p:grp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6622" y="2691130"/>
            <a:ext cx="361823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5400" b="1">
                <a:ln w="3175"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班主任工作</a:t>
            </a:r>
            <a:endParaRPr lang="zh-CN" sz="5400" b="1">
              <a:ln w="3175"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520988" y="1801726"/>
            <a:ext cx="1150768" cy="7671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901700" y="768985"/>
            <a:ext cx="7081520" cy="1148080"/>
            <a:chOff x="1326" y="1086"/>
            <a:chExt cx="11152" cy="1808"/>
          </a:xfrm>
        </p:grpSpPr>
        <p:grpSp>
          <p:nvGrpSpPr>
            <p:cNvPr id="2" name="组合 1"/>
            <p:cNvGrpSpPr/>
            <p:nvPr/>
          </p:nvGrpSpPr>
          <p:grpSpPr>
            <a:xfrm>
              <a:off x="1326" y="1086"/>
              <a:ext cx="1808" cy="1808"/>
              <a:chOff x="3371" y="2940"/>
              <a:chExt cx="1808" cy="1808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" y="2940"/>
                <a:ext cx="1808" cy="1808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3817" y="3536"/>
                <a:ext cx="907" cy="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dirty="0">
                    <a:solidFill>
                      <a:srgbClr val="00A0E9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cs typeface="+mn-ea"/>
                    <a:sym typeface="+mn-lt"/>
                  </a:rPr>
                  <a:t>01</a:t>
                </a:r>
                <a:endParaRPr lang="en-US" altLang="zh-CN" sz="26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0" name="文本框 99"/>
            <p:cNvSpPr txBox="1"/>
            <p:nvPr/>
          </p:nvSpPr>
          <p:spPr>
            <a:xfrm>
              <a:off x="3420" y="1337"/>
              <a:ext cx="905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思想教育常抓不懈：利用班会，晨会进行思想品德教育，卫生、纪律、安全等经常讲，着重培养学生良好的道德品质、学习习惯、劳动习惯和文明行为习惯等。</a:t>
              </a:r>
              <a:endParaRPr lang="zh-CN" altLang="en-US" sz="1600" b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700" y="1833245"/>
            <a:ext cx="7081520" cy="1148080"/>
            <a:chOff x="1326" y="2762"/>
            <a:chExt cx="11152" cy="1808"/>
          </a:xfrm>
        </p:grpSpPr>
        <p:grpSp>
          <p:nvGrpSpPr>
            <p:cNvPr id="4" name="组合 3"/>
            <p:cNvGrpSpPr/>
            <p:nvPr/>
          </p:nvGrpSpPr>
          <p:grpSpPr>
            <a:xfrm>
              <a:off x="1326" y="2762"/>
              <a:ext cx="1808" cy="1808"/>
              <a:chOff x="3371" y="2940"/>
              <a:chExt cx="1808" cy="180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" y="2940"/>
                <a:ext cx="1808" cy="1808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817" y="3536"/>
                <a:ext cx="907" cy="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dirty="0">
                    <a:solidFill>
                      <a:srgbClr val="00A0E9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cs typeface="+mn-ea"/>
                    <a:sym typeface="+mn-lt"/>
                  </a:rPr>
                  <a:t>02</a:t>
                </a:r>
                <a:endParaRPr lang="en-US" altLang="zh-CN" sz="26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3420" y="3013"/>
              <a:ext cx="905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发挥</a:t>
              </a:r>
              <a:r>
                <a:rPr lang="en-US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"</a:t>
              </a:r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小干部</a:t>
              </a:r>
              <a:r>
                <a:rPr lang="en-US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"</a:t>
              </a:r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的大作用：大胆放手使用班干部，通过制定班级管理制度，对学生各方面做出了严格要求，班内形成了团结向上的优良班风。</a:t>
              </a:r>
              <a:endParaRPr lang="zh-CN" altLang="en-US" sz="1600" b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1700" y="2897505"/>
            <a:ext cx="7081520" cy="1148080"/>
            <a:chOff x="1326" y="4438"/>
            <a:chExt cx="11152" cy="1808"/>
          </a:xfrm>
        </p:grpSpPr>
        <p:grpSp>
          <p:nvGrpSpPr>
            <p:cNvPr id="8" name="组合 7"/>
            <p:cNvGrpSpPr/>
            <p:nvPr/>
          </p:nvGrpSpPr>
          <p:grpSpPr>
            <a:xfrm>
              <a:off x="1326" y="4438"/>
              <a:ext cx="1808" cy="1808"/>
              <a:chOff x="3371" y="2940"/>
              <a:chExt cx="1808" cy="180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" y="2940"/>
                <a:ext cx="1808" cy="1808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3817" y="3536"/>
                <a:ext cx="907" cy="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dirty="0">
                    <a:solidFill>
                      <a:srgbClr val="00A0E9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cs typeface="+mn-ea"/>
                    <a:sym typeface="+mn-lt"/>
                  </a:rPr>
                  <a:t>03</a:t>
                </a:r>
                <a:endParaRPr lang="en-US" altLang="zh-CN" sz="26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3420" y="4689"/>
              <a:ext cx="905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经常与任课教师取得联系，了解学生的学习情况，协同对学生进行学习目的教育，激发学习兴趣，培养刻苦学习的意志，教会学习方法，学好各门功课，并掌握学生的课业负担量。</a:t>
              </a:r>
              <a:endParaRPr lang="zh-CN" altLang="en-US" sz="1600" b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1700" y="3961765"/>
            <a:ext cx="7081520" cy="1148080"/>
            <a:chOff x="1326" y="6114"/>
            <a:chExt cx="11152" cy="1808"/>
          </a:xfrm>
        </p:grpSpPr>
        <p:grpSp>
          <p:nvGrpSpPr>
            <p:cNvPr id="11" name="组合 10"/>
            <p:cNvGrpSpPr/>
            <p:nvPr/>
          </p:nvGrpSpPr>
          <p:grpSpPr>
            <a:xfrm>
              <a:off x="1326" y="6114"/>
              <a:ext cx="1808" cy="1808"/>
              <a:chOff x="3371" y="2940"/>
              <a:chExt cx="1808" cy="1808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" y="2940"/>
                <a:ext cx="1808" cy="1808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3817" y="3536"/>
                <a:ext cx="907" cy="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dirty="0">
                    <a:solidFill>
                      <a:srgbClr val="00A0E9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cs typeface="+mn-ea"/>
                    <a:sym typeface="+mn-lt"/>
                  </a:rPr>
                  <a:t>04</a:t>
                </a:r>
                <a:endParaRPr lang="en-US" altLang="zh-CN" sz="26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420" y="6171"/>
              <a:ext cx="9059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关心学生身体健康，注意保护视力，指导开展丰富多彩的班级活动，积极参加学校组织的各项活动，搞好班级的经常性管理工作，对学生进行常规训练，培养学生养成良好的学习、生活习惯。</a:t>
              </a:r>
              <a:endParaRPr lang="zh-CN" altLang="en-US" sz="1600" b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00" y="5026025"/>
            <a:ext cx="7081520" cy="1148080"/>
            <a:chOff x="1326" y="7790"/>
            <a:chExt cx="11152" cy="1808"/>
          </a:xfrm>
        </p:grpSpPr>
        <p:grpSp>
          <p:nvGrpSpPr>
            <p:cNvPr id="14" name="组合 13"/>
            <p:cNvGrpSpPr/>
            <p:nvPr/>
          </p:nvGrpSpPr>
          <p:grpSpPr>
            <a:xfrm>
              <a:off x="1326" y="7790"/>
              <a:ext cx="1808" cy="1808"/>
              <a:chOff x="3371" y="2940"/>
              <a:chExt cx="1808" cy="1808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" y="2940"/>
                <a:ext cx="1808" cy="1808"/>
              </a:xfrm>
              <a:prstGeom prst="rect">
                <a:avLst/>
              </a:prstGeom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3817" y="3536"/>
                <a:ext cx="907" cy="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00" dirty="0">
                    <a:solidFill>
                      <a:srgbClr val="00A0E9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cs typeface="+mn-ea"/>
                    <a:sym typeface="+mn-lt"/>
                  </a:rPr>
                  <a:t>05</a:t>
                </a:r>
                <a:endParaRPr lang="en-US" altLang="zh-CN" sz="26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420" y="8235"/>
              <a:ext cx="905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600" b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经常与家长保持联系，互通情况，取得家长的支持和配合，指导家长正确教育子女等。</a:t>
              </a:r>
              <a:endParaRPr lang="zh-CN" altLang="en-US" sz="1600" b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69300" y="993140"/>
            <a:ext cx="2958465" cy="5034280"/>
            <a:chOff x="13975" y="2762"/>
            <a:chExt cx="3087" cy="525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15" y="2762"/>
              <a:ext cx="1129" cy="47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75" y="3884"/>
              <a:ext cx="2926" cy="403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0" y="4836"/>
              <a:ext cx="2592" cy="3178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30" y="1245870"/>
            <a:ext cx="6519545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371600" y="2202815"/>
            <a:ext cx="529717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　　通过以上工作，本班学生纪律、学习、生活习惯、日常行为规范等都有了较大转变，为今后的教育教学工作打好了基础。</a:t>
            </a:r>
            <a:endParaRPr lang="zh-CN" sz="2000" b="0">
              <a:solidFill>
                <a:srgbClr val="00A0E9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indent="0"/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　　总之，一年来，干了一些工作，也取得了一些成绩，但成绩只能代表过去，工作中也存在着一些不足，如：学生学习两极分化严重，行为习惯还不够规范等，在今后的工作中，我一定要发扬优点，改正不足，扬长避短，争取更大的成绩。</a:t>
            </a:r>
            <a:r>
              <a:rPr lang="en-US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en-US" altLang="en-US" sz="2000" b="0">
              <a:solidFill>
                <a:srgbClr val="00A0E9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3" y="631083"/>
            <a:ext cx="5867402" cy="586740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22899" y="2694940"/>
            <a:ext cx="95078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4400">
                <a:ln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感谢大家的观看</a:t>
            </a:r>
            <a:endParaRPr lang="zh-CN" altLang="en-US" sz="4400">
              <a:ln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2789760" y="3463351"/>
            <a:ext cx="6574132" cy="466623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dirty="0">
                <a:solidFill>
                  <a:srgbClr val="FAF10A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+mn-ea"/>
                <a:sym typeface="+mn-lt"/>
              </a:rPr>
              <a:t>童心飞扬，梦想起航，让孩子的童年更优秀！</a:t>
            </a:r>
            <a:endParaRPr lang="zh-CN" altLang="en-US" sz="2000" dirty="0">
              <a:solidFill>
                <a:srgbClr val="FAF10A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02" y="1197618"/>
            <a:ext cx="1102619" cy="10224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65" y="1810958"/>
            <a:ext cx="4549220" cy="6267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" y="584200"/>
            <a:ext cx="1191260" cy="1635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433">
            <a:off x="9846310" y="366395"/>
            <a:ext cx="2027555" cy="17227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63770" y="3922395"/>
            <a:ext cx="2385695" cy="352425"/>
            <a:chOff x="7532" y="6013"/>
            <a:chExt cx="3757" cy="55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" y="6013"/>
              <a:ext cx="525" cy="55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7911" y="6025"/>
              <a:ext cx="3378" cy="5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教师：</a:t>
              </a:r>
              <a:r>
                <a:rPr lang="en-US" altLang="zh-CN" sz="16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PPT</a:t>
              </a:r>
              <a:r>
                <a:rPr lang="zh-CN" altLang="en-US" sz="16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营</a:t>
              </a:r>
              <a:endParaRPr lang="zh-CN" altLang="en-US" sz="1600" dirty="0">
                <a:ln w="41275">
                  <a:noFill/>
                </a:ln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584200"/>
            <a:ext cx="1191260" cy="1635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433">
            <a:off x="9846310" y="366395"/>
            <a:ext cx="2027555" cy="17227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56000" y="2956878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0"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　    一年来，本人严格遵守《中小学教师职业道德规范》要求，以培养学生创新精神和实践能力为重点，以新课程改革为契机，深化课堂教学改革，认真落实课程计划，现就将一年以来工作情况总结如下。</a:t>
            </a:r>
            <a:endParaRPr lang="en-US" altLang="zh-CN" b="0"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41620" y="2036445"/>
            <a:ext cx="15087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4400">
                <a:ln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前言</a:t>
            </a:r>
            <a:endParaRPr lang="zh-CN" altLang="en-US" sz="4400">
              <a:ln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35" y="716853"/>
            <a:ext cx="4549220" cy="62671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955223" y="2437765"/>
            <a:ext cx="2281555" cy="398780"/>
          </a:xfrm>
          <a:prstGeom prst="rect">
            <a:avLst/>
          </a:prstGeom>
          <a:solidFill>
            <a:srgbClr val="FAF10A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ln w="3175">
                  <a:solidFill>
                    <a:srgbClr val="FFFFFF"/>
                  </a:solidFill>
                </a:ln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一、认真学习</a:t>
            </a:r>
            <a:endParaRPr lang="zh-CN" altLang="en-US" sz="2000" b="1">
              <a:ln w="3175">
                <a:solidFill>
                  <a:srgbClr val="FFFFFF"/>
                </a:solidFill>
              </a:ln>
              <a:solidFill>
                <a:srgbClr val="00A0E9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5223" y="3150235"/>
            <a:ext cx="2281555" cy="398780"/>
          </a:xfrm>
          <a:prstGeom prst="rect">
            <a:avLst/>
          </a:prstGeom>
          <a:solidFill>
            <a:srgbClr val="FAF10A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ln w="3175">
                  <a:solidFill>
                    <a:srgbClr val="FFFFFF"/>
                  </a:solidFill>
                </a:ln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二、教学工作</a:t>
            </a:r>
            <a:endParaRPr lang="zh-CN" altLang="en-US" sz="2000" b="1">
              <a:ln w="3175">
                <a:solidFill>
                  <a:srgbClr val="FFFFFF"/>
                </a:solidFill>
              </a:ln>
              <a:solidFill>
                <a:srgbClr val="00A0E9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5223" y="3862705"/>
            <a:ext cx="2281555" cy="398780"/>
          </a:xfrm>
          <a:prstGeom prst="rect">
            <a:avLst/>
          </a:prstGeom>
          <a:solidFill>
            <a:srgbClr val="FAF10A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ln w="3175">
                  <a:solidFill>
                    <a:srgbClr val="FFFFFF"/>
                  </a:solidFill>
                </a:ln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三、班主任工作</a:t>
            </a:r>
            <a:endParaRPr lang="zh-CN" altLang="en-US" sz="2000" b="1">
              <a:ln w="3175">
                <a:solidFill>
                  <a:srgbClr val="FFFFFF"/>
                </a:solidFill>
              </a:ln>
              <a:solidFill>
                <a:srgbClr val="00A0E9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1620" y="1367155"/>
            <a:ext cx="15087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4400">
                <a:ln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目录</a:t>
            </a:r>
            <a:endParaRPr lang="zh-CN" altLang="en-US" sz="4400">
              <a:ln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584200"/>
            <a:ext cx="1191260" cy="1635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433">
            <a:off x="9846310" y="366395"/>
            <a:ext cx="2027555" cy="1722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3332" y="2750185"/>
            <a:ext cx="29260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/>
            <a:r>
              <a:rPr lang="zh-CN" sz="5400">
                <a:ln w="3175"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认真学习</a:t>
            </a:r>
            <a:endParaRPr lang="zh-CN" altLang="en-US" sz="5400">
              <a:ln w="3175"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520988" y="1801726"/>
            <a:ext cx="1150768" cy="7671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57729403e4d3da6b781c20ce2e38e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859155"/>
            <a:ext cx="10058400" cy="53975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37410" y="2074545"/>
            <a:ext cx="76009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       </a:t>
            </a:r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坚持每周的政治学习和业务学习，紧紧围绕学习新课程，构建新课程，尝试新教法的目标，不断更新教学观念。注重把学习新课程标准与构建新理念有机的结合起来。通过学习新的《课程标准》，认识到新课程改革既是挑战，又是机遇。将理论联系到实际教学工作中，解放思想，更新观念，丰富知识，提高能力，以全新的素质结构接受新一轮课程改革浪潮的</a:t>
            </a:r>
            <a:r>
              <a:rPr lang="en-US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"</a:t>
            </a:r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洗礼</a:t>
            </a:r>
            <a:r>
              <a:rPr lang="en-US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"</a:t>
            </a:r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。</a:t>
            </a:r>
            <a:endParaRPr lang="zh-CN" altLang="en-US" sz="2000" b="0">
              <a:solidFill>
                <a:srgbClr val="00A0E9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7729403e4d3da6b781c20ce2e38e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" y="869315"/>
            <a:ext cx="10058400" cy="5397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65680" y="1986915"/>
            <a:ext cx="750125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通过学习新的《课程标准》，使自己逐步领会到</a:t>
            </a:r>
            <a:r>
              <a:rPr lang="en-US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"</a:t>
            </a:r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一切为了人的发展</a:t>
            </a:r>
            <a:r>
              <a:rPr lang="en-US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"</a:t>
            </a:r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的教学理念。树立了学生主体观，贯彻了民主教学的思想，构建了一种民主和谐平等的新型师生关系，使尊重学生人格，尊重学生观点，承认学生个性差异，积极创造和提供满足不同学生学习成长条件的理念落到实处。将学生的发展作为教学活动的出发点和归宿。重视了学生独立性，自主性的培养与发挥，收到了良好的效果。</a:t>
            </a:r>
            <a:endParaRPr lang="zh-CN" altLang="en-US" sz="2000" b="0">
              <a:solidFill>
                <a:srgbClr val="00A0E9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0157" y="2691130"/>
            <a:ext cx="293116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5400" b="1">
                <a:ln w="3175">
                  <a:solidFill>
                    <a:srgbClr val="FFFFFF"/>
                  </a:solidFill>
                </a:ln>
                <a:solidFill>
                  <a:srgbClr val="FAF10A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教学工作</a:t>
            </a:r>
            <a:endParaRPr lang="zh-CN" altLang="en-US" sz="5400" b="1">
              <a:ln w="3175">
                <a:solidFill>
                  <a:srgbClr val="FFFFFF"/>
                </a:solidFill>
              </a:ln>
              <a:solidFill>
                <a:srgbClr val="FAF10A"/>
              </a:solidFill>
              <a:latin typeface="阿里巴巴普惠体 M" panose="00020600040101010101" charset="-122"/>
              <a:ea typeface="阿里巴巴普惠体 M" panose="0002060004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5520988" y="1801726"/>
            <a:ext cx="1150768" cy="7671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" y="1384300"/>
            <a:ext cx="10366375" cy="40887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364105" y="3032125"/>
            <a:ext cx="746252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solidFill>
                  <a:srgbClr val="00A0E9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　　教学工作是学校各项工作的中心，也是检验一个教师工作成败的关键。一年来，在坚持抓好新课程理念学习和应用的同时，我积极探索教育教学规律，充分运用学校现有的教育教学资源，大胆改革课堂教学，加大新型教学方法使用力度，取得了明显效果，具体表现如下。</a:t>
            </a:r>
            <a:endParaRPr lang="zh-CN" sz="2000" b="0">
              <a:solidFill>
                <a:srgbClr val="00A0E9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64990" y="-835025"/>
            <a:ext cx="3460750" cy="3326130"/>
            <a:chOff x="6874" y="-1315"/>
            <a:chExt cx="5450" cy="523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4" y="-1315"/>
              <a:ext cx="5451" cy="5239"/>
            </a:xfrm>
            <a:prstGeom prst="rect">
              <a:avLst/>
            </a:prstGeom>
          </p:spPr>
        </p:pic>
        <p:sp>
          <p:nvSpPr>
            <p:cNvPr id="100" name="文本框 99"/>
            <p:cNvSpPr txBox="1"/>
            <p:nvPr/>
          </p:nvSpPr>
          <p:spPr>
            <a:xfrm>
              <a:off x="7563" y="1258"/>
              <a:ext cx="395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ctr"/>
              <a:r>
                <a:rPr lang="zh-CN" b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发挥教师为主导的作用</a:t>
              </a:r>
              <a:endParaRPr lang="zh-CN" altLang="en-US" b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98550" y="1665605"/>
            <a:ext cx="1013460" cy="1289050"/>
            <a:chOff x="2021" y="2996"/>
            <a:chExt cx="1596" cy="203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" y="2996"/>
              <a:ext cx="1597" cy="2031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334" y="3733"/>
              <a:ext cx="931" cy="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rPr>
                <a:t>01</a:t>
              </a:r>
              <a:endParaRPr lang="en-US" altLang="zh-CN" sz="2200" dirty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98550" y="2782570"/>
            <a:ext cx="1014095" cy="1289685"/>
            <a:chOff x="2021" y="2996"/>
            <a:chExt cx="1597" cy="20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" y="2996"/>
              <a:ext cx="1597" cy="203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334" y="3733"/>
              <a:ext cx="931" cy="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rPr>
                <a:t>02</a:t>
              </a:r>
              <a:endParaRPr lang="en-US" altLang="zh-CN" sz="2200" dirty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98550" y="3899535"/>
            <a:ext cx="1014095" cy="1289685"/>
            <a:chOff x="2021" y="2996"/>
            <a:chExt cx="1597" cy="20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" y="2996"/>
              <a:ext cx="1597" cy="203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334" y="3733"/>
              <a:ext cx="931" cy="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rPr>
                <a:t>03</a:t>
              </a:r>
              <a:endParaRPr lang="en-US" altLang="zh-CN" sz="2200" dirty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98550" y="5016500"/>
            <a:ext cx="1014095" cy="1289685"/>
            <a:chOff x="2021" y="2996"/>
            <a:chExt cx="1597" cy="20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" y="2996"/>
              <a:ext cx="1597" cy="203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334" y="3733"/>
              <a:ext cx="931" cy="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rgbClr val="00A0E9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+mn-ea"/>
                  <a:sym typeface="+mn-lt"/>
                </a:rPr>
                <a:t>04</a:t>
              </a:r>
              <a:endParaRPr lang="en-US" altLang="zh-CN" sz="2200" dirty="0">
                <a:solidFill>
                  <a:srgbClr val="00A0E9"/>
                </a:solidFill>
                <a:latin typeface="阿里巴巴普惠体 M" panose="00020600040101010101" charset="-122"/>
                <a:ea typeface="阿里巴巴普惠体 M" panose="00020600040101010101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79345" y="2056765"/>
            <a:ext cx="8688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备课深入细致。平时认真研究教材，多方参阅各种资料，力求深入理解教材，准确把握难重点。在制定教学目的时，非常注意学生的实际情况。教案编写认真，并不断归纳总结经验教训。</a:t>
            </a:r>
            <a:endParaRPr lang="zh-CN" altLang="en-US" sz="1600" b="0">
              <a:solidFill>
                <a:srgbClr val="FAF10A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79345" y="3135630"/>
            <a:ext cx="8723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注重课堂教学效果。针对中年级学生特点，以愉快式教学为主，不搞满堂灌，坚持学生为主体，教师为主导、教学为主线，注重讲练结合。在教学中注意抓住重点，</a:t>
            </a:r>
            <a:r>
              <a:rPr lang="en-US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lang="zh-CN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突破难点。</a:t>
            </a:r>
            <a:endParaRPr lang="zh-CN" altLang="en-US" sz="1600" b="0">
              <a:solidFill>
                <a:srgbClr val="FAF10A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79345" y="4167505"/>
            <a:ext cx="87236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坚持参加校内外教学研讨活动，不断汲取他人的宝贵经验，提高自己的教学水平。经常向经验丰富的教师请教并经常在一起讨论教学问题。听公开课多次</a:t>
            </a:r>
            <a:r>
              <a:rPr lang="en-US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,</a:t>
            </a:r>
            <a:r>
              <a:rPr lang="zh-CN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使我明确了今后讲课的方向和以后语文课该怎么教和怎么讲。</a:t>
            </a:r>
            <a:endParaRPr lang="zh-CN" altLang="en-US" sz="1600" b="0">
              <a:solidFill>
                <a:srgbClr val="FAF10A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79345" y="5407660"/>
            <a:ext cx="8723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solidFill>
                  <a:srgbClr val="FAF10A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在作业批改上，认真及时，力求做到全批全改，重在订正，及时了解学生的学习情况，以便在辅导中做到有的放矢。</a:t>
            </a:r>
            <a:endParaRPr lang="zh-CN" altLang="en-US" sz="1600" b="0">
              <a:solidFill>
                <a:srgbClr val="FAF10A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commondata" val="eyJoZGlkIjoiYTQ3YTc2YjBlNWRhYjQ0NTA0MDBkN2E0YWM4YTZjZG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2223</Words>
  <Application>WPS 演示</Application>
  <PresentationFormat>宽屏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阿里巴巴普惠体 M</vt:lpstr>
      <vt:lpstr>站酷快乐体2016修订版</vt:lpstr>
      <vt:lpstr>阿里巴巴普惠体 R</vt:lpstr>
      <vt:lpstr>Arial</vt:lpstr>
      <vt:lpstr>阿里巴巴普惠体 B</vt:lpstr>
      <vt:lpstr>微软雅黑</vt:lpstr>
      <vt:lpstr>Arial Unicode MS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28</cp:revision>
  <dcterms:created xsi:type="dcterms:W3CDTF">2019-06-19T02:08:00Z</dcterms:created>
  <dcterms:modified xsi:type="dcterms:W3CDTF">2024-04-27T18:03:34Z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8D0D18DF05FC458FB2299CC857DC987A_13</vt:lpwstr>
  </property>
</Properties>
</file>