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4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25552B"/>
    <a:srgbClr val="6CBC43"/>
    <a:srgbClr val="76B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91EA-0249-41BB-A83E-4698D6E541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141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1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53083" y="283"/>
            <a:ext cx="2538413" cy="27993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170776" y="881175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校园交通安全</a:t>
            </a:r>
            <a:endParaRPr lang="zh-CN" altLang="en-US" sz="9600" b="1" dirty="0">
              <a:solidFill>
                <a:srgbClr val="25552B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312965" y="12504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教</a:t>
            </a:r>
            <a:endParaRPr lang="zh-CN" altLang="en-US" sz="9600" b="1" dirty="0">
              <a:solidFill>
                <a:srgbClr val="25552B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322961" y="81858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育</a:t>
            </a:r>
            <a:endParaRPr lang="zh-CN" altLang="en-US" sz="9600" b="1" dirty="0">
              <a:solidFill>
                <a:srgbClr val="25552B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 t="26479" b="16853"/>
          <a:stretch>
            <a:fillRect/>
          </a:stretch>
        </p:blipFill>
        <p:spPr>
          <a:xfrm>
            <a:off x="1008" y="3295453"/>
            <a:ext cx="12190992" cy="31015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74949" y="831282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校园交通安全</a:t>
            </a:r>
            <a:endParaRPr lang="zh-CN" altLang="en-US" sz="9600" b="1" dirty="0">
              <a:solidFill>
                <a:srgbClr val="6CBC43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36652" y="2541169"/>
            <a:ext cx="592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强化安全意识</a:t>
            </a:r>
            <a:r>
              <a:rPr lang="en-US" altLang="zh-CN" sz="3600" b="1" dirty="0">
                <a:cs typeface="+mn-ea"/>
                <a:sym typeface="+mn-lt"/>
              </a:rPr>
              <a:t>·</a:t>
            </a:r>
            <a:r>
              <a:rPr lang="zh-CN" altLang="en-US" sz="3600" b="1" dirty="0">
                <a:cs typeface="+mn-ea"/>
                <a:sym typeface="+mn-lt"/>
              </a:rPr>
              <a:t>提升安全素养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17138" y="12005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教</a:t>
            </a:r>
            <a:endParaRPr lang="zh-CN" altLang="en-US" sz="9600" b="1" dirty="0">
              <a:solidFill>
                <a:srgbClr val="6CBC43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27134" y="768689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育</a:t>
            </a:r>
            <a:endParaRPr lang="zh-CN" altLang="en-US" sz="9600" b="1" dirty="0">
              <a:solidFill>
                <a:srgbClr val="6CBC43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98108" y="109499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SCHOOL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screen"/>
          <a:srcRect t="48269"/>
          <a:stretch>
            <a:fillRect/>
          </a:stretch>
        </p:blipFill>
        <p:spPr>
          <a:xfrm>
            <a:off x="1008" y="3345347"/>
            <a:ext cx="12190992" cy="35474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4387" y="3695416"/>
            <a:ext cx="2175113" cy="2960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3445529" y="3154376"/>
            <a:ext cx="55177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cs typeface="+mn-ea"/>
                <a:sym typeface="+mn-lt"/>
              </a:rPr>
              <a:t>：</a:t>
            </a:r>
            <a:r>
              <a:rPr lang="en-US" altLang="zh-CN" sz="2400" dirty="0" smtClean="0">
                <a:cs typeface="+mn-ea"/>
                <a:sym typeface="+mn-lt"/>
              </a:rPr>
              <a:t>PPT</a:t>
            </a:r>
            <a:r>
              <a:rPr lang="zh-CN" altLang="en-US" sz="2400" dirty="0" smtClean="0">
                <a:cs typeface="+mn-ea"/>
                <a:sym typeface="+mn-lt"/>
              </a:rPr>
              <a:t>营</a:t>
            </a:r>
            <a:r>
              <a:rPr lang="en-US" altLang="zh-CN" sz="2400" dirty="0" smtClean="0">
                <a:cs typeface="+mn-ea"/>
                <a:sym typeface="+mn-lt"/>
              </a:rPr>
              <a:t>   </a:t>
            </a:r>
            <a:r>
              <a:rPr lang="zh-CN" altLang="en-US" sz="2400" dirty="0">
                <a:cs typeface="+mn-ea"/>
                <a:sym typeface="+mn-lt"/>
              </a:rPr>
              <a:t>时间：</a:t>
            </a:r>
            <a:r>
              <a:rPr lang="en-US" altLang="zh-CN" sz="2400" dirty="0">
                <a:cs typeface="+mn-ea"/>
                <a:sym typeface="+mn-lt"/>
              </a:rPr>
              <a:t>20XX.XX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15" grpId="0"/>
      <p:bldP spid="29" grpId="0"/>
      <p:bldP spid="36" grpId="0"/>
      <p:bldP spid="37" grpId="0"/>
      <p:bldP spid="38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04" y="2436007"/>
            <a:ext cx="7467096" cy="44217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220288">
            <a:off x="1375499" y="4829691"/>
            <a:ext cx="1119440" cy="8719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79122" y="3935869"/>
            <a:ext cx="847955" cy="19556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57796" y="3185937"/>
            <a:ext cx="1418361" cy="19556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34052" y="1393689"/>
            <a:ext cx="714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不能在人行道、机动车道骑车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4.16667E-7 -7.40741E-7 L -0.00469 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0.08646 0.336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14154 0.29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4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1549400" y="1421198"/>
            <a:ext cx="4114800" cy="16579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43697" y="3833337"/>
            <a:ext cx="12235697" cy="30246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141559" y="5188005"/>
            <a:ext cx="2361855" cy="12289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816" y="4182279"/>
            <a:ext cx="2144077" cy="2195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4080104" y="4280291"/>
            <a:ext cx="2372870" cy="2431152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170505" y="1830990"/>
            <a:ext cx="30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更不能逆行骑车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6096000" y="1603879"/>
            <a:ext cx="431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头痛又害怕遇到的人群了靠两条腿走路时我们尚且谨记“红灯停，绿灯行”，但一骑上自行车，却仿佛有了畅通无阻的通行证，闯红灯、逆行等现象屡见不鲜，放飞自我的自行车骑车人已经成为了最让司机们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003738"/>
            <a:ext cx="12192000" cy="3854262"/>
          </a:xfrm>
          <a:prstGeom prst="rect">
            <a:avLst/>
          </a:prstGeom>
          <a:solidFill>
            <a:srgbClr val="5A5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3635543"/>
            <a:ext cx="12192000" cy="1185508"/>
            <a:chOff x="-112564" y="3635543"/>
            <a:chExt cx="12304564" cy="1185508"/>
          </a:xfrm>
        </p:grpSpPr>
        <p:sp>
          <p:nvSpPr>
            <p:cNvPr id="4" name="矩形 3"/>
            <p:cNvSpPr/>
            <p:nvPr/>
          </p:nvSpPr>
          <p:spPr>
            <a:xfrm>
              <a:off x="3363265" y="3635543"/>
              <a:ext cx="1043475" cy="2015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-112564" y="3635543"/>
              <a:ext cx="12304564" cy="1185508"/>
              <a:chOff x="-112564" y="3635543"/>
              <a:chExt cx="12304564" cy="118550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-112564" y="4615543"/>
                <a:ext cx="12304564" cy="2055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-90047" y="3635544"/>
                <a:ext cx="2412334" cy="146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251210" y="3635544"/>
                <a:ext cx="2412334" cy="146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8704522" y="3635543"/>
                <a:ext cx="1043475" cy="2015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" name="Picture 3" descr="F:\未标题-1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095292" y="1244234"/>
            <a:ext cx="3496577" cy="34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未标题-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91017" y="482422"/>
            <a:ext cx="3522957" cy="35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3763169" y="3283861"/>
            <a:ext cx="1302912" cy="1302912"/>
            <a:chOff x="3896494" y="4458818"/>
            <a:chExt cx="1302912" cy="1302912"/>
          </a:xfrm>
        </p:grpSpPr>
        <p:grpSp>
          <p:nvGrpSpPr>
            <p:cNvPr id="13" name="组合 12"/>
            <p:cNvGrpSpPr/>
            <p:nvPr/>
          </p:nvGrpSpPr>
          <p:grpSpPr>
            <a:xfrm>
              <a:off x="3896494" y="4458818"/>
              <a:ext cx="1302912" cy="1302912"/>
              <a:chOff x="4851991" y="797081"/>
              <a:chExt cx="1302912" cy="130291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851991" y="797081"/>
                <a:ext cx="1302912" cy="13029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同心圆 47"/>
              <p:cNvSpPr/>
              <p:nvPr/>
            </p:nvSpPr>
            <p:spPr>
              <a:xfrm>
                <a:off x="4948713" y="881446"/>
                <a:ext cx="1141013" cy="1141013"/>
              </a:xfrm>
              <a:prstGeom prst="donut">
                <a:avLst>
                  <a:gd name="adj" fmla="val 11172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259188" y="4821873"/>
              <a:ext cx="618867" cy="507487"/>
              <a:chOff x="3643088" y="1556658"/>
              <a:chExt cx="967682" cy="793524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>
                <a:off x="3643088" y="1556658"/>
                <a:ext cx="967682" cy="793524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752600" y="1556658"/>
                <a:ext cx="711446" cy="793524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l="37708" t="33704" r="14375" b="20741"/>
          <a:stretch>
            <a:fillRect/>
          </a:stretch>
        </p:blipFill>
        <p:spPr>
          <a:xfrm>
            <a:off x="7361700" y="2073505"/>
            <a:ext cx="4381500" cy="2343150"/>
          </a:xfrm>
          <a:prstGeom prst="rect">
            <a:avLst/>
          </a:prstGeom>
        </p:spPr>
      </p:pic>
      <p:sp>
        <p:nvSpPr>
          <p:cNvPr id="20" name="TextBox 7"/>
          <p:cNvSpPr txBox="1"/>
          <p:nvPr/>
        </p:nvSpPr>
        <p:spPr>
          <a:xfrm>
            <a:off x="2092197" y="5583359"/>
            <a:ext cx="50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不能骑车横冲直撞，争道抢行。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846 0.25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0028" y="2806686"/>
            <a:ext cx="12518406" cy="2329948"/>
          </a:xfrm>
          <a:prstGeom prst="rect">
            <a:avLst/>
          </a:prstGeom>
        </p:spPr>
      </p:pic>
      <p:pic>
        <p:nvPicPr>
          <p:cNvPr id="7" name="Picture 2" descr="F:\未标题-1.png"/>
          <p:cNvPicPr>
            <a:picLocks noChangeAspect="1" noChangeArrowheads="1"/>
          </p:cNvPicPr>
          <p:nvPr/>
        </p:nvPicPr>
        <p:blipFill rotWithShape="1">
          <a:blip r:embed="rId2" cstate="screen"/>
          <a:srcRect t="-9"/>
          <a:stretch>
            <a:fillRect/>
          </a:stretch>
        </p:blipFill>
        <p:spPr bwMode="auto">
          <a:xfrm>
            <a:off x="-26765" y="4481879"/>
            <a:ext cx="12304393" cy="6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" y="1433147"/>
            <a:ext cx="5091915" cy="37032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54" y="5136632"/>
            <a:ext cx="12218080" cy="1768985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4355976" y="1528184"/>
            <a:ext cx="419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不能追逐打闹，三五并行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34679" y="3115285"/>
            <a:ext cx="5018872" cy="33547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106040" y="4627426"/>
            <a:ext cx="3898776" cy="218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20899879">
            <a:off x="3355095" y="207093"/>
            <a:ext cx="2546814" cy="18136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298227" y="365511"/>
            <a:ext cx="1344305" cy="17395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72233" y="1227432"/>
            <a:ext cx="3686765" cy="1828663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2902520" y="1943566"/>
            <a:ext cx="28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校园活动安全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687757" y="627449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3</a:t>
            </a:r>
            <a:endParaRPr lang="zh-CN" altLang="en-US" sz="48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t="48269"/>
          <a:stretch>
            <a:fillRect/>
          </a:stretch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  <p:sp>
        <p:nvSpPr>
          <p:cNvPr id="20" name="TextBox 12"/>
          <p:cNvSpPr txBox="1"/>
          <p:nvPr/>
        </p:nvSpPr>
        <p:spPr>
          <a:xfrm>
            <a:off x="7010668" y="85165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1.</a:t>
            </a:r>
            <a:r>
              <a:rPr lang="zh-CN" altLang="en-US" b="1" dirty="0">
                <a:cs typeface="+mn-ea"/>
                <a:sym typeface="+mn-lt"/>
              </a:rPr>
              <a:t>上下楼梯不要拥挤、礼让慢行。 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010668" y="1301895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.</a:t>
            </a:r>
            <a:r>
              <a:rPr lang="zh-CN" altLang="en-US" b="1" dirty="0">
                <a:cs typeface="+mn-ea"/>
                <a:sym typeface="+mn-lt"/>
              </a:rPr>
              <a:t>不追逐打闹。 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7010668" y="1752140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3</a:t>
            </a: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.</a:t>
            </a:r>
            <a:r>
              <a:rPr lang="zh-CN" altLang="en-US" b="1" dirty="0">
                <a:cs typeface="+mn-ea"/>
                <a:sym typeface="+mn-lt"/>
              </a:rPr>
              <a:t>不开可造成伤害的玩笑。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7010668" y="2202385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.</a:t>
            </a:r>
            <a:r>
              <a:rPr lang="zh-CN" altLang="en-US" b="1" dirty="0">
                <a:cs typeface="+mn-ea"/>
                <a:sym typeface="+mn-lt"/>
              </a:rPr>
              <a:t>严禁学生擦楼房外窗玻璃。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7010668" y="2652630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5.</a:t>
            </a:r>
            <a:r>
              <a:rPr lang="zh-CN" altLang="en-US" b="1" dirty="0">
                <a:cs typeface="+mn-ea"/>
                <a:sym typeface="+mn-lt"/>
              </a:rPr>
              <a:t>搞卫生时要注意，不要被钉子沙石伤害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7010668" y="3101132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6.</a:t>
            </a:r>
            <a:r>
              <a:rPr lang="zh-CN" altLang="en-US" b="1" dirty="0">
                <a:cs typeface="+mn-ea"/>
                <a:sym typeface="+mn-lt"/>
              </a:rPr>
              <a:t>严禁学生用湿布擦电器或开关。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289352" y="336047"/>
            <a:ext cx="9391348" cy="6558989"/>
          </a:xfrm>
          <a:prstGeom prst="rect">
            <a:avLst/>
          </a:prstGeom>
        </p:spPr>
      </p:pic>
      <p:pic>
        <p:nvPicPr>
          <p:cNvPr id="3" name="Picture 4" descr="F:\53cd3abc0d65b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81" y="850868"/>
            <a:ext cx="3554360" cy="12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8"/>
          <p:cNvSpPr txBox="1"/>
          <p:nvPr/>
        </p:nvSpPr>
        <p:spPr>
          <a:xfrm>
            <a:off x="3702886" y="3128908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上下楼梯、安</a:t>
            </a:r>
            <a:r>
              <a:rPr lang="zh-CN" altLang="en-US" sz="1600" dirty="0" smtClean="0">
                <a:cs typeface="+mn-ea"/>
                <a:sym typeface="+mn-lt"/>
              </a:rPr>
              <a:t>全优品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3699342" y="3536335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不要追逐、不可拥挤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3702886" y="3943762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打闹玩耍、危险游戏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3702886" y="4351190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生命可贵、倍加珍惜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" name="TextBox 32"/>
          <p:cNvSpPr txBox="1"/>
          <p:nvPr/>
        </p:nvSpPr>
        <p:spPr>
          <a:xfrm>
            <a:off x="6128601" y="3128908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通过楼道、不可拥挤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6125058" y="3536335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课件体操、特别注意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TextBox 34"/>
          <p:cNvSpPr txBox="1"/>
          <p:nvPr/>
        </p:nvSpPr>
        <p:spPr>
          <a:xfrm>
            <a:off x="6128601" y="3943762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不追不闹、不急不躁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6128601" y="4351190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靠右慢行、安全记牢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 t="26479" b="16853"/>
          <a:stretch>
            <a:fillRect/>
          </a:stretch>
        </p:blipFill>
        <p:spPr>
          <a:xfrm>
            <a:off x="1008" y="3295453"/>
            <a:ext cx="12190992" cy="3101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 t="48269"/>
          <a:stretch>
            <a:fillRect/>
          </a:stretch>
        </p:blipFill>
        <p:spPr>
          <a:xfrm>
            <a:off x="1008" y="3695416"/>
            <a:ext cx="12190992" cy="354744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04781" y="1864802"/>
            <a:ext cx="653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cs typeface="+mn-ea"/>
                <a:sym typeface="+mn-lt"/>
              </a:rPr>
              <a:t>不开可造成伤害的玩笑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89882" y="2016674"/>
            <a:ext cx="229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不追逐打闹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32256" y="1827335"/>
            <a:ext cx="2557630" cy="2557630"/>
            <a:chOff x="1758870" y="531935"/>
            <a:chExt cx="2557630" cy="2557630"/>
          </a:xfrm>
        </p:grpSpPr>
        <p:sp>
          <p:nvSpPr>
            <p:cNvPr id="16" name="椭圆 15"/>
            <p:cNvSpPr/>
            <p:nvPr/>
          </p:nvSpPr>
          <p:spPr>
            <a:xfrm>
              <a:off x="1758870" y="531935"/>
              <a:ext cx="2557630" cy="255763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Picture 3" descr="F:\66e3aa4bd11373f0be38afcea40f4bfbfaed04f8.jpg"/>
            <p:cNvPicPr>
              <a:picLocks noChangeAspect="1" noChangeArrowheads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 bwMode="auto">
            <a:xfrm>
              <a:off x="1925124" y="724062"/>
              <a:ext cx="2231240" cy="223124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4789886" y="2824863"/>
            <a:ext cx="2557630" cy="2557630"/>
            <a:chOff x="4316500" y="1529463"/>
            <a:chExt cx="2557630" cy="2557630"/>
          </a:xfrm>
        </p:grpSpPr>
        <p:sp>
          <p:nvSpPr>
            <p:cNvPr id="19" name="椭圆 18"/>
            <p:cNvSpPr/>
            <p:nvPr/>
          </p:nvSpPr>
          <p:spPr>
            <a:xfrm>
              <a:off x="4316500" y="1529463"/>
              <a:ext cx="2557630" cy="255763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Picture 2" descr="F:\d143ad4bd11373f0784aafcea40f4bfbfbed046e.jpg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4504346" y="1748936"/>
              <a:ext cx="2150312" cy="215031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7449958" y="2506209"/>
            <a:ext cx="2557630" cy="2557630"/>
            <a:chOff x="6976572" y="1210809"/>
            <a:chExt cx="2557630" cy="2557630"/>
          </a:xfrm>
        </p:grpSpPr>
        <p:sp>
          <p:nvSpPr>
            <p:cNvPr id="22" name="椭圆 21"/>
            <p:cNvSpPr/>
            <p:nvPr/>
          </p:nvSpPr>
          <p:spPr>
            <a:xfrm>
              <a:off x="6976572" y="1210809"/>
              <a:ext cx="2557630" cy="255763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Picture 4" descr="F:\2840926939957432373.jp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7143420" y="1382249"/>
              <a:ext cx="2246775" cy="224677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9"/>
          <p:cNvSpPr txBox="1"/>
          <p:nvPr/>
        </p:nvSpPr>
        <p:spPr>
          <a:xfrm>
            <a:off x="2521057" y="471396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不追逐打闹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330"/>
            <a:ext cx="2823900" cy="2647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219289"/>
            <a:ext cx="5514975" cy="28763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77344" y="1419155"/>
            <a:ext cx="2214656" cy="3599482"/>
          </a:xfrm>
          <a:prstGeom prst="rect">
            <a:avLst/>
          </a:prstGeom>
        </p:spPr>
      </p:pic>
      <p:sp>
        <p:nvSpPr>
          <p:cNvPr id="5" name="TextBox 21"/>
          <p:cNvSpPr txBox="1"/>
          <p:nvPr/>
        </p:nvSpPr>
        <p:spPr>
          <a:xfrm>
            <a:off x="2057400" y="1790948"/>
            <a:ext cx="6679020" cy="5001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打扫卫生要注意，不要被沙石碎玻璃伤到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3900" y="-243392"/>
            <a:ext cx="6273800" cy="627798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7200900" y="3125351"/>
            <a:ext cx="42672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搞卫生时要注意，不要被钉子沙石伤害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08" y="3801313"/>
            <a:ext cx="12190992" cy="30914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09461" y="0"/>
            <a:ext cx="3058337" cy="22017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51641">
            <a:off x="883892" y="3248230"/>
            <a:ext cx="2384653" cy="1272249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5303509" y="1164615"/>
            <a:ext cx="28756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cs typeface="+mn-ea"/>
                <a:sym typeface="+mn-lt"/>
              </a:rPr>
              <a:t>目  录</a:t>
            </a:r>
            <a:endParaRPr lang="zh-CN" altLang="en-US" sz="32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080516" y="3725460"/>
            <a:ext cx="201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cs typeface="+mn-ea"/>
                <a:sym typeface="+mn-lt"/>
              </a:rPr>
              <a:t>正常的行走安全</a:t>
            </a:r>
            <a:r>
              <a:rPr lang="en-US" altLang="zh-CN" sz="1600" b="1" dirty="0">
                <a:solidFill>
                  <a:srgbClr val="00B050"/>
                </a:solidFill>
                <a:cs typeface="+mn-ea"/>
                <a:sym typeface="+mn-lt"/>
              </a:rPr>
              <a:t>?</a:t>
            </a:r>
            <a:endParaRPr lang="zh-CN" altLang="en-US" sz="1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6" name="云形标注 14"/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7455" y="2460035"/>
            <a:ext cx="62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01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51641">
            <a:off x="3571459" y="3209801"/>
            <a:ext cx="2384653" cy="1272249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3768082" y="3687032"/>
            <a:ext cx="19709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骑自行车安全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?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b="1" dirty="0">
                <a:solidFill>
                  <a:srgbClr val="00B050"/>
                </a:solidFill>
                <a:cs typeface="+mn-ea"/>
                <a:sym typeface="+mn-lt"/>
              </a:rPr>
              <a:t>?</a:t>
            </a:r>
            <a:endParaRPr lang="zh-CN" altLang="en-US" sz="1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" name="云形标注 31"/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45022" y="2421606"/>
            <a:ext cx="6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02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51641">
            <a:off x="6165543" y="3135564"/>
            <a:ext cx="2384653" cy="1272249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6362166" y="3612795"/>
            <a:ext cx="181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校园活动安全</a:t>
            </a:r>
            <a:endParaRPr lang="zh-CN" altLang="en-US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云形标注 36"/>
          <p:cNvSpPr/>
          <p:nvPr/>
        </p:nvSpPr>
        <p:spPr>
          <a:xfrm>
            <a:off x="6934261" y="2411737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39106" y="2347369"/>
            <a:ext cx="6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03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51641">
            <a:off x="8723545" y="3111539"/>
            <a:ext cx="2384653" cy="1272249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9089609" y="3492347"/>
            <a:ext cx="163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食品安全</a:t>
            </a:r>
            <a:endParaRPr lang="zh-CN" altLang="en-US" sz="24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8" name="云形标注 40"/>
          <p:cNvSpPr/>
          <p:nvPr/>
        </p:nvSpPr>
        <p:spPr>
          <a:xfrm>
            <a:off x="9492262" y="238771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97108" y="2323344"/>
            <a:ext cx="6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04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0" grpId="0" animBg="1"/>
      <p:bldP spid="11" grpId="0"/>
      <p:bldP spid="13" grpId="0"/>
      <p:bldP spid="14" grpId="0" animBg="1"/>
      <p:bldP spid="15" grpId="0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98227" y="365511"/>
            <a:ext cx="1344305" cy="17395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372233" y="1227432"/>
            <a:ext cx="3686765" cy="1828663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2902520" y="1943566"/>
            <a:ext cx="28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食品安全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687757" y="627449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4</a:t>
            </a:r>
            <a:endParaRPr lang="zh-CN" altLang="en-US" sz="48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 t="48269"/>
          <a:stretch>
            <a:fillRect/>
          </a:stretch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7070885" y="2770614"/>
            <a:ext cx="3624710" cy="5627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5.</a:t>
            </a:r>
            <a:r>
              <a:rPr lang="zh-CN" altLang="en-US" b="1" dirty="0">
                <a:cs typeface="+mn-ea"/>
                <a:sym typeface="+mn-lt"/>
              </a:rPr>
              <a:t>注意个人卫生，饭前便后洗手。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070885" y="1363295"/>
            <a:ext cx="3855543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不食用腐败变质、保质过期食品。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7070885" y="894189"/>
            <a:ext cx="3789820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cs typeface="+mn-ea"/>
                <a:sym typeface="+mn-lt"/>
              </a:rPr>
              <a:t>、购买食物时，不能购买三无产品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070885" y="1832401"/>
            <a:ext cx="4616970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3.</a:t>
            </a:r>
            <a:r>
              <a:rPr lang="zh-CN" altLang="en-US" b="1" dirty="0">
                <a:cs typeface="+mn-ea"/>
                <a:sym typeface="+mn-lt"/>
              </a:rPr>
              <a:t> 不到校园周边无证摊贩处购买盒饭或食物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70885" y="2301507"/>
            <a:ext cx="2470548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4.</a:t>
            </a:r>
            <a:r>
              <a:rPr lang="zh-CN" altLang="en-US" b="1" dirty="0">
                <a:cs typeface="+mn-ea"/>
                <a:sym typeface="+mn-lt"/>
              </a:rPr>
              <a:t>少吃油炸、油煎食品</a:t>
            </a:r>
            <a:endParaRPr lang="en-US" altLang="zh-CN" b="1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98689" y="262220"/>
            <a:ext cx="1698780" cy="1561453"/>
            <a:chOff x="574745" y="171647"/>
            <a:chExt cx="3152443" cy="289760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4745" y="171647"/>
              <a:ext cx="3152443" cy="278387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921696" y="1983659"/>
              <a:ext cx="727912" cy="108559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4" grpId="0"/>
      <p:bldP spid="17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/>
          <p:nvPr/>
        </p:nvSpPr>
        <p:spPr>
          <a:xfrm rot="20540413">
            <a:off x="2297483" y="2774496"/>
            <a:ext cx="1873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有无生产</a:t>
            </a:r>
            <a:endParaRPr lang="en-US" altLang="zh-CN" sz="2800" dirty="0">
              <a:cs typeface="+mn-ea"/>
              <a:sym typeface="+mn-lt"/>
            </a:endParaRPr>
          </a:p>
          <a:p>
            <a:r>
              <a:rPr lang="zh-CN" altLang="en-US" sz="2800" dirty="0">
                <a:cs typeface="+mn-ea"/>
                <a:sym typeface="+mn-lt"/>
              </a:rPr>
              <a:t>厂家厂址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" name="TextBox 21"/>
          <p:cNvSpPr txBox="1"/>
          <p:nvPr/>
        </p:nvSpPr>
        <p:spPr>
          <a:xfrm rot="726276">
            <a:off x="8508713" y="3388937"/>
            <a:ext cx="204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无</a:t>
            </a:r>
            <a:r>
              <a:rPr lang="en-US" altLang="zh-CN" sz="2800" dirty="0">
                <a:cs typeface="+mn-ea"/>
                <a:sym typeface="+mn-lt"/>
              </a:rPr>
              <a:t>QS</a:t>
            </a:r>
            <a:r>
              <a:rPr lang="zh-CN" altLang="en-US" sz="2800" dirty="0">
                <a:cs typeface="+mn-ea"/>
                <a:sym typeface="+mn-lt"/>
              </a:rPr>
              <a:t>标识</a:t>
            </a:r>
            <a:endParaRPr lang="en-US" altLang="zh-CN" sz="2800" dirty="0">
              <a:cs typeface="+mn-ea"/>
              <a:sym typeface="+mn-lt"/>
            </a:endParaRPr>
          </a:p>
        </p:txBody>
      </p:sp>
      <p:sp>
        <p:nvSpPr>
          <p:cNvPr id="4" name="TextBox 22"/>
          <p:cNvSpPr txBox="1"/>
          <p:nvPr/>
        </p:nvSpPr>
        <p:spPr>
          <a:xfrm>
            <a:off x="4900905" y="2513899"/>
            <a:ext cx="2291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无生产日期</a:t>
            </a:r>
            <a:endParaRPr lang="en-US" altLang="zh-CN" sz="2800" dirty="0">
              <a:cs typeface="+mn-ea"/>
              <a:sym typeface="+mn-lt"/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099067" y="3304006"/>
            <a:ext cx="6232200" cy="2741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15544" y="4674603"/>
            <a:ext cx="876055" cy="1302244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4513408" y="1057017"/>
            <a:ext cx="3817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不购买三无产品</a:t>
            </a:r>
            <a:endParaRPr lang="en-US" altLang="zh-CN" sz="4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16984" y="1687805"/>
            <a:ext cx="2842535" cy="26549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8651" y="2761404"/>
            <a:ext cx="2412037" cy="24821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2515" y="3009078"/>
            <a:ext cx="2613610" cy="32824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10178" y="1745178"/>
            <a:ext cx="1384440" cy="32824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24350" y="1040213"/>
            <a:ext cx="439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不食用腐败变质的食物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 l="29184" t="15001" r="30313" b="17592"/>
          <a:stretch>
            <a:fillRect/>
          </a:stretch>
        </p:blipFill>
        <p:spPr>
          <a:xfrm>
            <a:off x="8873398" y="4085392"/>
            <a:ext cx="2683602" cy="25121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3543" y="2854147"/>
            <a:ext cx="4504335" cy="4003853"/>
          </a:xfrm>
          <a:prstGeom prst="rect">
            <a:avLst/>
          </a:prstGeom>
        </p:spPr>
      </p:pic>
      <p:sp>
        <p:nvSpPr>
          <p:cNvPr id="25" name="TextBox 19"/>
          <p:cNvSpPr txBox="1"/>
          <p:nvPr/>
        </p:nvSpPr>
        <p:spPr>
          <a:xfrm>
            <a:off x="2465710" y="1789030"/>
            <a:ext cx="7021190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不去校园周边购买无证盒饭和食物。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26" name="Picture 3" descr="F:\53b112cd2736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34573" y="2928952"/>
            <a:ext cx="3546043" cy="37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96525" y="356800"/>
            <a:ext cx="5088292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加强体育锻炼，增强体质，提高自身免疫力。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82022" y="2264628"/>
            <a:ext cx="2615497" cy="37510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61625" y="1789587"/>
            <a:ext cx="5327598" cy="4503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90484" y="2408321"/>
            <a:ext cx="2871141" cy="388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53083" y="283"/>
            <a:ext cx="2538413" cy="27993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170776" y="881175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校园交通安全</a:t>
            </a:r>
            <a:endParaRPr lang="zh-CN" altLang="en-US" sz="9600" b="1" dirty="0">
              <a:solidFill>
                <a:srgbClr val="25552B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312965" y="12504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教</a:t>
            </a:r>
            <a:endParaRPr lang="zh-CN" altLang="en-US" sz="9600" b="1" dirty="0">
              <a:solidFill>
                <a:srgbClr val="25552B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322961" y="81858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育</a:t>
            </a:r>
            <a:endParaRPr lang="zh-CN" altLang="en-US" sz="9600" b="1" dirty="0">
              <a:solidFill>
                <a:srgbClr val="25552B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 t="26479" b="16853"/>
          <a:stretch>
            <a:fillRect/>
          </a:stretch>
        </p:blipFill>
        <p:spPr>
          <a:xfrm>
            <a:off x="1008" y="3295453"/>
            <a:ext cx="12190992" cy="31015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74949" y="831282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校园交通安全</a:t>
            </a:r>
            <a:endParaRPr lang="zh-CN" altLang="en-US" sz="9600" b="1" dirty="0">
              <a:solidFill>
                <a:srgbClr val="6CBC43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36652" y="2541169"/>
            <a:ext cx="592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cs typeface="+mn-ea"/>
                <a:sym typeface="+mn-lt"/>
              </a:rPr>
              <a:t>强化安全意识</a:t>
            </a:r>
            <a:r>
              <a:rPr lang="en-US" altLang="zh-CN" sz="3600" b="1" dirty="0">
                <a:solidFill>
                  <a:prstClr val="black"/>
                </a:solidFill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prstClr val="black"/>
                </a:solidFill>
                <a:cs typeface="+mn-ea"/>
                <a:sym typeface="+mn-lt"/>
              </a:rPr>
              <a:t>提升安全素养</a:t>
            </a:r>
            <a:endParaRPr lang="zh-CN" altLang="en-US" sz="3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17138" y="12005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教</a:t>
            </a:r>
            <a:endParaRPr lang="zh-CN" altLang="en-US" sz="9600" b="1" dirty="0">
              <a:solidFill>
                <a:srgbClr val="6CBC43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27134" y="768689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育</a:t>
            </a:r>
            <a:endParaRPr lang="zh-CN" altLang="en-US" sz="9600" b="1" dirty="0">
              <a:solidFill>
                <a:srgbClr val="6CBC43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98108" y="109499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SCHOOL</a:t>
            </a:r>
            <a:endParaRPr lang="zh-CN" altLang="en-US" sz="20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screen"/>
          <a:srcRect t="48269"/>
          <a:stretch>
            <a:fillRect/>
          </a:stretch>
        </p:blipFill>
        <p:spPr>
          <a:xfrm>
            <a:off x="1008" y="3345347"/>
            <a:ext cx="12190992" cy="35474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4387" y="3695416"/>
            <a:ext cx="2175113" cy="2960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3445529" y="3154376"/>
            <a:ext cx="55177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en-US" altLang="zh-CN" sz="2400" dirty="0" smtClean="0">
                <a:solidFill>
                  <a:prstClr val="black"/>
                </a:solidFill>
                <a:cs typeface="+mn-ea"/>
                <a:sym typeface="+mn-lt"/>
              </a:rPr>
              <a:t>PPT</a:t>
            </a:r>
            <a:r>
              <a:rPr lang="zh-CN" altLang="en-US" sz="2400" dirty="0" smtClean="0">
                <a:solidFill>
                  <a:prstClr val="black"/>
                </a:solidFill>
                <a:cs typeface="+mn-ea"/>
                <a:sym typeface="+mn-lt"/>
              </a:rPr>
              <a:t>营</a:t>
            </a:r>
            <a:r>
              <a:rPr lang="en-US" altLang="zh-CN" sz="2400" dirty="0" smtClean="0">
                <a:solidFill>
                  <a:prstClr val="black"/>
                </a:solidFill>
                <a:cs typeface="+mn-ea"/>
                <a:sym typeface="+mn-lt"/>
              </a:rPr>
              <a:t>   </a:t>
            </a: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时间：</a:t>
            </a: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20XX.XX</a:t>
            </a:r>
            <a:endParaRPr lang="en-US" altLang="zh-CN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15" grpId="0"/>
      <p:bldP spid="29" grpId="0"/>
      <p:bldP spid="36" grpId="0"/>
      <p:bldP spid="37" grpId="0"/>
      <p:bldP spid="3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829386" y="244120"/>
            <a:ext cx="1344305" cy="17395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485082" y="1185816"/>
            <a:ext cx="3347864" cy="1978925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5218916" y="506058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1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4088355" y="1874904"/>
            <a:ext cx="247789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行走安全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6749915" y="796940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1.</a:t>
            </a:r>
            <a:r>
              <a:rPr lang="zh-CN" altLang="en-US" sz="1600" b="1" dirty="0">
                <a:cs typeface="+mn-ea"/>
                <a:sym typeface="+mn-lt"/>
              </a:rPr>
              <a:t>走人行横道，靠路右边走。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TextBox 40"/>
          <p:cNvSpPr txBox="1"/>
          <p:nvPr/>
        </p:nvSpPr>
        <p:spPr>
          <a:xfrm>
            <a:off x="6749913" y="1142283"/>
            <a:ext cx="406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2.</a:t>
            </a:r>
            <a:r>
              <a:rPr lang="zh-CN" altLang="en-US" sz="1600" b="1" dirty="0">
                <a:cs typeface="+mn-ea"/>
                <a:sym typeface="+mn-lt"/>
              </a:rPr>
              <a:t>走人行横道，天桥，不能随意横穿马路。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9" name="TextBox 41"/>
          <p:cNvSpPr txBox="1"/>
          <p:nvPr/>
        </p:nvSpPr>
        <p:spPr>
          <a:xfrm>
            <a:off x="6749913" y="1540012"/>
            <a:ext cx="406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3.</a:t>
            </a:r>
            <a:r>
              <a:rPr lang="zh-CN" altLang="en-US" sz="1600" b="1" dirty="0">
                <a:cs typeface="+mn-ea"/>
                <a:sym typeface="+mn-lt"/>
              </a:rPr>
              <a:t>注意道路和车辆信号，不服从交通管理。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6749918" y="1939364"/>
            <a:ext cx="4679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4.</a:t>
            </a:r>
            <a:r>
              <a:rPr lang="zh-CN" altLang="en-US" sz="1600" b="1" dirty="0">
                <a:cs typeface="+mn-ea"/>
                <a:sym typeface="+mn-lt"/>
              </a:rPr>
              <a:t>不在车行道，桥梁，隧道上追逐、玩耍、打闹。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1" name="TextBox 43"/>
          <p:cNvSpPr txBox="1"/>
          <p:nvPr/>
        </p:nvSpPr>
        <p:spPr>
          <a:xfrm>
            <a:off x="6749918" y="2340369"/>
            <a:ext cx="365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5.</a:t>
            </a:r>
            <a:r>
              <a:rPr lang="zh-CN" altLang="en-US" sz="1600" b="1" dirty="0">
                <a:cs typeface="+mn-ea"/>
                <a:sym typeface="+mn-lt"/>
              </a:rPr>
              <a:t>不能穿越，攀登，跨越道路隔离栏。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2" name="TextBox 44"/>
          <p:cNvSpPr txBox="1"/>
          <p:nvPr/>
        </p:nvSpPr>
        <p:spPr>
          <a:xfrm>
            <a:off x="6749916" y="2745268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6.</a:t>
            </a:r>
            <a:r>
              <a:rPr lang="zh-CN" altLang="en-US" sz="1600" b="1" dirty="0">
                <a:cs typeface="+mn-ea"/>
                <a:sym typeface="+mn-lt"/>
              </a:rPr>
              <a:t>不要在铁路道轨上行走，玩耍，</a:t>
            </a:r>
            <a:endParaRPr lang="en-US" altLang="zh-CN" sz="1600" b="1" dirty="0">
              <a:cs typeface="+mn-ea"/>
              <a:sym typeface="+mn-lt"/>
            </a:endParaRPr>
          </a:p>
          <a:p>
            <a:r>
              <a:rPr lang="en-US" altLang="zh-CN" sz="1600" b="1" dirty="0">
                <a:cs typeface="+mn-ea"/>
                <a:sym typeface="+mn-lt"/>
              </a:rPr>
              <a:t>   </a:t>
            </a:r>
            <a:r>
              <a:rPr lang="zh-CN" altLang="en-US" sz="1600" b="1" dirty="0">
                <a:cs typeface="+mn-ea"/>
                <a:sym typeface="+mn-lt"/>
              </a:rPr>
              <a:t>横穿铁路，钻火车。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 t="48269"/>
          <a:stretch>
            <a:fillRect/>
          </a:stretch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735286"/>
            <a:ext cx="12192000" cy="2122714"/>
          </a:xfrm>
          <a:prstGeom prst="rect">
            <a:avLst/>
          </a:prstGeom>
        </p:spPr>
      </p:pic>
      <p:pic>
        <p:nvPicPr>
          <p:cNvPr id="20" name="Picture 2" descr="F:\未标题-1.pn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3420525" y="3781044"/>
            <a:ext cx="1566357" cy="19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未标题-1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5209562" y="3429000"/>
            <a:ext cx="1486854" cy="20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未标题-1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6865661" y="3753964"/>
            <a:ext cx="1496147" cy="19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:\未标题-1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8667260" y="3489462"/>
            <a:ext cx="1468269" cy="19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0"/>
          <p:cNvSpPr txBox="1"/>
          <p:nvPr/>
        </p:nvSpPr>
        <p:spPr>
          <a:xfrm>
            <a:off x="5196225" y="2995715"/>
            <a:ext cx="1164440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cs typeface="+mn-ea"/>
                <a:sym typeface="+mn-lt"/>
              </a:rPr>
              <a:t>走斑马线</a:t>
            </a:r>
            <a:endParaRPr lang="zh-CN" altLang="en-US" sz="20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6778027" y="3374840"/>
            <a:ext cx="907959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cs typeface="+mn-ea"/>
                <a:sym typeface="+mn-lt"/>
              </a:rPr>
              <a:t>绿灯走</a:t>
            </a:r>
            <a:endParaRPr lang="zh-CN" altLang="en-US" sz="20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8641291" y="3016609"/>
            <a:ext cx="907959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红灯停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Picture 9" descr="F:\未标题-1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2467390" y="1370898"/>
            <a:ext cx="953134" cy="40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F:\未标题-2.pn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2716430" y="2662110"/>
            <a:ext cx="536823" cy="5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868140" y="168676"/>
            <a:ext cx="1677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EFEFE"/>
                </a:solidFill>
              </a:rPr>
              <a:t>https://www.ypppt.com/</a:t>
            </a:r>
            <a:endParaRPr lang="zh-CN" altLang="en-US" sz="1000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38" y="1303900"/>
            <a:ext cx="2174798" cy="34271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60" y="928710"/>
            <a:ext cx="2801250" cy="4177517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8524007" y="1468621"/>
            <a:ext cx="2749471" cy="961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注意道路和车辆信号，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服从交通管理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735286"/>
            <a:ext cx="12192000" cy="2122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664843" y="2988982"/>
            <a:ext cx="5731178" cy="3869018"/>
          </a:xfrm>
          <a:prstGeom prst="rect">
            <a:avLst/>
          </a:prstGeom>
        </p:spPr>
      </p:pic>
      <p:pic>
        <p:nvPicPr>
          <p:cNvPr id="10" name="Picture 9" descr="F:\未标题-1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883684" y="1370898"/>
            <a:ext cx="953134" cy="40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:\未标题-2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132724" y="2114496"/>
            <a:ext cx="536823" cy="5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:\未标题-2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32724" y="1552260"/>
            <a:ext cx="536823" cy="5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0.03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96016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8" y="1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t="26479" b="16853"/>
          <a:stretch>
            <a:fillRect/>
          </a:stretch>
        </p:blipFill>
        <p:spPr>
          <a:xfrm>
            <a:off x="1008" y="1878232"/>
            <a:ext cx="12190992" cy="31015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20713">
            <a:off x="5087421" y="2393886"/>
            <a:ext cx="1241913" cy="2783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4829079"/>
            <a:ext cx="12192000" cy="15860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8555" y="1091903"/>
            <a:ext cx="67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不能穿越、攀登、跨越道路隔离栏。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52 -3.7037E-6 C -0.0043 0.04792 -0.00794 0.26343 0.00143 0.25625 C 0.00078 0.25394 0.02122 0.30602 0.07383 0.1706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132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Rot by="-9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951" y="1215737"/>
            <a:ext cx="4664759" cy="4407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7"/>
          <p:cNvSpPr txBox="1"/>
          <p:nvPr/>
        </p:nvSpPr>
        <p:spPr>
          <a:xfrm>
            <a:off x="5948884" y="2017509"/>
            <a:ext cx="5506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不要乱闯乱碰。应走人行横道（斑马线），在有交通信号控制的人行横道，须按信号灯的指示通过；在没有交通信号控制的人行横道，须注意车辆，不要追逐猛跑或是骑车载人，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6204" y="655649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826086" y="244119"/>
            <a:ext cx="1344305" cy="17395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686392">
            <a:off x="4848757" y="673235"/>
            <a:ext cx="2035993" cy="14736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72233" y="1227432"/>
            <a:ext cx="3686765" cy="1828663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2902520" y="1943566"/>
            <a:ext cx="28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骑自行车的安全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215616" y="5060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2</a:t>
            </a:r>
            <a:endParaRPr lang="zh-CN" altLang="en-US" sz="48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t="48269"/>
          <a:stretch>
            <a:fillRect/>
          </a:stretch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  <p:sp>
        <p:nvSpPr>
          <p:cNvPr id="30" name="TextBox 11"/>
          <p:cNvSpPr txBox="1"/>
          <p:nvPr/>
        </p:nvSpPr>
        <p:spPr>
          <a:xfrm>
            <a:off x="7010668" y="810127"/>
            <a:ext cx="326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1.</a:t>
            </a:r>
            <a:r>
              <a:rPr lang="zh-CN" altLang="en-US" b="1" dirty="0">
                <a:cs typeface="+mn-ea"/>
                <a:sym typeface="+mn-lt"/>
              </a:rPr>
              <a:t>未满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cs typeface="+mn-ea"/>
                <a:sym typeface="+mn-lt"/>
              </a:rPr>
              <a:t>岁的儿童独自骑车。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7010668" y="1161672"/>
            <a:ext cx="463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在人行道、机动车道骑车，逆行骑车。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010668" y="1525159"/>
            <a:ext cx="474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3.</a:t>
            </a:r>
            <a:r>
              <a:rPr lang="zh-CN" altLang="en-US" b="1" dirty="0">
                <a:cs typeface="+mn-ea"/>
                <a:sym typeface="+mn-lt"/>
              </a:rPr>
              <a:t>骑车横冲直闯、争道强行，与机动车抢道。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7010668" y="1890358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4.</a:t>
            </a:r>
            <a:r>
              <a:rPr lang="zh-CN" altLang="en-US" b="1" dirty="0">
                <a:cs typeface="+mn-ea"/>
                <a:sym typeface="+mn-lt"/>
              </a:rPr>
              <a:t>转弯不减速，不打手势。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7010668" y="2227799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5.</a:t>
            </a:r>
            <a:r>
              <a:rPr lang="zh-CN" altLang="en-US" b="1" dirty="0">
                <a:cs typeface="+mn-ea"/>
                <a:sym typeface="+mn-lt"/>
              </a:rPr>
              <a:t>在路口闯信号。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7010668" y="2577011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6.</a:t>
            </a:r>
            <a:r>
              <a:rPr lang="zh-CN" altLang="en-US" b="1" dirty="0">
                <a:cs typeface="+mn-ea"/>
                <a:sym typeface="+mn-lt"/>
              </a:rPr>
              <a:t>骑车双手离把。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7010668" y="2940498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7.</a:t>
            </a:r>
            <a:r>
              <a:rPr lang="zh-CN" altLang="en-US" b="1" dirty="0">
                <a:cs typeface="+mn-ea"/>
                <a:sym typeface="+mn-lt"/>
              </a:rPr>
              <a:t>追逐打闹，三五并行。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0028" y="2806686"/>
            <a:ext cx="12518406" cy="2329948"/>
          </a:xfrm>
          <a:prstGeom prst="rect">
            <a:avLst/>
          </a:prstGeom>
        </p:spPr>
      </p:pic>
      <p:pic>
        <p:nvPicPr>
          <p:cNvPr id="4" name="Picture 2" descr="F:\未标题-1.png"/>
          <p:cNvPicPr>
            <a:picLocks noChangeAspect="1" noChangeArrowheads="1"/>
          </p:cNvPicPr>
          <p:nvPr/>
        </p:nvPicPr>
        <p:blipFill rotWithShape="1">
          <a:blip r:embed="rId2" cstate="screen"/>
          <a:srcRect t="-9"/>
          <a:stretch>
            <a:fillRect/>
          </a:stretch>
        </p:blipFill>
        <p:spPr bwMode="auto">
          <a:xfrm>
            <a:off x="-26765" y="4481879"/>
            <a:ext cx="12304393" cy="6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" y="1433147"/>
            <a:ext cx="5091915" cy="37032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54" y="5136633"/>
            <a:ext cx="12218080" cy="1768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96028" y="3172278"/>
            <a:ext cx="4729540" cy="3348578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068342" y="150742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儿童未满</a:t>
            </a:r>
            <a:r>
              <a:rPr lang="en-US" altLang="zh-CN" sz="2400" dirty="0">
                <a:cs typeface="+mn-ea"/>
                <a:sym typeface="+mn-lt"/>
              </a:rPr>
              <a:t>12</a:t>
            </a:r>
            <a:r>
              <a:rPr lang="zh-CN" altLang="en-US" sz="2400" dirty="0">
                <a:cs typeface="+mn-ea"/>
                <a:sym typeface="+mn-lt"/>
              </a:rPr>
              <a:t>岁的不能独自骑车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en-US" altLang="zh-CN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xsxge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WPS 演示</Application>
  <PresentationFormat>宽屏</PresentationFormat>
  <Paragraphs>203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 Unicode MS</vt:lpstr>
      <vt:lpstr>等线</vt:lpstr>
      <vt:lpstr>Calibri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120</cp:revision>
  <dcterms:created xsi:type="dcterms:W3CDTF">2018-04-16T06:55:00Z</dcterms:created>
  <dcterms:modified xsi:type="dcterms:W3CDTF">2024-04-28T10:12:15Z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463EFE133F1F42CD901EE57DCFDBEEA2_13</vt:lpwstr>
  </property>
  <property fmtid="{D5CDD505-2E9C-101B-9397-08002B2CF9AE}" pid="3" name="KSOProductBuildVer">
    <vt:lpwstr>2052-12.1.0.16417</vt:lpwstr>
  </property>
</Properties>
</file>