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62" r:id="rId4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272"/>
    <a:srgbClr val="00889C"/>
    <a:srgbClr val="FFECC6"/>
    <a:srgbClr val="D52C23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18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03354" y="65506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rot="5400000" flipV="1">
            <a:off x="2584703" y="-2689892"/>
            <a:ext cx="7132322" cy="12512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4976975" y="0"/>
            <a:ext cx="721502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1239" y="2648431"/>
            <a:ext cx="5774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职场心理学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679505" y="1932810"/>
            <a:ext cx="3717741" cy="538068"/>
            <a:chOff x="1679506" y="1695450"/>
            <a:chExt cx="3717741" cy="538068"/>
          </a:xfrm>
        </p:grpSpPr>
        <p:grpSp>
          <p:nvGrpSpPr>
            <p:cNvPr id="28" name="组合 27"/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170184" y="1729363"/>
              <a:ext cx="2806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学习心理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应用心理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3826" y="3993093"/>
            <a:ext cx="5428567" cy="337185"/>
            <a:chOff x="734776" y="3707343"/>
            <a:chExt cx="5428567" cy="33718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734776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57922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036139" y="3707343"/>
              <a:ext cx="2806789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主讲人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：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营</a:t>
              </a:r>
              <a:endPara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13255" y="2177623"/>
            <a:ext cx="2614191" cy="701104"/>
            <a:chOff x="1113255" y="2177623"/>
            <a:chExt cx="2614191" cy="701104"/>
          </a:xfrm>
        </p:grpSpPr>
        <p:sp>
          <p:nvSpPr>
            <p:cNvPr id="14" name="矩形 13"/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01481" y="2232396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权威效应</a:t>
              </a:r>
              <a:endParaRPr lang="zh-CN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868425" y="2145756"/>
            <a:ext cx="341632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人微言轻，人贵言重</a:t>
            </a:r>
            <a:endParaRPr lang="zh-CN" altLang="en-US" sz="2800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3564" y="3477140"/>
            <a:ext cx="5636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权威效应：如果一个人地位高、有威信、受人尊敬，那么他所说的话、所做的事容易引起别人的重视，并相信其正确性。权威人士容易对他人产生更大影响力，我们要努力成为权威人士，但同时对权威人士不要过分迷信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6531" y="3587732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34045" y="3662794"/>
            <a:ext cx="3030788" cy="1986196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13255" y="2177623"/>
            <a:ext cx="2614191" cy="657389"/>
            <a:chOff x="1113255" y="2177623"/>
            <a:chExt cx="2614191" cy="657389"/>
          </a:xfrm>
        </p:grpSpPr>
        <p:sp>
          <p:nvSpPr>
            <p:cNvPr id="14" name="矩形 13"/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32690" y="2188681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雷尼尔效应</a:t>
              </a:r>
              <a:endParaRPr lang="zh-CN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868425" y="2145756"/>
            <a:ext cx="377539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温情比薪酬更能留住人</a:t>
            </a:r>
            <a:endParaRPr lang="zh-CN" altLang="en-US" sz="2800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3564" y="3477140"/>
            <a:ext cx="5636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尼尔效应：人会为了其它的因素而牺牲更高的收入机会。知道员工的真正需求，才能留住人才。企业可以用温情来吸引和留住人才。身为管理者，只有展示出你的人情味，才能做到人心所向，才能真正地留住员工的心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0458" y="3447323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94261" y="3514890"/>
            <a:ext cx="3038210" cy="20011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20403" y="50640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PART03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蘑菇定律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317728" y="2706623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刚踏入社会的人常感不受重视，需要打杂跑腿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或者面对批评指责。有人将之与蘑菇的生长相比拟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认为大多数人都有一段“蘑菇”的经历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尤其是当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切都刚刚开始的时候。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97773" y="4878129"/>
            <a:ext cx="4236358" cy="96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当几天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蘑菇”， 能消除很多不切实际的幻想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让我们更加接近现实。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746" y="2706623"/>
            <a:ext cx="5156017" cy="308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飞轮效应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319756" y="2689924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为使静止的飞轮转动起来，一开始你必须使很大的力气，飞轮转得越来越快，达到某一临界点后，你无需再费更大的力气，飞轮依旧会快速转动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而且不停地转动。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有时候你可能觉得做一件事很困难，但再坚持下，过了临界点，就会变得轻松。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07407" y="2941333"/>
            <a:ext cx="5156019" cy="290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943741" y="1768675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49024" y="1617548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破窗效应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287002" y="2480062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一个房子如果窗户破了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没有人去修补，隔不久，其它的窗户也可能莫名其妙地被人打破。环境可以对一一个人产生强烈的暗示性和诱导性。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23759" y="4587207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023489" y="4508178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在工作中，时时刻刻都要保持警戒，别让自己成为职场上那扇任人践踏的破窗户。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30776" y="2856240"/>
            <a:ext cx="4925721" cy="308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木桶定律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916749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一只木桶盛水的多少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并不取决于桶壁上最高的那块木板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而恰恰取决于桶壁上最短的那块木板。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每个人在这个社会生存，都是依靠各种各样的技能，而这些技能就是人生的“木板”。我们的发展恰恰取决于那块“短木板”， 应该时刻注意取长补短，把劣势转变为优势。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4658" y="1827410"/>
            <a:ext cx="3175021" cy="4409751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毛毛虫效应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586805" y="2584993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将毛毛虫们首尾相接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围一圈放在花盆边缘，花盆不远的地方撒一些松叶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毛毛虫夜以继日地绕着花盆转圈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最终因饥饿和精疲力尽相继死去。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当我们的工作遭遇挫折或陷入停顿时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应努力寻求突破。不能只关注做了多少工作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还要关注做出多少成果，也就是“效益”。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9987" y="2601692"/>
            <a:ext cx="4990476" cy="332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野马结局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916749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吸血蝙蝠吸取野马的血为食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但所吸的血量极少，远不足以使野马死去，野马的死因是暴怒和狂奔。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因芝麻小事而大动肝火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以致因别人的过失而伤害自己。很多时候，我们要想明白到底为了什么而生气和焦虑，不要因别人的过失而伤害自己。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18339" y="2610996"/>
            <a:ext cx="4981127" cy="332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糖果效应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388699" y="2571265"/>
            <a:ext cx="486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心理学家测试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群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岁的孩子能否坚持在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分钟后吃糖，经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年追踪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不同表现的孩子长大后个性表现不同。试验通过孩子小时候表现出的自控、判断、自信、预测其长大后个性。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要善于抵制诱惑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不被眼前利益所迷惑，别指望自控力会随着年岁的增大而自动增强，需要有意识的去锻炼。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2439" y="2501431"/>
            <a:ext cx="4889420" cy="366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1419225" y="657225"/>
            <a:ext cx="9810750" cy="55435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05150" y="2019415"/>
            <a:ext cx="643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心理学研究涉及人的知觉、认知、情绪、人格、行为、人际关系、社会关系等许多领域，也与日常生活的许多领域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家庭、教育、健康、社会等发生关联。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孙子兵法中有一句：“知己知彼，百战不殆”。作为卓越管理者，这是比较实用的，在员工关系管理中只有很好了解员工，才能更好地进行人员管理。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聚光灯效应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790306"/>
            <a:ext cx="4516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有时我们总不经意地把自己的问题放到无限大，当我们出丑时总以为人家会注意到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其实人家或许当时会注意到，事后马上就忘了。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没有人会像你自己那样关注自己，“聚光灯效应”只存在于你的头脑中，而非真实情况的反映。试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试转移自己的注意力会更好。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18339" y="2591851"/>
            <a:ext cx="4782254" cy="31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酸葡萄效应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586805" y="2584993"/>
            <a:ext cx="451683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寓言中狐狸得不到葡萄就说它酸，以平衡自己的心理。人们拿自己能够接受的“理由”来自我安慰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以避免心理上受到更重的伤害。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心理防卫功能的确能够帮助我们更好地适应生活、适应社会</a:t>
            </a:r>
            <a:r>
              <a:rPr lang="en-US" altLang="zh-CN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然而沉溺其间对生活却有明显的副作用。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18625" y="2584993"/>
            <a:ext cx="5192571" cy="346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凡勃伦效应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美国经济学家凡勃伦注意到商品价格定得越高，越能受到消费者的青睐。商品价格越高消费者反而越愿意购买的消费倾向。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人也是一样的，要想得到“好价钱”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就要把自己琢磨成器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放在对的地方待价而沽。职场如人生，都是如此。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90466" y="2680975"/>
            <a:ext cx="4625039" cy="312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马太效应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586805" y="2584993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指强者愈强、弱者愈弱的现象。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新约马太福音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》:“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凡有的还要加给他叫他多余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没有的，连他所有的也要夺过来。”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4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要保持在某个领域有不可替代的优势，就能够将大部分有利的资源聚拢在你的身边。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0225" y="2571112"/>
            <a:ext cx="5156018" cy="343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45032" y="1929177"/>
              <a:ext cx="264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酒与污水定律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把一勺酒倒进一桶污水中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你得到的是一桶污水，如果把一勺污水倒进桶酒中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你得到的还是一桶污水。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一个正直能干的人进入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一个混乱的部门可能会被吞没，年轻人要争取多接触一些美好的事物熏陶自己，注意防微杜渐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坚决摒弃丑恶的东西。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52107" y="2589731"/>
            <a:ext cx="5002374" cy="334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首因效应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689796" y="2767467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人第一次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交往中给人留下的印象 ，在对方的头脑中形成并占据着主导地位的效应。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9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无论面试、，见客户，都要想要自己需要呈现给</a:t>
            </a:r>
            <a:r>
              <a:rPr lang="zh-CN" altLang="en-US" sz="200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别人</a:t>
            </a:r>
            <a:r>
              <a:rPr lang="zh-CN" altLang="en-US" sz="2000" smtClean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的第一印象</a:t>
            </a:r>
            <a:r>
              <a:rPr lang="zh-CN" altLang="en-US" sz="20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，这可能会给你接下来的工作带来很大收益。</a:t>
            </a:r>
            <a:endParaRPr lang="zh-CN" altLang="en-US" sz="20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4731" y="2703645"/>
            <a:ext cx="5245895" cy="333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1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曝光效益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96089" y="2790306"/>
            <a:ext cx="45168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对人际交往吸引力的研究发现，我们会偏好自己熟悉的事物，见到某个人的次数越多，就越觉得此人招人喜爱、令人愉快。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若想增强人际吸引，就要留心提高自己在别人面前的熟悉度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在某人面前混个脸熟会赢得好感。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87660" y="2513794"/>
            <a:ext cx="4787393" cy="319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0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南风效应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403341" y="2601692"/>
            <a:ext cx="483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也叫“温暖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法则，源于则法国寓言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北风和南风比威力，看谁可以把行人身上的大衣脱掉。北风刮得寒冷刺骨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行人把大衣裹得更紧。南风徐徐吹动，行人越来越热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继而脱掉大衣。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在处理人与人之间关系时，</a:t>
            </a:r>
            <a:r>
              <a:rPr lang="en-US" altLang="zh-CN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温暧胜于严寒”。要特别注意讲究方法，平心静气地好好谈谈</a:t>
            </a:r>
            <a:r>
              <a:rPr lang="en-US" altLang="zh-CN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往往能化干戈为玉帛。</a:t>
            </a:r>
            <a:endParaRPr lang="zh-CN" altLang="en-US" sz="18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07748" y="2331023"/>
            <a:ext cx="5156017" cy="343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7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三明治效应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81778" y="2956353"/>
            <a:ext cx="451683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批评心理学中，把批评的内容夹在两个表扬之中，会使受批评者愉快地接受批评。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在建议和批评的同时，不忘认同、赏识、肯定、关爱对方，可以使接受批评者积极地接受批评，并改正自己的不足方面。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25892" y="2677411"/>
            <a:ext cx="4809595" cy="320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6243544" y="1873606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48827" y="1722479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50216" y="192917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登门槛效应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6443897" y="2787112"/>
            <a:ext cx="483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要让他人接受很难的要求时，最好先让他接受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一个小一点的要求，这样他就比较容易接受更高的要求。这种心理现象叫做“登门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槛效应”。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3562" y="4692138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7323292" y="4613109"/>
            <a:ext cx="42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跟别人提要求时，不要开始就提过高的要求，应先提小要求，再通过鼓励，逐步向其提出更高的要求。不过，还要注意看住自己的“门槛”， 该拒绝的时候一定要拒绝。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61451" y="2787112"/>
            <a:ext cx="5078945" cy="32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A-文本框 13"/>
          <p:cNvSpPr txBox="1"/>
          <p:nvPr>
            <p:custDataLst>
              <p:tags r:id="rId2"/>
            </p:custDataLst>
          </p:nvPr>
        </p:nvSpPr>
        <p:spPr>
          <a:xfrm>
            <a:off x="980812" y="2559112"/>
            <a:ext cx="227673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06272"/>
                </a:solidFill>
                <a:cs typeface="+mn-ea"/>
                <a:sym typeface="+mn-lt"/>
              </a:rPr>
              <a:t>目录</a:t>
            </a:r>
            <a:endParaRPr lang="zh-CN" altLang="en-US" sz="7200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sp>
        <p:nvSpPr>
          <p:cNvPr id="15" name="PA-文本框 14"/>
          <p:cNvSpPr txBox="1"/>
          <p:nvPr>
            <p:custDataLst>
              <p:tags r:id="rId3"/>
            </p:custDataLst>
          </p:nvPr>
        </p:nvSpPr>
        <p:spPr>
          <a:xfrm>
            <a:off x="980812" y="3543300"/>
            <a:ext cx="248895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6272"/>
                </a:solidFill>
                <a:cs typeface="+mn-ea"/>
                <a:sym typeface="+mn-lt"/>
              </a:rPr>
              <a:t>CONCENTS</a:t>
            </a:r>
            <a:endParaRPr lang="zh-CN" altLang="en-US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grpSp>
        <p:nvGrpSpPr>
          <p:cNvPr id="10" name="PA-组合 9"/>
          <p:cNvGrpSpPr/>
          <p:nvPr>
            <p:custDataLst>
              <p:tags r:id="rId4"/>
            </p:custDataLst>
          </p:nvPr>
        </p:nvGrpSpPr>
        <p:grpSpPr>
          <a:xfrm>
            <a:off x="6175413" y="1823225"/>
            <a:ext cx="4930096" cy="900479"/>
            <a:chOff x="1363079" y="1591776"/>
            <a:chExt cx="4034166" cy="73683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16" name="PA-圆角矩形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PA-椭圆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A-椭圆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PA-文本框 11"/>
            <p:cNvSpPr txBox="1"/>
            <p:nvPr>
              <p:custDataLst>
                <p:tags r:id="rId8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-组合 18"/>
          <p:cNvGrpSpPr/>
          <p:nvPr>
            <p:custDataLst>
              <p:tags r:id="rId9"/>
            </p:custDataLst>
          </p:nvPr>
        </p:nvGrpSpPr>
        <p:grpSpPr>
          <a:xfrm>
            <a:off x="6175413" y="2968294"/>
            <a:ext cx="4930096" cy="900479"/>
            <a:chOff x="1363079" y="1591776"/>
            <a:chExt cx="4034166" cy="736838"/>
          </a:xfrm>
        </p:grpSpPr>
        <p:grpSp>
          <p:nvGrpSpPr>
            <p:cNvPr id="20" name="组合 19"/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25" name="PA-圆角矩形 2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PA-椭圆 25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PA-椭圆 26"/>
              <p:cNvSpPr/>
              <p:nvPr>
                <p:custDataLst>
                  <p:tags r:id="rId12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PA-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PA-组合 27"/>
          <p:cNvGrpSpPr/>
          <p:nvPr>
            <p:custDataLst>
              <p:tags r:id="rId14"/>
            </p:custDataLst>
          </p:nvPr>
        </p:nvGrpSpPr>
        <p:grpSpPr>
          <a:xfrm>
            <a:off x="6175413" y="4113364"/>
            <a:ext cx="4930096" cy="900479"/>
            <a:chOff x="1363079" y="1591776"/>
            <a:chExt cx="4034166" cy="736838"/>
          </a:xfrm>
        </p:grpSpPr>
        <p:grpSp>
          <p:nvGrpSpPr>
            <p:cNvPr id="29" name="组合 28"/>
            <p:cNvGrpSpPr/>
            <p:nvPr/>
          </p:nvGrpSpPr>
          <p:grpSpPr>
            <a:xfrm>
              <a:off x="1363079" y="1591776"/>
              <a:ext cx="4034166" cy="736838"/>
              <a:chOff x="1077275" y="1603444"/>
              <a:chExt cx="3960826" cy="723443"/>
            </a:xfrm>
          </p:grpSpPr>
          <p:sp>
            <p:nvSpPr>
              <p:cNvPr id="31" name="PA-圆角矩形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PA-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77275" y="1603444"/>
                <a:ext cx="723443" cy="72344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006272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0062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PA-椭圆 32"/>
              <p:cNvSpPr/>
              <p:nvPr>
                <p:custDataLst>
                  <p:tags r:id="rId17"/>
                </p:custDataLst>
              </p:nvPr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PA-文本框 29"/>
            <p:cNvSpPr txBox="1"/>
            <p:nvPr>
              <p:custDataLst>
                <p:tags r:id="rId18"/>
              </p:custDataLst>
            </p:nvPr>
          </p:nvSpPr>
          <p:spPr>
            <a:xfrm>
              <a:off x="2262101" y="1704642"/>
              <a:ext cx="2806789" cy="52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 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976495" y="1978537"/>
            <a:ext cx="5156018" cy="2500859"/>
          </a:xfrm>
          <a:prstGeom prst="rect">
            <a:avLst/>
          </a:prstGeom>
          <a:noFill/>
          <a:ln>
            <a:solidFill>
              <a:srgbClr val="00627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1778" y="1827410"/>
            <a:ext cx="4200402" cy="879213"/>
            <a:chOff x="1245265" y="1827568"/>
            <a:chExt cx="4200402" cy="879213"/>
          </a:xfrm>
        </p:grpSpPr>
        <p:sp>
          <p:nvSpPr>
            <p:cNvPr id="6" name="Freeform 6"/>
            <p:cNvSpPr/>
            <p:nvPr/>
          </p:nvSpPr>
          <p:spPr bwMode="auto">
            <a:xfrm>
              <a:off x="1245265" y="1827568"/>
              <a:ext cx="4200402" cy="150812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525808" y="1827568"/>
              <a:ext cx="3652018" cy="879213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5401" y="192917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鸟笼效应</a:t>
              </a:r>
              <a:endParaRPr lang="zh-CN" altLang="en-US" sz="32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TextBox 10"/>
          <p:cNvSpPr txBox="1"/>
          <p:nvPr/>
        </p:nvSpPr>
        <p:spPr>
          <a:xfrm>
            <a:off x="1281778" y="2721755"/>
            <a:ext cx="45168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如果一个人的客厅有了一个空鸟笼，过一段时间，他很可能会买只鸟回来养。人们会在偶然获得一件原本不需要的物品的基础上，自觉不自觉地添加更多自己不需要的东西。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1" name="矩形: 圆角 10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十八定律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4" name="椭圆 1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513" y="4797069"/>
            <a:ext cx="1146779" cy="1134248"/>
            <a:chOff x="1452403" y="1832669"/>
            <a:chExt cx="2741668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486617" y="2415913"/>
              <a:ext cx="2707454" cy="154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启迪</a:t>
              </a:r>
              <a:endParaRPr lang="zh-CN" altLang="en-US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/>
          <p:nvPr/>
        </p:nvSpPr>
        <p:spPr>
          <a:xfrm>
            <a:off x="2056243" y="4718040"/>
            <a:ext cx="423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职场上</a:t>
            </a:r>
            <a:r>
              <a:rPr lang="en-US" altLang="zh-CN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巧妙利用惯性思维，引起人们的好奇和重视。可是要想收到意想不到的效果，还需要逃脱出惯性思维的限制。</a:t>
            </a:r>
            <a:endParaRPr lang="zh-CN" altLang="en-US" sz="16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40690" y="2654763"/>
            <a:ext cx="4984102" cy="333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4976975" y="0"/>
            <a:ext cx="721502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1239" y="2648431"/>
            <a:ext cx="5774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679505" y="1932810"/>
            <a:ext cx="3717741" cy="538068"/>
            <a:chOff x="1679506" y="1695450"/>
            <a:chExt cx="3717741" cy="538068"/>
          </a:xfrm>
        </p:grpSpPr>
        <p:grpSp>
          <p:nvGrpSpPr>
            <p:cNvPr id="28" name="组合 27"/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170184" y="1729363"/>
              <a:ext cx="2806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学习心理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应用心理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3826" y="3993093"/>
            <a:ext cx="5428567" cy="337185"/>
            <a:chOff x="734776" y="3707343"/>
            <a:chExt cx="5428567" cy="33718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734776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57922" y="3876620"/>
              <a:ext cx="12054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036139" y="3707343"/>
              <a:ext cx="2806789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主讲人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：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营</a:t>
              </a:r>
              <a:endPara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PART01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</a:t>
              </a:r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大法则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波特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波特法则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独特的定位，成就独特的成功</a:t>
            </a:r>
            <a:endParaRPr lang="zh-CN" altLang="en-US" sz="24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要从根本上防止完全竞争，对自己的产品就必须有独特的定位，自己的竞争策略就要有独到之处。职场中人，要避免和他人竞争，就要有自己独特的技能，采取和别人不同的竞争策略。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6531" y="2264402"/>
            <a:ext cx="3389502" cy="3389502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349406" y="1207363"/>
            <a:ext cx="1766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横山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横山法则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强制管理，不如激发自我控制</a:t>
            </a:r>
            <a:endParaRPr lang="zh-CN" altLang="en-US" sz="24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最有效并持续不断的控制不是强制，而是促发个人内在的自发控制。最好的管理是激发员工自我控制，自觉地进行自我管理。管理的最高境界：激发员工自律、自治。下放权力，给员工充分的自决权。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69489" y="2246084"/>
            <a:ext cx="3566160" cy="3566160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7" name="矩形: 圆角 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三大法则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11" name="椭圆 10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18" name="椭圆 17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967" y="3011618"/>
            <a:ext cx="1892097" cy="1895071"/>
            <a:chOff x="1452403" y="1832669"/>
            <a:chExt cx="2707454" cy="2711710"/>
          </a:xfrm>
        </p:grpSpPr>
        <p:grpSp>
          <p:nvGrpSpPr>
            <p:cNvPr id="22" name="组合 2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00627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009048" y="2429913"/>
              <a:ext cx="1585462" cy="1717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青蛙</a:t>
              </a:r>
              <a:endParaRPr lang="en-US" altLang="zh-CN" sz="360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r>
                <a:rPr lang="zh-CN" altLang="en-US" sz="3600" dirty="0">
                  <a:solidFill>
                    <a:srgbClr val="FBFB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法则</a:t>
              </a:r>
              <a:endParaRPr lang="zh-CN" altLang="en-US" sz="3600" b="1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1144977" y="1995933"/>
            <a:ext cx="594139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青蛙法则</a:t>
            </a:r>
            <a:r>
              <a:rPr lang="en-US" altLang="zh-CN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rgbClr val="006272"/>
                </a:solidFill>
                <a:latin typeface="+mn-lt"/>
                <a:ea typeface="+mn-ea"/>
                <a:cs typeface="+mn-ea"/>
                <a:sym typeface="+mn-lt"/>
              </a:rPr>
              <a:t>没有危机感就是最大危机</a:t>
            </a:r>
            <a:endParaRPr lang="zh-CN" altLang="en-US" sz="2400" dirty="0">
              <a:solidFill>
                <a:srgbClr val="0062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2704590" y="3042569"/>
            <a:ext cx="4917189" cy="239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温水煮青蛙，生于忧患、死于安乐，要懂得居安思危。在职场中，我们要时刻保持清醒的头脑和敏锐的感知，对新变化做出快速的反应，不要贪图享受，安于现状，否则会错过行动的最佳时机。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8324" y="2134709"/>
            <a:ext cx="3648887" cy="3648887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13" y="2932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7000" normalizeH="0" baseline="0" noProof="0" dirty="0">
                <a:ln>
                  <a:noFill/>
                </a:ln>
                <a:solidFill>
                  <a:schemeClr val="bg1">
                    <a:alpha val="38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PART02</a:t>
            </a:r>
            <a:endParaRPr kumimoji="0" lang="zh-CN" altLang="en-US" sz="11500" b="0" i="0" u="none" strike="noStrike" kern="1200" cap="none" spc="7000" normalizeH="0" baseline="0" noProof="0" dirty="0">
              <a:ln>
                <a:noFill/>
              </a:ln>
              <a:solidFill>
                <a:schemeClr val="bg1">
                  <a:alpha val="38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924136" y="1481329"/>
            <a:ext cx="4343728" cy="4343728"/>
          </a:xfrm>
          <a:prstGeom prst="diamon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3352616" y="4582572"/>
            <a:ext cx="5486768" cy="812386"/>
            <a:chOff x="1679506" y="1695450"/>
            <a:chExt cx="3717741" cy="550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1679506" y="1695450"/>
              <a:ext cx="3717741" cy="538068"/>
              <a:chOff x="1387948" y="1705232"/>
              <a:chExt cx="3650153" cy="528286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525277" y="1705232"/>
                <a:ext cx="3451696" cy="528286"/>
              </a:xfrm>
              <a:prstGeom prst="roundRect">
                <a:avLst>
                  <a:gd name="adj" fmla="val 50000"/>
                </a:avLst>
              </a:prstGeom>
              <a:solidFill>
                <a:srgbClr val="00627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87948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763445" y="1832047"/>
                <a:ext cx="274656" cy="27465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88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159723" y="1724549"/>
              <a:ext cx="2806789" cy="5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5" name="组合 4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6272"/>
                  </a:solidFill>
                  <a:cs typeface="+mn-ea"/>
                  <a:sym typeface="+mn-lt"/>
                </a:rPr>
                <a:t>“</a:t>
              </a:r>
              <a:endParaRPr lang="en-US" altLang="zh-CN" sz="7200" dirty="0">
                <a:solidFill>
                  <a:srgbClr val="0062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1440" y="3321523"/>
            <a:ext cx="1006013" cy="1025234"/>
            <a:chOff x="1181440" y="3321523"/>
            <a:chExt cx="1006013" cy="1025234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81440" y="3321523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006272"/>
            </a:solidFill>
            <a:ln>
              <a:noFill/>
            </a:ln>
          </p:spPr>
          <p:txBody>
            <a:bodyPr/>
            <a:lstStyle/>
            <a:p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18801" y="3510974"/>
              <a:ext cx="7264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13255" y="2177623"/>
            <a:ext cx="2614191" cy="701104"/>
            <a:chOff x="1113255" y="2177623"/>
            <a:chExt cx="2614191" cy="701104"/>
          </a:xfrm>
        </p:grpSpPr>
        <p:sp>
          <p:nvSpPr>
            <p:cNvPr id="14" name="矩形 13"/>
            <p:cNvSpPr/>
            <p:nvPr/>
          </p:nvSpPr>
          <p:spPr>
            <a:xfrm>
              <a:off x="1113255" y="2177623"/>
              <a:ext cx="2614191" cy="646332"/>
            </a:xfrm>
            <a:prstGeom prst="rect">
              <a:avLst/>
            </a:prstGeom>
            <a:solidFill>
              <a:srgbClr val="00627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01481" y="2232396"/>
              <a:ext cx="2037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首因效应</a:t>
              </a:r>
              <a:endParaRPr lang="zh-CN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0221" y="477422"/>
            <a:ext cx="3051558" cy="616319"/>
            <a:chOff x="1819378" y="1695450"/>
            <a:chExt cx="3515609" cy="568545"/>
          </a:xfrm>
        </p:grpSpPr>
        <p:sp>
          <p:nvSpPr>
            <p:cNvPr id="17" name="矩形: 圆角 16"/>
            <p:cNvSpPr/>
            <p:nvPr/>
          </p:nvSpPr>
          <p:spPr>
            <a:xfrm>
              <a:off x="1819378" y="1695450"/>
              <a:ext cx="3515609" cy="538068"/>
            </a:xfrm>
            <a:prstGeom prst="roundRect">
              <a:avLst>
                <a:gd name="adj" fmla="val 50000"/>
              </a:avLst>
            </a:prstGeom>
            <a:solidFill>
              <a:srgbClr val="0062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59723" y="1724549"/>
              <a:ext cx="2806789" cy="53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三大效应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3868425" y="723730"/>
            <a:ext cx="554086" cy="140969"/>
            <a:chOff x="3322970" y="723730"/>
            <a:chExt cx="1099541" cy="279742"/>
          </a:xfrm>
        </p:grpSpPr>
        <p:sp>
          <p:nvSpPr>
            <p:cNvPr id="20" name="椭圆 19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7769489" y="698577"/>
            <a:ext cx="554086" cy="140969"/>
            <a:chOff x="3322970" y="723730"/>
            <a:chExt cx="1099541" cy="279742"/>
          </a:xfrm>
        </p:grpSpPr>
        <p:sp>
          <p:nvSpPr>
            <p:cNvPr id="24" name="椭圆 23"/>
            <p:cNvSpPr/>
            <p:nvPr/>
          </p:nvSpPr>
          <p:spPr>
            <a:xfrm flipV="1">
              <a:off x="41427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3732869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3322970" y="723730"/>
              <a:ext cx="279742" cy="279742"/>
            </a:xfrm>
            <a:prstGeom prst="ellipse">
              <a:avLst/>
            </a:prstGeom>
            <a:solidFill>
              <a:srgbClr val="00627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868425" y="2145756"/>
            <a:ext cx="377539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6272"/>
                </a:solidFill>
                <a:cs typeface="+mn-ea"/>
                <a:sym typeface="+mn-lt"/>
              </a:rPr>
              <a:t>第一印象</a:t>
            </a:r>
            <a:r>
              <a:rPr lang="zh-CN" altLang="en-US" sz="2800" dirty="0">
                <a:solidFill>
                  <a:srgbClr val="006272"/>
                </a:solidFill>
                <a:cs typeface="+mn-ea"/>
                <a:sym typeface="+mn-lt"/>
              </a:rPr>
              <a:t>决定人际成败</a:t>
            </a:r>
            <a:endParaRPr lang="zh-CN" altLang="en-US" sz="2800" dirty="0">
              <a:solidFill>
                <a:srgbClr val="006272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73564" y="3477140"/>
            <a:ext cx="5909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首因效应：也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叫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“第一印象效应”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，指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人第一次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交往中给他人留下的印象，在对方头脑中占据着主导地位。研究表明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产生第一印象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秒钟可以保持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年，且一旦形成，就很难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改变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不好，或许下面的事情就可能泡汤、失败。作为职场中人，如果你不想失去任何成功的机会，就要努力给别人留下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的第一印象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61303" y="3682213"/>
            <a:ext cx="3205816" cy="21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328381" y="3764770"/>
            <a:ext cx="3071660" cy="1971206"/>
          </a:xfrm>
          <a:prstGeom prst="rect">
            <a:avLst/>
          </a:prstGeom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fjzcwj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3231</Words>
  <Application>WPS 演示</Application>
  <PresentationFormat>宽屏</PresentationFormat>
  <Paragraphs>295</Paragraphs>
  <Slides>32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华文隶书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229</cp:revision>
  <dcterms:created xsi:type="dcterms:W3CDTF">2020-03-07T05:16:00Z</dcterms:created>
  <dcterms:modified xsi:type="dcterms:W3CDTF">2024-04-29T10:36:44Z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D82CAB1B526E467E96281A69946F89BE_13</vt:lpwstr>
  </property>
  <property fmtid="{D5CDD505-2E9C-101B-9397-08002B2CF9AE}" pid="3" name="KSOProductBuildVer">
    <vt:lpwstr>2052-12.1.0.16417</vt:lpwstr>
  </property>
</Properties>
</file>