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257" r:id="rId5"/>
    <p:sldId id="258" r:id="rId6"/>
    <p:sldId id="259" r:id="rId7"/>
    <p:sldId id="260" r:id="rId8"/>
    <p:sldId id="272" r:id="rId9"/>
    <p:sldId id="261" r:id="rId10"/>
    <p:sldId id="271" r:id="rId11"/>
    <p:sldId id="262" r:id="rId12"/>
    <p:sldId id="266" r:id="rId13"/>
    <p:sldId id="263" r:id="rId14"/>
    <p:sldId id="267" r:id="rId15"/>
    <p:sldId id="273" r:id="rId16"/>
    <p:sldId id="264" r:id="rId17"/>
    <p:sldId id="274" r:id="rId18"/>
    <p:sldId id="265" r:id="rId19"/>
    <p:sldId id="275" r:id="rId20"/>
    <p:sldId id="268" r:id="rId21"/>
    <p:sldId id="269" r:id="rId22"/>
    <p:sldId id="276" r:id="rId23"/>
    <p:sldId id="288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C373"/>
    <a:srgbClr val="6D240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8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2.xml"/><Relationship Id="rId4" Type="http://schemas.openxmlformats.org/officeDocument/2006/relationships/image" Target="../media/image19.png"/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0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9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00" y="4288262"/>
            <a:ext cx="4243359" cy="2248543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76780" y="2588260"/>
            <a:ext cx="78384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小学英语教师工作总结报告</a:t>
            </a:r>
            <a:endParaRPr lang="zh-CN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3213100" y="3302635"/>
            <a:ext cx="576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1" name="图片 20" descr="图片包含 物体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85" y="1567815"/>
            <a:ext cx="3923665" cy="1020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8970010" y="1339850"/>
            <a:ext cx="1122045" cy="957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1688519" y="1365588"/>
            <a:ext cx="828716" cy="687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83" y="1358674"/>
            <a:ext cx="900374" cy="11356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2250103" y="4666211"/>
            <a:ext cx="1150768" cy="76717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901565" y="3958590"/>
            <a:ext cx="2267591" cy="352425"/>
            <a:chOff x="7719" y="6328"/>
            <a:chExt cx="3571" cy="55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" y="6328"/>
              <a:ext cx="525" cy="555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7912" y="6364"/>
              <a:ext cx="3378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教师：</a:t>
              </a:r>
              <a:r>
                <a:rPr lang="en-US" altLang="zh-CN" sz="14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PPT</a:t>
              </a:r>
              <a:r>
                <a:rPr lang="zh-CN" altLang="en-US" sz="14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营</a:t>
              </a:r>
              <a:endParaRPr lang="zh-CN" altLang="en-US" sz="1400" dirty="0">
                <a:ln w="41275">
                  <a:noFill/>
                </a:ln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cd4e810234f997608716bd34fa10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20" y="1179830"/>
            <a:ext cx="6172835" cy="56845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 rot="600000">
            <a:off x="6643370" y="3803650"/>
            <a:ext cx="402717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400"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       </a:t>
            </a:r>
            <a:r>
              <a:rPr sz="1400"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每天都保持饱满的精神，让学生感受到一种自然气氛，认真做好组织教学，尽可能保证上课内容丰富，现实，教态自然，讲课生动，难易适中照顾全部，并且充分调动学生的学习积极性，让学生多动手，多动口、，多动脑，让课堂气氛活跃起来，充分调动学生的主观能动性，力图让学生学有所得，学有所乐。 </a:t>
            </a:r>
            <a:endParaRPr sz="1400" b="0">
              <a:solidFill>
                <a:srgbClr val="80C37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92600" y="304800"/>
            <a:ext cx="3607435" cy="875030"/>
            <a:chOff x="5599" y="339"/>
            <a:chExt cx="8000" cy="19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82"/>
            <a:stretch>
              <a:fillRect/>
            </a:stretch>
          </p:blipFill>
          <p:spPr>
            <a:xfrm>
              <a:off x="6747" y="339"/>
              <a:ext cx="5705" cy="19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05" h="1940">
                  <a:moveTo>
                    <a:pt x="0" y="0"/>
                  </a:moveTo>
                  <a:lnTo>
                    <a:pt x="5705" y="0"/>
                  </a:lnTo>
                  <a:lnTo>
                    <a:pt x="5705" y="1940"/>
                  </a:lnTo>
                  <a:lnTo>
                    <a:pt x="0" y="194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2" name="文本框 1"/>
            <p:cNvSpPr txBox="1"/>
            <p:nvPr/>
          </p:nvSpPr>
          <p:spPr>
            <a:xfrm>
              <a:off x="5599" y="1069"/>
              <a:ext cx="8000" cy="10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 algn="ctr"/>
              <a:r>
                <a:rPr lang="zh-CN" sz="2400" b="0">
                  <a:solidFill>
                    <a:srgbClr val="80C373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上课</a:t>
              </a:r>
              <a:endParaRPr lang="zh-CN" sz="2400" b="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95" y="1294130"/>
            <a:ext cx="4416425" cy="46748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ecd4e810234f997608716bd34fa10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20" y="1179830"/>
            <a:ext cx="6172835" cy="56845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600000">
            <a:off x="6643370" y="3803650"/>
            <a:ext cx="40271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400"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      </a:t>
            </a:r>
            <a:r>
              <a:rPr sz="1400"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作业的布置适量，有针对性，重点放在遣词造句、阅读理解等;批改作业时多用赞美式、鼓励性的语言予以评价。对学生的辅导方面，做到有耐心，有方法，因材施教，个别无心向学的学生，经过一个学期的耐心教育，学习兴趣明显提高，成绩也有较大的进步。 </a:t>
            </a:r>
            <a:endParaRPr sz="1400" b="0">
              <a:solidFill>
                <a:srgbClr val="80C37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292600" y="304800"/>
            <a:ext cx="3607435" cy="875030"/>
            <a:chOff x="5599" y="339"/>
            <a:chExt cx="8000" cy="194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82"/>
            <a:stretch>
              <a:fillRect/>
            </a:stretch>
          </p:blipFill>
          <p:spPr>
            <a:xfrm>
              <a:off x="6747" y="339"/>
              <a:ext cx="5705" cy="19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05" h="1940">
                  <a:moveTo>
                    <a:pt x="0" y="0"/>
                  </a:moveTo>
                  <a:lnTo>
                    <a:pt x="5705" y="0"/>
                  </a:lnTo>
                  <a:lnTo>
                    <a:pt x="5705" y="1940"/>
                  </a:lnTo>
                  <a:lnTo>
                    <a:pt x="0" y="194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4" name="文本框 13"/>
            <p:cNvSpPr txBox="1"/>
            <p:nvPr/>
          </p:nvSpPr>
          <p:spPr>
            <a:xfrm>
              <a:off x="5599" y="1069"/>
              <a:ext cx="8000" cy="10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 algn="ctr"/>
              <a:r>
                <a:rPr lang="zh-CN" sz="2400" b="0">
                  <a:solidFill>
                    <a:srgbClr val="80C373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作业和辅导</a:t>
              </a:r>
              <a:endParaRPr lang="zh-CN" sz="2400" b="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pic>
        <p:nvPicPr>
          <p:cNvPr id="85" name="Picture 3" descr="E:\素材\卡通\0f5538035019b297e90bcbf56839aa64.png0f5538035019b297e90bcbf56839aa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5380" y="1627505"/>
            <a:ext cx="4493895" cy="449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ecd4e810234f997608716bd34fa10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20" y="1179830"/>
            <a:ext cx="6172835" cy="56845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 rot="600000">
            <a:off x="6643370" y="3803650"/>
            <a:ext cx="402717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400"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      </a:t>
            </a:r>
            <a:r>
              <a:rPr sz="1400"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本学期根据学校的要求进行了多次阶段性的考试，考试的成绩基本处于同级同科的中上水平。每次的考试，都能做到考试前进行有系统的复习，考试后进行学科总结，及时查漏补缺，从中改正教学方法，也让学生调整学习方法，争取更大的进步。 </a:t>
            </a:r>
            <a:endParaRPr sz="1400" b="0">
              <a:solidFill>
                <a:srgbClr val="80C37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292600" y="304800"/>
            <a:ext cx="3607435" cy="875030"/>
            <a:chOff x="5599" y="339"/>
            <a:chExt cx="8000" cy="194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82"/>
            <a:stretch>
              <a:fillRect/>
            </a:stretch>
          </p:blipFill>
          <p:spPr>
            <a:xfrm>
              <a:off x="6747" y="339"/>
              <a:ext cx="5705" cy="19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05" h="1940">
                  <a:moveTo>
                    <a:pt x="0" y="0"/>
                  </a:moveTo>
                  <a:lnTo>
                    <a:pt x="5705" y="0"/>
                  </a:lnTo>
                  <a:lnTo>
                    <a:pt x="5705" y="1940"/>
                  </a:lnTo>
                  <a:lnTo>
                    <a:pt x="0" y="194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4" name="文本框 13"/>
            <p:cNvSpPr txBox="1"/>
            <p:nvPr/>
          </p:nvSpPr>
          <p:spPr>
            <a:xfrm>
              <a:off x="5599" y="1069"/>
              <a:ext cx="8000" cy="10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 algn="ctr"/>
              <a:r>
                <a:rPr lang="zh-CN" sz="2400" b="0">
                  <a:solidFill>
                    <a:srgbClr val="80C373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考试</a:t>
              </a:r>
              <a:endParaRPr lang="zh-CN" sz="2400" b="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pic>
        <p:nvPicPr>
          <p:cNvPr id="3074" name="Picture 2" descr="C:\Users\Administrator\Desktop\读书\16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705" y="1404620"/>
            <a:ext cx="4911090" cy="4911090"/>
          </a:xfrm>
          <a:prstGeom prst="rect">
            <a:avLst/>
          </a:prstGeom>
          <a:noFill/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777" y="-349040"/>
            <a:ext cx="7298863" cy="70139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1560" y="3106420"/>
            <a:ext cx="2468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60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模块式教学</a:t>
            </a:r>
            <a:endParaRPr lang="zh-CN" sz="360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33616" y="1560263"/>
            <a:ext cx="3784681" cy="4634311"/>
            <a:chOff x="3599" y="2178"/>
            <a:chExt cx="4172" cy="5108"/>
          </a:xfrm>
        </p:grpSpPr>
        <p:cxnSp>
          <p:nvCxnSpPr>
            <p:cNvPr id="90" name="Straight Connector 62"/>
            <p:cNvCxnSpPr/>
            <p:nvPr/>
          </p:nvCxnSpPr>
          <p:spPr>
            <a:xfrm>
              <a:off x="4696" y="2595"/>
              <a:ext cx="2123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28"/>
            <p:cNvSpPr/>
            <p:nvPr/>
          </p:nvSpPr>
          <p:spPr bwMode="auto">
            <a:xfrm>
              <a:off x="6202" y="2197"/>
              <a:ext cx="931" cy="931"/>
            </a:xfrm>
            <a:prstGeom prst="ellipse">
              <a:avLst/>
            </a:prstGeom>
            <a:solidFill>
              <a:schemeClr val="accent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latin typeface="站酷快乐体2016修订版" panose="02010600030101010101" charset="-122"/>
                  <a:ea typeface="站酷快乐体2016修订版" panose="02010600030101010101" charset="-122"/>
                </a:rPr>
                <a:t>听</a:t>
              </a:r>
              <a:endParaRPr lang="zh-CN" altLang="en-US" sz="2800" dirty="0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cxnSp>
          <p:nvCxnSpPr>
            <p:cNvPr id="97" name="Straight Connector 65"/>
            <p:cNvCxnSpPr/>
            <p:nvPr/>
          </p:nvCxnSpPr>
          <p:spPr>
            <a:xfrm>
              <a:off x="3956" y="6498"/>
              <a:ext cx="2125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31"/>
            <p:cNvSpPr/>
            <p:nvPr/>
          </p:nvSpPr>
          <p:spPr bwMode="auto">
            <a:xfrm>
              <a:off x="6001" y="6010"/>
              <a:ext cx="931" cy="931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id-ID" sz="2800" dirty="0">
                  <a:latin typeface="站酷快乐体2016修订版" panose="02010600030101010101" charset="-122"/>
                  <a:ea typeface="站酷快乐体2016修订版" panose="02010600030101010101" charset="-122"/>
                </a:rPr>
                <a:t>写</a:t>
              </a:r>
              <a:endParaRPr lang="zh-CN" altLang="id-ID" sz="2800" dirty="0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cxnSp>
          <p:nvCxnSpPr>
            <p:cNvPr id="108" name="Straight Connector 64"/>
            <p:cNvCxnSpPr/>
            <p:nvPr/>
          </p:nvCxnSpPr>
          <p:spPr>
            <a:xfrm>
              <a:off x="4476" y="5310"/>
              <a:ext cx="254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34"/>
            <p:cNvSpPr/>
            <p:nvPr/>
          </p:nvSpPr>
          <p:spPr bwMode="auto">
            <a:xfrm>
              <a:off x="6840" y="4841"/>
              <a:ext cx="931" cy="931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id-ID" sz="2800" dirty="0">
                  <a:latin typeface="站酷快乐体2016修订版" panose="02010600030101010101" charset="-122"/>
                  <a:ea typeface="站酷快乐体2016修订版" panose="02010600030101010101" charset="-122"/>
                </a:rPr>
                <a:t>读</a:t>
              </a:r>
              <a:endParaRPr lang="zh-CN" altLang="id-ID" sz="2800" dirty="0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cxnSp>
          <p:nvCxnSpPr>
            <p:cNvPr id="114" name="Straight Connector 63"/>
            <p:cNvCxnSpPr/>
            <p:nvPr/>
          </p:nvCxnSpPr>
          <p:spPr>
            <a:xfrm>
              <a:off x="4807" y="4006"/>
              <a:ext cx="2125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37"/>
            <p:cNvSpPr/>
            <p:nvPr/>
          </p:nvSpPr>
          <p:spPr bwMode="auto">
            <a:xfrm>
              <a:off x="6519" y="3459"/>
              <a:ext cx="931" cy="931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id-ID" sz="2800" dirty="0">
                  <a:latin typeface="站酷快乐体2016修订版" panose="02010600030101010101" charset="-122"/>
                  <a:ea typeface="站酷快乐体2016修订版" panose="02010600030101010101" charset="-122"/>
                </a:rPr>
                <a:t>说</a:t>
              </a:r>
              <a:endParaRPr lang="zh-CN" altLang="id-ID" sz="2800" dirty="0"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  <p:grpSp>
          <p:nvGrpSpPr>
            <p:cNvPr id="118" name="Group 4"/>
            <p:cNvGrpSpPr/>
            <p:nvPr/>
          </p:nvGrpSpPr>
          <p:grpSpPr bwMode="auto">
            <a:xfrm>
              <a:off x="3599" y="5960"/>
              <a:ext cx="1409" cy="1327"/>
              <a:chOff x="6139503" y="4871700"/>
              <a:chExt cx="1192668" cy="1122822"/>
            </a:xfrm>
          </p:grpSpPr>
          <p:sp>
            <p:nvSpPr>
              <p:cNvPr id="119" name="Rounded Rectangle 5"/>
              <p:cNvSpPr>
                <a:spLocks noChangeArrowheads="1"/>
              </p:cNvSpPr>
              <p:nvPr/>
            </p:nvSpPr>
            <p:spPr bwMode="auto">
              <a:xfrm>
                <a:off x="6139503" y="4871700"/>
                <a:ext cx="1192668" cy="1122822"/>
              </a:xfrm>
              <a:prstGeom prst="roundRect">
                <a:avLst>
                  <a:gd name="adj" fmla="val 9375"/>
                </a:avLst>
              </a:prstGeom>
              <a:solidFill>
                <a:schemeClr val="accent1"/>
              </a:solidFill>
              <a:ln w="9525">
                <a:noFill/>
                <a:rou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id-ID" altLang="id-ID" sz="3600" dirty="0">
                  <a:solidFill>
                    <a:schemeClr val="bg1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endParaRPr>
              </a:p>
            </p:txBody>
          </p:sp>
          <p:sp>
            <p:nvSpPr>
              <p:cNvPr id="120" name="TextBox 21"/>
              <p:cNvSpPr txBox="1">
                <a:spLocks noChangeArrowheads="1"/>
              </p:cNvSpPr>
              <p:nvPr/>
            </p:nvSpPr>
            <p:spPr bwMode="auto">
              <a:xfrm>
                <a:off x="6429015" y="4917054"/>
                <a:ext cx="771728" cy="1032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nb-NO" altLang="id-ID" sz="6600" dirty="0">
                    <a:solidFill>
                      <a:schemeClr val="bg1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</a:rPr>
                  <a:t>1</a:t>
                </a:r>
                <a:endParaRPr lang="nb-NO" altLang="id-ID" sz="6600" dirty="0">
                  <a:solidFill>
                    <a:schemeClr val="bg1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endParaRPr>
              </a:p>
            </p:txBody>
          </p:sp>
        </p:grpSp>
        <p:grpSp>
          <p:nvGrpSpPr>
            <p:cNvPr id="121" name="Group 7"/>
            <p:cNvGrpSpPr/>
            <p:nvPr/>
          </p:nvGrpSpPr>
          <p:grpSpPr bwMode="auto">
            <a:xfrm>
              <a:off x="3941" y="4763"/>
              <a:ext cx="1408" cy="1327"/>
              <a:chOff x="6420131" y="3749200"/>
              <a:chExt cx="1192668" cy="1122770"/>
            </a:xfrm>
          </p:grpSpPr>
          <p:sp>
            <p:nvSpPr>
              <p:cNvPr id="122" name="Rounded Rectangle 8"/>
              <p:cNvSpPr>
                <a:spLocks noChangeArrowheads="1"/>
              </p:cNvSpPr>
              <p:nvPr/>
            </p:nvSpPr>
            <p:spPr bwMode="auto">
              <a:xfrm>
                <a:off x="6420131" y="3749200"/>
                <a:ext cx="1192668" cy="1122770"/>
              </a:xfrm>
              <a:prstGeom prst="roundRect">
                <a:avLst>
                  <a:gd name="adj" fmla="val 9375"/>
                </a:avLst>
              </a:prstGeom>
              <a:solidFill>
                <a:schemeClr val="accent3"/>
              </a:solidFill>
              <a:ln w="9525">
                <a:noFill/>
                <a:rou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id-ID" altLang="id-ID" sz="3600" dirty="0">
                  <a:solidFill>
                    <a:schemeClr val="bg1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endParaRPr>
              </a:p>
            </p:txBody>
          </p:sp>
          <p:sp>
            <p:nvSpPr>
              <p:cNvPr id="123" name="TextBox 22"/>
              <p:cNvSpPr txBox="1">
                <a:spLocks noChangeArrowheads="1"/>
              </p:cNvSpPr>
              <p:nvPr/>
            </p:nvSpPr>
            <p:spPr bwMode="auto">
              <a:xfrm>
                <a:off x="6630759" y="3772159"/>
                <a:ext cx="771728" cy="1032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nb-NO" altLang="id-ID" sz="6600" dirty="0">
                    <a:solidFill>
                      <a:schemeClr val="bg1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</a:rPr>
                  <a:t>2</a:t>
                </a:r>
                <a:endParaRPr lang="nb-NO" altLang="id-ID" sz="6600" dirty="0">
                  <a:solidFill>
                    <a:schemeClr val="bg1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endParaRPr>
              </a:p>
            </p:txBody>
          </p:sp>
        </p:grpSp>
        <p:grpSp>
          <p:nvGrpSpPr>
            <p:cNvPr id="124" name="Group 10"/>
            <p:cNvGrpSpPr/>
            <p:nvPr/>
          </p:nvGrpSpPr>
          <p:grpSpPr bwMode="auto">
            <a:xfrm>
              <a:off x="3827" y="3429"/>
              <a:ext cx="1408" cy="1325"/>
              <a:chOff x="5999190" y="2626865"/>
              <a:chExt cx="1192668" cy="1122553"/>
            </a:xfrm>
          </p:grpSpPr>
          <p:sp>
            <p:nvSpPr>
              <p:cNvPr id="125" name="Rounded Rectangle 11"/>
              <p:cNvSpPr>
                <a:spLocks noChangeArrowheads="1"/>
              </p:cNvSpPr>
              <p:nvPr/>
            </p:nvSpPr>
            <p:spPr bwMode="auto">
              <a:xfrm>
                <a:off x="5999190" y="2626865"/>
                <a:ext cx="1192668" cy="1122553"/>
              </a:xfrm>
              <a:prstGeom prst="roundRect">
                <a:avLst>
                  <a:gd name="adj" fmla="val 9375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id-ID" altLang="id-ID" sz="3600" dirty="0">
                  <a:solidFill>
                    <a:schemeClr val="bg1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endParaRPr>
              </a:p>
            </p:txBody>
          </p:sp>
          <p:sp>
            <p:nvSpPr>
              <p:cNvPr id="126" name="TextBox 23"/>
              <p:cNvSpPr txBox="1">
                <a:spLocks noChangeArrowheads="1"/>
              </p:cNvSpPr>
              <p:nvPr/>
            </p:nvSpPr>
            <p:spPr bwMode="auto">
              <a:xfrm>
                <a:off x="6228386" y="2670957"/>
                <a:ext cx="771729" cy="103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nb-NO" altLang="id-ID" sz="6600" dirty="0">
                    <a:solidFill>
                      <a:schemeClr val="bg1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</a:rPr>
                  <a:t>3</a:t>
                </a:r>
                <a:endParaRPr lang="nb-NO" altLang="id-ID" sz="6600" dirty="0">
                  <a:solidFill>
                    <a:schemeClr val="bg1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endParaRPr>
              </a:p>
            </p:txBody>
          </p:sp>
        </p:grpSp>
        <p:grpSp>
          <p:nvGrpSpPr>
            <p:cNvPr id="127" name="Group 13"/>
            <p:cNvGrpSpPr/>
            <p:nvPr/>
          </p:nvGrpSpPr>
          <p:grpSpPr bwMode="auto">
            <a:xfrm>
              <a:off x="4026" y="2178"/>
              <a:ext cx="1409" cy="1325"/>
              <a:chOff x="5402860" y="1567446"/>
              <a:chExt cx="1192668" cy="1121976"/>
            </a:xfrm>
          </p:grpSpPr>
          <p:sp>
            <p:nvSpPr>
              <p:cNvPr id="128" name="Rounded Rectangle 14"/>
              <p:cNvSpPr>
                <a:spLocks noChangeArrowheads="1"/>
              </p:cNvSpPr>
              <p:nvPr/>
            </p:nvSpPr>
            <p:spPr bwMode="auto">
              <a:xfrm rot="20684149">
                <a:off x="5402860" y="1567446"/>
                <a:ext cx="1192668" cy="1121976"/>
              </a:xfrm>
              <a:prstGeom prst="roundRect">
                <a:avLst>
                  <a:gd name="adj" fmla="val 9375"/>
                </a:avLst>
              </a:prstGeom>
              <a:solidFill>
                <a:schemeClr val="accent5"/>
              </a:solidFill>
              <a:ln w="9525">
                <a:noFill/>
                <a:rou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id-ID" altLang="id-ID" sz="3600" dirty="0">
                  <a:solidFill>
                    <a:schemeClr val="bg1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endParaRPr>
              </a:p>
            </p:txBody>
          </p:sp>
          <p:sp>
            <p:nvSpPr>
              <p:cNvPr id="129" name="TextBox 24"/>
              <p:cNvSpPr txBox="1">
                <a:spLocks noChangeArrowheads="1"/>
              </p:cNvSpPr>
              <p:nvPr/>
            </p:nvSpPr>
            <p:spPr bwMode="auto">
              <a:xfrm rot="20681241">
                <a:off x="5628203" y="1611310"/>
                <a:ext cx="771728" cy="103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nb-NO" altLang="id-ID" sz="6600" dirty="0">
                    <a:solidFill>
                      <a:schemeClr val="bg1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</a:rPr>
                  <a:t>4</a:t>
                </a:r>
                <a:endParaRPr lang="nb-NO" altLang="id-ID" sz="6600" dirty="0">
                  <a:solidFill>
                    <a:schemeClr val="bg1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4518025" y="1645920"/>
            <a:ext cx="66617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   </a:t>
            </a:r>
            <a:r>
              <a:rPr 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平时放录音，让学生跟录音读，训练学生的听力，并且指导学生运用正确的听力技巧进行训练，还找一些专题训练，进一步提高学生的听力。</a:t>
            </a:r>
            <a:r>
              <a:rPr lang="en-US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</a:t>
            </a:r>
            <a:endParaRPr lang="en-US" altLang="en-US" sz="1600" b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35325" y="655320"/>
            <a:ext cx="70859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2000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在教学过程中，将英语分成听、说、读、写几方面进行教学</a:t>
            </a:r>
            <a:endParaRPr lang="zh-CN" altLang="en-US" sz="2000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81880" y="2526665"/>
            <a:ext cx="666178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   </a:t>
            </a:r>
            <a:r>
              <a:rPr 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充分利用早读，按课程进度及课堂的需要，认真安排每天早读负责带读的学生及指导带读内容，坚持下班了解早读情况，发现问题及时纠正。鼓励学生大胆且大声读书，多说英语;课堂上，训练学生的口语能力提高学生的学习兴趣;课后，分层次布置一定量的口语作业，使其进行更有效的口语操练。 </a:t>
            </a:r>
            <a:endParaRPr lang="zh-CN" altLang="en-US" sz="1600" b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38725" y="3975735"/>
            <a:ext cx="66617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   </a:t>
            </a:r>
            <a:r>
              <a:rPr 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读方面主要是提高学生的阅读能力，先教会学生怎样做这些题目，即教授阅读技巧。平时每周以每个话题为内容发一份试题，作为专门训练。并建议及指导基础较好的学生进行定时定量的阅读训练。</a:t>
            </a:r>
            <a:r>
              <a:rPr lang="en-US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</a:t>
            </a:r>
            <a:endParaRPr lang="en-US" altLang="en-US" sz="1600" b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6095" y="4920615"/>
            <a:ext cx="66617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   </a:t>
            </a:r>
            <a:r>
              <a:rPr 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作文教学主要传授写作方法，要求学生应写真情实感的东西，强调字数和书写这些硬件要求。平时提倡学生利用时间用英语写一些简短的日记，以此夯实自己正确拼写单词，准确使用词组、短语来造句表文的基本功，从而提高其综合运用知识的能力。</a:t>
            </a:r>
            <a:r>
              <a:rPr lang="en-US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</a:t>
            </a:r>
            <a:endParaRPr lang="en-US" altLang="en-US" sz="1600" b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777" y="-349040"/>
            <a:ext cx="7298863" cy="70139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90160" y="310642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60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其他方面</a:t>
            </a:r>
            <a:endParaRPr lang="zh-CN" sz="360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55365" y="215265"/>
            <a:ext cx="5080000" cy="1231900"/>
            <a:chOff x="5599" y="339"/>
            <a:chExt cx="8000" cy="19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82"/>
            <a:stretch>
              <a:fillRect/>
            </a:stretch>
          </p:blipFill>
          <p:spPr>
            <a:xfrm>
              <a:off x="6747" y="339"/>
              <a:ext cx="5705" cy="19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05" h="1940">
                  <a:moveTo>
                    <a:pt x="0" y="0"/>
                  </a:moveTo>
                  <a:lnTo>
                    <a:pt x="5705" y="0"/>
                  </a:lnTo>
                  <a:lnTo>
                    <a:pt x="5705" y="1940"/>
                  </a:lnTo>
                  <a:lnTo>
                    <a:pt x="0" y="194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00" name="文本框 99"/>
            <p:cNvSpPr txBox="1"/>
            <p:nvPr/>
          </p:nvSpPr>
          <p:spPr>
            <a:xfrm>
              <a:off x="5599" y="1266"/>
              <a:ext cx="800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 algn="ctr"/>
              <a:r>
                <a:rPr lang="zh-CN" sz="2400" b="0">
                  <a:solidFill>
                    <a:srgbClr val="80C373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做好后进生转化工作</a:t>
              </a:r>
              <a:endParaRPr lang="zh-CN" sz="2400" b="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  <p:pic>
        <p:nvPicPr>
          <p:cNvPr id="85" name="Picture 3" descr="E:\素材\卡通\0f5538035019b297e90bcbf56839aa64.png0f5538035019b297e90bcbf56839aa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0155" y="2175510"/>
            <a:ext cx="3970655" cy="3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太阳形 5"/>
          <p:cNvSpPr/>
          <p:nvPr/>
        </p:nvSpPr>
        <p:spPr>
          <a:xfrm>
            <a:off x="846411" y="2424657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74240" y="2489835"/>
            <a:ext cx="54851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1、把握教学进度，合理安排时间，与各科任老师互相配合，统一教学法进度，顺利完成了本期的教学任务。积极配合学校及年段的工作，与各科教师多联系，沟通，互相促进学生英语等各科的学习。 </a:t>
            </a:r>
            <a:endParaRPr lang="zh-CN" altLang="en-US" sz="1600" b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8" name="太阳形 7"/>
          <p:cNvSpPr/>
          <p:nvPr/>
        </p:nvSpPr>
        <p:spPr>
          <a:xfrm>
            <a:off x="846411" y="4193132"/>
            <a:ext cx="1076143" cy="1018561"/>
          </a:xfrm>
          <a:prstGeom prst="sun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4240" y="3917950"/>
            <a:ext cx="54851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600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2、为加强自身的业务水平，本人积极对各种教育理论进行学习，给自己充电，以便在工作中以坚实的理论作为指导，更好地进行教育教学;努力提高英语专业水平，以适应当前教育的形式，为更好地进行素质教育夯实基础，为撰写出较有质量的教育教学论文做好准备。此外，我还利用业余时间认真学习电脑知识，上网查找资料，为教学服务等等。 </a:t>
            </a:r>
            <a:endParaRPr lang="zh-CN" altLang="en-US" sz="1600" b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777" y="-349040"/>
            <a:ext cx="7298863" cy="70139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47160" y="3106420"/>
            <a:ext cx="429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60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存在问题及解决措施</a:t>
            </a:r>
            <a:endParaRPr lang="zh-CN" sz="360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667734" y="3290706"/>
            <a:ext cx="39305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ü"/>
            </a:pPr>
            <a:r>
              <a:rPr lang="en-US" altLang="zh-CN" sz="1600" spc="30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/>
              </a:rPr>
              <a:t>一是通过定分数的方法督促学生学习; </a:t>
            </a:r>
            <a:endParaRPr lang="en-US" altLang="zh-CN" sz="1600" spc="30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67734" y="4110330"/>
            <a:ext cx="393055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charset="0"/>
              <a:buChar char="ü"/>
            </a:pPr>
            <a:r>
              <a:rPr lang="en-US" altLang="zh-CN" sz="1600" spc="30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Arial" panose="020B0604020202020204"/>
              </a:rPr>
              <a:t>     二是对这些学生进行帮教，使他们改变学习态度，努力学习，力争在下学期的学习中有较大的进步。 </a:t>
            </a:r>
            <a:endParaRPr lang="en-US" altLang="zh-CN" sz="1600" spc="30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982595" y="1122680"/>
            <a:ext cx="62261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所教的班级中，有相当一部分的学生基础较差，无心向学，书写相当潦草，相当一部分学生的阅读、分析表达能力较差，今后要在这两个方面下些功夫：</a:t>
            </a:r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</a:t>
            </a:r>
            <a:endParaRPr lang="en-US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6095365" y="2634615"/>
            <a:ext cx="0" cy="320421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Administrator\Desktop\读书\年轻人学生小孩 (250)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7435" y="1493520"/>
            <a:ext cx="4949190" cy="4949190"/>
          </a:xfrm>
          <a:prstGeom prst="rect">
            <a:avLst/>
          </a:prstGeom>
          <a:noFill/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cd9c86f4542131ecfc1eb705493605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90" y="82550"/>
            <a:ext cx="7932420" cy="70319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97935" y="2864485"/>
            <a:ext cx="459549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000" b="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   </a:t>
            </a:r>
            <a:r>
              <a:rPr lang="zh-CN" sz="2000" b="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经过一个学期的努力，期末考就是一种考验。无论成绩高低，都体现了我在这学期的教学成果。我明白到这并不是最重要的，重要的是在本学期后如何自我提高，如何共同提高两班的英语水平。因此，无论怎样辛苦，我都会继续努力，多问，多想，多向前辈学习，争取进步。</a:t>
            </a:r>
            <a:endParaRPr lang="zh-CN" altLang="en-US" sz="2000" b="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56000" y="2932748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    本学期，我能够爱岗敬业，勤勤恳恳地工作，但由于教学经验颇浅，我对教学工作不敢怠慢，认真学习，深入研究教法，虚心学习。经过一个学期的努力，获取了很多宝贵的教学经验。以下是我在本学期的教学情况。</a:t>
            </a:r>
            <a:endParaRPr lang="zh-CN" b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05120" y="2163445"/>
            <a:ext cx="13817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前言</a:t>
            </a:r>
            <a:endParaRPr lang="zh-CN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00" y="4288262"/>
            <a:ext cx="4243359" cy="2248543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176780" y="2588260"/>
            <a:ext cx="78384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感谢大家的观看</a:t>
            </a:r>
            <a:endParaRPr lang="zh-CN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3213100" y="3302635"/>
            <a:ext cx="576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Arial" panose="020B0604020202020204" pitchFamily="34" charset="0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Arial" panose="020B0604020202020204" pitchFamily="34" charset="0"/>
            </a:endParaRPr>
          </a:p>
        </p:txBody>
      </p:sp>
      <p:pic>
        <p:nvPicPr>
          <p:cNvPr id="21" name="图片 20" descr="图片包含 物体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485" y="1567815"/>
            <a:ext cx="3923665" cy="1020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8970010" y="1339850"/>
            <a:ext cx="1122045" cy="957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1688519" y="1365588"/>
            <a:ext cx="828716" cy="687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83" y="1358674"/>
            <a:ext cx="900374" cy="11356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2250103" y="4666211"/>
            <a:ext cx="1150768" cy="76717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901565" y="3958590"/>
            <a:ext cx="2267591" cy="352425"/>
            <a:chOff x="7719" y="6328"/>
            <a:chExt cx="3571" cy="55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" y="6328"/>
              <a:ext cx="525" cy="555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7912" y="6364"/>
              <a:ext cx="3378" cy="4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4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教师：</a:t>
              </a:r>
              <a:r>
                <a:rPr lang="en-US" altLang="zh-CN" sz="14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PPT</a:t>
              </a:r>
              <a:r>
                <a:rPr lang="zh-CN" altLang="en-US" sz="1400" dirty="0">
                  <a:ln w="41275">
                    <a:noFill/>
                  </a:ln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营</a:t>
              </a:r>
              <a:endParaRPr lang="zh-CN" altLang="en-US" sz="1400" dirty="0">
                <a:ln w="41275">
                  <a:noFill/>
                </a:ln>
                <a:solidFill>
                  <a:schemeClr val="bg1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059045" y="2571432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一、抓好学生的学习思想，提高学生的学习质量 </a:t>
            </a:r>
            <a:endParaRPr lang="zh-CN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59045" y="2965132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二、激发学生学习兴趣</a:t>
            </a:r>
            <a:endParaRPr lang="zh-CN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59045" y="3358832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三、按照教学常规五个环节开展教学工作 </a:t>
            </a:r>
            <a:endParaRPr lang="zh-CN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59045" y="1855470"/>
            <a:ext cx="13817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目录</a:t>
            </a:r>
            <a:endParaRPr lang="en-US" altLang="zh-CN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5433">
            <a:off x="1780540" y="2297430"/>
            <a:ext cx="2894330" cy="24587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59045" y="3752532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四、模块式教学</a:t>
            </a:r>
            <a:r>
              <a:rPr lang="en-US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 </a:t>
            </a:r>
            <a:endParaRPr lang="en-US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9045" y="4146232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五、其他方面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59045" y="4539932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b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六、存在问题及解决措施</a:t>
            </a:r>
            <a:endParaRPr lang="zh-CN" altLang="en-US" b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777" y="-349040"/>
            <a:ext cx="7298863" cy="70139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04360" y="2952750"/>
            <a:ext cx="33832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zh-CN" sz="280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抓好学生的学习思想</a:t>
            </a:r>
            <a:endParaRPr lang="zh-CN" sz="280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  <a:p>
            <a:pPr indent="0" algn="l"/>
            <a:r>
              <a:rPr lang="zh-CN" sz="280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提高学生的学习质量 </a:t>
            </a:r>
            <a:endParaRPr lang="zh-CN" altLang="en-US" sz="280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fac75d5f1de6baabe17127c0d71e04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130" y="27940"/>
            <a:ext cx="7944485" cy="68021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733800" y="2549525"/>
            <a:ext cx="371602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1、以教书育人为本，对学生进行品德的学习教育，特别是后进生，关心他们的纪律和学习情况，鼓励他们的学习。 </a:t>
            </a:r>
            <a:endParaRPr b="0">
              <a:solidFill>
                <a:srgbClr val="80C37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  <a:p>
            <a:pPr indent="0"/>
            <a:r>
              <a:rPr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2、贯彻学校班风、学风评比的要求，全面促进学生的学态发展。重视学生的思想工作、学习风气的培养、学习方法的指导以及学习习惯的养成。</a:t>
            </a:r>
            <a:endParaRPr b="0">
              <a:solidFill>
                <a:srgbClr val="80C37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pic>
        <p:nvPicPr>
          <p:cNvPr id="65" name="图片 64" descr="4753d24"/>
          <p:cNvPicPr/>
          <p:nvPr/>
        </p:nvPicPr>
        <p:blipFill>
          <a:blip r:embed="rId3"/>
          <a:stretch>
            <a:fillRect/>
          </a:stretch>
        </p:blipFill>
        <p:spPr>
          <a:xfrm>
            <a:off x="7677150" y="1985645"/>
            <a:ext cx="3978910" cy="49714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777" y="-349040"/>
            <a:ext cx="7298863" cy="70139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82160" y="3168015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/>
            <a:r>
              <a:rPr lang="zh-CN" sz="280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激发学生学习兴趣 </a:t>
            </a:r>
            <a:endParaRPr lang="zh-CN" altLang="en-US" sz="280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fac75d5f1de6baabe17127c0d71e04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130" y="27940"/>
            <a:ext cx="7944485" cy="68021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832860" y="2371725"/>
            <a:ext cx="381444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     英语是一门外语，对学生而言，既生疏又困难，在这样一种大环境之下，要教好英语，就要让学生喜爱英语，让他们对英语产生兴趣。否则学生对这门学科产生畏难情绪，不愿学，也无法学下去。为此，我采取了一些方法，就是尽量多讲一些关于英美国家的文化，生活故事，让他们更了解英语，更喜欢学习英语。</a:t>
            </a:r>
            <a:endParaRPr b="0">
              <a:solidFill>
                <a:srgbClr val="80C37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55" y="975360"/>
            <a:ext cx="5286375" cy="52863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6777" y="-349040"/>
            <a:ext cx="7298863" cy="70139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75760" y="2829560"/>
            <a:ext cx="38404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60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按照教学常规五个</a:t>
            </a:r>
            <a:endParaRPr lang="zh-CN" sz="360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  <a:p>
            <a:pPr algn="ctr"/>
            <a:r>
              <a:rPr lang="zh-CN" sz="360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环节开展教学工作 </a:t>
            </a:r>
            <a:endParaRPr lang="zh-CN" sz="3600">
              <a:solidFill>
                <a:srgbClr val="80C373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cd4e810234f997608716bd34fa10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20" y="1179830"/>
            <a:ext cx="6172835" cy="56845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 rot="600000">
            <a:off x="6642735" y="3516630"/>
            <a:ext cx="402717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400"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       </a:t>
            </a:r>
            <a:r>
              <a:rPr sz="1400" b="0">
                <a:solidFill>
                  <a:srgbClr val="80C373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课前认真地备好每一节课，写好教案。既备教材，又备学生，针对学生分析、概括、表达能力差的特点，设计好教学方法。譬如：XX班的同学比较活跃，上课气氛积极，相对XX一定的中等生数量，但因班级的调整也出现了为数不少的差生。而XX同学比较沉静，虽然中上生有一部分，但差生比例较大，尤其偏向男生。因此，讲得太深，就照顾不到整体。我在备课时就比较注意这种情况，每天都花费大量的时间在备课上，认认真真钻研教材和教法。</a:t>
            </a:r>
            <a:endParaRPr sz="1400" b="0">
              <a:solidFill>
                <a:srgbClr val="80C373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2050" name="Picture 2" descr="C:\Users\Administrator\Desktop\读书\年轻人学生小孩 (331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1430" y="1776095"/>
            <a:ext cx="4015105" cy="4065270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4292600" y="304800"/>
            <a:ext cx="3607435" cy="875030"/>
            <a:chOff x="5599" y="339"/>
            <a:chExt cx="8000" cy="19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582"/>
            <a:stretch>
              <a:fillRect/>
            </a:stretch>
          </p:blipFill>
          <p:spPr>
            <a:xfrm>
              <a:off x="6747" y="339"/>
              <a:ext cx="5705" cy="19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05" h="1940">
                  <a:moveTo>
                    <a:pt x="0" y="0"/>
                  </a:moveTo>
                  <a:lnTo>
                    <a:pt x="5705" y="0"/>
                  </a:lnTo>
                  <a:lnTo>
                    <a:pt x="5705" y="1940"/>
                  </a:lnTo>
                  <a:lnTo>
                    <a:pt x="0" y="194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2" name="文本框 1"/>
            <p:cNvSpPr txBox="1"/>
            <p:nvPr/>
          </p:nvSpPr>
          <p:spPr>
            <a:xfrm>
              <a:off x="5599" y="1069"/>
              <a:ext cx="8000" cy="10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0" algn="ctr"/>
              <a:r>
                <a:rPr lang="zh-CN" sz="2400" b="0">
                  <a:solidFill>
                    <a:srgbClr val="80C373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备课</a:t>
              </a:r>
              <a:endParaRPr lang="zh-CN" sz="2400" b="0">
                <a:solidFill>
                  <a:srgbClr val="80C373"/>
                </a:solidFill>
                <a:latin typeface="站酷快乐体2016修订版" panose="02010600030101010101" charset="-122"/>
                <a:ea typeface="站酷快乐体2016修订版" panose="02010600030101010101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p="http://schemas.openxmlformats.org/presentationml/2006/main">
  <p:tag name="commondata" val="eyJoZGlkIjoiYTQ3YTc2YjBlNWRhYjQ0NTA0MDBkN2E0YWM4YTZjZG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2268</Words>
  <Application>WPS 演示</Application>
  <PresentationFormat>宽屏</PresentationFormat>
  <Paragraphs>110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站酷快乐体2016修订版</vt:lpstr>
      <vt:lpstr>微软雅黑</vt:lpstr>
      <vt:lpstr>Calibri</vt:lpstr>
      <vt:lpstr>阿里巴巴普惠体 R</vt:lpstr>
      <vt:lpstr>Arial Unicode MS</vt:lpstr>
      <vt:lpstr>Wingdings</vt:lpstr>
      <vt:lpstr>Arial</vt:lpstr>
      <vt:lpstr>阿里巴巴普惠体 B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27</cp:revision>
  <dcterms:created xsi:type="dcterms:W3CDTF">2019-06-19T02:08:00Z</dcterms:created>
  <dcterms:modified xsi:type="dcterms:W3CDTF">2024-04-29T17:08:08Z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D2D466493E2F4633AF7A940600C2DBB2_13</vt:lpwstr>
  </property>
</Properties>
</file>