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media/image11.svg" ContentType="image/svg+xml"/>
  <Override PartName="/ppt/media/image13.svg" ContentType="image/svg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259" r:id="rId4"/>
    <p:sldId id="261" r:id="rId6"/>
    <p:sldId id="260" r:id="rId7"/>
    <p:sldId id="265" r:id="rId8"/>
    <p:sldId id="266" r:id="rId9"/>
    <p:sldId id="267" r:id="rId10"/>
    <p:sldId id="268" r:id="rId11"/>
    <p:sldId id="262" r:id="rId12"/>
    <p:sldId id="269" r:id="rId13"/>
    <p:sldId id="272" r:id="rId14"/>
    <p:sldId id="271" r:id="rId15"/>
    <p:sldId id="270" r:id="rId16"/>
    <p:sldId id="263" r:id="rId17"/>
    <p:sldId id="273" r:id="rId18"/>
    <p:sldId id="274" r:id="rId19"/>
    <p:sldId id="275" r:id="rId20"/>
    <p:sldId id="280" r:id="rId21"/>
    <p:sldId id="276" r:id="rId22"/>
    <p:sldId id="264" r:id="rId23"/>
    <p:sldId id="278" r:id="rId24"/>
    <p:sldId id="279" r:id="rId25"/>
    <p:sldId id="281" r:id="rId26"/>
    <p:sldId id="282" r:id="rId27"/>
    <p:sldId id="277" r:id="rId28"/>
    <p:sldId id="283" r:id="rId29"/>
    <p:sldId id="290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F9"/>
    <a:srgbClr val="000000"/>
    <a:srgbClr val="EEC98A"/>
    <a:srgbClr val="F5DDB3"/>
    <a:srgbClr val="EBC17A"/>
    <a:srgbClr val="BA1219"/>
    <a:srgbClr val="C20316"/>
    <a:srgbClr val="AA2E28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6338"/>
  </p:normalViewPr>
  <p:slideViewPr>
    <p:cSldViewPr snapToGrid="0" showGuides="1">
      <p:cViewPr varScale="1">
        <p:scale>
          <a:sx n="106" d="100"/>
          <a:sy n="106" d="100"/>
        </p:scale>
        <p:origin x="78" y="114"/>
      </p:cViewPr>
      <p:guideLst>
        <p:guide orient="horz" pos="414"/>
        <p:guide pos="551"/>
        <p:guide pos="7129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提供者优质原创内容</a:t>
            </a:r>
            <a:endParaRPr lang="zh-CN" alt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c:rich>
      </c:tx>
      <c:layout>
        <c:manualLayout>
          <c:xMode val="edge"/>
          <c:yMode val="edge"/>
          <c:x val="0.354347770213747"/>
          <c:y val="0.015686151760063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15年上班年上牌量</c:v>
                </c:pt>
              </c:strCache>
            </c:strRef>
          </c:tx>
          <c:spPr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24</c:v>
                </c:pt>
                <c:pt idx="2">
                  <c:v>22</c:v>
                </c:pt>
                <c:pt idx="3">
                  <c:v>22</c:v>
                </c:pt>
                <c:pt idx="4">
                  <c:v>18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14年上半年上牌量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18</c:v>
                </c:pt>
                <c:pt idx="4">
                  <c:v>24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-20"/>
        <c:axId val="54530400"/>
        <c:axId val="54523328"/>
      </c:barChart>
      <c:catAx>
        <c:axId val="545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4523328"/>
        <c:crosses val="autoZero"/>
        <c:auto val="1"/>
        <c:lblAlgn val="ctr"/>
        <c:lblOffset val="100"/>
        <c:noMultiLvlLbl val="0"/>
      </c:catAx>
      <c:valAx>
        <c:axId val="54523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453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800" b="0" i="0" u="none" strike="noStrike" kern="1200" baseline="0">
                    <a:solidFill>
                      <a:schemeClr val="bg1"/>
                    </a:solidFill>
                    <a:latin typeface="DIN Alternate" panose="020B0500000000000000" pitchFamily="34" charset="0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上半年计划任务</c:v>
                </c:pt>
                <c:pt idx="1">
                  <c:v>实际完成任务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-27"/>
        <c:axId val="54524416"/>
        <c:axId val="54528224"/>
      </c:barChart>
      <c:catAx>
        <c:axId val="545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54528224"/>
        <c:crosses val="autoZero"/>
        <c:auto val="1"/>
        <c:lblAlgn val="ctr"/>
        <c:lblOffset val="100"/>
        <c:noMultiLvlLbl val="0"/>
      </c:catAx>
      <c:valAx>
        <c:axId val="5452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545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15051</a:t>
            </a:r>
            <a:r>
              <a:rPr lang="zh-CN" altLang="en-US" dirty="0"/>
              <a:t> </a:t>
            </a:r>
            <a:r>
              <a:rPr lang="en-US" altLang="zh-CN" dirty="0"/>
              <a:t>15792</a:t>
            </a:r>
            <a:r>
              <a:rPr lang="zh-CN" altLang="en-US" dirty="0"/>
              <a:t> </a:t>
            </a:r>
            <a:r>
              <a:rPr lang="en-US" altLang="zh-CN" dirty="0"/>
              <a:t>15205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13064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12125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13077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8561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2.jpeg"/><Relationship Id="rId2" Type="http://schemas.openxmlformats.org/officeDocument/2006/relationships/tags" Target="../tags/tag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cxnSp>
            <p:nvCxnSpPr>
              <p:cNvPr id="30" name="直线连接符 29"/>
              <p:cNvCxnSpPr/>
              <p:nvPr/>
            </p:nvCxnSpPr>
            <p:spPr>
              <a:xfrm>
                <a:off x="0" y="1731883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/>
              <p:cNvCxnSpPr/>
              <p:nvPr/>
            </p:nvCxnSpPr>
            <p:spPr>
              <a:xfrm>
                <a:off x="0" y="641472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3"/>
              <p:cNvCxnSpPr/>
              <p:nvPr/>
            </p:nvCxnSpPr>
            <p:spPr>
              <a:xfrm>
                <a:off x="0" y="285416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符 34"/>
              <p:cNvCxnSpPr/>
              <p:nvPr/>
            </p:nvCxnSpPr>
            <p:spPr>
              <a:xfrm>
                <a:off x="0" y="396772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连接符 35"/>
              <p:cNvCxnSpPr/>
              <p:nvPr/>
            </p:nvCxnSpPr>
            <p:spPr>
              <a:xfrm>
                <a:off x="0" y="5090009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/>
              <p:cNvCxnSpPr/>
              <p:nvPr/>
            </p:nvCxnSpPr>
            <p:spPr>
              <a:xfrm>
                <a:off x="0" y="6227180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/>
              <p:cNvCxnSpPr/>
              <p:nvPr/>
            </p:nvCxnSpPr>
            <p:spPr>
              <a:xfrm flipV="1">
                <a:off x="874713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/>
              <p:cNvCxnSpPr/>
              <p:nvPr/>
            </p:nvCxnSpPr>
            <p:spPr>
              <a:xfrm flipV="1">
                <a:off x="1987812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连接符 40"/>
              <p:cNvCxnSpPr/>
              <p:nvPr/>
            </p:nvCxnSpPr>
            <p:spPr>
              <a:xfrm flipV="1">
                <a:off x="3100911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线连接符 41"/>
              <p:cNvCxnSpPr/>
              <p:nvPr/>
            </p:nvCxnSpPr>
            <p:spPr>
              <a:xfrm flipV="1">
                <a:off x="4225585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线连接符 42"/>
              <p:cNvCxnSpPr/>
              <p:nvPr/>
            </p:nvCxnSpPr>
            <p:spPr>
              <a:xfrm flipV="1">
                <a:off x="5350259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线连接符 43"/>
              <p:cNvCxnSpPr/>
              <p:nvPr/>
            </p:nvCxnSpPr>
            <p:spPr>
              <a:xfrm flipV="1">
                <a:off x="6463358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线连接符 28"/>
            <p:cNvCxnSpPr/>
            <p:nvPr/>
          </p:nvCxnSpPr>
          <p:spPr>
            <a:xfrm flipV="1">
              <a:off x="7644458" y="0"/>
              <a:ext cx="0" cy="6858000"/>
            </a:xfrm>
            <a:prstGeom prst="line">
              <a:avLst/>
            </a:prstGeom>
            <a:ln w="9525">
              <a:solidFill>
                <a:srgbClr val="F5DDB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 rot="21174135">
            <a:off x="6100165" y="-660759"/>
            <a:ext cx="7562295" cy="7780658"/>
            <a:chOff x="5526471" y="0"/>
            <a:chExt cx="6665528" cy="6857997"/>
          </a:xfrm>
        </p:grpSpPr>
        <p:sp>
          <p:nvSpPr>
            <p:cNvPr id="46" name="矩形 18"/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-1" fmla="*/ 1585732 w 5716403"/>
                <a:gd name="connsiteY0-2" fmla="*/ 0 h 4445540"/>
                <a:gd name="connsiteX1-3" fmla="*/ 5716403 w 5716403"/>
                <a:gd name="connsiteY1-4" fmla="*/ 0 h 4445540"/>
                <a:gd name="connsiteX2-5" fmla="*/ 5716403 w 5716403"/>
                <a:gd name="connsiteY2-6" fmla="*/ 4445540 h 4445540"/>
                <a:gd name="connsiteX3-7" fmla="*/ 0 w 5716403"/>
                <a:gd name="connsiteY3-8" fmla="*/ 4433965 h 4445540"/>
                <a:gd name="connsiteX4-9" fmla="*/ 1585732 w 5716403"/>
                <a:gd name="connsiteY4-10" fmla="*/ 0 h 444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矩形 19"/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-1" fmla="*/ 1608881 w 5739552"/>
                <a:gd name="connsiteY0-2" fmla="*/ 0 h 2424033"/>
                <a:gd name="connsiteX1-3" fmla="*/ 5739552 w 5739552"/>
                <a:gd name="connsiteY1-4" fmla="*/ 0 h 2424033"/>
                <a:gd name="connsiteX2-5" fmla="*/ 5739552 w 5739552"/>
                <a:gd name="connsiteY2-6" fmla="*/ 2412458 h 2424033"/>
                <a:gd name="connsiteX3-7" fmla="*/ 0 w 5739552"/>
                <a:gd name="connsiteY3-8" fmla="*/ 2424033 h 2424033"/>
                <a:gd name="connsiteX4-9" fmla="*/ 1608881 w 5739552"/>
                <a:gd name="connsiteY4-10" fmla="*/ 0 h 2424033"/>
                <a:gd name="connsiteX0-11" fmla="*/ 0 w 6665527"/>
                <a:gd name="connsiteY0-12" fmla="*/ 0 h 2424033"/>
                <a:gd name="connsiteX1-13" fmla="*/ 6665527 w 6665527"/>
                <a:gd name="connsiteY1-14" fmla="*/ 0 h 2424033"/>
                <a:gd name="connsiteX2-15" fmla="*/ 6665527 w 6665527"/>
                <a:gd name="connsiteY2-16" fmla="*/ 2412458 h 2424033"/>
                <a:gd name="connsiteX3-17" fmla="*/ 925975 w 6665527"/>
                <a:gd name="connsiteY3-18" fmla="*/ 2424033 h 2424033"/>
                <a:gd name="connsiteX4-19" fmla="*/ 0 w 6665527"/>
                <a:gd name="connsiteY4-20" fmla="*/ 0 h 2424033"/>
                <a:gd name="connsiteX0-21" fmla="*/ 0 w 6665527"/>
                <a:gd name="connsiteY0-22" fmla="*/ 0 h 2424033"/>
                <a:gd name="connsiteX1-23" fmla="*/ 6665527 w 6665527"/>
                <a:gd name="connsiteY1-24" fmla="*/ 0 h 2424033"/>
                <a:gd name="connsiteX2-25" fmla="*/ 6665527 w 6665527"/>
                <a:gd name="connsiteY2-26" fmla="*/ 2412458 h 2424033"/>
                <a:gd name="connsiteX3-27" fmla="*/ 960699 w 6665527"/>
                <a:gd name="connsiteY3-28" fmla="*/ 2424033 h 2424033"/>
                <a:gd name="connsiteX4-29" fmla="*/ 0 w 6665527"/>
                <a:gd name="connsiteY4-30" fmla="*/ 0 h 2424033"/>
                <a:gd name="connsiteX0-31" fmla="*/ 0 w 6665527"/>
                <a:gd name="connsiteY0-32" fmla="*/ 0 h 2427208"/>
                <a:gd name="connsiteX1-33" fmla="*/ 6665527 w 6665527"/>
                <a:gd name="connsiteY1-34" fmla="*/ 0 h 2427208"/>
                <a:gd name="connsiteX2-35" fmla="*/ 6665527 w 6665527"/>
                <a:gd name="connsiteY2-36" fmla="*/ 2412458 h 2427208"/>
                <a:gd name="connsiteX3-37" fmla="*/ 957524 w 6665527"/>
                <a:gd name="connsiteY3-38" fmla="*/ 2427208 h 2427208"/>
                <a:gd name="connsiteX4-39" fmla="*/ 0 w 6665527"/>
                <a:gd name="connsiteY4-40" fmla="*/ 0 h 2427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4712" y="2060413"/>
            <a:ext cx="5314277" cy="2296994"/>
            <a:chOff x="874712" y="2060413"/>
            <a:chExt cx="5314277" cy="2296994"/>
          </a:xfrm>
        </p:grpSpPr>
        <p:sp>
          <p:nvSpPr>
            <p:cNvPr id="49" name="文本框 48"/>
            <p:cNvSpPr txBox="1"/>
            <p:nvPr/>
          </p:nvSpPr>
          <p:spPr>
            <a:xfrm>
              <a:off x="874714" y="2060413"/>
              <a:ext cx="531427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大气</a:t>
              </a:r>
              <a:r>
                <a:rPr lang="zh-CN" altLang="en-US" sz="4800" dirty="0" smtClean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黑金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融资计划书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95628" y="627166"/>
            <a:ext cx="330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200" dirty="0">
                <a:solidFill>
                  <a:schemeClr val="tx1">
                    <a:lumMod val="85000"/>
                    <a:lumOff val="15000"/>
                    <a:alpha val="74000"/>
                  </a:schemeClr>
                </a:solidFill>
                <a:latin typeface="Avenir Light" panose="020B0402020203020204" pitchFamily="34" charset="0"/>
                <a:ea typeface="微软雅黑" panose="020B0503020204020204" pitchFamily="34" charset="-122"/>
              </a:rPr>
              <a:t>ONLINE EDUCATION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  <a:alpha val="74000"/>
                </a:schemeClr>
              </a:solidFill>
              <a:latin typeface="Avenir Light" panose="020B04020202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6135" y="5935293"/>
            <a:ext cx="50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1500w+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优质原创内容 ｜累积下载量超过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亿次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任意形状 27"/>
          <p:cNvSpPr/>
          <p:nvPr/>
        </p:nvSpPr>
        <p:spPr>
          <a:xfrm>
            <a:off x="6567759" y="480098"/>
            <a:ext cx="4390118" cy="5652645"/>
          </a:xfrm>
          <a:custGeom>
            <a:avLst/>
            <a:gdLst>
              <a:gd name="connsiteX0" fmla="*/ 179207 w 5636027"/>
              <a:gd name="connsiteY0" fmla="*/ 3680280 h 7256857"/>
              <a:gd name="connsiteX1" fmla="*/ 2471395 w 5636027"/>
              <a:gd name="connsiteY1" fmla="*/ 3680280 h 7256857"/>
              <a:gd name="connsiteX2" fmla="*/ 2650602 w 5636027"/>
              <a:gd name="connsiteY2" fmla="*/ 3859487 h 7256857"/>
              <a:gd name="connsiteX3" fmla="*/ 2650602 w 5636027"/>
              <a:gd name="connsiteY3" fmla="*/ 7077650 h 7256857"/>
              <a:gd name="connsiteX4" fmla="*/ 2471395 w 5636027"/>
              <a:gd name="connsiteY4" fmla="*/ 7256857 h 7256857"/>
              <a:gd name="connsiteX5" fmla="*/ 179207 w 5636027"/>
              <a:gd name="connsiteY5" fmla="*/ 7256857 h 7256857"/>
              <a:gd name="connsiteX6" fmla="*/ 0 w 5636027"/>
              <a:gd name="connsiteY6" fmla="*/ 7077650 h 7256857"/>
              <a:gd name="connsiteX7" fmla="*/ 0 w 5636027"/>
              <a:gd name="connsiteY7" fmla="*/ 3859487 h 7256857"/>
              <a:gd name="connsiteX8" fmla="*/ 179207 w 5636027"/>
              <a:gd name="connsiteY8" fmla="*/ 3680280 h 7256857"/>
              <a:gd name="connsiteX9" fmla="*/ 2957016 w 5636027"/>
              <a:gd name="connsiteY9" fmla="*/ 697878 h 7256857"/>
              <a:gd name="connsiteX10" fmla="*/ 5441765 w 5636027"/>
              <a:gd name="connsiteY10" fmla="*/ 697878 h 7256857"/>
              <a:gd name="connsiteX11" fmla="*/ 5636027 w 5636027"/>
              <a:gd name="connsiteY11" fmla="*/ 892140 h 7256857"/>
              <a:gd name="connsiteX12" fmla="*/ 5636027 w 5636027"/>
              <a:gd name="connsiteY12" fmla="*/ 6306390 h 7256857"/>
              <a:gd name="connsiteX13" fmla="*/ 5441765 w 5636027"/>
              <a:gd name="connsiteY13" fmla="*/ 6500652 h 7256857"/>
              <a:gd name="connsiteX14" fmla="*/ 2957016 w 5636027"/>
              <a:gd name="connsiteY14" fmla="*/ 6500652 h 7256857"/>
              <a:gd name="connsiteX15" fmla="*/ 2762754 w 5636027"/>
              <a:gd name="connsiteY15" fmla="*/ 6306390 h 7256857"/>
              <a:gd name="connsiteX16" fmla="*/ 2762754 w 5636027"/>
              <a:gd name="connsiteY16" fmla="*/ 892140 h 7256857"/>
              <a:gd name="connsiteX17" fmla="*/ 2957016 w 5636027"/>
              <a:gd name="connsiteY17" fmla="*/ 697878 h 7256857"/>
              <a:gd name="connsiteX18" fmla="*/ 179207 w 5636027"/>
              <a:gd name="connsiteY18" fmla="*/ 0 h 7256857"/>
              <a:gd name="connsiteX19" fmla="*/ 2471395 w 5636027"/>
              <a:gd name="connsiteY19" fmla="*/ 0 h 7256857"/>
              <a:gd name="connsiteX20" fmla="*/ 2650602 w 5636027"/>
              <a:gd name="connsiteY20" fmla="*/ 179207 h 7256857"/>
              <a:gd name="connsiteX21" fmla="*/ 2650602 w 5636027"/>
              <a:gd name="connsiteY21" fmla="*/ 3397370 h 7256857"/>
              <a:gd name="connsiteX22" fmla="*/ 2471395 w 5636027"/>
              <a:gd name="connsiteY22" fmla="*/ 3576577 h 7256857"/>
              <a:gd name="connsiteX23" fmla="*/ 179207 w 5636027"/>
              <a:gd name="connsiteY23" fmla="*/ 3576577 h 7256857"/>
              <a:gd name="connsiteX24" fmla="*/ 0 w 5636027"/>
              <a:gd name="connsiteY24" fmla="*/ 3397370 h 7256857"/>
              <a:gd name="connsiteX25" fmla="*/ 0 w 5636027"/>
              <a:gd name="connsiteY25" fmla="*/ 179207 h 7256857"/>
              <a:gd name="connsiteX26" fmla="*/ 179207 w 5636027"/>
              <a:gd name="connsiteY26" fmla="*/ 0 h 72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36027" h="7256857">
                <a:moveTo>
                  <a:pt x="179207" y="3680280"/>
                </a:moveTo>
                <a:lnTo>
                  <a:pt x="2471395" y="3680280"/>
                </a:lnTo>
                <a:cubicBezTo>
                  <a:pt x="2570368" y="3680280"/>
                  <a:pt x="2650602" y="3760514"/>
                  <a:pt x="2650602" y="3859487"/>
                </a:cubicBezTo>
                <a:lnTo>
                  <a:pt x="2650602" y="7077650"/>
                </a:lnTo>
                <a:cubicBezTo>
                  <a:pt x="2650602" y="7176623"/>
                  <a:pt x="2570368" y="7256857"/>
                  <a:pt x="2471395" y="7256857"/>
                </a:cubicBezTo>
                <a:lnTo>
                  <a:pt x="179207" y="7256857"/>
                </a:lnTo>
                <a:cubicBezTo>
                  <a:pt x="80234" y="7256857"/>
                  <a:pt x="0" y="7176623"/>
                  <a:pt x="0" y="7077650"/>
                </a:cubicBezTo>
                <a:lnTo>
                  <a:pt x="0" y="3859487"/>
                </a:lnTo>
                <a:cubicBezTo>
                  <a:pt x="0" y="3760514"/>
                  <a:pt x="80234" y="3680280"/>
                  <a:pt x="179207" y="3680280"/>
                </a:cubicBezTo>
                <a:close/>
                <a:moveTo>
                  <a:pt x="2957016" y="697878"/>
                </a:moveTo>
                <a:lnTo>
                  <a:pt x="5441765" y="697878"/>
                </a:lnTo>
                <a:cubicBezTo>
                  <a:pt x="5549053" y="697878"/>
                  <a:pt x="5636027" y="784852"/>
                  <a:pt x="5636027" y="892140"/>
                </a:cubicBezTo>
                <a:lnTo>
                  <a:pt x="5636027" y="6306390"/>
                </a:lnTo>
                <a:cubicBezTo>
                  <a:pt x="5636027" y="6413678"/>
                  <a:pt x="5549053" y="6500652"/>
                  <a:pt x="5441765" y="6500652"/>
                </a:cubicBezTo>
                <a:lnTo>
                  <a:pt x="2957016" y="6500652"/>
                </a:lnTo>
                <a:cubicBezTo>
                  <a:pt x="2849728" y="6500652"/>
                  <a:pt x="2762754" y="6413678"/>
                  <a:pt x="2762754" y="6306390"/>
                </a:cubicBezTo>
                <a:lnTo>
                  <a:pt x="2762754" y="892140"/>
                </a:lnTo>
                <a:cubicBezTo>
                  <a:pt x="2762754" y="784852"/>
                  <a:pt x="2849728" y="697878"/>
                  <a:pt x="2957016" y="697878"/>
                </a:cubicBezTo>
                <a:close/>
                <a:moveTo>
                  <a:pt x="179207" y="0"/>
                </a:moveTo>
                <a:lnTo>
                  <a:pt x="2471395" y="0"/>
                </a:lnTo>
                <a:cubicBezTo>
                  <a:pt x="2570368" y="0"/>
                  <a:pt x="2650602" y="80234"/>
                  <a:pt x="2650602" y="179207"/>
                </a:cubicBezTo>
                <a:lnTo>
                  <a:pt x="2650602" y="3397370"/>
                </a:lnTo>
                <a:cubicBezTo>
                  <a:pt x="2650602" y="3496343"/>
                  <a:pt x="2570368" y="3576577"/>
                  <a:pt x="2471395" y="3576577"/>
                </a:cubicBezTo>
                <a:lnTo>
                  <a:pt x="179207" y="3576577"/>
                </a:lnTo>
                <a:cubicBezTo>
                  <a:pt x="80234" y="3576577"/>
                  <a:pt x="0" y="3496343"/>
                  <a:pt x="0" y="3397370"/>
                </a:cubicBezTo>
                <a:lnTo>
                  <a:pt x="0" y="179207"/>
                </a:lnTo>
                <a:cubicBezTo>
                  <a:pt x="0" y="80234"/>
                  <a:pt x="80234" y="0"/>
                  <a:pt x="179207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68031" y="1720457"/>
            <a:ext cx="3367407" cy="4379401"/>
            <a:chOff x="768031" y="1720457"/>
            <a:chExt cx="3367407" cy="4379401"/>
          </a:xfrm>
        </p:grpSpPr>
        <p:sp>
          <p:nvSpPr>
            <p:cNvPr id="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68031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68031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科技有限公司，是中国人气优质创意内容供给平台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4" name="直接连接符 8"/>
            <p:cNvCxnSpPr/>
            <p:nvPr/>
          </p:nvCxnSpPr>
          <p:spPr>
            <a:xfrm>
              <a:off x="874713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874713" y="1720457"/>
              <a:ext cx="3260725" cy="2488570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4418950" y="1720458"/>
            <a:ext cx="3305476" cy="4379400"/>
            <a:chOff x="4418950" y="1720458"/>
            <a:chExt cx="3305476" cy="4379400"/>
          </a:xfrm>
        </p:grpSpPr>
        <p:sp>
          <p:nvSpPr>
            <p:cNvPr id="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4418950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4418950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科技有限公司，是中国人气优质创意内容供给平台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7" name="直接连接符 12"/>
            <p:cNvCxnSpPr/>
            <p:nvPr/>
          </p:nvCxnSpPr>
          <p:spPr>
            <a:xfrm>
              <a:off x="4525632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4463700" y="1720458"/>
              <a:ext cx="3260726" cy="2484438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7978800" y="1716325"/>
            <a:ext cx="3335386" cy="4383533"/>
            <a:chOff x="7978800" y="1716325"/>
            <a:chExt cx="3335386" cy="4383533"/>
          </a:xfrm>
        </p:grpSpPr>
        <p:sp>
          <p:nvSpPr>
            <p:cNvPr id="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978800" y="4550672"/>
              <a:ext cx="26349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Arial" panose="020B0604020202020204" pitchFamily="34" charset="0"/>
                </a:rPr>
                <a:t>内容的提供者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7978800" y="5058021"/>
              <a:ext cx="309302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科技有限公司，是中国人气优质创意内容供给平台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10" name="直接连接符 15"/>
            <p:cNvCxnSpPr/>
            <p:nvPr/>
          </p:nvCxnSpPr>
          <p:spPr>
            <a:xfrm>
              <a:off x="8085482" y="6099858"/>
              <a:ext cx="306387" cy="0"/>
            </a:xfrm>
            <a:prstGeom prst="line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052688" y="1716325"/>
              <a:ext cx="3261498" cy="249270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8" name="椭圆 17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2" name="直线连接符 21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5963" y="663409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0" y="0"/>
            <a:ext cx="12169744" cy="6858000"/>
          </a:xfrm>
          <a:prstGeom prst="rect">
            <a:avLst/>
          </a:prstGeom>
          <a:gradFill flip="none" rotWithShape="1">
            <a:gsLst>
              <a:gs pos="99000">
                <a:srgbClr val="000000"/>
              </a:gs>
              <a:gs pos="0">
                <a:srgbClr val="000000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733797" y="1507827"/>
            <a:ext cx="7799391" cy="5046708"/>
            <a:chOff x="3733797" y="1507827"/>
            <a:chExt cx="7799391" cy="5046708"/>
          </a:xfrm>
        </p:grpSpPr>
        <p:sp>
          <p:nvSpPr>
            <p:cNvPr id="4" name="矩形 3"/>
            <p:cNvSpPr/>
            <p:nvPr/>
          </p:nvSpPr>
          <p:spPr>
            <a:xfrm>
              <a:off x="3733797" y="1507827"/>
              <a:ext cx="7799391" cy="5046708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6" name="图表 5"/>
            <p:cNvGraphicFramePr/>
            <p:nvPr/>
          </p:nvGraphicFramePr>
          <p:xfrm>
            <a:off x="4015051" y="1785056"/>
            <a:ext cx="7236882" cy="44922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grpSp>
        <p:nvGrpSpPr>
          <p:cNvPr id="25" name="组合 24"/>
          <p:cNvGrpSpPr/>
          <p:nvPr/>
        </p:nvGrpSpPr>
        <p:grpSpPr>
          <a:xfrm>
            <a:off x="874713" y="1507826"/>
            <a:ext cx="2859085" cy="5046708"/>
            <a:chOff x="874713" y="1507826"/>
            <a:chExt cx="2859085" cy="5046708"/>
          </a:xfrm>
        </p:grpSpPr>
        <p:sp>
          <p:nvSpPr>
            <p:cNvPr id="7" name="矩形 6"/>
            <p:cNvSpPr/>
            <p:nvPr/>
          </p:nvSpPr>
          <p:spPr>
            <a:xfrm>
              <a:off x="874713" y="1507826"/>
              <a:ext cx="2859085" cy="5046708"/>
            </a:xfrm>
            <a:prstGeom prst="rect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44751" y="200338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28891" y="2003382"/>
              <a:ext cx="7841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109</a:t>
              </a:r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44751" y="432575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28891" y="4325750"/>
              <a:ext cx="779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130</a:t>
              </a:r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44751" y="3177298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28891" y="3177298"/>
              <a:ext cx="8899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6.6%</a:t>
              </a:r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44751" y="547420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提供者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优质原创内容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28891" y="5474203"/>
              <a:ext cx="9236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</a:rPr>
                <a:t>7.5%</a:t>
              </a:r>
              <a:endPara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0" name="椭圆 19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4" name="直线连接符 23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799345" y="1630048"/>
          <a:ext cx="6323298" cy="404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913"/>
                <a:gridCol w="791055"/>
                <a:gridCol w="791055"/>
                <a:gridCol w="791055"/>
                <a:gridCol w="791055"/>
                <a:gridCol w="791055"/>
                <a:gridCol w="791055"/>
                <a:gridCol w="791055"/>
              </a:tblGrid>
              <a:tr h="647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项目</a:t>
                      </a:r>
                      <a:r>
                        <a:rPr lang="en-US" altLang="zh-CN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/</a:t>
                      </a:r>
                      <a:r>
                        <a:rPr lang="zh-CN" altLang="en-US" sz="1000" b="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时间</a:t>
                      </a:r>
                      <a:endParaRPr lang="zh-CN" altLang="en-US" sz="1000" b="0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周一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周二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周三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周四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周五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周六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000" b="0" i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周日</a:t>
                      </a:r>
                      <a:endParaRPr lang="zh-CN" altLang="en-US" sz="1000" b="0" i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i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项目</a:t>
                      </a:r>
                      <a:r>
                        <a:rPr lang="en-US" altLang="zh-CN" sz="1000" b="0" i="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01</a:t>
                      </a:r>
                      <a:endParaRPr lang="zh-CN" altLang="en-US" sz="1000" b="0" i="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02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03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06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08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04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09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10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05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16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06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17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18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19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20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项目</a:t>
                      </a:r>
                      <a:r>
                        <a:rPr lang="en-US" altLang="zh-CN" sz="1000" b="0" i="0" kern="1200" dirty="0">
                          <a:solidFill>
                            <a:schemeClr val="tx1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+mn-cs"/>
                        </a:rPr>
                        <a:t>07</a:t>
                      </a:r>
                      <a:endParaRPr lang="zh-CN" altLang="en-US" sz="1000" b="0" i="0" kern="1200" dirty="0">
                        <a:solidFill>
                          <a:schemeClr val="tx1"/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i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21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22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23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24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i="0" dirty="0"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25</a:t>
                      </a:r>
                      <a:endParaRPr lang="zh-CN" altLang="en-US" sz="1400" b="0" i="0" dirty="0"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874712" y="2453651"/>
            <a:ext cx="3618491" cy="2162811"/>
            <a:chOff x="874712" y="2453651"/>
            <a:chExt cx="3618491" cy="2162811"/>
          </a:xfrm>
        </p:grpSpPr>
        <p:sp>
          <p:nvSpPr>
            <p:cNvPr id="11" name="文本框 10"/>
            <p:cNvSpPr txBox="1"/>
            <p:nvPr/>
          </p:nvSpPr>
          <p:spPr>
            <a:xfrm>
              <a:off x="874712" y="2453651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我们是创意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74712" y="3877798"/>
              <a:ext cx="36184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科技有限公司，是中国人气优质创意内容供给平台。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4" name="椭圆 13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18" name="直线连接符 17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6"/>
          <p:cNvGrpSpPr/>
          <p:nvPr/>
        </p:nvGrpSpPr>
        <p:grpSpPr>
          <a:xfrm>
            <a:off x="1112817" y="2804839"/>
            <a:ext cx="1317674" cy="1317674"/>
            <a:chOff x="5014937" y="438267"/>
            <a:chExt cx="884506" cy="884506"/>
          </a:xfrm>
        </p:grpSpPr>
        <p:sp>
          <p:nvSpPr>
            <p:cNvPr id="3" name="任意形状 2"/>
            <p:cNvSpPr/>
            <p:nvPr/>
          </p:nvSpPr>
          <p:spPr>
            <a:xfrm>
              <a:off x="5014937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/>
            <p:cNvSpPr/>
            <p:nvPr/>
          </p:nvSpPr>
          <p:spPr>
            <a:xfrm>
              <a:off x="5236063" y="548830"/>
              <a:ext cx="442253" cy="442253"/>
            </a:xfrm>
            <a:custGeom>
              <a:avLst/>
              <a:gdLst>
                <a:gd name="connsiteX0" fmla="*/ 442253 w 442253"/>
                <a:gd name="connsiteY0" fmla="*/ 221127 h 442253"/>
                <a:gd name="connsiteX1" fmla="*/ 221127 w 442253"/>
                <a:gd name="connsiteY1" fmla="*/ 442253 h 442253"/>
                <a:gd name="connsiteX2" fmla="*/ 0 w 442253"/>
                <a:gd name="connsiteY2" fmla="*/ 221127 h 442253"/>
                <a:gd name="connsiteX3" fmla="*/ 221127 w 442253"/>
                <a:gd name="connsiteY3" fmla="*/ 0 h 442253"/>
                <a:gd name="connsiteX4" fmla="*/ 442253 w 442253"/>
                <a:gd name="connsiteY4" fmla="*/ 221127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253" h="442253">
                  <a:moveTo>
                    <a:pt x="442253" y="221127"/>
                  </a:moveTo>
                  <a:cubicBezTo>
                    <a:pt x="442253" y="343251"/>
                    <a:pt x="343251" y="442253"/>
                    <a:pt x="221127" y="442253"/>
                  </a:cubicBezTo>
                  <a:cubicBezTo>
                    <a:pt x="99002" y="442253"/>
                    <a:pt x="0" y="343251"/>
                    <a:pt x="0" y="221127"/>
                  </a:cubicBezTo>
                  <a:cubicBezTo>
                    <a:pt x="0" y="99002"/>
                    <a:pt x="99002" y="0"/>
                    <a:pt x="221127" y="0"/>
                  </a:cubicBezTo>
                  <a:cubicBezTo>
                    <a:pt x="343251" y="0"/>
                    <a:pt x="442253" y="99002"/>
                    <a:pt x="442253" y="221127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/>
            <p:cNvSpPr/>
            <p:nvPr/>
          </p:nvSpPr>
          <p:spPr>
            <a:xfrm rot="-1800000">
              <a:off x="5505100" y="919136"/>
              <a:ext cx="221126" cy="250610"/>
            </a:xfrm>
            <a:custGeom>
              <a:avLst/>
              <a:gdLst>
                <a:gd name="connsiteX0" fmla="*/ 4 w 221126"/>
                <a:gd name="connsiteY0" fmla="*/ -1 h 250610"/>
                <a:gd name="connsiteX1" fmla="*/ 4 w 221126"/>
                <a:gd name="connsiteY1" fmla="*/ 250609 h 250610"/>
                <a:gd name="connsiteX2" fmla="*/ 110568 w 221126"/>
                <a:gd name="connsiteY2" fmla="*/ 176900 h 250610"/>
                <a:gd name="connsiteX3" fmla="*/ 221131 w 221126"/>
                <a:gd name="connsiteY3" fmla="*/ 250609 h 250610"/>
                <a:gd name="connsiteX4" fmla="*/ 221131 w 221126"/>
                <a:gd name="connsiteY4" fmla="*/ -1 h 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6" h="250610">
                  <a:moveTo>
                    <a:pt x="4" y="-1"/>
                  </a:moveTo>
                  <a:lnTo>
                    <a:pt x="4" y="250609"/>
                  </a:lnTo>
                  <a:lnTo>
                    <a:pt x="110568" y="176900"/>
                  </a:lnTo>
                  <a:lnTo>
                    <a:pt x="221131" y="250609"/>
                  </a:lnTo>
                  <a:lnTo>
                    <a:pt x="221131" y="-1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 rot="1800000">
              <a:off x="5188152" y="919136"/>
              <a:ext cx="221126" cy="250610"/>
            </a:xfrm>
            <a:custGeom>
              <a:avLst/>
              <a:gdLst>
                <a:gd name="connsiteX0" fmla="*/ -4 w 221126"/>
                <a:gd name="connsiteY0" fmla="*/ -1 h 250610"/>
                <a:gd name="connsiteX1" fmla="*/ -4 w 221126"/>
                <a:gd name="connsiteY1" fmla="*/ 250609 h 250610"/>
                <a:gd name="connsiteX2" fmla="*/ 110559 w 221126"/>
                <a:gd name="connsiteY2" fmla="*/ 176900 h 250610"/>
                <a:gd name="connsiteX3" fmla="*/ 221122 w 221126"/>
                <a:gd name="connsiteY3" fmla="*/ 250609 h 250610"/>
                <a:gd name="connsiteX4" fmla="*/ 221122 w 221126"/>
                <a:gd name="connsiteY4" fmla="*/ -1 h 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126" h="250610">
                  <a:moveTo>
                    <a:pt x="-4" y="-1"/>
                  </a:moveTo>
                  <a:lnTo>
                    <a:pt x="-4" y="250609"/>
                  </a:lnTo>
                  <a:lnTo>
                    <a:pt x="110559" y="176900"/>
                  </a:lnTo>
                  <a:lnTo>
                    <a:pt x="221122" y="250609"/>
                  </a:lnTo>
                  <a:lnTo>
                    <a:pt x="221122" y="-1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8" name="矩形 18"/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-1" fmla="*/ 1585732 w 5716403"/>
                <a:gd name="connsiteY0-2" fmla="*/ 0 h 4445540"/>
                <a:gd name="connsiteX1-3" fmla="*/ 5716403 w 5716403"/>
                <a:gd name="connsiteY1-4" fmla="*/ 0 h 4445540"/>
                <a:gd name="connsiteX2-5" fmla="*/ 5716403 w 5716403"/>
                <a:gd name="connsiteY2-6" fmla="*/ 4445540 h 4445540"/>
                <a:gd name="connsiteX3-7" fmla="*/ 0 w 5716403"/>
                <a:gd name="connsiteY3-8" fmla="*/ 4433965 h 4445540"/>
                <a:gd name="connsiteX4-9" fmla="*/ 1585732 w 5716403"/>
                <a:gd name="connsiteY4-10" fmla="*/ 0 h 444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/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-1" fmla="*/ 1608881 w 5739552"/>
                <a:gd name="connsiteY0-2" fmla="*/ 0 h 2424033"/>
                <a:gd name="connsiteX1-3" fmla="*/ 5739552 w 5739552"/>
                <a:gd name="connsiteY1-4" fmla="*/ 0 h 2424033"/>
                <a:gd name="connsiteX2-5" fmla="*/ 5739552 w 5739552"/>
                <a:gd name="connsiteY2-6" fmla="*/ 2412458 h 2424033"/>
                <a:gd name="connsiteX3-7" fmla="*/ 0 w 5739552"/>
                <a:gd name="connsiteY3-8" fmla="*/ 2424033 h 2424033"/>
                <a:gd name="connsiteX4-9" fmla="*/ 1608881 w 5739552"/>
                <a:gd name="connsiteY4-10" fmla="*/ 0 h 2424033"/>
                <a:gd name="connsiteX0-11" fmla="*/ 0 w 6665527"/>
                <a:gd name="connsiteY0-12" fmla="*/ 0 h 2424033"/>
                <a:gd name="connsiteX1-13" fmla="*/ 6665527 w 6665527"/>
                <a:gd name="connsiteY1-14" fmla="*/ 0 h 2424033"/>
                <a:gd name="connsiteX2-15" fmla="*/ 6665527 w 6665527"/>
                <a:gd name="connsiteY2-16" fmla="*/ 2412458 h 2424033"/>
                <a:gd name="connsiteX3-17" fmla="*/ 925975 w 6665527"/>
                <a:gd name="connsiteY3-18" fmla="*/ 2424033 h 2424033"/>
                <a:gd name="connsiteX4-19" fmla="*/ 0 w 6665527"/>
                <a:gd name="connsiteY4-20" fmla="*/ 0 h 2424033"/>
                <a:gd name="connsiteX0-21" fmla="*/ 0 w 6665527"/>
                <a:gd name="connsiteY0-22" fmla="*/ 0 h 2424033"/>
                <a:gd name="connsiteX1-23" fmla="*/ 6665527 w 6665527"/>
                <a:gd name="connsiteY1-24" fmla="*/ 0 h 2424033"/>
                <a:gd name="connsiteX2-25" fmla="*/ 6665527 w 6665527"/>
                <a:gd name="connsiteY2-26" fmla="*/ 2412458 h 2424033"/>
                <a:gd name="connsiteX3-27" fmla="*/ 960699 w 6665527"/>
                <a:gd name="connsiteY3-28" fmla="*/ 2424033 h 2424033"/>
                <a:gd name="connsiteX4-29" fmla="*/ 0 w 6665527"/>
                <a:gd name="connsiteY4-30" fmla="*/ 0 h 2424033"/>
                <a:gd name="connsiteX0-31" fmla="*/ 0 w 6665527"/>
                <a:gd name="connsiteY0-32" fmla="*/ 0 h 2427208"/>
                <a:gd name="connsiteX1-33" fmla="*/ 6665527 w 6665527"/>
                <a:gd name="connsiteY1-34" fmla="*/ 0 h 2427208"/>
                <a:gd name="connsiteX2-35" fmla="*/ 6665527 w 6665527"/>
                <a:gd name="connsiteY2-36" fmla="*/ 2412458 h 2427208"/>
                <a:gd name="connsiteX3-37" fmla="*/ 957524 w 6665527"/>
                <a:gd name="connsiteY3-38" fmla="*/ 2427208 h 2427208"/>
                <a:gd name="connsiteX4-39" fmla="*/ 0 w 6665527"/>
                <a:gd name="connsiteY4-40" fmla="*/ 0 h 2427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4" name="文本框 13"/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NO.3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融资计划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4683857" cy="6858000"/>
          </a:xfrm>
          <a:prstGeom prst="rect">
            <a:avLst/>
          </a:prstGeo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681031" y="0"/>
            <a:ext cx="75109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81838" y="1870822"/>
            <a:ext cx="3251765" cy="9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上半年计划完成任务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元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81838" y="3199354"/>
            <a:ext cx="3251765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上半年计划完成任务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元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26100" y="1113638"/>
            <a:ext cx="6420830" cy="5149562"/>
            <a:chOff x="5226100" y="1113638"/>
            <a:chExt cx="6420830" cy="5149562"/>
          </a:xfrm>
        </p:grpSpPr>
        <p:sp>
          <p:nvSpPr>
            <p:cNvPr id="8" name="Freeform 11"/>
            <p:cNvSpPr/>
            <p:nvPr/>
          </p:nvSpPr>
          <p:spPr bwMode="auto">
            <a:xfrm rot="20700000">
              <a:off x="5787158" y="1782383"/>
              <a:ext cx="4408092" cy="2672699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lumMod val="85000"/>
                  </a:srgbClr>
                </a:gs>
                <a:gs pos="100000">
                  <a:sysClr val="window" lastClr="FFFFFF">
                    <a:lumMod val="95000"/>
                    <a:alpha val="0"/>
                  </a:sys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</a:endParaRPr>
            </a:p>
          </p:txBody>
        </p:sp>
        <p:graphicFrame>
          <p:nvGraphicFramePr>
            <p:cNvPr id="9" name="图表 8"/>
            <p:cNvGraphicFramePr/>
            <p:nvPr/>
          </p:nvGraphicFramePr>
          <p:xfrm>
            <a:off x="5226100" y="1113638"/>
            <a:ext cx="6420830" cy="5149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1081838" y="4527885"/>
            <a:ext cx="3251765" cy="904222"/>
            <a:chOff x="1081838" y="4527885"/>
            <a:chExt cx="3251765" cy="904222"/>
          </a:xfrm>
        </p:grpSpPr>
        <p:sp>
          <p:nvSpPr>
            <p:cNvPr id="7" name="文本框 6"/>
            <p:cNvSpPr txBox="1"/>
            <p:nvPr/>
          </p:nvSpPr>
          <p:spPr>
            <a:xfrm>
              <a:off x="1081838" y="4527885"/>
              <a:ext cx="3251765" cy="90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超额完成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30%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1" name="等腰三角形 11"/>
            <p:cNvSpPr/>
            <p:nvPr/>
          </p:nvSpPr>
          <p:spPr>
            <a:xfrm>
              <a:off x="1903481" y="5173999"/>
              <a:ext cx="113783" cy="9808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3" name="椭圆 12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17" name="直线连接符 16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9000">
                <a:srgbClr val="000000">
                  <a:alpha val="88000"/>
                </a:srgbClr>
              </a:gs>
              <a:gs pos="1000">
                <a:srgbClr val="000000">
                  <a:alpha val="8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7250" y="1459895"/>
          <a:ext cx="10460038" cy="4766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450"/>
                <a:gridCol w="8891588"/>
              </a:tblGrid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标题</a:t>
                      </a:r>
                      <a:endParaRPr lang="zh-CN" altLang="en-US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标题</a:t>
                      </a:r>
                      <a:endParaRPr lang="zh-CN" altLang="en-US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标题</a:t>
                      </a:r>
                      <a:endParaRPr lang="zh-CN" altLang="en-US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标题</a:t>
                      </a:r>
                      <a:endParaRPr lang="zh-CN" altLang="en-US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3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标题</a:t>
                      </a:r>
                      <a:endParaRPr lang="zh-CN" altLang="en-US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99000">
                          <a:srgbClr val="EBC17A"/>
                        </a:gs>
                        <a:gs pos="0">
                          <a:srgbClr val="F5DDB3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: 圆角 5"/>
          <p:cNvSpPr/>
          <p:nvPr/>
        </p:nvSpPr>
        <p:spPr>
          <a:xfrm>
            <a:off x="2714682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企业用户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7"/>
          <p:cNvSpPr/>
          <p:nvPr/>
        </p:nvSpPr>
        <p:spPr>
          <a:xfrm>
            <a:off x="4140030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版权风险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8"/>
          <p:cNvSpPr/>
          <p:nvPr/>
        </p:nvSpPr>
        <p:spPr>
          <a:xfrm>
            <a:off x="5565378" y="2716404"/>
            <a:ext cx="12772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视频、音频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9"/>
          <p:cNvSpPr/>
          <p:nvPr/>
        </p:nvSpPr>
        <p:spPr>
          <a:xfrm>
            <a:off x="6990726" y="2716404"/>
            <a:ext cx="1656754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源文件素材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10"/>
          <p:cNvSpPr/>
          <p:nvPr/>
        </p:nvSpPr>
        <p:spPr>
          <a:xfrm>
            <a:off x="8795570" y="2716404"/>
            <a:ext cx="1581835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正版的图片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2"/>
          <p:cNvSpPr/>
          <p:nvPr/>
        </p:nvSpPr>
        <p:spPr>
          <a:xfrm>
            <a:off x="2714682" y="3667049"/>
            <a:ext cx="221415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无需担心版权风险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3"/>
          <p:cNvSpPr/>
          <p:nvPr/>
        </p:nvSpPr>
        <p:spPr>
          <a:xfrm>
            <a:off x="5190595" y="3667049"/>
            <a:ext cx="3299298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为企业用户提供强大的版权保障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2714681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因此内容可授权企业用于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6"/>
          <p:cNvSpPr/>
          <p:nvPr/>
        </p:nvSpPr>
        <p:spPr>
          <a:xfrm>
            <a:off x="5602287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转售商品等多个商业用途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7"/>
          <p:cNvSpPr/>
          <p:nvPr/>
        </p:nvSpPr>
        <p:spPr>
          <a:xfrm>
            <a:off x="8489893" y="4617694"/>
            <a:ext cx="2702607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线上传播、线下印刷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8"/>
          <p:cNvSpPr/>
          <p:nvPr/>
        </p:nvSpPr>
        <p:spPr>
          <a:xfrm>
            <a:off x="2714681" y="5583085"/>
            <a:ext cx="3195465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中国人气优质创意内容供给平台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9" name="椭圆 18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3" name="直线连接符 22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: 圆角 4"/>
          <p:cNvSpPr/>
          <p:nvPr/>
        </p:nvSpPr>
        <p:spPr>
          <a:xfrm>
            <a:off x="2714682" y="1751013"/>
            <a:ext cx="5275944" cy="352425"/>
          </a:xfrm>
          <a:prstGeom prst="roundRect">
            <a:avLst>
              <a:gd name="adj" fmla="val 50000"/>
            </a:avLst>
          </a:prstGeom>
          <a:solidFill>
            <a:srgbClr val="FCFBF9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1400" b="1" dirty="0" smtClean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zh-CN" altLang="en-US" sz="1400" b="1" dirty="0"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8023846" y="1811443"/>
            <a:ext cx="3939441" cy="3939441"/>
            <a:chOff x="7990393" y="1842213"/>
            <a:chExt cx="3939441" cy="3939441"/>
          </a:xfr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</p:grpSpPr>
        <p:sp>
          <p:nvSpPr>
            <p:cNvPr id="9" name="椭圆 8"/>
            <p:cNvSpPr/>
            <p:nvPr/>
          </p:nvSpPr>
          <p:spPr>
            <a:xfrm>
              <a:off x="7990393" y="1842213"/>
              <a:ext cx="3939441" cy="39394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743755" y="3376794"/>
              <a:ext cx="2494296" cy="12290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914400" fontAlgn="base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平台联合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</a:t>
              </a:r>
              <a:r>
                <a:rPr lang="en-GB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3000</a:t>
              </a:r>
              <a:r>
                <a:rPr lang="en-GB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优质原创内容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文字方塊 88"/>
            <p:cNvSpPr txBox="1"/>
            <p:nvPr/>
          </p:nvSpPr>
          <p:spPr>
            <a:xfrm>
              <a:off x="8878757" y="2592891"/>
              <a:ext cx="214925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中国人气优质创意内容供给平台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55965" y="2620765"/>
            <a:ext cx="4144713" cy="2394691"/>
            <a:chOff x="4055965" y="2620765"/>
            <a:chExt cx="4144713" cy="2394691"/>
          </a:xfrm>
        </p:grpSpPr>
        <p:pic>
          <p:nvPicPr>
            <p:cNvPr id="2" name="图形 1" descr="男士"/>
            <p:cNvPicPr>
              <a:picLocks noChangeAspect="1"/>
            </p:cNvPicPr>
            <p:nvPr/>
          </p:nvPicPr>
          <p:blipFill>
            <a:blip r:embed="rId1" cstate="screen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806894" y="3429000"/>
              <a:ext cx="1117640" cy="1117640"/>
            </a:xfrm>
            <a:prstGeom prst="rect">
              <a:avLst/>
            </a:prstGeom>
          </p:spPr>
        </p:pic>
        <p:pic>
          <p:nvPicPr>
            <p:cNvPr id="3" name="图形 2" descr="男士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29453" y="3168388"/>
              <a:ext cx="1378352" cy="1378352"/>
            </a:xfrm>
            <a:prstGeom prst="rect">
              <a:avLst/>
            </a:prstGeom>
          </p:spPr>
        </p:pic>
        <p:pic>
          <p:nvPicPr>
            <p:cNvPr id="12" name="图形 11" descr="男士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84152" y="3015787"/>
              <a:ext cx="1530752" cy="1530752"/>
            </a:xfrm>
            <a:prstGeom prst="rect">
              <a:avLst/>
            </a:prstGeom>
          </p:spPr>
        </p:pic>
        <p:pic>
          <p:nvPicPr>
            <p:cNvPr id="13" name="图形 12" descr="男士"/>
            <p:cNvPicPr>
              <a:picLocks noChangeAspect="1"/>
            </p:cNvPicPr>
            <p:nvPr/>
          </p:nvPicPr>
          <p:blipFill>
            <a:blip r:embed="rId1" cstate="screen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362110" y="3401731"/>
              <a:ext cx="1117640" cy="1117640"/>
            </a:xfrm>
            <a:prstGeom prst="rect">
              <a:avLst/>
            </a:prstGeom>
          </p:spPr>
        </p:pic>
        <p:pic>
          <p:nvPicPr>
            <p:cNvPr id="14" name="图形 13" descr="男士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83190" y="3168388"/>
              <a:ext cx="1378352" cy="1378352"/>
            </a:xfrm>
            <a:prstGeom prst="rect">
              <a:avLst/>
            </a:prstGeom>
          </p:spPr>
        </p:pic>
        <p:sp>
          <p:nvSpPr>
            <p:cNvPr id="15" name="弧形 27"/>
            <p:cNvSpPr/>
            <p:nvPr/>
          </p:nvSpPr>
          <p:spPr>
            <a:xfrm>
              <a:off x="4055965" y="2620765"/>
              <a:ext cx="4142450" cy="1999669"/>
            </a:xfrm>
            <a:prstGeom prst="arc">
              <a:avLst>
                <a:gd name="adj1" fmla="val 11746599"/>
                <a:gd name="adj2" fmla="val 20632113"/>
              </a:avLst>
            </a:prstGeom>
            <a:ln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28"/>
            <p:cNvSpPr/>
            <p:nvPr/>
          </p:nvSpPr>
          <p:spPr>
            <a:xfrm flipH="1" flipV="1">
              <a:off x="4058228" y="3015787"/>
              <a:ext cx="4142450" cy="1999669"/>
            </a:xfrm>
            <a:prstGeom prst="arc">
              <a:avLst>
                <a:gd name="adj1" fmla="val 11746599"/>
                <a:gd name="adj2" fmla="val 20632113"/>
              </a:avLst>
            </a:prstGeom>
            <a:ln>
              <a:solidFill>
                <a:srgbClr val="00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7123" y="1813459"/>
            <a:ext cx="3939441" cy="3939441"/>
            <a:chOff x="7990393" y="1842213"/>
            <a:chExt cx="3939441" cy="3939441"/>
          </a:xfr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</p:grpSpPr>
        <p:sp>
          <p:nvSpPr>
            <p:cNvPr id="18" name="椭圆 17"/>
            <p:cNvSpPr/>
            <p:nvPr/>
          </p:nvSpPr>
          <p:spPr>
            <a:xfrm>
              <a:off x="7990393" y="1842213"/>
              <a:ext cx="3939441" cy="39394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8743755" y="3376794"/>
              <a:ext cx="2494296" cy="12290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defTabSz="914400" fontAlgn="base">
                <a:lnSpc>
                  <a:spcPct val="20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平台联合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</a:t>
              </a:r>
              <a:r>
                <a:rPr lang="en-GB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顶尖设计师、创意工作室以及国内外图库平台，汇集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3000</a:t>
              </a:r>
              <a:r>
                <a:rPr lang="en-GB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w+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优质原创内容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文字方塊 88"/>
            <p:cNvSpPr txBox="1"/>
            <p:nvPr/>
          </p:nvSpPr>
          <p:spPr>
            <a:xfrm>
              <a:off x="8878757" y="2592891"/>
              <a:ext cx="2149251" cy="615553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中国人气优质创意内容供给平台</a:t>
              </a:r>
              <a:endPara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2" name="椭圆 21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6" name="直线连接符 25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9"/>
          <p:cNvGraphicFramePr/>
          <p:nvPr/>
        </p:nvGraphicFramePr>
        <p:xfrm>
          <a:off x="839788" y="1583702"/>
          <a:ext cx="10477499" cy="4546914"/>
        </p:xfrm>
        <a:graphic>
          <a:graphicData uri="http://schemas.openxmlformats.org/drawingml/2006/table">
            <a:tbl>
              <a:tblPr/>
              <a:tblGrid>
                <a:gridCol w="1377077"/>
                <a:gridCol w="6899332"/>
                <a:gridCol w="2201090"/>
              </a:tblGrid>
              <a:tr h="514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项目名称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项目内容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时间安排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  <a:cs typeface="Times New Roman" panose="02020603050405020304" pitchFamily="18" charset="0"/>
                        </a:rPr>
                        <a:t>内容的提供者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中国人气优质创意内容供给平台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平台联合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30</a:t>
                      </a:r>
                      <a:r>
                        <a:rPr kumimoji="1" lang="en-GB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w+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顶尖设计师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07.15-12.15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为各行各业输出正版的图片、视频、音频、源文件素材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07.01-11.30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截止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2018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年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12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月，内容累积下载量超过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4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亿次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07.01-11.15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内容的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提供者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全站原创素</a:t>
                      </a:r>
                      <a:r>
                        <a:rPr kumimoji="1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材均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拥有独家版权或已取得版权方授权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09.01-10.31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因此内容可授权企业用于线上传播、线下印刷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07.01-08.15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内容矩阵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装饰装修、户外广告、转售商品等多个商业用途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无需担心版权风险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 Light" panose="020B0502040204020203" pitchFamily="34" charset="-122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DIN Alternate" panose="020B0500000000000000" pitchFamily="34" charset="0"/>
                          <a:ea typeface="微软雅黑 Light" panose="020B0502040204020203" pitchFamily="34" charset="-122"/>
                        </a:rPr>
                        <a:t>07.01-12.31</a:t>
                      </a:r>
                      <a:endParaRPr kumimoji="1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DIN Alternate" panose="020B0500000000000000" pitchFamily="34" charset="0"/>
                        <a:ea typeface="微软雅黑 Light" panose="020B0502040204020203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4" name="椭圆 3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8" name="直线连接符 7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grayscl/>
          </a:blip>
          <a:srcRect/>
          <a:stretch>
            <a:fillRect/>
          </a:stretch>
        </p:blipFill>
        <p:spPr>
          <a:xfrm>
            <a:off x="0" y="0"/>
            <a:ext cx="849507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8495071" cy="685799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88627" y="1113638"/>
            <a:ext cx="6139543" cy="5163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01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39"/>
          <p:cNvCxnSpPr/>
          <p:nvPr/>
        </p:nvCxnSpPr>
        <p:spPr>
          <a:xfrm>
            <a:off x="5339968" y="3695308"/>
            <a:ext cx="50464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40"/>
          <p:cNvCxnSpPr/>
          <p:nvPr/>
        </p:nvCxnSpPr>
        <p:spPr>
          <a:xfrm flipV="1">
            <a:off x="7858398" y="1607208"/>
            <a:ext cx="0" cy="41762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306882" y="2003539"/>
            <a:ext cx="5103032" cy="1289743"/>
            <a:chOff x="5399112" y="1835134"/>
            <a:chExt cx="5103032" cy="1289743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399112" y="2498295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中国人气优质创意内容</a:t>
              </a:r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供给平台</a:t>
              </a: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8359808" y="2498295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中国人气优质创意内容</a:t>
              </a:r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供给平台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9086647" y="1835135"/>
              <a:ext cx="688660" cy="57150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150239" y="1835134"/>
              <a:ext cx="640084" cy="57150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306882" y="4310607"/>
            <a:ext cx="5103032" cy="1320191"/>
            <a:chOff x="5399112" y="4054381"/>
            <a:chExt cx="5103032" cy="1320191"/>
          </a:xfrm>
        </p:grpSpPr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8359808" y="4747990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中国人气优质创意内容</a:t>
              </a:r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供给平台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5399112" y="4747990"/>
              <a:ext cx="2142336" cy="6265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中国人气优质创意内容</a:t>
              </a:r>
              <a:endParaRPr lang="en-US" altLang="zh-CN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 algn="ctr" defTabSz="914400">
                <a:lnSpc>
                  <a:spcPct val="130000"/>
                </a:lnSpc>
                <a:defRPr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供给平台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6184530" y="4054381"/>
              <a:ext cx="571502" cy="57150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145226" y="4054381"/>
              <a:ext cx="571502" cy="571502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081838" y="1870822"/>
            <a:ext cx="3251765" cy="90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上半年计划完成任务</a:t>
            </a:r>
            <a:endParaRPr lang="en-US" altLang="zh-CN" dirty="0">
              <a:solidFill>
                <a:schemeClr val="bg1"/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微软雅黑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bg1"/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元</a:t>
            </a:r>
            <a:endParaRPr lang="zh-CN" altLang="en-US" sz="3200" dirty="0">
              <a:solidFill>
                <a:schemeClr val="bg1"/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1838" y="3199354"/>
            <a:ext cx="3251765" cy="89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上半年计划完成任务</a:t>
            </a:r>
            <a:endParaRPr lang="en-US" altLang="zh-CN" dirty="0">
              <a:solidFill>
                <a:schemeClr val="bg1"/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微软雅黑" panose="020B0503020204020204" pitchFamily="34" charset="-122"/>
              </a:rPr>
              <a:t>82,000,00</a:t>
            </a:r>
            <a:r>
              <a:rPr lang="zh-CN" altLang="en-US" sz="2400" dirty="0">
                <a:solidFill>
                  <a:schemeClr val="bg1"/>
                </a:solidFill>
                <a:latin typeface="DIN Alternate" panose="020B0500000000000000" pitchFamily="34" charset="0"/>
                <a:ea typeface="微软雅黑 Light" panose="020B0502040204020203" pitchFamily="34" charset="-122"/>
              </a:rPr>
              <a:t>元</a:t>
            </a:r>
            <a:endParaRPr lang="zh-CN" altLang="en-US" sz="3200" dirty="0">
              <a:solidFill>
                <a:schemeClr val="bg1"/>
              </a:solidFill>
              <a:latin typeface="DIN Alternate" panose="020B0500000000000000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81838" y="4527885"/>
            <a:ext cx="3251765" cy="904222"/>
            <a:chOff x="1081838" y="4527885"/>
            <a:chExt cx="3251765" cy="904222"/>
          </a:xfrm>
        </p:grpSpPr>
        <p:sp>
          <p:nvSpPr>
            <p:cNvPr id="21" name="文本框 20"/>
            <p:cNvSpPr txBox="1"/>
            <p:nvPr/>
          </p:nvSpPr>
          <p:spPr>
            <a:xfrm>
              <a:off x="1081838" y="4527885"/>
              <a:ext cx="3251765" cy="904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超额完成</a:t>
              </a:r>
              <a:endPara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CN" sz="3200" dirty="0">
                  <a:gradFill>
                    <a:gsLst>
                      <a:gs pos="99000">
                        <a:srgbClr val="EBC17A"/>
                      </a:gs>
                      <a:gs pos="0">
                        <a:srgbClr val="F5DDB3"/>
                      </a:gs>
                    </a:gsLst>
                    <a:lin ang="2700000" scaled="1"/>
                  </a:gra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30%</a:t>
              </a:r>
              <a:endParaRPr lang="zh-CN" altLang="en-US" sz="3200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2" name="等腰三角形 11"/>
            <p:cNvSpPr/>
            <p:nvPr/>
          </p:nvSpPr>
          <p:spPr>
            <a:xfrm>
              <a:off x="1903481" y="5173999"/>
              <a:ext cx="113783" cy="98089"/>
            </a:xfrm>
            <a:prstGeom prst="triangl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4" name="椭圆 23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融资计划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FINANCING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03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8" name="直线连接符 27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2"/>
          <p:cNvGrpSpPr/>
          <p:nvPr/>
        </p:nvGrpSpPr>
        <p:grpSpPr>
          <a:xfrm>
            <a:off x="1083890" y="2762733"/>
            <a:ext cx="1317674" cy="1317674"/>
            <a:chOff x="6096000" y="438267"/>
            <a:chExt cx="884506" cy="884506"/>
          </a:xfrm>
        </p:grpSpPr>
        <p:sp>
          <p:nvSpPr>
            <p:cNvPr id="3" name="任意形状 2"/>
            <p:cNvSpPr/>
            <p:nvPr/>
          </p:nvSpPr>
          <p:spPr>
            <a:xfrm>
              <a:off x="6096000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/>
            <p:cNvSpPr/>
            <p:nvPr/>
          </p:nvSpPr>
          <p:spPr>
            <a:xfrm>
              <a:off x="6206563" y="880520"/>
              <a:ext cx="221126" cy="294835"/>
            </a:xfrm>
            <a:custGeom>
              <a:avLst/>
              <a:gdLst>
                <a:gd name="connsiteX0" fmla="*/ 184272 w 221126"/>
                <a:gd name="connsiteY0" fmla="*/ 0 h 294835"/>
                <a:gd name="connsiteX1" fmla="*/ 221127 w 221126"/>
                <a:gd name="connsiteY1" fmla="*/ 0 h 294835"/>
                <a:gd name="connsiteX2" fmla="*/ 221127 w 221126"/>
                <a:gd name="connsiteY2" fmla="*/ 294835 h 294835"/>
                <a:gd name="connsiteX3" fmla="*/ 184272 w 221126"/>
                <a:gd name="connsiteY3" fmla="*/ 294835 h 294835"/>
                <a:gd name="connsiteX4" fmla="*/ 36854 w 221126"/>
                <a:gd name="connsiteY4" fmla="*/ 294835 h 294835"/>
                <a:gd name="connsiteX5" fmla="*/ 0 w 221126"/>
                <a:gd name="connsiteY5" fmla="*/ 294835 h 294835"/>
                <a:gd name="connsiteX6" fmla="*/ 0 w 221126"/>
                <a:gd name="connsiteY6" fmla="*/ 0 h 294835"/>
                <a:gd name="connsiteX7" fmla="*/ 36854 w 221126"/>
                <a:gd name="connsiteY7" fmla="*/ 0 h 29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294835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294835"/>
                  </a:lnTo>
                  <a:cubicBezTo>
                    <a:pt x="221127" y="294835"/>
                    <a:pt x="204626" y="294835"/>
                    <a:pt x="184272" y="294835"/>
                  </a:cubicBezTo>
                  <a:lnTo>
                    <a:pt x="36854" y="294835"/>
                  </a:lnTo>
                  <a:cubicBezTo>
                    <a:pt x="16500" y="294835"/>
                    <a:pt x="0" y="294835"/>
                    <a:pt x="0" y="294835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/>
            <p:cNvSpPr/>
            <p:nvPr/>
          </p:nvSpPr>
          <p:spPr>
            <a:xfrm>
              <a:off x="6427689" y="733102"/>
              <a:ext cx="221126" cy="442253"/>
            </a:xfrm>
            <a:custGeom>
              <a:avLst/>
              <a:gdLst>
                <a:gd name="connsiteX0" fmla="*/ 184272 w 221126"/>
                <a:gd name="connsiteY0" fmla="*/ 0 h 442253"/>
                <a:gd name="connsiteX1" fmla="*/ 221127 w 221126"/>
                <a:gd name="connsiteY1" fmla="*/ 0 h 442253"/>
                <a:gd name="connsiteX2" fmla="*/ 221127 w 221126"/>
                <a:gd name="connsiteY2" fmla="*/ 442253 h 442253"/>
                <a:gd name="connsiteX3" fmla="*/ 184272 w 221126"/>
                <a:gd name="connsiteY3" fmla="*/ 442253 h 442253"/>
                <a:gd name="connsiteX4" fmla="*/ 36854 w 221126"/>
                <a:gd name="connsiteY4" fmla="*/ 442253 h 442253"/>
                <a:gd name="connsiteX5" fmla="*/ 0 w 221126"/>
                <a:gd name="connsiteY5" fmla="*/ 442253 h 442253"/>
                <a:gd name="connsiteX6" fmla="*/ 0 w 221126"/>
                <a:gd name="connsiteY6" fmla="*/ 0 h 442253"/>
                <a:gd name="connsiteX7" fmla="*/ 36854 w 221126"/>
                <a:gd name="connsiteY7" fmla="*/ 0 h 44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442253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442253"/>
                  </a:lnTo>
                  <a:cubicBezTo>
                    <a:pt x="221127" y="442253"/>
                    <a:pt x="204626" y="442253"/>
                    <a:pt x="184272" y="442253"/>
                  </a:cubicBezTo>
                  <a:lnTo>
                    <a:pt x="36854" y="442253"/>
                  </a:lnTo>
                  <a:cubicBezTo>
                    <a:pt x="16500" y="442253"/>
                    <a:pt x="0" y="442253"/>
                    <a:pt x="0" y="442253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>
              <a:off x="6648816" y="585684"/>
              <a:ext cx="221126" cy="589670"/>
            </a:xfrm>
            <a:custGeom>
              <a:avLst/>
              <a:gdLst>
                <a:gd name="connsiteX0" fmla="*/ 184272 w 221126"/>
                <a:gd name="connsiteY0" fmla="*/ 0 h 589670"/>
                <a:gd name="connsiteX1" fmla="*/ 221127 w 221126"/>
                <a:gd name="connsiteY1" fmla="*/ 0 h 589670"/>
                <a:gd name="connsiteX2" fmla="*/ 221127 w 221126"/>
                <a:gd name="connsiteY2" fmla="*/ 589671 h 589670"/>
                <a:gd name="connsiteX3" fmla="*/ 184272 w 221126"/>
                <a:gd name="connsiteY3" fmla="*/ 589671 h 589670"/>
                <a:gd name="connsiteX4" fmla="*/ 36854 w 221126"/>
                <a:gd name="connsiteY4" fmla="*/ 589671 h 589670"/>
                <a:gd name="connsiteX5" fmla="*/ 0 w 221126"/>
                <a:gd name="connsiteY5" fmla="*/ 589671 h 589670"/>
                <a:gd name="connsiteX6" fmla="*/ 0 w 221126"/>
                <a:gd name="connsiteY6" fmla="*/ 0 h 589670"/>
                <a:gd name="connsiteX7" fmla="*/ 36854 w 221126"/>
                <a:gd name="connsiteY7" fmla="*/ 0 h 58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126" h="589670">
                  <a:moveTo>
                    <a:pt x="184272" y="0"/>
                  </a:moveTo>
                  <a:cubicBezTo>
                    <a:pt x="204626" y="0"/>
                    <a:pt x="221127" y="0"/>
                    <a:pt x="221127" y="0"/>
                  </a:cubicBezTo>
                  <a:lnTo>
                    <a:pt x="221127" y="589671"/>
                  </a:lnTo>
                  <a:cubicBezTo>
                    <a:pt x="221127" y="589671"/>
                    <a:pt x="204626" y="589671"/>
                    <a:pt x="184272" y="589671"/>
                  </a:cubicBezTo>
                  <a:lnTo>
                    <a:pt x="36854" y="589671"/>
                  </a:lnTo>
                  <a:cubicBezTo>
                    <a:pt x="16500" y="589671"/>
                    <a:pt x="0" y="589671"/>
                    <a:pt x="0" y="589671"/>
                  </a:cubicBezTo>
                  <a:lnTo>
                    <a:pt x="0" y="0"/>
                  </a:lnTo>
                  <a:cubicBezTo>
                    <a:pt x="0" y="0"/>
                    <a:pt x="16500" y="0"/>
                    <a:pt x="36854" y="0"/>
                  </a:cubicBezTo>
                  <a:close/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形状 6"/>
            <p:cNvSpPr/>
            <p:nvPr/>
          </p:nvSpPr>
          <p:spPr>
            <a:xfrm>
              <a:off x="6243417" y="1175355"/>
              <a:ext cx="515961" cy="36854"/>
            </a:xfrm>
            <a:custGeom>
              <a:avLst/>
              <a:gdLst>
                <a:gd name="connsiteX0" fmla="*/ 0 w 515961"/>
                <a:gd name="connsiteY0" fmla="*/ 0 h 36854"/>
                <a:gd name="connsiteX1" fmla="*/ 515962 w 515961"/>
                <a:gd name="connsiteY1" fmla="*/ 0 h 3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5961" h="36854">
                  <a:moveTo>
                    <a:pt x="0" y="0"/>
                  </a:moveTo>
                  <a:lnTo>
                    <a:pt x="515962" y="0"/>
                  </a:lnTo>
                </a:path>
              </a:pathLst>
            </a:custGeom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9" name="矩形 18"/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-1" fmla="*/ 1585732 w 5716403"/>
                <a:gd name="connsiteY0-2" fmla="*/ 0 h 4445540"/>
                <a:gd name="connsiteX1-3" fmla="*/ 5716403 w 5716403"/>
                <a:gd name="connsiteY1-4" fmla="*/ 0 h 4445540"/>
                <a:gd name="connsiteX2-5" fmla="*/ 5716403 w 5716403"/>
                <a:gd name="connsiteY2-6" fmla="*/ 4445540 h 4445540"/>
                <a:gd name="connsiteX3-7" fmla="*/ 0 w 5716403"/>
                <a:gd name="connsiteY3-8" fmla="*/ 4433965 h 4445540"/>
                <a:gd name="connsiteX4-9" fmla="*/ 1585732 w 5716403"/>
                <a:gd name="connsiteY4-10" fmla="*/ 0 h 444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19"/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-1" fmla="*/ 1608881 w 5739552"/>
                <a:gd name="connsiteY0-2" fmla="*/ 0 h 2424033"/>
                <a:gd name="connsiteX1-3" fmla="*/ 5739552 w 5739552"/>
                <a:gd name="connsiteY1-4" fmla="*/ 0 h 2424033"/>
                <a:gd name="connsiteX2-5" fmla="*/ 5739552 w 5739552"/>
                <a:gd name="connsiteY2-6" fmla="*/ 2412458 h 2424033"/>
                <a:gd name="connsiteX3-7" fmla="*/ 0 w 5739552"/>
                <a:gd name="connsiteY3-8" fmla="*/ 2424033 h 2424033"/>
                <a:gd name="connsiteX4-9" fmla="*/ 1608881 w 5739552"/>
                <a:gd name="connsiteY4-10" fmla="*/ 0 h 2424033"/>
                <a:gd name="connsiteX0-11" fmla="*/ 0 w 6665527"/>
                <a:gd name="connsiteY0-12" fmla="*/ 0 h 2424033"/>
                <a:gd name="connsiteX1-13" fmla="*/ 6665527 w 6665527"/>
                <a:gd name="connsiteY1-14" fmla="*/ 0 h 2424033"/>
                <a:gd name="connsiteX2-15" fmla="*/ 6665527 w 6665527"/>
                <a:gd name="connsiteY2-16" fmla="*/ 2412458 h 2424033"/>
                <a:gd name="connsiteX3-17" fmla="*/ 925975 w 6665527"/>
                <a:gd name="connsiteY3-18" fmla="*/ 2424033 h 2424033"/>
                <a:gd name="connsiteX4-19" fmla="*/ 0 w 6665527"/>
                <a:gd name="connsiteY4-20" fmla="*/ 0 h 2424033"/>
                <a:gd name="connsiteX0-21" fmla="*/ 0 w 6665527"/>
                <a:gd name="connsiteY0-22" fmla="*/ 0 h 2424033"/>
                <a:gd name="connsiteX1-23" fmla="*/ 6665527 w 6665527"/>
                <a:gd name="connsiteY1-24" fmla="*/ 0 h 2424033"/>
                <a:gd name="connsiteX2-25" fmla="*/ 6665527 w 6665527"/>
                <a:gd name="connsiteY2-26" fmla="*/ 2412458 h 2424033"/>
                <a:gd name="connsiteX3-27" fmla="*/ 960699 w 6665527"/>
                <a:gd name="connsiteY3-28" fmla="*/ 2424033 h 2424033"/>
                <a:gd name="connsiteX4-29" fmla="*/ 0 w 6665527"/>
                <a:gd name="connsiteY4-30" fmla="*/ 0 h 2424033"/>
                <a:gd name="connsiteX0-31" fmla="*/ 0 w 6665527"/>
                <a:gd name="connsiteY0-32" fmla="*/ 0 h 2427208"/>
                <a:gd name="connsiteX1-33" fmla="*/ 6665527 w 6665527"/>
                <a:gd name="connsiteY1-34" fmla="*/ 0 h 2427208"/>
                <a:gd name="connsiteX2-35" fmla="*/ 6665527 w 6665527"/>
                <a:gd name="connsiteY2-36" fmla="*/ 2412458 h 2427208"/>
                <a:gd name="connsiteX3-37" fmla="*/ 957524 w 6665527"/>
                <a:gd name="connsiteY3-38" fmla="*/ 2427208 h 2427208"/>
                <a:gd name="connsiteX4-39" fmla="*/ 0 w 6665527"/>
                <a:gd name="connsiteY4-40" fmla="*/ 0 h 2427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5" name="文本框 14"/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NO.4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战略计划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6688" cy="3277773"/>
            <a:chOff x="-4688" y="0"/>
            <a:chExt cx="12196688" cy="32777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 bwMode="auto">
            <a:xfrm>
              <a:off x="-4688" y="1"/>
              <a:ext cx="12192000" cy="327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0" y="0"/>
              <a:ext cx="12192000" cy="3277773"/>
            </a:xfrm>
            <a:prstGeom prst="rect">
              <a:avLst/>
            </a:prstGeom>
            <a:solidFill>
              <a:srgbClr val="00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0962" y="620713"/>
            <a:ext cx="1898074" cy="1073618"/>
            <a:chOff x="990114" y="2760588"/>
            <a:chExt cx="1898074" cy="1073618"/>
          </a:xfrm>
        </p:grpSpPr>
        <p:sp>
          <p:nvSpPr>
            <p:cNvPr id="12" name="文本框 11"/>
            <p:cNvSpPr txBox="1"/>
            <p:nvPr/>
          </p:nvSpPr>
          <p:spPr>
            <a:xfrm>
              <a:off x="990114" y="276058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10751" y="3372541"/>
              <a:ext cx="1877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 Light" panose="020B0502040204020203" pitchFamily="34" charset="-122"/>
                  <a:cs typeface="+mn-cs"/>
                </a:rPr>
                <a:t>CONTENTS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 Light" panose="020B0502040204020203" pitchFamily="34" charset="-122"/>
                <a:cs typeface="+mn-cs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78051" y="3663482"/>
            <a:ext cx="1620957" cy="1795040"/>
            <a:chOff x="6678051" y="3830294"/>
            <a:chExt cx="1620957" cy="1795040"/>
          </a:xfrm>
        </p:grpSpPr>
        <p:sp>
          <p:nvSpPr>
            <p:cNvPr id="18" name="椭圆 17"/>
            <p:cNvSpPr/>
            <p:nvPr/>
          </p:nvSpPr>
          <p:spPr>
            <a:xfrm>
              <a:off x="7017262" y="3830294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03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678051" y="4925838"/>
              <a:ext cx="1620957" cy="699496"/>
              <a:chOff x="3926503" y="4624485"/>
              <a:chExt cx="1620957" cy="69949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926503" y="462448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融资计划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119665" y="5077760"/>
                <a:ext cx="123463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FINANCING PLAN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9525946" y="3663481"/>
            <a:ext cx="1620957" cy="1795041"/>
            <a:chOff x="9525946" y="3830293"/>
            <a:chExt cx="1620957" cy="1795041"/>
          </a:xfrm>
        </p:grpSpPr>
        <p:sp>
          <p:nvSpPr>
            <p:cNvPr id="19" name="椭圆 18"/>
            <p:cNvSpPr/>
            <p:nvPr/>
          </p:nvSpPr>
          <p:spPr>
            <a:xfrm>
              <a:off x="9865157" y="3830293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04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525946" y="4925838"/>
              <a:ext cx="1620957" cy="699496"/>
              <a:chOff x="6644539" y="4624485"/>
              <a:chExt cx="1620957" cy="69949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6644539" y="462448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战略计划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854532" y="5077760"/>
                <a:ext cx="120097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STRATEGIC PLAN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982257" y="3665266"/>
            <a:ext cx="1620957" cy="1793256"/>
            <a:chOff x="982257" y="3832078"/>
            <a:chExt cx="1620957" cy="1793256"/>
          </a:xfrm>
        </p:grpSpPr>
        <p:sp>
          <p:nvSpPr>
            <p:cNvPr id="14" name="椭圆 13"/>
            <p:cNvSpPr/>
            <p:nvPr/>
          </p:nvSpPr>
          <p:spPr>
            <a:xfrm>
              <a:off x="1321469" y="3832078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01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82257" y="4925838"/>
              <a:ext cx="1620957" cy="699496"/>
              <a:chOff x="2947597" y="1705745"/>
              <a:chExt cx="1620957" cy="69949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947597" y="1705745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公司团队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3154381" y="2159020"/>
                <a:ext cx="12073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COMPANY TEAM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803225" y="3665265"/>
            <a:ext cx="1710725" cy="1793257"/>
            <a:chOff x="3803225" y="3832077"/>
            <a:chExt cx="1710725" cy="1793257"/>
          </a:xfrm>
        </p:grpSpPr>
        <p:sp>
          <p:nvSpPr>
            <p:cNvPr id="16" name="椭圆 15"/>
            <p:cNvSpPr/>
            <p:nvPr/>
          </p:nvSpPr>
          <p:spPr>
            <a:xfrm>
              <a:off x="4187320" y="3832077"/>
              <a:ext cx="942535" cy="942535"/>
            </a:xfrm>
            <a:prstGeom prst="ellipse">
              <a:avLst/>
            </a:prstGeom>
            <a:gradFill flip="none" rotWithShape="1"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02</a:t>
              </a:r>
              <a:endParaRPr kumimoji="1" lang="zh-CN" altLang="en-US" sz="2800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803225" y="4925838"/>
              <a:ext cx="1710725" cy="699496"/>
              <a:chOff x="6599656" y="1906447"/>
              <a:chExt cx="1710725" cy="699496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644542" y="1906447"/>
                <a:ext cx="1620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项目介绍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599656" y="2359722"/>
                <a:ext cx="171072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PROJECT INTRODUCTION</a:t>
                </a:r>
                <a:endParaRPr kumimoji="0" lang="zh-CN" altLang="en-US" sz="1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6543558" y="2590762"/>
            <a:ext cx="4773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GB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EDUCATION</a:t>
            </a:r>
            <a:r>
              <a:rPr kumimoji="1" lang="en-US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·</a:t>
            </a:r>
            <a:r>
              <a:rPr kumimoji="1" lang="en-GB" altLang="zh-CN" sz="1200" i="1" dirty="0">
                <a:ln w="1270">
                  <a:noFill/>
                </a:ln>
                <a:solidFill>
                  <a:srgbClr val="FCFBF9"/>
                </a:solidFill>
                <a:latin typeface="Avenir Medium Oblique" panose="02000503020000020003" pitchFamily="2" charset="0"/>
              </a:rPr>
              <a:t>FINANCING PLAN</a:t>
            </a:r>
            <a:endParaRPr kumimoji="1" lang="zh-CN" altLang="en-US" sz="1200" i="1" dirty="0">
              <a:ln w="1270">
                <a:noFill/>
              </a:ln>
              <a:solidFill>
                <a:srgbClr val="FCFBF9"/>
              </a:solidFill>
              <a:latin typeface="Avenir Medium Oblique" panose="0200050302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706409" y="1450630"/>
            <a:ext cx="3437108" cy="4014315"/>
            <a:chOff x="7706409" y="1450630"/>
            <a:chExt cx="3437108" cy="4014315"/>
          </a:xfrm>
        </p:grpSpPr>
        <p:grpSp>
          <p:nvGrpSpPr>
            <p:cNvPr id="21" name="组合 20"/>
            <p:cNvGrpSpPr/>
            <p:nvPr/>
          </p:nvGrpSpPr>
          <p:grpSpPr>
            <a:xfrm>
              <a:off x="7706409" y="1450630"/>
              <a:ext cx="3437108" cy="4014315"/>
              <a:chOff x="7706409" y="1450630"/>
              <a:chExt cx="3437108" cy="4014315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7706409" y="1450630"/>
                <a:ext cx="3437108" cy="3437108"/>
                <a:chOff x="6907042" y="2371373"/>
                <a:chExt cx="2462606" cy="2462606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6907042" y="2371373"/>
                  <a:ext cx="2462606" cy="2462606"/>
                </a:xfrm>
                <a:prstGeom prst="ellipse">
                  <a:avLst/>
                </a:prstGeom>
                <a:gradFill>
                  <a:gsLst>
                    <a:gs pos="98000">
                      <a:srgbClr val="EBC17A">
                        <a:alpha val="30000"/>
                      </a:srgbClr>
                    </a:gs>
                    <a:gs pos="0">
                      <a:srgbClr val="F5DDB3">
                        <a:alpha val="30000"/>
                      </a:srgbClr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7207790" y="2672121"/>
                  <a:ext cx="1861110" cy="1861110"/>
                </a:xfrm>
                <a:prstGeom prst="ellipse">
                  <a:avLst/>
                </a:prstGeom>
                <a:gradFill>
                  <a:gsLst>
                    <a:gs pos="98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 Light" panose="020B0502040204020203" pitchFamily="34" charset="-122"/>
                    <a:cs typeface="+mn-cs"/>
                  </a:endParaRPr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8193660" y="5095613"/>
                <a:ext cx="2462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defTabSz="914400">
                  <a:defRPr/>
                </a:pPr>
                <a:r>
                  <a:rPr lang="en-US" altLang="zh-CN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微软雅黑 Light" panose="020B0502040204020203" pitchFamily="34" charset="-122"/>
                  </a:rPr>
                  <a:t>20XX</a:t>
                </a:r>
                <a:r>
                  <a:rPr lang="zh-CN" altLang="en-U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微软雅黑 Light" panose="020B0502040204020203" pitchFamily="34" charset="-122"/>
                  </a:rPr>
                  <a:t>年</a:t>
                </a:r>
                <a:r>
                  <a:rPr lang="zh-CN" alt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DIN Alternate" panose="020B0500000000000000" pitchFamily="34" charset="0"/>
                    <a:ea typeface="微软雅黑 Light" panose="020B0502040204020203" pitchFamily="34" charset="-122"/>
                  </a:rPr>
                  <a:t>实际销量</a:t>
                </a:r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8906231" y="2815241"/>
              <a:ext cx="10374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53</a:t>
              </a:r>
              <a:r>
                <a:rPr lang="zh-CN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271478" y="2524588"/>
            <a:ext cx="4137183" cy="2508442"/>
            <a:chOff x="3271478" y="2524588"/>
            <a:chExt cx="4137183" cy="2508442"/>
          </a:xfrm>
        </p:grpSpPr>
        <p:sp>
          <p:nvSpPr>
            <p:cNvPr id="10" name="Freeform 11"/>
            <p:cNvSpPr/>
            <p:nvPr/>
          </p:nvSpPr>
          <p:spPr bwMode="auto">
            <a:xfrm rot="207924">
              <a:off x="3271478" y="2524588"/>
              <a:ext cx="4137183" cy="2508442"/>
            </a:xfrm>
            <a:custGeom>
              <a:avLst/>
              <a:gdLst>
                <a:gd name="T0" fmla="*/ 603 w 603"/>
                <a:gd name="T1" fmla="*/ 0 h 366"/>
                <a:gd name="T2" fmla="*/ 353 w 603"/>
                <a:gd name="T3" fmla="*/ 25 h 366"/>
                <a:gd name="T4" fmla="*/ 414 w 603"/>
                <a:gd name="T5" fmla="*/ 68 h 366"/>
                <a:gd name="T6" fmla="*/ 0 w 603"/>
                <a:gd name="T7" fmla="*/ 258 h 366"/>
                <a:gd name="T8" fmla="*/ 506 w 603"/>
                <a:gd name="T9" fmla="*/ 186 h 366"/>
                <a:gd name="T10" fmla="*/ 546 w 603"/>
                <a:gd name="T11" fmla="*/ 252 h 366"/>
                <a:gd name="T12" fmla="*/ 603 w 603"/>
                <a:gd name="T13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3" h="366">
                  <a:moveTo>
                    <a:pt x="603" y="0"/>
                  </a:moveTo>
                  <a:cubicBezTo>
                    <a:pt x="353" y="25"/>
                    <a:pt x="353" y="25"/>
                    <a:pt x="353" y="25"/>
                  </a:cubicBezTo>
                  <a:cubicBezTo>
                    <a:pt x="414" y="68"/>
                    <a:pt x="414" y="68"/>
                    <a:pt x="414" y="68"/>
                  </a:cubicBezTo>
                  <a:cubicBezTo>
                    <a:pt x="414" y="68"/>
                    <a:pt x="234" y="239"/>
                    <a:pt x="0" y="258"/>
                  </a:cubicBezTo>
                  <a:cubicBezTo>
                    <a:pt x="0" y="258"/>
                    <a:pt x="191" y="366"/>
                    <a:pt x="506" y="186"/>
                  </a:cubicBezTo>
                  <a:cubicBezTo>
                    <a:pt x="546" y="252"/>
                    <a:pt x="546" y="252"/>
                    <a:pt x="546" y="252"/>
                  </a:cubicBezTo>
                  <a:lnTo>
                    <a:pt x="60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>
                    <a:lumMod val="10000"/>
                    <a:lumOff val="90000"/>
                  </a:srgbClr>
                </a:gs>
                <a:gs pos="100000">
                  <a:srgbClr val="000000">
                    <a:lumMod val="6000"/>
                    <a:lumOff val="94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393115" y="3338461"/>
              <a:ext cx="2537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比</a:t>
              </a: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去年</a:t>
              </a:r>
              <a:r>
                <a:rPr kumimoji="0" lang="zh-CN" altLang="en-US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增长</a:t>
              </a: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160 %</a:t>
              </a:r>
              <a:endParaRPr kumimoji="0" lang="en-US" altLang="zh-CN" sz="24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46257" y="2425132"/>
            <a:ext cx="2462606" cy="3039813"/>
            <a:chOff x="1046257" y="2425132"/>
            <a:chExt cx="2462606" cy="3039813"/>
          </a:xfrm>
        </p:grpSpPr>
        <p:grpSp>
          <p:nvGrpSpPr>
            <p:cNvPr id="2" name="组合 1"/>
            <p:cNvGrpSpPr/>
            <p:nvPr/>
          </p:nvGrpSpPr>
          <p:grpSpPr>
            <a:xfrm>
              <a:off x="1046257" y="2425132"/>
              <a:ext cx="2462606" cy="2462606"/>
              <a:chOff x="1956723" y="2371373"/>
              <a:chExt cx="2462606" cy="246260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956723" y="2371373"/>
                <a:ext cx="2462606" cy="2462606"/>
              </a:xfrm>
              <a:prstGeom prst="ellipse">
                <a:avLst/>
              </a:prstGeom>
              <a:gradFill>
                <a:gsLst>
                  <a:gs pos="98000">
                    <a:srgbClr val="EBC17A">
                      <a:alpha val="30000"/>
                    </a:srgbClr>
                  </a:gs>
                  <a:gs pos="0">
                    <a:srgbClr val="F5DDB3">
                      <a:alpha val="30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308077" y="2722727"/>
                <a:ext cx="1759899" cy="1759899"/>
              </a:xfrm>
              <a:prstGeom prst="ellipse">
                <a:avLst/>
              </a:prstGeom>
              <a:gradFill>
                <a:gsLst>
                  <a:gs pos="99000">
                    <a:srgbClr val="EBC17A"/>
                  </a:gs>
                  <a:gs pos="0">
                    <a:srgbClr val="F5DDB3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896685" y="3394825"/>
              <a:ext cx="761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DIN Alternate" panose="020B0500000000000000" pitchFamily="34" charset="0"/>
                  <a:ea typeface="微软雅黑 Light" panose="020B0502040204020203" pitchFamily="34" charset="-122"/>
                </a:rPr>
                <a:t>13</a:t>
              </a:r>
              <a:r>
                <a:rPr kumimoji="0" lang="zh-CN" altLang="zh-CN" b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kumimoji="0" lang="zh-CN" altLang="en-US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6257" y="5095613"/>
              <a:ext cx="2462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DIN Alternate" panose="020B0500000000000000" pitchFamily="34" charset="0"/>
                  <a:ea typeface="微软雅黑 Light" panose="020B0502040204020203" pitchFamily="34" charset="-122"/>
                </a:rPr>
                <a:t>2019</a:t>
              </a:r>
              <a:r>
                <a:rPr kumimoji="0" lang="zh-CN" alt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DIN Alternate" panose="020B0500000000000000" pitchFamily="34" charset="0"/>
                  <a:ea typeface="微软雅黑 Light" panose="020B0502040204020203" pitchFamily="34" charset="-122"/>
                </a:rPr>
                <a:t>年实际销量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5" name="椭圆 14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19" name="直线连接符 18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2806291" y="1341463"/>
            <a:ext cx="9385709" cy="2257062"/>
            <a:chOff x="2806291" y="1341463"/>
            <a:chExt cx="9385709" cy="22570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screen">
              <a:grayscl/>
            </a:blip>
            <a:srcRect/>
            <a:stretch>
              <a:fillRect/>
            </a:stretch>
          </p:blipFill>
          <p:spPr>
            <a:xfrm>
              <a:off x="2806291" y="1341463"/>
              <a:ext cx="9385709" cy="2257062"/>
            </a:xfrm>
            <a:custGeom>
              <a:avLst/>
              <a:gdLst>
                <a:gd name="connsiteX0" fmla="*/ 0 w 8612709"/>
                <a:gd name="connsiteY0" fmla="*/ 0 h 2257062"/>
                <a:gd name="connsiteX1" fmla="*/ 8612709 w 8612709"/>
                <a:gd name="connsiteY1" fmla="*/ 0 h 2257062"/>
                <a:gd name="connsiteX2" fmla="*/ 8612709 w 8612709"/>
                <a:gd name="connsiteY2" fmla="*/ 2257062 h 2257062"/>
                <a:gd name="connsiteX3" fmla="*/ 0 w 8612709"/>
                <a:gd name="connsiteY3" fmla="*/ 2257062 h 225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2709" h="2257062">
                  <a:moveTo>
                    <a:pt x="0" y="0"/>
                  </a:moveTo>
                  <a:lnTo>
                    <a:pt x="8612709" y="0"/>
                  </a:lnTo>
                  <a:lnTo>
                    <a:pt x="8612709" y="2257062"/>
                  </a:lnTo>
                  <a:lnTo>
                    <a:pt x="0" y="2257062"/>
                  </a:lnTo>
                  <a:close/>
                </a:path>
              </a:pathLst>
            </a:custGeom>
          </p:spPr>
        </p:pic>
        <p:sp>
          <p:nvSpPr>
            <p:cNvPr id="8" name="矩形 7"/>
            <p:cNvSpPr/>
            <p:nvPr/>
          </p:nvSpPr>
          <p:spPr>
            <a:xfrm>
              <a:off x="2806291" y="1341463"/>
              <a:ext cx="9385709" cy="2257062"/>
            </a:xfrm>
            <a:prstGeom prst="rect">
              <a:avLst/>
            </a:prstGeom>
            <a:solidFill>
              <a:srgbClr val="0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269093" y="2000411"/>
              <a:ext cx="11224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DIN Alternate" panose="020B0500000000000000" pitchFamily="34" charset="0"/>
                  <a:cs typeface="Impact" panose="020B0806030902050204" charset="0"/>
                </a:rPr>
                <a:t>30w+</a:t>
              </a:r>
              <a:endParaRPr lang="zh-CN" altLang="en-US" sz="3200" dirty="0">
                <a:latin typeface="DIN Alternate" panose="020B0500000000000000" pitchFamily="34" charset="0"/>
                <a:cs typeface="Impact" panose="020B080603090205020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69093" y="249629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rPr>
                <a:t>顶尖设计师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106281" y="2000411"/>
              <a:ext cx="1417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DIN Alternate" panose="020B0500000000000000" pitchFamily="34" charset="0"/>
                  <a:ea typeface="Impact" panose="020B0806030902050204" charset="0"/>
                  <a:cs typeface="Impact" panose="020B0806030902050204" charset="0"/>
                </a:rPr>
                <a:t>30000+</a:t>
              </a:r>
              <a:endParaRPr lang="zh-CN" altLang="en-US" sz="3200" dirty="0">
                <a:latin typeface="DIN Alternate" panose="020B0500000000000000" pitchFamily="34" charset="0"/>
                <a:cs typeface="Impact" panose="020B080603090205020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106281" y="2496295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rPr>
                <a:t>正版的图片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20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63062" y="2363314"/>
              <a:ext cx="163826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rPr>
                <a:t>优质创意内容供给平台</a:t>
              </a:r>
              <a:endPara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endParaRPr>
            </a:p>
          </p:txBody>
        </p:sp>
        <p:cxnSp>
          <p:nvCxnSpPr>
            <p:cNvPr id="21" name="直线连接符 4"/>
            <p:cNvCxnSpPr/>
            <p:nvPr/>
          </p:nvCxnSpPr>
          <p:spPr>
            <a:xfrm flipH="1">
              <a:off x="3804965" y="2122117"/>
              <a:ext cx="43672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495040" y="2680961"/>
            <a:ext cx="1954381" cy="24439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1500" b="1" dirty="0" smtClean="0">
                <a:solidFill>
                  <a:schemeClr val="bg1">
                    <a:lumMod val="95000"/>
                  </a:schemeClr>
                </a:solidFill>
                <a:latin typeface="DIN Alternate" panose="020B0500000000000000" pitchFamily="34" charset="0"/>
              </a:rPr>
              <a:t>20XX</a:t>
            </a:r>
            <a:endParaRPr lang="en-US" altLang="zh-CN" sz="11500" b="1" dirty="0">
              <a:solidFill>
                <a:schemeClr val="bg1">
                  <a:lumMod val="95000"/>
                </a:schemeClr>
              </a:solidFill>
              <a:latin typeface="DIN Alternate" panose="020B0500000000000000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806291" y="3641931"/>
            <a:ext cx="9385710" cy="2257064"/>
            <a:chOff x="2806291" y="3641931"/>
            <a:chExt cx="9385710" cy="22570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grayscl/>
            </a:blip>
            <a:srcRect/>
            <a:stretch>
              <a:fillRect/>
            </a:stretch>
          </p:blipFill>
          <p:spPr>
            <a:xfrm>
              <a:off x="2806292" y="3641931"/>
              <a:ext cx="9385708" cy="2257062"/>
            </a:xfrm>
            <a:custGeom>
              <a:avLst/>
              <a:gdLst>
                <a:gd name="connsiteX0" fmla="*/ 0 w 8612709"/>
                <a:gd name="connsiteY0" fmla="*/ 0 h 2257062"/>
                <a:gd name="connsiteX1" fmla="*/ 8612709 w 8612709"/>
                <a:gd name="connsiteY1" fmla="*/ 0 h 2257062"/>
                <a:gd name="connsiteX2" fmla="*/ 8612709 w 8612709"/>
                <a:gd name="connsiteY2" fmla="*/ 2257062 h 2257062"/>
                <a:gd name="connsiteX3" fmla="*/ 0 w 8612709"/>
                <a:gd name="connsiteY3" fmla="*/ 2257062 h 225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2709" h="2257062">
                  <a:moveTo>
                    <a:pt x="0" y="0"/>
                  </a:moveTo>
                  <a:lnTo>
                    <a:pt x="8612709" y="0"/>
                  </a:lnTo>
                  <a:lnTo>
                    <a:pt x="8612709" y="2257062"/>
                  </a:lnTo>
                  <a:lnTo>
                    <a:pt x="0" y="2257062"/>
                  </a:lnTo>
                  <a:close/>
                </a:path>
              </a:pathLst>
            </a:custGeom>
          </p:spPr>
        </p:pic>
        <p:sp>
          <p:nvSpPr>
            <p:cNvPr id="9" name="矩形 8"/>
            <p:cNvSpPr/>
            <p:nvPr/>
          </p:nvSpPr>
          <p:spPr>
            <a:xfrm>
              <a:off x="2806291" y="3641933"/>
              <a:ext cx="9385710" cy="2257062"/>
            </a:xfrm>
            <a:prstGeom prst="rect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51020" y="4390454"/>
              <a:ext cx="112242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cs typeface="Impact" panose="020B0806030902050204" charset="0"/>
                </a:rPr>
                <a:t>30w+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cs typeface="Impact" panose="020B080603090205020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251020" y="488633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rPr>
                <a:t>顶尖设计师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088208" y="4390454"/>
              <a:ext cx="14173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Impact" panose="020B0806030902050204" charset="0"/>
                  <a:cs typeface="Impact" panose="020B0806030902050204" charset="0"/>
                </a:rPr>
                <a:t>30000+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DIN Alternate" panose="020B0500000000000000" pitchFamily="34" charset="0"/>
                <a:cs typeface="Impact" panose="020B080603090205020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088208" y="4886338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rPr>
                <a:t>正版的图片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endParaRPr>
            </a:p>
          </p:txBody>
        </p:sp>
        <p:sp>
          <p:nvSpPr>
            <p:cNvPr id="33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44989" y="4753357"/>
              <a:ext cx="1638265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微软雅黑 Light" panose="020B0502040204020203" pitchFamily="34" charset="-122"/>
                </a:rPr>
                <a:t>优质创意内容供给平台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</a:endParaRPr>
            </a:p>
          </p:txBody>
        </p:sp>
        <p:cxnSp>
          <p:nvCxnSpPr>
            <p:cNvPr id="34" name="直线连接符 4"/>
            <p:cNvCxnSpPr/>
            <p:nvPr/>
          </p:nvCxnSpPr>
          <p:spPr>
            <a:xfrm flipH="1">
              <a:off x="3786892" y="4512160"/>
              <a:ext cx="436728" cy="0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36" name="椭圆 35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40" name="直线连接符 39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21"/>
          <p:cNvCxnSpPr/>
          <p:nvPr/>
        </p:nvCxnSpPr>
        <p:spPr>
          <a:xfrm>
            <a:off x="944880" y="3775266"/>
            <a:ext cx="10017760" cy="0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660401" y="2672430"/>
            <a:ext cx="2205672" cy="2205672"/>
            <a:chOff x="660401" y="2672430"/>
            <a:chExt cx="2205672" cy="2205672"/>
          </a:xfrm>
        </p:grpSpPr>
        <p:sp>
          <p:nvSpPr>
            <p:cNvPr id="4" name="椭圆 3"/>
            <p:cNvSpPr/>
            <p:nvPr/>
          </p:nvSpPr>
          <p:spPr>
            <a:xfrm>
              <a:off x="660401" y="2672430"/>
              <a:ext cx="2205672" cy="2205672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944880" y="3608388"/>
              <a:ext cx="1803300" cy="55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</a:extLst>
          </p:spPr>
          <p:txBody>
            <a:bodyPr/>
            <a:lstStyle>
              <a:lvl1pPr marL="283845" indent="-283845" algn="l" defTabSz="7588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7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17220" indent="-234950" algn="l" defTabSz="7588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35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947420" indent="-188595" algn="l" defTabSz="7588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65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26515" indent="-188595" algn="l" defTabSz="7588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344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708785" indent="-188595" algn="l" defTabSz="758825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44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131060" indent="-189230" algn="l" defTabSz="75946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53335" indent="-189230" algn="l" defTabSz="75946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2974975" indent="-189230" algn="l" defTabSz="75946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397250" indent="-189230" algn="l" defTabSz="759460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defTabSz="914400" eaLnBrk="1" hangingPunct="1">
                <a:lnSpc>
                  <a:spcPct val="130000"/>
                </a:lnSpc>
                <a:buNone/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平台联合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30</a:t>
              </a:r>
              <a:r>
                <a:rPr lang="en-GB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w+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顶尖设计师、创意工作室以及国内外图库平台</a:t>
              </a:r>
              <a:endParaRPr kumimoji="0" lang="en-US" altLang="zh-CN" sz="11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44880" y="327237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75882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kumimoji="0" lang="en-US" altLang="zh-CN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43096" y="2238549"/>
            <a:ext cx="3073433" cy="3073433"/>
            <a:chOff x="3843096" y="2238549"/>
            <a:chExt cx="3073433" cy="3073433"/>
          </a:xfrm>
        </p:grpSpPr>
        <p:sp>
          <p:nvSpPr>
            <p:cNvPr id="5" name="椭圆 4"/>
            <p:cNvSpPr/>
            <p:nvPr/>
          </p:nvSpPr>
          <p:spPr>
            <a:xfrm>
              <a:off x="3843096" y="2238549"/>
              <a:ext cx="3073433" cy="3073433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465624" y="3411532"/>
              <a:ext cx="212821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为各行各业输出正版的图片、视频、音频、源文件素材。截止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2018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12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月，内容累积下载量超过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亿次。</a:t>
              </a:r>
              <a:endParaRPr kumimoji="0" lang="en-US" altLang="zh-CN" sz="12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65624" y="3012921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75882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kumimoji="0" lang="en-US" altLang="zh-CN" sz="1800" b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90859" y="1147640"/>
            <a:ext cx="2470715" cy="5328776"/>
            <a:chOff x="7890859" y="1147640"/>
            <a:chExt cx="2470715" cy="5328776"/>
          </a:xfrm>
        </p:grpSpPr>
        <p:sp>
          <p:nvSpPr>
            <p:cNvPr id="6" name="椭圆 5"/>
            <p:cNvSpPr/>
            <p:nvPr/>
          </p:nvSpPr>
          <p:spPr>
            <a:xfrm>
              <a:off x="7890859" y="1147640"/>
              <a:ext cx="2470715" cy="24707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890859" y="4005701"/>
              <a:ext cx="2470715" cy="2470715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14360" y="1962653"/>
              <a:ext cx="1950716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为各行各业输出正版的图片、视频、音频、源文件素材。截止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2018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12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月，内容累积下载量超过</a:t>
              </a:r>
              <a:r>
                <a:rPr lang="en-US" altLang="zh-CN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亿次。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214359" y="1646993"/>
              <a:ext cx="19507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5882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214360" y="5036851"/>
              <a:ext cx="1950716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为各行各业输出正版的图片、视频、音频、源文件素材。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214360" y="4721191"/>
              <a:ext cx="17882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758825" eaLnBrk="0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658856" y="3307906"/>
              <a:ext cx="934720" cy="934720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8" name="椭圆 17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2" name="直线连接符 21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210119" y="1"/>
            <a:ext cx="4981881" cy="6858000"/>
          </a:xfrm>
          <a:prstGeom prst="rect">
            <a:avLst/>
          </a:prstGeom>
          <a:gradFill>
            <a:gsLst>
              <a:gs pos="98000">
                <a:srgbClr val="EBC17A">
                  <a:alpha val="86000"/>
                </a:srgbClr>
              </a:gs>
              <a:gs pos="0">
                <a:srgbClr val="F5DDB3">
                  <a:alpha val="95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625962" y="2156834"/>
            <a:ext cx="3651031" cy="3089938"/>
            <a:chOff x="7625962" y="2156834"/>
            <a:chExt cx="3651031" cy="3089938"/>
          </a:xfrm>
        </p:grpSpPr>
        <p:sp>
          <p:nvSpPr>
            <p:cNvPr id="15" name="矩形 26"/>
            <p:cNvSpPr>
              <a:spLocks noChangeArrowheads="1"/>
            </p:cNvSpPr>
            <p:nvPr/>
          </p:nvSpPr>
          <p:spPr bwMode="auto">
            <a:xfrm>
              <a:off x="7625962" y="2156834"/>
              <a:ext cx="3651031" cy="26776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lvl="0"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我们已建立完善的版权备案及商用授权体系，全站原创素</a:t>
              </a:r>
              <a:r>
                <a:rPr lang="zh-CN" alt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材均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拥有独家版权或已取得版权方授权，因此内容可授权企业用于线上传播、线下印刷、装饰装修、户外广告、转售商品等多个商业用途，为企业用户提供强大的版权保障，无需担心版权风险。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757796" y="5027694"/>
              <a:ext cx="3387361" cy="219078"/>
              <a:chOff x="8022115" y="5236771"/>
              <a:chExt cx="3387361" cy="219078"/>
            </a:xfrm>
          </p:grpSpPr>
          <p:cxnSp>
            <p:nvCxnSpPr>
              <p:cNvPr id="16" name="直接连接符 30"/>
              <p:cNvCxnSpPr/>
              <p:nvPr/>
            </p:nvCxnSpPr>
            <p:spPr>
              <a:xfrm flipH="1">
                <a:off x="9066326" y="5239152"/>
                <a:ext cx="23431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直接连接符 31"/>
              <p:cNvCxnSpPr/>
              <p:nvPr/>
            </p:nvCxnSpPr>
            <p:spPr>
              <a:xfrm flipH="1">
                <a:off x="8022115" y="5239152"/>
                <a:ext cx="796561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直接连接符 32"/>
              <p:cNvCxnSpPr/>
              <p:nvPr/>
            </p:nvCxnSpPr>
            <p:spPr>
              <a:xfrm flipH="1">
                <a:off x="8818676" y="5236771"/>
                <a:ext cx="247650" cy="2190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直接连接符 33"/>
              <p:cNvCxnSpPr/>
              <p:nvPr/>
            </p:nvCxnSpPr>
            <p:spPr>
              <a:xfrm flipH="1">
                <a:off x="8818676" y="5236771"/>
                <a:ext cx="0" cy="21907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8" name="组合 27"/>
          <p:cNvGrpSpPr/>
          <p:nvPr/>
        </p:nvGrpSpPr>
        <p:grpSpPr>
          <a:xfrm>
            <a:off x="1278006" y="1512302"/>
            <a:ext cx="4521361" cy="3924786"/>
            <a:chOff x="1377782" y="1699779"/>
            <a:chExt cx="4521361" cy="3924786"/>
          </a:xfrm>
        </p:grpSpPr>
        <p:sp>
          <p:nvSpPr>
            <p:cNvPr id="2" name="椭圆 1"/>
            <p:cNvSpPr/>
            <p:nvPr/>
          </p:nvSpPr>
          <p:spPr>
            <a:xfrm>
              <a:off x="2028548" y="2237287"/>
              <a:ext cx="3205093" cy="3277299"/>
            </a:xfrm>
            <a:prstGeom prst="ellipse">
              <a:avLst/>
            </a:prstGeom>
            <a:noFill/>
            <a:ln w="12700">
              <a:solidFill>
                <a:srgbClr val="EEC98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405348" y="2622575"/>
              <a:ext cx="2451494" cy="2506722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 w="1301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4" name="Text Box 36"/>
            <p:cNvSpPr txBox="1">
              <a:spLocks noChangeArrowheads="1"/>
            </p:cNvSpPr>
            <p:nvPr/>
          </p:nvSpPr>
          <p:spPr bwMode="auto">
            <a:xfrm>
              <a:off x="3340406" y="1699779"/>
              <a:ext cx="5950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r">
                <a:spcBef>
                  <a:spcPct val="50000"/>
                </a:spcBef>
                <a:defRPr sz="2400" b="1">
                  <a:solidFill>
                    <a:srgbClr val="45526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图片</a:t>
              </a:r>
              <a:endPara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" name="Text Box 36"/>
            <p:cNvSpPr txBox="1">
              <a:spLocks noChangeArrowheads="1"/>
            </p:cNvSpPr>
            <p:nvPr/>
          </p:nvSpPr>
          <p:spPr bwMode="auto">
            <a:xfrm>
              <a:off x="1377782" y="3177782"/>
              <a:ext cx="5950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素材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" name="Text Box 36"/>
            <p:cNvSpPr txBox="1">
              <a:spLocks noChangeArrowheads="1"/>
            </p:cNvSpPr>
            <p:nvPr/>
          </p:nvSpPr>
          <p:spPr bwMode="auto">
            <a:xfrm>
              <a:off x="5292887" y="3177782"/>
              <a:ext cx="6062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r">
                <a:spcBef>
                  <a:spcPct val="50000"/>
                </a:spcBef>
                <a:defRPr sz="2400" b="1">
                  <a:solidFill>
                    <a:srgbClr val="45526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视频</a:t>
              </a:r>
              <a:endParaRPr kumimoji="0" lang="en-US" altLang="zh-CN" sz="1600" b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4678799" y="5286011"/>
              <a:ext cx="6035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音频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" name="Text Box 36"/>
            <p:cNvSpPr txBox="1">
              <a:spLocks noChangeArrowheads="1"/>
            </p:cNvSpPr>
            <p:nvPr/>
          </p:nvSpPr>
          <p:spPr bwMode="auto">
            <a:xfrm>
              <a:off x="1753900" y="5286011"/>
              <a:ext cx="80021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ED0A2"/>
                      </a:gs>
                      <a:gs pos="100000">
                        <a:srgbClr val="FFEFD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源文件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579188" y="2178550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109665" y="3333289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500607" y="5129297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06528" y="5129297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39529" y="3333289"/>
              <a:ext cx="117475" cy="117475"/>
            </a:xfrm>
            <a:prstGeom prst="ellipse">
              <a:avLst/>
            </a:prstGeom>
            <a:gradFill>
              <a:gsLst>
                <a:gs pos="98000">
                  <a:srgbClr val="EBC17A">
                    <a:alpha val="38000"/>
                  </a:srgbClr>
                </a:gs>
                <a:gs pos="0">
                  <a:srgbClr val="F5DDB3">
                    <a:alpha val="60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17850" y="3248875"/>
              <a:ext cx="1226490" cy="1254122"/>
            </a:xfrm>
            <a:prstGeom prst="ellipse">
              <a:avLst/>
            </a:prstGeom>
            <a:gradFill>
              <a:gsLst>
                <a:gs pos="98000">
                  <a:srgbClr val="EBC17A">
                    <a:alpha val="86000"/>
                  </a:srgbClr>
                </a:gs>
                <a:gs pos="0">
                  <a:srgbClr val="F5DDB3">
                    <a:alpha val="95000"/>
                  </a:srgbClr>
                </a:gs>
              </a:gsLst>
              <a:lin ang="2700000" scaled="1"/>
            </a:gradFill>
            <a:ln w="1301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23" name="椭圆 22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7" name="直线连接符 26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43594" y="1724658"/>
            <a:ext cx="4053332" cy="4053332"/>
          </a:xfrm>
          <a:prstGeom prst="ellipse">
            <a:avLst/>
          </a:prstGeom>
          <a:gradFill>
            <a:gsLst>
              <a:gs pos="97000">
                <a:srgbClr val="000000"/>
              </a:gs>
              <a:gs pos="0">
                <a:srgbClr val="000000"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771810" y="1724658"/>
            <a:ext cx="4053332" cy="4053332"/>
          </a:xfrm>
          <a:prstGeom prst="ellipse">
            <a:avLst/>
          </a:prstGeom>
          <a:gradFill>
            <a:gsLst>
              <a:gs pos="97000">
                <a:srgbClr val="000000"/>
              </a:gs>
              <a:gs pos="0">
                <a:srgbClr val="000000">
                  <a:alpha val="77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487002" y="2469986"/>
            <a:ext cx="262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内容矩阵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60205" y="2615530"/>
            <a:ext cx="2271589" cy="2271589"/>
            <a:chOff x="4960205" y="2615530"/>
            <a:chExt cx="2271589" cy="2271589"/>
          </a:xfrm>
        </p:grpSpPr>
        <p:sp>
          <p:nvSpPr>
            <p:cNvPr id="4" name="椭圆 3"/>
            <p:cNvSpPr/>
            <p:nvPr/>
          </p:nvSpPr>
          <p:spPr>
            <a:xfrm>
              <a:off x="4960205" y="2615530"/>
              <a:ext cx="2271589" cy="2271589"/>
            </a:xfrm>
            <a:prstGeom prst="ellipse">
              <a:avLst/>
            </a:prstGeom>
            <a:gradFill>
              <a:gsLst>
                <a:gs pos="97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393166" y="354853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958785" y="2406172"/>
            <a:ext cx="2622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创意内容的提供者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59"/>
          <p:cNvCxnSpPr/>
          <p:nvPr/>
        </p:nvCxnSpPr>
        <p:spPr>
          <a:xfrm>
            <a:off x="3270260" y="3089931"/>
            <a:ext cx="0" cy="661393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835529" y="3938923"/>
            <a:ext cx="2869462" cy="10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GB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顶尖设计师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创意工作室以及国内外图库平台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汇集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3000</a:t>
            </a:r>
            <a:r>
              <a:rPr lang="en-GB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优质原创内容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4" name="直接连接符 59"/>
          <p:cNvCxnSpPr/>
          <p:nvPr/>
        </p:nvCxnSpPr>
        <p:spPr>
          <a:xfrm>
            <a:off x="8786396" y="3117978"/>
            <a:ext cx="0" cy="661393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351665" y="3966970"/>
            <a:ext cx="2869462" cy="10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平台联合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GB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顶尖设计师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创意工作室以及国内外图库平台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汇集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3000</a:t>
            </a:r>
            <a:r>
              <a:rPr lang="en-GB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w+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优质原创内容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17" name="椭圆 16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08693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战略计划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649036" y="611308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STRATEGIC PLAN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04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1" name="直线连接符 20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CF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cxnSp>
            <p:nvCxnSpPr>
              <p:cNvPr id="6" name="直线连接符 5"/>
              <p:cNvCxnSpPr/>
              <p:nvPr/>
            </p:nvCxnSpPr>
            <p:spPr>
              <a:xfrm>
                <a:off x="0" y="1731883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/>
              <p:cNvCxnSpPr/>
              <p:nvPr/>
            </p:nvCxnSpPr>
            <p:spPr>
              <a:xfrm>
                <a:off x="0" y="641472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/>
              <p:cNvCxnSpPr/>
              <p:nvPr/>
            </p:nvCxnSpPr>
            <p:spPr>
              <a:xfrm>
                <a:off x="0" y="285416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/>
              <p:cNvCxnSpPr/>
              <p:nvPr/>
            </p:nvCxnSpPr>
            <p:spPr>
              <a:xfrm>
                <a:off x="0" y="3967726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连接符 9"/>
              <p:cNvCxnSpPr/>
              <p:nvPr/>
            </p:nvCxnSpPr>
            <p:spPr>
              <a:xfrm>
                <a:off x="0" y="5090009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10"/>
              <p:cNvCxnSpPr/>
              <p:nvPr/>
            </p:nvCxnSpPr>
            <p:spPr>
              <a:xfrm>
                <a:off x="0" y="6227180"/>
                <a:ext cx="12192000" cy="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11"/>
              <p:cNvCxnSpPr/>
              <p:nvPr/>
            </p:nvCxnSpPr>
            <p:spPr>
              <a:xfrm flipV="1">
                <a:off x="874713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/>
              <p:cNvCxnSpPr/>
              <p:nvPr/>
            </p:nvCxnSpPr>
            <p:spPr>
              <a:xfrm flipV="1">
                <a:off x="1987812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/>
              <p:cNvCxnSpPr/>
              <p:nvPr/>
            </p:nvCxnSpPr>
            <p:spPr>
              <a:xfrm flipV="1">
                <a:off x="3100911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/>
              <p:cNvCxnSpPr/>
              <p:nvPr/>
            </p:nvCxnSpPr>
            <p:spPr>
              <a:xfrm flipV="1">
                <a:off x="4225585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/>
              <p:cNvCxnSpPr/>
              <p:nvPr/>
            </p:nvCxnSpPr>
            <p:spPr>
              <a:xfrm flipV="1">
                <a:off x="5350259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/>
              <p:cNvCxnSpPr/>
              <p:nvPr/>
            </p:nvCxnSpPr>
            <p:spPr>
              <a:xfrm flipV="1">
                <a:off x="6463358" y="0"/>
                <a:ext cx="0" cy="6858000"/>
              </a:xfrm>
              <a:prstGeom prst="line">
                <a:avLst/>
              </a:prstGeom>
              <a:ln w="9525">
                <a:solidFill>
                  <a:srgbClr val="F5DDB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线连接符 4"/>
            <p:cNvCxnSpPr/>
            <p:nvPr/>
          </p:nvCxnSpPr>
          <p:spPr>
            <a:xfrm flipV="1">
              <a:off x="7644458" y="0"/>
              <a:ext cx="0" cy="6858000"/>
            </a:xfrm>
            <a:prstGeom prst="line">
              <a:avLst/>
            </a:prstGeom>
            <a:ln w="9525">
              <a:solidFill>
                <a:srgbClr val="F5DDB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21174135">
            <a:off x="6100165" y="-660759"/>
            <a:ext cx="7562295" cy="7780658"/>
            <a:chOff x="5526471" y="0"/>
            <a:chExt cx="6665528" cy="6857997"/>
          </a:xfrm>
        </p:grpSpPr>
        <p:sp>
          <p:nvSpPr>
            <p:cNvPr id="19" name="矩形 18"/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-1" fmla="*/ 1585732 w 5716403"/>
                <a:gd name="connsiteY0-2" fmla="*/ 0 h 4445540"/>
                <a:gd name="connsiteX1-3" fmla="*/ 5716403 w 5716403"/>
                <a:gd name="connsiteY1-4" fmla="*/ 0 h 4445540"/>
                <a:gd name="connsiteX2-5" fmla="*/ 5716403 w 5716403"/>
                <a:gd name="connsiteY2-6" fmla="*/ 4445540 h 4445540"/>
                <a:gd name="connsiteX3-7" fmla="*/ 0 w 5716403"/>
                <a:gd name="connsiteY3-8" fmla="*/ 4433965 h 4445540"/>
                <a:gd name="connsiteX4-9" fmla="*/ 1585732 w 5716403"/>
                <a:gd name="connsiteY4-10" fmla="*/ 0 h 444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-1" fmla="*/ 1608881 w 5739552"/>
                <a:gd name="connsiteY0-2" fmla="*/ 0 h 2424033"/>
                <a:gd name="connsiteX1-3" fmla="*/ 5739552 w 5739552"/>
                <a:gd name="connsiteY1-4" fmla="*/ 0 h 2424033"/>
                <a:gd name="connsiteX2-5" fmla="*/ 5739552 w 5739552"/>
                <a:gd name="connsiteY2-6" fmla="*/ 2412458 h 2424033"/>
                <a:gd name="connsiteX3-7" fmla="*/ 0 w 5739552"/>
                <a:gd name="connsiteY3-8" fmla="*/ 2424033 h 2424033"/>
                <a:gd name="connsiteX4-9" fmla="*/ 1608881 w 5739552"/>
                <a:gd name="connsiteY4-10" fmla="*/ 0 h 2424033"/>
                <a:gd name="connsiteX0-11" fmla="*/ 0 w 6665527"/>
                <a:gd name="connsiteY0-12" fmla="*/ 0 h 2424033"/>
                <a:gd name="connsiteX1-13" fmla="*/ 6665527 w 6665527"/>
                <a:gd name="connsiteY1-14" fmla="*/ 0 h 2424033"/>
                <a:gd name="connsiteX2-15" fmla="*/ 6665527 w 6665527"/>
                <a:gd name="connsiteY2-16" fmla="*/ 2412458 h 2424033"/>
                <a:gd name="connsiteX3-17" fmla="*/ 925975 w 6665527"/>
                <a:gd name="connsiteY3-18" fmla="*/ 2424033 h 2424033"/>
                <a:gd name="connsiteX4-19" fmla="*/ 0 w 6665527"/>
                <a:gd name="connsiteY4-20" fmla="*/ 0 h 2424033"/>
                <a:gd name="connsiteX0-21" fmla="*/ 0 w 6665527"/>
                <a:gd name="connsiteY0-22" fmla="*/ 0 h 2424033"/>
                <a:gd name="connsiteX1-23" fmla="*/ 6665527 w 6665527"/>
                <a:gd name="connsiteY1-24" fmla="*/ 0 h 2424033"/>
                <a:gd name="connsiteX2-25" fmla="*/ 6665527 w 6665527"/>
                <a:gd name="connsiteY2-26" fmla="*/ 2412458 h 2424033"/>
                <a:gd name="connsiteX3-27" fmla="*/ 960699 w 6665527"/>
                <a:gd name="connsiteY3-28" fmla="*/ 2424033 h 2424033"/>
                <a:gd name="connsiteX4-29" fmla="*/ 0 w 6665527"/>
                <a:gd name="connsiteY4-30" fmla="*/ 0 h 2424033"/>
                <a:gd name="connsiteX0-31" fmla="*/ 0 w 6665527"/>
                <a:gd name="connsiteY0-32" fmla="*/ 0 h 2427208"/>
                <a:gd name="connsiteX1-33" fmla="*/ 6665527 w 6665527"/>
                <a:gd name="connsiteY1-34" fmla="*/ 0 h 2427208"/>
                <a:gd name="connsiteX2-35" fmla="*/ 6665527 w 6665527"/>
                <a:gd name="connsiteY2-36" fmla="*/ 2412458 h 2427208"/>
                <a:gd name="connsiteX3-37" fmla="*/ 957524 w 6665527"/>
                <a:gd name="connsiteY3-38" fmla="*/ 2427208 h 2427208"/>
                <a:gd name="connsiteX4-39" fmla="*/ 0 w 6665527"/>
                <a:gd name="connsiteY4-40" fmla="*/ 0 h 2427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74712" y="2386144"/>
            <a:ext cx="4773730" cy="1635511"/>
            <a:chOff x="874712" y="2721896"/>
            <a:chExt cx="4773730" cy="1635511"/>
          </a:xfrm>
        </p:grpSpPr>
        <p:sp>
          <p:nvSpPr>
            <p:cNvPr id="22" name="文本框 21"/>
            <p:cNvSpPr txBox="1"/>
            <p:nvPr/>
          </p:nvSpPr>
          <p:spPr>
            <a:xfrm>
              <a:off x="874714" y="2721896"/>
              <a:ext cx="42883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谢谢观看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95628" y="627166"/>
            <a:ext cx="330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200" dirty="0">
                <a:solidFill>
                  <a:schemeClr val="tx1">
                    <a:lumMod val="85000"/>
                    <a:lumOff val="15000"/>
                    <a:alpha val="74000"/>
                  </a:schemeClr>
                </a:solidFill>
                <a:latin typeface="Avenir Light" panose="020B0402020203020204" pitchFamily="34" charset="0"/>
                <a:ea typeface="微软雅黑" panose="020B0503020204020204" pitchFamily="34" charset="-122"/>
              </a:rPr>
              <a:t>ONLINE EDUCATION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  <a:alpha val="74000"/>
                </a:schemeClr>
              </a:solidFill>
              <a:latin typeface="Avenir Light" panose="020B04020202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6135" y="5935293"/>
            <a:ext cx="505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1500w+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优质原创内容 ｜累积下载量超过</a:t>
            </a:r>
            <a:r>
              <a:rPr kumimoji="1"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亿次</a:t>
            </a:r>
            <a:endParaRPr kumimoji="1"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47" name="矩形 18"/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-1" fmla="*/ 1585732 w 5716403"/>
                <a:gd name="connsiteY0-2" fmla="*/ 0 h 4445540"/>
                <a:gd name="connsiteX1-3" fmla="*/ 5716403 w 5716403"/>
                <a:gd name="connsiteY1-4" fmla="*/ 0 h 4445540"/>
                <a:gd name="connsiteX2-5" fmla="*/ 5716403 w 5716403"/>
                <a:gd name="connsiteY2-6" fmla="*/ 4445540 h 4445540"/>
                <a:gd name="connsiteX3-7" fmla="*/ 0 w 5716403"/>
                <a:gd name="connsiteY3-8" fmla="*/ 4433965 h 4445540"/>
                <a:gd name="connsiteX4-9" fmla="*/ 1585732 w 5716403"/>
                <a:gd name="connsiteY4-10" fmla="*/ 0 h 444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19"/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-1" fmla="*/ 1608881 w 5739552"/>
                <a:gd name="connsiteY0-2" fmla="*/ 0 h 2424033"/>
                <a:gd name="connsiteX1-3" fmla="*/ 5739552 w 5739552"/>
                <a:gd name="connsiteY1-4" fmla="*/ 0 h 2424033"/>
                <a:gd name="connsiteX2-5" fmla="*/ 5739552 w 5739552"/>
                <a:gd name="connsiteY2-6" fmla="*/ 2412458 h 2424033"/>
                <a:gd name="connsiteX3-7" fmla="*/ 0 w 5739552"/>
                <a:gd name="connsiteY3-8" fmla="*/ 2424033 h 2424033"/>
                <a:gd name="connsiteX4-9" fmla="*/ 1608881 w 5739552"/>
                <a:gd name="connsiteY4-10" fmla="*/ 0 h 2424033"/>
                <a:gd name="connsiteX0-11" fmla="*/ 0 w 6665527"/>
                <a:gd name="connsiteY0-12" fmla="*/ 0 h 2424033"/>
                <a:gd name="connsiteX1-13" fmla="*/ 6665527 w 6665527"/>
                <a:gd name="connsiteY1-14" fmla="*/ 0 h 2424033"/>
                <a:gd name="connsiteX2-15" fmla="*/ 6665527 w 6665527"/>
                <a:gd name="connsiteY2-16" fmla="*/ 2412458 h 2424033"/>
                <a:gd name="connsiteX3-17" fmla="*/ 925975 w 6665527"/>
                <a:gd name="connsiteY3-18" fmla="*/ 2424033 h 2424033"/>
                <a:gd name="connsiteX4-19" fmla="*/ 0 w 6665527"/>
                <a:gd name="connsiteY4-20" fmla="*/ 0 h 2424033"/>
                <a:gd name="connsiteX0-21" fmla="*/ 0 w 6665527"/>
                <a:gd name="connsiteY0-22" fmla="*/ 0 h 2424033"/>
                <a:gd name="connsiteX1-23" fmla="*/ 6665527 w 6665527"/>
                <a:gd name="connsiteY1-24" fmla="*/ 0 h 2424033"/>
                <a:gd name="connsiteX2-25" fmla="*/ 6665527 w 6665527"/>
                <a:gd name="connsiteY2-26" fmla="*/ 2412458 h 2424033"/>
                <a:gd name="connsiteX3-27" fmla="*/ 960699 w 6665527"/>
                <a:gd name="connsiteY3-28" fmla="*/ 2424033 h 2424033"/>
                <a:gd name="connsiteX4-29" fmla="*/ 0 w 6665527"/>
                <a:gd name="connsiteY4-30" fmla="*/ 0 h 2424033"/>
                <a:gd name="connsiteX0-31" fmla="*/ 0 w 6665527"/>
                <a:gd name="connsiteY0-32" fmla="*/ 0 h 2427208"/>
                <a:gd name="connsiteX1-33" fmla="*/ 6665527 w 6665527"/>
                <a:gd name="connsiteY1-34" fmla="*/ 0 h 2427208"/>
                <a:gd name="connsiteX2-35" fmla="*/ 6665527 w 6665527"/>
                <a:gd name="connsiteY2-36" fmla="*/ 2412458 h 2427208"/>
                <a:gd name="connsiteX3-37" fmla="*/ 957524 w 6665527"/>
                <a:gd name="connsiteY3-38" fmla="*/ 2427208 h 2427208"/>
                <a:gd name="connsiteX4-39" fmla="*/ 0 w 6665527"/>
                <a:gd name="connsiteY4-40" fmla="*/ 0 h 2427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图形 8"/>
          <p:cNvGrpSpPr/>
          <p:nvPr/>
        </p:nvGrpSpPr>
        <p:grpSpPr>
          <a:xfrm>
            <a:off x="1112818" y="2804841"/>
            <a:ext cx="1317674" cy="1317674"/>
            <a:chOff x="1633232" y="438267"/>
            <a:chExt cx="884506" cy="884506"/>
          </a:xfrm>
        </p:grpSpPr>
        <p:sp>
          <p:nvSpPr>
            <p:cNvPr id="15" name="任意形状 14"/>
            <p:cNvSpPr/>
            <p:nvPr/>
          </p:nvSpPr>
          <p:spPr>
            <a:xfrm>
              <a:off x="1633232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1743795" y="585684"/>
              <a:ext cx="663379" cy="589670"/>
            </a:xfrm>
            <a:custGeom>
              <a:avLst/>
              <a:gdLst>
                <a:gd name="connsiteX0" fmla="*/ 442253 w 663379"/>
                <a:gd name="connsiteY0" fmla="*/ 221127 h 589670"/>
                <a:gd name="connsiteX1" fmla="*/ 294835 w 663379"/>
                <a:gd name="connsiteY1" fmla="*/ 368544 h 589670"/>
                <a:gd name="connsiteX2" fmla="*/ 515962 w 663379"/>
                <a:gd name="connsiteY2" fmla="*/ 589671 h 589670"/>
                <a:gd name="connsiteX3" fmla="*/ 663380 w 663379"/>
                <a:gd name="connsiteY3" fmla="*/ 0 h 589670"/>
                <a:gd name="connsiteX4" fmla="*/ 0 w 663379"/>
                <a:gd name="connsiteY4" fmla="*/ 257981 h 589670"/>
                <a:gd name="connsiteX5" fmla="*/ 147418 w 663379"/>
                <a:gd name="connsiteY5" fmla="*/ 331690 h 589670"/>
                <a:gd name="connsiteX6" fmla="*/ 221127 w 663379"/>
                <a:gd name="connsiteY6" fmla="*/ 552816 h 589670"/>
                <a:gd name="connsiteX7" fmla="*/ 331690 w 663379"/>
                <a:gd name="connsiteY7" fmla="*/ 405399 h 58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379" h="589670">
                  <a:moveTo>
                    <a:pt x="442253" y="221127"/>
                  </a:moveTo>
                  <a:lnTo>
                    <a:pt x="294835" y="368544"/>
                  </a:lnTo>
                  <a:lnTo>
                    <a:pt x="515962" y="589671"/>
                  </a:lnTo>
                  <a:lnTo>
                    <a:pt x="663380" y="0"/>
                  </a:lnTo>
                  <a:lnTo>
                    <a:pt x="0" y="257981"/>
                  </a:lnTo>
                  <a:lnTo>
                    <a:pt x="147418" y="331690"/>
                  </a:lnTo>
                  <a:lnTo>
                    <a:pt x="221127" y="552816"/>
                  </a:lnTo>
                  <a:lnTo>
                    <a:pt x="331690" y="405399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65" name="文本框 64"/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NO.1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公司团队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30492" y="787651"/>
            <a:ext cx="2150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CFBF9"/>
                </a:solidFill>
              </a:rPr>
              <a:t>https://www.ypppt.com/</a:t>
            </a:r>
            <a:endParaRPr lang="zh-CN" altLang="en-US" sz="1100" dirty="0">
              <a:solidFill>
                <a:srgbClr val="FCFBF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5058137" y="0"/>
            <a:ext cx="3036174" cy="6858000"/>
            <a:chOff x="5058137" y="0"/>
            <a:chExt cx="3036174" cy="6858000"/>
          </a:xfrm>
        </p:grpSpPr>
        <p:sp>
          <p:nvSpPr>
            <p:cNvPr id="3" name="矩形 2"/>
            <p:cNvSpPr/>
            <p:nvPr/>
          </p:nvSpPr>
          <p:spPr>
            <a:xfrm>
              <a:off x="5058137" y="0"/>
              <a:ext cx="3036174" cy="6858000"/>
            </a:xfrm>
            <a:prstGeom prst="rect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769295" y="1443724"/>
              <a:ext cx="1415772" cy="1011601"/>
              <a:chOff x="5769295" y="1162406"/>
              <a:chExt cx="1415772" cy="101160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请输入副标题</a:t>
                </a:r>
                <a:endParaRPr lang="zh-CN" altLang="en-US" sz="160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微软雅黑 Light" panose="020B0502040204020203" pitchFamily="34" charset="-122"/>
                  </a:rPr>
                  <a:t>No.1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5769295" y="2955230"/>
              <a:ext cx="1415772" cy="1011601"/>
              <a:chOff x="5769295" y="1162406"/>
              <a:chExt cx="1415772" cy="1011601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请输入副标题</a:t>
                </a:r>
                <a:endParaRPr lang="zh-CN" altLang="en-US" sz="160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微软雅黑 Light" panose="020B0502040204020203" pitchFamily="34" charset="-122"/>
                  </a:rPr>
                  <a:t>No.2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769295" y="4466735"/>
              <a:ext cx="1415772" cy="1011601"/>
              <a:chOff x="5769295" y="1162406"/>
              <a:chExt cx="1415772" cy="101160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5769295" y="1835453"/>
                <a:ext cx="14157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000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请输入副标题</a:t>
                </a:r>
                <a:endParaRPr lang="zh-CN" altLang="en-US" sz="1600" dirty="0">
                  <a:solidFill>
                    <a:srgbClr val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945624" y="1162406"/>
                <a:ext cx="10631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rgbClr val="000000"/>
                    </a:solidFill>
                    <a:latin typeface="DIN Alternate" panose="020B0500000000000000" pitchFamily="34" charset="0"/>
                    <a:ea typeface="微软雅黑 Light" panose="020B0502040204020203" pitchFamily="34" charset="-122"/>
                  </a:rPr>
                  <a:t>No.3</a:t>
                </a:r>
                <a:endParaRPr lang="zh-CN" altLang="en-US" sz="3600" dirty="0">
                  <a:solidFill>
                    <a:srgbClr val="000000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094311" y="0"/>
            <a:ext cx="4096115" cy="6858000"/>
            <a:chOff x="8094311" y="0"/>
            <a:chExt cx="4096115" cy="6858000"/>
          </a:xfrm>
        </p:grpSpPr>
        <p:sp>
          <p:nvSpPr>
            <p:cNvPr id="33" name="矩形 32"/>
            <p:cNvSpPr/>
            <p:nvPr/>
          </p:nvSpPr>
          <p:spPr>
            <a:xfrm>
              <a:off x="8094311" y="0"/>
              <a:ext cx="4096115" cy="6858000"/>
            </a:xfrm>
            <a:prstGeom prst="rect">
              <a:avLst/>
            </a:prstGeom>
            <a:gradFill>
              <a:gsLst>
                <a:gs pos="99000">
                  <a:srgbClr val="000000"/>
                </a:gs>
                <a:gs pos="0">
                  <a:srgbClr val="000000">
                    <a:alpha val="8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3" name="图形 51" descr="客户评价"/>
            <p:cNvGrpSpPr/>
            <p:nvPr/>
          </p:nvGrpSpPr>
          <p:grpSpPr>
            <a:xfrm>
              <a:off x="8501505" y="1382710"/>
              <a:ext cx="622020" cy="622020"/>
              <a:chOff x="5638800" y="2971800"/>
              <a:chExt cx="914400" cy="914400"/>
            </a:xfrm>
            <a:solidFill>
              <a:schemeClr val="bg1"/>
            </a:solidFill>
          </p:grpSpPr>
          <p:sp>
            <p:nvSpPr>
              <p:cNvPr id="14" name="任意多边形: 形状 19"/>
              <p:cNvSpPr/>
              <p:nvPr/>
            </p:nvSpPr>
            <p:spPr>
              <a:xfrm>
                <a:off x="6224302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任意多边形: 形状 20"/>
              <p:cNvSpPr/>
              <p:nvPr/>
            </p:nvSpPr>
            <p:spPr>
              <a:xfrm>
                <a:off x="5829110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任意多边形: 形状 21"/>
              <p:cNvSpPr/>
              <p:nvPr/>
            </p:nvSpPr>
            <p:spPr>
              <a:xfrm>
                <a:off x="6178296" y="3604450"/>
                <a:ext cx="266700" cy="142875"/>
              </a:xfrm>
              <a:custGeom>
                <a:avLst/>
                <a:gdLst>
                  <a:gd name="connsiteX0" fmla="*/ 253556 w 266700"/>
                  <a:gd name="connsiteY0" fmla="*/ 44101 h 142875"/>
                  <a:gd name="connsiteX1" fmla="*/ 181070 w 266700"/>
                  <a:gd name="connsiteY1" fmla="*/ 9526 h 142875"/>
                  <a:gd name="connsiteX2" fmla="*/ 120110 w 266700"/>
                  <a:gd name="connsiteY2" fmla="*/ 1 h 142875"/>
                  <a:gd name="connsiteX3" fmla="*/ 59246 w 266700"/>
                  <a:gd name="connsiteY3" fmla="*/ 9526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013 w 266700"/>
                  <a:gd name="connsiteY7" fmla="*/ 131446 h 142875"/>
                  <a:gd name="connsiteX8" fmla="*/ 104013 w 266700"/>
                  <a:gd name="connsiteY8" fmla="*/ 148400 h 142875"/>
                  <a:gd name="connsiteX9" fmla="*/ 268319 w 266700"/>
                  <a:gd name="connsiteY9" fmla="*/ 148400 h 142875"/>
                  <a:gd name="connsiteX10" fmla="*/ 268319 w 266700"/>
                  <a:gd name="connsiteY10" fmla="*/ 73819 h 142875"/>
                  <a:gd name="connsiteX11" fmla="*/ 25355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556" y="44101"/>
                    </a:moveTo>
                    <a:cubicBezTo>
                      <a:pt x="232176" y="27474"/>
                      <a:pt x="207446" y="15679"/>
                      <a:pt x="181070" y="9526"/>
                    </a:cubicBezTo>
                    <a:cubicBezTo>
                      <a:pt x="161246" y="3734"/>
                      <a:pt x="140756" y="532"/>
                      <a:pt x="120110" y="1"/>
                    </a:cubicBezTo>
                    <a:cubicBezTo>
                      <a:pt x="99448" y="-46"/>
                      <a:pt x="78906" y="3169"/>
                      <a:pt x="59246" y="9526"/>
                    </a:cubicBezTo>
                    <a:cubicBezTo>
                      <a:pt x="39570" y="14764"/>
                      <a:pt x="20765" y="22851"/>
                      <a:pt x="3429" y="33529"/>
                    </a:cubicBezTo>
                    <a:lnTo>
                      <a:pt x="0" y="37434"/>
                    </a:lnTo>
                    <a:cubicBezTo>
                      <a:pt x="27693" y="44909"/>
                      <a:pt x="53604" y="57865"/>
                      <a:pt x="76200" y="75534"/>
                    </a:cubicBezTo>
                    <a:cubicBezTo>
                      <a:pt x="93960" y="88582"/>
                      <a:pt x="104321" y="109409"/>
                      <a:pt x="104013" y="131446"/>
                    </a:cubicBezTo>
                    <a:lnTo>
                      <a:pt x="104013" y="148400"/>
                    </a:lnTo>
                    <a:lnTo>
                      <a:pt x="268319" y="148400"/>
                    </a:lnTo>
                    <a:lnTo>
                      <a:pt x="268319" y="73819"/>
                    </a:lnTo>
                    <a:cubicBezTo>
                      <a:pt x="268644" y="62075"/>
                      <a:pt x="263111" y="50937"/>
                      <a:pt x="25355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任意多边形: 形状 22"/>
              <p:cNvSpPr/>
              <p:nvPr/>
            </p:nvSpPr>
            <p:spPr>
              <a:xfrm>
                <a:off x="5754910" y="3604450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6 h 142875"/>
                  <a:gd name="connsiteX1" fmla="*/ 191453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7 h 142875"/>
                  <a:gd name="connsiteX4" fmla="*/ 268700 w 266700"/>
                  <a:gd name="connsiteY4" fmla="*/ 37529 h 142875"/>
                  <a:gd name="connsiteX5" fmla="*/ 263271 w 266700"/>
                  <a:gd name="connsiteY5" fmla="*/ 31338 h 142875"/>
                  <a:gd name="connsiteX6" fmla="*/ 209169 w 266700"/>
                  <a:gd name="connsiteY6" fmla="*/ 9526 h 142875"/>
                  <a:gd name="connsiteX7" fmla="*/ 148304 w 266700"/>
                  <a:gd name="connsiteY7" fmla="*/ 1 h 142875"/>
                  <a:gd name="connsiteX8" fmla="*/ 87344 w 266700"/>
                  <a:gd name="connsiteY8" fmla="*/ 9526 h 142875"/>
                  <a:gd name="connsiteX9" fmla="*/ 14859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6"/>
                    </a:moveTo>
                    <a:cubicBezTo>
                      <a:pt x="164702" y="109990"/>
                      <a:pt x="174570" y="89728"/>
                      <a:pt x="191453" y="76486"/>
                    </a:cubicBezTo>
                    <a:lnTo>
                      <a:pt x="192500" y="75534"/>
                    </a:lnTo>
                    <a:lnTo>
                      <a:pt x="193739" y="74677"/>
                    </a:lnTo>
                    <a:cubicBezTo>
                      <a:pt x="216602" y="58406"/>
                      <a:pt x="241905" y="45867"/>
                      <a:pt x="268700" y="37529"/>
                    </a:cubicBezTo>
                    <a:cubicBezTo>
                      <a:pt x="266795" y="35529"/>
                      <a:pt x="264986" y="33433"/>
                      <a:pt x="263271" y="31338"/>
                    </a:cubicBezTo>
                    <a:cubicBezTo>
                      <a:pt x="246372" y="21520"/>
                      <a:pt x="228152" y="14175"/>
                      <a:pt x="209169" y="9526"/>
                    </a:cubicBezTo>
                    <a:cubicBezTo>
                      <a:pt x="189376" y="3742"/>
                      <a:pt x="168918" y="541"/>
                      <a:pt x="148304" y="1"/>
                    </a:cubicBezTo>
                    <a:cubicBezTo>
                      <a:pt x="127609" y="-53"/>
                      <a:pt x="107036" y="3162"/>
                      <a:pt x="87344" y="9526"/>
                    </a:cubicBezTo>
                    <a:cubicBezTo>
                      <a:pt x="61338" y="16700"/>
                      <a:pt x="36801" y="28404"/>
                      <a:pt x="14859" y="44101"/>
                    </a:cubicBezTo>
                    <a:cubicBezTo>
                      <a:pt x="5620" y="51212"/>
                      <a:pt x="146" y="62162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任意多边形: 形状 23"/>
              <p:cNvSpPr/>
              <p:nvPr/>
            </p:nvSpPr>
            <p:spPr>
              <a:xfrm>
                <a:off x="5952553" y="3662170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3 h 142875"/>
                  <a:gd name="connsiteX3" fmla="*/ 87344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3 h 142875"/>
                  <a:gd name="connsiteX7" fmla="*/ 296513 w 295275"/>
                  <a:gd name="connsiteY7" fmla="*/ 73725 h 142875"/>
                  <a:gd name="connsiteX8" fmla="*/ 296513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70"/>
                      <a:pt x="5544" y="51107"/>
                      <a:pt x="14859" y="44103"/>
                    </a:cubicBezTo>
                    <a:cubicBezTo>
                      <a:pt x="36757" y="28332"/>
                      <a:pt x="61308" y="16621"/>
                      <a:pt x="87344" y="9527"/>
                    </a:cubicBezTo>
                    <a:cubicBezTo>
                      <a:pt x="106995" y="3128"/>
                      <a:pt x="127543" y="-88"/>
                      <a:pt x="148209" y="2"/>
                    </a:cubicBezTo>
                    <a:cubicBezTo>
                      <a:pt x="168859" y="487"/>
                      <a:pt x="189355" y="3690"/>
                      <a:pt x="209169" y="9527"/>
                    </a:cubicBezTo>
                    <a:cubicBezTo>
                      <a:pt x="235573" y="15599"/>
                      <a:pt x="260319" y="27402"/>
                      <a:pt x="281654" y="44103"/>
                    </a:cubicBezTo>
                    <a:cubicBezTo>
                      <a:pt x="291244" y="50876"/>
                      <a:pt x="296819" y="61990"/>
                      <a:pt x="296513" y="73725"/>
                    </a:cubicBezTo>
                    <a:lnTo>
                      <a:pt x="296513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任意多边形: 形状 24"/>
              <p:cNvSpPr/>
              <p:nvPr/>
            </p:nvSpPr>
            <p:spPr>
              <a:xfrm>
                <a:off x="6026658" y="3493770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任意多边形: 形状 25"/>
              <p:cNvSpPr/>
              <p:nvPr/>
            </p:nvSpPr>
            <p:spPr>
              <a:xfrm>
                <a:off x="5755481" y="3048000"/>
                <a:ext cx="685800" cy="342900"/>
              </a:xfrm>
              <a:custGeom>
                <a:avLst/>
                <a:gdLst>
                  <a:gd name="connsiteX0" fmla="*/ 654844 w 685800"/>
                  <a:gd name="connsiteY0" fmla="*/ 0 h 342900"/>
                  <a:gd name="connsiteX1" fmla="*/ 38100 w 685800"/>
                  <a:gd name="connsiteY1" fmla="*/ 0 h 342900"/>
                  <a:gd name="connsiteX2" fmla="*/ 0 w 685800"/>
                  <a:gd name="connsiteY2" fmla="*/ 38100 h 342900"/>
                  <a:gd name="connsiteX3" fmla="*/ 0 w 685800"/>
                  <a:gd name="connsiteY3" fmla="*/ 247650 h 342900"/>
                  <a:gd name="connsiteX4" fmla="*/ 38100 w 685800"/>
                  <a:gd name="connsiteY4" fmla="*/ 285750 h 342900"/>
                  <a:gd name="connsiteX5" fmla="*/ 178594 w 685800"/>
                  <a:gd name="connsiteY5" fmla="*/ 285750 h 342900"/>
                  <a:gd name="connsiteX6" fmla="*/ 178594 w 685800"/>
                  <a:gd name="connsiteY6" fmla="*/ 342900 h 342900"/>
                  <a:gd name="connsiteX7" fmla="*/ 238601 w 685800"/>
                  <a:gd name="connsiteY7" fmla="*/ 285750 h 342900"/>
                  <a:gd name="connsiteX8" fmla="*/ 303371 w 685800"/>
                  <a:gd name="connsiteY8" fmla="*/ 285750 h 342900"/>
                  <a:gd name="connsiteX9" fmla="*/ 340519 w 685800"/>
                  <a:gd name="connsiteY9" fmla="*/ 342900 h 342900"/>
                  <a:gd name="connsiteX10" fmla="*/ 374809 w 685800"/>
                  <a:gd name="connsiteY10" fmla="*/ 285750 h 342900"/>
                  <a:gd name="connsiteX11" fmla="*/ 442436 w 685800"/>
                  <a:gd name="connsiteY11" fmla="*/ 285750 h 342900"/>
                  <a:gd name="connsiteX12" fmla="*/ 502444 w 685800"/>
                  <a:gd name="connsiteY12" fmla="*/ 342900 h 342900"/>
                  <a:gd name="connsiteX13" fmla="*/ 502444 w 685800"/>
                  <a:gd name="connsiteY13" fmla="*/ 285750 h 342900"/>
                  <a:gd name="connsiteX14" fmla="*/ 654844 w 685800"/>
                  <a:gd name="connsiteY14" fmla="*/ 285750 h 342900"/>
                  <a:gd name="connsiteX15" fmla="*/ 692944 w 685800"/>
                  <a:gd name="connsiteY15" fmla="*/ 247650 h 342900"/>
                  <a:gd name="connsiteX16" fmla="*/ 692944 w 685800"/>
                  <a:gd name="connsiteY16" fmla="*/ 38100 h 342900"/>
                  <a:gd name="connsiteX17" fmla="*/ 654844 w 685800"/>
                  <a:gd name="connsiteY17" fmla="*/ 0 h 342900"/>
                  <a:gd name="connsiteX18" fmla="*/ 95250 w 685800"/>
                  <a:gd name="connsiteY18" fmla="*/ 85725 h 342900"/>
                  <a:gd name="connsiteX19" fmla="*/ 540544 w 685800"/>
                  <a:gd name="connsiteY19" fmla="*/ 85725 h 342900"/>
                  <a:gd name="connsiteX20" fmla="*/ 540544 w 685800"/>
                  <a:gd name="connsiteY20" fmla="*/ 104775 h 342900"/>
                  <a:gd name="connsiteX21" fmla="*/ 95250 w 685800"/>
                  <a:gd name="connsiteY21" fmla="*/ 104775 h 342900"/>
                  <a:gd name="connsiteX22" fmla="*/ 445294 w 685800"/>
                  <a:gd name="connsiteY22" fmla="*/ 200025 h 342900"/>
                  <a:gd name="connsiteX23" fmla="*/ 95250 w 685800"/>
                  <a:gd name="connsiteY23" fmla="*/ 200025 h 342900"/>
                  <a:gd name="connsiteX24" fmla="*/ 95250 w 685800"/>
                  <a:gd name="connsiteY24" fmla="*/ 180975 h 342900"/>
                  <a:gd name="connsiteX25" fmla="*/ 445294 w 685800"/>
                  <a:gd name="connsiteY25" fmla="*/ 180975 h 342900"/>
                  <a:gd name="connsiteX26" fmla="*/ 597694 w 685800"/>
                  <a:gd name="connsiteY26" fmla="*/ 152400 h 342900"/>
                  <a:gd name="connsiteX27" fmla="*/ 95250 w 685800"/>
                  <a:gd name="connsiteY27" fmla="*/ 152400 h 342900"/>
                  <a:gd name="connsiteX28" fmla="*/ 95250 w 685800"/>
                  <a:gd name="connsiteY28" fmla="*/ 133350 h 342900"/>
                  <a:gd name="connsiteX29" fmla="*/ 597694 w 685800"/>
                  <a:gd name="connsiteY29" fmla="*/ 1333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5800" h="342900">
                    <a:moveTo>
                      <a:pt x="654844" y="0"/>
                    </a:move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247650"/>
                    </a:lnTo>
                    <a:cubicBezTo>
                      <a:pt x="0" y="268692"/>
                      <a:pt x="17058" y="285750"/>
                      <a:pt x="38100" y="285750"/>
                    </a:cubicBezTo>
                    <a:lnTo>
                      <a:pt x="178594" y="285750"/>
                    </a:lnTo>
                    <a:lnTo>
                      <a:pt x="178594" y="342900"/>
                    </a:lnTo>
                    <a:lnTo>
                      <a:pt x="238601" y="285750"/>
                    </a:lnTo>
                    <a:lnTo>
                      <a:pt x="303371" y="285750"/>
                    </a:lnTo>
                    <a:lnTo>
                      <a:pt x="340519" y="342900"/>
                    </a:lnTo>
                    <a:lnTo>
                      <a:pt x="374809" y="285750"/>
                    </a:lnTo>
                    <a:lnTo>
                      <a:pt x="442436" y="285750"/>
                    </a:lnTo>
                    <a:lnTo>
                      <a:pt x="502444" y="342900"/>
                    </a:lnTo>
                    <a:lnTo>
                      <a:pt x="502444" y="285750"/>
                    </a:lnTo>
                    <a:lnTo>
                      <a:pt x="654844" y="285750"/>
                    </a:lnTo>
                    <a:cubicBezTo>
                      <a:pt x="675885" y="285750"/>
                      <a:pt x="692944" y="268692"/>
                      <a:pt x="692944" y="247650"/>
                    </a:cubicBezTo>
                    <a:lnTo>
                      <a:pt x="692944" y="38100"/>
                    </a:lnTo>
                    <a:cubicBezTo>
                      <a:pt x="692944" y="17058"/>
                      <a:pt x="675885" y="0"/>
                      <a:pt x="654844" y="0"/>
                    </a:cubicBezTo>
                    <a:close/>
                    <a:moveTo>
                      <a:pt x="95250" y="85725"/>
                    </a:moveTo>
                    <a:lnTo>
                      <a:pt x="540544" y="85725"/>
                    </a:lnTo>
                    <a:lnTo>
                      <a:pt x="540544" y="104775"/>
                    </a:lnTo>
                    <a:lnTo>
                      <a:pt x="95250" y="104775"/>
                    </a:lnTo>
                    <a:close/>
                    <a:moveTo>
                      <a:pt x="445294" y="200025"/>
                    </a:moveTo>
                    <a:lnTo>
                      <a:pt x="95250" y="200025"/>
                    </a:lnTo>
                    <a:lnTo>
                      <a:pt x="95250" y="180975"/>
                    </a:lnTo>
                    <a:lnTo>
                      <a:pt x="445294" y="180975"/>
                    </a:lnTo>
                    <a:close/>
                    <a:moveTo>
                      <a:pt x="597694" y="152400"/>
                    </a:moveTo>
                    <a:lnTo>
                      <a:pt x="95250" y="152400"/>
                    </a:lnTo>
                    <a:lnTo>
                      <a:pt x="95250" y="133350"/>
                    </a:lnTo>
                    <a:lnTo>
                      <a:pt x="59769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489320" y="2066079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489320" y="4403767"/>
              <a:ext cx="2728908" cy="84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请输入文本内容，以一段话的形式，进行描述，尽量保证观点传达清晰。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489320" y="3257696"/>
              <a:ext cx="2728908" cy="845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请输入文本内容，以一段话的形式，进行描述，尽量保证观点传达清晰。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4" name="直接连接符 53"/>
            <p:cNvCxnSpPr/>
            <p:nvPr/>
          </p:nvCxnSpPr>
          <p:spPr>
            <a:xfrm>
              <a:off x="8595074" y="2683874"/>
              <a:ext cx="117884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573" y="-1"/>
            <a:ext cx="5053584" cy="6858001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28" name="椭圆 27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公司团队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线连接符 31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组合 2054"/>
          <p:cNvGrpSpPr/>
          <p:nvPr/>
        </p:nvGrpSpPr>
        <p:grpSpPr>
          <a:xfrm>
            <a:off x="874713" y="1893968"/>
            <a:ext cx="2894388" cy="1209713"/>
            <a:chOff x="874713" y="2164962"/>
            <a:chExt cx="2894388" cy="1209713"/>
          </a:xfrm>
        </p:grpSpPr>
        <p:grpSp>
          <p:nvGrpSpPr>
            <p:cNvPr id="497" name="组合 496"/>
            <p:cNvGrpSpPr/>
            <p:nvPr/>
          </p:nvGrpSpPr>
          <p:grpSpPr>
            <a:xfrm>
              <a:off x="874713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498" name="Freeform 11"/>
              <p:cNvSpPr/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5"/>
              <p:cNvSpPr/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"/>
              <p:cNvSpPr/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"/>
              <p:cNvSpPr/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21"/>
              <p:cNvSpPr/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22"/>
              <p:cNvSpPr/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25"/>
              <p:cNvSpPr/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27"/>
              <p:cNvSpPr/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31"/>
              <p:cNvSpPr/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32"/>
              <p:cNvSpPr/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33"/>
              <p:cNvSpPr/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34"/>
              <p:cNvSpPr/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35"/>
              <p:cNvSpPr/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36"/>
              <p:cNvSpPr/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37"/>
              <p:cNvSpPr/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38"/>
              <p:cNvSpPr/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41"/>
              <p:cNvSpPr/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42"/>
              <p:cNvSpPr/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" name="Freeform 43"/>
              <p:cNvSpPr/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" name="Freeform 45"/>
              <p:cNvSpPr/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" name="Freeform 46"/>
              <p:cNvSpPr/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" name="Freeform 51"/>
              <p:cNvSpPr/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" name="Freeform 52"/>
              <p:cNvSpPr/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" name="Freeform 55"/>
              <p:cNvSpPr/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" name="Freeform 58"/>
              <p:cNvSpPr/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3" name="Freeform 60"/>
              <p:cNvSpPr/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4" name="Freeform 62"/>
              <p:cNvSpPr/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5" name="Freeform 64"/>
              <p:cNvSpPr/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6" name="Freeform 69"/>
              <p:cNvSpPr/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7" name="Freeform 70"/>
              <p:cNvSpPr/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8" name="Freeform 71"/>
              <p:cNvSpPr/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9" name="Freeform 72"/>
              <p:cNvSpPr/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0" name="Freeform 75"/>
              <p:cNvSpPr/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1" name="Freeform 76"/>
              <p:cNvSpPr/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2" name="Freeform 78"/>
              <p:cNvSpPr/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3" name="Freeform 79"/>
              <p:cNvSpPr/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4" name="Freeform 81"/>
              <p:cNvSpPr/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5" name="组合 534"/>
            <p:cNvGrpSpPr/>
            <p:nvPr/>
          </p:nvGrpSpPr>
          <p:grpSpPr>
            <a:xfrm>
              <a:off x="3295568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536" name="Freeform 9"/>
              <p:cNvSpPr/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7" name="Freeform 10"/>
              <p:cNvSpPr/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8" name="Freeform 12"/>
              <p:cNvSpPr/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9" name="Freeform 13"/>
              <p:cNvSpPr/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0" name="Freeform 14"/>
              <p:cNvSpPr/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1" name="Freeform 16"/>
              <p:cNvSpPr/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2" name="Freeform 17"/>
              <p:cNvSpPr/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3" name="Freeform 20"/>
              <p:cNvSpPr/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4" name="Freeform 23"/>
              <p:cNvSpPr/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5" name="Freeform 24"/>
              <p:cNvSpPr/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6" name="Freeform 26"/>
              <p:cNvSpPr/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7" name="Freeform 28"/>
              <p:cNvSpPr/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8" name="Freeform 29"/>
              <p:cNvSpPr/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9" name="Freeform 30"/>
              <p:cNvSpPr/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0" name="Freeform 39"/>
              <p:cNvSpPr/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1" name="Freeform 40"/>
              <p:cNvSpPr/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2" name="Freeform 44"/>
              <p:cNvSpPr/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3" name="Freeform 47"/>
              <p:cNvSpPr/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4" name="Freeform 48"/>
              <p:cNvSpPr/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5" name="Freeform 49"/>
              <p:cNvSpPr/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6" name="Freeform 50"/>
              <p:cNvSpPr/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7" name="Freeform 53"/>
              <p:cNvSpPr/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8" name="Freeform 54"/>
              <p:cNvSpPr/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9" name="Freeform 56"/>
              <p:cNvSpPr/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0" name="Freeform 57"/>
              <p:cNvSpPr/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1" name="Freeform 59"/>
              <p:cNvSpPr/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2" name="Freeform 61"/>
              <p:cNvSpPr/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3" name="Freeform 63"/>
              <p:cNvSpPr/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4" name="Freeform 65"/>
              <p:cNvSpPr/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5" name="Freeform 66"/>
              <p:cNvSpPr/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6" name="Freeform 67"/>
              <p:cNvSpPr/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7" name="Freeform 68"/>
              <p:cNvSpPr/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8" name="Freeform 73"/>
              <p:cNvSpPr/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9" name="Freeform 74"/>
              <p:cNvSpPr/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0" name="Freeform 77"/>
              <p:cNvSpPr/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1" name="Freeform 80"/>
              <p:cNvSpPr/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2" name="Freeform 82"/>
              <p:cNvSpPr/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3" name="星形: 五角 5"/>
            <p:cNvSpPr/>
            <p:nvPr/>
          </p:nvSpPr>
          <p:spPr>
            <a:xfrm>
              <a:off x="2252710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4" name="文本框 573"/>
            <p:cNvSpPr txBox="1"/>
            <p:nvPr/>
          </p:nvSpPr>
          <p:spPr>
            <a:xfrm>
              <a:off x="1690966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人气优质平台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75" name="文本框 574"/>
            <p:cNvSpPr txBox="1"/>
            <p:nvPr/>
          </p:nvSpPr>
          <p:spPr>
            <a:xfrm>
              <a:off x="1460133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zh-CN" altLang="en-US" sz="2000" b="1" dirty="0">
                <a:gradFill>
                  <a:gsLst>
                    <a:gs pos="99000">
                      <a:srgbClr val="000000"/>
                    </a:gs>
                    <a:gs pos="0">
                      <a:srgbClr val="000000">
                        <a:alpha val="82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6" name="组合 2055"/>
          <p:cNvGrpSpPr/>
          <p:nvPr/>
        </p:nvGrpSpPr>
        <p:grpSpPr>
          <a:xfrm>
            <a:off x="4648806" y="1893968"/>
            <a:ext cx="2894388" cy="1209713"/>
            <a:chOff x="4648806" y="2164962"/>
            <a:chExt cx="2894388" cy="1209713"/>
          </a:xfrm>
        </p:grpSpPr>
        <p:grpSp>
          <p:nvGrpSpPr>
            <p:cNvPr id="576" name="组合 575"/>
            <p:cNvGrpSpPr/>
            <p:nvPr/>
          </p:nvGrpSpPr>
          <p:grpSpPr>
            <a:xfrm>
              <a:off x="4648806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577" name="Freeform 11"/>
              <p:cNvSpPr/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8" name="Freeform 15"/>
              <p:cNvSpPr/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9" name="Freeform 18"/>
              <p:cNvSpPr/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0" name="Freeform 19"/>
              <p:cNvSpPr/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1" name="Freeform 21"/>
              <p:cNvSpPr/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2" name="Freeform 22"/>
              <p:cNvSpPr/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3" name="Freeform 25"/>
              <p:cNvSpPr/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4" name="Freeform 27"/>
              <p:cNvSpPr/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5" name="Freeform 31"/>
              <p:cNvSpPr/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6" name="Freeform 32"/>
              <p:cNvSpPr/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7" name="Freeform 33"/>
              <p:cNvSpPr/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8" name="Freeform 34"/>
              <p:cNvSpPr/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9" name="Freeform 35"/>
              <p:cNvSpPr/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0" name="Freeform 36"/>
              <p:cNvSpPr/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1" name="Freeform 37"/>
              <p:cNvSpPr/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2" name="Freeform 38"/>
              <p:cNvSpPr/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3" name="Freeform 41"/>
              <p:cNvSpPr/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4" name="Freeform 42"/>
              <p:cNvSpPr/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5" name="Freeform 43"/>
              <p:cNvSpPr/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6" name="Freeform 45"/>
              <p:cNvSpPr/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7" name="Freeform 46"/>
              <p:cNvSpPr/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8" name="Freeform 51"/>
              <p:cNvSpPr/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9" name="Freeform 52"/>
              <p:cNvSpPr/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0" name="Freeform 55"/>
              <p:cNvSpPr/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1" name="Freeform 58"/>
              <p:cNvSpPr/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2" name="Freeform 60"/>
              <p:cNvSpPr/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3" name="Freeform 62"/>
              <p:cNvSpPr/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4" name="Freeform 64"/>
              <p:cNvSpPr/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5" name="Freeform 69"/>
              <p:cNvSpPr/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6" name="Freeform 70"/>
              <p:cNvSpPr/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7" name="Freeform 71"/>
              <p:cNvSpPr/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8" name="Freeform 72"/>
              <p:cNvSpPr/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9" name="Freeform 75"/>
              <p:cNvSpPr/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0" name="Freeform 76"/>
              <p:cNvSpPr/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1" name="Freeform 78"/>
              <p:cNvSpPr/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2" name="Freeform 79"/>
              <p:cNvSpPr/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3" name="Freeform 81"/>
              <p:cNvSpPr/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4" name="组合 613"/>
            <p:cNvGrpSpPr/>
            <p:nvPr/>
          </p:nvGrpSpPr>
          <p:grpSpPr>
            <a:xfrm>
              <a:off x="7069661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15" name="Freeform 9"/>
              <p:cNvSpPr/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" name="Freeform 10"/>
              <p:cNvSpPr/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" name="Freeform 12"/>
              <p:cNvSpPr/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" name="Freeform 13"/>
              <p:cNvSpPr/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9" name="Freeform 14"/>
              <p:cNvSpPr/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0" name="Freeform 16"/>
              <p:cNvSpPr/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1" name="Freeform 17"/>
              <p:cNvSpPr/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2" name="Freeform 20"/>
              <p:cNvSpPr/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3" name="Freeform 23"/>
              <p:cNvSpPr/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4" name="Freeform 24"/>
              <p:cNvSpPr/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5" name="Freeform 26"/>
              <p:cNvSpPr/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6" name="Freeform 28"/>
              <p:cNvSpPr/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7" name="Freeform 29"/>
              <p:cNvSpPr/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8" name="Freeform 30"/>
              <p:cNvSpPr/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9" name="Freeform 39"/>
              <p:cNvSpPr/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0" name="Freeform 40"/>
              <p:cNvSpPr/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1" name="Freeform 44"/>
              <p:cNvSpPr/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2" name="Freeform 47"/>
              <p:cNvSpPr/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3" name="Freeform 48"/>
              <p:cNvSpPr/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4" name="Freeform 49"/>
              <p:cNvSpPr/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5" name="Freeform 50"/>
              <p:cNvSpPr/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6" name="Freeform 53"/>
              <p:cNvSpPr/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7" name="Freeform 54"/>
              <p:cNvSpPr/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8" name="Freeform 56"/>
              <p:cNvSpPr/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9" name="Freeform 57"/>
              <p:cNvSpPr/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0" name="Freeform 59"/>
              <p:cNvSpPr/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1" name="Freeform 61"/>
              <p:cNvSpPr/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2" name="Freeform 63"/>
              <p:cNvSpPr/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3" name="Freeform 65"/>
              <p:cNvSpPr/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4" name="Freeform 66"/>
              <p:cNvSpPr/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5" name="Freeform 67"/>
              <p:cNvSpPr/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6" name="Freeform 68"/>
              <p:cNvSpPr/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7" name="Freeform 73"/>
              <p:cNvSpPr/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8" name="Freeform 74"/>
              <p:cNvSpPr/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9" name="Freeform 77"/>
              <p:cNvSpPr/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0" name="Freeform 80"/>
              <p:cNvSpPr/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1" name="Freeform 82"/>
              <p:cNvSpPr/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2" name="星形: 五角 89"/>
            <p:cNvSpPr/>
            <p:nvPr/>
          </p:nvSpPr>
          <p:spPr>
            <a:xfrm>
              <a:off x="6026803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3" name="文本框 652"/>
            <p:cNvSpPr txBox="1"/>
            <p:nvPr/>
          </p:nvSpPr>
          <p:spPr>
            <a:xfrm>
              <a:off x="5465060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人气优质平台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54" name="文本框 653"/>
            <p:cNvSpPr txBox="1"/>
            <p:nvPr/>
          </p:nvSpPr>
          <p:spPr>
            <a:xfrm>
              <a:off x="5234226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zh-CN" altLang="en-US" sz="2000" b="1" dirty="0">
                <a:gradFill>
                  <a:gsLst>
                    <a:gs pos="99000">
                      <a:srgbClr val="000000"/>
                    </a:gs>
                    <a:gs pos="0">
                      <a:srgbClr val="000000">
                        <a:alpha val="82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7" name="组合 2056"/>
          <p:cNvGrpSpPr/>
          <p:nvPr/>
        </p:nvGrpSpPr>
        <p:grpSpPr>
          <a:xfrm>
            <a:off x="8407592" y="1893968"/>
            <a:ext cx="2894388" cy="1209713"/>
            <a:chOff x="8407592" y="2164962"/>
            <a:chExt cx="2894388" cy="1209713"/>
          </a:xfrm>
        </p:grpSpPr>
        <p:grpSp>
          <p:nvGrpSpPr>
            <p:cNvPr id="655" name="组合 654"/>
            <p:cNvGrpSpPr/>
            <p:nvPr/>
          </p:nvGrpSpPr>
          <p:grpSpPr>
            <a:xfrm>
              <a:off x="8407592" y="2168912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56" name="Freeform 11"/>
              <p:cNvSpPr/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7" name="Freeform 15"/>
              <p:cNvSpPr/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8" name="Freeform 18"/>
              <p:cNvSpPr/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9" name="Freeform 19"/>
              <p:cNvSpPr/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0" name="Freeform 21"/>
              <p:cNvSpPr/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1" name="Freeform 22"/>
              <p:cNvSpPr/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2" name="Freeform 25"/>
              <p:cNvSpPr/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3" name="Freeform 27"/>
              <p:cNvSpPr/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4" name="Freeform 31"/>
              <p:cNvSpPr/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5" name="Freeform 32"/>
              <p:cNvSpPr/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6" name="Freeform 33"/>
              <p:cNvSpPr/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7" name="Freeform 34"/>
              <p:cNvSpPr/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8" name="Freeform 35"/>
              <p:cNvSpPr/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9" name="Freeform 36"/>
              <p:cNvSpPr/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0" name="Freeform 37"/>
              <p:cNvSpPr/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1" name="Freeform 38"/>
              <p:cNvSpPr/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2" name="Freeform 41"/>
              <p:cNvSpPr/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3" name="Freeform 42"/>
              <p:cNvSpPr/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4" name="Freeform 43"/>
              <p:cNvSpPr/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5" name="Freeform 45"/>
              <p:cNvSpPr/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6" name="Freeform 46"/>
              <p:cNvSpPr/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7" name="Freeform 51"/>
              <p:cNvSpPr/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8" name="Freeform 52"/>
              <p:cNvSpPr/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9" name="Freeform 55"/>
              <p:cNvSpPr/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0" name="Freeform 58"/>
              <p:cNvSpPr/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1" name="Freeform 60"/>
              <p:cNvSpPr/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2" name="Freeform 62"/>
              <p:cNvSpPr/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3" name="Freeform 64"/>
              <p:cNvSpPr/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4" name="Freeform 69"/>
              <p:cNvSpPr/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5" name="Freeform 70"/>
              <p:cNvSpPr/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6" name="Freeform 71"/>
              <p:cNvSpPr/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7" name="Freeform 72"/>
              <p:cNvSpPr/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8" name="Freeform 75"/>
              <p:cNvSpPr/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9" name="Freeform 76"/>
              <p:cNvSpPr/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0" name="Freeform 78"/>
              <p:cNvSpPr/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1" name="Freeform 79"/>
              <p:cNvSpPr/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2" name="Freeform 81"/>
              <p:cNvSpPr/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3" name="组合 692"/>
            <p:cNvGrpSpPr/>
            <p:nvPr/>
          </p:nvGrpSpPr>
          <p:grpSpPr>
            <a:xfrm>
              <a:off x="10828447" y="2164962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694" name="Freeform 9"/>
              <p:cNvSpPr/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5" name="Freeform 10"/>
              <p:cNvSpPr/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6" name="Freeform 12"/>
              <p:cNvSpPr/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7" name="Freeform 13"/>
              <p:cNvSpPr/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8" name="Freeform 14"/>
              <p:cNvSpPr/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9" name="Freeform 16"/>
              <p:cNvSpPr/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0" name="Freeform 17"/>
              <p:cNvSpPr/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1" name="Freeform 20"/>
              <p:cNvSpPr/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2" name="Freeform 23"/>
              <p:cNvSpPr/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3" name="Freeform 24"/>
              <p:cNvSpPr/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4" name="Freeform 26"/>
              <p:cNvSpPr/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5" name="Freeform 28"/>
              <p:cNvSpPr/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" name="Freeform 29"/>
              <p:cNvSpPr/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7" name="Freeform 30"/>
              <p:cNvSpPr/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8" name="Freeform 39"/>
              <p:cNvSpPr/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9" name="Freeform 40"/>
              <p:cNvSpPr/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0" name="Freeform 44"/>
              <p:cNvSpPr/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1" name="Freeform 47"/>
              <p:cNvSpPr/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2" name="Freeform 48"/>
              <p:cNvSpPr/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3" name="Freeform 49"/>
              <p:cNvSpPr/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4" name="Freeform 50"/>
              <p:cNvSpPr/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5" name="Freeform 53"/>
              <p:cNvSpPr/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6" name="Freeform 54"/>
              <p:cNvSpPr/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7" name="Freeform 56"/>
              <p:cNvSpPr/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" name="Freeform 57"/>
              <p:cNvSpPr/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9" name="Freeform 59"/>
              <p:cNvSpPr/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0" name="Freeform 61"/>
              <p:cNvSpPr/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" name="Freeform 63"/>
              <p:cNvSpPr/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2" name="Freeform 65"/>
              <p:cNvSpPr/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3" name="Freeform 66"/>
              <p:cNvSpPr/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4" name="Freeform 67"/>
              <p:cNvSpPr/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5" name="Freeform 68"/>
              <p:cNvSpPr/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6" name="Freeform 73"/>
              <p:cNvSpPr/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7" name="Freeform 74"/>
              <p:cNvSpPr/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8" name="Freeform 77"/>
              <p:cNvSpPr/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9" name="Freeform 80"/>
              <p:cNvSpPr/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0" name="Freeform 82"/>
              <p:cNvSpPr/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1" name="星形: 五角 171"/>
            <p:cNvSpPr/>
            <p:nvPr/>
          </p:nvSpPr>
          <p:spPr>
            <a:xfrm>
              <a:off x="9785589" y="3236281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2" name="文本框 731"/>
            <p:cNvSpPr txBox="1"/>
            <p:nvPr/>
          </p:nvSpPr>
          <p:spPr>
            <a:xfrm>
              <a:off x="9223846" y="2846762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人气优质平台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33" name="文本框 732"/>
            <p:cNvSpPr txBox="1"/>
            <p:nvPr/>
          </p:nvSpPr>
          <p:spPr>
            <a:xfrm>
              <a:off x="8993012" y="2385097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zh-CN" altLang="en-US" sz="2000" b="1" dirty="0">
                <a:gradFill>
                  <a:gsLst>
                    <a:gs pos="99000">
                      <a:srgbClr val="000000"/>
                    </a:gs>
                    <a:gs pos="0">
                      <a:srgbClr val="000000">
                        <a:alpha val="82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60" name="组合 2059"/>
          <p:cNvGrpSpPr/>
          <p:nvPr/>
        </p:nvGrpSpPr>
        <p:grpSpPr>
          <a:xfrm>
            <a:off x="874713" y="4170581"/>
            <a:ext cx="2894388" cy="1209713"/>
            <a:chOff x="874713" y="4170581"/>
            <a:chExt cx="2894388" cy="1209713"/>
          </a:xfrm>
        </p:grpSpPr>
        <p:grpSp>
          <p:nvGrpSpPr>
            <p:cNvPr id="734" name="组合 733"/>
            <p:cNvGrpSpPr/>
            <p:nvPr/>
          </p:nvGrpSpPr>
          <p:grpSpPr>
            <a:xfrm>
              <a:off x="874713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735" name="Freeform 11"/>
              <p:cNvSpPr/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6" name="Freeform 15"/>
              <p:cNvSpPr/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7" name="Freeform 18"/>
              <p:cNvSpPr/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8" name="Freeform 19"/>
              <p:cNvSpPr/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9" name="Freeform 21"/>
              <p:cNvSpPr/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0" name="Freeform 22"/>
              <p:cNvSpPr/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1" name="Freeform 25"/>
              <p:cNvSpPr/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2" name="Freeform 27"/>
              <p:cNvSpPr/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3" name="Freeform 31"/>
              <p:cNvSpPr/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4" name="Freeform 32"/>
              <p:cNvSpPr/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5" name="Freeform 33"/>
              <p:cNvSpPr/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6" name="Freeform 34"/>
              <p:cNvSpPr/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7" name="Freeform 35"/>
              <p:cNvSpPr/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8" name="Freeform 36"/>
              <p:cNvSpPr/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9" name="Freeform 37"/>
              <p:cNvSpPr/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0" name="Freeform 38"/>
              <p:cNvSpPr/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1" name="Freeform 41"/>
              <p:cNvSpPr/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2" name="Freeform 42"/>
              <p:cNvSpPr/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3" name="Freeform 43"/>
              <p:cNvSpPr/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4" name="Freeform 45"/>
              <p:cNvSpPr/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5" name="Freeform 46"/>
              <p:cNvSpPr/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6" name="Freeform 51"/>
              <p:cNvSpPr/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7" name="Freeform 52"/>
              <p:cNvSpPr/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8" name="Freeform 55"/>
              <p:cNvSpPr/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9" name="Freeform 58"/>
              <p:cNvSpPr/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0" name="Freeform 60"/>
              <p:cNvSpPr/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1" name="Freeform 62"/>
              <p:cNvSpPr/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2" name="Freeform 64"/>
              <p:cNvSpPr/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3" name="Freeform 69"/>
              <p:cNvSpPr/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4" name="Freeform 70"/>
              <p:cNvSpPr/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5" name="Freeform 71"/>
              <p:cNvSpPr/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6" name="Freeform 72"/>
              <p:cNvSpPr/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7" name="Freeform 75"/>
              <p:cNvSpPr/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8" name="Freeform 76"/>
              <p:cNvSpPr/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9" name="Freeform 78"/>
              <p:cNvSpPr/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0" name="Freeform 79"/>
              <p:cNvSpPr/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1" name="Freeform 81"/>
              <p:cNvSpPr/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2" name="组合 771"/>
            <p:cNvGrpSpPr/>
            <p:nvPr/>
          </p:nvGrpSpPr>
          <p:grpSpPr>
            <a:xfrm>
              <a:off x="3295568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773" name="Freeform 9"/>
              <p:cNvSpPr/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4" name="Freeform 10"/>
              <p:cNvSpPr/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5" name="Freeform 12"/>
              <p:cNvSpPr/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6" name="Freeform 13"/>
              <p:cNvSpPr/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7" name="Freeform 14"/>
              <p:cNvSpPr/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" name="Freeform 16"/>
              <p:cNvSpPr/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9" name="Freeform 17"/>
              <p:cNvSpPr/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0" name="Freeform 20"/>
              <p:cNvSpPr/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1" name="Freeform 23"/>
              <p:cNvSpPr/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2" name="Freeform 24"/>
              <p:cNvSpPr/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3" name="Freeform 26"/>
              <p:cNvSpPr/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4" name="Freeform 28"/>
              <p:cNvSpPr/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5" name="Freeform 29"/>
              <p:cNvSpPr/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6" name="Freeform 30"/>
              <p:cNvSpPr/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7" name="Freeform 39"/>
              <p:cNvSpPr/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8" name="Freeform 40"/>
              <p:cNvSpPr/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9" name="Freeform 44"/>
              <p:cNvSpPr/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0" name="Freeform 47"/>
              <p:cNvSpPr/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1" name="Freeform 48"/>
              <p:cNvSpPr/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2" name="Freeform 49"/>
              <p:cNvSpPr/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3" name="Freeform 50"/>
              <p:cNvSpPr/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4" name="Freeform 53"/>
              <p:cNvSpPr/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5" name="Freeform 54"/>
              <p:cNvSpPr/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6" name="Freeform 56"/>
              <p:cNvSpPr/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7" name="Freeform 57"/>
              <p:cNvSpPr/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8" name="Freeform 59"/>
              <p:cNvSpPr/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9" name="Freeform 61"/>
              <p:cNvSpPr/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0" name="Freeform 63"/>
              <p:cNvSpPr/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1" name="Freeform 65"/>
              <p:cNvSpPr/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2" name="Freeform 66"/>
              <p:cNvSpPr/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3" name="Freeform 67"/>
              <p:cNvSpPr/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4" name="Freeform 68"/>
              <p:cNvSpPr/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5" name="Freeform 73"/>
              <p:cNvSpPr/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6" name="Freeform 74"/>
              <p:cNvSpPr/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7" name="Freeform 77"/>
              <p:cNvSpPr/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8" name="Freeform 80"/>
              <p:cNvSpPr/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9" name="Freeform 82"/>
              <p:cNvSpPr/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0" name="星形: 五角 253"/>
            <p:cNvSpPr/>
            <p:nvPr/>
          </p:nvSpPr>
          <p:spPr>
            <a:xfrm>
              <a:off x="2252710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1" name="文本框 810"/>
            <p:cNvSpPr txBox="1"/>
            <p:nvPr/>
          </p:nvSpPr>
          <p:spPr>
            <a:xfrm>
              <a:off x="1601199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完善的版权备案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2" name="文本框 811"/>
            <p:cNvSpPr txBox="1"/>
            <p:nvPr/>
          </p:nvSpPr>
          <p:spPr>
            <a:xfrm>
              <a:off x="1716613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内容矩阵</a:t>
              </a:r>
              <a:endParaRPr lang="zh-CN" altLang="en-US" sz="2000" b="1" dirty="0">
                <a:gradFill>
                  <a:gsLst>
                    <a:gs pos="99000">
                      <a:srgbClr val="000000"/>
                    </a:gs>
                    <a:gs pos="0">
                      <a:srgbClr val="000000">
                        <a:alpha val="82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9" name="组合 2058"/>
          <p:cNvGrpSpPr/>
          <p:nvPr/>
        </p:nvGrpSpPr>
        <p:grpSpPr>
          <a:xfrm>
            <a:off x="4648806" y="4170581"/>
            <a:ext cx="2894388" cy="1209713"/>
            <a:chOff x="4648806" y="4170581"/>
            <a:chExt cx="2894388" cy="1209713"/>
          </a:xfrm>
        </p:grpSpPr>
        <p:grpSp>
          <p:nvGrpSpPr>
            <p:cNvPr id="813" name="组合 812"/>
            <p:cNvGrpSpPr/>
            <p:nvPr/>
          </p:nvGrpSpPr>
          <p:grpSpPr>
            <a:xfrm>
              <a:off x="4648806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14" name="Freeform 11"/>
              <p:cNvSpPr/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5" name="Freeform 15"/>
              <p:cNvSpPr/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6" name="Freeform 18"/>
              <p:cNvSpPr/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7" name="Freeform 19"/>
              <p:cNvSpPr/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8" name="Freeform 21"/>
              <p:cNvSpPr/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9" name="Freeform 22"/>
              <p:cNvSpPr/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" name="Freeform 25"/>
              <p:cNvSpPr/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" name="Freeform 27"/>
              <p:cNvSpPr/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2" name="Freeform 31"/>
              <p:cNvSpPr/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3" name="Freeform 32"/>
              <p:cNvSpPr/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4" name="Freeform 33"/>
              <p:cNvSpPr/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5" name="Freeform 34"/>
              <p:cNvSpPr/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6" name="Freeform 35"/>
              <p:cNvSpPr/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7" name="Freeform 36"/>
              <p:cNvSpPr/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8" name="Freeform 37"/>
              <p:cNvSpPr/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9" name="Freeform 38"/>
              <p:cNvSpPr/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0" name="Freeform 41"/>
              <p:cNvSpPr/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1" name="Freeform 42"/>
              <p:cNvSpPr/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2" name="Freeform 43"/>
              <p:cNvSpPr/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3" name="Freeform 45"/>
              <p:cNvSpPr/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4" name="Freeform 46"/>
              <p:cNvSpPr/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5" name="Freeform 51"/>
              <p:cNvSpPr/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6" name="Freeform 52"/>
              <p:cNvSpPr/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7" name="Freeform 55"/>
              <p:cNvSpPr/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8" name="Freeform 58"/>
              <p:cNvSpPr/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9" name="Freeform 60"/>
              <p:cNvSpPr/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0" name="Freeform 62"/>
              <p:cNvSpPr/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1" name="Freeform 64"/>
              <p:cNvSpPr/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2" name="Freeform 69"/>
              <p:cNvSpPr/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3" name="Freeform 70"/>
              <p:cNvSpPr/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4" name="Freeform 71"/>
              <p:cNvSpPr/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5" name="Freeform 72"/>
              <p:cNvSpPr/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6" name="Freeform 75"/>
              <p:cNvSpPr/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7" name="Freeform 76"/>
              <p:cNvSpPr/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8" name="Freeform 78"/>
              <p:cNvSpPr/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9" name="Freeform 79"/>
              <p:cNvSpPr/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0" name="Freeform 81"/>
              <p:cNvSpPr/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51" name="组合 850"/>
            <p:cNvGrpSpPr/>
            <p:nvPr/>
          </p:nvGrpSpPr>
          <p:grpSpPr>
            <a:xfrm>
              <a:off x="7069661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52" name="Freeform 9"/>
              <p:cNvSpPr/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3" name="Freeform 10"/>
              <p:cNvSpPr/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4" name="Freeform 12"/>
              <p:cNvSpPr/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5" name="Freeform 13"/>
              <p:cNvSpPr/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6" name="Freeform 14"/>
              <p:cNvSpPr/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7" name="Freeform 16"/>
              <p:cNvSpPr/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8" name="Freeform 17"/>
              <p:cNvSpPr/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9" name="Freeform 20"/>
              <p:cNvSpPr/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0" name="Freeform 23"/>
              <p:cNvSpPr/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1" name="Freeform 24"/>
              <p:cNvSpPr/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2" name="Freeform 26"/>
              <p:cNvSpPr/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3" name="Freeform 28"/>
              <p:cNvSpPr/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4" name="Freeform 29"/>
              <p:cNvSpPr/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5" name="Freeform 30"/>
              <p:cNvSpPr/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6" name="Freeform 39"/>
              <p:cNvSpPr/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7" name="Freeform 40"/>
              <p:cNvSpPr/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8" name="Freeform 44"/>
              <p:cNvSpPr/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9" name="Freeform 47"/>
              <p:cNvSpPr/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0" name="Freeform 48"/>
              <p:cNvSpPr/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1" name="Freeform 49"/>
              <p:cNvSpPr/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2" name="Freeform 50"/>
              <p:cNvSpPr/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3" name="Freeform 53"/>
              <p:cNvSpPr/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4" name="Freeform 54"/>
              <p:cNvSpPr/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5" name="Freeform 56"/>
              <p:cNvSpPr/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6" name="Freeform 57"/>
              <p:cNvSpPr/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7" name="Freeform 59"/>
              <p:cNvSpPr/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8" name="Freeform 61"/>
              <p:cNvSpPr/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9" name="Freeform 63"/>
              <p:cNvSpPr/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0" name="Freeform 65"/>
              <p:cNvSpPr/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1" name="Freeform 66"/>
              <p:cNvSpPr/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2" name="Freeform 67"/>
              <p:cNvSpPr/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3" name="Freeform 68"/>
              <p:cNvSpPr/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4" name="Freeform 73"/>
              <p:cNvSpPr/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5" name="Freeform 74"/>
              <p:cNvSpPr/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6" name="Freeform 77"/>
              <p:cNvSpPr/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7" name="Freeform 80"/>
              <p:cNvSpPr/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8" name="Freeform 82"/>
              <p:cNvSpPr/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9" name="星形: 五角 335"/>
            <p:cNvSpPr/>
            <p:nvPr/>
          </p:nvSpPr>
          <p:spPr>
            <a:xfrm>
              <a:off x="6026803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0" name="文本框 889"/>
            <p:cNvSpPr txBox="1"/>
            <p:nvPr/>
          </p:nvSpPr>
          <p:spPr>
            <a:xfrm>
              <a:off x="5375292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完善的版权备案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1" name="文本框 890"/>
            <p:cNvSpPr txBox="1"/>
            <p:nvPr/>
          </p:nvSpPr>
          <p:spPr>
            <a:xfrm>
              <a:off x="5490706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内容矩阵</a:t>
              </a:r>
              <a:endParaRPr lang="zh-CN" altLang="en-US" sz="2000" b="1" dirty="0">
                <a:gradFill>
                  <a:gsLst>
                    <a:gs pos="99000">
                      <a:srgbClr val="000000"/>
                    </a:gs>
                    <a:gs pos="0">
                      <a:srgbClr val="000000">
                        <a:alpha val="82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8" name="组合 2057"/>
          <p:cNvGrpSpPr/>
          <p:nvPr/>
        </p:nvGrpSpPr>
        <p:grpSpPr>
          <a:xfrm>
            <a:off x="8407592" y="4170581"/>
            <a:ext cx="2894388" cy="1209713"/>
            <a:chOff x="8407592" y="4170581"/>
            <a:chExt cx="2894388" cy="1209713"/>
          </a:xfrm>
        </p:grpSpPr>
        <p:grpSp>
          <p:nvGrpSpPr>
            <p:cNvPr id="892" name="组合 891"/>
            <p:cNvGrpSpPr/>
            <p:nvPr/>
          </p:nvGrpSpPr>
          <p:grpSpPr>
            <a:xfrm>
              <a:off x="8407592" y="4174531"/>
              <a:ext cx="478965" cy="1101126"/>
              <a:chOff x="874713" y="2386371"/>
              <a:chExt cx="478965" cy="1101126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893" name="Freeform 11"/>
              <p:cNvSpPr/>
              <p:nvPr/>
            </p:nvSpPr>
            <p:spPr bwMode="auto">
              <a:xfrm>
                <a:off x="1158635" y="2386371"/>
                <a:ext cx="85423" cy="54316"/>
              </a:xfrm>
              <a:custGeom>
                <a:avLst/>
                <a:gdLst>
                  <a:gd name="T0" fmla="*/ 0 w 111"/>
                  <a:gd name="T1" fmla="*/ 69 h 71"/>
                  <a:gd name="T2" fmla="*/ 111 w 111"/>
                  <a:gd name="T3" fmla="*/ 2 h 71"/>
                  <a:gd name="T4" fmla="*/ 0 w 111"/>
                  <a:gd name="T5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71">
                    <a:moveTo>
                      <a:pt x="0" y="69"/>
                    </a:moveTo>
                    <a:cubicBezTo>
                      <a:pt x="23" y="23"/>
                      <a:pt x="58" y="0"/>
                      <a:pt x="111" y="2"/>
                    </a:cubicBezTo>
                    <a:cubicBezTo>
                      <a:pt x="87" y="47"/>
                      <a:pt x="52" y="71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4" name="Freeform 15"/>
              <p:cNvSpPr/>
              <p:nvPr/>
            </p:nvSpPr>
            <p:spPr bwMode="auto">
              <a:xfrm>
                <a:off x="1220357" y="3366027"/>
                <a:ext cx="65179" cy="69623"/>
              </a:xfrm>
              <a:custGeom>
                <a:avLst/>
                <a:gdLst>
                  <a:gd name="T0" fmla="*/ 43 w 85"/>
                  <a:gd name="T1" fmla="*/ 74 h 91"/>
                  <a:gd name="T2" fmla="*/ 0 w 85"/>
                  <a:gd name="T3" fmla="*/ 0 h 91"/>
                  <a:gd name="T4" fmla="*/ 85 w 85"/>
                  <a:gd name="T5" fmla="*/ 79 h 91"/>
                  <a:gd name="T6" fmla="*/ 76 w 85"/>
                  <a:gd name="T7" fmla="*/ 91 h 91"/>
                  <a:gd name="T8" fmla="*/ 43 w 85"/>
                  <a:gd name="T9" fmla="*/ 7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1">
                    <a:moveTo>
                      <a:pt x="43" y="74"/>
                    </a:moveTo>
                    <a:cubicBezTo>
                      <a:pt x="29" y="51"/>
                      <a:pt x="16" y="28"/>
                      <a:pt x="0" y="0"/>
                    </a:cubicBezTo>
                    <a:cubicBezTo>
                      <a:pt x="53" y="7"/>
                      <a:pt x="73" y="40"/>
                      <a:pt x="85" y="79"/>
                    </a:cubicBezTo>
                    <a:cubicBezTo>
                      <a:pt x="85" y="82"/>
                      <a:pt x="79" y="87"/>
                      <a:pt x="76" y="91"/>
                    </a:cubicBezTo>
                    <a:cubicBezTo>
                      <a:pt x="65" y="85"/>
                      <a:pt x="54" y="80"/>
                      <a:pt x="43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5" name="Freeform 18"/>
              <p:cNvSpPr/>
              <p:nvPr/>
            </p:nvSpPr>
            <p:spPr bwMode="auto">
              <a:xfrm>
                <a:off x="1051979" y="2443156"/>
                <a:ext cx="49378" cy="80980"/>
              </a:xfrm>
              <a:custGeom>
                <a:avLst/>
                <a:gdLst>
                  <a:gd name="T0" fmla="*/ 16 w 64"/>
                  <a:gd name="T1" fmla="*/ 105 h 105"/>
                  <a:gd name="T2" fmla="*/ 21 w 64"/>
                  <a:gd name="T3" fmla="*/ 28 h 105"/>
                  <a:gd name="T4" fmla="*/ 64 w 64"/>
                  <a:gd name="T5" fmla="*/ 0 h 105"/>
                  <a:gd name="T6" fmla="*/ 41 w 64"/>
                  <a:gd name="T7" fmla="*/ 79 h 105"/>
                  <a:gd name="T8" fmla="*/ 16 w 6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05">
                    <a:moveTo>
                      <a:pt x="16" y="105"/>
                    </a:moveTo>
                    <a:cubicBezTo>
                      <a:pt x="0" y="89"/>
                      <a:pt x="2" y="48"/>
                      <a:pt x="21" y="28"/>
                    </a:cubicBezTo>
                    <a:cubicBezTo>
                      <a:pt x="31" y="17"/>
                      <a:pt x="43" y="7"/>
                      <a:pt x="64" y="0"/>
                    </a:cubicBezTo>
                    <a:cubicBezTo>
                      <a:pt x="56" y="27"/>
                      <a:pt x="48" y="53"/>
                      <a:pt x="41" y="79"/>
                    </a:cubicBezTo>
                    <a:cubicBezTo>
                      <a:pt x="32" y="87"/>
                      <a:pt x="24" y="96"/>
                      <a:pt x="16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6" name="Freeform 19"/>
              <p:cNvSpPr/>
              <p:nvPr/>
            </p:nvSpPr>
            <p:spPr bwMode="auto">
              <a:xfrm>
                <a:off x="1114195" y="2454019"/>
                <a:ext cx="87399" cy="39008"/>
              </a:xfrm>
              <a:custGeom>
                <a:avLst/>
                <a:gdLst>
                  <a:gd name="T0" fmla="*/ 31 w 114"/>
                  <a:gd name="T1" fmla="*/ 0 h 51"/>
                  <a:gd name="T2" fmla="*/ 114 w 114"/>
                  <a:gd name="T3" fmla="*/ 0 h 51"/>
                  <a:gd name="T4" fmla="*/ 0 w 114"/>
                  <a:gd name="T5" fmla="*/ 24 h 51"/>
                  <a:gd name="T6" fmla="*/ 31 w 114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51">
                    <a:moveTo>
                      <a:pt x="31" y="0"/>
                    </a:moveTo>
                    <a:cubicBezTo>
                      <a:pt x="58" y="0"/>
                      <a:pt x="85" y="0"/>
                      <a:pt x="114" y="0"/>
                    </a:cubicBezTo>
                    <a:cubicBezTo>
                      <a:pt x="72" y="44"/>
                      <a:pt x="36" y="51"/>
                      <a:pt x="0" y="24"/>
                    </a:cubicBezTo>
                    <a:cubicBezTo>
                      <a:pt x="11" y="16"/>
                      <a:pt x="21" y="8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7" name="Freeform 21"/>
              <p:cNvSpPr/>
              <p:nvPr/>
            </p:nvSpPr>
            <p:spPr bwMode="auto">
              <a:xfrm>
                <a:off x="1012971" y="3276654"/>
                <a:ext cx="82955" cy="56291"/>
              </a:xfrm>
              <a:custGeom>
                <a:avLst/>
                <a:gdLst>
                  <a:gd name="T0" fmla="*/ 108 w 108"/>
                  <a:gd name="T1" fmla="*/ 56 h 73"/>
                  <a:gd name="T2" fmla="*/ 0 w 108"/>
                  <a:gd name="T3" fmla="*/ 0 h 73"/>
                  <a:gd name="T4" fmla="*/ 77 w 108"/>
                  <a:gd name="T5" fmla="*/ 18 h 73"/>
                  <a:gd name="T6" fmla="*/ 108 w 108"/>
                  <a:gd name="T7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73">
                    <a:moveTo>
                      <a:pt x="108" y="56"/>
                    </a:moveTo>
                    <a:cubicBezTo>
                      <a:pt x="66" y="73"/>
                      <a:pt x="35" y="58"/>
                      <a:pt x="0" y="0"/>
                    </a:cubicBezTo>
                    <a:cubicBezTo>
                      <a:pt x="28" y="6"/>
                      <a:pt x="53" y="12"/>
                      <a:pt x="77" y="18"/>
                    </a:cubicBezTo>
                    <a:cubicBezTo>
                      <a:pt x="88" y="31"/>
                      <a:pt x="98" y="43"/>
                      <a:pt x="10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8" name="Freeform 22"/>
              <p:cNvSpPr/>
              <p:nvPr/>
            </p:nvSpPr>
            <p:spPr bwMode="auto">
              <a:xfrm>
                <a:off x="1017415" y="2539936"/>
                <a:ext cx="80980" cy="48390"/>
              </a:xfrm>
              <a:custGeom>
                <a:avLst/>
                <a:gdLst>
                  <a:gd name="T0" fmla="*/ 31 w 105"/>
                  <a:gd name="T1" fmla="*/ 15 h 63"/>
                  <a:gd name="T2" fmla="*/ 105 w 105"/>
                  <a:gd name="T3" fmla="*/ 0 h 63"/>
                  <a:gd name="T4" fmla="*/ 16 w 105"/>
                  <a:gd name="T5" fmla="*/ 63 h 63"/>
                  <a:gd name="T6" fmla="*/ 0 w 105"/>
                  <a:gd name="T7" fmla="*/ 53 h 63"/>
                  <a:gd name="T8" fmla="*/ 31 w 105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3">
                    <a:moveTo>
                      <a:pt x="31" y="15"/>
                    </a:moveTo>
                    <a:cubicBezTo>
                      <a:pt x="55" y="11"/>
                      <a:pt x="79" y="6"/>
                      <a:pt x="105" y="0"/>
                    </a:cubicBezTo>
                    <a:cubicBezTo>
                      <a:pt x="88" y="43"/>
                      <a:pt x="57" y="60"/>
                      <a:pt x="16" y="63"/>
                    </a:cubicBezTo>
                    <a:cubicBezTo>
                      <a:pt x="11" y="63"/>
                      <a:pt x="5" y="56"/>
                      <a:pt x="0" y="53"/>
                    </a:cubicBezTo>
                    <a:cubicBezTo>
                      <a:pt x="10" y="40"/>
                      <a:pt x="20" y="2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9" name="Freeform 25"/>
              <p:cNvSpPr/>
              <p:nvPr/>
            </p:nvSpPr>
            <p:spPr bwMode="auto">
              <a:xfrm>
                <a:off x="1277636" y="3395160"/>
                <a:ext cx="76042" cy="65179"/>
              </a:xfrm>
              <a:custGeom>
                <a:avLst/>
                <a:gdLst>
                  <a:gd name="T0" fmla="*/ 63 w 99"/>
                  <a:gd name="T1" fmla="*/ 72 h 85"/>
                  <a:gd name="T2" fmla="*/ 0 w 99"/>
                  <a:gd name="T3" fmla="*/ 0 h 85"/>
                  <a:gd name="T4" fmla="*/ 97 w 99"/>
                  <a:gd name="T5" fmla="*/ 85 h 85"/>
                  <a:gd name="T6" fmla="*/ 63 w 99"/>
                  <a:gd name="T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85">
                    <a:moveTo>
                      <a:pt x="63" y="72"/>
                    </a:moveTo>
                    <a:cubicBezTo>
                      <a:pt x="44" y="50"/>
                      <a:pt x="26" y="29"/>
                      <a:pt x="0" y="0"/>
                    </a:cubicBezTo>
                    <a:cubicBezTo>
                      <a:pt x="72" y="15"/>
                      <a:pt x="99" y="42"/>
                      <a:pt x="97" y="85"/>
                    </a:cubicBezTo>
                    <a:cubicBezTo>
                      <a:pt x="86" y="81"/>
                      <a:pt x="75" y="76"/>
                      <a:pt x="63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0" name="Freeform 27"/>
              <p:cNvSpPr/>
              <p:nvPr/>
            </p:nvSpPr>
            <p:spPr bwMode="auto">
              <a:xfrm>
                <a:off x="882120" y="2770037"/>
                <a:ext cx="46909" cy="92336"/>
              </a:xfrm>
              <a:custGeom>
                <a:avLst/>
                <a:gdLst>
                  <a:gd name="T0" fmla="*/ 45 w 61"/>
                  <a:gd name="T1" fmla="*/ 119 h 120"/>
                  <a:gd name="T2" fmla="*/ 20 w 61"/>
                  <a:gd name="T3" fmla="*/ 0 h 120"/>
                  <a:gd name="T4" fmla="*/ 45 w 61"/>
                  <a:gd name="T5" fmla="*/ 120 h 120"/>
                  <a:gd name="T6" fmla="*/ 45 w 61"/>
                  <a:gd name="T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20">
                    <a:moveTo>
                      <a:pt x="45" y="119"/>
                    </a:moveTo>
                    <a:cubicBezTo>
                      <a:pt x="10" y="85"/>
                      <a:pt x="0" y="45"/>
                      <a:pt x="20" y="0"/>
                    </a:cubicBezTo>
                    <a:cubicBezTo>
                      <a:pt x="61" y="33"/>
                      <a:pt x="53" y="76"/>
                      <a:pt x="45" y="120"/>
                    </a:cubicBezTo>
                    <a:lnTo>
                      <a:pt x="45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1" name="Freeform 31"/>
              <p:cNvSpPr/>
              <p:nvPr/>
            </p:nvSpPr>
            <p:spPr bwMode="auto">
              <a:xfrm>
                <a:off x="973962" y="3211969"/>
                <a:ext cx="73573" cy="62216"/>
              </a:xfrm>
              <a:custGeom>
                <a:avLst/>
                <a:gdLst>
                  <a:gd name="T0" fmla="*/ 96 w 96"/>
                  <a:gd name="T1" fmla="*/ 69 h 81"/>
                  <a:gd name="T2" fmla="*/ 0 w 96"/>
                  <a:gd name="T3" fmla="*/ 0 h 81"/>
                  <a:gd name="T4" fmla="*/ 85 w 96"/>
                  <a:gd name="T5" fmla="*/ 48 h 81"/>
                  <a:gd name="T6" fmla="*/ 96 w 96"/>
                  <a:gd name="T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1">
                    <a:moveTo>
                      <a:pt x="96" y="69"/>
                    </a:moveTo>
                    <a:cubicBezTo>
                      <a:pt x="55" y="81"/>
                      <a:pt x="25" y="63"/>
                      <a:pt x="0" y="0"/>
                    </a:cubicBezTo>
                    <a:cubicBezTo>
                      <a:pt x="28" y="16"/>
                      <a:pt x="57" y="32"/>
                      <a:pt x="85" y="48"/>
                    </a:cubicBezTo>
                    <a:cubicBezTo>
                      <a:pt x="89" y="55"/>
                      <a:pt x="92" y="62"/>
                      <a:pt x="96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2" name="Freeform 32"/>
              <p:cNvSpPr/>
              <p:nvPr/>
            </p:nvSpPr>
            <p:spPr bwMode="auto">
              <a:xfrm>
                <a:off x="1191718" y="3422812"/>
                <a:ext cx="86905" cy="38515"/>
              </a:xfrm>
              <a:custGeom>
                <a:avLst/>
                <a:gdLst>
                  <a:gd name="T0" fmla="*/ 80 w 113"/>
                  <a:gd name="T1" fmla="*/ 0 h 50"/>
                  <a:gd name="T2" fmla="*/ 113 w 113"/>
                  <a:gd name="T3" fmla="*/ 17 h 50"/>
                  <a:gd name="T4" fmla="*/ 42 w 113"/>
                  <a:gd name="T5" fmla="*/ 37 h 50"/>
                  <a:gd name="T6" fmla="*/ 0 w 113"/>
                  <a:gd name="T7" fmla="*/ 5 h 50"/>
                  <a:gd name="T8" fmla="*/ 80 w 11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0">
                    <a:moveTo>
                      <a:pt x="80" y="0"/>
                    </a:moveTo>
                    <a:cubicBezTo>
                      <a:pt x="91" y="6"/>
                      <a:pt x="102" y="11"/>
                      <a:pt x="113" y="17"/>
                    </a:cubicBezTo>
                    <a:cubicBezTo>
                      <a:pt x="98" y="50"/>
                      <a:pt x="67" y="40"/>
                      <a:pt x="42" y="37"/>
                    </a:cubicBezTo>
                    <a:cubicBezTo>
                      <a:pt x="27" y="35"/>
                      <a:pt x="13" y="22"/>
                      <a:pt x="0" y="5"/>
                    </a:cubicBezTo>
                    <a:cubicBezTo>
                      <a:pt x="26" y="3"/>
                      <a:pt x="53" y="2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3" name="Freeform 33"/>
              <p:cNvSpPr/>
              <p:nvPr/>
            </p:nvSpPr>
            <p:spPr bwMode="auto">
              <a:xfrm>
                <a:off x="890020" y="2994706"/>
                <a:ext cx="52340" cy="79005"/>
              </a:xfrm>
              <a:custGeom>
                <a:avLst/>
                <a:gdLst>
                  <a:gd name="T0" fmla="*/ 63 w 68"/>
                  <a:gd name="T1" fmla="*/ 103 h 103"/>
                  <a:gd name="T2" fmla="*/ 0 w 68"/>
                  <a:gd name="T3" fmla="*/ 0 h 103"/>
                  <a:gd name="T4" fmla="*/ 68 w 68"/>
                  <a:gd name="T5" fmla="*/ 70 h 103"/>
                  <a:gd name="T6" fmla="*/ 63 w 68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03">
                    <a:moveTo>
                      <a:pt x="63" y="103"/>
                    </a:moveTo>
                    <a:cubicBezTo>
                      <a:pt x="17" y="87"/>
                      <a:pt x="8" y="73"/>
                      <a:pt x="0" y="0"/>
                    </a:cubicBezTo>
                    <a:cubicBezTo>
                      <a:pt x="26" y="27"/>
                      <a:pt x="47" y="49"/>
                      <a:pt x="68" y="70"/>
                    </a:cubicBezTo>
                    <a:cubicBezTo>
                      <a:pt x="66" y="81"/>
                      <a:pt x="65" y="92"/>
                      <a:pt x="63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4" name="Freeform 34"/>
              <p:cNvSpPr/>
              <p:nvPr/>
            </p:nvSpPr>
            <p:spPr bwMode="auto">
              <a:xfrm>
                <a:off x="1122589" y="3388248"/>
                <a:ext cx="95299" cy="37527"/>
              </a:xfrm>
              <a:custGeom>
                <a:avLst/>
                <a:gdLst>
                  <a:gd name="T0" fmla="*/ 124 w 124"/>
                  <a:gd name="T1" fmla="*/ 22 h 49"/>
                  <a:gd name="T2" fmla="*/ 0 w 124"/>
                  <a:gd name="T3" fmla="*/ 0 h 49"/>
                  <a:gd name="T4" fmla="*/ 87 w 124"/>
                  <a:gd name="T5" fmla="*/ 0 h 49"/>
                  <a:gd name="T6" fmla="*/ 124 w 124"/>
                  <a:gd name="T7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4" h="49">
                    <a:moveTo>
                      <a:pt x="124" y="22"/>
                    </a:moveTo>
                    <a:cubicBezTo>
                      <a:pt x="86" y="49"/>
                      <a:pt x="56" y="45"/>
                      <a:pt x="0" y="0"/>
                    </a:cubicBezTo>
                    <a:cubicBezTo>
                      <a:pt x="33" y="0"/>
                      <a:pt x="60" y="0"/>
                      <a:pt x="87" y="0"/>
                    </a:cubicBezTo>
                    <a:cubicBezTo>
                      <a:pt x="99" y="7"/>
                      <a:pt x="112" y="15"/>
                      <a:pt x="1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5" name="Freeform 35"/>
              <p:cNvSpPr/>
              <p:nvPr/>
            </p:nvSpPr>
            <p:spPr bwMode="auto">
              <a:xfrm>
                <a:off x="1162586" y="3328007"/>
                <a:ext cx="59747" cy="77029"/>
              </a:xfrm>
              <a:custGeom>
                <a:avLst/>
                <a:gdLst>
                  <a:gd name="T0" fmla="*/ 72 w 78"/>
                  <a:gd name="T1" fmla="*/ 100 h 100"/>
                  <a:gd name="T2" fmla="*/ 35 w 78"/>
                  <a:gd name="T3" fmla="*/ 78 h 100"/>
                  <a:gd name="T4" fmla="*/ 0 w 78"/>
                  <a:gd name="T5" fmla="*/ 0 h 100"/>
                  <a:gd name="T6" fmla="*/ 72 w 78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00">
                    <a:moveTo>
                      <a:pt x="72" y="100"/>
                    </a:moveTo>
                    <a:cubicBezTo>
                      <a:pt x="60" y="93"/>
                      <a:pt x="47" y="85"/>
                      <a:pt x="35" y="78"/>
                    </a:cubicBezTo>
                    <a:cubicBezTo>
                      <a:pt x="24" y="53"/>
                      <a:pt x="13" y="29"/>
                      <a:pt x="0" y="0"/>
                    </a:cubicBezTo>
                    <a:cubicBezTo>
                      <a:pt x="60" y="23"/>
                      <a:pt x="78" y="51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6" name="Freeform 36"/>
              <p:cNvSpPr/>
              <p:nvPr/>
            </p:nvSpPr>
            <p:spPr bwMode="auto">
              <a:xfrm>
                <a:off x="1099876" y="2396247"/>
                <a:ext cx="64191" cy="76042"/>
              </a:xfrm>
              <a:custGeom>
                <a:avLst/>
                <a:gdLst>
                  <a:gd name="T0" fmla="*/ 50 w 84"/>
                  <a:gd name="T1" fmla="*/ 75 h 99"/>
                  <a:gd name="T2" fmla="*/ 19 w 84"/>
                  <a:gd name="T3" fmla="*/ 99 h 99"/>
                  <a:gd name="T4" fmla="*/ 38 w 84"/>
                  <a:gd name="T5" fmla="*/ 22 h 99"/>
                  <a:gd name="T6" fmla="*/ 84 w 84"/>
                  <a:gd name="T7" fmla="*/ 0 h 99"/>
                  <a:gd name="T8" fmla="*/ 50 w 84"/>
                  <a:gd name="T9" fmla="*/ 7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50" y="75"/>
                    </a:moveTo>
                    <a:cubicBezTo>
                      <a:pt x="40" y="83"/>
                      <a:pt x="30" y="91"/>
                      <a:pt x="19" y="99"/>
                    </a:cubicBezTo>
                    <a:cubicBezTo>
                      <a:pt x="0" y="67"/>
                      <a:pt x="20" y="44"/>
                      <a:pt x="38" y="22"/>
                    </a:cubicBezTo>
                    <a:cubicBezTo>
                      <a:pt x="48" y="11"/>
                      <a:pt x="64" y="4"/>
                      <a:pt x="84" y="0"/>
                    </a:cubicBezTo>
                    <a:cubicBezTo>
                      <a:pt x="73" y="25"/>
                      <a:pt x="62" y="50"/>
                      <a:pt x="5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7" name="Freeform 37"/>
              <p:cNvSpPr/>
              <p:nvPr/>
            </p:nvSpPr>
            <p:spPr bwMode="auto">
              <a:xfrm>
                <a:off x="915203" y="2920146"/>
                <a:ext cx="54809" cy="84930"/>
              </a:xfrm>
              <a:custGeom>
                <a:avLst/>
                <a:gdLst>
                  <a:gd name="T0" fmla="*/ 23 w 71"/>
                  <a:gd name="T1" fmla="*/ 111 h 111"/>
                  <a:gd name="T2" fmla="*/ 52 w 71"/>
                  <a:gd name="T3" fmla="*/ 0 h 111"/>
                  <a:gd name="T4" fmla="*/ 23 w 71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111">
                    <a:moveTo>
                      <a:pt x="23" y="111"/>
                    </a:moveTo>
                    <a:cubicBezTo>
                      <a:pt x="0" y="63"/>
                      <a:pt x="24" y="31"/>
                      <a:pt x="52" y="0"/>
                    </a:cubicBezTo>
                    <a:cubicBezTo>
                      <a:pt x="71" y="46"/>
                      <a:pt x="68" y="57"/>
                      <a:pt x="23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8" name="Freeform 38"/>
              <p:cNvSpPr/>
              <p:nvPr/>
            </p:nvSpPr>
            <p:spPr bwMode="auto">
              <a:xfrm>
                <a:off x="1064324" y="2491052"/>
                <a:ext cx="85423" cy="44440"/>
              </a:xfrm>
              <a:custGeom>
                <a:avLst/>
                <a:gdLst>
                  <a:gd name="T0" fmla="*/ 0 w 111"/>
                  <a:gd name="T1" fmla="*/ 43 h 58"/>
                  <a:gd name="T2" fmla="*/ 25 w 111"/>
                  <a:gd name="T3" fmla="*/ 17 h 58"/>
                  <a:gd name="T4" fmla="*/ 111 w 111"/>
                  <a:gd name="T5" fmla="*/ 0 h 58"/>
                  <a:gd name="T6" fmla="*/ 5 w 111"/>
                  <a:gd name="T7" fmla="*/ 53 h 58"/>
                  <a:gd name="T8" fmla="*/ 0 w 111"/>
                  <a:gd name="T9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58">
                    <a:moveTo>
                      <a:pt x="0" y="43"/>
                    </a:moveTo>
                    <a:cubicBezTo>
                      <a:pt x="8" y="34"/>
                      <a:pt x="16" y="25"/>
                      <a:pt x="25" y="17"/>
                    </a:cubicBezTo>
                    <a:cubicBezTo>
                      <a:pt x="51" y="12"/>
                      <a:pt x="77" y="6"/>
                      <a:pt x="111" y="0"/>
                    </a:cubicBezTo>
                    <a:cubicBezTo>
                      <a:pt x="83" y="47"/>
                      <a:pt x="47" y="58"/>
                      <a:pt x="5" y="53"/>
                    </a:cubicBezTo>
                    <a:cubicBezTo>
                      <a:pt x="3" y="53"/>
                      <a:pt x="2" y="46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9" name="Freeform 41"/>
              <p:cNvSpPr/>
              <p:nvPr/>
            </p:nvSpPr>
            <p:spPr bwMode="auto">
              <a:xfrm>
                <a:off x="962112" y="2558700"/>
                <a:ext cx="34071" cy="86905"/>
              </a:xfrm>
              <a:custGeom>
                <a:avLst/>
                <a:gdLst>
                  <a:gd name="T0" fmla="*/ 32 w 44"/>
                  <a:gd name="T1" fmla="*/ 100 h 113"/>
                  <a:gd name="T2" fmla="*/ 14 w 44"/>
                  <a:gd name="T3" fmla="*/ 113 h 113"/>
                  <a:gd name="T4" fmla="*/ 44 w 44"/>
                  <a:gd name="T5" fmla="*/ 0 h 113"/>
                  <a:gd name="T6" fmla="*/ 39 w 44"/>
                  <a:gd name="T7" fmla="*/ 88 h 113"/>
                  <a:gd name="T8" fmla="*/ 32 w 44"/>
                  <a:gd name="T9" fmla="*/ 10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13">
                    <a:moveTo>
                      <a:pt x="32" y="100"/>
                    </a:moveTo>
                    <a:cubicBezTo>
                      <a:pt x="26" y="104"/>
                      <a:pt x="20" y="108"/>
                      <a:pt x="14" y="113"/>
                    </a:cubicBezTo>
                    <a:cubicBezTo>
                      <a:pt x="0" y="47"/>
                      <a:pt x="0" y="47"/>
                      <a:pt x="44" y="0"/>
                    </a:cubicBezTo>
                    <a:cubicBezTo>
                      <a:pt x="43" y="29"/>
                      <a:pt x="41" y="59"/>
                      <a:pt x="39" y="88"/>
                    </a:cubicBezTo>
                    <a:cubicBezTo>
                      <a:pt x="36" y="92"/>
                      <a:pt x="34" y="96"/>
                      <a:pt x="3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0" name="Freeform 42"/>
              <p:cNvSpPr/>
              <p:nvPr/>
            </p:nvSpPr>
            <p:spPr bwMode="auto">
              <a:xfrm>
                <a:off x="1254922" y="3450464"/>
                <a:ext cx="97274" cy="37033"/>
              </a:xfrm>
              <a:custGeom>
                <a:avLst/>
                <a:gdLst>
                  <a:gd name="T0" fmla="*/ 93 w 127"/>
                  <a:gd name="T1" fmla="*/ 0 h 48"/>
                  <a:gd name="T2" fmla="*/ 127 w 127"/>
                  <a:gd name="T3" fmla="*/ 13 h 48"/>
                  <a:gd name="T4" fmla="*/ 0 w 127"/>
                  <a:gd name="T5" fmla="*/ 14 h 48"/>
                  <a:gd name="T6" fmla="*/ 93 w 127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48">
                    <a:moveTo>
                      <a:pt x="93" y="0"/>
                    </a:moveTo>
                    <a:cubicBezTo>
                      <a:pt x="105" y="4"/>
                      <a:pt x="116" y="9"/>
                      <a:pt x="127" y="13"/>
                    </a:cubicBezTo>
                    <a:cubicBezTo>
                      <a:pt x="94" y="46"/>
                      <a:pt x="61" y="48"/>
                      <a:pt x="0" y="14"/>
                    </a:cubicBezTo>
                    <a:cubicBezTo>
                      <a:pt x="38" y="8"/>
                      <a:pt x="65" y="4"/>
                      <a:pt x="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1" name="Freeform 43"/>
              <p:cNvSpPr/>
              <p:nvPr/>
            </p:nvSpPr>
            <p:spPr bwMode="auto">
              <a:xfrm>
                <a:off x="946804" y="2655481"/>
                <a:ext cx="73079" cy="64685"/>
              </a:xfrm>
              <a:custGeom>
                <a:avLst/>
                <a:gdLst>
                  <a:gd name="T0" fmla="*/ 0 w 95"/>
                  <a:gd name="T1" fmla="*/ 84 h 84"/>
                  <a:gd name="T2" fmla="*/ 95 w 95"/>
                  <a:gd name="T3" fmla="*/ 0 h 84"/>
                  <a:gd name="T4" fmla="*/ 1 w 95"/>
                  <a:gd name="T5" fmla="*/ 83 h 84"/>
                  <a:gd name="T6" fmla="*/ 0 w 95"/>
                  <a:gd name="T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4">
                    <a:moveTo>
                      <a:pt x="0" y="84"/>
                    </a:moveTo>
                    <a:cubicBezTo>
                      <a:pt x="50" y="13"/>
                      <a:pt x="50" y="13"/>
                      <a:pt x="95" y="0"/>
                    </a:cubicBezTo>
                    <a:cubicBezTo>
                      <a:pt x="83" y="52"/>
                      <a:pt x="50" y="76"/>
                      <a:pt x="1" y="83"/>
                    </a:cubicBezTo>
                    <a:lnTo>
                      <a:pt x="0" y="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2" name="Freeform 45"/>
              <p:cNvSpPr/>
              <p:nvPr/>
            </p:nvSpPr>
            <p:spPr bwMode="auto">
              <a:xfrm>
                <a:off x="1108764" y="3283567"/>
                <a:ext cx="52340" cy="87893"/>
              </a:xfrm>
              <a:custGeom>
                <a:avLst/>
                <a:gdLst>
                  <a:gd name="T0" fmla="*/ 68 w 68"/>
                  <a:gd name="T1" fmla="*/ 114 h 114"/>
                  <a:gd name="T2" fmla="*/ 11 w 68"/>
                  <a:gd name="T3" fmla="*/ 0 h 114"/>
                  <a:gd name="T4" fmla="*/ 68 w 68"/>
                  <a:gd name="T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14">
                    <a:moveTo>
                      <a:pt x="68" y="114"/>
                    </a:moveTo>
                    <a:cubicBezTo>
                      <a:pt x="35" y="84"/>
                      <a:pt x="0" y="53"/>
                      <a:pt x="11" y="0"/>
                    </a:cubicBezTo>
                    <a:cubicBezTo>
                      <a:pt x="62" y="23"/>
                      <a:pt x="66" y="68"/>
                      <a:pt x="6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3" name="Freeform 46"/>
              <p:cNvSpPr/>
              <p:nvPr/>
            </p:nvSpPr>
            <p:spPr bwMode="auto">
              <a:xfrm>
                <a:off x="905327" y="2693995"/>
                <a:ext cx="38515" cy="91349"/>
              </a:xfrm>
              <a:custGeom>
                <a:avLst/>
                <a:gdLst>
                  <a:gd name="T0" fmla="*/ 33 w 50"/>
                  <a:gd name="T1" fmla="*/ 118 h 119"/>
                  <a:gd name="T2" fmla="*/ 3 w 50"/>
                  <a:gd name="T3" fmla="*/ 43 h 119"/>
                  <a:gd name="T4" fmla="*/ 16 w 50"/>
                  <a:gd name="T5" fmla="*/ 0 h 119"/>
                  <a:gd name="T6" fmla="*/ 32 w 50"/>
                  <a:gd name="T7" fmla="*/ 119 h 119"/>
                  <a:gd name="T8" fmla="*/ 33 w 50"/>
                  <a:gd name="T9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9">
                    <a:moveTo>
                      <a:pt x="33" y="118"/>
                    </a:moveTo>
                    <a:cubicBezTo>
                      <a:pt x="23" y="93"/>
                      <a:pt x="10" y="69"/>
                      <a:pt x="3" y="43"/>
                    </a:cubicBezTo>
                    <a:cubicBezTo>
                      <a:pt x="0" y="31"/>
                      <a:pt x="11" y="16"/>
                      <a:pt x="16" y="0"/>
                    </a:cubicBezTo>
                    <a:cubicBezTo>
                      <a:pt x="50" y="38"/>
                      <a:pt x="43" y="79"/>
                      <a:pt x="32" y="119"/>
                    </a:cubicBezTo>
                    <a:lnTo>
                      <a:pt x="33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4" name="Freeform 51"/>
              <p:cNvSpPr/>
              <p:nvPr/>
            </p:nvSpPr>
            <p:spPr bwMode="auto">
              <a:xfrm>
                <a:off x="938410" y="2986312"/>
                <a:ext cx="40490" cy="87399"/>
              </a:xfrm>
              <a:custGeom>
                <a:avLst/>
                <a:gdLst>
                  <a:gd name="T0" fmla="*/ 0 w 53"/>
                  <a:gd name="T1" fmla="*/ 114 h 114"/>
                  <a:gd name="T2" fmla="*/ 5 w 53"/>
                  <a:gd name="T3" fmla="*/ 81 h 114"/>
                  <a:gd name="T4" fmla="*/ 24 w 53"/>
                  <a:gd name="T5" fmla="*/ 0 h 114"/>
                  <a:gd name="T6" fmla="*/ 0 w 53"/>
                  <a:gd name="T7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114">
                    <a:moveTo>
                      <a:pt x="0" y="114"/>
                    </a:moveTo>
                    <a:cubicBezTo>
                      <a:pt x="2" y="103"/>
                      <a:pt x="3" y="92"/>
                      <a:pt x="5" y="81"/>
                    </a:cubicBezTo>
                    <a:cubicBezTo>
                      <a:pt x="11" y="54"/>
                      <a:pt x="18" y="27"/>
                      <a:pt x="24" y="0"/>
                    </a:cubicBezTo>
                    <a:cubicBezTo>
                      <a:pt x="53" y="67"/>
                      <a:pt x="40" y="110"/>
                      <a:pt x="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5" name="Freeform 52"/>
              <p:cNvSpPr/>
              <p:nvPr/>
            </p:nvSpPr>
            <p:spPr bwMode="auto">
              <a:xfrm>
                <a:off x="1067286" y="3334919"/>
                <a:ext cx="93818" cy="43452"/>
              </a:xfrm>
              <a:custGeom>
                <a:avLst/>
                <a:gdLst>
                  <a:gd name="T0" fmla="*/ 122 w 122"/>
                  <a:gd name="T1" fmla="*/ 47 h 56"/>
                  <a:gd name="T2" fmla="*/ 0 w 122"/>
                  <a:gd name="T3" fmla="*/ 5 h 56"/>
                  <a:gd name="T4" fmla="*/ 96 w 122"/>
                  <a:gd name="T5" fmla="*/ 32 h 56"/>
                  <a:gd name="T6" fmla="*/ 122 w 122"/>
                  <a:gd name="T7" fmla="*/ 47 h 56"/>
                  <a:gd name="T8" fmla="*/ 122 w 122"/>
                  <a:gd name="T9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6">
                    <a:moveTo>
                      <a:pt x="122" y="47"/>
                    </a:moveTo>
                    <a:cubicBezTo>
                      <a:pt x="75" y="56"/>
                      <a:pt x="31" y="54"/>
                      <a:pt x="0" y="5"/>
                    </a:cubicBezTo>
                    <a:cubicBezTo>
                      <a:pt x="38" y="1"/>
                      <a:pt x="71" y="0"/>
                      <a:pt x="96" y="32"/>
                    </a:cubicBezTo>
                    <a:cubicBezTo>
                      <a:pt x="102" y="39"/>
                      <a:pt x="113" y="42"/>
                      <a:pt x="122" y="47"/>
                    </a:cubicBezTo>
                    <a:cubicBezTo>
                      <a:pt x="122" y="47"/>
                      <a:pt x="122" y="47"/>
                      <a:pt x="12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6" name="Freeform 55"/>
              <p:cNvSpPr/>
              <p:nvPr/>
            </p:nvSpPr>
            <p:spPr bwMode="auto">
              <a:xfrm>
                <a:off x="982850" y="2587833"/>
                <a:ext cx="70117" cy="64685"/>
              </a:xfrm>
              <a:custGeom>
                <a:avLst/>
                <a:gdLst>
                  <a:gd name="T0" fmla="*/ 5 w 91"/>
                  <a:gd name="T1" fmla="*/ 62 h 84"/>
                  <a:gd name="T2" fmla="*/ 12 w 91"/>
                  <a:gd name="T3" fmla="*/ 50 h 84"/>
                  <a:gd name="T4" fmla="*/ 91 w 91"/>
                  <a:gd name="T5" fmla="*/ 0 h 84"/>
                  <a:gd name="T6" fmla="*/ 0 w 91"/>
                  <a:gd name="T7" fmla="*/ 84 h 84"/>
                  <a:gd name="T8" fmla="*/ 5 w 91"/>
                  <a:gd name="T9" fmla="*/ 6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4">
                    <a:moveTo>
                      <a:pt x="5" y="62"/>
                    </a:moveTo>
                    <a:cubicBezTo>
                      <a:pt x="7" y="58"/>
                      <a:pt x="9" y="54"/>
                      <a:pt x="12" y="50"/>
                    </a:cubicBezTo>
                    <a:cubicBezTo>
                      <a:pt x="36" y="35"/>
                      <a:pt x="61" y="19"/>
                      <a:pt x="91" y="0"/>
                    </a:cubicBezTo>
                    <a:cubicBezTo>
                      <a:pt x="76" y="60"/>
                      <a:pt x="68" y="67"/>
                      <a:pt x="0" y="84"/>
                    </a:cubicBezTo>
                    <a:cubicBezTo>
                      <a:pt x="2" y="77"/>
                      <a:pt x="3" y="70"/>
                      <a:pt x="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7" name="Freeform 58"/>
              <p:cNvSpPr/>
              <p:nvPr/>
            </p:nvSpPr>
            <p:spPr bwMode="auto">
              <a:xfrm>
                <a:off x="906314" y="3070748"/>
                <a:ext cx="61229" cy="74560"/>
              </a:xfrm>
              <a:custGeom>
                <a:avLst/>
                <a:gdLst>
                  <a:gd name="T0" fmla="*/ 71 w 80"/>
                  <a:gd name="T1" fmla="*/ 59 h 97"/>
                  <a:gd name="T2" fmla="*/ 80 w 80"/>
                  <a:gd name="T3" fmla="*/ 97 h 97"/>
                  <a:gd name="T4" fmla="*/ 0 w 80"/>
                  <a:gd name="T5" fmla="*/ 0 h 97"/>
                  <a:gd name="T6" fmla="*/ 72 w 80"/>
                  <a:gd name="T7" fmla="*/ 61 h 97"/>
                  <a:gd name="T8" fmla="*/ 71 w 80"/>
                  <a:gd name="T9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97">
                    <a:moveTo>
                      <a:pt x="71" y="59"/>
                    </a:moveTo>
                    <a:cubicBezTo>
                      <a:pt x="74" y="72"/>
                      <a:pt x="77" y="84"/>
                      <a:pt x="80" y="97"/>
                    </a:cubicBezTo>
                    <a:cubicBezTo>
                      <a:pt x="26" y="83"/>
                      <a:pt x="16" y="71"/>
                      <a:pt x="0" y="0"/>
                    </a:cubicBezTo>
                    <a:cubicBezTo>
                      <a:pt x="29" y="24"/>
                      <a:pt x="51" y="43"/>
                      <a:pt x="72" y="61"/>
                    </a:cubicBezTo>
                    <a:lnTo>
                      <a:pt x="71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8" name="Freeform 60"/>
              <p:cNvSpPr/>
              <p:nvPr/>
            </p:nvSpPr>
            <p:spPr bwMode="auto">
              <a:xfrm>
                <a:off x="1025315" y="3181354"/>
                <a:ext cx="36540" cy="83942"/>
              </a:xfrm>
              <a:custGeom>
                <a:avLst/>
                <a:gdLst>
                  <a:gd name="T0" fmla="*/ 29 w 48"/>
                  <a:gd name="T1" fmla="*/ 109 h 109"/>
                  <a:gd name="T2" fmla="*/ 18 w 48"/>
                  <a:gd name="T3" fmla="*/ 88 h 109"/>
                  <a:gd name="T4" fmla="*/ 0 w 48"/>
                  <a:gd name="T5" fmla="*/ 0 h 109"/>
                  <a:gd name="T6" fmla="*/ 43 w 48"/>
                  <a:gd name="T7" fmla="*/ 102 h 109"/>
                  <a:gd name="T8" fmla="*/ 29 w 48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09">
                    <a:moveTo>
                      <a:pt x="29" y="109"/>
                    </a:moveTo>
                    <a:cubicBezTo>
                      <a:pt x="25" y="102"/>
                      <a:pt x="22" y="95"/>
                      <a:pt x="18" y="88"/>
                    </a:cubicBezTo>
                    <a:cubicBezTo>
                      <a:pt x="12" y="59"/>
                      <a:pt x="6" y="29"/>
                      <a:pt x="0" y="0"/>
                    </a:cubicBezTo>
                    <a:cubicBezTo>
                      <a:pt x="48" y="24"/>
                      <a:pt x="48" y="62"/>
                      <a:pt x="43" y="102"/>
                    </a:cubicBezTo>
                    <a:cubicBezTo>
                      <a:pt x="43" y="105"/>
                      <a:pt x="34" y="107"/>
                      <a:pt x="29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9" name="Freeform 62"/>
              <p:cNvSpPr/>
              <p:nvPr/>
            </p:nvSpPr>
            <p:spPr bwMode="auto">
              <a:xfrm>
                <a:off x="919153" y="2851510"/>
                <a:ext cx="49871" cy="83942"/>
              </a:xfrm>
              <a:custGeom>
                <a:avLst/>
                <a:gdLst>
                  <a:gd name="T0" fmla="*/ 65 w 65"/>
                  <a:gd name="T1" fmla="*/ 5 h 109"/>
                  <a:gd name="T2" fmla="*/ 20 w 65"/>
                  <a:gd name="T3" fmla="*/ 109 h 109"/>
                  <a:gd name="T4" fmla="*/ 54 w 65"/>
                  <a:gd name="T5" fmla="*/ 0 h 109"/>
                  <a:gd name="T6" fmla="*/ 65 w 65"/>
                  <a:gd name="T7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09">
                    <a:moveTo>
                      <a:pt x="65" y="5"/>
                    </a:moveTo>
                    <a:cubicBezTo>
                      <a:pt x="50" y="40"/>
                      <a:pt x="35" y="74"/>
                      <a:pt x="20" y="109"/>
                    </a:cubicBezTo>
                    <a:cubicBezTo>
                      <a:pt x="0" y="51"/>
                      <a:pt x="8" y="31"/>
                      <a:pt x="54" y="0"/>
                    </a:cubicBezTo>
                    <a:cubicBezTo>
                      <a:pt x="58" y="2"/>
                      <a:pt x="61" y="3"/>
                      <a:pt x="6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0" name="Freeform 64"/>
              <p:cNvSpPr/>
              <p:nvPr/>
            </p:nvSpPr>
            <p:spPr bwMode="auto">
              <a:xfrm>
                <a:off x="930016" y="2716709"/>
                <a:ext cx="59747" cy="69623"/>
              </a:xfrm>
              <a:custGeom>
                <a:avLst/>
                <a:gdLst>
                  <a:gd name="T0" fmla="*/ 0 w 78"/>
                  <a:gd name="T1" fmla="*/ 89 h 90"/>
                  <a:gd name="T2" fmla="*/ 78 w 78"/>
                  <a:gd name="T3" fmla="*/ 0 h 90"/>
                  <a:gd name="T4" fmla="*/ 1 w 78"/>
                  <a:gd name="T5" fmla="*/ 88 h 90"/>
                  <a:gd name="T6" fmla="*/ 0 w 78"/>
                  <a:gd name="T7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90">
                    <a:moveTo>
                      <a:pt x="0" y="89"/>
                    </a:moveTo>
                    <a:cubicBezTo>
                      <a:pt x="17" y="51"/>
                      <a:pt x="31" y="11"/>
                      <a:pt x="78" y="0"/>
                    </a:cubicBezTo>
                    <a:cubicBezTo>
                      <a:pt x="70" y="59"/>
                      <a:pt x="43" y="90"/>
                      <a:pt x="1" y="88"/>
                    </a:cubicBezTo>
                    <a:cubicBezTo>
                      <a:pt x="1" y="88"/>
                      <a:pt x="0" y="89"/>
                      <a:pt x="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1" name="Freeform 69"/>
              <p:cNvSpPr/>
              <p:nvPr/>
            </p:nvSpPr>
            <p:spPr bwMode="auto">
              <a:xfrm>
                <a:off x="925572" y="2623385"/>
                <a:ext cx="47403" cy="96781"/>
              </a:xfrm>
              <a:custGeom>
                <a:avLst/>
                <a:gdLst>
                  <a:gd name="T0" fmla="*/ 29 w 62"/>
                  <a:gd name="T1" fmla="*/ 125 h 126"/>
                  <a:gd name="T2" fmla="*/ 35 w 62"/>
                  <a:gd name="T3" fmla="*/ 0 h 126"/>
                  <a:gd name="T4" fmla="*/ 28 w 62"/>
                  <a:gd name="T5" fmla="*/ 126 h 126"/>
                  <a:gd name="T6" fmla="*/ 29 w 62"/>
                  <a:gd name="T7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26">
                    <a:moveTo>
                      <a:pt x="29" y="125"/>
                    </a:moveTo>
                    <a:cubicBezTo>
                      <a:pt x="3" y="82"/>
                      <a:pt x="0" y="41"/>
                      <a:pt x="35" y="0"/>
                    </a:cubicBezTo>
                    <a:cubicBezTo>
                      <a:pt x="62" y="44"/>
                      <a:pt x="44" y="85"/>
                      <a:pt x="28" y="126"/>
                    </a:cubicBezTo>
                    <a:cubicBezTo>
                      <a:pt x="28" y="126"/>
                      <a:pt x="29" y="125"/>
                      <a:pt x="29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2" name="Freeform 70"/>
              <p:cNvSpPr/>
              <p:nvPr/>
            </p:nvSpPr>
            <p:spPr bwMode="auto">
              <a:xfrm>
                <a:off x="1004577" y="2491546"/>
                <a:ext cx="36540" cy="89374"/>
              </a:xfrm>
              <a:custGeom>
                <a:avLst/>
                <a:gdLst>
                  <a:gd name="T0" fmla="*/ 48 w 48"/>
                  <a:gd name="T1" fmla="*/ 78 h 116"/>
                  <a:gd name="T2" fmla="*/ 17 w 48"/>
                  <a:gd name="T3" fmla="*/ 116 h 116"/>
                  <a:gd name="T4" fmla="*/ 16 w 48"/>
                  <a:gd name="T5" fmla="*/ 38 h 116"/>
                  <a:gd name="T6" fmla="*/ 48 w 48"/>
                  <a:gd name="T7" fmla="*/ 0 h 116"/>
                  <a:gd name="T8" fmla="*/ 48 w 48"/>
                  <a:gd name="T9" fmla="*/ 7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6">
                    <a:moveTo>
                      <a:pt x="48" y="78"/>
                    </a:moveTo>
                    <a:cubicBezTo>
                      <a:pt x="37" y="91"/>
                      <a:pt x="27" y="103"/>
                      <a:pt x="17" y="116"/>
                    </a:cubicBezTo>
                    <a:cubicBezTo>
                      <a:pt x="1" y="98"/>
                      <a:pt x="0" y="60"/>
                      <a:pt x="16" y="38"/>
                    </a:cubicBezTo>
                    <a:cubicBezTo>
                      <a:pt x="23" y="27"/>
                      <a:pt x="32" y="18"/>
                      <a:pt x="48" y="0"/>
                    </a:cubicBezTo>
                    <a:cubicBezTo>
                      <a:pt x="48" y="32"/>
                      <a:pt x="48" y="55"/>
                      <a:pt x="48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3" name="Freeform 71"/>
              <p:cNvSpPr/>
              <p:nvPr/>
            </p:nvSpPr>
            <p:spPr bwMode="auto">
              <a:xfrm>
                <a:off x="916684" y="2782875"/>
                <a:ext cx="56291" cy="79498"/>
              </a:xfrm>
              <a:custGeom>
                <a:avLst/>
                <a:gdLst>
                  <a:gd name="T0" fmla="*/ 0 w 73"/>
                  <a:gd name="T1" fmla="*/ 103 h 103"/>
                  <a:gd name="T2" fmla="*/ 73 w 73"/>
                  <a:gd name="T3" fmla="*/ 0 h 103"/>
                  <a:gd name="T4" fmla="*/ 0 w 73"/>
                  <a:gd name="T5" fmla="*/ 102 h 103"/>
                  <a:gd name="T6" fmla="*/ 0 w 73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03">
                    <a:moveTo>
                      <a:pt x="0" y="103"/>
                    </a:moveTo>
                    <a:cubicBezTo>
                      <a:pt x="15" y="62"/>
                      <a:pt x="23" y="17"/>
                      <a:pt x="73" y="0"/>
                    </a:cubicBezTo>
                    <a:cubicBezTo>
                      <a:pt x="71" y="51"/>
                      <a:pt x="52" y="88"/>
                      <a:pt x="0" y="102"/>
                    </a:cubicBezTo>
                    <a:cubicBezTo>
                      <a:pt x="0" y="102"/>
                      <a:pt x="0" y="103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4" name="Freeform 72"/>
              <p:cNvSpPr/>
              <p:nvPr/>
            </p:nvSpPr>
            <p:spPr bwMode="auto">
              <a:xfrm>
                <a:off x="934460" y="3149259"/>
                <a:ext cx="64685" cy="61229"/>
              </a:xfrm>
              <a:custGeom>
                <a:avLst/>
                <a:gdLst>
                  <a:gd name="T0" fmla="*/ 0 w 84"/>
                  <a:gd name="T1" fmla="*/ 0 h 80"/>
                  <a:gd name="T2" fmla="*/ 84 w 84"/>
                  <a:gd name="T3" fmla="*/ 80 h 80"/>
                  <a:gd name="T4" fmla="*/ 0 w 84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" h="80">
                    <a:moveTo>
                      <a:pt x="0" y="0"/>
                    </a:moveTo>
                    <a:cubicBezTo>
                      <a:pt x="43" y="13"/>
                      <a:pt x="78" y="30"/>
                      <a:pt x="84" y="80"/>
                    </a:cubicBezTo>
                    <a:cubicBezTo>
                      <a:pt x="36" y="74"/>
                      <a:pt x="12" y="4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5" name="Freeform 75"/>
              <p:cNvSpPr/>
              <p:nvPr/>
            </p:nvSpPr>
            <p:spPr bwMode="auto">
              <a:xfrm>
                <a:off x="1068768" y="3231226"/>
                <a:ext cx="43946" cy="88386"/>
              </a:xfrm>
              <a:custGeom>
                <a:avLst/>
                <a:gdLst>
                  <a:gd name="T0" fmla="*/ 35 w 57"/>
                  <a:gd name="T1" fmla="*/ 115 h 115"/>
                  <a:gd name="T2" fmla="*/ 4 w 57"/>
                  <a:gd name="T3" fmla="*/ 77 h 115"/>
                  <a:gd name="T4" fmla="*/ 0 w 57"/>
                  <a:gd name="T5" fmla="*/ 0 h 115"/>
                  <a:gd name="T6" fmla="*/ 35 w 57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5">
                    <a:moveTo>
                      <a:pt x="35" y="115"/>
                    </a:moveTo>
                    <a:cubicBezTo>
                      <a:pt x="25" y="102"/>
                      <a:pt x="15" y="90"/>
                      <a:pt x="4" y="77"/>
                    </a:cubicBezTo>
                    <a:cubicBezTo>
                      <a:pt x="3" y="53"/>
                      <a:pt x="2" y="28"/>
                      <a:pt x="0" y="0"/>
                    </a:cubicBezTo>
                    <a:cubicBezTo>
                      <a:pt x="49" y="42"/>
                      <a:pt x="57" y="73"/>
                      <a:pt x="35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6" name="Freeform 76"/>
              <p:cNvSpPr/>
              <p:nvPr/>
            </p:nvSpPr>
            <p:spPr bwMode="auto">
              <a:xfrm>
                <a:off x="877675" y="2846079"/>
                <a:ext cx="49871" cy="85423"/>
              </a:xfrm>
              <a:custGeom>
                <a:avLst/>
                <a:gdLst>
                  <a:gd name="T0" fmla="*/ 45 w 65"/>
                  <a:gd name="T1" fmla="*/ 111 h 111"/>
                  <a:gd name="T2" fmla="*/ 10 w 65"/>
                  <a:gd name="T3" fmla="*/ 0 h 111"/>
                  <a:gd name="T4" fmla="*/ 45 w 65"/>
                  <a:gd name="T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11">
                    <a:moveTo>
                      <a:pt x="45" y="111"/>
                    </a:moveTo>
                    <a:cubicBezTo>
                      <a:pt x="9" y="82"/>
                      <a:pt x="0" y="46"/>
                      <a:pt x="10" y="0"/>
                    </a:cubicBezTo>
                    <a:cubicBezTo>
                      <a:pt x="44" y="31"/>
                      <a:pt x="65" y="64"/>
                      <a:pt x="45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7" name="Freeform 78"/>
              <p:cNvSpPr/>
              <p:nvPr/>
            </p:nvSpPr>
            <p:spPr bwMode="auto">
              <a:xfrm>
                <a:off x="960630" y="3047541"/>
                <a:ext cx="39996" cy="96781"/>
              </a:xfrm>
              <a:custGeom>
                <a:avLst/>
                <a:gdLst>
                  <a:gd name="T0" fmla="*/ 1 w 52"/>
                  <a:gd name="T1" fmla="*/ 91 h 126"/>
                  <a:gd name="T2" fmla="*/ 16 w 52"/>
                  <a:gd name="T3" fmla="*/ 0 h 126"/>
                  <a:gd name="T4" fmla="*/ 23 w 52"/>
                  <a:gd name="T5" fmla="*/ 126 h 126"/>
                  <a:gd name="T6" fmla="*/ 0 w 52"/>
                  <a:gd name="T7" fmla="*/ 90 h 126"/>
                  <a:gd name="T8" fmla="*/ 1 w 52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1" y="91"/>
                    </a:moveTo>
                    <a:cubicBezTo>
                      <a:pt x="5" y="63"/>
                      <a:pt x="10" y="35"/>
                      <a:pt x="16" y="0"/>
                    </a:cubicBezTo>
                    <a:cubicBezTo>
                      <a:pt x="52" y="47"/>
                      <a:pt x="45" y="86"/>
                      <a:pt x="23" y="126"/>
                    </a:cubicBezTo>
                    <a:cubicBezTo>
                      <a:pt x="15" y="113"/>
                      <a:pt x="7" y="101"/>
                      <a:pt x="0" y="90"/>
                    </a:cubicBezTo>
                    <a:cubicBezTo>
                      <a:pt x="0" y="89"/>
                      <a:pt x="1" y="91"/>
                      <a:pt x="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" name="Freeform 79"/>
              <p:cNvSpPr/>
              <p:nvPr/>
            </p:nvSpPr>
            <p:spPr bwMode="auto">
              <a:xfrm>
                <a:off x="984331" y="3116669"/>
                <a:ext cx="43946" cy="90855"/>
              </a:xfrm>
              <a:custGeom>
                <a:avLst/>
                <a:gdLst>
                  <a:gd name="T0" fmla="*/ 22 w 57"/>
                  <a:gd name="T1" fmla="*/ 0 h 118"/>
                  <a:gd name="T2" fmla="*/ 36 w 57"/>
                  <a:gd name="T3" fmla="*/ 118 h 118"/>
                  <a:gd name="T4" fmla="*/ 22 w 57"/>
                  <a:gd name="T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118">
                    <a:moveTo>
                      <a:pt x="22" y="0"/>
                    </a:moveTo>
                    <a:cubicBezTo>
                      <a:pt x="57" y="37"/>
                      <a:pt x="54" y="76"/>
                      <a:pt x="36" y="118"/>
                    </a:cubicBezTo>
                    <a:cubicBezTo>
                      <a:pt x="0" y="82"/>
                      <a:pt x="6" y="43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" name="Freeform 81"/>
              <p:cNvSpPr/>
              <p:nvPr/>
            </p:nvSpPr>
            <p:spPr bwMode="auto">
              <a:xfrm>
                <a:off x="874713" y="2924590"/>
                <a:ext cx="52340" cy="82461"/>
              </a:xfrm>
              <a:custGeom>
                <a:avLst/>
                <a:gdLst>
                  <a:gd name="T0" fmla="*/ 14 w 68"/>
                  <a:gd name="T1" fmla="*/ 0 h 107"/>
                  <a:gd name="T2" fmla="*/ 58 w 68"/>
                  <a:gd name="T3" fmla="*/ 107 h 107"/>
                  <a:gd name="T4" fmla="*/ 14 w 68"/>
                  <a:gd name="T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8" h="107">
                    <a:moveTo>
                      <a:pt x="14" y="0"/>
                    </a:moveTo>
                    <a:cubicBezTo>
                      <a:pt x="53" y="26"/>
                      <a:pt x="68" y="60"/>
                      <a:pt x="58" y="107"/>
                    </a:cubicBezTo>
                    <a:cubicBezTo>
                      <a:pt x="25" y="79"/>
                      <a:pt x="0" y="5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30" name="组合 929"/>
            <p:cNvGrpSpPr/>
            <p:nvPr/>
          </p:nvGrpSpPr>
          <p:grpSpPr>
            <a:xfrm>
              <a:off x="10828447" y="4170581"/>
              <a:ext cx="473533" cy="1106557"/>
              <a:chOff x="2030648" y="2382421"/>
              <a:chExt cx="473533" cy="1106557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931" name="Freeform 9"/>
              <p:cNvSpPr/>
              <p:nvPr/>
            </p:nvSpPr>
            <p:spPr bwMode="auto">
              <a:xfrm>
                <a:off x="2459741" y="2846079"/>
                <a:ext cx="44440" cy="82461"/>
              </a:xfrm>
              <a:custGeom>
                <a:avLst/>
                <a:gdLst>
                  <a:gd name="T0" fmla="*/ 58 w 58"/>
                  <a:gd name="T1" fmla="*/ 61 h 107"/>
                  <a:gd name="T2" fmla="*/ 16 w 58"/>
                  <a:gd name="T3" fmla="*/ 107 h 107"/>
                  <a:gd name="T4" fmla="*/ 41 w 58"/>
                  <a:gd name="T5" fmla="*/ 3 h 107"/>
                  <a:gd name="T6" fmla="*/ 58 w 58"/>
                  <a:gd name="T7" fmla="*/ 5 h 107"/>
                  <a:gd name="T8" fmla="*/ 58 w 58"/>
                  <a:gd name="T9" fmla="*/ 6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7">
                    <a:moveTo>
                      <a:pt x="58" y="61"/>
                    </a:moveTo>
                    <a:cubicBezTo>
                      <a:pt x="45" y="76"/>
                      <a:pt x="31" y="90"/>
                      <a:pt x="16" y="107"/>
                    </a:cubicBezTo>
                    <a:cubicBezTo>
                      <a:pt x="0" y="65"/>
                      <a:pt x="13" y="32"/>
                      <a:pt x="41" y="3"/>
                    </a:cubicBezTo>
                    <a:cubicBezTo>
                      <a:pt x="43" y="0"/>
                      <a:pt x="52" y="4"/>
                      <a:pt x="58" y="5"/>
                    </a:cubicBezTo>
                    <a:cubicBezTo>
                      <a:pt x="58" y="24"/>
                      <a:pt x="58" y="42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" name="Freeform 10"/>
              <p:cNvSpPr/>
              <p:nvPr/>
            </p:nvSpPr>
            <p:spPr bwMode="auto">
              <a:xfrm>
                <a:off x="2454310" y="2911258"/>
                <a:ext cx="49871" cy="95793"/>
              </a:xfrm>
              <a:custGeom>
                <a:avLst/>
                <a:gdLst>
                  <a:gd name="T0" fmla="*/ 65 w 65"/>
                  <a:gd name="T1" fmla="*/ 55 h 124"/>
                  <a:gd name="T2" fmla="*/ 15 w 65"/>
                  <a:gd name="T3" fmla="*/ 124 h 124"/>
                  <a:gd name="T4" fmla="*/ 65 w 65"/>
                  <a:gd name="T5" fmla="*/ 0 h 124"/>
                  <a:gd name="T6" fmla="*/ 65 w 65"/>
                  <a:gd name="T7" fmla="*/ 5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124">
                    <a:moveTo>
                      <a:pt x="65" y="55"/>
                    </a:moveTo>
                    <a:cubicBezTo>
                      <a:pt x="50" y="76"/>
                      <a:pt x="34" y="98"/>
                      <a:pt x="15" y="124"/>
                    </a:cubicBezTo>
                    <a:cubicBezTo>
                      <a:pt x="0" y="63"/>
                      <a:pt x="32" y="31"/>
                      <a:pt x="65" y="0"/>
                    </a:cubicBezTo>
                    <a:cubicBezTo>
                      <a:pt x="65" y="18"/>
                      <a:pt x="65" y="37"/>
                      <a:pt x="6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" name="Freeform 12"/>
              <p:cNvSpPr/>
              <p:nvPr/>
            </p:nvSpPr>
            <p:spPr bwMode="auto">
              <a:xfrm>
                <a:off x="2138785" y="2382421"/>
                <a:ext cx="82955" cy="54809"/>
              </a:xfrm>
              <a:custGeom>
                <a:avLst/>
                <a:gdLst>
                  <a:gd name="T0" fmla="*/ 0 w 108"/>
                  <a:gd name="T1" fmla="*/ 6 h 71"/>
                  <a:gd name="T2" fmla="*/ 108 w 108"/>
                  <a:gd name="T3" fmla="*/ 67 h 71"/>
                  <a:gd name="T4" fmla="*/ 0 w 108"/>
                  <a:gd name="T5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71">
                    <a:moveTo>
                      <a:pt x="0" y="6"/>
                    </a:moveTo>
                    <a:cubicBezTo>
                      <a:pt x="53" y="0"/>
                      <a:pt x="83" y="28"/>
                      <a:pt x="108" y="67"/>
                    </a:cubicBezTo>
                    <a:cubicBezTo>
                      <a:pt x="50" y="71"/>
                      <a:pt x="39" y="6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" name="Freeform 13"/>
              <p:cNvSpPr/>
              <p:nvPr/>
            </p:nvSpPr>
            <p:spPr bwMode="auto">
              <a:xfrm>
                <a:off x="2359998" y="2644123"/>
                <a:ext cx="71598" cy="68141"/>
              </a:xfrm>
              <a:custGeom>
                <a:avLst/>
                <a:gdLst>
                  <a:gd name="T0" fmla="*/ 93 w 93"/>
                  <a:gd name="T1" fmla="*/ 77 h 89"/>
                  <a:gd name="T2" fmla="*/ 78 w 93"/>
                  <a:gd name="T3" fmla="*/ 87 h 89"/>
                  <a:gd name="T4" fmla="*/ 0 w 93"/>
                  <a:gd name="T5" fmla="*/ 0 h 89"/>
                  <a:gd name="T6" fmla="*/ 82 w 93"/>
                  <a:gd name="T7" fmla="*/ 49 h 89"/>
                  <a:gd name="T8" fmla="*/ 93 w 93"/>
                  <a:gd name="T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89">
                    <a:moveTo>
                      <a:pt x="93" y="77"/>
                    </a:moveTo>
                    <a:cubicBezTo>
                      <a:pt x="88" y="81"/>
                      <a:pt x="81" y="89"/>
                      <a:pt x="78" y="87"/>
                    </a:cubicBezTo>
                    <a:cubicBezTo>
                      <a:pt x="35" y="74"/>
                      <a:pt x="27" y="65"/>
                      <a:pt x="0" y="0"/>
                    </a:cubicBezTo>
                    <a:cubicBezTo>
                      <a:pt x="33" y="20"/>
                      <a:pt x="57" y="35"/>
                      <a:pt x="82" y="49"/>
                    </a:cubicBezTo>
                    <a:cubicBezTo>
                      <a:pt x="85" y="59"/>
                      <a:pt x="89" y="68"/>
                      <a:pt x="93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" name="Freeform 14"/>
              <p:cNvSpPr/>
              <p:nvPr/>
            </p:nvSpPr>
            <p:spPr bwMode="auto">
              <a:xfrm>
                <a:off x="2160511" y="3326525"/>
                <a:ext cx="58759" cy="79498"/>
              </a:xfrm>
              <a:custGeom>
                <a:avLst/>
                <a:gdLst>
                  <a:gd name="T0" fmla="*/ 11 w 77"/>
                  <a:gd name="T1" fmla="*/ 103 h 103"/>
                  <a:gd name="T2" fmla="*/ 77 w 77"/>
                  <a:gd name="T3" fmla="*/ 0 h 103"/>
                  <a:gd name="T4" fmla="*/ 56 w 77"/>
                  <a:gd name="T5" fmla="*/ 76 h 103"/>
                  <a:gd name="T6" fmla="*/ 11 w 77"/>
                  <a:gd name="T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103">
                    <a:moveTo>
                      <a:pt x="11" y="103"/>
                    </a:moveTo>
                    <a:cubicBezTo>
                      <a:pt x="0" y="63"/>
                      <a:pt x="19" y="32"/>
                      <a:pt x="77" y="0"/>
                    </a:cubicBezTo>
                    <a:cubicBezTo>
                      <a:pt x="69" y="28"/>
                      <a:pt x="62" y="52"/>
                      <a:pt x="56" y="76"/>
                    </a:cubicBezTo>
                    <a:cubicBezTo>
                      <a:pt x="41" y="85"/>
                      <a:pt x="26" y="94"/>
                      <a:pt x="11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6" name="Freeform 16"/>
              <p:cNvSpPr/>
              <p:nvPr/>
            </p:nvSpPr>
            <p:spPr bwMode="auto">
              <a:xfrm>
                <a:off x="2404438" y="2977424"/>
                <a:ext cx="44440" cy="93324"/>
              </a:xfrm>
              <a:custGeom>
                <a:avLst/>
                <a:gdLst>
                  <a:gd name="T0" fmla="*/ 55 w 58"/>
                  <a:gd name="T1" fmla="*/ 103 h 121"/>
                  <a:gd name="T2" fmla="*/ 40 w 58"/>
                  <a:gd name="T3" fmla="*/ 121 h 121"/>
                  <a:gd name="T4" fmla="*/ 26 w 58"/>
                  <a:gd name="T5" fmla="*/ 0 h 121"/>
                  <a:gd name="T6" fmla="*/ 58 w 58"/>
                  <a:gd name="T7" fmla="*/ 79 h 121"/>
                  <a:gd name="T8" fmla="*/ 55 w 58"/>
                  <a:gd name="T9" fmla="*/ 10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1">
                    <a:moveTo>
                      <a:pt x="55" y="103"/>
                    </a:moveTo>
                    <a:cubicBezTo>
                      <a:pt x="50" y="109"/>
                      <a:pt x="45" y="115"/>
                      <a:pt x="40" y="121"/>
                    </a:cubicBezTo>
                    <a:cubicBezTo>
                      <a:pt x="11" y="85"/>
                      <a:pt x="0" y="49"/>
                      <a:pt x="26" y="0"/>
                    </a:cubicBezTo>
                    <a:cubicBezTo>
                      <a:pt x="38" y="29"/>
                      <a:pt x="48" y="54"/>
                      <a:pt x="58" y="79"/>
                    </a:cubicBezTo>
                    <a:cubicBezTo>
                      <a:pt x="57" y="87"/>
                      <a:pt x="56" y="95"/>
                      <a:pt x="5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7" name="Freeform 17"/>
              <p:cNvSpPr/>
              <p:nvPr/>
            </p:nvSpPr>
            <p:spPr bwMode="auto">
              <a:xfrm>
                <a:off x="2216308" y="2389334"/>
                <a:ext cx="56784" cy="75548"/>
              </a:xfrm>
              <a:custGeom>
                <a:avLst/>
                <a:gdLst>
                  <a:gd name="T0" fmla="*/ 28 w 74"/>
                  <a:gd name="T1" fmla="*/ 76 h 98"/>
                  <a:gd name="T2" fmla="*/ 0 w 74"/>
                  <a:gd name="T3" fmla="*/ 0 h 98"/>
                  <a:gd name="T4" fmla="*/ 74 w 74"/>
                  <a:gd name="T5" fmla="*/ 98 h 98"/>
                  <a:gd name="T6" fmla="*/ 48 w 74"/>
                  <a:gd name="T7" fmla="*/ 89 h 98"/>
                  <a:gd name="T8" fmla="*/ 28 w 74"/>
                  <a:gd name="T9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8">
                    <a:moveTo>
                      <a:pt x="28" y="76"/>
                    </a:moveTo>
                    <a:cubicBezTo>
                      <a:pt x="19" y="52"/>
                      <a:pt x="10" y="28"/>
                      <a:pt x="0" y="0"/>
                    </a:cubicBezTo>
                    <a:cubicBezTo>
                      <a:pt x="60" y="30"/>
                      <a:pt x="64" y="36"/>
                      <a:pt x="74" y="98"/>
                    </a:cubicBezTo>
                    <a:cubicBezTo>
                      <a:pt x="65" y="95"/>
                      <a:pt x="57" y="92"/>
                      <a:pt x="48" y="89"/>
                    </a:cubicBezTo>
                    <a:cubicBezTo>
                      <a:pt x="42" y="85"/>
                      <a:pt x="35" y="81"/>
                      <a:pt x="28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8" name="Freeform 20"/>
              <p:cNvSpPr/>
              <p:nvPr/>
            </p:nvSpPr>
            <p:spPr bwMode="auto">
              <a:xfrm>
                <a:off x="2174831" y="2447600"/>
                <a:ext cx="92830" cy="36540"/>
              </a:xfrm>
              <a:custGeom>
                <a:avLst/>
                <a:gdLst>
                  <a:gd name="T0" fmla="*/ 82 w 121"/>
                  <a:gd name="T1" fmla="*/ 0 h 47"/>
                  <a:gd name="T2" fmla="*/ 102 w 121"/>
                  <a:gd name="T3" fmla="*/ 13 h 47"/>
                  <a:gd name="T4" fmla="*/ 121 w 121"/>
                  <a:gd name="T5" fmla="*/ 36 h 47"/>
                  <a:gd name="T6" fmla="*/ 0 w 121"/>
                  <a:gd name="T7" fmla="*/ 0 h 47"/>
                  <a:gd name="T8" fmla="*/ 82 w 12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7">
                    <a:moveTo>
                      <a:pt x="82" y="0"/>
                    </a:moveTo>
                    <a:cubicBezTo>
                      <a:pt x="89" y="5"/>
                      <a:pt x="96" y="9"/>
                      <a:pt x="102" y="13"/>
                    </a:cubicBezTo>
                    <a:cubicBezTo>
                      <a:pt x="108" y="20"/>
                      <a:pt x="114" y="27"/>
                      <a:pt x="121" y="36"/>
                    </a:cubicBezTo>
                    <a:cubicBezTo>
                      <a:pt x="78" y="45"/>
                      <a:pt x="39" y="47"/>
                      <a:pt x="0" y="0"/>
                    </a:cubicBezTo>
                    <a:cubicBezTo>
                      <a:pt x="33" y="0"/>
                      <a:pt x="57" y="0"/>
                      <a:pt x="8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9" name="Freeform 23"/>
              <p:cNvSpPr/>
              <p:nvPr/>
            </p:nvSpPr>
            <p:spPr bwMode="auto">
              <a:xfrm>
                <a:off x="2030648" y="3452932"/>
                <a:ext cx="95793" cy="36046"/>
              </a:xfrm>
              <a:custGeom>
                <a:avLst/>
                <a:gdLst>
                  <a:gd name="T0" fmla="*/ 41 w 125"/>
                  <a:gd name="T1" fmla="*/ 0 h 47"/>
                  <a:gd name="T2" fmla="*/ 125 w 125"/>
                  <a:gd name="T3" fmla="*/ 8 h 47"/>
                  <a:gd name="T4" fmla="*/ 0 w 125"/>
                  <a:gd name="T5" fmla="*/ 10 h 47"/>
                  <a:gd name="T6" fmla="*/ 41 w 12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47">
                    <a:moveTo>
                      <a:pt x="41" y="0"/>
                    </a:moveTo>
                    <a:cubicBezTo>
                      <a:pt x="67" y="3"/>
                      <a:pt x="94" y="5"/>
                      <a:pt x="125" y="8"/>
                    </a:cubicBezTo>
                    <a:cubicBezTo>
                      <a:pt x="88" y="46"/>
                      <a:pt x="41" y="47"/>
                      <a:pt x="0" y="10"/>
                    </a:cubicBezTo>
                    <a:cubicBezTo>
                      <a:pt x="14" y="6"/>
                      <a:pt x="27" y="3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0" name="Freeform 24"/>
              <p:cNvSpPr/>
              <p:nvPr/>
            </p:nvSpPr>
            <p:spPr bwMode="auto">
              <a:xfrm>
                <a:off x="2030648" y="3394173"/>
                <a:ext cx="73573" cy="66166"/>
              </a:xfrm>
              <a:custGeom>
                <a:avLst/>
                <a:gdLst>
                  <a:gd name="T0" fmla="*/ 41 w 96"/>
                  <a:gd name="T1" fmla="*/ 76 h 86"/>
                  <a:gd name="T2" fmla="*/ 0 w 96"/>
                  <a:gd name="T3" fmla="*/ 86 h 86"/>
                  <a:gd name="T4" fmla="*/ 96 w 96"/>
                  <a:gd name="T5" fmla="*/ 0 h 86"/>
                  <a:gd name="T6" fmla="*/ 41 w 96"/>
                  <a:gd name="T7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86">
                    <a:moveTo>
                      <a:pt x="41" y="76"/>
                    </a:moveTo>
                    <a:cubicBezTo>
                      <a:pt x="27" y="79"/>
                      <a:pt x="14" y="82"/>
                      <a:pt x="0" y="86"/>
                    </a:cubicBezTo>
                    <a:cubicBezTo>
                      <a:pt x="7" y="37"/>
                      <a:pt x="27" y="18"/>
                      <a:pt x="96" y="0"/>
                    </a:cubicBezTo>
                    <a:cubicBezTo>
                      <a:pt x="75" y="29"/>
                      <a:pt x="58" y="53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1" name="Freeform 26"/>
              <p:cNvSpPr/>
              <p:nvPr/>
            </p:nvSpPr>
            <p:spPr bwMode="auto">
              <a:xfrm>
                <a:off x="2446903" y="2989768"/>
                <a:ext cx="51353" cy="84930"/>
              </a:xfrm>
              <a:custGeom>
                <a:avLst/>
                <a:gdLst>
                  <a:gd name="T0" fmla="*/ 0 w 67"/>
                  <a:gd name="T1" fmla="*/ 87 h 110"/>
                  <a:gd name="T2" fmla="*/ 3 w 67"/>
                  <a:gd name="T3" fmla="*/ 63 h 110"/>
                  <a:gd name="T4" fmla="*/ 63 w 67"/>
                  <a:gd name="T5" fmla="*/ 0 h 110"/>
                  <a:gd name="T6" fmla="*/ 0 w 67"/>
                  <a:gd name="T7" fmla="*/ 110 h 110"/>
                  <a:gd name="T8" fmla="*/ 0 w 67"/>
                  <a:gd name="T9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0">
                    <a:moveTo>
                      <a:pt x="0" y="87"/>
                    </a:moveTo>
                    <a:cubicBezTo>
                      <a:pt x="1" y="79"/>
                      <a:pt x="2" y="71"/>
                      <a:pt x="3" y="63"/>
                    </a:cubicBezTo>
                    <a:cubicBezTo>
                      <a:pt x="21" y="44"/>
                      <a:pt x="40" y="24"/>
                      <a:pt x="63" y="0"/>
                    </a:cubicBezTo>
                    <a:cubicBezTo>
                      <a:pt x="67" y="56"/>
                      <a:pt x="43" y="87"/>
                      <a:pt x="0" y="110"/>
                    </a:cubicBezTo>
                    <a:cubicBezTo>
                      <a:pt x="0" y="101"/>
                      <a:pt x="0" y="94"/>
                      <a:pt x="0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2" name="Freeform 28"/>
              <p:cNvSpPr/>
              <p:nvPr/>
            </p:nvSpPr>
            <p:spPr bwMode="auto">
              <a:xfrm>
                <a:off x="2217296" y="3282085"/>
                <a:ext cx="56784" cy="84436"/>
              </a:xfrm>
              <a:custGeom>
                <a:avLst/>
                <a:gdLst>
                  <a:gd name="T0" fmla="*/ 21 w 74"/>
                  <a:gd name="T1" fmla="*/ 110 h 110"/>
                  <a:gd name="T2" fmla="*/ 30 w 74"/>
                  <a:gd name="T3" fmla="*/ 32 h 110"/>
                  <a:gd name="T4" fmla="*/ 64 w 74"/>
                  <a:gd name="T5" fmla="*/ 0 h 110"/>
                  <a:gd name="T6" fmla="*/ 74 w 74"/>
                  <a:gd name="T7" fmla="*/ 6 h 110"/>
                  <a:gd name="T8" fmla="*/ 40 w 74"/>
                  <a:gd name="T9" fmla="*/ 91 h 110"/>
                  <a:gd name="T10" fmla="*/ 21 w 74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10">
                    <a:moveTo>
                      <a:pt x="21" y="110"/>
                    </a:moveTo>
                    <a:cubicBezTo>
                      <a:pt x="0" y="82"/>
                      <a:pt x="14" y="55"/>
                      <a:pt x="30" y="32"/>
                    </a:cubicBezTo>
                    <a:cubicBezTo>
                      <a:pt x="38" y="19"/>
                      <a:pt x="52" y="11"/>
                      <a:pt x="64" y="0"/>
                    </a:cubicBezTo>
                    <a:cubicBezTo>
                      <a:pt x="68" y="2"/>
                      <a:pt x="71" y="4"/>
                      <a:pt x="74" y="6"/>
                    </a:cubicBezTo>
                    <a:cubicBezTo>
                      <a:pt x="63" y="34"/>
                      <a:pt x="51" y="63"/>
                      <a:pt x="40" y="91"/>
                    </a:cubicBezTo>
                    <a:cubicBezTo>
                      <a:pt x="33" y="98"/>
                      <a:pt x="27" y="104"/>
                      <a:pt x="2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3" name="Freeform 29"/>
              <p:cNvSpPr/>
              <p:nvPr/>
            </p:nvSpPr>
            <p:spPr bwMode="auto">
              <a:xfrm>
                <a:off x="2333828" y="2496978"/>
                <a:ext cx="42465" cy="77029"/>
              </a:xfrm>
              <a:custGeom>
                <a:avLst/>
                <a:gdLst>
                  <a:gd name="T0" fmla="*/ 28 w 55"/>
                  <a:gd name="T1" fmla="*/ 88 h 100"/>
                  <a:gd name="T2" fmla="*/ 0 w 55"/>
                  <a:gd name="T3" fmla="*/ 0 h 100"/>
                  <a:gd name="T4" fmla="*/ 53 w 55"/>
                  <a:gd name="T5" fmla="*/ 96 h 100"/>
                  <a:gd name="T6" fmla="*/ 39 w 55"/>
                  <a:gd name="T7" fmla="*/ 100 h 100"/>
                  <a:gd name="T8" fmla="*/ 28 w 55"/>
                  <a:gd name="T9" fmla="*/ 8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0">
                    <a:moveTo>
                      <a:pt x="28" y="88"/>
                    </a:moveTo>
                    <a:cubicBezTo>
                      <a:pt x="19" y="59"/>
                      <a:pt x="9" y="29"/>
                      <a:pt x="0" y="0"/>
                    </a:cubicBezTo>
                    <a:cubicBezTo>
                      <a:pt x="50" y="18"/>
                      <a:pt x="55" y="56"/>
                      <a:pt x="53" y="96"/>
                    </a:cubicBezTo>
                    <a:cubicBezTo>
                      <a:pt x="52" y="98"/>
                      <a:pt x="44" y="99"/>
                      <a:pt x="39" y="100"/>
                    </a:cubicBezTo>
                    <a:cubicBezTo>
                      <a:pt x="35" y="96"/>
                      <a:pt x="32" y="92"/>
                      <a:pt x="28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4" name="Freeform 30"/>
              <p:cNvSpPr/>
              <p:nvPr/>
            </p:nvSpPr>
            <p:spPr bwMode="auto">
              <a:xfrm>
                <a:off x="2274574" y="3232214"/>
                <a:ext cx="38515" cy="86905"/>
              </a:xfrm>
              <a:custGeom>
                <a:avLst/>
                <a:gdLst>
                  <a:gd name="T0" fmla="*/ 39 w 50"/>
                  <a:gd name="T1" fmla="*/ 87 h 113"/>
                  <a:gd name="T2" fmla="*/ 11 w 50"/>
                  <a:gd name="T3" fmla="*/ 113 h 113"/>
                  <a:gd name="T4" fmla="*/ 50 w 50"/>
                  <a:gd name="T5" fmla="*/ 0 h 113"/>
                  <a:gd name="T6" fmla="*/ 50 w 50"/>
                  <a:gd name="T7" fmla="*/ 76 h 113"/>
                  <a:gd name="T8" fmla="*/ 39 w 50"/>
                  <a:gd name="T9" fmla="*/ 8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3">
                    <a:moveTo>
                      <a:pt x="39" y="87"/>
                    </a:moveTo>
                    <a:cubicBezTo>
                      <a:pt x="30" y="95"/>
                      <a:pt x="22" y="103"/>
                      <a:pt x="11" y="113"/>
                    </a:cubicBezTo>
                    <a:cubicBezTo>
                      <a:pt x="0" y="66"/>
                      <a:pt x="10" y="30"/>
                      <a:pt x="50" y="0"/>
                    </a:cubicBezTo>
                    <a:cubicBezTo>
                      <a:pt x="50" y="27"/>
                      <a:pt x="50" y="52"/>
                      <a:pt x="50" y="76"/>
                    </a:cubicBezTo>
                    <a:cubicBezTo>
                      <a:pt x="46" y="80"/>
                      <a:pt x="43" y="83"/>
                      <a:pt x="39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5" name="Freeform 39"/>
              <p:cNvSpPr/>
              <p:nvPr/>
            </p:nvSpPr>
            <p:spPr bwMode="auto">
              <a:xfrm>
                <a:off x="2293338" y="3276654"/>
                <a:ext cx="78017" cy="49378"/>
              </a:xfrm>
              <a:custGeom>
                <a:avLst/>
                <a:gdLst>
                  <a:gd name="T0" fmla="*/ 15 w 102"/>
                  <a:gd name="T1" fmla="*/ 29 h 64"/>
                  <a:gd name="T2" fmla="*/ 26 w 102"/>
                  <a:gd name="T3" fmla="*/ 18 h 64"/>
                  <a:gd name="T4" fmla="*/ 102 w 102"/>
                  <a:gd name="T5" fmla="*/ 0 h 64"/>
                  <a:gd name="T6" fmla="*/ 0 w 102"/>
                  <a:gd name="T7" fmla="*/ 63 h 64"/>
                  <a:gd name="T8" fmla="*/ 15 w 102"/>
                  <a:gd name="T9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4">
                    <a:moveTo>
                      <a:pt x="15" y="29"/>
                    </a:moveTo>
                    <a:cubicBezTo>
                      <a:pt x="19" y="25"/>
                      <a:pt x="22" y="22"/>
                      <a:pt x="26" y="18"/>
                    </a:cubicBezTo>
                    <a:cubicBezTo>
                      <a:pt x="50" y="12"/>
                      <a:pt x="74" y="6"/>
                      <a:pt x="102" y="0"/>
                    </a:cubicBezTo>
                    <a:cubicBezTo>
                      <a:pt x="81" y="47"/>
                      <a:pt x="47" y="64"/>
                      <a:pt x="0" y="63"/>
                    </a:cubicBezTo>
                    <a:cubicBezTo>
                      <a:pt x="5" y="51"/>
                      <a:pt x="10" y="40"/>
                      <a:pt x="1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6" name="Freeform 40"/>
              <p:cNvSpPr/>
              <p:nvPr/>
            </p:nvSpPr>
            <p:spPr bwMode="auto">
              <a:xfrm>
                <a:off x="2168906" y="3385285"/>
                <a:ext cx="91349" cy="41971"/>
              </a:xfrm>
              <a:custGeom>
                <a:avLst/>
                <a:gdLst>
                  <a:gd name="T0" fmla="*/ 0 w 119"/>
                  <a:gd name="T1" fmla="*/ 27 h 55"/>
                  <a:gd name="T2" fmla="*/ 45 w 119"/>
                  <a:gd name="T3" fmla="*/ 0 h 55"/>
                  <a:gd name="T4" fmla="*/ 119 w 119"/>
                  <a:gd name="T5" fmla="*/ 0 h 55"/>
                  <a:gd name="T6" fmla="*/ 0 w 119"/>
                  <a:gd name="T7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5">
                    <a:moveTo>
                      <a:pt x="0" y="27"/>
                    </a:moveTo>
                    <a:cubicBezTo>
                      <a:pt x="15" y="18"/>
                      <a:pt x="30" y="9"/>
                      <a:pt x="45" y="0"/>
                    </a:cubicBezTo>
                    <a:cubicBezTo>
                      <a:pt x="68" y="0"/>
                      <a:pt x="91" y="0"/>
                      <a:pt x="119" y="0"/>
                    </a:cubicBezTo>
                    <a:cubicBezTo>
                      <a:pt x="74" y="48"/>
                      <a:pt x="39" y="55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7" name="Freeform 44"/>
              <p:cNvSpPr/>
              <p:nvPr/>
            </p:nvSpPr>
            <p:spPr bwMode="auto">
              <a:xfrm>
                <a:off x="2460729" y="2762137"/>
                <a:ext cx="41971" cy="89374"/>
              </a:xfrm>
              <a:custGeom>
                <a:avLst/>
                <a:gdLst>
                  <a:gd name="T0" fmla="*/ 0 w 55"/>
                  <a:gd name="T1" fmla="*/ 113 h 116"/>
                  <a:gd name="T2" fmla="*/ 20 w 55"/>
                  <a:gd name="T3" fmla="*/ 0 h 116"/>
                  <a:gd name="T4" fmla="*/ 16 w 55"/>
                  <a:gd name="T5" fmla="*/ 116 h 116"/>
                  <a:gd name="T6" fmla="*/ 0 w 55"/>
                  <a:gd name="T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16">
                    <a:moveTo>
                      <a:pt x="0" y="113"/>
                    </a:moveTo>
                    <a:cubicBezTo>
                      <a:pt x="6" y="76"/>
                      <a:pt x="13" y="38"/>
                      <a:pt x="20" y="0"/>
                    </a:cubicBezTo>
                    <a:cubicBezTo>
                      <a:pt x="55" y="44"/>
                      <a:pt x="45" y="82"/>
                      <a:pt x="16" y="116"/>
                    </a:cubicBezTo>
                    <a:cubicBezTo>
                      <a:pt x="10" y="115"/>
                      <a:pt x="5" y="114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8" name="Freeform 47"/>
              <p:cNvSpPr/>
              <p:nvPr/>
            </p:nvSpPr>
            <p:spPr bwMode="auto">
              <a:xfrm>
                <a:off x="2365923" y="3112719"/>
                <a:ext cx="28639" cy="90361"/>
              </a:xfrm>
              <a:custGeom>
                <a:avLst/>
                <a:gdLst>
                  <a:gd name="T0" fmla="*/ 22 w 37"/>
                  <a:gd name="T1" fmla="*/ 117 h 117"/>
                  <a:gd name="T2" fmla="*/ 1 w 37"/>
                  <a:gd name="T3" fmla="*/ 43 h 117"/>
                  <a:gd name="T4" fmla="*/ 22 w 37"/>
                  <a:gd name="T5" fmla="*/ 0 h 117"/>
                  <a:gd name="T6" fmla="*/ 37 w 37"/>
                  <a:gd name="T7" fmla="*/ 3 h 117"/>
                  <a:gd name="T8" fmla="*/ 26 w 37"/>
                  <a:gd name="T9" fmla="*/ 111 h 117"/>
                  <a:gd name="T10" fmla="*/ 22 w 37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7">
                    <a:moveTo>
                      <a:pt x="22" y="117"/>
                    </a:moveTo>
                    <a:cubicBezTo>
                      <a:pt x="14" y="93"/>
                      <a:pt x="3" y="68"/>
                      <a:pt x="1" y="43"/>
                    </a:cubicBezTo>
                    <a:cubicBezTo>
                      <a:pt x="0" y="29"/>
                      <a:pt x="15" y="14"/>
                      <a:pt x="22" y="0"/>
                    </a:cubicBezTo>
                    <a:cubicBezTo>
                      <a:pt x="27" y="1"/>
                      <a:pt x="32" y="2"/>
                      <a:pt x="37" y="3"/>
                    </a:cubicBezTo>
                    <a:cubicBezTo>
                      <a:pt x="33" y="39"/>
                      <a:pt x="30" y="75"/>
                      <a:pt x="26" y="111"/>
                    </a:cubicBezTo>
                    <a:cubicBezTo>
                      <a:pt x="24" y="113"/>
                      <a:pt x="23" y="115"/>
                      <a:pt x="22" y="1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9" name="Freeform 48"/>
              <p:cNvSpPr/>
              <p:nvPr/>
            </p:nvSpPr>
            <p:spPr bwMode="auto">
              <a:xfrm>
                <a:off x="2285437" y="2533024"/>
                <a:ext cx="78511" cy="52340"/>
              </a:xfrm>
              <a:custGeom>
                <a:avLst/>
                <a:gdLst>
                  <a:gd name="T0" fmla="*/ 91 w 102"/>
                  <a:gd name="T1" fmla="*/ 41 h 68"/>
                  <a:gd name="T2" fmla="*/ 102 w 102"/>
                  <a:gd name="T3" fmla="*/ 53 h 68"/>
                  <a:gd name="T4" fmla="*/ 30 w 102"/>
                  <a:gd name="T5" fmla="*/ 50 h 68"/>
                  <a:gd name="T6" fmla="*/ 15 w 102"/>
                  <a:gd name="T7" fmla="*/ 32 h 68"/>
                  <a:gd name="T8" fmla="*/ 0 w 102"/>
                  <a:gd name="T9" fmla="*/ 11 h 68"/>
                  <a:gd name="T10" fmla="*/ 6 w 102"/>
                  <a:gd name="T11" fmla="*/ 0 h 68"/>
                  <a:gd name="T12" fmla="*/ 91 w 102"/>
                  <a:gd name="T13" fmla="*/ 4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68">
                    <a:moveTo>
                      <a:pt x="91" y="41"/>
                    </a:moveTo>
                    <a:cubicBezTo>
                      <a:pt x="95" y="45"/>
                      <a:pt x="98" y="49"/>
                      <a:pt x="102" y="53"/>
                    </a:cubicBezTo>
                    <a:cubicBezTo>
                      <a:pt x="92" y="68"/>
                      <a:pt x="50" y="67"/>
                      <a:pt x="30" y="50"/>
                    </a:cubicBezTo>
                    <a:cubicBezTo>
                      <a:pt x="24" y="45"/>
                      <a:pt x="19" y="39"/>
                      <a:pt x="15" y="32"/>
                    </a:cubicBezTo>
                    <a:cubicBezTo>
                      <a:pt x="9" y="25"/>
                      <a:pt x="5" y="18"/>
                      <a:pt x="0" y="11"/>
                    </a:cubicBezTo>
                    <a:cubicBezTo>
                      <a:pt x="2" y="7"/>
                      <a:pt x="4" y="4"/>
                      <a:pt x="6" y="0"/>
                    </a:cubicBezTo>
                    <a:cubicBezTo>
                      <a:pt x="34" y="14"/>
                      <a:pt x="63" y="28"/>
                      <a:pt x="91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0" name="Freeform 49"/>
              <p:cNvSpPr/>
              <p:nvPr/>
            </p:nvSpPr>
            <p:spPr bwMode="auto">
              <a:xfrm>
                <a:off x="2383205" y="2546849"/>
                <a:ext cx="37527" cy="100237"/>
              </a:xfrm>
              <a:custGeom>
                <a:avLst/>
                <a:gdLst>
                  <a:gd name="T0" fmla="*/ 12 w 49"/>
                  <a:gd name="T1" fmla="*/ 95 h 130"/>
                  <a:gd name="T2" fmla="*/ 0 w 49"/>
                  <a:gd name="T3" fmla="*/ 0 h 130"/>
                  <a:gd name="T4" fmla="*/ 33 w 49"/>
                  <a:gd name="T5" fmla="*/ 130 h 130"/>
                  <a:gd name="T6" fmla="*/ 11 w 49"/>
                  <a:gd name="T7" fmla="*/ 99 h 130"/>
                  <a:gd name="T8" fmla="*/ 12 w 49"/>
                  <a:gd name="T9" fmla="*/ 9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0">
                    <a:moveTo>
                      <a:pt x="12" y="95"/>
                    </a:moveTo>
                    <a:cubicBezTo>
                      <a:pt x="8" y="67"/>
                      <a:pt x="5" y="39"/>
                      <a:pt x="0" y="0"/>
                    </a:cubicBezTo>
                    <a:cubicBezTo>
                      <a:pt x="48" y="39"/>
                      <a:pt x="49" y="78"/>
                      <a:pt x="33" y="130"/>
                    </a:cubicBezTo>
                    <a:cubicBezTo>
                      <a:pt x="23" y="117"/>
                      <a:pt x="17" y="108"/>
                      <a:pt x="11" y="99"/>
                    </a:cubicBezTo>
                    <a:cubicBezTo>
                      <a:pt x="12" y="99"/>
                      <a:pt x="12" y="97"/>
                      <a:pt x="12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1" name="Freeform 50"/>
              <p:cNvSpPr/>
              <p:nvPr/>
            </p:nvSpPr>
            <p:spPr bwMode="auto">
              <a:xfrm>
                <a:off x="2340741" y="3215919"/>
                <a:ext cx="74560" cy="54809"/>
              </a:xfrm>
              <a:custGeom>
                <a:avLst/>
                <a:gdLst>
                  <a:gd name="T0" fmla="*/ 22 w 97"/>
                  <a:gd name="T1" fmla="*/ 26 h 71"/>
                  <a:gd name="T2" fmla="*/ 57 w 97"/>
                  <a:gd name="T3" fmla="*/ 11 h 71"/>
                  <a:gd name="T4" fmla="*/ 97 w 97"/>
                  <a:gd name="T5" fmla="*/ 0 h 71"/>
                  <a:gd name="T6" fmla="*/ 0 w 97"/>
                  <a:gd name="T7" fmla="*/ 71 h 71"/>
                  <a:gd name="T8" fmla="*/ 8 w 97"/>
                  <a:gd name="T9" fmla="*/ 45 h 71"/>
                  <a:gd name="T10" fmla="*/ 22 w 97"/>
                  <a:gd name="T11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71">
                    <a:moveTo>
                      <a:pt x="22" y="26"/>
                    </a:moveTo>
                    <a:cubicBezTo>
                      <a:pt x="34" y="21"/>
                      <a:pt x="45" y="15"/>
                      <a:pt x="57" y="11"/>
                    </a:cubicBezTo>
                    <a:cubicBezTo>
                      <a:pt x="69" y="6"/>
                      <a:pt x="82" y="4"/>
                      <a:pt x="97" y="0"/>
                    </a:cubicBezTo>
                    <a:cubicBezTo>
                      <a:pt x="81" y="48"/>
                      <a:pt x="48" y="67"/>
                      <a:pt x="0" y="71"/>
                    </a:cubicBezTo>
                    <a:cubicBezTo>
                      <a:pt x="3" y="62"/>
                      <a:pt x="6" y="53"/>
                      <a:pt x="8" y="45"/>
                    </a:cubicBezTo>
                    <a:cubicBezTo>
                      <a:pt x="12" y="39"/>
                      <a:pt x="17" y="33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2" name="Freeform 53"/>
              <p:cNvSpPr/>
              <p:nvPr/>
            </p:nvSpPr>
            <p:spPr bwMode="auto">
              <a:xfrm>
                <a:off x="2278031" y="2438712"/>
                <a:ext cx="55303" cy="82955"/>
              </a:xfrm>
              <a:custGeom>
                <a:avLst/>
                <a:gdLst>
                  <a:gd name="T0" fmla="*/ 59 w 72"/>
                  <a:gd name="T1" fmla="*/ 108 h 108"/>
                  <a:gd name="T2" fmla="*/ 8 w 72"/>
                  <a:gd name="T3" fmla="*/ 0 h 108"/>
                  <a:gd name="T4" fmla="*/ 58 w 72"/>
                  <a:gd name="T5" fmla="*/ 107 h 108"/>
                  <a:gd name="T6" fmla="*/ 59 w 72"/>
                  <a:gd name="T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08">
                    <a:moveTo>
                      <a:pt x="59" y="108"/>
                    </a:moveTo>
                    <a:cubicBezTo>
                      <a:pt x="28" y="78"/>
                      <a:pt x="0" y="47"/>
                      <a:pt x="8" y="0"/>
                    </a:cubicBezTo>
                    <a:cubicBezTo>
                      <a:pt x="60" y="34"/>
                      <a:pt x="72" y="59"/>
                      <a:pt x="58" y="107"/>
                    </a:cubicBezTo>
                    <a:lnTo>
                      <a:pt x="59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3" name="Freeform 54"/>
              <p:cNvSpPr/>
              <p:nvPr/>
            </p:nvSpPr>
            <p:spPr bwMode="auto">
              <a:xfrm>
                <a:off x="2235566" y="2488583"/>
                <a:ext cx="87399" cy="47896"/>
              </a:xfrm>
              <a:custGeom>
                <a:avLst/>
                <a:gdLst>
                  <a:gd name="T0" fmla="*/ 113 w 114"/>
                  <a:gd name="T1" fmla="*/ 42 h 62"/>
                  <a:gd name="T2" fmla="*/ 0 w 114"/>
                  <a:gd name="T3" fmla="*/ 9 h 62"/>
                  <a:gd name="T4" fmla="*/ 114 w 114"/>
                  <a:gd name="T5" fmla="*/ 43 h 62"/>
                  <a:gd name="T6" fmla="*/ 113 w 114"/>
                  <a:gd name="T7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2">
                    <a:moveTo>
                      <a:pt x="113" y="42"/>
                    </a:moveTo>
                    <a:cubicBezTo>
                      <a:pt x="72" y="62"/>
                      <a:pt x="41" y="53"/>
                      <a:pt x="0" y="9"/>
                    </a:cubicBezTo>
                    <a:cubicBezTo>
                      <a:pt x="38" y="0"/>
                      <a:pt x="38" y="0"/>
                      <a:pt x="114" y="43"/>
                    </a:cubicBezTo>
                    <a:cubicBezTo>
                      <a:pt x="114" y="43"/>
                      <a:pt x="113" y="42"/>
                      <a:pt x="11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4" name="Freeform 56"/>
              <p:cNvSpPr/>
              <p:nvPr/>
            </p:nvSpPr>
            <p:spPr bwMode="auto">
              <a:xfrm>
                <a:off x="2107183" y="3415899"/>
                <a:ext cx="86905" cy="42465"/>
              </a:xfrm>
              <a:custGeom>
                <a:avLst/>
                <a:gdLst>
                  <a:gd name="T0" fmla="*/ 0 w 113"/>
                  <a:gd name="T1" fmla="*/ 27 h 55"/>
                  <a:gd name="T2" fmla="*/ 113 w 113"/>
                  <a:gd name="T3" fmla="*/ 20 h 55"/>
                  <a:gd name="T4" fmla="*/ 8 w 113"/>
                  <a:gd name="T5" fmla="*/ 41 h 55"/>
                  <a:gd name="T6" fmla="*/ 1 w 113"/>
                  <a:gd name="T7" fmla="*/ 26 h 55"/>
                  <a:gd name="T8" fmla="*/ 0 w 113"/>
                  <a:gd name="T9" fmla="*/ 2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55">
                    <a:moveTo>
                      <a:pt x="0" y="27"/>
                    </a:moveTo>
                    <a:cubicBezTo>
                      <a:pt x="36" y="7"/>
                      <a:pt x="73" y="0"/>
                      <a:pt x="113" y="20"/>
                    </a:cubicBezTo>
                    <a:cubicBezTo>
                      <a:pt x="82" y="51"/>
                      <a:pt x="47" y="55"/>
                      <a:pt x="8" y="41"/>
                    </a:cubicBezTo>
                    <a:cubicBezTo>
                      <a:pt x="5" y="40"/>
                      <a:pt x="4" y="31"/>
                      <a:pt x="1" y="26"/>
                    </a:cubicBezTo>
                    <a:lnTo>
                      <a:pt x="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5" name="Freeform 57"/>
              <p:cNvSpPr/>
              <p:nvPr/>
            </p:nvSpPr>
            <p:spPr bwMode="auto">
              <a:xfrm>
                <a:off x="2419251" y="3065810"/>
                <a:ext cx="59747" cy="78017"/>
              </a:xfrm>
              <a:custGeom>
                <a:avLst/>
                <a:gdLst>
                  <a:gd name="T0" fmla="*/ 9 w 78"/>
                  <a:gd name="T1" fmla="*/ 59 h 101"/>
                  <a:gd name="T2" fmla="*/ 78 w 78"/>
                  <a:gd name="T3" fmla="*/ 0 h 101"/>
                  <a:gd name="T4" fmla="*/ 0 w 78"/>
                  <a:gd name="T5" fmla="*/ 101 h 101"/>
                  <a:gd name="T6" fmla="*/ 10 w 78"/>
                  <a:gd name="T7" fmla="*/ 58 h 101"/>
                  <a:gd name="T8" fmla="*/ 9 w 78"/>
                  <a:gd name="T9" fmla="*/ 5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9" y="59"/>
                    </a:moveTo>
                    <a:cubicBezTo>
                      <a:pt x="30" y="41"/>
                      <a:pt x="51" y="23"/>
                      <a:pt x="78" y="0"/>
                    </a:cubicBezTo>
                    <a:cubicBezTo>
                      <a:pt x="75" y="58"/>
                      <a:pt x="46" y="84"/>
                      <a:pt x="0" y="101"/>
                    </a:cubicBezTo>
                    <a:cubicBezTo>
                      <a:pt x="4" y="85"/>
                      <a:pt x="7" y="72"/>
                      <a:pt x="10" y="58"/>
                    </a:cubicBezTo>
                    <a:lnTo>
                      <a:pt x="9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6" name="Freeform 59"/>
              <p:cNvSpPr/>
              <p:nvPr/>
            </p:nvSpPr>
            <p:spPr bwMode="auto">
              <a:xfrm>
                <a:off x="2383205" y="3145309"/>
                <a:ext cx="66660" cy="64685"/>
              </a:xfrm>
              <a:custGeom>
                <a:avLst/>
                <a:gdLst>
                  <a:gd name="T0" fmla="*/ 0 w 87"/>
                  <a:gd name="T1" fmla="*/ 75 h 84"/>
                  <a:gd name="T2" fmla="*/ 4 w 87"/>
                  <a:gd name="T3" fmla="*/ 69 h 84"/>
                  <a:gd name="T4" fmla="*/ 87 w 87"/>
                  <a:gd name="T5" fmla="*/ 0 h 84"/>
                  <a:gd name="T6" fmla="*/ 0 w 87"/>
                  <a:gd name="T7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84">
                    <a:moveTo>
                      <a:pt x="0" y="75"/>
                    </a:moveTo>
                    <a:cubicBezTo>
                      <a:pt x="1" y="73"/>
                      <a:pt x="2" y="71"/>
                      <a:pt x="4" y="69"/>
                    </a:cubicBezTo>
                    <a:cubicBezTo>
                      <a:pt x="20" y="32"/>
                      <a:pt x="48" y="9"/>
                      <a:pt x="87" y="0"/>
                    </a:cubicBezTo>
                    <a:cubicBezTo>
                      <a:pt x="72" y="57"/>
                      <a:pt x="40" y="84"/>
                      <a:pt x="0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7" name="Freeform 61"/>
              <p:cNvSpPr/>
              <p:nvPr/>
            </p:nvSpPr>
            <p:spPr bwMode="auto">
              <a:xfrm>
                <a:off x="2322965" y="3171973"/>
                <a:ext cx="34564" cy="90361"/>
              </a:xfrm>
              <a:custGeom>
                <a:avLst/>
                <a:gdLst>
                  <a:gd name="T0" fmla="*/ 45 w 45"/>
                  <a:gd name="T1" fmla="*/ 83 h 117"/>
                  <a:gd name="T2" fmla="*/ 31 w 45"/>
                  <a:gd name="T3" fmla="*/ 102 h 117"/>
                  <a:gd name="T4" fmla="*/ 12 w 45"/>
                  <a:gd name="T5" fmla="*/ 117 h 117"/>
                  <a:gd name="T6" fmla="*/ 45 w 45"/>
                  <a:gd name="T7" fmla="*/ 0 h 117"/>
                  <a:gd name="T8" fmla="*/ 45 w 45"/>
                  <a:gd name="T9" fmla="*/ 8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7">
                    <a:moveTo>
                      <a:pt x="45" y="83"/>
                    </a:moveTo>
                    <a:cubicBezTo>
                      <a:pt x="40" y="90"/>
                      <a:pt x="35" y="96"/>
                      <a:pt x="31" y="102"/>
                    </a:cubicBezTo>
                    <a:cubicBezTo>
                      <a:pt x="25" y="107"/>
                      <a:pt x="19" y="111"/>
                      <a:pt x="12" y="117"/>
                    </a:cubicBezTo>
                    <a:cubicBezTo>
                      <a:pt x="0" y="73"/>
                      <a:pt x="3" y="35"/>
                      <a:pt x="45" y="0"/>
                    </a:cubicBezTo>
                    <a:cubicBezTo>
                      <a:pt x="45" y="31"/>
                      <a:pt x="45" y="57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8" name="Freeform 63"/>
              <p:cNvSpPr/>
              <p:nvPr/>
            </p:nvSpPr>
            <p:spPr bwMode="auto">
              <a:xfrm>
                <a:off x="2326421" y="2584870"/>
                <a:ext cx="73573" cy="62710"/>
              </a:xfrm>
              <a:custGeom>
                <a:avLst/>
                <a:gdLst>
                  <a:gd name="T0" fmla="*/ 86 w 96"/>
                  <a:gd name="T1" fmla="*/ 46 h 82"/>
                  <a:gd name="T2" fmla="*/ 85 w 96"/>
                  <a:gd name="T3" fmla="*/ 50 h 82"/>
                  <a:gd name="T4" fmla="*/ 96 w 96"/>
                  <a:gd name="T5" fmla="*/ 82 h 82"/>
                  <a:gd name="T6" fmla="*/ 0 w 96"/>
                  <a:gd name="T7" fmla="*/ 0 h 82"/>
                  <a:gd name="T8" fmla="*/ 86 w 96"/>
                  <a:gd name="T9" fmla="*/ 4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86" y="46"/>
                    </a:moveTo>
                    <a:cubicBezTo>
                      <a:pt x="86" y="48"/>
                      <a:pt x="86" y="50"/>
                      <a:pt x="85" y="50"/>
                    </a:cubicBezTo>
                    <a:cubicBezTo>
                      <a:pt x="88" y="60"/>
                      <a:pt x="92" y="70"/>
                      <a:pt x="96" y="82"/>
                    </a:cubicBezTo>
                    <a:cubicBezTo>
                      <a:pt x="50" y="75"/>
                      <a:pt x="16" y="56"/>
                      <a:pt x="0" y="0"/>
                    </a:cubicBezTo>
                    <a:cubicBezTo>
                      <a:pt x="33" y="18"/>
                      <a:pt x="59" y="32"/>
                      <a:pt x="86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9" name="Freeform 65"/>
              <p:cNvSpPr/>
              <p:nvPr/>
            </p:nvSpPr>
            <p:spPr bwMode="auto">
              <a:xfrm>
                <a:off x="2233097" y="3329982"/>
                <a:ext cx="87893" cy="54316"/>
              </a:xfrm>
              <a:custGeom>
                <a:avLst/>
                <a:gdLst>
                  <a:gd name="T0" fmla="*/ 0 w 114"/>
                  <a:gd name="T1" fmla="*/ 48 h 71"/>
                  <a:gd name="T2" fmla="*/ 19 w 114"/>
                  <a:gd name="T3" fmla="*/ 29 h 71"/>
                  <a:gd name="T4" fmla="*/ 114 w 114"/>
                  <a:gd name="T5" fmla="*/ 0 h 71"/>
                  <a:gd name="T6" fmla="*/ 0 w 114"/>
                  <a:gd name="T7" fmla="*/ 4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71">
                    <a:moveTo>
                      <a:pt x="0" y="48"/>
                    </a:moveTo>
                    <a:cubicBezTo>
                      <a:pt x="6" y="42"/>
                      <a:pt x="12" y="36"/>
                      <a:pt x="19" y="29"/>
                    </a:cubicBezTo>
                    <a:cubicBezTo>
                      <a:pt x="47" y="21"/>
                      <a:pt x="76" y="12"/>
                      <a:pt x="114" y="0"/>
                    </a:cubicBezTo>
                    <a:cubicBezTo>
                      <a:pt x="77" y="57"/>
                      <a:pt x="38" y="71"/>
                      <a:pt x="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0" name="Freeform 66"/>
              <p:cNvSpPr/>
              <p:nvPr/>
            </p:nvSpPr>
            <p:spPr bwMode="auto">
              <a:xfrm>
                <a:off x="2098789" y="3366027"/>
                <a:ext cx="59747" cy="70610"/>
              </a:xfrm>
              <a:custGeom>
                <a:avLst/>
                <a:gdLst>
                  <a:gd name="T0" fmla="*/ 12 w 78"/>
                  <a:gd name="T1" fmla="*/ 91 h 92"/>
                  <a:gd name="T2" fmla="*/ 1 w 78"/>
                  <a:gd name="T3" fmla="*/ 79 h 92"/>
                  <a:gd name="T4" fmla="*/ 78 w 78"/>
                  <a:gd name="T5" fmla="*/ 0 h 92"/>
                  <a:gd name="T6" fmla="*/ 11 w 78"/>
                  <a:gd name="T7" fmla="*/ 92 h 92"/>
                  <a:gd name="T8" fmla="*/ 12 w 78"/>
                  <a:gd name="T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92">
                    <a:moveTo>
                      <a:pt x="12" y="91"/>
                    </a:moveTo>
                    <a:cubicBezTo>
                      <a:pt x="8" y="87"/>
                      <a:pt x="0" y="82"/>
                      <a:pt x="1" y="79"/>
                    </a:cubicBezTo>
                    <a:cubicBezTo>
                      <a:pt x="12" y="40"/>
                      <a:pt x="33" y="8"/>
                      <a:pt x="78" y="0"/>
                    </a:cubicBezTo>
                    <a:cubicBezTo>
                      <a:pt x="75" y="45"/>
                      <a:pt x="45" y="70"/>
                      <a:pt x="11" y="92"/>
                    </a:cubicBezTo>
                    <a:cubicBezTo>
                      <a:pt x="11" y="92"/>
                      <a:pt x="12" y="91"/>
                      <a:pt x="12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1" name="Freeform 67"/>
              <p:cNvSpPr/>
              <p:nvPr/>
            </p:nvSpPr>
            <p:spPr bwMode="auto">
              <a:xfrm>
                <a:off x="2438509" y="2689057"/>
                <a:ext cx="44934" cy="91843"/>
              </a:xfrm>
              <a:custGeom>
                <a:avLst/>
                <a:gdLst>
                  <a:gd name="T0" fmla="*/ 27 w 59"/>
                  <a:gd name="T1" fmla="*/ 119 h 119"/>
                  <a:gd name="T2" fmla="*/ 32 w 59"/>
                  <a:gd name="T3" fmla="*/ 0 h 119"/>
                  <a:gd name="T4" fmla="*/ 27 w 59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119">
                    <a:moveTo>
                      <a:pt x="27" y="119"/>
                    </a:moveTo>
                    <a:cubicBezTo>
                      <a:pt x="0" y="78"/>
                      <a:pt x="7" y="39"/>
                      <a:pt x="32" y="0"/>
                    </a:cubicBezTo>
                    <a:cubicBezTo>
                      <a:pt x="59" y="42"/>
                      <a:pt x="54" y="81"/>
                      <a:pt x="27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2" name="Freeform 68"/>
              <p:cNvSpPr/>
              <p:nvPr/>
            </p:nvSpPr>
            <p:spPr bwMode="auto">
              <a:xfrm>
                <a:off x="2423201" y="2615484"/>
                <a:ext cx="36046" cy="91349"/>
              </a:xfrm>
              <a:custGeom>
                <a:avLst/>
                <a:gdLst>
                  <a:gd name="T0" fmla="*/ 11 w 47"/>
                  <a:gd name="T1" fmla="*/ 114 h 119"/>
                  <a:gd name="T2" fmla="*/ 0 w 47"/>
                  <a:gd name="T3" fmla="*/ 86 h 119"/>
                  <a:gd name="T4" fmla="*/ 0 w 47"/>
                  <a:gd name="T5" fmla="*/ 0 h 119"/>
                  <a:gd name="T6" fmla="*/ 24 w 47"/>
                  <a:gd name="T7" fmla="*/ 117 h 119"/>
                  <a:gd name="T8" fmla="*/ 11 w 47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9">
                    <a:moveTo>
                      <a:pt x="11" y="114"/>
                    </a:moveTo>
                    <a:cubicBezTo>
                      <a:pt x="7" y="105"/>
                      <a:pt x="3" y="96"/>
                      <a:pt x="0" y="86"/>
                    </a:cubicBezTo>
                    <a:cubicBezTo>
                      <a:pt x="0" y="60"/>
                      <a:pt x="0" y="33"/>
                      <a:pt x="0" y="0"/>
                    </a:cubicBezTo>
                    <a:cubicBezTo>
                      <a:pt x="39" y="38"/>
                      <a:pt x="47" y="84"/>
                      <a:pt x="24" y="117"/>
                    </a:cubicBezTo>
                    <a:cubicBezTo>
                      <a:pt x="23" y="119"/>
                      <a:pt x="15" y="116"/>
                      <a:pt x="11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3" name="Freeform 73"/>
              <p:cNvSpPr/>
              <p:nvPr/>
            </p:nvSpPr>
            <p:spPr bwMode="auto">
              <a:xfrm>
                <a:off x="2386662" y="3042109"/>
                <a:ext cx="39996" cy="96781"/>
              </a:xfrm>
              <a:custGeom>
                <a:avLst/>
                <a:gdLst>
                  <a:gd name="T0" fmla="*/ 52 w 52"/>
                  <a:gd name="T1" fmla="*/ 89 h 126"/>
                  <a:gd name="T2" fmla="*/ 30 w 52"/>
                  <a:gd name="T3" fmla="*/ 126 h 126"/>
                  <a:gd name="T4" fmla="*/ 34 w 52"/>
                  <a:gd name="T5" fmla="*/ 0 h 126"/>
                  <a:gd name="T6" fmla="*/ 51 w 52"/>
                  <a:gd name="T7" fmla="*/ 90 h 126"/>
                  <a:gd name="T8" fmla="*/ 52 w 52"/>
                  <a:gd name="T9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26">
                    <a:moveTo>
                      <a:pt x="52" y="89"/>
                    </a:moveTo>
                    <a:cubicBezTo>
                      <a:pt x="45" y="101"/>
                      <a:pt x="38" y="113"/>
                      <a:pt x="30" y="126"/>
                    </a:cubicBezTo>
                    <a:cubicBezTo>
                      <a:pt x="4" y="87"/>
                      <a:pt x="0" y="48"/>
                      <a:pt x="34" y="0"/>
                    </a:cubicBezTo>
                    <a:cubicBezTo>
                      <a:pt x="40" y="36"/>
                      <a:pt x="46" y="63"/>
                      <a:pt x="51" y="90"/>
                    </a:cubicBezTo>
                    <a:cubicBezTo>
                      <a:pt x="51" y="90"/>
                      <a:pt x="52" y="89"/>
                      <a:pt x="5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4" name="Freeform 74"/>
              <p:cNvSpPr/>
              <p:nvPr/>
            </p:nvSpPr>
            <p:spPr bwMode="auto">
              <a:xfrm>
                <a:off x="2409870" y="2777938"/>
                <a:ext cx="50859" cy="77523"/>
              </a:xfrm>
              <a:custGeom>
                <a:avLst/>
                <a:gdLst>
                  <a:gd name="T0" fmla="*/ 4 w 66"/>
                  <a:gd name="T1" fmla="*/ 0 h 101"/>
                  <a:gd name="T2" fmla="*/ 66 w 66"/>
                  <a:gd name="T3" fmla="*/ 101 h 101"/>
                  <a:gd name="T4" fmla="*/ 4 w 66"/>
                  <a:gd name="T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101">
                    <a:moveTo>
                      <a:pt x="4" y="0"/>
                    </a:moveTo>
                    <a:cubicBezTo>
                      <a:pt x="60" y="40"/>
                      <a:pt x="60" y="40"/>
                      <a:pt x="66" y="101"/>
                    </a:cubicBezTo>
                    <a:cubicBezTo>
                      <a:pt x="25" y="80"/>
                      <a:pt x="0" y="5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5" name="Freeform 77"/>
              <p:cNvSpPr/>
              <p:nvPr/>
            </p:nvSpPr>
            <p:spPr bwMode="auto">
              <a:xfrm>
                <a:off x="2420733" y="2845585"/>
                <a:ext cx="49871" cy="81473"/>
              </a:xfrm>
              <a:custGeom>
                <a:avLst/>
                <a:gdLst>
                  <a:gd name="T0" fmla="*/ 51 w 65"/>
                  <a:gd name="T1" fmla="*/ 106 h 106"/>
                  <a:gd name="T2" fmla="*/ 7 w 65"/>
                  <a:gd name="T3" fmla="*/ 0 h 106"/>
                  <a:gd name="T4" fmla="*/ 51 w 65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6">
                    <a:moveTo>
                      <a:pt x="51" y="106"/>
                    </a:moveTo>
                    <a:cubicBezTo>
                      <a:pt x="4" y="68"/>
                      <a:pt x="0" y="60"/>
                      <a:pt x="7" y="0"/>
                    </a:cubicBezTo>
                    <a:cubicBezTo>
                      <a:pt x="41" y="28"/>
                      <a:pt x="65" y="58"/>
                      <a:pt x="5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6" name="Freeform 80"/>
              <p:cNvSpPr/>
              <p:nvPr/>
            </p:nvSpPr>
            <p:spPr bwMode="auto">
              <a:xfrm>
                <a:off x="2393081" y="2707821"/>
                <a:ext cx="62216" cy="68141"/>
              </a:xfrm>
              <a:custGeom>
                <a:avLst/>
                <a:gdLst>
                  <a:gd name="T0" fmla="*/ 11 w 81"/>
                  <a:gd name="T1" fmla="*/ 0 h 89"/>
                  <a:gd name="T2" fmla="*/ 81 w 81"/>
                  <a:gd name="T3" fmla="*/ 89 h 89"/>
                  <a:gd name="T4" fmla="*/ 0 w 81"/>
                  <a:gd name="T5" fmla="*/ 7 h 89"/>
                  <a:gd name="T6" fmla="*/ 11 w 81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9">
                    <a:moveTo>
                      <a:pt x="11" y="0"/>
                    </a:moveTo>
                    <a:cubicBezTo>
                      <a:pt x="35" y="29"/>
                      <a:pt x="58" y="59"/>
                      <a:pt x="81" y="89"/>
                    </a:cubicBezTo>
                    <a:cubicBezTo>
                      <a:pt x="20" y="78"/>
                      <a:pt x="11" y="68"/>
                      <a:pt x="0" y="7"/>
                    </a:cubicBezTo>
                    <a:cubicBezTo>
                      <a:pt x="4" y="5"/>
                      <a:pt x="8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7" name="Freeform 82"/>
              <p:cNvSpPr/>
              <p:nvPr/>
            </p:nvSpPr>
            <p:spPr bwMode="auto">
              <a:xfrm>
                <a:off x="2417770" y="2920146"/>
                <a:ext cx="43452" cy="81473"/>
              </a:xfrm>
              <a:custGeom>
                <a:avLst/>
                <a:gdLst>
                  <a:gd name="T0" fmla="*/ 34 w 57"/>
                  <a:gd name="T1" fmla="*/ 106 h 106"/>
                  <a:gd name="T2" fmla="*/ 0 w 57"/>
                  <a:gd name="T3" fmla="*/ 0 h 106"/>
                  <a:gd name="T4" fmla="*/ 47 w 57"/>
                  <a:gd name="T5" fmla="*/ 101 h 106"/>
                  <a:gd name="T6" fmla="*/ 34 w 57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6">
                    <a:moveTo>
                      <a:pt x="34" y="106"/>
                    </a:moveTo>
                    <a:cubicBezTo>
                      <a:pt x="23" y="70"/>
                      <a:pt x="11" y="35"/>
                      <a:pt x="0" y="0"/>
                    </a:cubicBezTo>
                    <a:cubicBezTo>
                      <a:pt x="52" y="26"/>
                      <a:pt x="57" y="42"/>
                      <a:pt x="47" y="101"/>
                    </a:cubicBezTo>
                    <a:cubicBezTo>
                      <a:pt x="43" y="103"/>
                      <a:pt x="38" y="104"/>
                      <a:pt x="34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EC98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68" name="星形: 五角 417"/>
            <p:cNvSpPr/>
            <p:nvPr/>
          </p:nvSpPr>
          <p:spPr>
            <a:xfrm>
              <a:off x="9785589" y="5241900"/>
              <a:ext cx="138394" cy="138394"/>
            </a:xfrm>
            <a:prstGeom prst="star5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EC98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9" name="文本框 968"/>
            <p:cNvSpPr txBox="1"/>
            <p:nvPr/>
          </p:nvSpPr>
          <p:spPr>
            <a:xfrm>
              <a:off x="9134078" y="4852381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完善的版权备案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0" name="文本框 969"/>
            <p:cNvSpPr txBox="1"/>
            <p:nvPr/>
          </p:nvSpPr>
          <p:spPr>
            <a:xfrm>
              <a:off x="9249492" y="4390716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gradFill>
                    <a:gsLst>
                      <a:gs pos="99000">
                        <a:srgbClr val="000000"/>
                      </a:gs>
                      <a:gs pos="0">
                        <a:srgbClr val="000000">
                          <a:alpha val="82000"/>
                        </a:srgb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内容矩阵</a:t>
              </a:r>
              <a:endParaRPr lang="zh-CN" altLang="en-US" sz="2000" b="1" dirty="0">
                <a:gradFill>
                  <a:gsLst>
                    <a:gs pos="99000">
                      <a:srgbClr val="000000"/>
                    </a:gs>
                    <a:gs pos="0">
                      <a:srgbClr val="000000">
                        <a:alpha val="82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4" name="组合 2053"/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2051" name="椭圆 2050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7" name="矩形 976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公司团队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8" name="矩形 977"/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979" name="矩形 978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2053" name="直线连接符 2052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49"/>
          <p:cNvSpPr/>
          <p:nvPr/>
        </p:nvSpPr>
        <p:spPr>
          <a:xfrm>
            <a:off x="0" y="3356819"/>
            <a:ext cx="11609895" cy="960699"/>
          </a:xfrm>
          <a:custGeom>
            <a:avLst/>
            <a:gdLst>
              <a:gd name="connsiteX0" fmla="*/ 0 w 11609895"/>
              <a:gd name="connsiteY0" fmla="*/ 0 h 960699"/>
              <a:gd name="connsiteX1" fmla="*/ 10946475 w 11609895"/>
              <a:gd name="connsiteY1" fmla="*/ 0 h 960699"/>
              <a:gd name="connsiteX2" fmla="*/ 11312616 w 11609895"/>
              <a:gd name="connsiteY2" fmla="*/ 0 h 960699"/>
              <a:gd name="connsiteX3" fmla="*/ 11317288 w 11609895"/>
              <a:gd name="connsiteY3" fmla="*/ 0 h 960699"/>
              <a:gd name="connsiteX4" fmla="*/ 11317288 w 11609895"/>
              <a:gd name="connsiteY4" fmla="*/ 471 h 960699"/>
              <a:gd name="connsiteX5" fmla="*/ 11372528 w 11609895"/>
              <a:gd name="connsiteY5" fmla="*/ 6040 h 960699"/>
              <a:gd name="connsiteX6" fmla="*/ 11609895 w 11609895"/>
              <a:gd name="connsiteY6" fmla="*/ 297279 h 960699"/>
              <a:gd name="connsiteX7" fmla="*/ 11609895 w 11609895"/>
              <a:gd name="connsiteY7" fmla="*/ 663420 h 960699"/>
              <a:gd name="connsiteX8" fmla="*/ 11609892 w 11609895"/>
              <a:gd name="connsiteY8" fmla="*/ 663435 h 960699"/>
              <a:gd name="connsiteX9" fmla="*/ 11609892 w 11609895"/>
              <a:gd name="connsiteY9" fmla="*/ 960699 h 960699"/>
              <a:gd name="connsiteX10" fmla="*/ 11317288 w 11609895"/>
              <a:gd name="connsiteY10" fmla="*/ 960699 h 960699"/>
              <a:gd name="connsiteX11" fmla="*/ 11312616 w 11609895"/>
              <a:gd name="connsiteY11" fmla="*/ 960699 h 960699"/>
              <a:gd name="connsiteX12" fmla="*/ 10946475 w 11609895"/>
              <a:gd name="connsiteY12" fmla="*/ 960699 h 960699"/>
              <a:gd name="connsiteX13" fmla="*/ 9985247 w 11609895"/>
              <a:gd name="connsiteY13" fmla="*/ 960699 h 960699"/>
              <a:gd name="connsiteX14" fmla="*/ 0 w 11609895"/>
              <a:gd name="connsiteY14" fmla="*/ 960699 h 96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09895" h="960699">
                <a:moveTo>
                  <a:pt x="0" y="0"/>
                </a:moveTo>
                <a:lnTo>
                  <a:pt x="10946475" y="0"/>
                </a:lnTo>
                <a:lnTo>
                  <a:pt x="11312616" y="0"/>
                </a:lnTo>
                <a:lnTo>
                  <a:pt x="11317288" y="0"/>
                </a:lnTo>
                <a:lnTo>
                  <a:pt x="11317288" y="471"/>
                </a:lnTo>
                <a:lnTo>
                  <a:pt x="11372528" y="6040"/>
                </a:lnTo>
                <a:cubicBezTo>
                  <a:pt x="11507993" y="33760"/>
                  <a:pt x="11609895" y="153619"/>
                  <a:pt x="11609895" y="297279"/>
                </a:cubicBezTo>
                <a:lnTo>
                  <a:pt x="11609895" y="663420"/>
                </a:lnTo>
                <a:lnTo>
                  <a:pt x="11609892" y="663435"/>
                </a:lnTo>
                <a:lnTo>
                  <a:pt x="11609892" y="960699"/>
                </a:lnTo>
                <a:lnTo>
                  <a:pt x="11317288" y="960699"/>
                </a:lnTo>
                <a:lnTo>
                  <a:pt x="11312616" y="960699"/>
                </a:lnTo>
                <a:lnTo>
                  <a:pt x="10946475" y="960699"/>
                </a:lnTo>
                <a:lnTo>
                  <a:pt x="9985247" y="960699"/>
                </a:lnTo>
                <a:lnTo>
                  <a:pt x="0" y="960699"/>
                </a:lnTo>
                <a:close/>
              </a:path>
            </a:pathLst>
          </a:custGeom>
          <a:gradFill>
            <a:gsLst>
              <a:gs pos="99000">
                <a:srgbClr val="EBC17A"/>
              </a:gs>
              <a:gs pos="0">
                <a:srgbClr val="F5DDB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864022" y="3648566"/>
            <a:ext cx="1708160" cy="2022942"/>
            <a:chOff x="864022" y="3648566"/>
            <a:chExt cx="1708160" cy="2022942"/>
          </a:xfrm>
        </p:grpSpPr>
        <p:cxnSp>
          <p:nvCxnSpPr>
            <p:cNvPr id="5" name="直接连接符 28"/>
            <p:cNvCxnSpPr/>
            <p:nvPr/>
          </p:nvCxnSpPr>
          <p:spPr>
            <a:xfrm>
              <a:off x="1481559" y="4127500"/>
              <a:ext cx="0" cy="7726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423685" y="4079787"/>
              <a:ext cx="115745" cy="11574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34977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2009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64022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64022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请输入文字进行描述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87840" y="3648566"/>
            <a:ext cx="1708160" cy="2022942"/>
            <a:chOff x="4387840" y="3648566"/>
            <a:chExt cx="1708160" cy="2022942"/>
          </a:xfrm>
        </p:grpSpPr>
        <p:grpSp>
          <p:nvGrpSpPr>
            <p:cNvPr id="8" name="组合 7"/>
            <p:cNvGrpSpPr/>
            <p:nvPr/>
          </p:nvGrpSpPr>
          <p:grpSpPr>
            <a:xfrm>
              <a:off x="4876249" y="4079787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9" name="直接连接符 55"/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585979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2012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387840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87840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请输入文字进行描述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11658" y="3648566"/>
            <a:ext cx="1708160" cy="2022942"/>
            <a:chOff x="7911658" y="3648566"/>
            <a:chExt cx="1708160" cy="2022942"/>
          </a:xfrm>
        </p:grpSpPr>
        <p:grpSp>
          <p:nvGrpSpPr>
            <p:cNvPr id="11" name="组合 10"/>
            <p:cNvGrpSpPr/>
            <p:nvPr/>
          </p:nvGrpSpPr>
          <p:grpSpPr>
            <a:xfrm>
              <a:off x="8328813" y="4079787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2" name="直接连接符 58"/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8036981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2018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911658" y="4994399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911658" y="5363731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请输入文字进行描述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80122" y="2142838"/>
            <a:ext cx="1708160" cy="1875060"/>
            <a:chOff x="2680122" y="2142838"/>
            <a:chExt cx="1708160" cy="1875060"/>
          </a:xfrm>
        </p:grpSpPr>
        <p:grpSp>
          <p:nvGrpSpPr>
            <p:cNvPr id="14" name="组合 13"/>
            <p:cNvGrpSpPr/>
            <p:nvPr/>
          </p:nvGrpSpPr>
          <p:grpSpPr>
            <a:xfrm flipV="1">
              <a:off x="3149967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5" name="直接连接符 61"/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861345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2011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80122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680122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请输入文字进行描述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03940" y="2142838"/>
            <a:ext cx="1708160" cy="1875060"/>
            <a:chOff x="6203940" y="2142838"/>
            <a:chExt cx="1708160" cy="1875060"/>
          </a:xfrm>
        </p:grpSpPr>
        <p:grpSp>
          <p:nvGrpSpPr>
            <p:cNvPr id="17" name="组合 16"/>
            <p:cNvGrpSpPr/>
            <p:nvPr/>
          </p:nvGrpSpPr>
          <p:grpSpPr>
            <a:xfrm flipV="1">
              <a:off x="6602531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18" name="直接连接符 64"/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6312347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2014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203940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203940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请输入文字进行描述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727758" y="2142838"/>
            <a:ext cx="1708160" cy="1875060"/>
            <a:chOff x="9727758" y="2142838"/>
            <a:chExt cx="1708160" cy="1875060"/>
          </a:xfrm>
        </p:grpSpPr>
        <p:grpSp>
          <p:nvGrpSpPr>
            <p:cNvPr id="20" name="组合 19"/>
            <p:cNvGrpSpPr/>
            <p:nvPr/>
          </p:nvGrpSpPr>
          <p:grpSpPr>
            <a:xfrm flipV="1">
              <a:off x="10055096" y="2825880"/>
              <a:ext cx="115745" cy="820323"/>
              <a:chOff x="1423685" y="3686087"/>
              <a:chExt cx="115745" cy="820323"/>
            </a:xfrm>
            <a:solidFill>
              <a:srgbClr val="000000"/>
            </a:solidFill>
          </p:grpSpPr>
          <p:cxnSp>
            <p:nvCxnSpPr>
              <p:cNvPr id="21" name="直接连接符 67"/>
              <p:cNvCxnSpPr/>
              <p:nvPr/>
            </p:nvCxnSpPr>
            <p:spPr>
              <a:xfrm>
                <a:off x="1481559" y="3733800"/>
                <a:ext cx="0" cy="772610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1423685" y="3686087"/>
                <a:ext cx="115745" cy="115745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9763349" y="3648566"/>
              <a:ext cx="627095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latin typeface="DIN Alternate" panose="020B0500000000000000" pitchFamily="34" charset="0"/>
                </a:rPr>
                <a:t>2019</a:t>
              </a:r>
              <a:endParaRPr lang="zh-CN" altLang="en-US" dirty="0">
                <a:solidFill>
                  <a:srgbClr val="000000"/>
                </a:solidFill>
                <a:latin typeface="DIN Alternate" panose="020B0500000000000000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727758" y="2142838"/>
              <a:ext cx="1015663" cy="369332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创意内容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727758" y="2512170"/>
              <a:ext cx="1708160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请输入文字进行描述</a:t>
              </a:r>
              <a:endPara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41" name="椭圆 40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公司团队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45" name="直线连接符 44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0"/>
            <a:ext cx="12169744" cy="6858000"/>
          </a:xfrm>
          <a:prstGeom prst="rect">
            <a:avLst/>
          </a:prstGeom>
          <a:gradFill flip="none" rotWithShape="1">
            <a:gsLst>
              <a:gs pos="99000">
                <a:srgbClr val="000000"/>
              </a:gs>
              <a:gs pos="0">
                <a:srgbClr val="000000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74713" y="2655234"/>
          <a:ext cx="10443525" cy="358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705"/>
                <a:gridCol w="2088705"/>
                <a:gridCol w="2088705"/>
                <a:gridCol w="2088705"/>
                <a:gridCol w="2088705"/>
              </a:tblGrid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资金用途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1247.98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82.42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47.93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14783.3</a:t>
                      </a:r>
                      <a:endParaRPr lang="zh-CN" altLang="en-US" sz="1400" b="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43.93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22.90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46.84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21478.5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345.93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432.94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34.09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1488.6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04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453.09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125.23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432.93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21477.9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资金用途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34.95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48.59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39.93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54787.6</a:t>
                      </a:r>
                      <a:endParaRPr lang="zh-CN" altLang="en-US" sz="1400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0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融资总计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332.09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34.39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439.03</a:t>
                      </a:r>
                      <a:endParaRPr lang="zh-CN" altLang="en-US" sz="1400" dirty="0">
                        <a:solidFill>
                          <a:schemeClr val="bg1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rgbClr val="EEC98A"/>
                          </a:solidFill>
                          <a:latin typeface="DIN Alternate" panose="020B0500000000000000" pitchFamily="34" charset="0"/>
                          <a:ea typeface="微软雅黑" panose="020B0503020204020204" pitchFamily="34" charset="-122"/>
                        </a:rPr>
                        <a:t>2147.3</a:t>
                      </a:r>
                      <a:endParaRPr lang="zh-CN" altLang="en-US" sz="2400" b="1" dirty="0">
                        <a:solidFill>
                          <a:srgbClr val="EEC98A"/>
                        </a:solidFill>
                        <a:latin typeface="DIN Alternate" panose="020B0500000000000000" pitchFamily="34" charset="0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C9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432711" y="22734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单位：万元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05182" y="1578344"/>
            <a:ext cx="2158419" cy="867220"/>
            <a:chOff x="805182" y="1162734"/>
            <a:chExt cx="2158419" cy="867220"/>
          </a:xfrm>
        </p:grpSpPr>
        <p:sp>
          <p:nvSpPr>
            <p:cNvPr id="8" name="文本框 7"/>
            <p:cNvSpPr txBox="1"/>
            <p:nvPr/>
          </p:nvSpPr>
          <p:spPr>
            <a:xfrm>
              <a:off x="805184" y="116273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>
                  <a:gradFill>
                    <a:gsLst>
                      <a:gs pos="99000">
                        <a:srgbClr val="EBC17A"/>
                      </a:gs>
                      <a:gs pos="0">
                        <a:srgbClr val="F5DDB3"/>
                      </a:gs>
                    </a:gsLst>
                    <a:lin ang="27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1" lang="zh-CN" altLang="en-US" sz="3600" b="1" dirty="0">
                <a:gradFill>
                  <a:gsLst>
                    <a:gs pos="99000">
                      <a:srgbClr val="EBC17A"/>
                    </a:gs>
                    <a:gs pos="0">
                      <a:srgbClr val="F5DDB3"/>
                    </a:gs>
                  </a:gsLst>
                  <a:lin ang="27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05182" y="1783733"/>
              <a:ext cx="21584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000" i="1" dirty="0">
                  <a:ln w="1270">
                    <a:noFill/>
                  </a:ln>
                  <a:solidFill>
                    <a:schemeClr val="bg1"/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000" i="1" dirty="0">
                <a:ln w="1270">
                  <a:noFill/>
                </a:ln>
                <a:solidFill>
                  <a:schemeClr val="bg1"/>
                </a:solidFill>
                <a:latin typeface="Avenir Medium Oblique" panose="02000503020000020003" pitchFamily="2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4713" y="657225"/>
            <a:ext cx="10498711" cy="523220"/>
            <a:chOff x="874713" y="538490"/>
            <a:chExt cx="10498711" cy="523220"/>
          </a:xfrm>
        </p:grpSpPr>
        <p:sp>
          <p:nvSpPr>
            <p:cNvPr id="13" name="椭圆 12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公司团队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629649" y="611308"/>
              <a:ext cx="16008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COMPANY TEAM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01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17" name="直线连接符 16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图形 10"/>
          <p:cNvGrpSpPr/>
          <p:nvPr/>
        </p:nvGrpSpPr>
        <p:grpSpPr>
          <a:xfrm>
            <a:off x="1153824" y="2762733"/>
            <a:ext cx="1317674" cy="1317674"/>
            <a:chOff x="3058269" y="438267"/>
            <a:chExt cx="884506" cy="884506"/>
          </a:xfrm>
        </p:grpSpPr>
        <p:sp>
          <p:nvSpPr>
            <p:cNvPr id="3" name="任意形状 2"/>
            <p:cNvSpPr/>
            <p:nvPr/>
          </p:nvSpPr>
          <p:spPr>
            <a:xfrm>
              <a:off x="3058269" y="438267"/>
              <a:ext cx="884506" cy="884506"/>
            </a:xfrm>
            <a:custGeom>
              <a:avLst/>
              <a:gdLst>
                <a:gd name="connsiteX0" fmla="*/ 0 w 884506"/>
                <a:gd name="connsiteY0" fmla="*/ 0 h 884506"/>
                <a:gd name="connsiteX1" fmla="*/ 884506 w 884506"/>
                <a:gd name="connsiteY1" fmla="*/ 0 h 884506"/>
                <a:gd name="connsiteX2" fmla="*/ 884506 w 884506"/>
                <a:gd name="connsiteY2" fmla="*/ 884506 h 884506"/>
                <a:gd name="connsiteX3" fmla="*/ 0 w 884506"/>
                <a:gd name="connsiteY3" fmla="*/ 884506 h 8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06" h="884506">
                  <a:moveTo>
                    <a:pt x="0" y="0"/>
                  </a:moveTo>
                  <a:lnTo>
                    <a:pt x="884506" y="0"/>
                  </a:lnTo>
                  <a:lnTo>
                    <a:pt x="884506" y="884506"/>
                  </a:lnTo>
                  <a:lnTo>
                    <a:pt x="0" y="884506"/>
                  </a:lnTo>
                  <a:close/>
                </a:path>
              </a:pathLst>
            </a:custGeom>
            <a:noFill/>
            <a:ln w="7302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形状 3"/>
            <p:cNvSpPr/>
            <p:nvPr/>
          </p:nvSpPr>
          <p:spPr>
            <a:xfrm>
              <a:off x="3168832" y="548830"/>
              <a:ext cx="663379" cy="331689"/>
            </a:xfrm>
            <a:custGeom>
              <a:avLst/>
              <a:gdLst>
                <a:gd name="connsiteX0" fmla="*/ 0 w 663379"/>
                <a:gd name="connsiteY0" fmla="*/ 331690 h 331689"/>
                <a:gd name="connsiteX1" fmla="*/ 36854 w 663379"/>
                <a:gd name="connsiteY1" fmla="*/ 331690 h 331689"/>
                <a:gd name="connsiteX2" fmla="*/ 331690 w 663379"/>
                <a:gd name="connsiteY2" fmla="*/ 0 h 331689"/>
                <a:gd name="connsiteX3" fmla="*/ 331690 w 663379"/>
                <a:gd name="connsiteY3" fmla="*/ 36854 h 331689"/>
                <a:gd name="connsiteX4" fmla="*/ 626525 w 663379"/>
                <a:gd name="connsiteY4" fmla="*/ 331690 h 331689"/>
                <a:gd name="connsiteX5" fmla="*/ 663380 w 663379"/>
                <a:gd name="connsiteY5" fmla="*/ 331690 h 331689"/>
                <a:gd name="connsiteX6" fmla="*/ 95821 w 663379"/>
                <a:gd name="connsiteY6" fmla="*/ 95821 h 331689"/>
                <a:gd name="connsiteX7" fmla="*/ 121620 w 663379"/>
                <a:gd name="connsiteY7" fmla="*/ 121620 h 331689"/>
                <a:gd name="connsiteX8" fmla="*/ 567558 w 663379"/>
                <a:gd name="connsiteY8" fmla="*/ 95821 h 331689"/>
                <a:gd name="connsiteX9" fmla="*/ 541760 w 663379"/>
                <a:gd name="connsiteY9" fmla="*/ 121620 h 33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3379" h="331689">
                  <a:moveTo>
                    <a:pt x="0" y="331690"/>
                  </a:moveTo>
                  <a:lnTo>
                    <a:pt x="36854" y="331690"/>
                  </a:lnTo>
                  <a:moveTo>
                    <a:pt x="331690" y="0"/>
                  </a:moveTo>
                  <a:lnTo>
                    <a:pt x="331690" y="36854"/>
                  </a:lnTo>
                  <a:moveTo>
                    <a:pt x="626525" y="331690"/>
                  </a:moveTo>
                  <a:lnTo>
                    <a:pt x="663380" y="331690"/>
                  </a:lnTo>
                  <a:moveTo>
                    <a:pt x="95821" y="95821"/>
                  </a:moveTo>
                  <a:lnTo>
                    <a:pt x="121620" y="121620"/>
                  </a:lnTo>
                  <a:moveTo>
                    <a:pt x="567558" y="95821"/>
                  </a:moveTo>
                  <a:lnTo>
                    <a:pt x="541760" y="121620"/>
                  </a:ln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形状 4"/>
            <p:cNvSpPr/>
            <p:nvPr/>
          </p:nvSpPr>
          <p:spPr>
            <a:xfrm>
              <a:off x="3316239" y="696237"/>
              <a:ext cx="368565" cy="515972"/>
            </a:xfrm>
            <a:custGeom>
              <a:avLst/>
              <a:gdLst>
                <a:gd name="connsiteX0" fmla="*/ 73720 w 368565"/>
                <a:gd name="connsiteY0" fmla="*/ 331701 h 515972"/>
                <a:gd name="connsiteX1" fmla="*/ 36865 w 368565"/>
                <a:gd name="connsiteY1" fmla="*/ 73720 h 515972"/>
                <a:gd name="connsiteX2" fmla="*/ 294846 w 368565"/>
                <a:gd name="connsiteY2" fmla="*/ 36865 h 515972"/>
                <a:gd name="connsiteX3" fmla="*/ 331701 w 368565"/>
                <a:gd name="connsiteY3" fmla="*/ 294846 h 515972"/>
                <a:gd name="connsiteX4" fmla="*/ 294846 w 368565"/>
                <a:gd name="connsiteY4" fmla="*/ 331701 h 515972"/>
                <a:gd name="connsiteX5" fmla="*/ 257992 w 368565"/>
                <a:gd name="connsiteY5" fmla="*/ 442264 h 515972"/>
                <a:gd name="connsiteX6" fmla="*/ 184283 w 368565"/>
                <a:gd name="connsiteY6" fmla="*/ 515973 h 515972"/>
                <a:gd name="connsiteX7" fmla="*/ 110574 w 368565"/>
                <a:gd name="connsiteY7" fmla="*/ 442264 h 515972"/>
                <a:gd name="connsiteX8" fmla="*/ 73720 w 368565"/>
                <a:gd name="connsiteY8" fmla="*/ 331701 h 51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565" h="515972">
                  <a:moveTo>
                    <a:pt x="73720" y="331701"/>
                  </a:moveTo>
                  <a:cubicBezTo>
                    <a:pt x="-7697" y="270638"/>
                    <a:pt x="-24197" y="155136"/>
                    <a:pt x="36865" y="73720"/>
                  </a:cubicBezTo>
                  <a:cubicBezTo>
                    <a:pt x="97928" y="-7697"/>
                    <a:pt x="213430" y="-24197"/>
                    <a:pt x="294846" y="36865"/>
                  </a:cubicBezTo>
                  <a:cubicBezTo>
                    <a:pt x="376263" y="97928"/>
                    <a:pt x="392763" y="213430"/>
                    <a:pt x="331701" y="294846"/>
                  </a:cubicBezTo>
                  <a:cubicBezTo>
                    <a:pt x="321224" y="308815"/>
                    <a:pt x="308815" y="321224"/>
                    <a:pt x="294846" y="331701"/>
                  </a:cubicBezTo>
                  <a:cubicBezTo>
                    <a:pt x="265663" y="360588"/>
                    <a:pt x="251978" y="401644"/>
                    <a:pt x="257992" y="442264"/>
                  </a:cubicBezTo>
                  <a:cubicBezTo>
                    <a:pt x="257992" y="482972"/>
                    <a:pt x="224991" y="515973"/>
                    <a:pt x="184283" y="515973"/>
                  </a:cubicBezTo>
                  <a:cubicBezTo>
                    <a:pt x="143575" y="515973"/>
                    <a:pt x="110574" y="482972"/>
                    <a:pt x="110574" y="442264"/>
                  </a:cubicBezTo>
                  <a:cubicBezTo>
                    <a:pt x="116588" y="401644"/>
                    <a:pt x="102902" y="360588"/>
                    <a:pt x="73720" y="331701"/>
                  </a:cubicBezTo>
                </a:path>
              </a:pathLst>
            </a:custGeom>
            <a:noFill/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形状 5"/>
            <p:cNvSpPr/>
            <p:nvPr/>
          </p:nvSpPr>
          <p:spPr>
            <a:xfrm>
              <a:off x="3415756" y="1064792"/>
              <a:ext cx="169530" cy="36854"/>
            </a:xfrm>
            <a:custGeom>
              <a:avLst/>
              <a:gdLst>
                <a:gd name="connsiteX0" fmla="*/ 0 w 169530"/>
                <a:gd name="connsiteY0" fmla="*/ 0 h 36854"/>
                <a:gd name="connsiteX1" fmla="*/ 169530 w 169530"/>
                <a:gd name="connsiteY1" fmla="*/ 0 h 3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9530" h="36854">
                  <a:moveTo>
                    <a:pt x="0" y="0"/>
                  </a:moveTo>
                  <a:lnTo>
                    <a:pt x="169530" y="0"/>
                  </a:lnTo>
                </a:path>
              </a:pathLst>
            </a:custGeom>
            <a:ln w="730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 rot="21174135">
            <a:off x="7389726" y="-660760"/>
            <a:ext cx="7562295" cy="7780658"/>
            <a:chOff x="5526471" y="0"/>
            <a:chExt cx="6665528" cy="6857997"/>
          </a:xfrm>
        </p:grpSpPr>
        <p:sp>
          <p:nvSpPr>
            <p:cNvPr id="8" name="矩形 18"/>
            <p:cNvSpPr/>
            <p:nvPr/>
          </p:nvSpPr>
          <p:spPr>
            <a:xfrm>
              <a:off x="6475596" y="0"/>
              <a:ext cx="5716403" cy="4445540"/>
            </a:xfrm>
            <a:custGeom>
              <a:avLst/>
              <a:gdLst>
                <a:gd name="connsiteX0" fmla="*/ 0 w 4130671"/>
                <a:gd name="connsiteY0" fmla="*/ 0 h 4445540"/>
                <a:gd name="connsiteX1" fmla="*/ 4130671 w 4130671"/>
                <a:gd name="connsiteY1" fmla="*/ 0 h 4445540"/>
                <a:gd name="connsiteX2" fmla="*/ 4130671 w 4130671"/>
                <a:gd name="connsiteY2" fmla="*/ 4445540 h 4445540"/>
                <a:gd name="connsiteX3" fmla="*/ 0 w 4130671"/>
                <a:gd name="connsiteY3" fmla="*/ 4445540 h 4445540"/>
                <a:gd name="connsiteX4" fmla="*/ 0 w 4130671"/>
                <a:gd name="connsiteY4" fmla="*/ 0 h 4445540"/>
                <a:gd name="connsiteX0-1" fmla="*/ 1585732 w 5716403"/>
                <a:gd name="connsiteY0-2" fmla="*/ 0 h 4445540"/>
                <a:gd name="connsiteX1-3" fmla="*/ 5716403 w 5716403"/>
                <a:gd name="connsiteY1-4" fmla="*/ 0 h 4445540"/>
                <a:gd name="connsiteX2-5" fmla="*/ 5716403 w 5716403"/>
                <a:gd name="connsiteY2-6" fmla="*/ 4445540 h 4445540"/>
                <a:gd name="connsiteX3-7" fmla="*/ 0 w 5716403"/>
                <a:gd name="connsiteY3-8" fmla="*/ 4433965 h 4445540"/>
                <a:gd name="connsiteX4-9" fmla="*/ 1585732 w 5716403"/>
                <a:gd name="connsiteY4-10" fmla="*/ 0 h 4445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16403" h="4445540">
                  <a:moveTo>
                    <a:pt x="1585732" y="0"/>
                  </a:moveTo>
                  <a:lnTo>
                    <a:pt x="5716403" y="0"/>
                  </a:lnTo>
                  <a:lnTo>
                    <a:pt x="5716403" y="4445540"/>
                  </a:lnTo>
                  <a:lnTo>
                    <a:pt x="0" y="4433965"/>
                  </a:lnTo>
                  <a:lnTo>
                    <a:pt x="1585732" y="0"/>
                  </a:lnTo>
                  <a:close/>
                </a:path>
              </a:pathLst>
            </a:custGeom>
            <a:gradFill>
              <a:gsLst>
                <a:gs pos="100000">
                  <a:srgbClr val="EBC17A"/>
                </a:gs>
                <a:gs pos="0">
                  <a:srgbClr val="F5DDB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/>
            <p:cNvSpPr/>
            <p:nvPr/>
          </p:nvSpPr>
          <p:spPr>
            <a:xfrm flipV="1">
              <a:off x="5526471" y="4430789"/>
              <a:ext cx="6665527" cy="2427208"/>
            </a:xfrm>
            <a:custGeom>
              <a:avLst/>
              <a:gdLst>
                <a:gd name="connsiteX0" fmla="*/ 0 w 4130671"/>
                <a:gd name="connsiteY0" fmla="*/ 0 h 2412458"/>
                <a:gd name="connsiteX1" fmla="*/ 4130671 w 4130671"/>
                <a:gd name="connsiteY1" fmla="*/ 0 h 2412458"/>
                <a:gd name="connsiteX2" fmla="*/ 4130671 w 4130671"/>
                <a:gd name="connsiteY2" fmla="*/ 2412458 h 2412458"/>
                <a:gd name="connsiteX3" fmla="*/ 0 w 4130671"/>
                <a:gd name="connsiteY3" fmla="*/ 2412458 h 2412458"/>
                <a:gd name="connsiteX4" fmla="*/ 0 w 4130671"/>
                <a:gd name="connsiteY4" fmla="*/ 0 h 2412458"/>
                <a:gd name="connsiteX0-1" fmla="*/ 1608881 w 5739552"/>
                <a:gd name="connsiteY0-2" fmla="*/ 0 h 2424033"/>
                <a:gd name="connsiteX1-3" fmla="*/ 5739552 w 5739552"/>
                <a:gd name="connsiteY1-4" fmla="*/ 0 h 2424033"/>
                <a:gd name="connsiteX2-5" fmla="*/ 5739552 w 5739552"/>
                <a:gd name="connsiteY2-6" fmla="*/ 2412458 h 2424033"/>
                <a:gd name="connsiteX3-7" fmla="*/ 0 w 5739552"/>
                <a:gd name="connsiteY3-8" fmla="*/ 2424033 h 2424033"/>
                <a:gd name="connsiteX4-9" fmla="*/ 1608881 w 5739552"/>
                <a:gd name="connsiteY4-10" fmla="*/ 0 h 2424033"/>
                <a:gd name="connsiteX0-11" fmla="*/ 0 w 6665527"/>
                <a:gd name="connsiteY0-12" fmla="*/ 0 h 2424033"/>
                <a:gd name="connsiteX1-13" fmla="*/ 6665527 w 6665527"/>
                <a:gd name="connsiteY1-14" fmla="*/ 0 h 2424033"/>
                <a:gd name="connsiteX2-15" fmla="*/ 6665527 w 6665527"/>
                <a:gd name="connsiteY2-16" fmla="*/ 2412458 h 2424033"/>
                <a:gd name="connsiteX3-17" fmla="*/ 925975 w 6665527"/>
                <a:gd name="connsiteY3-18" fmla="*/ 2424033 h 2424033"/>
                <a:gd name="connsiteX4-19" fmla="*/ 0 w 6665527"/>
                <a:gd name="connsiteY4-20" fmla="*/ 0 h 2424033"/>
                <a:gd name="connsiteX0-21" fmla="*/ 0 w 6665527"/>
                <a:gd name="connsiteY0-22" fmla="*/ 0 h 2424033"/>
                <a:gd name="connsiteX1-23" fmla="*/ 6665527 w 6665527"/>
                <a:gd name="connsiteY1-24" fmla="*/ 0 h 2424033"/>
                <a:gd name="connsiteX2-25" fmla="*/ 6665527 w 6665527"/>
                <a:gd name="connsiteY2-26" fmla="*/ 2412458 h 2424033"/>
                <a:gd name="connsiteX3-27" fmla="*/ 960699 w 6665527"/>
                <a:gd name="connsiteY3-28" fmla="*/ 2424033 h 2424033"/>
                <a:gd name="connsiteX4-29" fmla="*/ 0 w 6665527"/>
                <a:gd name="connsiteY4-30" fmla="*/ 0 h 2424033"/>
                <a:gd name="connsiteX0-31" fmla="*/ 0 w 6665527"/>
                <a:gd name="connsiteY0-32" fmla="*/ 0 h 2427208"/>
                <a:gd name="connsiteX1-33" fmla="*/ 6665527 w 6665527"/>
                <a:gd name="connsiteY1-34" fmla="*/ 0 h 2427208"/>
                <a:gd name="connsiteX2-35" fmla="*/ 6665527 w 6665527"/>
                <a:gd name="connsiteY2-36" fmla="*/ 2412458 h 2427208"/>
                <a:gd name="connsiteX3-37" fmla="*/ 957524 w 6665527"/>
                <a:gd name="connsiteY3-38" fmla="*/ 2427208 h 2427208"/>
                <a:gd name="connsiteX4-39" fmla="*/ 0 w 6665527"/>
                <a:gd name="connsiteY4-40" fmla="*/ 0 h 2427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665527" h="2427208">
                  <a:moveTo>
                    <a:pt x="0" y="0"/>
                  </a:moveTo>
                  <a:lnTo>
                    <a:pt x="6665527" y="0"/>
                  </a:lnTo>
                  <a:lnTo>
                    <a:pt x="6665527" y="2412458"/>
                  </a:lnTo>
                  <a:lnTo>
                    <a:pt x="957524" y="2427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85408" y="2060412"/>
            <a:ext cx="4773730" cy="2296994"/>
            <a:chOff x="874712" y="2060413"/>
            <a:chExt cx="4773730" cy="2296994"/>
          </a:xfrm>
        </p:grpSpPr>
        <p:sp>
          <p:nvSpPr>
            <p:cNvPr id="11" name="文本框 10"/>
            <p:cNvSpPr txBox="1"/>
            <p:nvPr/>
          </p:nvSpPr>
          <p:spPr>
            <a:xfrm>
              <a:off x="874714" y="2060413"/>
              <a:ext cx="4288353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gradFill>
                    <a:gsLst>
                      <a:gs pos="100000">
                        <a:srgbClr val="EEC98A"/>
                      </a:gs>
                      <a:gs pos="0">
                        <a:srgbClr val="EEC98A"/>
                      </a:gs>
                    </a:gsLst>
                    <a:lin ang="5400000" scaled="1"/>
                  </a:gra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NO.2</a:t>
              </a:r>
              <a:endParaRPr lang="en-US" altLang="zh-CN" sz="4800" dirty="0">
                <a:gradFill>
                  <a:gsLst>
                    <a:gs pos="100000">
                      <a:srgbClr val="EEC98A"/>
                    </a:gs>
                    <a:gs pos="0">
                      <a:srgbClr val="EEC98A"/>
                    </a:gs>
                  </a:gsLst>
                  <a:lin ang="5400000" scaled="1"/>
                </a:gra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  <a:p>
              <a:r>
                <a:rPr kumimoji="1" lang="zh-CN" altLang="en-US" sz="8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黑简体" panose="02000000000000000000" pitchFamily="2" charset="-122"/>
                  <a:ea typeface="方正正黑简体" panose="02000000000000000000" pitchFamily="2" charset="-122"/>
                </a:rPr>
                <a:t>项目介绍</a:t>
              </a:r>
              <a:endParaRPr kumimoji="1" lang="zh-CN" alt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74712" y="4080408"/>
              <a:ext cx="4773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EDUCATION</a:t>
              </a:r>
              <a:r>
                <a:rPr kumimoji="1" lang="en-US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·</a:t>
              </a:r>
              <a:r>
                <a:rPr kumimoji="1" lang="en-GB" altLang="zh-CN" sz="1200" i="1" dirty="0">
                  <a:ln w="127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 Oblique" panose="02000503020000020003" pitchFamily="2" charset="0"/>
                </a:rPr>
                <a:t>FINANCING PLAN</a:t>
              </a:r>
              <a:endParaRPr kumimoji="1" lang="zh-CN" altLang="en-US" sz="1200" i="1" dirty="0">
                <a:ln w="127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Medium Oblique" panose="02000503020000020003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874713" y="2550597"/>
            <a:ext cx="3618491" cy="2162811"/>
            <a:chOff x="874713" y="2550597"/>
            <a:chExt cx="3618491" cy="2162811"/>
          </a:xfrm>
        </p:grpSpPr>
        <p:sp>
          <p:nvSpPr>
            <p:cNvPr id="2" name="文本框 1"/>
            <p:cNvSpPr txBox="1"/>
            <p:nvPr/>
          </p:nvSpPr>
          <p:spPr>
            <a:xfrm>
              <a:off x="874713" y="2550597"/>
              <a:ext cx="295465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我们是创意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内容的提供者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74713" y="3974744"/>
              <a:ext cx="361849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优品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PPT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络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科技有限公司，是中国人气优质创意内容供给平台。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187204" y="1340345"/>
            <a:ext cx="5754688" cy="1432560"/>
            <a:chOff x="5687004" y="1422640"/>
            <a:chExt cx="5754688" cy="1432560"/>
          </a:xfrm>
        </p:grpSpPr>
        <p:sp>
          <p:nvSpPr>
            <p:cNvPr id="10" name="矩形: 剪去对角 13"/>
            <p:cNvSpPr/>
            <p:nvPr/>
          </p:nvSpPr>
          <p:spPr>
            <a:xfrm>
              <a:off x="5687004" y="1422640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图形 51" descr="客户评价"/>
            <p:cNvGrpSpPr/>
            <p:nvPr/>
          </p:nvGrpSpPr>
          <p:grpSpPr>
            <a:xfrm>
              <a:off x="5918713" y="1827910"/>
              <a:ext cx="622020" cy="622020"/>
              <a:chOff x="5638800" y="297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16" name="任意多边形: 形状 19"/>
              <p:cNvSpPr/>
              <p:nvPr/>
            </p:nvSpPr>
            <p:spPr>
              <a:xfrm>
                <a:off x="6224302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20"/>
              <p:cNvSpPr/>
              <p:nvPr/>
            </p:nvSpPr>
            <p:spPr>
              <a:xfrm>
                <a:off x="5829110" y="3436144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5 w 142875"/>
                  <a:gd name="connsiteY1" fmla="*/ 148209 h 142875"/>
                  <a:gd name="connsiteX2" fmla="*/ 0 w 142875"/>
                  <a:gd name="connsiteY2" fmla="*/ 74104 h 142875"/>
                  <a:gd name="connsiteX3" fmla="*/ 74105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21"/>
              <p:cNvSpPr/>
              <p:nvPr/>
            </p:nvSpPr>
            <p:spPr>
              <a:xfrm>
                <a:off x="6178296" y="3604450"/>
                <a:ext cx="266700" cy="142875"/>
              </a:xfrm>
              <a:custGeom>
                <a:avLst/>
                <a:gdLst>
                  <a:gd name="connsiteX0" fmla="*/ 253556 w 266700"/>
                  <a:gd name="connsiteY0" fmla="*/ 44101 h 142875"/>
                  <a:gd name="connsiteX1" fmla="*/ 181070 w 266700"/>
                  <a:gd name="connsiteY1" fmla="*/ 9526 h 142875"/>
                  <a:gd name="connsiteX2" fmla="*/ 120110 w 266700"/>
                  <a:gd name="connsiteY2" fmla="*/ 1 h 142875"/>
                  <a:gd name="connsiteX3" fmla="*/ 59246 w 266700"/>
                  <a:gd name="connsiteY3" fmla="*/ 9526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013 w 266700"/>
                  <a:gd name="connsiteY7" fmla="*/ 131446 h 142875"/>
                  <a:gd name="connsiteX8" fmla="*/ 104013 w 266700"/>
                  <a:gd name="connsiteY8" fmla="*/ 148400 h 142875"/>
                  <a:gd name="connsiteX9" fmla="*/ 268319 w 266700"/>
                  <a:gd name="connsiteY9" fmla="*/ 148400 h 142875"/>
                  <a:gd name="connsiteX10" fmla="*/ 268319 w 266700"/>
                  <a:gd name="connsiteY10" fmla="*/ 73819 h 142875"/>
                  <a:gd name="connsiteX11" fmla="*/ 25355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556" y="44101"/>
                    </a:moveTo>
                    <a:cubicBezTo>
                      <a:pt x="232176" y="27474"/>
                      <a:pt x="207446" y="15679"/>
                      <a:pt x="181070" y="9526"/>
                    </a:cubicBezTo>
                    <a:cubicBezTo>
                      <a:pt x="161246" y="3734"/>
                      <a:pt x="140756" y="532"/>
                      <a:pt x="120110" y="1"/>
                    </a:cubicBezTo>
                    <a:cubicBezTo>
                      <a:pt x="99448" y="-46"/>
                      <a:pt x="78906" y="3169"/>
                      <a:pt x="59246" y="9526"/>
                    </a:cubicBezTo>
                    <a:cubicBezTo>
                      <a:pt x="39570" y="14764"/>
                      <a:pt x="20765" y="22851"/>
                      <a:pt x="3429" y="33529"/>
                    </a:cubicBezTo>
                    <a:lnTo>
                      <a:pt x="0" y="37434"/>
                    </a:lnTo>
                    <a:cubicBezTo>
                      <a:pt x="27693" y="44909"/>
                      <a:pt x="53604" y="57865"/>
                      <a:pt x="76200" y="75534"/>
                    </a:cubicBezTo>
                    <a:cubicBezTo>
                      <a:pt x="93960" y="88582"/>
                      <a:pt x="104321" y="109409"/>
                      <a:pt x="104013" y="131446"/>
                    </a:cubicBezTo>
                    <a:lnTo>
                      <a:pt x="104013" y="148400"/>
                    </a:lnTo>
                    <a:lnTo>
                      <a:pt x="268319" y="148400"/>
                    </a:lnTo>
                    <a:lnTo>
                      <a:pt x="268319" y="73819"/>
                    </a:lnTo>
                    <a:cubicBezTo>
                      <a:pt x="268644" y="62075"/>
                      <a:pt x="263111" y="50937"/>
                      <a:pt x="25355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22"/>
              <p:cNvSpPr/>
              <p:nvPr/>
            </p:nvSpPr>
            <p:spPr>
              <a:xfrm>
                <a:off x="5754910" y="3604450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6 h 142875"/>
                  <a:gd name="connsiteX1" fmla="*/ 191453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7 h 142875"/>
                  <a:gd name="connsiteX4" fmla="*/ 268700 w 266700"/>
                  <a:gd name="connsiteY4" fmla="*/ 37529 h 142875"/>
                  <a:gd name="connsiteX5" fmla="*/ 263271 w 266700"/>
                  <a:gd name="connsiteY5" fmla="*/ 31338 h 142875"/>
                  <a:gd name="connsiteX6" fmla="*/ 209169 w 266700"/>
                  <a:gd name="connsiteY6" fmla="*/ 9526 h 142875"/>
                  <a:gd name="connsiteX7" fmla="*/ 148304 w 266700"/>
                  <a:gd name="connsiteY7" fmla="*/ 1 h 142875"/>
                  <a:gd name="connsiteX8" fmla="*/ 87344 w 266700"/>
                  <a:gd name="connsiteY8" fmla="*/ 9526 h 142875"/>
                  <a:gd name="connsiteX9" fmla="*/ 14859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6"/>
                    </a:moveTo>
                    <a:cubicBezTo>
                      <a:pt x="164702" y="109990"/>
                      <a:pt x="174570" y="89728"/>
                      <a:pt x="191453" y="76486"/>
                    </a:cubicBezTo>
                    <a:lnTo>
                      <a:pt x="192500" y="75534"/>
                    </a:lnTo>
                    <a:lnTo>
                      <a:pt x="193739" y="74677"/>
                    </a:lnTo>
                    <a:cubicBezTo>
                      <a:pt x="216602" y="58406"/>
                      <a:pt x="241905" y="45867"/>
                      <a:pt x="268700" y="37529"/>
                    </a:cubicBezTo>
                    <a:cubicBezTo>
                      <a:pt x="266795" y="35529"/>
                      <a:pt x="264986" y="33433"/>
                      <a:pt x="263271" y="31338"/>
                    </a:cubicBezTo>
                    <a:cubicBezTo>
                      <a:pt x="246372" y="21520"/>
                      <a:pt x="228152" y="14175"/>
                      <a:pt x="209169" y="9526"/>
                    </a:cubicBezTo>
                    <a:cubicBezTo>
                      <a:pt x="189376" y="3742"/>
                      <a:pt x="168918" y="541"/>
                      <a:pt x="148304" y="1"/>
                    </a:cubicBezTo>
                    <a:cubicBezTo>
                      <a:pt x="127609" y="-53"/>
                      <a:pt x="107036" y="3162"/>
                      <a:pt x="87344" y="9526"/>
                    </a:cubicBezTo>
                    <a:cubicBezTo>
                      <a:pt x="61338" y="16700"/>
                      <a:pt x="36801" y="28404"/>
                      <a:pt x="14859" y="44101"/>
                    </a:cubicBezTo>
                    <a:cubicBezTo>
                      <a:pt x="5620" y="51212"/>
                      <a:pt x="146" y="62162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23"/>
              <p:cNvSpPr/>
              <p:nvPr/>
            </p:nvSpPr>
            <p:spPr>
              <a:xfrm>
                <a:off x="5952553" y="3662170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3 h 142875"/>
                  <a:gd name="connsiteX3" fmla="*/ 87344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3 h 142875"/>
                  <a:gd name="connsiteX7" fmla="*/ 296513 w 295275"/>
                  <a:gd name="connsiteY7" fmla="*/ 73725 h 142875"/>
                  <a:gd name="connsiteX8" fmla="*/ 296513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70"/>
                      <a:pt x="5544" y="51107"/>
                      <a:pt x="14859" y="44103"/>
                    </a:cubicBezTo>
                    <a:cubicBezTo>
                      <a:pt x="36757" y="28332"/>
                      <a:pt x="61308" y="16621"/>
                      <a:pt x="87344" y="9527"/>
                    </a:cubicBezTo>
                    <a:cubicBezTo>
                      <a:pt x="106995" y="3128"/>
                      <a:pt x="127543" y="-88"/>
                      <a:pt x="148209" y="2"/>
                    </a:cubicBezTo>
                    <a:cubicBezTo>
                      <a:pt x="168859" y="487"/>
                      <a:pt x="189355" y="3690"/>
                      <a:pt x="209169" y="9527"/>
                    </a:cubicBezTo>
                    <a:cubicBezTo>
                      <a:pt x="235573" y="15599"/>
                      <a:pt x="260319" y="27402"/>
                      <a:pt x="281654" y="44103"/>
                    </a:cubicBezTo>
                    <a:cubicBezTo>
                      <a:pt x="291244" y="50876"/>
                      <a:pt x="296819" y="61990"/>
                      <a:pt x="296513" y="73725"/>
                    </a:cubicBezTo>
                    <a:lnTo>
                      <a:pt x="296513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: 形状 24"/>
              <p:cNvSpPr/>
              <p:nvPr/>
            </p:nvSpPr>
            <p:spPr>
              <a:xfrm>
                <a:off x="6026658" y="3493770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>
                <a:off x="5755481" y="3048000"/>
                <a:ext cx="685800" cy="342900"/>
              </a:xfrm>
              <a:custGeom>
                <a:avLst/>
                <a:gdLst>
                  <a:gd name="connsiteX0" fmla="*/ 654844 w 685800"/>
                  <a:gd name="connsiteY0" fmla="*/ 0 h 342900"/>
                  <a:gd name="connsiteX1" fmla="*/ 38100 w 685800"/>
                  <a:gd name="connsiteY1" fmla="*/ 0 h 342900"/>
                  <a:gd name="connsiteX2" fmla="*/ 0 w 685800"/>
                  <a:gd name="connsiteY2" fmla="*/ 38100 h 342900"/>
                  <a:gd name="connsiteX3" fmla="*/ 0 w 685800"/>
                  <a:gd name="connsiteY3" fmla="*/ 247650 h 342900"/>
                  <a:gd name="connsiteX4" fmla="*/ 38100 w 685800"/>
                  <a:gd name="connsiteY4" fmla="*/ 285750 h 342900"/>
                  <a:gd name="connsiteX5" fmla="*/ 178594 w 685800"/>
                  <a:gd name="connsiteY5" fmla="*/ 285750 h 342900"/>
                  <a:gd name="connsiteX6" fmla="*/ 178594 w 685800"/>
                  <a:gd name="connsiteY6" fmla="*/ 342900 h 342900"/>
                  <a:gd name="connsiteX7" fmla="*/ 238601 w 685800"/>
                  <a:gd name="connsiteY7" fmla="*/ 285750 h 342900"/>
                  <a:gd name="connsiteX8" fmla="*/ 303371 w 685800"/>
                  <a:gd name="connsiteY8" fmla="*/ 285750 h 342900"/>
                  <a:gd name="connsiteX9" fmla="*/ 340519 w 685800"/>
                  <a:gd name="connsiteY9" fmla="*/ 342900 h 342900"/>
                  <a:gd name="connsiteX10" fmla="*/ 374809 w 685800"/>
                  <a:gd name="connsiteY10" fmla="*/ 285750 h 342900"/>
                  <a:gd name="connsiteX11" fmla="*/ 442436 w 685800"/>
                  <a:gd name="connsiteY11" fmla="*/ 285750 h 342900"/>
                  <a:gd name="connsiteX12" fmla="*/ 502444 w 685800"/>
                  <a:gd name="connsiteY12" fmla="*/ 342900 h 342900"/>
                  <a:gd name="connsiteX13" fmla="*/ 502444 w 685800"/>
                  <a:gd name="connsiteY13" fmla="*/ 285750 h 342900"/>
                  <a:gd name="connsiteX14" fmla="*/ 654844 w 685800"/>
                  <a:gd name="connsiteY14" fmla="*/ 285750 h 342900"/>
                  <a:gd name="connsiteX15" fmla="*/ 692944 w 685800"/>
                  <a:gd name="connsiteY15" fmla="*/ 247650 h 342900"/>
                  <a:gd name="connsiteX16" fmla="*/ 692944 w 685800"/>
                  <a:gd name="connsiteY16" fmla="*/ 38100 h 342900"/>
                  <a:gd name="connsiteX17" fmla="*/ 654844 w 685800"/>
                  <a:gd name="connsiteY17" fmla="*/ 0 h 342900"/>
                  <a:gd name="connsiteX18" fmla="*/ 95250 w 685800"/>
                  <a:gd name="connsiteY18" fmla="*/ 85725 h 342900"/>
                  <a:gd name="connsiteX19" fmla="*/ 540544 w 685800"/>
                  <a:gd name="connsiteY19" fmla="*/ 85725 h 342900"/>
                  <a:gd name="connsiteX20" fmla="*/ 540544 w 685800"/>
                  <a:gd name="connsiteY20" fmla="*/ 104775 h 342900"/>
                  <a:gd name="connsiteX21" fmla="*/ 95250 w 685800"/>
                  <a:gd name="connsiteY21" fmla="*/ 104775 h 342900"/>
                  <a:gd name="connsiteX22" fmla="*/ 445294 w 685800"/>
                  <a:gd name="connsiteY22" fmla="*/ 200025 h 342900"/>
                  <a:gd name="connsiteX23" fmla="*/ 95250 w 685800"/>
                  <a:gd name="connsiteY23" fmla="*/ 200025 h 342900"/>
                  <a:gd name="connsiteX24" fmla="*/ 95250 w 685800"/>
                  <a:gd name="connsiteY24" fmla="*/ 180975 h 342900"/>
                  <a:gd name="connsiteX25" fmla="*/ 445294 w 685800"/>
                  <a:gd name="connsiteY25" fmla="*/ 180975 h 342900"/>
                  <a:gd name="connsiteX26" fmla="*/ 597694 w 685800"/>
                  <a:gd name="connsiteY26" fmla="*/ 152400 h 342900"/>
                  <a:gd name="connsiteX27" fmla="*/ 95250 w 685800"/>
                  <a:gd name="connsiteY27" fmla="*/ 152400 h 342900"/>
                  <a:gd name="connsiteX28" fmla="*/ 95250 w 685800"/>
                  <a:gd name="connsiteY28" fmla="*/ 133350 h 342900"/>
                  <a:gd name="connsiteX29" fmla="*/ 597694 w 685800"/>
                  <a:gd name="connsiteY29" fmla="*/ 1333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85800" h="342900">
                    <a:moveTo>
                      <a:pt x="654844" y="0"/>
                    </a:move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247650"/>
                    </a:lnTo>
                    <a:cubicBezTo>
                      <a:pt x="0" y="268692"/>
                      <a:pt x="17058" y="285750"/>
                      <a:pt x="38100" y="285750"/>
                    </a:cubicBezTo>
                    <a:lnTo>
                      <a:pt x="178594" y="285750"/>
                    </a:lnTo>
                    <a:lnTo>
                      <a:pt x="178594" y="342900"/>
                    </a:lnTo>
                    <a:lnTo>
                      <a:pt x="238601" y="285750"/>
                    </a:lnTo>
                    <a:lnTo>
                      <a:pt x="303371" y="285750"/>
                    </a:lnTo>
                    <a:lnTo>
                      <a:pt x="340519" y="342900"/>
                    </a:lnTo>
                    <a:lnTo>
                      <a:pt x="374809" y="285750"/>
                    </a:lnTo>
                    <a:lnTo>
                      <a:pt x="442436" y="285750"/>
                    </a:lnTo>
                    <a:lnTo>
                      <a:pt x="502444" y="342900"/>
                    </a:lnTo>
                    <a:lnTo>
                      <a:pt x="502444" y="285750"/>
                    </a:lnTo>
                    <a:lnTo>
                      <a:pt x="654844" y="285750"/>
                    </a:lnTo>
                    <a:cubicBezTo>
                      <a:pt x="675885" y="285750"/>
                      <a:pt x="692944" y="268692"/>
                      <a:pt x="692944" y="247650"/>
                    </a:cubicBezTo>
                    <a:lnTo>
                      <a:pt x="692944" y="38100"/>
                    </a:lnTo>
                    <a:cubicBezTo>
                      <a:pt x="692944" y="17058"/>
                      <a:pt x="675885" y="0"/>
                      <a:pt x="654844" y="0"/>
                    </a:cubicBezTo>
                    <a:close/>
                    <a:moveTo>
                      <a:pt x="95250" y="85725"/>
                    </a:moveTo>
                    <a:lnTo>
                      <a:pt x="540544" y="85725"/>
                    </a:lnTo>
                    <a:lnTo>
                      <a:pt x="540544" y="104775"/>
                    </a:lnTo>
                    <a:lnTo>
                      <a:pt x="95250" y="104775"/>
                    </a:lnTo>
                    <a:close/>
                    <a:moveTo>
                      <a:pt x="445294" y="200025"/>
                    </a:moveTo>
                    <a:lnTo>
                      <a:pt x="95250" y="200025"/>
                    </a:lnTo>
                    <a:lnTo>
                      <a:pt x="95250" y="180975"/>
                    </a:lnTo>
                    <a:lnTo>
                      <a:pt x="445294" y="180975"/>
                    </a:lnTo>
                    <a:close/>
                    <a:moveTo>
                      <a:pt x="597694" y="152400"/>
                    </a:moveTo>
                    <a:lnTo>
                      <a:pt x="95250" y="152400"/>
                    </a:lnTo>
                    <a:lnTo>
                      <a:pt x="95250" y="133350"/>
                    </a:lnTo>
                    <a:lnTo>
                      <a:pt x="597694" y="1333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788094" y="1603800"/>
              <a:ext cx="4335780" cy="988164"/>
              <a:chOff x="6663690" y="1194620"/>
              <a:chExt cx="4335780" cy="98816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</a:t>
                </a:r>
                <a:r>
                  <a:rPr lang="en-GB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3000</a:t>
                </a:r>
                <a:r>
                  <a:rPr lang="en-GB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优质原创内容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内容的提供者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直角三角形 47"/>
            <p:cNvSpPr/>
            <p:nvPr/>
          </p:nvSpPr>
          <p:spPr>
            <a:xfrm>
              <a:off x="5687004" y="2728757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187204" y="3031389"/>
            <a:ext cx="5754688" cy="1432560"/>
            <a:chOff x="5687004" y="3113684"/>
            <a:chExt cx="5754688" cy="1432560"/>
          </a:xfrm>
        </p:grpSpPr>
        <p:sp>
          <p:nvSpPr>
            <p:cNvPr id="11" name="矩形: 剪去对角 14"/>
            <p:cNvSpPr/>
            <p:nvPr/>
          </p:nvSpPr>
          <p:spPr>
            <a:xfrm>
              <a:off x="5687004" y="3113684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" name="图形 53" descr="集体讨论"/>
            <p:cNvGrpSpPr/>
            <p:nvPr/>
          </p:nvGrpSpPr>
          <p:grpSpPr>
            <a:xfrm>
              <a:off x="5872494" y="3464909"/>
              <a:ext cx="730110" cy="730110"/>
              <a:chOff x="5788800" y="312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24" name="任意多边形: 形状 27"/>
              <p:cNvSpPr/>
              <p:nvPr/>
            </p:nvSpPr>
            <p:spPr>
              <a:xfrm>
                <a:off x="6193041" y="3493751"/>
                <a:ext cx="104775" cy="28575"/>
              </a:xfrm>
              <a:custGeom>
                <a:avLst/>
                <a:gdLst>
                  <a:gd name="connsiteX0" fmla="*/ 98203 w 104775"/>
                  <a:gd name="connsiteY0" fmla="*/ 0 h 28575"/>
                  <a:gd name="connsiteX1" fmla="*/ 14288 w 104775"/>
                  <a:gd name="connsiteY1" fmla="*/ 0 h 28575"/>
                  <a:gd name="connsiteX2" fmla="*/ 0 w 104775"/>
                  <a:gd name="connsiteY2" fmla="*/ 14288 h 28575"/>
                  <a:gd name="connsiteX3" fmla="*/ 14288 w 104775"/>
                  <a:gd name="connsiteY3" fmla="*/ 28575 h 28575"/>
                  <a:gd name="connsiteX4" fmla="*/ 98203 w 104775"/>
                  <a:gd name="connsiteY4" fmla="*/ 28575 h 28575"/>
                  <a:gd name="connsiteX5" fmla="*/ 112490 w 104775"/>
                  <a:gd name="connsiteY5" fmla="*/ 14288 h 28575"/>
                  <a:gd name="connsiteX6" fmla="*/ 98203 w 104775"/>
                  <a:gd name="connsiteY6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28575">
                    <a:moveTo>
                      <a:pt x="98203" y="0"/>
                    </a:moveTo>
                    <a:lnTo>
                      <a:pt x="14288" y="0"/>
                    </a:lnTo>
                    <a:cubicBezTo>
                      <a:pt x="6397" y="0"/>
                      <a:pt x="0" y="6397"/>
                      <a:pt x="0" y="14288"/>
                    </a:cubicBezTo>
                    <a:cubicBezTo>
                      <a:pt x="0" y="22178"/>
                      <a:pt x="6397" y="28575"/>
                      <a:pt x="14288" y="28575"/>
                    </a:cubicBezTo>
                    <a:lnTo>
                      <a:pt x="98203" y="28575"/>
                    </a:lnTo>
                    <a:cubicBezTo>
                      <a:pt x="106093" y="28575"/>
                      <a:pt x="112490" y="22178"/>
                      <a:pt x="112490" y="14288"/>
                    </a:cubicBezTo>
                    <a:cubicBezTo>
                      <a:pt x="112490" y="6397"/>
                      <a:pt x="106093" y="0"/>
                      <a:pt x="9820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5" name="任意多边形: 形状 28"/>
              <p:cNvSpPr/>
              <p:nvPr/>
            </p:nvSpPr>
            <p:spPr>
              <a:xfrm>
                <a:off x="6218854" y="3540900"/>
                <a:ext cx="57150" cy="28575"/>
              </a:xfrm>
              <a:custGeom>
                <a:avLst/>
                <a:gdLst>
                  <a:gd name="connsiteX0" fmla="*/ 30385 w 57150"/>
                  <a:gd name="connsiteY0" fmla="*/ 28575 h 28575"/>
                  <a:gd name="connsiteX1" fmla="*/ 60865 w 57150"/>
                  <a:gd name="connsiteY1" fmla="*/ 0 h 28575"/>
                  <a:gd name="connsiteX2" fmla="*/ 0 w 57150"/>
                  <a:gd name="connsiteY2" fmla="*/ 0 h 28575"/>
                  <a:gd name="connsiteX3" fmla="*/ 30385 w 57150"/>
                  <a:gd name="connsiteY3" fmla="*/ 2857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28575">
                    <a:moveTo>
                      <a:pt x="30385" y="28575"/>
                    </a:moveTo>
                    <a:cubicBezTo>
                      <a:pt x="46483" y="28560"/>
                      <a:pt x="59811" y="16064"/>
                      <a:pt x="60865" y="0"/>
                    </a:cubicBezTo>
                    <a:lnTo>
                      <a:pt x="0" y="0"/>
                    </a:lnTo>
                    <a:cubicBezTo>
                      <a:pt x="1005" y="16049"/>
                      <a:pt x="14305" y="28556"/>
                      <a:pt x="30385" y="285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: 形状 29"/>
              <p:cNvSpPr/>
              <p:nvPr/>
            </p:nvSpPr>
            <p:spPr>
              <a:xfrm>
                <a:off x="6127509" y="3221241"/>
                <a:ext cx="238125" cy="247650"/>
              </a:xfrm>
              <a:custGeom>
                <a:avLst/>
                <a:gdLst>
                  <a:gd name="connsiteX0" fmla="*/ 121729 w 238125"/>
                  <a:gd name="connsiteY0" fmla="*/ 0 h 247650"/>
                  <a:gd name="connsiteX1" fmla="*/ 121729 w 238125"/>
                  <a:gd name="connsiteY1" fmla="*/ 0 h 247650"/>
                  <a:gd name="connsiteX2" fmla="*/ 0 w 238125"/>
                  <a:gd name="connsiteY2" fmla="*/ 120396 h 247650"/>
                  <a:gd name="connsiteX3" fmla="*/ 0 w 238125"/>
                  <a:gd name="connsiteY3" fmla="*/ 124587 h 247650"/>
                  <a:gd name="connsiteX4" fmla="*/ 8477 w 238125"/>
                  <a:gd name="connsiteY4" fmla="*/ 167259 h 247650"/>
                  <a:gd name="connsiteX5" fmla="*/ 29623 w 238125"/>
                  <a:gd name="connsiteY5" fmla="*/ 201930 h 247650"/>
                  <a:gd name="connsiteX6" fmla="*/ 58198 w 238125"/>
                  <a:gd name="connsiteY6" fmla="*/ 248222 h 247650"/>
                  <a:gd name="connsiteX7" fmla="*/ 66580 w 238125"/>
                  <a:gd name="connsiteY7" fmla="*/ 253460 h 247650"/>
                  <a:gd name="connsiteX8" fmla="*/ 177070 w 238125"/>
                  <a:gd name="connsiteY8" fmla="*/ 253460 h 247650"/>
                  <a:gd name="connsiteX9" fmla="*/ 185452 w 238125"/>
                  <a:gd name="connsiteY9" fmla="*/ 248222 h 247650"/>
                  <a:gd name="connsiteX10" fmla="*/ 214027 w 238125"/>
                  <a:gd name="connsiteY10" fmla="*/ 201930 h 247650"/>
                  <a:gd name="connsiteX11" fmla="*/ 235077 w 238125"/>
                  <a:gd name="connsiteY11" fmla="*/ 167259 h 247650"/>
                  <a:gd name="connsiteX12" fmla="*/ 243554 w 238125"/>
                  <a:gd name="connsiteY12" fmla="*/ 125063 h 247650"/>
                  <a:gd name="connsiteX13" fmla="*/ 243554 w 238125"/>
                  <a:gd name="connsiteY13" fmla="*/ 120872 h 247650"/>
                  <a:gd name="connsiteX14" fmla="*/ 121729 w 238125"/>
                  <a:gd name="connsiteY14" fmla="*/ 0 h 247650"/>
                  <a:gd name="connsiteX15" fmla="*/ 215455 w 238125"/>
                  <a:gd name="connsiteY15" fmla="*/ 123825 h 247650"/>
                  <a:gd name="connsiteX16" fmla="*/ 208788 w 238125"/>
                  <a:gd name="connsiteY16" fmla="*/ 156686 h 247650"/>
                  <a:gd name="connsiteX17" fmla="*/ 192881 w 238125"/>
                  <a:gd name="connsiteY17" fmla="*/ 182404 h 247650"/>
                  <a:gd name="connsiteX18" fmla="*/ 165544 w 238125"/>
                  <a:gd name="connsiteY18" fmla="*/ 224600 h 247650"/>
                  <a:gd name="connsiteX19" fmla="*/ 78010 w 238125"/>
                  <a:gd name="connsiteY19" fmla="*/ 224600 h 247650"/>
                  <a:gd name="connsiteX20" fmla="*/ 50578 w 238125"/>
                  <a:gd name="connsiteY20" fmla="*/ 182404 h 247650"/>
                  <a:gd name="connsiteX21" fmla="*/ 34766 w 238125"/>
                  <a:gd name="connsiteY21" fmla="*/ 156686 h 247650"/>
                  <a:gd name="connsiteX22" fmla="*/ 28099 w 238125"/>
                  <a:gd name="connsiteY22" fmla="*/ 123825 h 247650"/>
                  <a:gd name="connsiteX23" fmla="*/ 28099 w 238125"/>
                  <a:gd name="connsiteY23" fmla="*/ 120396 h 247650"/>
                  <a:gd name="connsiteX24" fmla="*/ 121729 w 238125"/>
                  <a:gd name="connsiteY24" fmla="*/ 27813 h 247650"/>
                  <a:gd name="connsiteX25" fmla="*/ 121729 w 238125"/>
                  <a:gd name="connsiteY25" fmla="*/ 27813 h 247650"/>
                  <a:gd name="connsiteX26" fmla="*/ 215455 w 238125"/>
                  <a:gd name="connsiteY26" fmla="*/ 120396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8125" h="247650">
                    <a:moveTo>
                      <a:pt x="121729" y="0"/>
                    </a:moveTo>
                    <a:lnTo>
                      <a:pt x="121729" y="0"/>
                    </a:lnTo>
                    <a:cubicBezTo>
                      <a:pt x="55207" y="454"/>
                      <a:pt x="1188" y="53882"/>
                      <a:pt x="0" y="120396"/>
                    </a:cubicBezTo>
                    <a:lnTo>
                      <a:pt x="0" y="124587"/>
                    </a:lnTo>
                    <a:cubicBezTo>
                      <a:pt x="323" y="139195"/>
                      <a:pt x="3192" y="153636"/>
                      <a:pt x="8477" y="167259"/>
                    </a:cubicBezTo>
                    <a:cubicBezTo>
                      <a:pt x="13400" y="179985"/>
                      <a:pt x="20562" y="191728"/>
                      <a:pt x="29623" y="201930"/>
                    </a:cubicBezTo>
                    <a:cubicBezTo>
                      <a:pt x="40918" y="216195"/>
                      <a:pt x="50508" y="231731"/>
                      <a:pt x="58198" y="248222"/>
                    </a:cubicBezTo>
                    <a:cubicBezTo>
                      <a:pt x="59796" y="251394"/>
                      <a:pt x="63028" y="253414"/>
                      <a:pt x="66580" y="253460"/>
                    </a:cubicBezTo>
                    <a:lnTo>
                      <a:pt x="177070" y="253460"/>
                    </a:lnTo>
                    <a:cubicBezTo>
                      <a:pt x="180622" y="253414"/>
                      <a:pt x="183853" y="251394"/>
                      <a:pt x="185452" y="248222"/>
                    </a:cubicBezTo>
                    <a:cubicBezTo>
                      <a:pt x="193148" y="231735"/>
                      <a:pt x="202738" y="216199"/>
                      <a:pt x="214027" y="201930"/>
                    </a:cubicBezTo>
                    <a:cubicBezTo>
                      <a:pt x="223030" y="191702"/>
                      <a:pt x="230156" y="179965"/>
                      <a:pt x="235077" y="167259"/>
                    </a:cubicBezTo>
                    <a:cubicBezTo>
                      <a:pt x="240219" y="153760"/>
                      <a:pt x="243084" y="139500"/>
                      <a:pt x="243554" y="125063"/>
                    </a:cubicBezTo>
                    <a:lnTo>
                      <a:pt x="243554" y="120872"/>
                    </a:lnTo>
                    <a:cubicBezTo>
                      <a:pt x="242571" y="54157"/>
                      <a:pt x="188450" y="459"/>
                      <a:pt x="121729" y="0"/>
                    </a:cubicBezTo>
                    <a:close/>
                    <a:moveTo>
                      <a:pt x="215455" y="123825"/>
                    </a:moveTo>
                    <a:cubicBezTo>
                      <a:pt x="215061" y="135071"/>
                      <a:pt x="212808" y="146175"/>
                      <a:pt x="208788" y="156686"/>
                    </a:cubicBezTo>
                    <a:cubicBezTo>
                      <a:pt x="205033" y="166125"/>
                      <a:pt x="199650" y="174829"/>
                      <a:pt x="192881" y="182404"/>
                    </a:cubicBezTo>
                    <a:cubicBezTo>
                      <a:pt x="182180" y="195373"/>
                      <a:pt x="173007" y="209532"/>
                      <a:pt x="165544" y="224600"/>
                    </a:cubicBezTo>
                    <a:lnTo>
                      <a:pt x="78010" y="224600"/>
                    </a:lnTo>
                    <a:cubicBezTo>
                      <a:pt x="70513" y="209530"/>
                      <a:pt x="61309" y="195371"/>
                      <a:pt x="50578" y="182404"/>
                    </a:cubicBezTo>
                    <a:cubicBezTo>
                      <a:pt x="43839" y="174826"/>
                      <a:pt x="38487" y="166121"/>
                      <a:pt x="34766" y="156686"/>
                    </a:cubicBezTo>
                    <a:cubicBezTo>
                      <a:pt x="30747" y="146175"/>
                      <a:pt x="28493" y="135071"/>
                      <a:pt x="28099" y="123825"/>
                    </a:cubicBezTo>
                    <a:lnTo>
                      <a:pt x="28099" y="120396"/>
                    </a:lnTo>
                    <a:cubicBezTo>
                      <a:pt x="28978" y="69225"/>
                      <a:pt x="70552" y="28116"/>
                      <a:pt x="121729" y="27813"/>
                    </a:cubicBezTo>
                    <a:lnTo>
                      <a:pt x="121729" y="27813"/>
                    </a:lnTo>
                    <a:cubicBezTo>
                      <a:pt x="172924" y="28115"/>
                      <a:pt x="214526" y="69210"/>
                      <a:pt x="215455" y="1203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: 形状 30"/>
              <p:cNvSpPr/>
              <p:nvPr/>
            </p:nvSpPr>
            <p:spPr>
              <a:xfrm>
                <a:off x="6203328" y="3274200"/>
                <a:ext cx="95250" cy="142875"/>
              </a:xfrm>
              <a:custGeom>
                <a:avLst/>
                <a:gdLst>
                  <a:gd name="connsiteX0" fmla="*/ 0 w 95250"/>
                  <a:gd name="connsiteY0" fmla="*/ 98393 h 142875"/>
                  <a:gd name="connsiteX1" fmla="*/ 50387 w 95250"/>
                  <a:gd name="connsiteY1" fmla="*/ 0 h 142875"/>
                  <a:gd name="connsiteX2" fmla="*/ 50387 w 95250"/>
                  <a:gd name="connsiteY2" fmla="*/ 56959 h 142875"/>
                  <a:gd name="connsiteX3" fmla="*/ 102679 w 95250"/>
                  <a:gd name="connsiteY3" fmla="*/ 46577 h 142875"/>
                  <a:gd name="connsiteX4" fmla="*/ 50387 w 95250"/>
                  <a:gd name="connsiteY4" fmla="*/ 142875 h 142875"/>
                  <a:gd name="connsiteX5" fmla="*/ 50387 w 95250"/>
                  <a:gd name="connsiteY5" fmla="*/ 86963 h 142875"/>
                  <a:gd name="connsiteX6" fmla="*/ 0 w 95250"/>
                  <a:gd name="connsiteY6" fmla="*/ 9839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42875">
                    <a:moveTo>
                      <a:pt x="0" y="98393"/>
                    </a:moveTo>
                    <a:lnTo>
                      <a:pt x="50387" y="0"/>
                    </a:lnTo>
                    <a:lnTo>
                      <a:pt x="50387" y="56959"/>
                    </a:lnTo>
                    <a:lnTo>
                      <a:pt x="102679" y="46577"/>
                    </a:lnTo>
                    <a:lnTo>
                      <a:pt x="50387" y="142875"/>
                    </a:lnTo>
                    <a:lnTo>
                      <a:pt x="50387" y="86963"/>
                    </a:lnTo>
                    <a:lnTo>
                      <a:pt x="0" y="9839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: 形状 31"/>
              <p:cNvSpPr/>
              <p:nvPr/>
            </p:nvSpPr>
            <p:spPr>
              <a:xfrm>
                <a:off x="6372492" y="3557569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4 w 142875"/>
                  <a:gd name="connsiteY1" fmla="*/ 148209 h 142875"/>
                  <a:gd name="connsiteX2" fmla="*/ 0 w 142875"/>
                  <a:gd name="connsiteY2" fmla="*/ 74104 h 142875"/>
                  <a:gd name="connsiteX3" fmla="*/ 74104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: 形状 32"/>
              <p:cNvSpPr/>
              <p:nvPr/>
            </p:nvSpPr>
            <p:spPr>
              <a:xfrm>
                <a:off x="5977205" y="3557569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4 h 142875"/>
                  <a:gd name="connsiteX1" fmla="*/ 74104 w 142875"/>
                  <a:gd name="connsiteY1" fmla="*/ 148209 h 142875"/>
                  <a:gd name="connsiteX2" fmla="*/ 0 w 142875"/>
                  <a:gd name="connsiteY2" fmla="*/ 74104 h 142875"/>
                  <a:gd name="connsiteX3" fmla="*/ 74104 w 142875"/>
                  <a:gd name="connsiteY3" fmla="*/ 0 h 142875"/>
                  <a:gd name="connsiteX4" fmla="*/ 148209 w 142875"/>
                  <a:gd name="connsiteY4" fmla="*/ 741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: 形状 33"/>
              <p:cNvSpPr/>
              <p:nvPr/>
            </p:nvSpPr>
            <p:spPr>
              <a:xfrm>
                <a:off x="6326200" y="3725875"/>
                <a:ext cx="266700" cy="142875"/>
              </a:xfrm>
              <a:custGeom>
                <a:avLst/>
                <a:gdLst>
                  <a:gd name="connsiteX0" fmla="*/ 253746 w 266700"/>
                  <a:gd name="connsiteY0" fmla="*/ 44101 h 142875"/>
                  <a:gd name="connsiteX1" fmla="*/ 181356 w 266700"/>
                  <a:gd name="connsiteY1" fmla="*/ 9525 h 142875"/>
                  <a:gd name="connsiteX2" fmla="*/ 120396 w 266700"/>
                  <a:gd name="connsiteY2" fmla="*/ 0 h 142875"/>
                  <a:gd name="connsiteX3" fmla="*/ 59436 w 266700"/>
                  <a:gd name="connsiteY3" fmla="*/ 9525 h 142875"/>
                  <a:gd name="connsiteX4" fmla="*/ 3429 w 266700"/>
                  <a:gd name="connsiteY4" fmla="*/ 33529 h 142875"/>
                  <a:gd name="connsiteX5" fmla="*/ 0 w 266700"/>
                  <a:gd name="connsiteY5" fmla="*/ 37434 h 142875"/>
                  <a:gd name="connsiteX6" fmla="*/ 76200 w 266700"/>
                  <a:gd name="connsiteY6" fmla="*/ 75534 h 142875"/>
                  <a:gd name="connsiteX7" fmla="*/ 104108 w 266700"/>
                  <a:gd name="connsiteY7" fmla="*/ 131446 h 142875"/>
                  <a:gd name="connsiteX8" fmla="*/ 104108 w 266700"/>
                  <a:gd name="connsiteY8" fmla="*/ 148400 h 142875"/>
                  <a:gd name="connsiteX9" fmla="*/ 268605 w 266700"/>
                  <a:gd name="connsiteY9" fmla="*/ 148400 h 142875"/>
                  <a:gd name="connsiteX10" fmla="*/ 268605 w 266700"/>
                  <a:gd name="connsiteY10" fmla="*/ 73819 h 142875"/>
                  <a:gd name="connsiteX11" fmla="*/ 253746 w 266700"/>
                  <a:gd name="connsiteY11" fmla="*/ 44101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700" h="142875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1" name="任意多边形: 形状 34"/>
              <p:cNvSpPr/>
              <p:nvPr/>
            </p:nvSpPr>
            <p:spPr>
              <a:xfrm>
                <a:off x="5903100" y="3725875"/>
                <a:ext cx="266700" cy="142875"/>
              </a:xfrm>
              <a:custGeom>
                <a:avLst/>
                <a:gdLst>
                  <a:gd name="connsiteX0" fmla="*/ 164687 w 266700"/>
                  <a:gd name="connsiteY0" fmla="*/ 131445 h 142875"/>
                  <a:gd name="connsiteX1" fmla="*/ 191357 w 266700"/>
                  <a:gd name="connsiteY1" fmla="*/ 76486 h 142875"/>
                  <a:gd name="connsiteX2" fmla="*/ 192500 w 266700"/>
                  <a:gd name="connsiteY2" fmla="*/ 75534 h 142875"/>
                  <a:gd name="connsiteX3" fmla="*/ 193739 w 266700"/>
                  <a:gd name="connsiteY3" fmla="*/ 74676 h 142875"/>
                  <a:gd name="connsiteX4" fmla="*/ 268605 w 266700"/>
                  <a:gd name="connsiteY4" fmla="*/ 37529 h 142875"/>
                  <a:gd name="connsiteX5" fmla="*/ 263176 w 266700"/>
                  <a:gd name="connsiteY5" fmla="*/ 31338 h 142875"/>
                  <a:gd name="connsiteX6" fmla="*/ 209550 w 266700"/>
                  <a:gd name="connsiteY6" fmla="*/ 9525 h 142875"/>
                  <a:gd name="connsiteX7" fmla="*/ 148590 w 266700"/>
                  <a:gd name="connsiteY7" fmla="*/ 0 h 142875"/>
                  <a:gd name="connsiteX8" fmla="*/ 87630 w 266700"/>
                  <a:gd name="connsiteY8" fmla="*/ 9525 h 142875"/>
                  <a:gd name="connsiteX9" fmla="*/ 15240 w 266700"/>
                  <a:gd name="connsiteY9" fmla="*/ 44101 h 142875"/>
                  <a:gd name="connsiteX10" fmla="*/ 0 w 266700"/>
                  <a:gd name="connsiteY10" fmla="*/ 73819 h 142875"/>
                  <a:gd name="connsiteX11" fmla="*/ 0 w 266700"/>
                  <a:gd name="connsiteY11" fmla="*/ 148400 h 142875"/>
                  <a:gd name="connsiteX12" fmla="*/ 164687 w 266700"/>
                  <a:gd name="connsiteY12" fmla="*/ 14840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6700" h="142875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: 形状 35"/>
              <p:cNvSpPr/>
              <p:nvPr/>
            </p:nvSpPr>
            <p:spPr>
              <a:xfrm>
                <a:off x="6100744" y="3783595"/>
                <a:ext cx="295275" cy="142875"/>
              </a:xfrm>
              <a:custGeom>
                <a:avLst/>
                <a:gdLst>
                  <a:gd name="connsiteX0" fmla="*/ 0 w 295275"/>
                  <a:gd name="connsiteY0" fmla="*/ 147830 h 142875"/>
                  <a:gd name="connsiteX1" fmla="*/ 0 w 295275"/>
                  <a:gd name="connsiteY1" fmla="*/ 73725 h 142875"/>
                  <a:gd name="connsiteX2" fmla="*/ 14859 w 295275"/>
                  <a:gd name="connsiteY2" fmla="*/ 44102 h 142875"/>
                  <a:gd name="connsiteX3" fmla="*/ 87249 w 295275"/>
                  <a:gd name="connsiteY3" fmla="*/ 9527 h 142875"/>
                  <a:gd name="connsiteX4" fmla="*/ 148209 w 295275"/>
                  <a:gd name="connsiteY4" fmla="*/ 2 h 142875"/>
                  <a:gd name="connsiteX5" fmla="*/ 209169 w 295275"/>
                  <a:gd name="connsiteY5" fmla="*/ 9527 h 142875"/>
                  <a:gd name="connsiteX6" fmla="*/ 281654 w 295275"/>
                  <a:gd name="connsiteY6" fmla="*/ 44102 h 142875"/>
                  <a:gd name="connsiteX7" fmla="*/ 296418 w 295275"/>
                  <a:gd name="connsiteY7" fmla="*/ 73725 h 142875"/>
                  <a:gd name="connsiteX8" fmla="*/ 296418 w 295275"/>
                  <a:gd name="connsiteY8" fmla="*/ 14783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275" h="142875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: 形状 36"/>
              <p:cNvSpPr/>
              <p:nvPr/>
            </p:nvSpPr>
            <p:spPr>
              <a:xfrm>
                <a:off x="6174848" y="3615195"/>
                <a:ext cx="142875" cy="142875"/>
              </a:xfrm>
              <a:custGeom>
                <a:avLst/>
                <a:gdLst>
                  <a:gd name="connsiteX0" fmla="*/ 148209 w 142875"/>
                  <a:gd name="connsiteY0" fmla="*/ 74105 h 142875"/>
                  <a:gd name="connsiteX1" fmla="*/ 74105 w 142875"/>
                  <a:gd name="connsiteY1" fmla="*/ 148209 h 142875"/>
                  <a:gd name="connsiteX2" fmla="*/ 0 w 142875"/>
                  <a:gd name="connsiteY2" fmla="*/ 74105 h 142875"/>
                  <a:gd name="connsiteX3" fmla="*/ 74105 w 142875"/>
                  <a:gd name="connsiteY3" fmla="*/ 0 h 142875"/>
                  <a:gd name="connsiteX4" fmla="*/ 148209 w 142875"/>
                  <a:gd name="connsiteY4" fmla="*/ 7410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5" h="142875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7" name="直角三角形 46"/>
            <p:cNvSpPr/>
            <p:nvPr/>
          </p:nvSpPr>
          <p:spPr>
            <a:xfrm>
              <a:off x="5687004" y="4419801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799539" y="3330125"/>
              <a:ext cx="4335780" cy="988164"/>
              <a:chOff x="6663690" y="1194620"/>
              <a:chExt cx="4335780" cy="988164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</a:t>
                </a:r>
                <a:r>
                  <a:rPr lang="en-GB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3000</a:t>
                </a:r>
                <a:r>
                  <a:rPr lang="en-GB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优质原创内容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内容的提供者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187204" y="4722433"/>
            <a:ext cx="5754688" cy="1432560"/>
            <a:chOff x="5687004" y="4804728"/>
            <a:chExt cx="5754688" cy="1432560"/>
          </a:xfrm>
        </p:grpSpPr>
        <p:sp>
          <p:nvSpPr>
            <p:cNvPr id="12" name="矩形: 剪去对角 15"/>
            <p:cNvSpPr/>
            <p:nvPr/>
          </p:nvSpPr>
          <p:spPr>
            <a:xfrm>
              <a:off x="5687004" y="4804728"/>
              <a:ext cx="5754688" cy="1432560"/>
            </a:xfrm>
            <a:prstGeom prst="snip2DiagRect">
              <a:avLst/>
            </a:prstGeom>
            <a:noFill/>
            <a:ln w="12700" cap="flat" cmpd="sng" algn="ctr">
              <a:solidFill>
                <a:srgbClr val="EEC98A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图形 55" descr="目标受众"/>
            <p:cNvGrpSpPr/>
            <p:nvPr/>
          </p:nvGrpSpPr>
          <p:grpSpPr>
            <a:xfrm>
              <a:off x="5909394" y="5209998"/>
              <a:ext cx="622020" cy="622020"/>
              <a:chOff x="5938800" y="3271800"/>
              <a:chExt cx="914400" cy="914400"/>
            </a:xfr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</p:grpSpPr>
          <p:sp>
            <p:nvSpPr>
              <p:cNvPr id="35" name="任意多边形: 形状 38"/>
              <p:cNvSpPr/>
              <p:nvPr/>
            </p:nvSpPr>
            <p:spPr>
              <a:xfrm>
                <a:off x="6224550" y="3855682"/>
                <a:ext cx="342900" cy="114300"/>
              </a:xfrm>
              <a:custGeom>
                <a:avLst/>
                <a:gdLst>
                  <a:gd name="connsiteX0" fmla="*/ 326708 w 342900"/>
                  <a:gd name="connsiteY0" fmla="*/ 74295 h 114300"/>
                  <a:gd name="connsiteX1" fmla="*/ 303848 w 342900"/>
                  <a:gd name="connsiteY1" fmla="*/ 20003 h 114300"/>
                  <a:gd name="connsiteX2" fmla="*/ 298133 w 342900"/>
                  <a:gd name="connsiteY2" fmla="*/ 14288 h 114300"/>
                  <a:gd name="connsiteX3" fmla="*/ 20002 w 342900"/>
                  <a:gd name="connsiteY3" fmla="*/ 0 h 114300"/>
                  <a:gd name="connsiteX4" fmla="*/ 17145 w 342900"/>
                  <a:gd name="connsiteY4" fmla="*/ 1905 h 114300"/>
                  <a:gd name="connsiteX5" fmla="*/ 0 w 342900"/>
                  <a:gd name="connsiteY5" fmla="*/ 35243 h 114300"/>
                  <a:gd name="connsiteX6" fmla="*/ 0 w 342900"/>
                  <a:gd name="connsiteY6" fmla="*/ 120968 h 114300"/>
                  <a:gd name="connsiteX7" fmla="*/ 342900 w 342900"/>
                  <a:gd name="connsiteY7" fmla="*/ 120968 h 114300"/>
                  <a:gd name="connsiteX8" fmla="*/ 342900 w 342900"/>
                  <a:gd name="connsiteY8" fmla="*/ 90488 h 114300"/>
                  <a:gd name="connsiteX9" fmla="*/ 326708 w 342900"/>
                  <a:gd name="connsiteY9" fmla="*/ 74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114300">
                    <a:moveTo>
                      <a:pt x="326708" y="74295"/>
                    </a:moveTo>
                    <a:cubicBezTo>
                      <a:pt x="312420" y="60007"/>
                      <a:pt x="303848" y="40005"/>
                      <a:pt x="303848" y="20003"/>
                    </a:cubicBezTo>
                    <a:lnTo>
                      <a:pt x="298133" y="14288"/>
                    </a:lnTo>
                    <a:cubicBezTo>
                      <a:pt x="211455" y="67628"/>
                      <a:pt x="100965" y="61913"/>
                      <a:pt x="20002" y="0"/>
                    </a:cubicBezTo>
                    <a:lnTo>
                      <a:pt x="17145" y="1905"/>
                    </a:lnTo>
                    <a:cubicBezTo>
                      <a:pt x="6668" y="9525"/>
                      <a:pt x="0" y="21907"/>
                      <a:pt x="0" y="35243"/>
                    </a:cubicBezTo>
                    <a:lnTo>
                      <a:pt x="0" y="120968"/>
                    </a:lnTo>
                    <a:lnTo>
                      <a:pt x="342900" y="120968"/>
                    </a:lnTo>
                    <a:lnTo>
                      <a:pt x="342900" y="90488"/>
                    </a:lnTo>
                    <a:lnTo>
                      <a:pt x="326708" y="742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: 形状 39"/>
              <p:cNvSpPr/>
              <p:nvPr/>
            </p:nvSpPr>
            <p:spPr>
              <a:xfrm>
                <a:off x="6574117" y="3477354"/>
                <a:ext cx="133350" cy="161925"/>
              </a:xfrm>
              <a:custGeom>
                <a:avLst/>
                <a:gdLst>
                  <a:gd name="connsiteX0" fmla="*/ 64770 w 133350"/>
                  <a:gd name="connsiteY0" fmla="*/ 170683 h 161925"/>
                  <a:gd name="connsiteX1" fmla="*/ 135255 w 133350"/>
                  <a:gd name="connsiteY1" fmla="*/ 71623 h 161925"/>
                  <a:gd name="connsiteX2" fmla="*/ 36195 w 133350"/>
                  <a:gd name="connsiteY2" fmla="*/ 1138 h 161925"/>
                  <a:gd name="connsiteX3" fmla="*/ 0 w 133350"/>
                  <a:gd name="connsiteY3" fmla="*/ 16378 h 161925"/>
                  <a:gd name="connsiteX4" fmla="*/ 64770 w 133350"/>
                  <a:gd name="connsiteY4" fmla="*/ 1706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61925">
                    <a:moveTo>
                      <a:pt x="64770" y="170683"/>
                    </a:moveTo>
                    <a:cubicBezTo>
                      <a:pt x="111443" y="163063"/>
                      <a:pt x="142875" y="118296"/>
                      <a:pt x="135255" y="71623"/>
                    </a:cubicBezTo>
                    <a:cubicBezTo>
                      <a:pt x="127635" y="24951"/>
                      <a:pt x="82868" y="-6482"/>
                      <a:pt x="36195" y="1138"/>
                    </a:cubicBezTo>
                    <a:cubicBezTo>
                      <a:pt x="22860" y="3043"/>
                      <a:pt x="10478" y="8758"/>
                      <a:pt x="0" y="16378"/>
                    </a:cubicBezTo>
                    <a:cubicBezTo>
                      <a:pt x="39053" y="58288"/>
                      <a:pt x="61913" y="112581"/>
                      <a:pt x="64770" y="1706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: 形状 40"/>
              <p:cNvSpPr/>
              <p:nvPr/>
            </p:nvSpPr>
            <p:spPr>
              <a:xfrm>
                <a:off x="6602692" y="3672802"/>
                <a:ext cx="190500" cy="161925"/>
              </a:xfrm>
              <a:custGeom>
                <a:avLst/>
                <a:gdLst>
                  <a:gd name="connsiteX0" fmla="*/ 176213 w 190500"/>
                  <a:gd name="connsiteY0" fmla="*/ 50483 h 161925"/>
                  <a:gd name="connsiteX1" fmla="*/ 92393 w 190500"/>
                  <a:gd name="connsiteY1" fmla="*/ 10478 h 161925"/>
                  <a:gd name="connsiteX2" fmla="*/ 36195 w 190500"/>
                  <a:gd name="connsiteY2" fmla="*/ 0 h 161925"/>
                  <a:gd name="connsiteX3" fmla="*/ 0 w 190500"/>
                  <a:gd name="connsiteY3" fmla="*/ 116205 h 161925"/>
                  <a:gd name="connsiteX4" fmla="*/ 5715 w 190500"/>
                  <a:gd name="connsiteY4" fmla="*/ 121920 h 161925"/>
                  <a:gd name="connsiteX5" fmla="*/ 60008 w 190500"/>
                  <a:gd name="connsiteY5" fmla="*/ 144780 h 161925"/>
                  <a:gd name="connsiteX6" fmla="*/ 85725 w 190500"/>
                  <a:gd name="connsiteY6" fmla="*/ 170498 h 161925"/>
                  <a:gd name="connsiteX7" fmla="*/ 193358 w 190500"/>
                  <a:gd name="connsiteY7" fmla="*/ 170498 h 161925"/>
                  <a:gd name="connsiteX8" fmla="*/ 193358 w 190500"/>
                  <a:gd name="connsiteY8" fmla="*/ 84773 h 161925"/>
                  <a:gd name="connsiteX9" fmla="*/ 176213 w 190500"/>
                  <a:gd name="connsiteY9" fmla="*/ 5048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61925">
                    <a:moveTo>
                      <a:pt x="176213" y="50483"/>
                    </a:moveTo>
                    <a:cubicBezTo>
                      <a:pt x="151448" y="31433"/>
                      <a:pt x="122873" y="17145"/>
                      <a:pt x="92393" y="10478"/>
                    </a:cubicBezTo>
                    <a:cubicBezTo>
                      <a:pt x="74295" y="4763"/>
                      <a:pt x="55245" y="1905"/>
                      <a:pt x="36195" y="0"/>
                    </a:cubicBezTo>
                    <a:cubicBezTo>
                      <a:pt x="34290" y="40958"/>
                      <a:pt x="21908" y="80963"/>
                      <a:pt x="0" y="116205"/>
                    </a:cubicBezTo>
                    <a:lnTo>
                      <a:pt x="5715" y="121920"/>
                    </a:lnTo>
                    <a:cubicBezTo>
                      <a:pt x="25718" y="121920"/>
                      <a:pt x="45720" y="130493"/>
                      <a:pt x="60008" y="144780"/>
                    </a:cubicBezTo>
                    <a:lnTo>
                      <a:pt x="85725" y="170498"/>
                    </a:lnTo>
                    <a:lnTo>
                      <a:pt x="193358" y="170498"/>
                    </a:lnTo>
                    <a:lnTo>
                      <a:pt x="193358" y="84773"/>
                    </a:lnTo>
                    <a:cubicBezTo>
                      <a:pt x="193358" y="71438"/>
                      <a:pt x="187643" y="58103"/>
                      <a:pt x="176213" y="504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任意多边形: 形状 41"/>
              <p:cNvSpPr/>
              <p:nvPr/>
            </p:nvSpPr>
            <p:spPr>
              <a:xfrm>
                <a:off x="6175972" y="3442291"/>
                <a:ext cx="571500" cy="571500"/>
              </a:xfrm>
              <a:custGeom>
                <a:avLst/>
                <a:gdLst>
                  <a:gd name="connsiteX0" fmla="*/ 557213 w 571500"/>
                  <a:gd name="connsiteY0" fmla="*/ 485782 h 571500"/>
                  <a:gd name="connsiteX1" fmla="*/ 467678 w 571500"/>
                  <a:gd name="connsiteY1" fmla="*/ 395294 h 571500"/>
                  <a:gd name="connsiteX2" fmla="*/ 421957 w 571500"/>
                  <a:gd name="connsiteY2" fmla="*/ 381959 h 571500"/>
                  <a:gd name="connsiteX3" fmla="*/ 389573 w 571500"/>
                  <a:gd name="connsiteY3" fmla="*/ 350527 h 571500"/>
                  <a:gd name="connsiteX4" fmla="*/ 434340 w 571500"/>
                  <a:gd name="connsiteY4" fmla="*/ 219082 h 571500"/>
                  <a:gd name="connsiteX5" fmla="*/ 217170 w 571500"/>
                  <a:gd name="connsiteY5" fmla="*/ 7 h 571500"/>
                  <a:gd name="connsiteX6" fmla="*/ 0 w 571500"/>
                  <a:gd name="connsiteY6" fmla="*/ 216224 h 571500"/>
                  <a:gd name="connsiteX7" fmla="*/ 217170 w 571500"/>
                  <a:gd name="connsiteY7" fmla="*/ 435299 h 571500"/>
                  <a:gd name="connsiteX8" fmla="*/ 350520 w 571500"/>
                  <a:gd name="connsiteY8" fmla="*/ 390532 h 571500"/>
                  <a:gd name="connsiteX9" fmla="*/ 382905 w 571500"/>
                  <a:gd name="connsiteY9" fmla="*/ 421964 h 571500"/>
                  <a:gd name="connsiteX10" fmla="*/ 396240 w 571500"/>
                  <a:gd name="connsiteY10" fmla="*/ 467684 h 571500"/>
                  <a:gd name="connsiteX11" fmla="*/ 486728 w 571500"/>
                  <a:gd name="connsiteY11" fmla="*/ 558172 h 571500"/>
                  <a:gd name="connsiteX12" fmla="*/ 558165 w 571500"/>
                  <a:gd name="connsiteY12" fmla="*/ 560077 h 571500"/>
                  <a:gd name="connsiteX13" fmla="*/ 560070 w 571500"/>
                  <a:gd name="connsiteY13" fmla="*/ 488639 h 571500"/>
                  <a:gd name="connsiteX14" fmla="*/ 557213 w 571500"/>
                  <a:gd name="connsiteY14" fmla="*/ 485782 h 571500"/>
                  <a:gd name="connsiteX15" fmla="*/ 557213 w 571500"/>
                  <a:gd name="connsiteY15" fmla="*/ 485782 h 571500"/>
                  <a:gd name="connsiteX16" fmla="*/ 218123 w 571500"/>
                  <a:gd name="connsiteY16" fmla="*/ 44774 h 571500"/>
                  <a:gd name="connsiteX17" fmla="*/ 391478 w 571500"/>
                  <a:gd name="connsiteY17" fmla="*/ 218129 h 571500"/>
                  <a:gd name="connsiteX18" fmla="*/ 350520 w 571500"/>
                  <a:gd name="connsiteY18" fmla="*/ 329572 h 571500"/>
                  <a:gd name="connsiteX19" fmla="*/ 295275 w 571500"/>
                  <a:gd name="connsiteY19" fmla="*/ 309569 h 571500"/>
                  <a:gd name="connsiteX20" fmla="*/ 216217 w 571500"/>
                  <a:gd name="connsiteY20" fmla="*/ 297187 h 571500"/>
                  <a:gd name="connsiteX21" fmla="*/ 137160 w 571500"/>
                  <a:gd name="connsiteY21" fmla="*/ 309569 h 571500"/>
                  <a:gd name="connsiteX22" fmla="*/ 85725 w 571500"/>
                  <a:gd name="connsiteY22" fmla="*/ 330524 h 571500"/>
                  <a:gd name="connsiteX23" fmla="*/ 104775 w 571500"/>
                  <a:gd name="connsiteY23" fmla="*/ 86684 h 571500"/>
                  <a:gd name="connsiteX24" fmla="*/ 218123 w 571500"/>
                  <a:gd name="connsiteY24" fmla="*/ 44774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0" h="571500">
                    <a:moveTo>
                      <a:pt x="557213" y="485782"/>
                    </a:moveTo>
                    <a:lnTo>
                      <a:pt x="467678" y="395294"/>
                    </a:lnTo>
                    <a:cubicBezTo>
                      <a:pt x="455295" y="383864"/>
                      <a:pt x="439103" y="378149"/>
                      <a:pt x="421957" y="381959"/>
                    </a:cubicBezTo>
                    <a:lnTo>
                      <a:pt x="389573" y="350527"/>
                    </a:lnTo>
                    <a:cubicBezTo>
                      <a:pt x="419100" y="312427"/>
                      <a:pt x="434340" y="266707"/>
                      <a:pt x="434340" y="219082"/>
                    </a:cubicBezTo>
                    <a:cubicBezTo>
                      <a:pt x="435293" y="99067"/>
                      <a:pt x="338138" y="959"/>
                      <a:pt x="217170" y="7"/>
                    </a:cubicBezTo>
                    <a:cubicBezTo>
                      <a:pt x="96203" y="-946"/>
                      <a:pt x="0" y="96209"/>
                      <a:pt x="0" y="216224"/>
                    </a:cubicBezTo>
                    <a:cubicBezTo>
                      <a:pt x="0" y="336239"/>
                      <a:pt x="96203" y="434347"/>
                      <a:pt x="217170" y="435299"/>
                    </a:cubicBezTo>
                    <a:cubicBezTo>
                      <a:pt x="264795" y="435299"/>
                      <a:pt x="311468" y="420059"/>
                      <a:pt x="350520" y="390532"/>
                    </a:cubicBezTo>
                    <a:lnTo>
                      <a:pt x="382905" y="421964"/>
                    </a:lnTo>
                    <a:cubicBezTo>
                      <a:pt x="380048" y="438157"/>
                      <a:pt x="384810" y="455302"/>
                      <a:pt x="396240" y="467684"/>
                    </a:cubicBezTo>
                    <a:lnTo>
                      <a:pt x="486728" y="558172"/>
                    </a:lnTo>
                    <a:cubicBezTo>
                      <a:pt x="505778" y="578174"/>
                      <a:pt x="538163" y="579127"/>
                      <a:pt x="558165" y="560077"/>
                    </a:cubicBezTo>
                    <a:cubicBezTo>
                      <a:pt x="578168" y="541027"/>
                      <a:pt x="579120" y="508642"/>
                      <a:pt x="560070" y="488639"/>
                    </a:cubicBezTo>
                    <a:cubicBezTo>
                      <a:pt x="559118" y="487687"/>
                      <a:pt x="558165" y="486734"/>
                      <a:pt x="557213" y="485782"/>
                    </a:cubicBezTo>
                    <a:lnTo>
                      <a:pt x="557213" y="485782"/>
                    </a:lnTo>
                    <a:close/>
                    <a:moveTo>
                      <a:pt x="218123" y="44774"/>
                    </a:moveTo>
                    <a:cubicBezTo>
                      <a:pt x="314325" y="44774"/>
                      <a:pt x="391478" y="121927"/>
                      <a:pt x="391478" y="218129"/>
                    </a:cubicBezTo>
                    <a:cubicBezTo>
                      <a:pt x="391478" y="259087"/>
                      <a:pt x="377190" y="299092"/>
                      <a:pt x="350520" y="329572"/>
                    </a:cubicBezTo>
                    <a:cubicBezTo>
                      <a:pt x="332423" y="320999"/>
                      <a:pt x="314325" y="314332"/>
                      <a:pt x="295275" y="309569"/>
                    </a:cubicBezTo>
                    <a:cubicBezTo>
                      <a:pt x="269558" y="301949"/>
                      <a:pt x="242888" y="297187"/>
                      <a:pt x="216217" y="297187"/>
                    </a:cubicBezTo>
                    <a:cubicBezTo>
                      <a:pt x="189548" y="297187"/>
                      <a:pt x="162878" y="301949"/>
                      <a:pt x="137160" y="309569"/>
                    </a:cubicBezTo>
                    <a:cubicBezTo>
                      <a:pt x="119063" y="314332"/>
                      <a:pt x="101917" y="320999"/>
                      <a:pt x="85725" y="330524"/>
                    </a:cubicBezTo>
                    <a:cubicBezTo>
                      <a:pt x="23813" y="258134"/>
                      <a:pt x="32385" y="148597"/>
                      <a:pt x="104775" y="86684"/>
                    </a:cubicBezTo>
                    <a:cubicBezTo>
                      <a:pt x="136208" y="59062"/>
                      <a:pt x="176213" y="44774"/>
                      <a:pt x="218123" y="447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: 形状 42"/>
              <p:cNvSpPr/>
              <p:nvPr/>
            </p:nvSpPr>
            <p:spPr>
              <a:xfrm>
                <a:off x="6295988" y="3526118"/>
                <a:ext cx="190500" cy="190500"/>
              </a:xfrm>
              <a:custGeom>
                <a:avLst/>
                <a:gdLst>
                  <a:gd name="connsiteX0" fmla="*/ 192405 w 190500"/>
                  <a:gd name="connsiteY0" fmla="*/ 96202 h 190500"/>
                  <a:gd name="connsiteX1" fmla="*/ 96203 w 190500"/>
                  <a:gd name="connsiteY1" fmla="*/ 192405 h 190500"/>
                  <a:gd name="connsiteX2" fmla="*/ 0 w 190500"/>
                  <a:gd name="connsiteY2" fmla="*/ 96202 h 190500"/>
                  <a:gd name="connsiteX3" fmla="*/ 96203 w 190500"/>
                  <a:gd name="connsiteY3" fmla="*/ 0 h 190500"/>
                  <a:gd name="connsiteX4" fmla="*/ 192405 w 190500"/>
                  <a:gd name="connsiteY4" fmla="*/ 96202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2405" y="96202"/>
                    </a:moveTo>
                    <a:cubicBezTo>
                      <a:pt x="192405" y="149334"/>
                      <a:pt x="149334" y="192405"/>
                      <a:pt x="96203" y="192405"/>
                    </a:cubicBezTo>
                    <a:cubicBezTo>
                      <a:pt x="43071" y="192405"/>
                      <a:pt x="0" y="149334"/>
                      <a:pt x="0" y="96202"/>
                    </a:cubicBezTo>
                    <a:cubicBezTo>
                      <a:pt x="0" y="43071"/>
                      <a:pt x="43071" y="0"/>
                      <a:pt x="96203" y="0"/>
                    </a:cubicBezTo>
                    <a:cubicBezTo>
                      <a:pt x="149334" y="0"/>
                      <a:pt x="192405" y="43071"/>
                      <a:pt x="192405" y="962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: 形状 43"/>
              <p:cNvSpPr/>
              <p:nvPr/>
            </p:nvSpPr>
            <p:spPr>
              <a:xfrm>
                <a:off x="5995950" y="3672802"/>
                <a:ext cx="219075" cy="161925"/>
              </a:xfrm>
              <a:custGeom>
                <a:avLst/>
                <a:gdLst>
                  <a:gd name="connsiteX0" fmla="*/ 152400 w 219075"/>
                  <a:gd name="connsiteY0" fmla="*/ 0 h 161925"/>
                  <a:gd name="connsiteX1" fmla="*/ 100965 w 219075"/>
                  <a:gd name="connsiteY1" fmla="*/ 10478 h 161925"/>
                  <a:gd name="connsiteX2" fmla="*/ 17145 w 219075"/>
                  <a:gd name="connsiteY2" fmla="*/ 50483 h 161925"/>
                  <a:gd name="connsiteX3" fmla="*/ 0 w 219075"/>
                  <a:gd name="connsiteY3" fmla="*/ 84773 h 161925"/>
                  <a:gd name="connsiteX4" fmla="*/ 0 w 219075"/>
                  <a:gd name="connsiteY4" fmla="*/ 170498 h 161925"/>
                  <a:gd name="connsiteX5" fmla="*/ 205740 w 219075"/>
                  <a:gd name="connsiteY5" fmla="*/ 170498 h 161925"/>
                  <a:gd name="connsiteX6" fmla="*/ 220028 w 219075"/>
                  <a:gd name="connsiteY6" fmla="*/ 156210 h 161925"/>
                  <a:gd name="connsiteX7" fmla="*/ 152400 w 219075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75" h="161925">
                    <a:moveTo>
                      <a:pt x="152400" y="0"/>
                    </a:moveTo>
                    <a:cubicBezTo>
                      <a:pt x="135255" y="1905"/>
                      <a:pt x="118110" y="4763"/>
                      <a:pt x="100965" y="10478"/>
                    </a:cubicBezTo>
                    <a:cubicBezTo>
                      <a:pt x="71438" y="19050"/>
                      <a:pt x="42863" y="33338"/>
                      <a:pt x="17145" y="50483"/>
                    </a:cubicBezTo>
                    <a:cubicBezTo>
                      <a:pt x="5715" y="58103"/>
                      <a:pt x="0" y="71438"/>
                      <a:pt x="0" y="84773"/>
                    </a:cubicBezTo>
                    <a:lnTo>
                      <a:pt x="0" y="170498"/>
                    </a:lnTo>
                    <a:lnTo>
                      <a:pt x="205740" y="170498"/>
                    </a:lnTo>
                    <a:cubicBezTo>
                      <a:pt x="209550" y="164783"/>
                      <a:pt x="214313" y="160020"/>
                      <a:pt x="220028" y="156210"/>
                    </a:cubicBezTo>
                    <a:cubicBezTo>
                      <a:pt x="179070" y="113348"/>
                      <a:pt x="155258" y="58103"/>
                      <a:pt x="15240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: 形状 44"/>
              <p:cNvSpPr/>
              <p:nvPr/>
            </p:nvSpPr>
            <p:spPr>
              <a:xfrm>
                <a:off x="6081228" y="3477093"/>
                <a:ext cx="133350" cy="161925"/>
              </a:xfrm>
              <a:custGeom>
                <a:avLst/>
                <a:gdLst>
                  <a:gd name="connsiteX0" fmla="*/ 67122 w 133350"/>
                  <a:gd name="connsiteY0" fmla="*/ 169992 h 161925"/>
                  <a:gd name="connsiteX1" fmla="*/ 133797 w 133350"/>
                  <a:gd name="connsiteY1" fmla="*/ 14734 h 161925"/>
                  <a:gd name="connsiteX2" fmla="*/ 14734 w 133350"/>
                  <a:gd name="connsiteY2" fmla="*/ 38547 h 161925"/>
                  <a:gd name="connsiteX3" fmla="*/ 38547 w 133350"/>
                  <a:gd name="connsiteY3" fmla="*/ 157609 h 161925"/>
                  <a:gd name="connsiteX4" fmla="*/ 67122 w 133350"/>
                  <a:gd name="connsiteY4" fmla="*/ 169992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161925">
                    <a:moveTo>
                      <a:pt x="67122" y="169992"/>
                    </a:moveTo>
                    <a:cubicBezTo>
                      <a:pt x="69979" y="111889"/>
                      <a:pt x="93792" y="57597"/>
                      <a:pt x="133797" y="14734"/>
                    </a:cubicBezTo>
                    <a:cubicBezTo>
                      <a:pt x="94744" y="-11936"/>
                      <a:pt x="41404" y="-1458"/>
                      <a:pt x="14734" y="38547"/>
                    </a:cubicBezTo>
                    <a:cubicBezTo>
                      <a:pt x="-11936" y="78552"/>
                      <a:pt x="-1458" y="130939"/>
                      <a:pt x="38547" y="157609"/>
                    </a:cubicBezTo>
                    <a:cubicBezTo>
                      <a:pt x="47119" y="163324"/>
                      <a:pt x="56644" y="167134"/>
                      <a:pt x="67122" y="169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6" name="直角三角形 45"/>
            <p:cNvSpPr/>
            <p:nvPr/>
          </p:nvSpPr>
          <p:spPr>
            <a:xfrm>
              <a:off x="5687004" y="6110845"/>
              <a:ext cx="126443" cy="126443"/>
            </a:xfrm>
            <a:prstGeom prst="rtTriangle">
              <a:avLst/>
            </a:prstGeom>
            <a:solidFill>
              <a:srgbClr val="EEC98A"/>
            </a:solidFill>
            <a:ln>
              <a:solidFill>
                <a:srgbClr val="EEC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829690" y="4988697"/>
              <a:ext cx="4335780" cy="988164"/>
              <a:chOff x="6663690" y="1194620"/>
              <a:chExt cx="4335780" cy="988164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6663690" y="1480797"/>
                <a:ext cx="4335780" cy="70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平台联合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</a:t>
                </a:r>
                <a:r>
                  <a:rPr lang="en-GB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顶尖设计师、创意工作室以及国内外图库平台，汇集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3000</a:t>
                </a:r>
                <a:r>
                  <a:rPr lang="en-GB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w+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优质原创内容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6663690" y="1194620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内容的提供者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874713" y="590418"/>
            <a:ext cx="10498711" cy="523220"/>
            <a:chOff x="874713" y="538490"/>
            <a:chExt cx="10498711" cy="523220"/>
          </a:xfrm>
        </p:grpSpPr>
        <p:sp>
          <p:nvSpPr>
            <p:cNvPr id="64" name="椭圆 63"/>
            <p:cNvSpPr/>
            <p:nvPr/>
          </p:nvSpPr>
          <p:spPr>
            <a:xfrm>
              <a:off x="874713" y="780585"/>
              <a:ext cx="111513" cy="111513"/>
            </a:xfrm>
            <a:prstGeom prst="ellipse">
              <a:avLst/>
            </a:prstGeom>
            <a:gradFill>
              <a:gsLst>
                <a:gs pos="99000">
                  <a:srgbClr val="EBC17A"/>
                </a:gs>
                <a:gs pos="0">
                  <a:srgbClr val="F5DDB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1008692" y="53849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649036" y="611308"/>
              <a:ext cx="23775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PROJECT INTRODUCTION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0993192" y="611308"/>
              <a:ext cx="3802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IN Alternate" panose="020B0500000000000000" pitchFamily="34" charset="0"/>
                  <a:ea typeface="微软雅黑 Light" panose="020B0502040204020203" pitchFamily="34" charset="-122"/>
                </a:rPr>
                <a:t>02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DIN Alternate" panose="020B0500000000000000" pitchFamily="34" charset="0"/>
                <a:ea typeface="微软雅黑 Light" panose="020B0502040204020203" pitchFamily="34" charset="-122"/>
              </a:endParaRPr>
            </a:p>
          </p:txBody>
        </p:sp>
        <p:cxnSp>
          <p:nvCxnSpPr>
            <p:cNvPr id="68" name="直线连接符 67"/>
            <p:cNvCxnSpPr/>
            <p:nvPr/>
          </p:nvCxnSpPr>
          <p:spPr>
            <a:xfrm>
              <a:off x="2695967" y="949862"/>
              <a:ext cx="85629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H" val="20171120130746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71120130746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ISPRING_FIRST_PUBLISH" val="1"/>
  <p:tag name="ISPRING_PRESENTATION_TITLE" val="8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2958</Words>
  <Application>WPS 演示</Application>
  <PresentationFormat>宽屏</PresentationFormat>
  <Paragraphs>664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方正正黑简体</vt:lpstr>
      <vt:lpstr>黑体</vt:lpstr>
      <vt:lpstr>Avenir Medium Oblique</vt:lpstr>
      <vt:lpstr>Avenir Light</vt:lpstr>
      <vt:lpstr>微软雅黑 Light</vt:lpstr>
      <vt:lpstr>Arial</vt:lpstr>
      <vt:lpstr>DIN Alternate</vt:lpstr>
      <vt:lpstr>Sitka Text</vt:lpstr>
      <vt:lpstr>Calibri</vt:lpstr>
      <vt:lpstr>NumberOnly</vt:lpstr>
      <vt:lpstr>Arial Unicode MS</vt:lpstr>
      <vt:lpstr>等线</vt:lpstr>
      <vt:lpstr>Arial Rounded MT Bold</vt:lpstr>
      <vt:lpstr>Times New Roman</vt:lpstr>
      <vt:lpstr>Impact</vt:lpstr>
      <vt:lpstr>思源黑体 CN Bold</vt:lpstr>
      <vt:lpstr>Meiryo</vt:lpstr>
      <vt:lpstr>Yu Gothic UI</vt:lpstr>
      <vt:lpstr>Arial Narrow</vt:lpstr>
      <vt:lpstr>Calibri Light</vt:lpstr>
      <vt:lpstr>等线 Light</vt:lpstr>
      <vt:lpstr>PMingLiU</vt:lpstr>
      <vt:lpstr>Segoe Print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271</cp:revision>
  <dcterms:created xsi:type="dcterms:W3CDTF">2017-08-18T03:02:00Z</dcterms:created>
  <dcterms:modified xsi:type="dcterms:W3CDTF">2024-04-30T15:15:16Z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0DDF02F2A5C94B07A20E67FE237B35A8_13</vt:lpwstr>
  </property>
</Properties>
</file>