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3"/>
  </p:sldMasterIdLst>
  <p:notesMasterIdLst>
    <p:notesMasterId r:id="rId23"/>
  </p:notesMasterIdLst>
  <p:sldIdLst>
    <p:sldId id="256" r:id="rId4"/>
    <p:sldId id="348" r:id="rId5"/>
    <p:sldId id="350" r:id="rId6"/>
    <p:sldId id="346" r:id="rId7"/>
    <p:sldId id="347" r:id="rId8"/>
    <p:sldId id="351" r:id="rId9"/>
    <p:sldId id="352" r:id="rId10"/>
    <p:sldId id="354" r:id="rId11"/>
    <p:sldId id="353" r:id="rId12"/>
    <p:sldId id="355" r:id="rId13"/>
    <p:sldId id="357" r:id="rId14"/>
    <p:sldId id="356" r:id="rId15"/>
    <p:sldId id="358" r:id="rId16"/>
    <p:sldId id="359" r:id="rId17"/>
    <p:sldId id="360" r:id="rId18"/>
    <p:sldId id="361" r:id="rId19"/>
    <p:sldId id="362" r:id="rId20"/>
    <p:sldId id="364" r:id="rId21"/>
    <p:sldId id="365" r:id="rId22"/>
    <p:sldId id="366" r:id="rId24"/>
    <p:sldId id="367" r:id="rId25"/>
    <p:sldId id="368" r:id="rId26"/>
    <p:sldId id="369" r:id="rId27"/>
    <p:sldId id="370" r:id="rId28"/>
    <p:sldId id="371" r:id="rId29"/>
    <p:sldId id="372" r:id="rId30"/>
    <p:sldId id="373" r:id="rId31"/>
    <p:sldId id="374" r:id="rId32"/>
    <p:sldId id="375" r:id="rId33"/>
    <p:sldId id="376" r:id="rId34"/>
    <p:sldId id="377" r:id="rId35"/>
    <p:sldId id="378" r:id="rId36"/>
    <p:sldId id="379" r:id="rId37"/>
    <p:sldId id="380" r:id="rId38"/>
    <p:sldId id="342" r:id="rId39"/>
    <p:sldId id="381" r:id="rId40"/>
    <p:sldId id="382" r:id="rId41"/>
    <p:sldId id="383" r:id="rId42"/>
    <p:sldId id="384" r:id="rId43"/>
    <p:sldId id="388" r:id="rId44"/>
  </p:sldIdLst>
  <p:sldSz cx="12192000" cy="6858000"/>
  <p:notesSz cx="6858000" cy="9144000"/>
  <p:custDataLst>
    <p:tags r:id="rId4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285C5"/>
    <a:srgbClr val="78B7B7"/>
    <a:srgbClr val="3D900E"/>
    <a:srgbClr val="6BBE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1" autoAdjust="0"/>
    <p:restoredTop sz="96314" autoAdjust="0"/>
  </p:normalViewPr>
  <p:slideViewPr>
    <p:cSldViewPr snapToGrid="0" showGuides="1">
      <p:cViewPr varScale="1">
        <p:scale>
          <a:sx n="108" d="100"/>
          <a:sy n="108" d="100"/>
        </p:scale>
        <p:origin x="59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8" Type="http://schemas.openxmlformats.org/officeDocument/2006/relationships/tags" Target="tags/tag1.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notesMaster" Target="notesMasters/notesMaster1.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10.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Workbook10.xlsx"/></Relationships>
</file>

<file path=ppt/charts/_rels/chart11.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package" Target="../embeddings/Workbook11.xlsx"/></Relationships>
</file>

<file path=ppt/charts/_rels/chart12.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package" Target="../embeddings/Workbook12.xlsx"/></Relationships>
</file>

<file path=ppt/charts/_rels/chart13.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package" Target="../embeddings/Workbook13.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1" Type="http://schemas.openxmlformats.org/officeDocument/2006/relationships/package" Target="../embeddings/Workbook5.xlsx"/></Relationships>
</file>

<file path=ppt/charts/_rels/chart6.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6.xlsx"/></Relationships>
</file>

<file path=ppt/charts/_rels/chart7.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7.xlsx"/></Relationships>
</file>

<file path=ppt/charts/_rels/chart8.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8.xlsx"/></Relationships>
</file>

<file path=ppt/charts/_rels/chart9.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Workbook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76405753605613"/>
          <c:y val="0.0171957056565151"/>
          <c:w val="0.964907293220399"/>
          <c:h val="0.964729962473223"/>
        </c:manualLayout>
      </c:layout>
      <c:doughnutChart>
        <c:varyColors val="1"/>
        <c:ser>
          <c:idx val="1"/>
          <c:order val="0"/>
          <c:tx>
            <c:strRef>
              <c:f>Sheet1!$B$1</c:f>
              <c:strCache>
                <c:ptCount val="1"/>
                <c:pt idx="0">
                  <c:v>列1</c:v>
                </c:pt>
              </c:strCache>
            </c:strRef>
          </c:tx>
          <c:spPr>
            <a:ln w="19050">
              <a:noFill/>
            </a:ln>
            <a:effectLst>
              <a:outerShdw blurRad="63500" sx="102000" sy="102000" algn="ctr" rotWithShape="0">
                <a:prstClr val="black">
                  <a:alpha val="40000"/>
                </a:prstClr>
              </a:outerShdw>
            </a:effectLst>
          </c:spPr>
          <c:explosion val="0"/>
          <c:dPt>
            <c:idx val="0"/>
            <c:bubble3D val="0"/>
            <c:spPr>
              <a:solidFill>
                <a:srgbClr val="787161"/>
              </a:solidFill>
              <a:ln w="19050">
                <a:noFill/>
              </a:ln>
              <a:effectLst>
                <a:outerShdw blurRad="63500" sx="102000" sy="102000" algn="ctr" rotWithShape="0">
                  <a:prstClr val="black">
                    <a:alpha val="40000"/>
                  </a:prstClr>
                </a:outerShdw>
              </a:effectLst>
            </c:spPr>
          </c:dPt>
          <c:dPt>
            <c:idx val="1"/>
            <c:bubble3D val="0"/>
            <c:spPr>
              <a:solidFill>
                <a:srgbClr val="2285C5"/>
              </a:solidFill>
              <a:ln w="19050">
                <a:noFill/>
              </a:ln>
              <a:effectLst>
                <a:outerShdw blurRad="63500" sx="102000" sy="102000" algn="ctr" rotWithShape="0">
                  <a:prstClr val="black">
                    <a:alpha val="40000"/>
                  </a:prstClr>
                </a:outerShdw>
              </a:effectLst>
            </c:spPr>
          </c:dPt>
          <c:dLbls>
            <c:delete val="1"/>
          </c:dLbls>
          <c:cat>
            <c:strRef>
              <c:f>Sheet1!$A$2:$A$3</c:f>
              <c:strCache>
                <c:ptCount val="2"/>
                <c:pt idx="0">
                  <c:v>A</c:v>
                </c:pt>
                <c:pt idx="1">
                  <c:v>B</c:v>
                </c:pt>
              </c:strCache>
            </c:strRef>
          </c:cat>
          <c:val>
            <c:numRef>
              <c:f>Sheet1!$B$2:$B$3</c:f>
              <c:numCache>
                <c:formatCode>General</c:formatCode>
                <c:ptCount val="2"/>
                <c:pt idx="0">
                  <c:v>568</c:v>
                </c:pt>
                <c:pt idx="1">
                  <c:v>1600</c:v>
                </c:pt>
              </c:numCache>
            </c:numRef>
          </c:val>
        </c:ser>
        <c:dLbls>
          <c:showLegendKey val="0"/>
          <c:showVal val="0"/>
          <c:showCatName val="0"/>
          <c:showSerName val="0"/>
          <c:showPercent val="0"/>
          <c:showBubbleSize val="0"/>
          <c:showLeaderLines val="1"/>
        </c:dLbls>
        <c:firstSliceAng val="181"/>
        <c:holeSize val="90"/>
      </c:doughnutChart>
    </c:plotArea>
    <c:plotVisOnly val="1"/>
    <c:dispBlanksAs val="gap"/>
    <c:showDLblsOverMax val="0"/>
  </c:chart>
  <c:txPr>
    <a:bodyPr/>
    <a:lstStyle/>
    <a:p>
      <a:pPr>
        <a:defRPr lang="zh-CN" sz="1800">
          <a:latin typeface="+mn-lt"/>
          <a:ea typeface="+mn-ea"/>
          <a:cs typeface="+mn-ea"/>
          <a:sym typeface="+mn-lt"/>
        </a:defRPr>
      </a:pP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79472510427767"/>
          <c:y val="0.17709236607103"/>
          <c:w val="0.93205275839442"/>
          <c:h val="0.626106316816016"/>
        </c:manualLayout>
      </c:layout>
      <c:barChart>
        <c:barDir val="bar"/>
        <c:grouping val="stacked"/>
        <c:varyColors val="0"/>
        <c:ser>
          <c:idx val="0"/>
          <c:order val="0"/>
          <c:tx>
            <c:strRef>
              <c:f>Sheet1!$B$1</c:f>
              <c:strCache>
                <c:ptCount val="1"/>
                <c:pt idx="0">
                  <c:v>系列 1</c:v>
                </c:pt>
              </c:strCache>
            </c:strRef>
          </c:tx>
          <c:spPr>
            <a:solidFill>
              <a:srgbClr val="2285C5"/>
            </a:solidFill>
            <a:ln>
              <a:noFill/>
            </a:ln>
            <a:effectLst/>
          </c:spPr>
          <c:invertIfNegative val="0"/>
          <c:dPt>
            <c:idx val="0"/>
            <c:invertIfNegative val="0"/>
            <c:bubble3D val="0"/>
          </c:dPt>
          <c:dLbls>
            <c:delete val="1"/>
          </c:dLbls>
          <c:cat>
            <c:strRef>
              <c:f>Sheet1!$A$2</c:f>
              <c:strCache>
                <c:ptCount val="1"/>
                <c:pt idx="0">
                  <c:v>项目 1</c:v>
                </c:pt>
              </c:strCache>
            </c:strRef>
          </c:cat>
          <c:val>
            <c:numRef>
              <c:f>Sheet1!$B$2</c:f>
              <c:numCache>
                <c:formatCode>General</c:formatCode>
                <c:ptCount val="1"/>
                <c:pt idx="0">
                  <c:v>4.3</c:v>
                </c:pt>
              </c:numCache>
            </c:numRef>
          </c:val>
        </c:ser>
        <c:ser>
          <c:idx val="1"/>
          <c:order val="1"/>
          <c:tx>
            <c:strRef>
              <c:f>Sheet1!$C$1</c:f>
              <c:strCache>
                <c:ptCount val="1"/>
                <c:pt idx="0">
                  <c:v>系列 2</c:v>
                </c:pt>
              </c:strCache>
            </c:strRef>
          </c:tx>
          <c:spPr>
            <a:solidFill>
              <a:schemeClr val="bg1">
                <a:lumMod val="85000"/>
                <a:alpha val="50000"/>
              </a:schemeClr>
            </a:solidFill>
            <a:ln>
              <a:noFill/>
            </a:ln>
            <a:effectLst/>
          </c:spPr>
          <c:invertIfNegative val="0"/>
          <c:dLbls>
            <c:delete val="1"/>
          </c:dLbls>
          <c:cat>
            <c:strRef>
              <c:f>Sheet1!$A$2</c:f>
              <c:strCache>
                <c:ptCount val="1"/>
                <c:pt idx="0">
                  <c:v>项目 1</c:v>
                </c:pt>
              </c:strCache>
            </c:strRef>
          </c:cat>
          <c:val>
            <c:numRef>
              <c:f>Sheet1!$C$2</c:f>
              <c:numCache>
                <c:formatCode>General</c:formatCode>
                <c:ptCount val="1"/>
                <c:pt idx="0">
                  <c:v>5.7</c:v>
                </c:pt>
              </c:numCache>
            </c:numRef>
          </c:val>
        </c:ser>
        <c:dLbls>
          <c:showLegendKey val="0"/>
          <c:showVal val="0"/>
          <c:showCatName val="0"/>
          <c:showSerName val="0"/>
          <c:showPercent val="0"/>
          <c:showBubbleSize val="0"/>
        </c:dLbls>
        <c:gapWidth val="500"/>
        <c:overlap val="100"/>
        <c:axId val="1900709328"/>
        <c:axId val="1900710960"/>
      </c:barChart>
      <c:catAx>
        <c:axId val="1900709328"/>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bg1"/>
                </a:solidFill>
                <a:latin typeface="+mn-lt"/>
                <a:ea typeface="+mn-ea"/>
                <a:cs typeface="+mn-ea"/>
                <a:sym typeface="+mn-lt"/>
              </a:defRPr>
            </a:pPr>
          </a:p>
        </c:txPr>
        <c:crossAx val="1900710960"/>
        <c:crosses val="autoZero"/>
        <c:auto val="1"/>
        <c:lblAlgn val="ctr"/>
        <c:lblOffset val="100"/>
        <c:noMultiLvlLbl val="0"/>
      </c:catAx>
      <c:valAx>
        <c:axId val="1900710960"/>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bg1"/>
                </a:solidFill>
                <a:latin typeface="+mn-lt"/>
                <a:ea typeface="+mn-ea"/>
                <a:cs typeface="+mn-ea"/>
                <a:sym typeface="+mn-lt"/>
              </a:defRPr>
            </a:pPr>
          </a:p>
        </c:txPr>
        <c:crossAx val="1900709328"/>
        <c:crosses val="autoZero"/>
        <c:crossBetween val="between"/>
      </c:valAx>
      <c:spPr>
        <a:noFill/>
        <a:ln>
          <a:noFill/>
        </a:ln>
        <a:effectLst/>
      </c:spPr>
    </c:plotArea>
    <c:plotVisOnly val="1"/>
    <c:dispBlanksAs val="gap"/>
    <c:showDLblsOverMax val="0"/>
  </c:chart>
  <c:spPr>
    <a:noFill/>
    <a:ln>
      <a:noFill/>
    </a:ln>
    <a:effectLst/>
  </c:spPr>
  <c:txPr>
    <a:bodyPr/>
    <a:lstStyle/>
    <a:p>
      <a:pPr>
        <a:defRPr lang="zh-CN">
          <a:solidFill>
            <a:schemeClr val="bg1"/>
          </a:solidFill>
          <a:latin typeface="+mn-lt"/>
          <a:ea typeface="+mn-ea"/>
          <a:cs typeface="+mn-ea"/>
          <a:sym typeface="+mn-lt"/>
        </a:defRPr>
      </a:pP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79472510427767"/>
          <c:y val="0.17709236607103"/>
          <c:w val="0.93205275839442"/>
          <c:h val="0.626106316816016"/>
        </c:manualLayout>
      </c:layout>
      <c:barChart>
        <c:barDir val="bar"/>
        <c:grouping val="stacked"/>
        <c:varyColors val="0"/>
        <c:ser>
          <c:idx val="0"/>
          <c:order val="0"/>
          <c:tx>
            <c:strRef>
              <c:f>Sheet1!$B$1</c:f>
              <c:strCache>
                <c:ptCount val="1"/>
                <c:pt idx="0">
                  <c:v>系列 1</c:v>
                </c:pt>
              </c:strCache>
            </c:strRef>
          </c:tx>
          <c:spPr>
            <a:solidFill>
              <a:srgbClr val="2285C5"/>
            </a:solidFill>
            <a:ln>
              <a:noFill/>
            </a:ln>
            <a:effectLst/>
          </c:spPr>
          <c:invertIfNegative val="0"/>
          <c:dPt>
            <c:idx val="0"/>
            <c:invertIfNegative val="0"/>
            <c:bubble3D val="0"/>
          </c:dPt>
          <c:dLbls>
            <c:delete val="1"/>
          </c:dLbls>
          <c:cat>
            <c:strRef>
              <c:f>Sheet1!$A$2</c:f>
              <c:strCache>
                <c:ptCount val="1"/>
                <c:pt idx="0">
                  <c:v>项目 1</c:v>
                </c:pt>
              </c:strCache>
            </c:strRef>
          </c:cat>
          <c:val>
            <c:numRef>
              <c:f>Sheet1!$B$2</c:f>
              <c:numCache>
                <c:formatCode>General</c:formatCode>
                <c:ptCount val="1"/>
                <c:pt idx="0">
                  <c:v>4.3</c:v>
                </c:pt>
              </c:numCache>
            </c:numRef>
          </c:val>
        </c:ser>
        <c:ser>
          <c:idx val="1"/>
          <c:order val="1"/>
          <c:tx>
            <c:strRef>
              <c:f>Sheet1!$C$1</c:f>
              <c:strCache>
                <c:ptCount val="1"/>
                <c:pt idx="0">
                  <c:v>系列 2</c:v>
                </c:pt>
              </c:strCache>
            </c:strRef>
          </c:tx>
          <c:spPr>
            <a:solidFill>
              <a:schemeClr val="bg1">
                <a:lumMod val="85000"/>
                <a:alpha val="50000"/>
              </a:schemeClr>
            </a:solidFill>
            <a:ln>
              <a:noFill/>
            </a:ln>
            <a:effectLst/>
          </c:spPr>
          <c:invertIfNegative val="0"/>
          <c:dLbls>
            <c:delete val="1"/>
          </c:dLbls>
          <c:cat>
            <c:strRef>
              <c:f>Sheet1!$A$2</c:f>
              <c:strCache>
                <c:ptCount val="1"/>
                <c:pt idx="0">
                  <c:v>项目 1</c:v>
                </c:pt>
              </c:strCache>
            </c:strRef>
          </c:cat>
          <c:val>
            <c:numRef>
              <c:f>Sheet1!$C$2</c:f>
              <c:numCache>
                <c:formatCode>General</c:formatCode>
                <c:ptCount val="1"/>
                <c:pt idx="0">
                  <c:v>5.7</c:v>
                </c:pt>
              </c:numCache>
            </c:numRef>
          </c:val>
        </c:ser>
        <c:dLbls>
          <c:showLegendKey val="0"/>
          <c:showVal val="0"/>
          <c:showCatName val="0"/>
          <c:showSerName val="0"/>
          <c:showPercent val="0"/>
          <c:showBubbleSize val="0"/>
        </c:dLbls>
        <c:gapWidth val="500"/>
        <c:overlap val="100"/>
        <c:axId val="1900713136"/>
        <c:axId val="1900710416"/>
      </c:barChart>
      <c:catAx>
        <c:axId val="1900713136"/>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bg1"/>
                </a:solidFill>
                <a:latin typeface="+mn-lt"/>
                <a:ea typeface="+mn-ea"/>
                <a:cs typeface="+mn-ea"/>
                <a:sym typeface="+mn-lt"/>
              </a:defRPr>
            </a:pPr>
          </a:p>
        </c:txPr>
        <c:crossAx val="1900710416"/>
        <c:crosses val="autoZero"/>
        <c:auto val="1"/>
        <c:lblAlgn val="ctr"/>
        <c:lblOffset val="100"/>
        <c:noMultiLvlLbl val="0"/>
      </c:catAx>
      <c:valAx>
        <c:axId val="1900710416"/>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bg1"/>
                </a:solidFill>
                <a:latin typeface="+mn-lt"/>
                <a:ea typeface="+mn-ea"/>
                <a:cs typeface="+mn-ea"/>
                <a:sym typeface="+mn-lt"/>
              </a:defRPr>
            </a:pPr>
          </a:p>
        </c:txPr>
        <c:crossAx val="1900713136"/>
        <c:crosses val="autoZero"/>
        <c:crossBetween val="between"/>
      </c:valAx>
      <c:spPr>
        <a:noFill/>
        <a:ln>
          <a:noFill/>
        </a:ln>
        <a:effectLst/>
      </c:spPr>
    </c:plotArea>
    <c:plotVisOnly val="1"/>
    <c:dispBlanksAs val="gap"/>
    <c:showDLblsOverMax val="0"/>
  </c:chart>
  <c:spPr>
    <a:noFill/>
    <a:ln>
      <a:noFill/>
    </a:ln>
    <a:effectLst/>
  </c:spPr>
  <c:txPr>
    <a:bodyPr/>
    <a:lstStyle/>
    <a:p>
      <a:pPr>
        <a:defRPr lang="zh-CN">
          <a:solidFill>
            <a:schemeClr val="bg1"/>
          </a:solidFill>
          <a:latin typeface="+mn-lt"/>
          <a:ea typeface="+mn-ea"/>
          <a:cs typeface="+mn-ea"/>
          <a:sym typeface="+mn-lt"/>
        </a:defRPr>
      </a:pP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79472510427767"/>
          <c:y val="0.17709236607103"/>
          <c:w val="0.93205275839442"/>
          <c:h val="0.626106316816016"/>
        </c:manualLayout>
      </c:layout>
      <c:barChart>
        <c:barDir val="bar"/>
        <c:grouping val="stacked"/>
        <c:varyColors val="0"/>
        <c:ser>
          <c:idx val="0"/>
          <c:order val="0"/>
          <c:tx>
            <c:strRef>
              <c:f>Sheet1!$B$1</c:f>
              <c:strCache>
                <c:ptCount val="1"/>
                <c:pt idx="0">
                  <c:v>系列 1</c:v>
                </c:pt>
              </c:strCache>
            </c:strRef>
          </c:tx>
          <c:spPr>
            <a:solidFill>
              <a:srgbClr val="9F50E9"/>
            </a:solidFill>
            <a:ln>
              <a:noFill/>
            </a:ln>
            <a:effectLst/>
          </c:spPr>
          <c:invertIfNegative val="0"/>
          <c:dPt>
            <c:idx val="0"/>
            <c:invertIfNegative val="0"/>
            <c:bubble3D val="0"/>
            <c:spPr>
              <a:solidFill>
                <a:srgbClr val="2285C5"/>
              </a:solidFill>
              <a:ln>
                <a:noFill/>
              </a:ln>
              <a:effectLst/>
            </c:spPr>
          </c:dPt>
          <c:dLbls>
            <c:delete val="1"/>
          </c:dLbls>
          <c:cat>
            <c:strRef>
              <c:f>Sheet1!$A$2</c:f>
              <c:strCache>
                <c:ptCount val="1"/>
                <c:pt idx="0">
                  <c:v>项目 1</c:v>
                </c:pt>
              </c:strCache>
            </c:strRef>
          </c:cat>
          <c:val>
            <c:numRef>
              <c:f>Sheet1!$B$2</c:f>
              <c:numCache>
                <c:formatCode>General</c:formatCode>
                <c:ptCount val="1"/>
                <c:pt idx="0">
                  <c:v>4.3</c:v>
                </c:pt>
              </c:numCache>
            </c:numRef>
          </c:val>
        </c:ser>
        <c:ser>
          <c:idx val="1"/>
          <c:order val="1"/>
          <c:tx>
            <c:strRef>
              <c:f>Sheet1!$C$1</c:f>
              <c:strCache>
                <c:ptCount val="1"/>
                <c:pt idx="0">
                  <c:v>系列 2</c:v>
                </c:pt>
              </c:strCache>
            </c:strRef>
          </c:tx>
          <c:spPr>
            <a:solidFill>
              <a:schemeClr val="bg1">
                <a:lumMod val="85000"/>
                <a:alpha val="50000"/>
              </a:schemeClr>
            </a:solidFill>
            <a:ln>
              <a:noFill/>
            </a:ln>
            <a:effectLst/>
          </c:spPr>
          <c:invertIfNegative val="0"/>
          <c:dLbls>
            <c:delete val="1"/>
          </c:dLbls>
          <c:cat>
            <c:strRef>
              <c:f>Sheet1!$A$2</c:f>
              <c:strCache>
                <c:ptCount val="1"/>
                <c:pt idx="0">
                  <c:v>项目 1</c:v>
                </c:pt>
              </c:strCache>
            </c:strRef>
          </c:cat>
          <c:val>
            <c:numRef>
              <c:f>Sheet1!$C$2</c:f>
              <c:numCache>
                <c:formatCode>General</c:formatCode>
                <c:ptCount val="1"/>
                <c:pt idx="0">
                  <c:v>5.7</c:v>
                </c:pt>
              </c:numCache>
            </c:numRef>
          </c:val>
        </c:ser>
        <c:dLbls>
          <c:showLegendKey val="0"/>
          <c:showVal val="0"/>
          <c:showCatName val="0"/>
          <c:showSerName val="0"/>
          <c:showPercent val="0"/>
          <c:showBubbleSize val="0"/>
        </c:dLbls>
        <c:gapWidth val="500"/>
        <c:overlap val="100"/>
        <c:axId val="1900703344"/>
        <c:axId val="1900702800"/>
      </c:barChart>
      <c:catAx>
        <c:axId val="1900703344"/>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bg1"/>
                </a:solidFill>
                <a:latin typeface="+mn-lt"/>
                <a:ea typeface="+mn-ea"/>
                <a:cs typeface="+mn-ea"/>
                <a:sym typeface="+mn-lt"/>
              </a:defRPr>
            </a:pPr>
          </a:p>
        </c:txPr>
        <c:crossAx val="1900702800"/>
        <c:crosses val="autoZero"/>
        <c:auto val="1"/>
        <c:lblAlgn val="ctr"/>
        <c:lblOffset val="100"/>
        <c:noMultiLvlLbl val="0"/>
      </c:catAx>
      <c:valAx>
        <c:axId val="1900702800"/>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bg1"/>
                </a:solidFill>
                <a:latin typeface="+mn-lt"/>
                <a:ea typeface="+mn-ea"/>
                <a:cs typeface="+mn-ea"/>
                <a:sym typeface="+mn-lt"/>
              </a:defRPr>
            </a:pPr>
          </a:p>
        </c:txPr>
        <c:crossAx val="1900703344"/>
        <c:crosses val="autoZero"/>
        <c:crossBetween val="between"/>
      </c:valAx>
      <c:spPr>
        <a:noFill/>
        <a:ln>
          <a:noFill/>
        </a:ln>
        <a:effectLst/>
      </c:spPr>
    </c:plotArea>
    <c:plotVisOnly val="1"/>
    <c:dispBlanksAs val="gap"/>
    <c:showDLblsOverMax val="0"/>
  </c:chart>
  <c:spPr>
    <a:noFill/>
    <a:ln>
      <a:noFill/>
    </a:ln>
    <a:effectLst/>
  </c:spPr>
  <c:txPr>
    <a:bodyPr/>
    <a:lstStyle/>
    <a:p>
      <a:pPr>
        <a:defRPr lang="zh-CN">
          <a:solidFill>
            <a:schemeClr val="bg1"/>
          </a:solidFill>
          <a:latin typeface="+mn-lt"/>
          <a:ea typeface="+mn-ea"/>
          <a:cs typeface="+mn-ea"/>
          <a:sym typeface="+mn-lt"/>
        </a:defRPr>
      </a:pP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79472510427767"/>
          <c:y val="0.17709236607103"/>
          <c:w val="0.93205275839442"/>
          <c:h val="0.626106316816016"/>
        </c:manualLayout>
      </c:layout>
      <c:barChart>
        <c:barDir val="bar"/>
        <c:grouping val="stacked"/>
        <c:varyColors val="0"/>
        <c:ser>
          <c:idx val="0"/>
          <c:order val="0"/>
          <c:tx>
            <c:strRef>
              <c:f>Sheet1!$B$1</c:f>
              <c:strCache>
                <c:ptCount val="1"/>
                <c:pt idx="0">
                  <c:v>系列 1</c:v>
                </c:pt>
              </c:strCache>
            </c:strRef>
          </c:tx>
          <c:spPr>
            <a:gradFill>
              <a:gsLst>
                <a:gs pos="0">
                  <a:srgbClr val="6935FC"/>
                </a:gs>
                <a:gs pos="100000">
                  <a:srgbClr val="00E1DE"/>
                </a:gs>
              </a:gsLst>
              <a:lin ang="0" scaled="1"/>
            </a:gradFill>
            <a:ln>
              <a:noFill/>
            </a:ln>
            <a:effectLst/>
          </c:spPr>
          <c:invertIfNegative val="0"/>
          <c:dPt>
            <c:idx val="0"/>
            <c:invertIfNegative val="0"/>
            <c:bubble3D val="0"/>
            <c:spPr>
              <a:solidFill>
                <a:srgbClr val="2285C5"/>
              </a:solidFill>
              <a:ln>
                <a:noFill/>
              </a:ln>
              <a:effectLst/>
            </c:spPr>
          </c:dPt>
          <c:dLbls>
            <c:delete val="1"/>
          </c:dLbls>
          <c:cat>
            <c:strRef>
              <c:f>Sheet1!$A$2</c:f>
              <c:strCache>
                <c:ptCount val="1"/>
                <c:pt idx="0">
                  <c:v>项目 1</c:v>
                </c:pt>
              </c:strCache>
            </c:strRef>
          </c:cat>
          <c:val>
            <c:numRef>
              <c:f>Sheet1!$B$2</c:f>
              <c:numCache>
                <c:formatCode>General</c:formatCode>
                <c:ptCount val="1"/>
                <c:pt idx="0">
                  <c:v>4.3</c:v>
                </c:pt>
              </c:numCache>
            </c:numRef>
          </c:val>
        </c:ser>
        <c:ser>
          <c:idx val="1"/>
          <c:order val="1"/>
          <c:tx>
            <c:strRef>
              <c:f>Sheet1!$C$1</c:f>
              <c:strCache>
                <c:ptCount val="1"/>
                <c:pt idx="0">
                  <c:v>系列 2</c:v>
                </c:pt>
              </c:strCache>
            </c:strRef>
          </c:tx>
          <c:spPr>
            <a:solidFill>
              <a:schemeClr val="bg1">
                <a:lumMod val="85000"/>
                <a:alpha val="50000"/>
              </a:schemeClr>
            </a:solidFill>
            <a:ln>
              <a:noFill/>
            </a:ln>
            <a:effectLst/>
          </c:spPr>
          <c:invertIfNegative val="0"/>
          <c:dLbls>
            <c:delete val="1"/>
          </c:dLbls>
          <c:cat>
            <c:strRef>
              <c:f>Sheet1!$A$2</c:f>
              <c:strCache>
                <c:ptCount val="1"/>
                <c:pt idx="0">
                  <c:v>项目 1</c:v>
                </c:pt>
              </c:strCache>
            </c:strRef>
          </c:cat>
          <c:val>
            <c:numRef>
              <c:f>Sheet1!$C$2</c:f>
              <c:numCache>
                <c:formatCode>General</c:formatCode>
                <c:ptCount val="1"/>
                <c:pt idx="0">
                  <c:v>5.7</c:v>
                </c:pt>
              </c:numCache>
            </c:numRef>
          </c:val>
        </c:ser>
        <c:dLbls>
          <c:showLegendKey val="0"/>
          <c:showVal val="0"/>
          <c:showCatName val="0"/>
          <c:showSerName val="0"/>
          <c:showPercent val="0"/>
          <c:showBubbleSize val="0"/>
        </c:dLbls>
        <c:gapWidth val="500"/>
        <c:overlap val="100"/>
        <c:axId val="1900711504"/>
        <c:axId val="1900714768"/>
      </c:barChart>
      <c:catAx>
        <c:axId val="1900711504"/>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bg1"/>
                </a:solidFill>
                <a:latin typeface="+mn-lt"/>
                <a:ea typeface="+mn-ea"/>
                <a:cs typeface="+mn-ea"/>
                <a:sym typeface="+mn-lt"/>
              </a:defRPr>
            </a:pPr>
          </a:p>
        </c:txPr>
        <c:crossAx val="1900714768"/>
        <c:crosses val="autoZero"/>
        <c:auto val="1"/>
        <c:lblAlgn val="ctr"/>
        <c:lblOffset val="100"/>
        <c:noMultiLvlLbl val="0"/>
      </c:catAx>
      <c:valAx>
        <c:axId val="1900714768"/>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bg1"/>
                </a:solidFill>
                <a:latin typeface="+mn-lt"/>
                <a:ea typeface="+mn-ea"/>
                <a:cs typeface="+mn-ea"/>
                <a:sym typeface="+mn-lt"/>
              </a:defRPr>
            </a:pPr>
          </a:p>
        </c:txPr>
        <c:crossAx val="1900711504"/>
        <c:crosses val="autoZero"/>
        <c:crossBetween val="between"/>
      </c:valAx>
      <c:spPr>
        <a:noFill/>
        <a:ln>
          <a:noFill/>
        </a:ln>
        <a:effectLst/>
      </c:spPr>
    </c:plotArea>
    <c:plotVisOnly val="1"/>
    <c:dispBlanksAs val="gap"/>
    <c:showDLblsOverMax val="0"/>
  </c:chart>
  <c:spPr>
    <a:noFill/>
    <a:ln>
      <a:noFill/>
    </a:ln>
    <a:effectLst/>
  </c:spPr>
  <c:txPr>
    <a:bodyPr/>
    <a:lstStyle/>
    <a:p>
      <a:pPr>
        <a:defRPr lang="zh-CN">
          <a:solidFill>
            <a:schemeClr val="bg1"/>
          </a:solidFill>
          <a:latin typeface="+mn-lt"/>
          <a:ea typeface="+mn-ea"/>
          <a:cs typeface="+mn-ea"/>
          <a:sym typeface="+mn-lt"/>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76405753605613"/>
          <c:y val="0.0171957056565151"/>
          <c:w val="0.964907293220399"/>
          <c:h val="0.964729962473223"/>
        </c:manualLayout>
      </c:layout>
      <c:doughnutChart>
        <c:varyColors val="1"/>
        <c:ser>
          <c:idx val="1"/>
          <c:order val="0"/>
          <c:tx>
            <c:strRef>
              <c:f>Sheet1!$B$1</c:f>
              <c:strCache>
                <c:ptCount val="1"/>
                <c:pt idx="0">
                  <c:v>列1</c:v>
                </c:pt>
              </c:strCache>
            </c:strRef>
          </c:tx>
          <c:spPr>
            <a:ln w="19050">
              <a:noFill/>
            </a:ln>
            <a:effectLst>
              <a:outerShdw blurRad="63500" sx="102000" sy="102000" algn="ctr" rotWithShape="0">
                <a:prstClr val="black">
                  <a:alpha val="40000"/>
                </a:prstClr>
              </a:outerShdw>
            </a:effectLst>
          </c:spPr>
          <c:explosion val="0"/>
          <c:dPt>
            <c:idx val="0"/>
            <c:bubble3D val="0"/>
            <c:spPr>
              <a:solidFill>
                <a:srgbClr val="787161"/>
              </a:solidFill>
              <a:ln w="19050">
                <a:noFill/>
              </a:ln>
              <a:effectLst>
                <a:outerShdw blurRad="63500" sx="102000" sy="102000" algn="ctr" rotWithShape="0">
                  <a:prstClr val="black">
                    <a:alpha val="40000"/>
                  </a:prstClr>
                </a:outerShdw>
              </a:effectLst>
            </c:spPr>
          </c:dPt>
          <c:dPt>
            <c:idx val="1"/>
            <c:bubble3D val="0"/>
            <c:spPr>
              <a:solidFill>
                <a:srgbClr val="2285C5"/>
              </a:solidFill>
              <a:ln w="19050">
                <a:noFill/>
              </a:ln>
              <a:effectLst>
                <a:outerShdw blurRad="63500" sx="102000" sy="102000" algn="ctr" rotWithShape="0">
                  <a:prstClr val="black">
                    <a:alpha val="40000"/>
                  </a:prstClr>
                </a:outerShdw>
              </a:effectLst>
            </c:spPr>
          </c:dPt>
          <c:dLbls>
            <c:delete val="1"/>
          </c:dLbls>
          <c:cat>
            <c:strRef>
              <c:f>Sheet1!$A$2:$A$3</c:f>
              <c:strCache>
                <c:ptCount val="2"/>
                <c:pt idx="0">
                  <c:v>A</c:v>
                </c:pt>
                <c:pt idx="1">
                  <c:v>B</c:v>
                </c:pt>
              </c:strCache>
            </c:strRef>
          </c:cat>
          <c:val>
            <c:numRef>
              <c:f>Sheet1!$B$2:$B$3</c:f>
              <c:numCache>
                <c:formatCode>General</c:formatCode>
                <c:ptCount val="2"/>
                <c:pt idx="0">
                  <c:v>568</c:v>
                </c:pt>
                <c:pt idx="1">
                  <c:v>1600</c:v>
                </c:pt>
              </c:numCache>
            </c:numRef>
          </c:val>
        </c:ser>
        <c:dLbls>
          <c:showLegendKey val="0"/>
          <c:showVal val="0"/>
          <c:showCatName val="0"/>
          <c:showSerName val="0"/>
          <c:showPercent val="0"/>
          <c:showBubbleSize val="0"/>
          <c:showLeaderLines val="1"/>
        </c:dLbls>
        <c:firstSliceAng val="281"/>
        <c:holeSize val="90"/>
      </c:doughnutChart>
    </c:plotArea>
    <c:plotVisOnly val="1"/>
    <c:dispBlanksAs val="gap"/>
    <c:showDLblsOverMax val="0"/>
  </c:chart>
  <c:txPr>
    <a:bodyPr/>
    <a:lstStyle/>
    <a:p>
      <a:pPr>
        <a:defRPr lang="zh-CN" sz="1800">
          <a:latin typeface="+mn-lt"/>
          <a:ea typeface="+mn-ea"/>
          <a:cs typeface="+mn-ea"/>
          <a:sym typeface="+mn-lt"/>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76405753605613"/>
          <c:y val="0.0171957056565151"/>
          <c:w val="0.964907293220399"/>
          <c:h val="0.964729962473223"/>
        </c:manualLayout>
      </c:layout>
      <c:doughnutChart>
        <c:varyColors val="1"/>
        <c:ser>
          <c:idx val="1"/>
          <c:order val="0"/>
          <c:tx>
            <c:strRef>
              <c:f>Sheet1!$B$1</c:f>
              <c:strCache>
                <c:ptCount val="1"/>
                <c:pt idx="0">
                  <c:v>列1</c:v>
                </c:pt>
              </c:strCache>
            </c:strRef>
          </c:tx>
          <c:spPr>
            <a:ln w="19050">
              <a:noFill/>
            </a:ln>
            <a:effectLst>
              <a:outerShdw blurRad="63500" sx="102000" sy="102000" algn="ctr" rotWithShape="0">
                <a:prstClr val="black">
                  <a:alpha val="40000"/>
                </a:prstClr>
              </a:outerShdw>
            </a:effectLst>
          </c:spPr>
          <c:explosion val="0"/>
          <c:dPt>
            <c:idx val="0"/>
            <c:bubble3D val="0"/>
            <c:spPr>
              <a:solidFill>
                <a:srgbClr val="787161"/>
              </a:solidFill>
              <a:ln w="19050">
                <a:noFill/>
              </a:ln>
              <a:effectLst>
                <a:outerShdw blurRad="63500" sx="102000" sy="102000" algn="ctr" rotWithShape="0">
                  <a:prstClr val="black">
                    <a:alpha val="40000"/>
                  </a:prstClr>
                </a:outerShdw>
              </a:effectLst>
            </c:spPr>
          </c:dPt>
          <c:dPt>
            <c:idx val="1"/>
            <c:bubble3D val="0"/>
            <c:spPr>
              <a:solidFill>
                <a:srgbClr val="2285C5"/>
              </a:solidFill>
              <a:ln w="19050">
                <a:noFill/>
              </a:ln>
              <a:effectLst>
                <a:outerShdw blurRad="63500" sx="102000" sy="102000" algn="ctr" rotWithShape="0">
                  <a:prstClr val="black">
                    <a:alpha val="40000"/>
                  </a:prstClr>
                </a:outerShdw>
              </a:effectLst>
            </c:spPr>
          </c:dPt>
          <c:dLbls>
            <c:delete val="1"/>
          </c:dLbls>
          <c:cat>
            <c:strRef>
              <c:f>Sheet1!$A$2:$A$3</c:f>
              <c:strCache>
                <c:ptCount val="2"/>
                <c:pt idx="0">
                  <c:v>A</c:v>
                </c:pt>
                <c:pt idx="1">
                  <c:v>B</c:v>
                </c:pt>
              </c:strCache>
            </c:strRef>
          </c:cat>
          <c:val>
            <c:numRef>
              <c:f>Sheet1!$B$2:$B$3</c:f>
              <c:numCache>
                <c:formatCode>General</c:formatCode>
                <c:ptCount val="2"/>
                <c:pt idx="0">
                  <c:v>568</c:v>
                </c:pt>
                <c:pt idx="1">
                  <c:v>1600</c:v>
                </c:pt>
              </c:numCache>
            </c:numRef>
          </c:val>
        </c:ser>
        <c:dLbls>
          <c:showLegendKey val="0"/>
          <c:showVal val="0"/>
          <c:showCatName val="0"/>
          <c:showSerName val="0"/>
          <c:showPercent val="0"/>
          <c:showBubbleSize val="0"/>
          <c:showLeaderLines val="1"/>
        </c:dLbls>
        <c:firstSliceAng val="201"/>
        <c:holeSize val="90"/>
      </c:doughnutChart>
    </c:plotArea>
    <c:plotVisOnly val="1"/>
    <c:dispBlanksAs val="gap"/>
    <c:showDLblsOverMax val="0"/>
  </c:chart>
  <c:txPr>
    <a:bodyPr/>
    <a:lstStyle/>
    <a:p>
      <a:pPr>
        <a:defRPr lang="zh-CN" sz="1800">
          <a:latin typeface="+mn-lt"/>
          <a:ea typeface="+mn-ea"/>
          <a:cs typeface="+mn-ea"/>
          <a:sym typeface="+mn-lt"/>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76405753605613"/>
          <c:y val="0.0171957056565151"/>
          <c:w val="0.964907293220399"/>
          <c:h val="0.964729962473223"/>
        </c:manualLayout>
      </c:layout>
      <c:doughnutChart>
        <c:varyColors val="1"/>
        <c:ser>
          <c:idx val="1"/>
          <c:order val="0"/>
          <c:tx>
            <c:strRef>
              <c:f>Sheet1!$B$1</c:f>
              <c:strCache>
                <c:ptCount val="1"/>
                <c:pt idx="0">
                  <c:v>列1</c:v>
                </c:pt>
              </c:strCache>
            </c:strRef>
          </c:tx>
          <c:spPr>
            <a:ln w="19050">
              <a:noFill/>
            </a:ln>
            <a:effectLst>
              <a:outerShdw blurRad="63500" sx="102000" sy="102000" algn="ctr" rotWithShape="0">
                <a:prstClr val="black">
                  <a:alpha val="40000"/>
                </a:prstClr>
              </a:outerShdw>
            </a:effectLst>
          </c:spPr>
          <c:explosion val="0"/>
          <c:dPt>
            <c:idx val="0"/>
            <c:bubble3D val="0"/>
            <c:spPr>
              <a:solidFill>
                <a:srgbClr val="787161"/>
              </a:solidFill>
              <a:ln w="19050">
                <a:noFill/>
              </a:ln>
              <a:effectLst>
                <a:outerShdw blurRad="63500" sx="102000" sy="102000" algn="ctr" rotWithShape="0">
                  <a:prstClr val="black">
                    <a:alpha val="40000"/>
                  </a:prstClr>
                </a:outerShdw>
              </a:effectLst>
            </c:spPr>
          </c:dPt>
          <c:dPt>
            <c:idx val="1"/>
            <c:bubble3D val="0"/>
            <c:spPr>
              <a:solidFill>
                <a:srgbClr val="2285C5"/>
              </a:solidFill>
              <a:ln w="19050">
                <a:noFill/>
              </a:ln>
              <a:effectLst>
                <a:outerShdw blurRad="63500" sx="102000" sy="102000" algn="ctr" rotWithShape="0">
                  <a:prstClr val="black">
                    <a:alpha val="40000"/>
                  </a:prstClr>
                </a:outerShdw>
              </a:effectLst>
            </c:spPr>
          </c:dPt>
          <c:dLbls>
            <c:delete val="1"/>
          </c:dLbls>
          <c:cat>
            <c:strRef>
              <c:f>Sheet1!$A$2:$A$3</c:f>
              <c:strCache>
                <c:ptCount val="2"/>
                <c:pt idx="0">
                  <c:v>A</c:v>
                </c:pt>
                <c:pt idx="1">
                  <c:v>B</c:v>
                </c:pt>
              </c:strCache>
            </c:strRef>
          </c:cat>
          <c:val>
            <c:numRef>
              <c:f>Sheet1!$B$2:$B$3</c:f>
              <c:numCache>
                <c:formatCode>General</c:formatCode>
                <c:ptCount val="2"/>
                <c:pt idx="0">
                  <c:v>568</c:v>
                </c:pt>
                <c:pt idx="1">
                  <c:v>1600</c:v>
                </c:pt>
              </c:numCache>
            </c:numRef>
          </c:val>
        </c:ser>
        <c:dLbls>
          <c:showLegendKey val="0"/>
          <c:showVal val="0"/>
          <c:showCatName val="0"/>
          <c:showSerName val="0"/>
          <c:showPercent val="0"/>
          <c:showBubbleSize val="0"/>
          <c:showLeaderLines val="1"/>
        </c:dLbls>
        <c:firstSliceAng val="81"/>
        <c:holeSize val="90"/>
      </c:doughnutChart>
    </c:plotArea>
    <c:plotVisOnly val="1"/>
    <c:dispBlanksAs val="gap"/>
    <c:showDLblsOverMax val="0"/>
  </c:chart>
  <c:txPr>
    <a:bodyPr/>
    <a:lstStyle/>
    <a:p>
      <a:pPr>
        <a:defRPr lang="zh-CN" sz="1800">
          <a:latin typeface="+mn-lt"/>
          <a:ea typeface="+mn-ea"/>
          <a:cs typeface="+mn-ea"/>
          <a:sym typeface="+mn-lt"/>
        </a:defRPr>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76405753605613"/>
          <c:y val="0.0171957056565151"/>
          <c:w val="0.964907293220399"/>
          <c:h val="0.964729962473223"/>
        </c:manualLayout>
      </c:layout>
      <c:doughnutChart>
        <c:varyColors val="1"/>
        <c:ser>
          <c:idx val="1"/>
          <c:order val="0"/>
          <c:tx>
            <c:strRef>
              <c:f>Sheet1!$B$1</c:f>
              <c:strCache>
                <c:ptCount val="1"/>
                <c:pt idx="0">
                  <c:v>列1</c:v>
                </c:pt>
              </c:strCache>
            </c:strRef>
          </c:tx>
          <c:spPr>
            <a:ln w="19050">
              <a:noFill/>
            </a:ln>
            <a:effectLst>
              <a:outerShdw blurRad="63500" sx="102000" sy="102000" algn="ctr" rotWithShape="0">
                <a:prstClr val="black">
                  <a:alpha val="40000"/>
                </a:prstClr>
              </a:outerShdw>
            </a:effectLst>
          </c:spPr>
          <c:explosion val="0"/>
          <c:dPt>
            <c:idx val="0"/>
            <c:bubble3D val="0"/>
            <c:spPr>
              <a:solidFill>
                <a:srgbClr val="787161"/>
              </a:solidFill>
              <a:ln w="19050">
                <a:noFill/>
              </a:ln>
              <a:effectLst>
                <a:outerShdw blurRad="63500" sx="102000" sy="102000" algn="ctr" rotWithShape="0">
                  <a:prstClr val="black">
                    <a:alpha val="40000"/>
                  </a:prstClr>
                </a:outerShdw>
              </a:effectLst>
            </c:spPr>
          </c:dPt>
          <c:dPt>
            <c:idx val="1"/>
            <c:bubble3D val="0"/>
            <c:spPr>
              <a:solidFill>
                <a:srgbClr val="2285C5"/>
              </a:solidFill>
              <a:ln w="19050">
                <a:noFill/>
              </a:ln>
              <a:effectLst>
                <a:outerShdw blurRad="63500" sx="102000" sy="102000" algn="ctr" rotWithShape="0">
                  <a:prstClr val="black">
                    <a:alpha val="40000"/>
                  </a:prstClr>
                </a:outerShdw>
              </a:effectLst>
            </c:spPr>
          </c:dPt>
          <c:dLbls>
            <c:delete val="1"/>
          </c:dLbls>
          <c:cat>
            <c:strRef>
              <c:f>Sheet1!$A$2:$A$3</c:f>
              <c:strCache>
                <c:ptCount val="2"/>
                <c:pt idx="0">
                  <c:v>A</c:v>
                </c:pt>
                <c:pt idx="1">
                  <c:v>B</c:v>
                </c:pt>
              </c:strCache>
            </c:strRef>
          </c:cat>
          <c:val>
            <c:numRef>
              <c:f>Sheet1!$B$2:$B$3</c:f>
              <c:numCache>
                <c:formatCode>General</c:formatCode>
                <c:ptCount val="2"/>
                <c:pt idx="0">
                  <c:v>568</c:v>
                </c:pt>
                <c:pt idx="1">
                  <c:v>1600</c:v>
                </c:pt>
              </c:numCache>
            </c:numRef>
          </c:val>
        </c:ser>
        <c:dLbls>
          <c:showLegendKey val="0"/>
          <c:showVal val="0"/>
          <c:showCatName val="0"/>
          <c:showSerName val="0"/>
          <c:showPercent val="0"/>
          <c:showBubbleSize val="0"/>
          <c:showLeaderLines val="1"/>
        </c:dLbls>
        <c:firstSliceAng val="259"/>
        <c:holeSize val="90"/>
      </c:doughnutChart>
    </c:plotArea>
    <c:plotVisOnly val="1"/>
    <c:dispBlanksAs val="gap"/>
    <c:showDLblsOverMax val="0"/>
  </c:chart>
  <c:txPr>
    <a:bodyPr/>
    <a:lstStyle/>
    <a:p>
      <a:pPr>
        <a:defRPr lang="zh-CN" sz="1800">
          <a:latin typeface="+mn-lt"/>
          <a:ea typeface="+mn-ea"/>
          <a:cs typeface="+mn-ea"/>
          <a:sym typeface="+mn-lt"/>
        </a:defRPr>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19050">
              <a:noFill/>
            </a:ln>
          </c:spPr>
          <c:explosion val="0"/>
          <c:dPt>
            <c:idx val="0"/>
            <c:bubble3D val="0"/>
            <c:spPr>
              <a:noFill/>
              <a:ln w="19050">
                <a:noFill/>
              </a:ln>
              <a:effectLst/>
            </c:spPr>
          </c:dPt>
          <c:dPt>
            <c:idx val="1"/>
            <c:bubble3D val="0"/>
            <c:spPr>
              <a:solidFill>
                <a:srgbClr val="2285C5"/>
              </a:solidFill>
              <a:ln w="19050">
                <a:noFill/>
              </a:ln>
              <a:effectLst/>
            </c:spPr>
          </c:dPt>
          <c:dLbls>
            <c:delete val="1"/>
          </c:dLbls>
          <c:cat>
            <c:strRef>
              <c:f>Sheet1!$A$2:$A$3</c:f>
              <c:strCache>
                <c:ptCount val="2"/>
                <c:pt idx="0">
                  <c:v>第一季度</c:v>
                </c:pt>
                <c:pt idx="1">
                  <c:v>第二季度</c:v>
                </c:pt>
              </c:strCache>
            </c:strRef>
          </c:cat>
          <c:val>
            <c:numRef>
              <c:f>Sheet1!$B$2:$B$3</c:f>
              <c:numCache>
                <c:formatCode>General</c:formatCode>
                <c:ptCount val="2"/>
                <c:pt idx="0">
                  <c:v>3.5</c:v>
                </c:pt>
                <c:pt idx="1">
                  <c:v>7.5</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19050">
              <a:noFill/>
            </a:ln>
          </c:spPr>
          <c:explosion val="0"/>
          <c:dPt>
            <c:idx val="0"/>
            <c:bubble3D val="0"/>
            <c:spPr>
              <a:noFill/>
              <a:ln w="19050">
                <a:noFill/>
              </a:ln>
              <a:effectLst/>
            </c:spPr>
          </c:dPt>
          <c:dPt>
            <c:idx val="1"/>
            <c:bubble3D val="0"/>
            <c:spPr>
              <a:solidFill>
                <a:srgbClr val="2285C5"/>
              </a:solidFill>
              <a:ln w="19050">
                <a:noFill/>
              </a:ln>
              <a:effectLst/>
            </c:spPr>
          </c:dPt>
          <c:dLbls>
            <c:delete val="1"/>
          </c:dLbls>
          <c:cat>
            <c:strRef>
              <c:f>Sheet1!$A$2:$A$3</c:f>
              <c:strCache>
                <c:ptCount val="2"/>
                <c:pt idx="0">
                  <c:v>第一季度</c:v>
                </c:pt>
                <c:pt idx="1">
                  <c:v>第二季度</c:v>
                </c:pt>
              </c:strCache>
            </c:strRef>
          </c:cat>
          <c:val>
            <c:numRef>
              <c:f>Sheet1!$B$2:$B$3</c:f>
              <c:numCache>
                <c:formatCode>General</c:formatCode>
                <c:ptCount val="2"/>
                <c:pt idx="0">
                  <c:v>6</c:v>
                </c:pt>
                <c:pt idx="1">
                  <c:v>4</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19050">
              <a:noFill/>
            </a:ln>
          </c:spPr>
          <c:explosion val="0"/>
          <c:dPt>
            <c:idx val="0"/>
            <c:bubble3D val="0"/>
            <c:spPr>
              <a:noFill/>
              <a:ln w="19050">
                <a:noFill/>
              </a:ln>
              <a:effectLst/>
            </c:spPr>
          </c:dPt>
          <c:dPt>
            <c:idx val="1"/>
            <c:bubble3D val="0"/>
            <c:spPr>
              <a:solidFill>
                <a:srgbClr val="2285C5"/>
              </a:solidFill>
              <a:ln w="19050">
                <a:noFill/>
              </a:ln>
              <a:effectLst/>
            </c:spPr>
          </c:dPt>
          <c:dLbls>
            <c:delete val="1"/>
          </c:dLbls>
          <c:cat>
            <c:strRef>
              <c:f>Sheet1!$A$2:$A$3</c:f>
              <c:strCache>
                <c:ptCount val="2"/>
                <c:pt idx="0">
                  <c:v>第一季度</c:v>
                </c:pt>
                <c:pt idx="1">
                  <c:v>第二季度</c:v>
                </c:pt>
              </c:strCache>
            </c:strRef>
          </c:cat>
          <c:val>
            <c:numRef>
              <c:f>Sheet1!$B$2:$B$3</c:f>
              <c:numCache>
                <c:formatCode>General</c:formatCode>
                <c:ptCount val="2"/>
                <c:pt idx="0">
                  <c:v>2.5</c:v>
                </c:pt>
                <c:pt idx="1">
                  <c:v>7.5</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gradFill>
              <a:gsLst>
                <a:gs pos="0">
                  <a:srgbClr val="46B6D5"/>
                </a:gs>
                <a:gs pos="100000">
                  <a:srgbClr val="A44FE1"/>
                </a:gs>
              </a:gsLst>
              <a:lin ang="0" scaled="1"/>
            </a:gradFill>
            <a:ln w="19050">
              <a:noFill/>
            </a:ln>
          </c:spPr>
          <c:explosion val="0"/>
          <c:dPt>
            <c:idx val="0"/>
            <c:bubble3D val="0"/>
            <c:spPr>
              <a:gradFill>
                <a:gsLst>
                  <a:gs pos="0">
                    <a:srgbClr val="46B6D5"/>
                  </a:gs>
                  <a:gs pos="100000">
                    <a:srgbClr val="A44FE1"/>
                  </a:gs>
                </a:gsLst>
                <a:lin ang="0" scaled="1"/>
              </a:gradFill>
              <a:ln w="19050">
                <a:noFill/>
              </a:ln>
              <a:effectLst/>
            </c:spPr>
          </c:dPt>
          <c:dPt>
            <c:idx val="1"/>
            <c:bubble3D val="0"/>
            <c:spPr>
              <a:solidFill>
                <a:srgbClr val="2285C5"/>
              </a:solidFill>
              <a:ln w="19050">
                <a:noFill/>
              </a:ln>
              <a:effectLst/>
            </c:spPr>
          </c:dPt>
          <c:dLbls>
            <c:delete val="1"/>
          </c:dLbls>
          <c:cat>
            <c:strRef>
              <c:f>Sheet1!$A$2:$A$3</c:f>
              <c:strCache>
                <c:ptCount val="2"/>
                <c:pt idx="0">
                  <c:v>第一季度</c:v>
                </c:pt>
                <c:pt idx="1">
                  <c:v>第二季度</c:v>
                </c:pt>
              </c:strCache>
            </c:strRef>
          </c:cat>
          <c:val>
            <c:numRef>
              <c:f>Sheet1!$B$2:$B$3</c:f>
              <c:numCache>
                <c:formatCode>General</c:formatCode>
                <c:ptCount val="2"/>
                <c:pt idx="0">
                  <c:v>0</c:v>
                </c:pt>
                <c:pt idx="1">
                  <c:v>10</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F4579A-B72F-464F-BC8C-C8D65C7915A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A597F8-5196-4330-9FCF-8F5032DC8F0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CDA597F8-5196-4330-9FCF-8F5032DC8F0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397933" y="228600"/>
            <a:ext cx="11387667" cy="1143000"/>
          </a:xfrm>
        </p:spPr>
        <p:txBody>
          <a:bodyPr/>
          <a:lstStyle/>
          <a:p>
            <a:r>
              <a:rPr lang="zh-CN" altLang="en-US"/>
              <a:t>单击此处编辑母版标题样式</a:t>
            </a:r>
            <a:endParaRPr lang="zh-CN" altLang="en-US"/>
          </a:p>
        </p:txBody>
      </p:sp>
      <p:sp>
        <p:nvSpPr>
          <p:cNvPr id="3" name="表格占位符 2"/>
          <p:cNvSpPr>
            <a:spLocks noGrp="1"/>
          </p:cNvSpPr>
          <p:nvPr>
            <p:ph type="tbl" idx="1"/>
          </p:nvPr>
        </p:nvSpPr>
        <p:spPr>
          <a:xfrm>
            <a:off x="812800" y="1600200"/>
            <a:ext cx="10871200" cy="4498975"/>
          </a:xfrm>
        </p:spPr>
        <p:txBody>
          <a:bodyPr/>
          <a:lstStyle/>
          <a:p>
            <a:endParaRPr lang="zh-CN" altLang="en-US"/>
          </a:p>
        </p:txBody>
      </p:sp>
      <p:sp>
        <p:nvSpPr>
          <p:cNvPr id="4" name="日期占位符 3"/>
          <p:cNvSpPr>
            <a:spLocks noGrp="1"/>
          </p:cNvSpPr>
          <p:nvPr>
            <p:ph type="dt" sz="half" idx="10"/>
          </p:nvPr>
        </p:nvSpPr>
        <p:spPr>
          <a:xfrm>
            <a:off x="397934" y="6245225"/>
            <a:ext cx="3052233" cy="476250"/>
          </a:xfrm>
        </p:spPr>
        <p:txBody>
          <a:bodyPr/>
          <a:lstStyle>
            <a:lvl1pPr>
              <a:defRPr/>
            </a:lvl1pPr>
          </a:lstStyle>
          <a:p>
            <a:endParaRPr lang="en-US" altLang="zh-CN"/>
          </a:p>
        </p:txBody>
      </p:sp>
      <p:sp>
        <p:nvSpPr>
          <p:cNvPr id="5" name="页脚占位符 4"/>
          <p:cNvSpPr>
            <a:spLocks noGrp="1"/>
          </p:cNvSpPr>
          <p:nvPr>
            <p:ph type="ftr" sz="quarter" idx="11"/>
          </p:nvPr>
        </p:nvSpPr>
        <p:spPr>
          <a:xfrm>
            <a:off x="4161367" y="6245225"/>
            <a:ext cx="3860800" cy="476250"/>
          </a:xfrm>
        </p:spPr>
        <p:txBody>
          <a:bodyPr/>
          <a:lstStyle>
            <a:lvl1pPr>
              <a:defRPr/>
            </a:lvl1pPr>
          </a:lstStyle>
          <a:p>
            <a:r>
              <a:rPr lang="en-US" altLang="zh-CN" dirty="0" smtClean="0"/>
              <a:t>生产部20XX上半年工作总结</a:t>
            </a:r>
            <a:endParaRPr lang="en-US" altLang="zh-CN" dirty="0"/>
          </a:p>
        </p:txBody>
      </p:sp>
      <p:sp>
        <p:nvSpPr>
          <p:cNvPr id="6" name="灯片编号占位符 5"/>
          <p:cNvSpPr>
            <a:spLocks noGrp="1"/>
          </p:cNvSpPr>
          <p:nvPr>
            <p:ph type="sldNum" sz="quarter" idx="12"/>
          </p:nvPr>
        </p:nvSpPr>
        <p:spPr>
          <a:xfrm>
            <a:off x="8733368" y="6245225"/>
            <a:ext cx="3052233" cy="476250"/>
          </a:xfrm>
        </p:spPr>
        <p:txBody>
          <a:bodyPr/>
          <a:lstStyle>
            <a:lvl1pPr>
              <a:defRPr/>
            </a:lvl1pPr>
          </a:lstStyle>
          <a:p>
            <a:fld id="{A6CBADC5-F5F8-4E3B-9308-F3AE5746A74D}" type="slidenum">
              <a:rPr lang="en-US" altLang="zh-CN"/>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397933" y="228600"/>
            <a:ext cx="11387667" cy="1143000"/>
          </a:xfrm>
        </p:spPr>
        <p:txBody>
          <a:bodyPr/>
          <a:lstStyle/>
          <a:p>
            <a:r>
              <a:rPr lang="zh-CN" altLang="en-US"/>
              <a:t>单击此处编辑母版标题样式</a:t>
            </a:r>
            <a:endParaRPr lang="zh-CN" altLang="en-US"/>
          </a:p>
        </p:txBody>
      </p:sp>
      <p:sp>
        <p:nvSpPr>
          <p:cNvPr id="3" name="文本占位符 2"/>
          <p:cNvSpPr>
            <a:spLocks noGrp="1"/>
          </p:cNvSpPr>
          <p:nvPr>
            <p:ph type="body" sz="half" idx="1" hasCustomPrompt="1"/>
          </p:nvPr>
        </p:nvSpPr>
        <p:spPr>
          <a:xfrm>
            <a:off x="812800" y="1600200"/>
            <a:ext cx="5334000" cy="4498975"/>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quarter" idx="2" hasCustomPrompt="1"/>
          </p:nvPr>
        </p:nvSpPr>
        <p:spPr>
          <a:xfrm>
            <a:off x="6350000" y="1600200"/>
            <a:ext cx="5334000" cy="21732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内容占位符 4"/>
          <p:cNvSpPr>
            <a:spLocks noGrp="1"/>
          </p:cNvSpPr>
          <p:nvPr>
            <p:ph sz="quarter" idx="3" hasCustomPrompt="1"/>
          </p:nvPr>
        </p:nvSpPr>
        <p:spPr>
          <a:xfrm>
            <a:off x="6350000" y="3925889"/>
            <a:ext cx="5334000" cy="2173287"/>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日期占位符 5"/>
          <p:cNvSpPr>
            <a:spLocks noGrp="1"/>
          </p:cNvSpPr>
          <p:nvPr>
            <p:ph type="dt" sz="half" idx="10"/>
          </p:nvPr>
        </p:nvSpPr>
        <p:spPr>
          <a:xfrm>
            <a:off x="397934" y="6245225"/>
            <a:ext cx="3052233" cy="476250"/>
          </a:xfrm>
        </p:spPr>
        <p:txBody>
          <a:bodyPr/>
          <a:lstStyle>
            <a:lvl1pPr>
              <a:defRPr/>
            </a:lvl1pPr>
          </a:lstStyle>
          <a:p>
            <a:endParaRPr lang="en-US" altLang="zh-CN"/>
          </a:p>
        </p:txBody>
      </p:sp>
      <p:sp>
        <p:nvSpPr>
          <p:cNvPr id="7" name="页脚占位符 6"/>
          <p:cNvSpPr>
            <a:spLocks noGrp="1"/>
          </p:cNvSpPr>
          <p:nvPr>
            <p:ph type="ftr" sz="quarter" idx="11"/>
          </p:nvPr>
        </p:nvSpPr>
        <p:spPr>
          <a:xfrm>
            <a:off x="4161367" y="6245225"/>
            <a:ext cx="3860800" cy="476250"/>
          </a:xfrm>
        </p:spPr>
        <p:txBody>
          <a:bodyPr/>
          <a:lstStyle>
            <a:lvl1pPr>
              <a:defRPr/>
            </a:lvl1pPr>
          </a:lstStyle>
          <a:p>
            <a:r>
              <a:rPr lang="en-US" altLang="zh-CN" dirty="0" smtClean="0"/>
              <a:t>生产部20XX上半年工作总结</a:t>
            </a:r>
            <a:endParaRPr lang="en-US" altLang="zh-CN" dirty="0"/>
          </a:p>
        </p:txBody>
      </p:sp>
      <p:sp>
        <p:nvSpPr>
          <p:cNvPr id="8" name="灯片编号占位符 7"/>
          <p:cNvSpPr>
            <a:spLocks noGrp="1"/>
          </p:cNvSpPr>
          <p:nvPr>
            <p:ph type="sldNum" sz="quarter" idx="12"/>
          </p:nvPr>
        </p:nvSpPr>
        <p:spPr>
          <a:xfrm>
            <a:off x="8733368" y="6245225"/>
            <a:ext cx="3052233" cy="476250"/>
          </a:xfrm>
        </p:spPr>
        <p:txBody>
          <a:bodyPr/>
          <a:lstStyle>
            <a:lvl1pPr>
              <a:defRPr/>
            </a:lvl1pPr>
          </a:lstStyle>
          <a:p>
            <a:fld id="{18E886BB-2535-4243-8C29-992E771B979D}" type="slidenum">
              <a:rPr lang="en-US" altLang="zh-CN"/>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97933" y="228600"/>
            <a:ext cx="11387667" cy="1143000"/>
          </a:xfrm>
        </p:spPr>
        <p:txBody>
          <a:bodyPr/>
          <a:lstStyle/>
          <a:p>
            <a:r>
              <a:rPr lang="zh-CN" altLang="en-US"/>
              <a:t>单击此处编辑母版标题样式</a:t>
            </a:r>
            <a:endParaRPr lang="zh-CN" altLang="en-US"/>
          </a:p>
        </p:txBody>
      </p:sp>
      <p:sp>
        <p:nvSpPr>
          <p:cNvPr id="3" name="文本占位符 2"/>
          <p:cNvSpPr>
            <a:spLocks noGrp="1"/>
          </p:cNvSpPr>
          <p:nvPr>
            <p:ph type="body" sz="half" idx="1" hasCustomPrompt="1"/>
          </p:nvPr>
        </p:nvSpPr>
        <p:spPr>
          <a:xfrm>
            <a:off x="812800" y="1600200"/>
            <a:ext cx="5334000" cy="4498975"/>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350000" y="1600200"/>
            <a:ext cx="5334000" cy="4498975"/>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397934" y="6245225"/>
            <a:ext cx="3052233" cy="476250"/>
          </a:xfrm>
        </p:spPr>
        <p:txBody>
          <a:bodyPr/>
          <a:lstStyle>
            <a:lvl1pPr>
              <a:defRPr/>
            </a:lvl1pPr>
          </a:lstStyle>
          <a:p>
            <a:endParaRPr lang="en-US" altLang="zh-CN"/>
          </a:p>
        </p:txBody>
      </p:sp>
      <p:sp>
        <p:nvSpPr>
          <p:cNvPr id="6" name="页脚占位符 5"/>
          <p:cNvSpPr>
            <a:spLocks noGrp="1"/>
          </p:cNvSpPr>
          <p:nvPr>
            <p:ph type="ftr" sz="quarter" idx="11"/>
          </p:nvPr>
        </p:nvSpPr>
        <p:spPr>
          <a:xfrm>
            <a:off x="4161367" y="6245225"/>
            <a:ext cx="3860800" cy="476250"/>
          </a:xfrm>
        </p:spPr>
        <p:txBody>
          <a:bodyPr/>
          <a:lstStyle>
            <a:lvl1pPr>
              <a:defRPr/>
            </a:lvl1pPr>
          </a:lstStyle>
          <a:p>
            <a:r>
              <a:rPr lang="en-US" altLang="zh-CN" dirty="0" smtClean="0"/>
              <a:t>生产部20XX上半年工作总结</a:t>
            </a:r>
            <a:endParaRPr lang="en-US" altLang="zh-CN" dirty="0"/>
          </a:p>
        </p:txBody>
      </p:sp>
      <p:sp>
        <p:nvSpPr>
          <p:cNvPr id="7" name="灯片编号占位符 6"/>
          <p:cNvSpPr>
            <a:spLocks noGrp="1"/>
          </p:cNvSpPr>
          <p:nvPr>
            <p:ph type="sldNum" sz="quarter" idx="12"/>
          </p:nvPr>
        </p:nvSpPr>
        <p:spPr>
          <a:xfrm>
            <a:off x="8733368" y="6245225"/>
            <a:ext cx="3052233" cy="476250"/>
          </a:xfrm>
        </p:spPr>
        <p:txBody>
          <a:bodyPr/>
          <a:lstStyle>
            <a:lvl1pPr>
              <a:defRPr/>
            </a:lvl1pPr>
          </a:lstStyle>
          <a:p>
            <a:fld id="{F6C89359-AF26-495A-A67E-E6EEAEB31628}" type="slidenum">
              <a:rPr lang="en-US" altLang="zh-CN"/>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11" name="TextBox 10"/>
          <p:cNvSpPr txBox="1"/>
          <p:nvPr userDrawn="1"/>
        </p:nvSpPr>
        <p:spPr>
          <a:xfrm>
            <a:off x="2149004" y="6739570"/>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http://www.ypppt.com/xiazai/</a:t>
            </a:r>
            <a:endParaRPr kumimoji="0" lang="en-US" altLang="zh-CN" sz="100" b="0" i="0" u="none" strike="noStrike" kern="0" cap="none" spc="0" normalizeH="0" baseline="0" noProof="0" dirty="0" smtClean="0">
              <a:ln>
                <a:noFill/>
              </a:ln>
              <a:solidFill>
                <a:prstClr val="black"/>
              </a:solidFill>
              <a:effectLst/>
              <a:uLnTx/>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4.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9.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0.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1.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8.xml"/><Relationship Id="rId2" Type="http://schemas.openxmlformats.org/officeDocument/2006/relationships/hyperlink" Target="https://www.pptying.com" TargetMode="External"/><Relationship Id="rId1"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chart" Target="../charts/chart5.xml"/><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chart" Target="../charts/chart9.xml"/><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chart" Target="../charts/chart6.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chart" Target="../charts/chart13.xml"/><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形状 30"/>
          <p:cNvSpPr/>
          <p:nvPr/>
        </p:nvSpPr>
        <p:spPr>
          <a:xfrm>
            <a:off x="7206266" y="0"/>
            <a:ext cx="4985736" cy="6858001"/>
          </a:xfrm>
          <a:custGeom>
            <a:avLst/>
            <a:gdLst>
              <a:gd name="connsiteX0" fmla="*/ 1940583 w 5789739"/>
              <a:gd name="connsiteY0" fmla="*/ 0 h 6858001"/>
              <a:gd name="connsiteX1" fmla="*/ 5789739 w 5789739"/>
              <a:gd name="connsiteY1" fmla="*/ 0 h 6858001"/>
              <a:gd name="connsiteX2" fmla="*/ 5789739 w 5789739"/>
              <a:gd name="connsiteY2" fmla="*/ 6858001 h 6858001"/>
              <a:gd name="connsiteX3" fmla="*/ 0 w 5789739"/>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789739" h="6858001">
                <a:moveTo>
                  <a:pt x="1940583" y="0"/>
                </a:moveTo>
                <a:lnTo>
                  <a:pt x="5789739" y="0"/>
                </a:lnTo>
                <a:lnTo>
                  <a:pt x="5789739" y="6858001"/>
                </a:lnTo>
                <a:lnTo>
                  <a:pt x="0" y="6858001"/>
                </a:lnTo>
                <a:close/>
              </a:path>
            </a:pathLst>
          </a:custGeom>
          <a:solidFill>
            <a:srgbClr val="3F94D5"/>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平行四边形 31"/>
          <p:cNvSpPr/>
          <p:nvPr/>
        </p:nvSpPr>
        <p:spPr>
          <a:xfrm rot="21274641">
            <a:off x="7934755" y="49106"/>
            <a:ext cx="1130798" cy="2985421"/>
          </a:xfrm>
          <a:prstGeom prst="parallelogram">
            <a:avLst>
              <a:gd name="adj" fmla="val 8755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平行四边形 32"/>
          <p:cNvSpPr/>
          <p:nvPr/>
        </p:nvSpPr>
        <p:spPr>
          <a:xfrm>
            <a:off x="6846034" y="2560827"/>
            <a:ext cx="1526550" cy="4574224"/>
          </a:xfrm>
          <a:prstGeom prst="parallelogram">
            <a:avLst>
              <a:gd name="adj" fmla="val 8086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任意多边形: 形状 33"/>
          <p:cNvSpPr/>
          <p:nvPr/>
        </p:nvSpPr>
        <p:spPr>
          <a:xfrm>
            <a:off x="619933" y="0"/>
            <a:ext cx="2997642" cy="3143250"/>
          </a:xfrm>
          <a:custGeom>
            <a:avLst/>
            <a:gdLst>
              <a:gd name="connsiteX0" fmla="*/ 3037408 w 6540310"/>
              <a:gd name="connsiteY0" fmla="*/ 0 h 6858000"/>
              <a:gd name="connsiteX1" fmla="*/ 6540310 w 6540310"/>
              <a:gd name="connsiteY1" fmla="*/ 0 h 6858000"/>
              <a:gd name="connsiteX2" fmla="*/ 3502902 w 6540310"/>
              <a:gd name="connsiteY2" fmla="*/ 6858000 h 6858000"/>
              <a:gd name="connsiteX3" fmla="*/ 0 w 65403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540310" h="685800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5" name="组合 34"/>
          <p:cNvGrpSpPr/>
          <p:nvPr/>
        </p:nvGrpSpPr>
        <p:grpSpPr>
          <a:xfrm>
            <a:off x="-102685" y="1887688"/>
            <a:ext cx="10242898" cy="3009702"/>
            <a:chOff x="-107281" y="2214417"/>
            <a:chExt cx="9458492" cy="2521969"/>
          </a:xfrm>
        </p:grpSpPr>
        <p:sp>
          <p:nvSpPr>
            <p:cNvPr id="36" name="任意多边形: 形状 33"/>
            <p:cNvSpPr/>
            <p:nvPr/>
          </p:nvSpPr>
          <p:spPr>
            <a:xfrm>
              <a:off x="-107281" y="2214417"/>
              <a:ext cx="9458492" cy="2521969"/>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1" u="none" strike="noStrike" kern="0" cap="none" spc="0" normalizeH="0" baseline="0" noProof="0" dirty="0">
                <a:ln>
                  <a:noFill/>
                </a:ln>
                <a:solidFill>
                  <a:srgbClr val="FFFFFF"/>
                </a:solidFill>
                <a:effectLst/>
                <a:uLnTx/>
                <a:uFillTx/>
                <a:cs typeface="+mn-ea"/>
                <a:sym typeface="+mn-lt"/>
              </a:endParaRPr>
            </a:p>
          </p:txBody>
        </p:sp>
        <p:sp>
          <p:nvSpPr>
            <p:cNvPr id="37" name="矩形 36"/>
            <p:cNvSpPr/>
            <p:nvPr/>
          </p:nvSpPr>
          <p:spPr>
            <a:xfrm>
              <a:off x="-9405" y="2214417"/>
              <a:ext cx="8775453" cy="2521969"/>
            </a:xfrm>
            <a:prstGeom prst="rect">
              <a:avLst/>
            </a:prstGeom>
            <a:solidFill>
              <a:srgbClr val="FFFFFF"/>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1" u="none" strike="noStrike" kern="0" cap="none" spc="0" normalizeH="0" baseline="0" noProof="0">
                <a:ln>
                  <a:noFill/>
                </a:ln>
                <a:solidFill>
                  <a:srgbClr val="FFFFFF"/>
                </a:solidFill>
                <a:effectLst/>
                <a:uLnTx/>
                <a:uFillTx/>
                <a:cs typeface="+mn-ea"/>
                <a:sym typeface="+mn-lt"/>
              </a:endParaRPr>
            </a:p>
          </p:txBody>
        </p:sp>
      </p:grpSp>
      <p:grpSp>
        <p:nvGrpSpPr>
          <p:cNvPr id="38" name="组合 37"/>
          <p:cNvGrpSpPr/>
          <p:nvPr/>
        </p:nvGrpSpPr>
        <p:grpSpPr>
          <a:xfrm>
            <a:off x="1079066" y="2393908"/>
            <a:ext cx="7571303" cy="1833782"/>
            <a:chOff x="1221018" y="2972625"/>
            <a:chExt cx="7571303" cy="1833782"/>
          </a:xfrm>
        </p:grpSpPr>
        <p:sp>
          <p:nvSpPr>
            <p:cNvPr id="39" name="文本框 38"/>
            <p:cNvSpPr txBox="1"/>
            <p:nvPr/>
          </p:nvSpPr>
          <p:spPr>
            <a:xfrm>
              <a:off x="1221018" y="2972625"/>
              <a:ext cx="7571303" cy="1200329"/>
            </a:xfrm>
            <a:prstGeom prst="rect">
              <a:avLst/>
            </a:prstGeom>
            <a:noFill/>
          </p:spPr>
          <p:txBody>
            <a:bodyPr wrap="none" rtlCol="0">
              <a:spAutoFit/>
            </a:bodyPr>
            <a:lstStyle/>
            <a:p>
              <a:pPr lvl="0">
                <a:defRPr/>
              </a:pPr>
              <a:r>
                <a:rPr lang="zh-CN" altLang="en-US" sz="7200" b="1" kern="0" dirty="0" smtClean="0">
                  <a:solidFill>
                    <a:srgbClr val="3F94D5"/>
                  </a:solidFill>
                  <a:cs typeface="+mn-ea"/>
                  <a:sym typeface="+mn-lt"/>
                </a:rPr>
                <a:t>公司企业年</a:t>
              </a:r>
              <a:r>
                <a:rPr lang="zh-CN" altLang="en-US" sz="7200" b="1" kern="0" dirty="0">
                  <a:solidFill>
                    <a:srgbClr val="3F94D5"/>
                  </a:solidFill>
                  <a:cs typeface="+mn-ea"/>
                  <a:sym typeface="+mn-lt"/>
                </a:rPr>
                <a:t>中总结</a:t>
              </a:r>
              <a:endParaRPr lang="zh-CN" altLang="en-US" sz="7200" b="1" kern="0" dirty="0">
                <a:solidFill>
                  <a:srgbClr val="3F94D5"/>
                </a:solidFill>
                <a:cs typeface="+mn-ea"/>
                <a:sym typeface="+mn-lt"/>
              </a:endParaRPr>
            </a:p>
          </p:txBody>
        </p:sp>
        <p:sp>
          <p:nvSpPr>
            <p:cNvPr id="40" name="文本框 39"/>
            <p:cNvSpPr txBox="1"/>
            <p:nvPr/>
          </p:nvSpPr>
          <p:spPr>
            <a:xfrm>
              <a:off x="1992390" y="4467853"/>
              <a:ext cx="6028558" cy="338554"/>
            </a:xfrm>
            <a:prstGeom prst="rect">
              <a:avLst/>
            </a:prstGeom>
            <a:noFill/>
          </p:spPr>
          <p:txBody>
            <a:bodyPr wrap="square" rtlCol="0">
              <a:spAutoFit/>
            </a:bodyPr>
            <a:lstStyle/>
            <a:p>
              <a:pPr algn="dist"/>
              <a:r>
                <a:rPr kumimoji="1" lang="zh-CN" altLang="en-US" sz="1600" dirty="0">
                  <a:solidFill>
                    <a:schemeClr val="bg2">
                      <a:lumMod val="25000"/>
                    </a:schemeClr>
                  </a:solidFill>
                  <a:cs typeface="+mn-ea"/>
                  <a:sym typeface="+mn-lt"/>
                </a:rPr>
                <a:t>工</a:t>
              </a:r>
              <a:r>
                <a:rPr kumimoji="1" lang="en-US" altLang="zh-CN" sz="1600" dirty="0">
                  <a:solidFill>
                    <a:schemeClr val="bg2">
                      <a:lumMod val="25000"/>
                    </a:schemeClr>
                  </a:solidFill>
                  <a:cs typeface="+mn-ea"/>
                  <a:sym typeface="+mn-lt"/>
                </a:rPr>
                <a:t>/</a:t>
              </a:r>
              <a:r>
                <a:rPr kumimoji="1" lang="zh-CN" altLang="en-US" sz="1600" dirty="0">
                  <a:solidFill>
                    <a:schemeClr val="bg2">
                      <a:lumMod val="25000"/>
                    </a:schemeClr>
                  </a:solidFill>
                  <a:cs typeface="+mn-ea"/>
                  <a:sym typeface="+mn-lt"/>
                </a:rPr>
                <a:t>作</a:t>
              </a:r>
              <a:r>
                <a:rPr kumimoji="1" lang="en-US" altLang="zh-CN" sz="1600" dirty="0">
                  <a:solidFill>
                    <a:schemeClr val="bg2">
                      <a:lumMod val="25000"/>
                    </a:schemeClr>
                  </a:solidFill>
                  <a:cs typeface="+mn-ea"/>
                  <a:sym typeface="+mn-lt"/>
                </a:rPr>
                <a:t>/</a:t>
              </a:r>
              <a:r>
                <a:rPr kumimoji="1" lang="zh-CN" altLang="en-US" sz="1600" dirty="0">
                  <a:solidFill>
                    <a:schemeClr val="bg2">
                      <a:lumMod val="25000"/>
                    </a:schemeClr>
                  </a:solidFill>
                  <a:cs typeface="+mn-ea"/>
                  <a:sym typeface="+mn-lt"/>
                </a:rPr>
                <a:t>总</a:t>
              </a:r>
              <a:r>
                <a:rPr kumimoji="1" lang="en-US" altLang="zh-CN" sz="1600" dirty="0">
                  <a:solidFill>
                    <a:schemeClr val="bg2">
                      <a:lumMod val="25000"/>
                    </a:schemeClr>
                  </a:solidFill>
                  <a:cs typeface="+mn-ea"/>
                  <a:sym typeface="+mn-lt"/>
                </a:rPr>
                <a:t>/</a:t>
              </a:r>
              <a:r>
                <a:rPr kumimoji="1" lang="zh-CN" altLang="en-US" sz="1600" dirty="0">
                  <a:solidFill>
                    <a:schemeClr val="bg2">
                      <a:lumMod val="25000"/>
                    </a:schemeClr>
                  </a:solidFill>
                  <a:cs typeface="+mn-ea"/>
                  <a:sym typeface="+mn-lt"/>
                </a:rPr>
                <a:t>结  </a:t>
              </a:r>
              <a:r>
                <a:rPr kumimoji="1" lang="en-US" altLang="zh-CN" sz="1600" dirty="0">
                  <a:solidFill>
                    <a:schemeClr val="bg2">
                      <a:lumMod val="25000"/>
                    </a:schemeClr>
                  </a:solidFill>
                  <a:cs typeface="+mn-ea"/>
                  <a:sym typeface="+mn-lt"/>
                </a:rPr>
                <a:t>/</a:t>
              </a:r>
              <a:r>
                <a:rPr kumimoji="1" lang="zh-CN" altLang="en-US" sz="1600" dirty="0">
                  <a:solidFill>
                    <a:schemeClr val="bg2">
                      <a:lumMod val="25000"/>
                    </a:schemeClr>
                  </a:solidFill>
                  <a:cs typeface="+mn-ea"/>
                  <a:sym typeface="+mn-lt"/>
                </a:rPr>
                <a:t>述</a:t>
              </a:r>
              <a:r>
                <a:rPr kumimoji="1" lang="en-US" altLang="zh-CN" sz="1600" dirty="0">
                  <a:solidFill>
                    <a:schemeClr val="bg2">
                      <a:lumMod val="25000"/>
                    </a:schemeClr>
                  </a:solidFill>
                  <a:cs typeface="+mn-ea"/>
                  <a:sym typeface="+mn-lt"/>
                </a:rPr>
                <a:t>/</a:t>
              </a:r>
              <a:r>
                <a:rPr kumimoji="1" lang="zh-CN" altLang="en-US" sz="1600" dirty="0">
                  <a:solidFill>
                    <a:schemeClr val="bg2">
                      <a:lumMod val="25000"/>
                    </a:schemeClr>
                  </a:solidFill>
                  <a:cs typeface="+mn-ea"/>
                  <a:sym typeface="+mn-lt"/>
                </a:rPr>
                <a:t>职</a:t>
              </a:r>
              <a:r>
                <a:rPr kumimoji="1" lang="en-US" altLang="zh-CN" sz="1600" dirty="0">
                  <a:solidFill>
                    <a:schemeClr val="bg2">
                      <a:lumMod val="25000"/>
                    </a:schemeClr>
                  </a:solidFill>
                  <a:cs typeface="+mn-ea"/>
                  <a:sym typeface="+mn-lt"/>
                </a:rPr>
                <a:t>/</a:t>
              </a:r>
              <a:r>
                <a:rPr kumimoji="1" lang="zh-CN" altLang="en-US" sz="1600" dirty="0">
                  <a:solidFill>
                    <a:schemeClr val="bg2">
                      <a:lumMod val="25000"/>
                    </a:schemeClr>
                  </a:solidFill>
                  <a:cs typeface="+mn-ea"/>
                  <a:sym typeface="+mn-lt"/>
                </a:rPr>
                <a:t>报</a:t>
              </a:r>
              <a:r>
                <a:rPr kumimoji="1" lang="en-US" altLang="zh-CN" sz="1600" dirty="0">
                  <a:solidFill>
                    <a:schemeClr val="bg2">
                      <a:lumMod val="25000"/>
                    </a:schemeClr>
                  </a:solidFill>
                  <a:cs typeface="+mn-ea"/>
                  <a:sym typeface="+mn-lt"/>
                </a:rPr>
                <a:t>/</a:t>
              </a:r>
              <a:r>
                <a:rPr kumimoji="1" lang="zh-CN" altLang="en-US" sz="1600" dirty="0">
                  <a:solidFill>
                    <a:schemeClr val="bg2">
                      <a:lumMod val="25000"/>
                    </a:schemeClr>
                  </a:solidFill>
                  <a:cs typeface="+mn-ea"/>
                  <a:sym typeface="+mn-lt"/>
                </a:rPr>
                <a:t>告  </a:t>
              </a:r>
              <a:r>
                <a:rPr kumimoji="1" lang="en-US" altLang="zh-CN" sz="1600" dirty="0">
                  <a:solidFill>
                    <a:schemeClr val="bg2">
                      <a:lumMod val="25000"/>
                    </a:schemeClr>
                  </a:solidFill>
                  <a:cs typeface="+mn-ea"/>
                  <a:sym typeface="+mn-lt"/>
                </a:rPr>
                <a:t>/</a:t>
              </a:r>
              <a:r>
                <a:rPr kumimoji="1" lang="zh-CN" altLang="en-US" sz="1600" dirty="0">
                  <a:solidFill>
                    <a:schemeClr val="bg2">
                      <a:lumMod val="25000"/>
                    </a:schemeClr>
                  </a:solidFill>
                  <a:cs typeface="+mn-ea"/>
                  <a:sym typeface="+mn-lt"/>
                </a:rPr>
                <a:t>项</a:t>
              </a:r>
              <a:r>
                <a:rPr kumimoji="1" lang="en-US" altLang="zh-CN" sz="1600" dirty="0">
                  <a:solidFill>
                    <a:schemeClr val="bg2">
                      <a:lumMod val="25000"/>
                    </a:schemeClr>
                  </a:solidFill>
                  <a:cs typeface="+mn-ea"/>
                  <a:sym typeface="+mn-lt"/>
                </a:rPr>
                <a:t>/</a:t>
              </a:r>
              <a:r>
                <a:rPr kumimoji="1" lang="zh-CN" altLang="en-US" sz="1600" dirty="0">
                  <a:solidFill>
                    <a:schemeClr val="bg2">
                      <a:lumMod val="25000"/>
                    </a:schemeClr>
                  </a:solidFill>
                  <a:cs typeface="+mn-ea"/>
                  <a:sym typeface="+mn-lt"/>
                </a:rPr>
                <a:t>目</a:t>
              </a:r>
              <a:r>
                <a:rPr kumimoji="1" lang="en-US" altLang="zh-CN" sz="1600" dirty="0">
                  <a:solidFill>
                    <a:schemeClr val="bg2">
                      <a:lumMod val="25000"/>
                    </a:schemeClr>
                  </a:solidFill>
                  <a:cs typeface="+mn-ea"/>
                  <a:sym typeface="+mn-lt"/>
                </a:rPr>
                <a:t>/</a:t>
              </a:r>
              <a:r>
                <a:rPr kumimoji="1" lang="zh-CN" altLang="en-US" sz="1600" dirty="0">
                  <a:solidFill>
                    <a:schemeClr val="bg2">
                      <a:lumMod val="25000"/>
                    </a:schemeClr>
                  </a:solidFill>
                  <a:cs typeface="+mn-ea"/>
                  <a:sym typeface="+mn-lt"/>
                </a:rPr>
                <a:t>汇</a:t>
              </a:r>
              <a:r>
                <a:rPr kumimoji="1" lang="en-US" altLang="zh-CN" sz="1600" dirty="0">
                  <a:solidFill>
                    <a:schemeClr val="bg2">
                      <a:lumMod val="25000"/>
                    </a:schemeClr>
                  </a:solidFill>
                  <a:cs typeface="+mn-ea"/>
                  <a:sym typeface="+mn-lt"/>
                </a:rPr>
                <a:t>/</a:t>
              </a:r>
              <a:r>
                <a:rPr kumimoji="1" lang="zh-CN" altLang="en-US" sz="1600" dirty="0">
                  <a:solidFill>
                    <a:schemeClr val="bg2">
                      <a:lumMod val="25000"/>
                    </a:schemeClr>
                  </a:solidFill>
                  <a:cs typeface="+mn-ea"/>
                  <a:sym typeface="+mn-lt"/>
                </a:rPr>
                <a:t>报</a:t>
              </a:r>
              <a:endParaRPr kumimoji="1" lang="zh-CN" altLang="en-US" sz="1600" dirty="0">
                <a:solidFill>
                  <a:schemeClr val="bg2">
                    <a:lumMod val="25000"/>
                  </a:schemeClr>
                </a:solidFill>
                <a:cs typeface="+mn-ea"/>
                <a:sym typeface="+mn-lt"/>
              </a:endParaRPr>
            </a:p>
          </p:txBody>
        </p:sp>
      </p:grpSp>
      <p:sp>
        <p:nvSpPr>
          <p:cNvPr id="41" name="文本框 40"/>
          <p:cNvSpPr txBox="1"/>
          <p:nvPr/>
        </p:nvSpPr>
        <p:spPr>
          <a:xfrm flipH="1">
            <a:off x="2040212" y="5349396"/>
            <a:ext cx="1922188" cy="460375"/>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600" dirty="0">
                <a:solidFill>
                  <a:schemeClr val="bg2">
                    <a:lumMod val="25000"/>
                  </a:schemeClr>
                </a:solidFill>
                <a:cs typeface="+mn-ea"/>
                <a:sym typeface="+mn-lt"/>
              </a:rPr>
              <a:t>汇报人</a:t>
            </a:r>
            <a:r>
              <a:rPr lang="zh-CN" altLang="en-US" sz="1600" dirty="0" smtClean="0">
                <a:solidFill>
                  <a:schemeClr val="bg2">
                    <a:lumMod val="25000"/>
                  </a:schemeClr>
                </a:solidFill>
                <a:cs typeface="+mn-ea"/>
                <a:sym typeface="+mn-lt"/>
              </a:rPr>
              <a:t>：</a:t>
            </a:r>
            <a:r>
              <a:rPr lang="en-US" altLang="zh-CN" sz="1600" dirty="0" smtClean="0">
                <a:solidFill>
                  <a:schemeClr val="bg2">
                    <a:lumMod val="25000"/>
                  </a:schemeClr>
                </a:solidFill>
                <a:cs typeface="+mn-ea"/>
                <a:sym typeface="+mn-lt"/>
              </a:rPr>
              <a:t>PPT</a:t>
            </a:r>
            <a:r>
              <a:rPr lang="zh-CN" altLang="en-US" sz="1600" dirty="0" smtClean="0">
                <a:solidFill>
                  <a:schemeClr val="bg2">
                    <a:lumMod val="25000"/>
                  </a:schemeClr>
                </a:solidFill>
                <a:cs typeface="+mn-ea"/>
                <a:sym typeface="+mn-lt"/>
              </a:rPr>
              <a:t>营</a:t>
            </a:r>
            <a:endParaRPr lang="zh-CN" altLang="en-US" sz="1600" dirty="0" smtClean="0">
              <a:solidFill>
                <a:schemeClr val="bg2">
                  <a:lumMod val="25000"/>
                </a:schemeClr>
              </a:solidFill>
              <a:cs typeface="+mn-ea"/>
              <a:sym typeface="+mn-lt"/>
            </a:endParaRPr>
          </a:p>
        </p:txBody>
      </p:sp>
      <p:sp>
        <p:nvSpPr>
          <p:cNvPr id="42" name="文本框 41"/>
          <p:cNvSpPr txBox="1"/>
          <p:nvPr/>
        </p:nvSpPr>
        <p:spPr>
          <a:xfrm flipH="1">
            <a:off x="4276971" y="5360361"/>
            <a:ext cx="1832786" cy="418191"/>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600" dirty="0">
                <a:solidFill>
                  <a:schemeClr val="bg2">
                    <a:lumMod val="25000"/>
                  </a:schemeClr>
                </a:solidFill>
                <a:cs typeface="+mn-ea"/>
                <a:sym typeface="+mn-lt"/>
              </a:rPr>
              <a:t>时间；</a:t>
            </a:r>
            <a:r>
              <a:rPr lang="en-US" altLang="zh-CN" sz="1600" dirty="0">
                <a:solidFill>
                  <a:schemeClr val="bg2">
                    <a:lumMod val="25000"/>
                  </a:schemeClr>
                </a:solidFill>
                <a:cs typeface="+mn-ea"/>
                <a:sym typeface="+mn-lt"/>
              </a:rPr>
              <a:t>20XX.X</a:t>
            </a:r>
            <a:endParaRPr lang="zh-CN" altLang="en-US" sz="1600" dirty="0">
              <a:solidFill>
                <a:schemeClr val="bg2">
                  <a:lumMod val="25000"/>
                </a:schemeClr>
              </a:solidFill>
              <a:cs typeface="+mn-ea"/>
              <a:sym typeface="+mn-lt"/>
            </a:endParaRPr>
          </a:p>
        </p:txBody>
      </p:sp>
      <p:sp>
        <p:nvSpPr>
          <p:cNvPr id="43" name="文本框 42"/>
          <p:cNvSpPr txBox="1"/>
          <p:nvPr/>
        </p:nvSpPr>
        <p:spPr>
          <a:xfrm>
            <a:off x="1251529" y="1301069"/>
            <a:ext cx="6288502" cy="461665"/>
          </a:xfrm>
          <a:prstGeom prst="rect">
            <a:avLst/>
          </a:prstGeom>
          <a:noFill/>
        </p:spPr>
        <p:txBody>
          <a:bodyPr wrap="square">
            <a:spAutoFit/>
          </a:bodyPr>
          <a:lstStyle/>
          <a:p>
            <a:pPr algn="dist"/>
            <a:r>
              <a:rPr lang="zh-CN" altLang="en-US" sz="2400" dirty="0">
                <a:solidFill>
                  <a:schemeClr val="bg2">
                    <a:lumMod val="25000"/>
                  </a:schemeClr>
                </a:solidFill>
                <a:cs typeface="+mn-ea"/>
                <a:sym typeface="+mn-lt"/>
              </a:rPr>
              <a:t>SUMMARY REPORT TEMPLATE</a:t>
            </a:r>
            <a:endParaRPr lang="zh-CN" altLang="en-US" sz="2400" dirty="0">
              <a:solidFill>
                <a:schemeClr val="bg2">
                  <a:lumMod val="25000"/>
                </a:schemeClr>
              </a:solidFill>
              <a:cs typeface="+mn-ea"/>
              <a:sym typeface="+mn-lt"/>
            </a:endParaRPr>
          </a:p>
        </p:txBody>
      </p:sp>
      <p:grpSp>
        <p:nvGrpSpPr>
          <p:cNvPr id="44" name="小管"/>
          <p:cNvGrpSpPr/>
          <p:nvPr/>
        </p:nvGrpSpPr>
        <p:grpSpPr>
          <a:xfrm>
            <a:off x="188724" y="144957"/>
            <a:ext cx="1290928" cy="335728"/>
            <a:chOff x="-53" y="-51"/>
            <a:chExt cx="1022403" cy="265893"/>
          </a:xfrm>
          <a:solidFill>
            <a:schemeClr val="bg1"/>
          </a:solidFill>
        </p:grpSpPr>
        <p:sp>
          <p:nvSpPr>
            <p:cNvPr id="45" name="W"/>
            <p:cNvSpPr/>
            <p:nvPr/>
          </p:nvSpPr>
          <p:spPr>
            <a:xfrm>
              <a:off x="721584" y="-51"/>
              <a:ext cx="265841" cy="265893"/>
            </a:xfrm>
            <a:custGeom>
              <a:avLst/>
              <a:gdLst/>
              <a:ahLst/>
              <a:cxnLst/>
              <a:rect l="l" t="t" r="r" b="b"/>
              <a:pathLst>
                <a:path w="265841" h="265893">
                  <a:moveTo>
                    <a:pt x="138079" y="50"/>
                  </a:moveTo>
                  <a:cubicBezTo>
                    <a:pt x="86341" y="-1"/>
                    <a:pt x="39669" y="31125"/>
                    <a:pt x="19834" y="78910"/>
                  </a:cubicBezTo>
                  <a:cubicBezTo>
                    <a:pt x="0" y="126695"/>
                    <a:pt x="10910" y="181723"/>
                    <a:pt x="47476" y="218325"/>
                  </a:cubicBezTo>
                  <a:cubicBezTo>
                    <a:pt x="84042" y="254928"/>
                    <a:pt x="139059" y="265892"/>
                    <a:pt x="186864" y="246105"/>
                  </a:cubicBezTo>
                  <a:cubicBezTo>
                    <a:pt x="234668" y="226318"/>
                    <a:pt x="265841" y="179677"/>
                    <a:pt x="265841" y="127939"/>
                  </a:cubicBezTo>
                  <a:cubicBezTo>
                    <a:pt x="265841" y="57357"/>
                    <a:pt x="208661" y="120"/>
                    <a:pt x="138079" y="50"/>
                  </a:cubicBezTo>
                  <a:close/>
                  <a:moveTo>
                    <a:pt x="226217" y="86537"/>
                  </a:moveTo>
                  <a:cubicBezTo>
                    <a:pt x="226235" y="86833"/>
                    <a:pt x="226235" y="87130"/>
                    <a:pt x="226217" y="87426"/>
                  </a:cubicBezTo>
                  <a:lnTo>
                    <a:pt x="226217" y="88188"/>
                  </a:lnTo>
                  <a:lnTo>
                    <a:pt x="226217" y="88950"/>
                  </a:lnTo>
                  <a:lnTo>
                    <a:pt x="226217" y="89712"/>
                  </a:lnTo>
                  <a:lnTo>
                    <a:pt x="226217" y="89712"/>
                  </a:lnTo>
                  <a:lnTo>
                    <a:pt x="173766" y="194233"/>
                  </a:lnTo>
                  <a:cubicBezTo>
                    <a:pt x="173024" y="196104"/>
                    <a:pt x="171624" y="197640"/>
                    <a:pt x="169829" y="198551"/>
                  </a:cubicBezTo>
                  <a:lnTo>
                    <a:pt x="168813" y="198551"/>
                  </a:lnTo>
                  <a:lnTo>
                    <a:pt x="168813" y="198551"/>
                  </a:lnTo>
                  <a:lnTo>
                    <a:pt x="167670" y="198551"/>
                  </a:lnTo>
                  <a:lnTo>
                    <a:pt x="163606" y="198551"/>
                  </a:lnTo>
                  <a:lnTo>
                    <a:pt x="162336" y="198551"/>
                  </a:lnTo>
                  <a:lnTo>
                    <a:pt x="162336" y="198551"/>
                  </a:lnTo>
                  <a:lnTo>
                    <a:pt x="161193" y="198551"/>
                  </a:lnTo>
                  <a:cubicBezTo>
                    <a:pt x="159327" y="197634"/>
                    <a:pt x="157876" y="196047"/>
                    <a:pt x="157129" y="194106"/>
                  </a:cubicBezTo>
                  <a:lnTo>
                    <a:pt x="140492" y="161340"/>
                  </a:lnTo>
                  <a:lnTo>
                    <a:pt x="149890" y="142544"/>
                  </a:lnTo>
                  <a:lnTo>
                    <a:pt x="163479" y="169722"/>
                  </a:lnTo>
                  <a:cubicBezTo>
                    <a:pt x="163479" y="169722"/>
                    <a:pt x="165003" y="172770"/>
                    <a:pt x="166527" y="169722"/>
                  </a:cubicBezTo>
                  <a:lnTo>
                    <a:pt x="202595" y="97840"/>
                  </a:lnTo>
                  <a:cubicBezTo>
                    <a:pt x="202595" y="97840"/>
                    <a:pt x="204119" y="94792"/>
                    <a:pt x="200690" y="94792"/>
                  </a:cubicBezTo>
                  <a:lnTo>
                    <a:pt x="172496" y="94792"/>
                  </a:lnTo>
                  <a:cubicBezTo>
                    <a:pt x="170436" y="94904"/>
                    <a:pt x="168572" y="96051"/>
                    <a:pt x="167543" y="97840"/>
                  </a:cubicBezTo>
                  <a:lnTo>
                    <a:pt x="153700" y="125399"/>
                  </a:lnTo>
                  <a:lnTo>
                    <a:pt x="153700" y="125399"/>
                  </a:lnTo>
                  <a:lnTo>
                    <a:pt x="138079" y="156641"/>
                  </a:lnTo>
                  <a:lnTo>
                    <a:pt x="138079" y="156641"/>
                  </a:lnTo>
                  <a:lnTo>
                    <a:pt x="118902" y="194741"/>
                  </a:lnTo>
                  <a:cubicBezTo>
                    <a:pt x="118160" y="196612"/>
                    <a:pt x="116760" y="198148"/>
                    <a:pt x="114965" y="199059"/>
                  </a:cubicBezTo>
                  <a:lnTo>
                    <a:pt x="113949" y="199059"/>
                  </a:lnTo>
                  <a:lnTo>
                    <a:pt x="113949" y="199059"/>
                  </a:lnTo>
                  <a:lnTo>
                    <a:pt x="112933" y="199059"/>
                  </a:lnTo>
                  <a:lnTo>
                    <a:pt x="110139" y="199059"/>
                  </a:lnTo>
                  <a:lnTo>
                    <a:pt x="108869" y="199059"/>
                  </a:lnTo>
                  <a:lnTo>
                    <a:pt x="108869" y="199059"/>
                  </a:lnTo>
                  <a:lnTo>
                    <a:pt x="107726" y="199059"/>
                  </a:lnTo>
                  <a:cubicBezTo>
                    <a:pt x="105915" y="198107"/>
                    <a:pt x="104515" y="196526"/>
                    <a:pt x="103789" y="194614"/>
                  </a:cubicBezTo>
                  <a:lnTo>
                    <a:pt x="50830" y="90093"/>
                  </a:lnTo>
                  <a:lnTo>
                    <a:pt x="50830" y="90093"/>
                  </a:lnTo>
                  <a:lnTo>
                    <a:pt x="50830" y="90093"/>
                  </a:lnTo>
                  <a:lnTo>
                    <a:pt x="50830" y="89331"/>
                  </a:lnTo>
                  <a:lnTo>
                    <a:pt x="50830" y="88569"/>
                  </a:lnTo>
                  <a:lnTo>
                    <a:pt x="50830" y="87426"/>
                  </a:lnTo>
                  <a:cubicBezTo>
                    <a:pt x="50811" y="87130"/>
                    <a:pt x="50811" y="86833"/>
                    <a:pt x="50830" y="86537"/>
                  </a:cubicBezTo>
                  <a:lnTo>
                    <a:pt x="50830" y="86537"/>
                  </a:lnTo>
                  <a:cubicBezTo>
                    <a:pt x="50830" y="86537"/>
                    <a:pt x="50830" y="86537"/>
                    <a:pt x="50830" y="86537"/>
                  </a:cubicBezTo>
                  <a:cubicBezTo>
                    <a:pt x="50814" y="86241"/>
                    <a:pt x="50814" y="85944"/>
                    <a:pt x="50830" y="85648"/>
                  </a:cubicBezTo>
                  <a:lnTo>
                    <a:pt x="50830" y="84124"/>
                  </a:lnTo>
                  <a:lnTo>
                    <a:pt x="50830" y="83362"/>
                  </a:lnTo>
                  <a:lnTo>
                    <a:pt x="50830" y="82600"/>
                  </a:lnTo>
                  <a:lnTo>
                    <a:pt x="50830" y="81965"/>
                  </a:lnTo>
                  <a:lnTo>
                    <a:pt x="50830" y="81330"/>
                  </a:lnTo>
                  <a:lnTo>
                    <a:pt x="50830" y="81330"/>
                  </a:lnTo>
                  <a:lnTo>
                    <a:pt x="50830" y="81330"/>
                  </a:lnTo>
                  <a:lnTo>
                    <a:pt x="50830" y="81330"/>
                  </a:lnTo>
                  <a:lnTo>
                    <a:pt x="51719" y="81330"/>
                  </a:lnTo>
                  <a:lnTo>
                    <a:pt x="51719" y="81330"/>
                  </a:lnTo>
                  <a:lnTo>
                    <a:pt x="51719" y="81330"/>
                  </a:lnTo>
                  <a:lnTo>
                    <a:pt x="52735" y="81330"/>
                  </a:lnTo>
                  <a:lnTo>
                    <a:pt x="53370" y="81330"/>
                  </a:lnTo>
                  <a:lnTo>
                    <a:pt x="111282" y="81330"/>
                  </a:lnTo>
                  <a:lnTo>
                    <a:pt x="112171" y="81330"/>
                  </a:lnTo>
                  <a:lnTo>
                    <a:pt x="112171" y="81330"/>
                  </a:lnTo>
                  <a:lnTo>
                    <a:pt x="113060" y="81330"/>
                  </a:lnTo>
                  <a:lnTo>
                    <a:pt x="113060" y="81330"/>
                  </a:lnTo>
                  <a:lnTo>
                    <a:pt x="113949" y="82092"/>
                  </a:lnTo>
                  <a:lnTo>
                    <a:pt x="113949" y="82092"/>
                  </a:lnTo>
                  <a:lnTo>
                    <a:pt x="114711" y="82981"/>
                  </a:lnTo>
                  <a:lnTo>
                    <a:pt x="114711" y="82981"/>
                  </a:lnTo>
                  <a:lnTo>
                    <a:pt x="114711" y="83616"/>
                  </a:lnTo>
                  <a:lnTo>
                    <a:pt x="114711" y="83616"/>
                  </a:lnTo>
                  <a:lnTo>
                    <a:pt x="135666" y="114350"/>
                  </a:lnTo>
                  <a:lnTo>
                    <a:pt x="126268" y="133019"/>
                  </a:lnTo>
                  <a:lnTo>
                    <a:pt x="108488" y="97713"/>
                  </a:lnTo>
                  <a:cubicBezTo>
                    <a:pt x="107550" y="96014"/>
                    <a:pt x="105845" y="94877"/>
                    <a:pt x="103916" y="94665"/>
                  </a:cubicBezTo>
                  <a:lnTo>
                    <a:pt x="75341" y="94665"/>
                  </a:lnTo>
                  <a:cubicBezTo>
                    <a:pt x="71912" y="94665"/>
                    <a:pt x="73436" y="97713"/>
                    <a:pt x="73436" y="97713"/>
                  </a:cubicBezTo>
                  <a:lnTo>
                    <a:pt x="109504" y="169595"/>
                  </a:lnTo>
                  <a:cubicBezTo>
                    <a:pt x="109504" y="169595"/>
                    <a:pt x="111028" y="172643"/>
                    <a:pt x="112552" y="169595"/>
                  </a:cubicBezTo>
                  <a:lnTo>
                    <a:pt x="127157" y="140512"/>
                  </a:lnTo>
                  <a:lnTo>
                    <a:pt x="142016" y="110032"/>
                  </a:lnTo>
                  <a:lnTo>
                    <a:pt x="155859" y="82600"/>
                  </a:lnTo>
                  <a:lnTo>
                    <a:pt x="155859" y="82600"/>
                  </a:lnTo>
                  <a:lnTo>
                    <a:pt x="155859" y="81965"/>
                  </a:lnTo>
                  <a:lnTo>
                    <a:pt x="155859" y="81965"/>
                  </a:lnTo>
                  <a:lnTo>
                    <a:pt x="156621" y="81076"/>
                  </a:lnTo>
                  <a:lnTo>
                    <a:pt x="156621" y="81076"/>
                  </a:lnTo>
                  <a:lnTo>
                    <a:pt x="157383" y="80441"/>
                  </a:lnTo>
                  <a:lnTo>
                    <a:pt x="157383" y="80441"/>
                  </a:lnTo>
                  <a:lnTo>
                    <a:pt x="158145" y="80441"/>
                  </a:lnTo>
                  <a:lnTo>
                    <a:pt x="158780" y="80441"/>
                  </a:lnTo>
                  <a:lnTo>
                    <a:pt x="159542" y="80441"/>
                  </a:lnTo>
                  <a:lnTo>
                    <a:pt x="218089" y="80441"/>
                  </a:lnTo>
                  <a:lnTo>
                    <a:pt x="219105" y="80441"/>
                  </a:lnTo>
                  <a:lnTo>
                    <a:pt x="219105" y="80441"/>
                  </a:lnTo>
                  <a:lnTo>
                    <a:pt x="219105" y="80441"/>
                  </a:lnTo>
                  <a:lnTo>
                    <a:pt x="219994" y="80441"/>
                  </a:lnTo>
                  <a:lnTo>
                    <a:pt x="219994" y="80441"/>
                  </a:lnTo>
                  <a:lnTo>
                    <a:pt x="220756" y="81076"/>
                  </a:lnTo>
                  <a:lnTo>
                    <a:pt x="220756" y="81076"/>
                  </a:lnTo>
                  <a:lnTo>
                    <a:pt x="220756" y="81838"/>
                  </a:lnTo>
                  <a:lnTo>
                    <a:pt x="220756" y="81838"/>
                  </a:lnTo>
                  <a:lnTo>
                    <a:pt x="220756" y="82727"/>
                  </a:lnTo>
                  <a:lnTo>
                    <a:pt x="220756" y="83362"/>
                  </a:lnTo>
                  <a:lnTo>
                    <a:pt x="220756" y="84251"/>
                  </a:lnTo>
                  <a:cubicBezTo>
                    <a:pt x="220756" y="84251"/>
                    <a:pt x="220756" y="84251"/>
                    <a:pt x="220756" y="85140"/>
                  </a:cubicBezTo>
                  <a:cubicBezTo>
                    <a:pt x="220756" y="86029"/>
                    <a:pt x="220756" y="85140"/>
                    <a:pt x="220756" y="85140"/>
                  </a:cubicBezTo>
                </a:path>
              </a:pathLst>
            </a:custGeom>
            <a:gr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46" name="椭圆"/>
            <p:cNvSpPr/>
            <p:nvPr/>
          </p:nvSpPr>
          <p:spPr>
            <a:xfrm>
              <a:off x="988822" y="223520"/>
              <a:ext cx="33528" cy="33528"/>
            </a:xfrm>
            <a:prstGeom prst="ellipse">
              <a:avLst/>
            </a:prstGeom>
            <a:gr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nvGrpSpPr>
            <p:cNvPr id="47" name="组合 46"/>
            <p:cNvGrpSpPr/>
            <p:nvPr/>
          </p:nvGrpSpPr>
          <p:grpSpPr>
            <a:xfrm>
              <a:off x="-53" y="31607"/>
              <a:ext cx="694871" cy="195625"/>
              <a:chOff x="-53" y="31607"/>
              <a:chExt cx="694871" cy="195625"/>
            </a:xfrm>
            <a:grpFill/>
          </p:grpSpPr>
          <p:sp>
            <p:nvSpPr>
              <p:cNvPr id="48" name="任意多边形"/>
              <p:cNvSpPr/>
              <p:nvPr/>
            </p:nvSpPr>
            <p:spPr>
              <a:xfrm>
                <a:off x="490300" y="32512"/>
                <a:ext cx="204518" cy="193631"/>
              </a:xfrm>
              <a:custGeom>
                <a:avLst/>
                <a:gdLst/>
                <a:ahLst/>
                <a:cxnLst/>
                <a:rect l="0" t="0" r="0" b="0"/>
                <a:pathLst>
                  <a:path w="204518" h="193631">
                    <a:moveTo>
                      <a:pt x="204517" y="139192"/>
                    </a:moveTo>
                    <a:cubicBezTo>
                      <a:pt x="204517" y="124843"/>
                      <a:pt x="198817" y="111082"/>
                      <a:pt x="188671" y="100936"/>
                    </a:cubicBezTo>
                    <a:cubicBezTo>
                      <a:pt x="178525" y="90790"/>
                      <a:pt x="164764" y="85090"/>
                      <a:pt x="150415" y="85090"/>
                    </a:cubicBezTo>
                    <a:lnTo>
                      <a:pt x="51482" y="85090"/>
                    </a:lnTo>
                    <a:cubicBezTo>
                      <a:pt x="39914" y="85830"/>
                      <a:pt x="28894" y="80079"/>
                      <a:pt x="22886" y="70166"/>
                    </a:cubicBezTo>
                    <a:cubicBezTo>
                      <a:pt x="16878" y="60254"/>
                      <a:pt x="16878" y="47823"/>
                      <a:pt x="22886" y="37911"/>
                    </a:cubicBezTo>
                    <a:cubicBezTo>
                      <a:pt x="28894" y="27998"/>
                      <a:pt x="39914" y="22247"/>
                      <a:pt x="51482" y="22987"/>
                    </a:cubicBezTo>
                    <a:lnTo>
                      <a:pt x="186102" y="22987"/>
                    </a:lnTo>
                    <a:cubicBezTo>
                      <a:pt x="191984" y="22368"/>
                      <a:pt x="196449" y="17408"/>
                      <a:pt x="196449" y="11494"/>
                    </a:cubicBezTo>
                    <a:cubicBezTo>
                      <a:pt x="196449" y="5579"/>
                      <a:pt x="191984" y="619"/>
                      <a:pt x="186102" y="0"/>
                    </a:cubicBezTo>
                    <a:lnTo>
                      <a:pt x="51482" y="0"/>
                    </a:lnTo>
                    <a:cubicBezTo>
                      <a:pt x="22655" y="1398"/>
                      <a:pt x="0" y="25178"/>
                      <a:pt x="0" y="54039"/>
                    </a:cubicBezTo>
                    <a:cubicBezTo>
                      <a:pt x="0" y="82900"/>
                      <a:pt x="22655" y="106679"/>
                      <a:pt x="51482" y="108077"/>
                    </a:cubicBezTo>
                    <a:lnTo>
                      <a:pt x="150415" y="108077"/>
                    </a:lnTo>
                    <a:cubicBezTo>
                      <a:pt x="166794" y="109125"/>
                      <a:pt x="179543" y="122716"/>
                      <a:pt x="179543" y="139129"/>
                    </a:cubicBezTo>
                    <a:cubicBezTo>
                      <a:pt x="179543" y="155541"/>
                      <a:pt x="166794" y="169132"/>
                      <a:pt x="150415" y="170180"/>
                    </a:cubicBezTo>
                    <a:lnTo>
                      <a:pt x="15922" y="170180"/>
                    </a:lnTo>
                    <a:cubicBezTo>
                      <a:pt x="11527" y="169717"/>
                      <a:pt x="7253" y="171801"/>
                      <a:pt x="4912" y="175549"/>
                    </a:cubicBezTo>
                    <a:cubicBezTo>
                      <a:pt x="2570" y="179296"/>
                      <a:pt x="2570" y="184051"/>
                      <a:pt x="4912" y="187798"/>
                    </a:cubicBezTo>
                    <a:cubicBezTo>
                      <a:pt x="7253" y="191546"/>
                      <a:pt x="11527" y="193630"/>
                      <a:pt x="15922" y="193167"/>
                    </a:cubicBezTo>
                    <a:lnTo>
                      <a:pt x="150542" y="193167"/>
                    </a:lnTo>
                    <a:cubicBezTo>
                      <a:pt x="180323" y="193097"/>
                      <a:pt x="204447" y="168973"/>
                      <a:pt x="204517" y="139192"/>
                    </a:cubicBezTo>
                    <a:close/>
                  </a:path>
                </a:pathLst>
              </a:custGeom>
              <a:gr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49" name="任意多边形"/>
              <p:cNvSpPr/>
              <p:nvPr/>
            </p:nvSpPr>
            <p:spPr>
              <a:xfrm>
                <a:off x="269240" y="32512"/>
                <a:ext cx="202439" cy="192339"/>
              </a:xfrm>
              <a:custGeom>
                <a:avLst/>
                <a:gdLst/>
                <a:ahLst/>
                <a:cxnLst/>
                <a:rect l="0" t="0" r="0" b="0"/>
                <a:pathLst>
                  <a:path w="202439" h="192339">
                    <a:moveTo>
                      <a:pt x="202438" y="54102"/>
                    </a:moveTo>
                    <a:cubicBezTo>
                      <a:pt x="202438" y="39753"/>
                      <a:pt x="196738" y="25992"/>
                      <a:pt x="186592" y="15846"/>
                    </a:cubicBezTo>
                    <a:cubicBezTo>
                      <a:pt x="176446" y="5700"/>
                      <a:pt x="162685" y="0"/>
                      <a:pt x="148336" y="0"/>
                    </a:cubicBezTo>
                    <a:lnTo>
                      <a:pt x="11430" y="0"/>
                    </a:lnTo>
                    <a:cubicBezTo>
                      <a:pt x="5548" y="619"/>
                      <a:pt x="1083" y="5579"/>
                      <a:pt x="1083" y="11493"/>
                    </a:cubicBezTo>
                    <a:cubicBezTo>
                      <a:pt x="1083" y="17408"/>
                      <a:pt x="5548" y="22368"/>
                      <a:pt x="11430" y="22987"/>
                    </a:cubicBezTo>
                    <a:lnTo>
                      <a:pt x="148336" y="22987"/>
                    </a:lnTo>
                    <a:cubicBezTo>
                      <a:pt x="164715" y="24035"/>
                      <a:pt x="177464" y="37626"/>
                      <a:pt x="177464" y="54039"/>
                    </a:cubicBezTo>
                    <a:cubicBezTo>
                      <a:pt x="177464" y="70451"/>
                      <a:pt x="164715" y="84042"/>
                      <a:pt x="148336" y="85090"/>
                    </a:cubicBezTo>
                    <a:lnTo>
                      <a:pt x="33274" y="85090"/>
                    </a:lnTo>
                    <a:cubicBezTo>
                      <a:pt x="14877" y="85160"/>
                      <a:pt x="0" y="100094"/>
                      <a:pt x="0" y="118491"/>
                    </a:cubicBezTo>
                    <a:lnTo>
                      <a:pt x="0" y="118491"/>
                    </a:lnTo>
                    <a:lnTo>
                      <a:pt x="0" y="181991"/>
                    </a:lnTo>
                    <a:cubicBezTo>
                      <a:pt x="619" y="187873"/>
                      <a:pt x="5579" y="192338"/>
                      <a:pt x="11493" y="192338"/>
                    </a:cubicBezTo>
                    <a:cubicBezTo>
                      <a:pt x="17408" y="192338"/>
                      <a:pt x="22368" y="187873"/>
                      <a:pt x="22987" y="181991"/>
                    </a:cubicBezTo>
                    <a:lnTo>
                      <a:pt x="22987" y="150241"/>
                    </a:lnTo>
                    <a:lnTo>
                      <a:pt x="22987" y="150241"/>
                    </a:lnTo>
                    <a:lnTo>
                      <a:pt x="22987" y="118491"/>
                    </a:lnTo>
                    <a:cubicBezTo>
                      <a:pt x="22987" y="112810"/>
                      <a:pt x="27593" y="108204"/>
                      <a:pt x="33274" y="108204"/>
                    </a:cubicBezTo>
                    <a:lnTo>
                      <a:pt x="148336" y="108204"/>
                    </a:lnTo>
                    <a:cubicBezTo>
                      <a:pt x="178216" y="108204"/>
                      <a:pt x="202438" y="83982"/>
                      <a:pt x="202438" y="54102"/>
                    </a:cubicBezTo>
                    <a:close/>
                  </a:path>
                </a:pathLst>
              </a:custGeom>
              <a:gr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50" name="任意多边形"/>
              <p:cNvSpPr/>
              <p:nvPr/>
            </p:nvSpPr>
            <p:spPr>
              <a:xfrm>
                <a:off x="-53" y="31607"/>
                <a:ext cx="232511" cy="195625"/>
              </a:xfrm>
              <a:custGeom>
                <a:avLst/>
                <a:gdLst/>
                <a:ahLst/>
                <a:cxnLst/>
                <a:rect l="0" t="0" r="0" b="0"/>
                <a:pathLst>
                  <a:path w="232511" h="195625">
                    <a:moveTo>
                      <a:pt x="232336" y="12589"/>
                    </a:moveTo>
                    <a:cubicBezTo>
                      <a:pt x="232510" y="8064"/>
                      <a:pt x="229967" y="3872"/>
                      <a:pt x="225874" y="1936"/>
                    </a:cubicBezTo>
                    <a:cubicBezTo>
                      <a:pt x="221781" y="0"/>
                      <a:pt x="216927" y="694"/>
                      <a:pt x="213540" y="3699"/>
                    </a:cubicBezTo>
                    <a:lnTo>
                      <a:pt x="130228" y="71390"/>
                    </a:lnTo>
                    <a:lnTo>
                      <a:pt x="148516" y="86249"/>
                    </a:lnTo>
                    <a:lnTo>
                      <a:pt x="209476" y="36719"/>
                    </a:lnTo>
                    <a:lnTo>
                      <a:pt x="209476" y="158893"/>
                    </a:lnTo>
                    <a:lnTo>
                      <a:pt x="183060" y="137430"/>
                    </a:lnTo>
                    <a:cubicBezTo>
                      <a:pt x="182600" y="137243"/>
                      <a:pt x="182172" y="136986"/>
                      <a:pt x="181790" y="136668"/>
                    </a:cubicBezTo>
                    <a:lnTo>
                      <a:pt x="116004" y="82693"/>
                    </a:lnTo>
                    <a:lnTo>
                      <a:pt x="97970" y="97552"/>
                    </a:lnTo>
                    <a:lnTo>
                      <a:pt x="97970" y="97552"/>
                    </a:lnTo>
                    <a:lnTo>
                      <a:pt x="78158" y="113681"/>
                    </a:lnTo>
                    <a:lnTo>
                      <a:pt x="50853" y="135779"/>
                    </a:lnTo>
                    <a:lnTo>
                      <a:pt x="50853" y="135779"/>
                    </a:lnTo>
                    <a:lnTo>
                      <a:pt x="23040" y="158893"/>
                    </a:lnTo>
                    <a:lnTo>
                      <a:pt x="23040" y="36719"/>
                    </a:lnTo>
                    <a:lnTo>
                      <a:pt x="83873" y="86122"/>
                    </a:lnTo>
                    <a:lnTo>
                      <a:pt x="101653" y="71263"/>
                    </a:lnTo>
                    <a:lnTo>
                      <a:pt x="19992" y="4588"/>
                    </a:lnTo>
                    <a:lnTo>
                      <a:pt x="19992" y="4588"/>
                    </a:lnTo>
                    <a:lnTo>
                      <a:pt x="18976" y="3699"/>
                    </a:lnTo>
                    <a:cubicBezTo>
                      <a:pt x="16638" y="1756"/>
                      <a:pt x="13622" y="824"/>
                      <a:pt x="10595" y="1110"/>
                    </a:cubicBezTo>
                    <a:cubicBezTo>
                      <a:pt x="7568" y="1396"/>
                      <a:pt x="4780" y="2876"/>
                      <a:pt x="2847" y="5223"/>
                    </a:cubicBezTo>
                    <a:cubicBezTo>
                      <a:pt x="1154" y="7300"/>
                      <a:pt x="254" y="9910"/>
                      <a:pt x="307" y="12589"/>
                    </a:cubicBezTo>
                    <a:lnTo>
                      <a:pt x="53" y="12589"/>
                    </a:lnTo>
                    <a:lnTo>
                      <a:pt x="53" y="182769"/>
                    </a:lnTo>
                    <a:lnTo>
                      <a:pt x="53" y="182769"/>
                    </a:lnTo>
                    <a:cubicBezTo>
                      <a:pt x="0" y="185448"/>
                      <a:pt x="900" y="188058"/>
                      <a:pt x="2593" y="190135"/>
                    </a:cubicBezTo>
                    <a:cubicBezTo>
                      <a:pt x="6702" y="194999"/>
                      <a:pt x="13971" y="195624"/>
                      <a:pt x="18849" y="191532"/>
                    </a:cubicBezTo>
                    <a:lnTo>
                      <a:pt x="116131" y="112411"/>
                    </a:lnTo>
                    <a:lnTo>
                      <a:pt x="213413" y="191532"/>
                    </a:lnTo>
                    <a:cubicBezTo>
                      <a:pt x="218291" y="195624"/>
                      <a:pt x="225560" y="194999"/>
                      <a:pt x="229669" y="190135"/>
                    </a:cubicBezTo>
                    <a:cubicBezTo>
                      <a:pt x="231352" y="188053"/>
                      <a:pt x="232251" y="185446"/>
                      <a:pt x="232209" y="182769"/>
                    </a:cubicBezTo>
                    <a:lnTo>
                      <a:pt x="232209" y="182769"/>
                    </a:lnTo>
                    <a:lnTo>
                      <a:pt x="232209" y="12462"/>
                    </a:lnTo>
                  </a:path>
                </a:pathLst>
              </a:custGeom>
              <a:grp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cs typeface="+mn-ea"/>
                  <a:sym typeface="+mn-lt"/>
                </a:endParaRPr>
              </a:p>
            </p:txBody>
          </p:sp>
        </p:gr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up)">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down)">
                                      <p:cBhvr>
                                        <p:cTn id="20" dur="500"/>
                                        <p:tgtEl>
                                          <p:spTgt spid="34"/>
                                        </p:tgtEl>
                                      </p:cBhvr>
                                    </p:animEffect>
                                  </p:childTnLst>
                                </p:cTn>
                              </p:par>
                              <p:par>
                                <p:cTn id="21" presetID="22" presetClass="entr" presetSubtype="8"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left)">
                                      <p:cBhvr>
                                        <p:cTn id="23" dur="5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strVal val="#ppt_x"/>
                                          </p:val>
                                        </p:tav>
                                        <p:tav tm="100000">
                                          <p:val>
                                            <p:strVal val="#ppt_x"/>
                                          </p:val>
                                        </p:tav>
                                      </p:tavLst>
                                    </p:anim>
                                    <p:anim calcmode="lin" valueType="num">
                                      <p:cBhvr>
                                        <p:cTn id="35"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41" grpId="0"/>
      <p:bldP spid="42" grpId="0"/>
      <p:bldP spid="4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形状 19"/>
          <p:cNvSpPr/>
          <p:nvPr/>
        </p:nvSpPr>
        <p:spPr>
          <a:xfrm flipH="1">
            <a:off x="8471742" y="0"/>
            <a:ext cx="2997642" cy="3143250"/>
          </a:xfrm>
          <a:custGeom>
            <a:avLst/>
            <a:gdLst>
              <a:gd name="connsiteX0" fmla="*/ 3037408 w 6540310"/>
              <a:gd name="connsiteY0" fmla="*/ 0 h 6858000"/>
              <a:gd name="connsiteX1" fmla="*/ 6540310 w 6540310"/>
              <a:gd name="connsiteY1" fmla="*/ 0 h 6858000"/>
              <a:gd name="connsiteX2" fmla="*/ 3502902 w 6540310"/>
              <a:gd name="connsiteY2" fmla="*/ 6858000 h 6858000"/>
              <a:gd name="connsiteX3" fmla="*/ 0 w 65403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540310" h="685800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任意多边形: 形状 28"/>
          <p:cNvSpPr/>
          <p:nvPr/>
        </p:nvSpPr>
        <p:spPr>
          <a:xfrm flipH="1">
            <a:off x="0" y="0"/>
            <a:ext cx="4985736" cy="6858001"/>
          </a:xfrm>
          <a:custGeom>
            <a:avLst/>
            <a:gdLst>
              <a:gd name="connsiteX0" fmla="*/ 1940583 w 5789739"/>
              <a:gd name="connsiteY0" fmla="*/ 0 h 6858001"/>
              <a:gd name="connsiteX1" fmla="*/ 5789739 w 5789739"/>
              <a:gd name="connsiteY1" fmla="*/ 0 h 6858001"/>
              <a:gd name="connsiteX2" fmla="*/ 5789739 w 5789739"/>
              <a:gd name="connsiteY2" fmla="*/ 6858001 h 6858001"/>
              <a:gd name="connsiteX3" fmla="*/ 0 w 5789739"/>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789739" h="6858001">
                <a:moveTo>
                  <a:pt x="1940583" y="0"/>
                </a:moveTo>
                <a:lnTo>
                  <a:pt x="5789739" y="0"/>
                </a:lnTo>
                <a:lnTo>
                  <a:pt x="5789739" y="6858001"/>
                </a:lnTo>
                <a:lnTo>
                  <a:pt x="0" y="6858001"/>
                </a:lnTo>
                <a:close/>
              </a:path>
            </a:pathLst>
          </a:custGeom>
          <a:solidFill>
            <a:srgbClr val="3F94D5"/>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平行四边形 29"/>
          <p:cNvSpPr/>
          <p:nvPr/>
        </p:nvSpPr>
        <p:spPr>
          <a:xfrm rot="325359" flipH="1">
            <a:off x="3126449" y="49106"/>
            <a:ext cx="1130798" cy="2985421"/>
          </a:xfrm>
          <a:prstGeom prst="parallelogram">
            <a:avLst>
              <a:gd name="adj" fmla="val 8755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平行四边形 30"/>
          <p:cNvSpPr/>
          <p:nvPr/>
        </p:nvSpPr>
        <p:spPr>
          <a:xfrm flipH="1">
            <a:off x="3819418" y="2560827"/>
            <a:ext cx="1526550" cy="4574224"/>
          </a:xfrm>
          <a:prstGeom prst="parallelogram">
            <a:avLst>
              <a:gd name="adj" fmla="val 8086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1" name="组合 20"/>
          <p:cNvGrpSpPr/>
          <p:nvPr/>
        </p:nvGrpSpPr>
        <p:grpSpPr>
          <a:xfrm flipH="1">
            <a:off x="1949102" y="1907377"/>
            <a:ext cx="10242898" cy="3009702"/>
            <a:chOff x="-107281" y="2214417"/>
            <a:chExt cx="9458492" cy="2521969"/>
          </a:xfrm>
        </p:grpSpPr>
        <p:sp>
          <p:nvSpPr>
            <p:cNvPr id="22" name="任意多边形: 形状 33"/>
            <p:cNvSpPr/>
            <p:nvPr/>
          </p:nvSpPr>
          <p:spPr>
            <a:xfrm>
              <a:off x="-107281" y="2214417"/>
              <a:ext cx="9458492" cy="2521969"/>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1" u="none" strike="noStrike" kern="0" cap="none" spc="0" normalizeH="0" baseline="0" noProof="0" dirty="0">
                <a:ln>
                  <a:noFill/>
                </a:ln>
                <a:solidFill>
                  <a:srgbClr val="FFFFFF"/>
                </a:solidFill>
                <a:effectLst/>
                <a:uLnTx/>
                <a:uFillTx/>
                <a:cs typeface="+mn-ea"/>
                <a:sym typeface="+mn-lt"/>
              </a:endParaRPr>
            </a:p>
          </p:txBody>
        </p:sp>
        <p:sp>
          <p:nvSpPr>
            <p:cNvPr id="23" name="矩形 22"/>
            <p:cNvSpPr/>
            <p:nvPr/>
          </p:nvSpPr>
          <p:spPr>
            <a:xfrm>
              <a:off x="-9405" y="2214417"/>
              <a:ext cx="8775453" cy="2521969"/>
            </a:xfrm>
            <a:prstGeom prst="rect">
              <a:avLst/>
            </a:prstGeom>
            <a:solidFill>
              <a:srgbClr val="FFFFFF"/>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1" u="none" strike="noStrike" kern="0" cap="none" spc="0" normalizeH="0" baseline="0" noProof="0">
                <a:ln>
                  <a:noFill/>
                </a:ln>
                <a:solidFill>
                  <a:srgbClr val="FFFFFF"/>
                </a:solidFill>
                <a:effectLst/>
                <a:uLnTx/>
                <a:uFillTx/>
                <a:cs typeface="+mn-ea"/>
                <a:sym typeface="+mn-lt"/>
              </a:endParaRPr>
            </a:p>
          </p:txBody>
        </p:sp>
      </p:grpSp>
      <p:sp>
        <p:nvSpPr>
          <p:cNvPr id="25" name="文本框 24"/>
          <p:cNvSpPr txBox="1"/>
          <p:nvPr/>
        </p:nvSpPr>
        <p:spPr>
          <a:xfrm flipH="1">
            <a:off x="3327024" y="1907377"/>
            <a:ext cx="1946826" cy="2646878"/>
          </a:xfrm>
          <a:prstGeom prst="rect">
            <a:avLst/>
          </a:prstGeom>
          <a:noFill/>
        </p:spPr>
        <p:txBody>
          <a:bodyPr wrap="square" rtlCol="0">
            <a:spAutoFit/>
          </a:bodyPr>
          <a:lstStyle/>
          <a:p>
            <a:pPr algn="dist"/>
            <a:r>
              <a:rPr kumimoji="1" lang="en-US" altLang="zh-CN" sz="16600" b="1" dirty="0">
                <a:solidFill>
                  <a:srgbClr val="3F94D5"/>
                </a:solidFill>
                <a:cs typeface="+mn-ea"/>
                <a:sym typeface="+mn-lt"/>
              </a:rPr>
              <a:t>3</a:t>
            </a:r>
            <a:endParaRPr kumimoji="1" lang="zh-CN" altLang="en-US" sz="41300" b="1" dirty="0">
              <a:solidFill>
                <a:srgbClr val="3F94D5"/>
              </a:solidFill>
              <a:cs typeface="+mn-ea"/>
              <a:sym typeface="+mn-lt"/>
            </a:endParaRPr>
          </a:p>
        </p:txBody>
      </p:sp>
      <p:sp>
        <p:nvSpPr>
          <p:cNvPr id="26" name="文本框 25"/>
          <p:cNvSpPr txBox="1"/>
          <p:nvPr/>
        </p:nvSpPr>
        <p:spPr>
          <a:xfrm flipH="1">
            <a:off x="3221031" y="3143250"/>
            <a:ext cx="931024" cy="461665"/>
          </a:xfrm>
          <a:prstGeom prst="rect">
            <a:avLst/>
          </a:prstGeom>
          <a:noFill/>
        </p:spPr>
        <p:txBody>
          <a:bodyPr wrap="none" rtlCol="0">
            <a:spAutoFit/>
          </a:bodyPr>
          <a:lstStyle/>
          <a:p>
            <a:r>
              <a:rPr kumimoji="1" lang="en-US" altLang="zh-CN" sz="2400" dirty="0">
                <a:solidFill>
                  <a:schemeClr val="bg2">
                    <a:lumMod val="25000"/>
                  </a:schemeClr>
                </a:solidFill>
                <a:cs typeface="+mn-ea"/>
                <a:sym typeface="+mn-lt"/>
              </a:rPr>
              <a:t>PART</a:t>
            </a:r>
            <a:endParaRPr kumimoji="1" lang="zh-CN" altLang="en-US" sz="2400" dirty="0">
              <a:solidFill>
                <a:schemeClr val="bg2">
                  <a:lumMod val="25000"/>
                </a:schemeClr>
              </a:solidFill>
              <a:cs typeface="+mn-ea"/>
              <a:sym typeface="+mn-lt"/>
            </a:endParaRPr>
          </a:p>
        </p:txBody>
      </p:sp>
      <p:sp>
        <p:nvSpPr>
          <p:cNvPr id="27" name="矩形 26"/>
          <p:cNvSpPr/>
          <p:nvPr/>
        </p:nvSpPr>
        <p:spPr>
          <a:xfrm>
            <a:off x="5516742" y="2621755"/>
            <a:ext cx="4801314" cy="1015663"/>
          </a:xfrm>
          <a:prstGeom prst="rect">
            <a:avLst/>
          </a:prstGeom>
        </p:spPr>
        <p:txBody>
          <a:bodyPr wrap="none">
            <a:spAutoFit/>
          </a:bodyPr>
          <a:lstStyle/>
          <a:p>
            <a:r>
              <a:rPr lang="zh-CN" altLang="en-US" sz="6000" b="1" dirty="0">
                <a:solidFill>
                  <a:schemeClr val="bg2">
                    <a:lumMod val="25000"/>
                  </a:schemeClr>
                </a:solidFill>
                <a:cs typeface="+mn-ea"/>
                <a:sym typeface="+mn-lt"/>
              </a:rPr>
              <a:t>生产管理方面</a:t>
            </a:r>
            <a:endParaRPr lang="zh-CN" altLang="en-US" sz="6000" b="1" dirty="0">
              <a:solidFill>
                <a:schemeClr val="bg2">
                  <a:lumMod val="25000"/>
                </a:schemeClr>
              </a:solidFill>
              <a:cs typeface="+mn-ea"/>
              <a:sym typeface="+mn-lt"/>
            </a:endParaRPr>
          </a:p>
        </p:txBody>
      </p:sp>
      <p:sp>
        <p:nvSpPr>
          <p:cNvPr id="4" name="矩形 3"/>
          <p:cNvSpPr/>
          <p:nvPr/>
        </p:nvSpPr>
        <p:spPr>
          <a:xfrm>
            <a:off x="6006673" y="3661890"/>
            <a:ext cx="3821452" cy="461665"/>
          </a:xfrm>
          <a:prstGeom prst="rect">
            <a:avLst/>
          </a:prstGeom>
          <a:noFill/>
        </p:spPr>
        <p:txBody>
          <a:bodyPr wrap="square">
            <a:spAutoFit/>
          </a:bodyPr>
          <a:lstStyle/>
          <a:p>
            <a:pPr algn="dist"/>
            <a:r>
              <a:rPr lang="en-US" altLang="zh-CN" sz="2400" dirty="0">
                <a:solidFill>
                  <a:schemeClr val="bg2">
                    <a:lumMod val="25000"/>
                  </a:schemeClr>
                </a:solidFill>
                <a:cs typeface="+mn-ea"/>
                <a:sym typeface="+mn-lt"/>
              </a:rPr>
              <a:t>Production management</a:t>
            </a:r>
            <a:endParaRPr lang="zh-CN" altLang="en-US" sz="2400" dirty="0">
              <a:solidFill>
                <a:schemeClr val="bg2">
                  <a:lumMod val="2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500"/>
                                        <p:tgtEl>
                                          <p:spTgt spid="3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500"/>
                            </p:stCondLst>
                            <p:childTnLst>
                              <p:par>
                                <p:cTn id="37" presetID="2" presetClass="entr" presetSubtype="4" fill="hold" grpId="0" nodeType="afterEffect">
                                  <p:stCondLst>
                                    <p:cond delay="0"/>
                                  </p:stCondLst>
                                  <p:iterate type="lt">
                                    <p:tmPct val="10000"/>
                                  </p:iterate>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9" grpId="0" animBg="1"/>
      <p:bldP spid="30" grpId="0" animBg="1"/>
      <p:bldP spid="31" grpId="0" animBg="1"/>
      <p:bldP spid="25" grpId="0"/>
      <p:bldP spid="26" grpId="0"/>
      <p:bldP spid="27"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3112164" cy="625646"/>
            <a:chOff x="0" y="0"/>
            <a:chExt cx="3112164" cy="625646"/>
          </a:xfrm>
        </p:grpSpPr>
        <p:sp>
          <p:nvSpPr>
            <p:cNvPr id="4" name="任意多边形: 形状 3"/>
            <p:cNvSpPr/>
            <p:nvPr/>
          </p:nvSpPr>
          <p:spPr>
            <a:xfrm flipH="1" flipV="1">
              <a:off x="0" y="0"/>
              <a:ext cx="3112164" cy="625646"/>
            </a:xfrm>
            <a:custGeom>
              <a:avLst/>
              <a:gdLst>
                <a:gd name="connsiteX0" fmla="*/ 3112164 w 3112164"/>
                <a:gd name="connsiteY0" fmla="*/ 625646 h 625646"/>
                <a:gd name="connsiteX1" fmla="*/ 0 w 3112164"/>
                <a:gd name="connsiteY1" fmla="*/ 625646 h 625646"/>
                <a:gd name="connsiteX2" fmla="*/ 277099 w 3112164"/>
                <a:gd name="connsiteY2" fmla="*/ 0 h 625646"/>
                <a:gd name="connsiteX3" fmla="*/ 3112164 w 3112164"/>
                <a:gd name="connsiteY3" fmla="*/ 0 h 625646"/>
              </a:gdLst>
              <a:ahLst/>
              <a:cxnLst>
                <a:cxn ang="0">
                  <a:pos x="connsiteX0" y="connsiteY0"/>
                </a:cxn>
                <a:cxn ang="0">
                  <a:pos x="connsiteX1" y="connsiteY1"/>
                </a:cxn>
                <a:cxn ang="0">
                  <a:pos x="connsiteX2" y="connsiteY2"/>
                </a:cxn>
                <a:cxn ang="0">
                  <a:pos x="connsiteX3" y="connsiteY3"/>
                </a:cxn>
              </a:cxnLst>
              <a:rect l="l" t="t" r="r" b="b"/>
              <a:pathLst>
                <a:path w="3112164" h="625646">
                  <a:moveTo>
                    <a:pt x="3112164" y="625646"/>
                  </a:moveTo>
                  <a:lnTo>
                    <a:pt x="0" y="625646"/>
                  </a:lnTo>
                  <a:lnTo>
                    <a:pt x="277099" y="0"/>
                  </a:lnTo>
                  <a:lnTo>
                    <a:pt x="3112164" y="0"/>
                  </a:lnTo>
                  <a:close/>
                </a:path>
              </a:pathLst>
            </a:custGeom>
            <a:solidFill>
              <a:srgbClr val="3F94D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 name="TextBox 7"/>
            <p:cNvSpPr>
              <a:spLocks noChangeArrowheads="1"/>
            </p:cNvSpPr>
            <p:nvPr/>
          </p:nvSpPr>
          <p:spPr bwMode="auto">
            <a:xfrm>
              <a:off x="288775" y="90452"/>
              <a:ext cx="2451349"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sz="2400" b="1" dirty="0">
                  <a:solidFill>
                    <a:schemeClr val="bg1"/>
                  </a:solidFill>
                  <a:cs typeface="+mn-ea"/>
                  <a:sym typeface="+mn-lt"/>
                </a:rPr>
                <a:t>生产管理方面</a:t>
              </a:r>
              <a:endParaRPr lang="zh-CN" altLang="en-US" sz="2400" b="1" dirty="0">
                <a:solidFill>
                  <a:schemeClr val="bg1"/>
                </a:solidFill>
                <a:cs typeface="+mn-ea"/>
                <a:sym typeface="+mn-lt"/>
              </a:endParaRPr>
            </a:p>
          </p:txBody>
        </p:sp>
      </p:grpSp>
      <p:cxnSp>
        <p:nvCxnSpPr>
          <p:cNvPr id="6" name="直接连接符 5"/>
          <p:cNvCxnSpPr>
            <a:stCxn id="4" idx="2"/>
          </p:cNvCxnSpPr>
          <p:nvPr/>
        </p:nvCxnSpPr>
        <p:spPr>
          <a:xfrm>
            <a:off x="2835065" y="625646"/>
            <a:ext cx="93569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5017781" y="1154145"/>
            <a:ext cx="3498073" cy="400110"/>
          </a:xfrm>
          <a:prstGeom prst="rect">
            <a:avLst/>
          </a:prstGeom>
        </p:spPr>
        <p:txBody>
          <a:bodyPr wrap="none">
            <a:spAutoFit/>
          </a:bodyPr>
          <a:lstStyle/>
          <a:p>
            <a:r>
              <a:rPr lang="en-US" altLang="zh-CN" sz="2000" b="1" dirty="0">
                <a:solidFill>
                  <a:srgbClr val="2285C5"/>
                </a:solidFill>
                <a:cs typeface="+mn-ea"/>
                <a:sym typeface="+mn-lt"/>
              </a:rPr>
              <a:t>1</a:t>
            </a:r>
            <a:r>
              <a:rPr lang="zh-CN" altLang="en-US" sz="2000" b="1" dirty="0">
                <a:solidFill>
                  <a:srgbClr val="2285C5"/>
                </a:solidFill>
                <a:cs typeface="+mn-ea"/>
                <a:sym typeface="+mn-lt"/>
              </a:rPr>
              <a:t>、 实施管理标准化、科学化</a:t>
            </a:r>
            <a:endParaRPr lang="zh-CN" altLang="en-US" sz="2000" b="1" dirty="0">
              <a:solidFill>
                <a:srgbClr val="2285C5"/>
              </a:solidFill>
              <a:cs typeface="+mn-ea"/>
              <a:sym typeface="+mn-lt"/>
            </a:endParaRPr>
          </a:p>
        </p:txBody>
      </p:sp>
      <p:pic>
        <p:nvPicPr>
          <p:cNvPr id="48" name="图片 47"/>
          <p:cNvPicPr>
            <a:picLocks noChangeAspect="1"/>
          </p:cNvPicPr>
          <p:nvPr/>
        </p:nvPicPr>
        <p:blipFill rotWithShape="1">
          <a:blip r:embed="rId1" cstate="screen"/>
          <a:srcRect/>
          <a:stretch>
            <a:fillRect/>
          </a:stretch>
        </p:blipFill>
        <p:spPr>
          <a:xfrm>
            <a:off x="2014515" y="1763555"/>
            <a:ext cx="2248832" cy="3912515"/>
          </a:xfrm>
          <a:prstGeom prst="rect">
            <a:avLst/>
          </a:prstGeom>
        </p:spPr>
      </p:pic>
      <p:sp>
        <p:nvSpPr>
          <p:cNvPr id="89" name="矩形 88"/>
          <p:cNvSpPr/>
          <p:nvPr/>
        </p:nvSpPr>
        <p:spPr>
          <a:xfrm>
            <a:off x="1432862" y="2963139"/>
            <a:ext cx="890912" cy="2914210"/>
          </a:xfrm>
          <a:prstGeom prst="rect">
            <a:avLst/>
          </a:prstGeom>
          <a:solidFill>
            <a:srgbClr val="228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90" name="组合 89"/>
          <p:cNvGrpSpPr/>
          <p:nvPr/>
        </p:nvGrpSpPr>
        <p:grpSpPr>
          <a:xfrm>
            <a:off x="5091981" y="1763555"/>
            <a:ext cx="5853745" cy="1274598"/>
            <a:chOff x="4085400" y="1578011"/>
            <a:chExt cx="4380613" cy="953838"/>
          </a:xfrm>
        </p:grpSpPr>
        <p:sp>
          <p:nvSpPr>
            <p:cNvPr id="91" name="矩形 90"/>
            <p:cNvSpPr/>
            <p:nvPr/>
          </p:nvSpPr>
          <p:spPr>
            <a:xfrm>
              <a:off x="4110984" y="1979074"/>
              <a:ext cx="4355029" cy="552775"/>
            </a:xfrm>
            <a:prstGeom prst="rect">
              <a:avLst/>
            </a:prstGeom>
          </p:spPr>
          <p:txBody>
            <a:bodyPr wrap="square">
              <a:spAutoFit/>
            </a:bodyPr>
            <a:lstStyle/>
            <a:p>
              <a:pPr lvl="0">
                <a:defRPr/>
              </a:pPr>
              <a:r>
                <a:rPr lang="zh-CN" altLang="en-US" sz="1400" dirty="0">
                  <a:solidFill>
                    <a:schemeClr val="bg2">
                      <a:lumMod val="25000"/>
                    </a:schemeClr>
                  </a:solidFill>
                  <a:cs typeface="+mn-ea"/>
                  <a:sym typeface="+mn-lt"/>
                </a:rPr>
                <a:t>我们生产部在今年上半年，围绕管理做了大量工作。我们明白：没有规矩不成方圆的道理，因此我们重新梳理了生产部的各项规章制度，生产部考勤制度、安全生产管理制度、生产部巡查制度及考核办法，</a:t>
              </a:r>
              <a:endParaRPr lang="zh-CN" altLang="en-US" sz="1400" dirty="0">
                <a:solidFill>
                  <a:schemeClr val="bg2">
                    <a:lumMod val="25000"/>
                  </a:schemeClr>
                </a:solidFill>
                <a:cs typeface="+mn-ea"/>
                <a:sym typeface="+mn-lt"/>
              </a:endParaRPr>
            </a:p>
          </p:txBody>
        </p:sp>
        <p:grpSp>
          <p:nvGrpSpPr>
            <p:cNvPr id="92" name="组合 91"/>
            <p:cNvGrpSpPr/>
            <p:nvPr/>
          </p:nvGrpSpPr>
          <p:grpSpPr>
            <a:xfrm>
              <a:off x="4085400" y="1578011"/>
              <a:ext cx="1854752" cy="422357"/>
              <a:chOff x="5435732" y="1578011"/>
              <a:chExt cx="1854752" cy="422357"/>
            </a:xfrm>
          </p:grpSpPr>
          <p:grpSp>
            <p:nvGrpSpPr>
              <p:cNvPr id="93" name="组合 92"/>
              <p:cNvGrpSpPr/>
              <p:nvPr/>
            </p:nvGrpSpPr>
            <p:grpSpPr>
              <a:xfrm>
                <a:off x="5435732" y="1578011"/>
                <a:ext cx="422357" cy="422357"/>
                <a:chOff x="503238" y="1734936"/>
                <a:chExt cx="612620" cy="612620"/>
              </a:xfrm>
            </p:grpSpPr>
            <p:sp>
              <p:nvSpPr>
                <p:cNvPr id="95" name="椭圆 94"/>
                <p:cNvSpPr/>
                <p:nvPr/>
              </p:nvSpPr>
              <p:spPr>
                <a:xfrm>
                  <a:off x="503238" y="1734936"/>
                  <a:ext cx="612620" cy="612620"/>
                </a:xfrm>
                <a:prstGeom prst="ellipse">
                  <a:avLst/>
                </a:prstGeom>
                <a:solidFill>
                  <a:srgbClr val="228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bg2">
                        <a:lumMod val="25000"/>
                      </a:schemeClr>
                    </a:solidFill>
                    <a:effectLst/>
                    <a:uLnTx/>
                    <a:uFillTx/>
                    <a:cs typeface="+mn-ea"/>
                    <a:sym typeface="+mn-lt"/>
                  </a:endParaRPr>
                </a:p>
              </p:txBody>
            </p:sp>
            <p:grpSp>
              <p:nvGrpSpPr>
                <p:cNvPr id="96" name="组合 95"/>
                <p:cNvGrpSpPr/>
                <p:nvPr/>
              </p:nvGrpSpPr>
              <p:grpSpPr>
                <a:xfrm>
                  <a:off x="650052" y="1881750"/>
                  <a:ext cx="318993" cy="318993"/>
                  <a:chOff x="13405333" y="-598488"/>
                  <a:chExt cx="479425" cy="479425"/>
                </a:xfrm>
                <a:solidFill>
                  <a:schemeClr val="bg1"/>
                </a:solidFill>
              </p:grpSpPr>
              <p:sp>
                <p:nvSpPr>
                  <p:cNvPr id="97"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bg2">
                          <a:lumMod val="25000"/>
                        </a:schemeClr>
                      </a:solidFill>
                      <a:effectLst/>
                      <a:uLnTx/>
                      <a:uFillTx/>
                      <a:cs typeface="+mn-ea"/>
                      <a:sym typeface="+mn-lt"/>
                    </a:endParaRPr>
                  </a:p>
                </p:txBody>
              </p:sp>
              <p:sp>
                <p:nvSpPr>
                  <p:cNvPr id="98"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bg2">
                          <a:lumMod val="25000"/>
                        </a:schemeClr>
                      </a:solidFill>
                      <a:effectLst/>
                      <a:uLnTx/>
                      <a:uFillTx/>
                      <a:cs typeface="+mn-ea"/>
                      <a:sym typeface="+mn-lt"/>
                    </a:endParaRPr>
                  </a:p>
                </p:txBody>
              </p:sp>
              <p:sp>
                <p:nvSpPr>
                  <p:cNvPr id="99"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bg2">
                          <a:lumMod val="25000"/>
                        </a:schemeClr>
                      </a:solidFill>
                      <a:effectLst/>
                      <a:uLnTx/>
                      <a:uFillTx/>
                      <a:cs typeface="+mn-ea"/>
                      <a:sym typeface="+mn-lt"/>
                    </a:endParaRPr>
                  </a:p>
                </p:txBody>
              </p:sp>
              <p:sp>
                <p:nvSpPr>
                  <p:cNvPr id="100"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bg2">
                          <a:lumMod val="25000"/>
                        </a:schemeClr>
                      </a:solidFill>
                      <a:effectLst/>
                      <a:uLnTx/>
                      <a:uFillTx/>
                      <a:cs typeface="+mn-ea"/>
                      <a:sym typeface="+mn-lt"/>
                    </a:endParaRPr>
                  </a:p>
                </p:txBody>
              </p:sp>
              <p:sp>
                <p:nvSpPr>
                  <p:cNvPr id="101"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bg2">
                          <a:lumMod val="25000"/>
                        </a:schemeClr>
                      </a:solidFill>
                      <a:effectLst/>
                      <a:uLnTx/>
                      <a:uFillTx/>
                      <a:cs typeface="+mn-ea"/>
                      <a:sym typeface="+mn-lt"/>
                    </a:endParaRPr>
                  </a:p>
                </p:txBody>
              </p:sp>
              <p:sp>
                <p:nvSpPr>
                  <p:cNvPr id="102"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bg2">
                          <a:lumMod val="25000"/>
                        </a:schemeClr>
                      </a:solidFill>
                      <a:effectLst/>
                      <a:uLnTx/>
                      <a:uFillTx/>
                      <a:cs typeface="+mn-ea"/>
                      <a:sym typeface="+mn-lt"/>
                    </a:endParaRPr>
                  </a:p>
                </p:txBody>
              </p:sp>
            </p:grpSp>
          </p:grpSp>
          <p:sp>
            <p:nvSpPr>
              <p:cNvPr id="94" name="矩形 93"/>
              <p:cNvSpPr/>
              <p:nvPr/>
            </p:nvSpPr>
            <p:spPr>
              <a:xfrm>
                <a:off x="5862633" y="1666079"/>
                <a:ext cx="1427851" cy="276387"/>
              </a:xfrm>
              <a:prstGeom prst="rect">
                <a:avLst/>
              </a:prstGeom>
            </p:spPr>
            <p:txBody>
              <a:bodyPr wrap="square">
                <a:spAutoFit/>
              </a:bodyPr>
              <a:lstStyle/>
              <a:p>
                <a:pPr lvl="0">
                  <a:defRPr/>
                </a:pPr>
                <a:r>
                  <a:rPr lang="zh-CN" altLang="en-US" b="1" dirty="0">
                    <a:solidFill>
                      <a:schemeClr val="bg2">
                        <a:lumMod val="25000"/>
                      </a:schemeClr>
                    </a:solidFill>
                    <a:cs typeface="+mn-ea"/>
                    <a:sym typeface="+mn-lt"/>
                  </a:rPr>
                  <a:t>工作概述摘要</a:t>
                </a:r>
                <a:endParaRPr lang="zh-CN" altLang="en-US" b="1" dirty="0">
                  <a:solidFill>
                    <a:schemeClr val="bg2">
                      <a:lumMod val="25000"/>
                    </a:schemeClr>
                  </a:solidFill>
                  <a:cs typeface="+mn-ea"/>
                  <a:sym typeface="+mn-lt"/>
                </a:endParaRPr>
              </a:p>
            </p:txBody>
          </p:sp>
        </p:grpSp>
      </p:grpSp>
      <p:grpSp>
        <p:nvGrpSpPr>
          <p:cNvPr id="103" name="组合 102"/>
          <p:cNvGrpSpPr/>
          <p:nvPr/>
        </p:nvGrpSpPr>
        <p:grpSpPr>
          <a:xfrm>
            <a:off x="5091981" y="3264289"/>
            <a:ext cx="5898853" cy="1159303"/>
            <a:chOff x="6605723" y="1578011"/>
            <a:chExt cx="4414370" cy="867558"/>
          </a:xfrm>
        </p:grpSpPr>
        <p:sp>
          <p:nvSpPr>
            <p:cNvPr id="104" name="矩形 103"/>
            <p:cNvSpPr/>
            <p:nvPr/>
          </p:nvSpPr>
          <p:spPr>
            <a:xfrm>
              <a:off x="6605723" y="2054020"/>
              <a:ext cx="4414370" cy="391549"/>
            </a:xfrm>
            <a:prstGeom prst="rect">
              <a:avLst/>
            </a:prstGeom>
          </p:spPr>
          <p:txBody>
            <a:bodyPr wrap="square">
              <a:spAutoFit/>
            </a:bodyPr>
            <a:lstStyle/>
            <a:p>
              <a:pPr lvl="0">
                <a:defRPr/>
              </a:pPr>
              <a:r>
                <a:rPr lang="zh-CN" altLang="en-US" sz="1400" dirty="0">
                  <a:solidFill>
                    <a:schemeClr val="bg2">
                      <a:lumMod val="25000"/>
                    </a:schemeClr>
                  </a:solidFill>
                  <a:cs typeface="+mn-ea"/>
                  <a:sym typeface="+mn-lt"/>
                </a:rPr>
                <a:t>岗位卫生检查制度、班组长考核制度、岗位工作流程等多项。使之更符合我们的实际要求。</a:t>
              </a:r>
              <a:endParaRPr lang="zh-CN" altLang="en-US" sz="1400" dirty="0">
                <a:solidFill>
                  <a:schemeClr val="bg2">
                    <a:lumMod val="25000"/>
                  </a:schemeClr>
                </a:solidFill>
                <a:cs typeface="+mn-ea"/>
                <a:sym typeface="+mn-lt"/>
              </a:endParaRPr>
            </a:p>
          </p:txBody>
        </p:sp>
        <p:sp>
          <p:nvSpPr>
            <p:cNvPr id="105" name="椭圆 104"/>
            <p:cNvSpPr/>
            <p:nvPr/>
          </p:nvSpPr>
          <p:spPr>
            <a:xfrm>
              <a:off x="6639479" y="1578011"/>
              <a:ext cx="422357" cy="422357"/>
            </a:xfrm>
            <a:prstGeom prst="ellipse">
              <a:avLst/>
            </a:prstGeom>
            <a:solidFill>
              <a:srgbClr val="228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schemeClr val="bg2">
                    <a:lumMod val="25000"/>
                  </a:schemeClr>
                </a:solidFill>
                <a:effectLst/>
                <a:uLnTx/>
                <a:uFillTx/>
                <a:cs typeface="+mn-ea"/>
                <a:sym typeface="+mn-lt"/>
              </a:endParaRPr>
            </a:p>
          </p:txBody>
        </p:sp>
        <p:sp>
          <p:nvSpPr>
            <p:cNvPr id="106" name="矩形 105"/>
            <p:cNvSpPr/>
            <p:nvPr/>
          </p:nvSpPr>
          <p:spPr>
            <a:xfrm>
              <a:off x="7066380" y="1666079"/>
              <a:ext cx="1427851" cy="276387"/>
            </a:xfrm>
            <a:prstGeom prst="rect">
              <a:avLst/>
            </a:prstGeom>
          </p:spPr>
          <p:txBody>
            <a:bodyPr wrap="square">
              <a:spAutoFit/>
            </a:bodyPr>
            <a:lstStyle/>
            <a:p>
              <a:pPr lvl="0">
                <a:defRPr/>
              </a:pPr>
              <a:r>
                <a:rPr lang="zh-CN" altLang="en-US" b="1" dirty="0">
                  <a:solidFill>
                    <a:schemeClr val="bg2">
                      <a:lumMod val="25000"/>
                    </a:schemeClr>
                  </a:solidFill>
                  <a:cs typeface="+mn-ea"/>
                  <a:sym typeface="+mn-lt"/>
                </a:rPr>
                <a:t>日常工作项目</a:t>
              </a:r>
              <a:endParaRPr lang="zh-CN" altLang="en-US" b="1" dirty="0">
                <a:solidFill>
                  <a:schemeClr val="bg2">
                    <a:lumMod val="25000"/>
                  </a:schemeClr>
                </a:solidFill>
                <a:cs typeface="+mn-ea"/>
                <a:sym typeface="+mn-lt"/>
              </a:endParaRPr>
            </a:p>
          </p:txBody>
        </p:sp>
        <p:grpSp>
          <p:nvGrpSpPr>
            <p:cNvPr id="107" name="组合 106"/>
            <p:cNvGrpSpPr/>
            <p:nvPr/>
          </p:nvGrpSpPr>
          <p:grpSpPr>
            <a:xfrm>
              <a:off x="6740695" y="1720009"/>
              <a:ext cx="219923" cy="151470"/>
              <a:chOff x="9641770" y="1952307"/>
              <a:chExt cx="219923" cy="151470"/>
            </a:xfrm>
          </p:grpSpPr>
          <p:sp>
            <p:nvSpPr>
              <p:cNvPr id="108" name="Rectangle 27"/>
              <p:cNvSpPr>
                <a:spLocks noChangeArrowheads="1"/>
              </p:cNvSpPr>
              <p:nvPr/>
            </p:nvSpPr>
            <p:spPr bwMode="auto">
              <a:xfrm>
                <a:off x="9682550"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bg2">
                      <a:lumMod val="25000"/>
                    </a:schemeClr>
                  </a:solidFill>
                  <a:effectLst/>
                  <a:uLnTx/>
                  <a:uFillTx/>
                  <a:cs typeface="+mn-ea"/>
                  <a:sym typeface="+mn-lt"/>
                </a:endParaRPr>
              </a:p>
            </p:txBody>
          </p:sp>
          <p:sp>
            <p:nvSpPr>
              <p:cNvPr id="109" name="Rectangle 28"/>
              <p:cNvSpPr>
                <a:spLocks noChangeArrowheads="1"/>
              </p:cNvSpPr>
              <p:nvPr/>
            </p:nvSpPr>
            <p:spPr bwMode="auto">
              <a:xfrm>
                <a:off x="9724059"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bg2">
                      <a:lumMod val="25000"/>
                    </a:schemeClr>
                  </a:solidFill>
                  <a:effectLst/>
                  <a:uLnTx/>
                  <a:uFillTx/>
                  <a:cs typeface="+mn-ea"/>
                  <a:sym typeface="+mn-lt"/>
                </a:endParaRPr>
              </a:p>
            </p:txBody>
          </p:sp>
          <p:sp>
            <p:nvSpPr>
              <p:cNvPr id="110" name="Rectangle 29"/>
              <p:cNvSpPr>
                <a:spLocks noChangeArrowheads="1"/>
              </p:cNvSpPr>
              <p:nvPr/>
            </p:nvSpPr>
            <p:spPr bwMode="auto">
              <a:xfrm>
                <a:off x="9765568"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bg2">
                      <a:lumMod val="25000"/>
                    </a:schemeClr>
                  </a:solidFill>
                  <a:effectLst/>
                  <a:uLnTx/>
                  <a:uFillTx/>
                  <a:cs typeface="+mn-ea"/>
                  <a:sym typeface="+mn-lt"/>
                </a:endParaRPr>
              </a:p>
            </p:txBody>
          </p:sp>
          <p:sp>
            <p:nvSpPr>
              <p:cNvPr id="111" name="Rectangle 30"/>
              <p:cNvSpPr>
                <a:spLocks noChangeArrowheads="1"/>
              </p:cNvSpPr>
              <p:nvPr/>
            </p:nvSpPr>
            <p:spPr bwMode="auto">
              <a:xfrm>
                <a:off x="9807077" y="2014206"/>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bg2">
                      <a:lumMod val="25000"/>
                    </a:schemeClr>
                  </a:solidFill>
                  <a:effectLst/>
                  <a:uLnTx/>
                  <a:uFillTx/>
                  <a:cs typeface="+mn-ea"/>
                  <a:sym typeface="+mn-lt"/>
                </a:endParaRPr>
              </a:p>
            </p:txBody>
          </p:sp>
          <p:sp>
            <p:nvSpPr>
              <p:cNvPr id="112" name="Rectangle 31"/>
              <p:cNvSpPr>
                <a:spLocks noChangeArrowheads="1"/>
              </p:cNvSpPr>
              <p:nvPr/>
            </p:nvSpPr>
            <p:spPr bwMode="auto">
              <a:xfrm>
                <a:off x="9682550"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bg2">
                      <a:lumMod val="25000"/>
                    </a:schemeClr>
                  </a:solidFill>
                  <a:effectLst/>
                  <a:uLnTx/>
                  <a:uFillTx/>
                  <a:cs typeface="+mn-ea"/>
                  <a:sym typeface="+mn-lt"/>
                </a:endParaRPr>
              </a:p>
            </p:txBody>
          </p:sp>
          <p:sp>
            <p:nvSpPr>
              <p:cNvPr id="113" name="Rectangle 32"/>
              <p:cNvSpPr>
                <a:spLocks noChangeArrowheads="1"/>
              </p:cNvSpPr>
              <p:nvPr/>
            </p:nvSpPr>
            <p:spPr bwMode="auto">
              <a:xfrm>
                <a:off x="9724059"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bg2">
                      <a:lumMod val="25000"/>
                    </a:schemeClr>
                  </a:solidFill>
                  <a:effectLst/>
                  <a:uLnTx/>
                  <a:uFillTx/>
                  <a:cs typeface="+mn-ea"/>
                  <a:sym typeface="+mn-lt"/>
                </a:endParaRPr>
              </a:p>
            </p:txBody>
          </p:sp>
          <p:sp>
            <p:nvSpPr>
              <p:cNvPr id="114" name="Rectangle 33"/>
              <p:cNvSpPr>
                <a:spLocks noChangeArrowheads="1"/>
              </p:cNvSpPr>
              <p:nvPr/>
            </p:nvSpPr>
            <p:spPr bwMode="auto">
              <a:xfrm>
                <a:off x="9765568"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bg2">
                      <a:lumMod val="25000"/>
                    </a:schemeClr>
                  </a:solidFill>
                  <a:effectLst/>
                  <a:uLnTx/>
                  <a:uFillTx/>
                  <a:cs typeface="+mn-ea"/>
                  <a:sym typeface="+mn-lt"/>
                </a:endParaRPr>
              </a:p>
            </p:txBody>
          </p:sp>
          <p:sp>
            <p:nvSpPr>
              <p:cNvPr id="115" name="Rectangle 34"/>
              <p:cNvSpPr>
                <a:spLocks noChangeArrowheads="1"/>
              </p:cNvSpPr>
              <p:nvPr/>
            </p:nvSpPr>
            <p:spPr bwMode="auto">
              <a:xfrm>
                <a:off x="9807077" y="1986533"/>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bg2">
                      <a:lumMod val="25000"/>
                    </a:schemeClr>
                  </a:solidFill>
                  <a:effectLst/>
                  <a:uLnTx/>
                  <a:uFillTx/>
                  <a:cs typeface="+mn-ea"/>
                  <a:sym typeface="+mn-lt"/>
                </a:endParaRPr>
              </a:p>
            </p:txBody>
          </p:sp>
          <p:sp>
            <p:nvSpPr>
              <p:cNvPr id="116" name="Rectangle 35"/>
              <p:cNvSpPr>
                <a:spLocks noChangeArrowheads="1"/>
              </p:cNvSpPr>
              <p:nvPr/>
            </p:nvSpPr>
            <p:spPr bwMode="auto">
              <a:xfrm>
                <a:off x="9696387" y="2055714"/>
                <a:ext cx="110690"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bg2">
                      <a:lumMod val="25000"/>
                    </a:schemeClr>
                  </a:solidFill>
                  <a:effectLst/>
                  <a:uLnTx/>
                  <a:uFillTx/>
                  <a:cs typeface="+mn-ea"/>
                  <a:sym typeface="+mn-lt"/>
                </a:endParaRPr>
              </a:p>
            </p:txBody>
          </p:sp>
          <p:sp>
            <p:nvSpPr>
              <p:cNvPr id="117" name="Freeform 36"/>
              <p:cNvSpPr/>
              <p:nvPr/>
            </p:nvSpPr>
            <p:spPr bwMode="auto">
              <a:xfrm>
                <a:off x="9641770" y="1952307"/>
                <a:ext cx="219923" cy="151470"/>
              </a:xfrm>
              <a:custGeom>
                <a:avLst/>
                <a:gdLst>
                  <a:gd name="T0" fmla="*/ 302 w 302"/>
                  <a:gd name="T1" fmla="*/ 208 h 208"/>
                  <a:gd name="T2" fmla="*/ 0 w 302"/>
                  <a:gd name="T3" fmla="*/ 208 h 208"/>
                  <a:gd name="T4" fmla="*/ 0 w 302"/>
                  <a:gd name="T5" fmla="*/ 28 h 208"/>
                  <a:gd name="T6" fmla="*/ 19 w 302"/>
                  <a:gd name="T7" fmla="*/ 28 h 208"/>
                  <a:gd name="T8" fmla="*/ 19 w 302"/>
                  <a:gd name="T9" fmla="*/ 189 h 208"/>
                  <a:gd name="T10" fmla="*/ 283 w 302"/>
                  <a:gd name="T11" fmla="*/ 189 h 208"/>
                  <a:gd name="T12" fmla="*/ 283 w 302"/>
                  <a:gd name="T13" fmla="*/ 19 h 208"/>
                  <a:gd name="T14" fmla="*/ 0 w 302"/>
                  <a:gd name="T15" fmla="*/ 19 h 208"/>
                  <a:gd name="T16" fmla="*/ 0 w 302"/>
                  <a:gd name="T17" fmla="*/ 0 h 208"/>
                  <a:gd name="T18" fmla="*/ 302 w 302"/>
                  <a:gd name="T19" fmla="*/ 0 h 208"/>
                  <a:gd name="T20" fmla="*/ 302 w 302"/>
                  <a:gd name="T21"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208">
                    <a:moveTo>
                      <a:pt x="302" y="208"/>
                    </a:moveTo>
                    <a:lnTo>
                      <a:pt x="0" y="208"/>
                    </a:lnTo>
                    <a:lnTo>
                      <a:pt x="0" y="28"/>
                    </a:lnTo>
                    <a:lnTo>
                      <a:pt x="19" y="28"/>
                    </a:lnTo>
                    <a:lnTo>
                      <a:pt x="19" y="189"/>
                    </a:lnTo>
                    <a:lnTo>
                      <a:pt x="283" y="189"/>
                    </a:lnTo>
                    <a:lnTo>
                      <a:pt x="283" y="19"/>
                    </a:lnTo>
                    <a:lnTo>
                      <a:pt x="0" y="19"/>
                    </a:lnTo>
                    <a:lnTo>
                      <a:pt x="0" y="0"/>
                    </a:lnTo>
                    <a:lnTo>
                      <a:pt x="302" y="0"/>
                    </a:lnTo>
                    <a:lnTo>
                      <a:pt x="302" y="20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bg2">
                      <a:lumMod val="25000"/>
                    </a:schemeClr>
                  </a:solidFill>
                  <a:effectLst/>
                  <a:uLnTx/>
                  <a:uFillTx/>
                  <a:cs typeface="+mn-ea"/>
                  <a:sym typeface="+mn-lt"/>
                </a:endParaRPr>
              </a:p>
            </p:txBody>
          </p:sp>
        </p:grpSp>
      </p:grpSp>
      <p:grpSp>
        <p:nvGrpSpPr>
          <p:cNvPr id="131" name="组合 130"/>
          <p:cNvGrpSpPr/>
          <p:nvPr/>
        </p:nvGrpSpPr>
        <p:grpSpPr>
          <a:xfrm>
            <a:off x="5091981" y="4649730"/>
            <a:ext cx="6096000" cy="1336659"/>
            <a:chOff x="6605722" y="2893539"/>
            <a:chExt cx="4561903" cy="1000281"/>
          </a:xfrm>
        </p:grpSpPr>
        <p:sp>
          <p:nvSpPr>
            <p:cNvPr id="132" name="矩形 131"/>
            <p:cNvSpPr/>
            <p:nvPr/>
          </p:nvSpPr>
          <p:spPr>
            <a:xfrm>
              <a:off x="6605722" y="3369548"/>
              <a:ext cx="4561903" cy="524272"/>
            </a:xfrm>
            <a:prstGeom prst="rect">
              <a:avLst/>
            </a:prstGeom>
          </p:spPr>
          <p:txBody>
            <a:bodyPr wrap="square">
              <a:spAutoFit/>
            </a:bodyPr>
            <a:lstStyle/>
            <a:p>
              <a:pPr lvl="0">
                <a:lnSpc>
                  <a:spcPct val="150000"/>
                </a:lnSpc>
                <a:defRPr/>
              </a:pPr>
              <a:r>
                <a:rPr lang="zh-CN" altLang="en-US" sz="1400" dirty="0">
                  <a:solidFill>
                    <a:schemeClr val="bg2">
                      <a:lumMod val="25000"/>
                    </a:schemeClr>
                  </a:solidFill>
                  <a:cs typeface="+mn-ea"/>
                  <a:sym typeface="+mn-lt"/>
                </a:rPr>
                <a:t>实施管理标准化、科学化；制度给我们的管理提供了管理的标准，提供了依据，只有有了标准，我们的管理工作才能更科学，才能更公平，才能更公正。</a:t>
              </a:r>
              <a:endParaRPr lang="zh-CN" altLang="en-US" sz="1400" dirty="0">
                <a:solidFill>
                  <a:schemeClr val="bg2">
                    <a:lumMod val="25000"/>
                  </a:schemeClr>
                </a:solidFill>
                <a:cs typeface="+mn-ea"/>
                <a:sym typeface="+mn-lt"/>
              </a:endParaRPr>
            </a:p>
          </p:txBody>
        </p:sp>
        <p:sp>
          <p:nvSpPr>
            <p:cNvPr id="133" name="椭圆 132"/>
            <p:cNvSpPr/>
            <p:nvPr/>
          </p:nvSpPr>
          <p:spPr>
            <a:xfrm>
              <a:off x="6639479" y="2893539"/>
              <a:ext cx="422357" cy="422357"/>
            </a:xfrm>
            <a:prstGeom prst="ellipse">
              <a:avLst/>
            </a:prstGeom>
            <a:solidFill>
              <a:srgbClr val="228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schemeClr val="bg2">
                    <a:lumMod val="25000"/>
                  </a:schemeClr>
                </a:solidFill>
                <a:effectLst/>
                <a:uLnTx/>
                <a:uFillTx/>
                <a:cs typeface="+mn-ea"/>
                <a:sym typeface="+mn-lt"/>
              </a:endParaRPr>
            </a:p>
          </p:txBody>
        </p:sp>
        <p:sp>
          <p:nvSpPr>
            <p:cNvPr id="134" name="矩形 133"/>
            <p:cNvSpPr/>
            <p:nvPr/>
          </p:nvSpPr>
          <p:spPr>
            <a:xfrm>
              <a:off x="7127157" y="2981607"/>
              <a:ext cx="1427851" cy="276387"/>
            </a:xfrm>
            <a:prstGeom prst="rect">
              <a:avLst/>
            </a:prstGeom>
          </p:spPr>
          <p:txBody>
            <a:bodyPr wrap="square">
              <a:spAutoFit/>
            </a:bodyPr>
            <a:lstStyle/>
            <a:p>
              <a:pPr lvl="0">
                <a:defRPr/>
              </a:pPr>
              <a:r>
                <a:rPr lang="zh-CN" altLang="en-US" b="1" dirty="0">
                  <a:solidFill>
                    <a:schemeClr val="bg2">
                      <a:lumMod val="25000"/>
                    </a:schemeClr>
                  </a:solidFill>
                  <a:cs typeface="+mn-ea"/>
                  <a:sym typeface="+mn-lt"/>
                </a:rPr>
                <a:t>重点项目概述</a:t>
              </a:r>
              <a:endParaRPr lang="zh-CN" altLang="en-US" b="1" dirty="0">
                <a:solidFill>
                  <a:schemeClr val="bg2">
                    <a:lumMod val="25000"/>
                  </a:schemeClr>
                </a:solidFill>
                <a:cs typeface="+mn-ea"/>
                <a:sym typeface="+mn-lt"/>
              </a:endParaRPr>
            </a:p>
          </p:txBody>
        </p:sp>
        <p:grpSp>
          <p:nvGrpSpPr>
            <p:cNvPr id="135" name="组合 134"/>
            <p:cNvGrpSpPr/>
            <p:nvPr/>
          </p:nvGrpSpPr>
          <p:grpSpPr>
            <a:xfrm>
              <a:off x="6754411" y="2998032"/>
              <a:ext cx="212641" cy="213370"/>
              <a:chOff x="13416445" y="3094038"/>
              <a:chExt cx="463550" cy="465138"/>
            </a:xfrm>
            <a:solidFill>
              <a:schemeClr val="bg1"/>
            </a:solidFill>
          </p:grpSpPr>
          <p:sp>
            <p:nvSpPr>
              <p:cNvPr id="136" name="Freeform 23"/>
              <p:cNvSpPr>
                <a:spLocks noEditPoints="1"/>
              </p:cNvSpPr>
              <p:nvPr/>
            </p:nvSpPr>
            <p:spPr bwMode="auto">
              <a:xfrm>
                <a:off x="13464070" y="3094038"/>
                <a:ext cx="415925" cy="417513"/>
              </a:xfrm>
              <a:custGeom>
                <a:avLst/>
                <a:gdLst>
                  <a:gd name="T0" fmla="*/ 102 w 262"/>
                  <a:gd name="T1" fmla="*/ 263 h 263"/>
                  <a:gd name="T2" fmla="*/ 0 w 262"/>
                  <a:gd name="T3" fmla="*/ 159 h 263"/>
                  <a:gd name="T4" fmla="*/ 203 w 262"/>
                  <a:gd name="T5" fmla="*/ 0 h 263"/>
                  <a:gd name="T6" fmla="*/ 262 w 262"/>
                  <a:gd name="T7" fmla="*/ 59 h 263"/>
                  <a:gd name="T8" fmla="*/ 102 w 262"/>
                  <a:gd name="T9" fmla="*/ 263 h 263"/>
                  <a:gd name="T10" fmla="*/ 29 w 262"/>
                  <a:gd name="T11" fmla="*/ 161 h 263"/>
                  <a:gd name="T12" fmla="*/ 100 w 262"/>
                  <a:gd name="T13" fmla="*/ 234 h 263"/>
                  <a:gd name="T14" fmla="*/ 237 w 262"/>
                  <a:gd name="T15" fmla="*/ 62 h 263"/>
                  <a:gd name="T16" fmla="*/ 201 w 262"/>
                  <a:gd name="T17" fmla="*/ 26 h 263"/>
                  <a:gd name="T18" fmla="*/ 29 w 262"/>
                  <a:gd name="T19" fmla="*/ 16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263">
                    <a:moveTo>
                      <a:pt x="102" y="263"/>
                    </a:moveTo>
                    <a:lnTo>
                      <a:pt x="0" y="159"/>
                    </a:lnTo>
                    <a:lnTo>
                      <a:pt x="203" y="0"/>
                    </a:lnTo>
                    <a:lnTo>
                      <a:pt x="262" y="59"/>
                    </a:lnTo>
                    <a:lnTo>
                      <a:pt x="102" y="263"/>
                    </a:lnTo>
                    <a:close/>
                    <a:moveTo>
                      <a:pt x="29" y="161"/>
                    </a:moveTo>
                    <a:lnTo>
                      <a:pt x="100" y="234"/>
                    </a:lnTo>
                    <a:lnTo>
                      <a:pt x="237" y="62"/>
                    </a:lnTo>
                    <a:lnTo>
                      <a:pt x="201" y="26"/>
                    </a:lnTo>
                    <a:lnTo>
                      <a:pt x="29" y="1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bg2">
                      <a:lumMod val="25000"/>
                    </a:schemeClr>
                  </a:solidFill>
                  <a:effectLst/>
                  <a:uLnTx/>
                  <a:uFillTx/>
                  <a:cs typeface="+mn-ea"/>
                  <a:sym typeface="+mn-lt"/>
                </a:endParaRPr>
              </a:p>
            </p:txBody>
          </p:sp>
          <p:sp>
            <p:nvSpPr>
              <p:cNvPr id="137" name="Freeform 24"/>
              <p:cNvSpPr/>
              <p:nvPr/>
            </p:nvSpPr>
            <p:spPr bwMode="auto">
              <a:xfrm>
                <a:off x="13565670" y="3184525"/>
                <a:ext cx="220662" cy="179388"/>
              </a:xfrm>
              <a:custGeom>
                <a:avLst/>
                <a:gdLst>
                  <a:gd name="T0" fmla="*/ 12 w 139"/>
                  <a:gd name="T1" fmla="*/ 113 h 113"/>
                  <a:gd name="T2" fmla="*/ 0 w 139"/>
                  <a:gd name="T3" fmla="*/ 99 h 113"/>
                  <a:gd name="T4" fmla="*/ 128 w 139"/>
                  <a:gd name="T5" fmla="*/ 0 h 113"/>
                  <a:gd name="T6" fmla="*/ 139 w 139"/>
                  <a:gd name="T7" fmla="*/ 14 h 113"/>
                  <a:gd name="T8" fmla="*/ 12 w 139"/>
                  <a:gd name="T9" fmla="*/ 113 h 113"/>
                </a:gdLst>
                <a:ahLst/>
                <a:cxnLst>
                  <a:cxn ang="0">
                    <a:pos x="T0" y="T1"/>
                  </a:cxn>
                  <a:cxn ang="0">
                    <a:pos x="T2" y="T3"/>
                  </a:cxn>
                  <a:cxn ang="0">
                    <a:pos x="T4" y="T5"/>
                  </a:cxn>
                  <a:cxn ang="0">
                    <a:pos x="T6" y="T7"/>
                  </a:cxn>
                  <a:cxn ang="0">
                    <a:pos x="T8" y="T9"/>
                  </a:cxn>
                </a:cxnLst>
                <a:rect l="0" t="0" r="r" b="b"/>
                <a:pathLst>
                  <a:path w="139" h="113">
                    <a:moveTo>
                      <a:pt x="12" y="113"/>
                    </a:moveTo>
                    <a:lnTo>
                      <a:pt x="0" y="99"/>
                    </a:lnTo>
                    <a:lnTo>
                      <a:pt x="128" y="0"/>
                    </a:lnTo>
                    <a:lnTo>
                      <a:pt x="139" y="14"/>
                    </a:lnTo>
                    <a:lnTo>
                      <a:pt x="12"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bg2">
                      <a:lumMod val="25000"/>
                    </a:schemeClr>
                  </a:solidFill>
                  <a:effectLst/>
                  <a:uLnTx/>
                  <a:uFillTx/>
                  <a:cs typeface="+mn-ea"/>
                  <a:sym typeface="+mn-lt"/>
                </a:endParaRPr>
              </a:p>
            </p:txBody>
          </p:sp>
          <p:sp>
            <p:nvSpPr>
              <p:cNvPr id="138" name="Freeform 25"/>
              <p:cNvSpPr/>
              <p:nvPr/>
            </p:nvSpPr>
            <p:spPr bwMode="auto">
              <a:xfrm>
                <a:off x="13427558" y="3387725"/>
                <a:ext cx="160337" cy="160338"/>
              </a:xfrm>
              <a:custGeom>
                <a:avLst/>
                <a:gdLst>
                  <a:gd name="T0" fmla="*/ 12 w 43"/>
                  <a:gd name="T1" fmla="*/ 43 h 43"/>
                  <a:gd name="T2" fmla="*/ 0 w 43"/>
                  <a:gd name="T3" fmla="*/ 31 h 43"/>
                  <a:gd name="T4" fmla="*/ 3 w 43"/>
                  <a:gd name="T5" fmla="*/ 29 h 43"/>
                  <a:gd name="T6" fmla="*/ 3 w 43"/>
                  <a:gd name="T7" fmla="*/ 12 h 43"/>
                  <a:gd name="T8" fmla="*/ 0 w 43"/>
                  <a:gd name="T9" fmla="*/ 9 h 43"/>
                  <a:gd name="T10" fmla="*/ 9 w 43"/>
                  <a:gd name="T11" fmla="*/ 0 h 43"/>
                  <a:gd name="T12" fmla="*/ 14 w 43"/>
                  <a:gd name="T13" fmla="*/ 6 h 43"/>
                  <a:gd name="T14" fmla="*/ 11 w 43"/>
                  <a:gd name="T15" fmla="*/ 9 h 43"/>
                  <a:gd name="T16" fmla="*/ 11 w 43"/>
                  <a:gd name="T17" fmla="*/ 31 h 43"/>
                  <a:gd name="T18" fmla="*/ 12 w 43"/>
                  <a:gd name="T19" fmla="*/ 32 h 43"/>
                  <a:gd name="T20" fmla="*/ 34 w 43"/>
                  <a:gd name="T21" fmla="*/ 32 h 43"/>
                  <a:gd name="T22" fmla="*/ 37 w 43"/>
                  <a:gd name="T23" fmla="*/ 29 h 43"/>
                  <a:gd name="T24" fmla="*/ 43 w 43"/>
                  <a:gd name="T25" fmla="*/ 34 h 43"/>
                  <a:gd name="T26" fmla="*/ 34 w 43"/>
                  <a:gd name="T27" fmla="*/ 43 h 43"/>
                  <a:gd name="T28" fmla="*/ 31 w 43"/>
                  <a:gd name="T29" fmla="*/ 40 h 43"/>
                  <a:gd name="T30" fmla="*/ 14 w 43"/>
                  <a:gd name="T31" fmla="*/ 40 h 43"/>
                  <a:gd name="T32" fmla="*/ 12 w 43"/>
                  <a:gd name="T3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3">
                    <a:moveTo>
                      <a:pt x="12" y="43"/>
                    </a:moveTo>
                    <a:cubicBezTo>
                      <a:pt x="0" y="31"/>
                      <a:pt x="0" y="31"/>
                      <a:pt x="0" y="31"/>
                    </a:cubicBezTo>
                    <a:cubicBezTo>
                      <a:pt x="3" y="29"/>
                      <a:pt x="3" y="29"/>
                      <a:pt x="3" y="29"/>
                    </a:cubicBezTo>
                    <a:cubicBezTo>
                      <a:pt x="8" y="24"/>
                      <a:pt x="8" y="16"/>
                      <a:pt x="3" y="12"/>
                    </a:cubicBezTo>
                    <a:cubicBezTo>
                      <a:pt x="0" y="9"/>
                      <a:pt x="0" y="9"/>
                      <a:pt x="0" y="9"/>
                    </a:cubicBezTo>
                    <a:cubicBezTo>
                      <a:pt x="9" y="0"/>
                      <a:pt x="9" y="0"/>
                      <a:pt x="9" y="0"/>
                    </a:cubicBezTo>
                    <a:cubicBezTo>
                      <a:pt x="14" y="6"/>
                      <a:pt x="14" y="6"/>
                      <a:pt x="14" y="6"/>
                    </a:cubicBezTo>
                    <a:cubicBezTo>
                      <a:pt x="11" y="9"/>
                      <a:pt x="11" y="9"/>
                      <a:pt x="11" y="9"/>
                    </a:cubicBezTo>
                    <a:cubicBezTo>
                      <a:pt x="16" y="16"/>
                      <a:pt x="16" y="25"/>
                      <a:pt x="11" y="31"/>
                    </a:cubicBezTo>
                    <a:cubicBezTo>
                      <a:pt x="12" y="32"/>
                      <a:pt x="12" y="32"/>
                      <a:pt x="12" y="32"/>
                    </a:cubicBezTo>
                    <a:cubicBezTo>
                      <a:pt x="18" y="27"/>
                      <a:pt x="27" y="27"/>
                      <a:pt x="34" y="32"/>
                    </a:cubicBezTo>
                    <a:cubicBezTo>
                      <a:pt x="37" y="29"/>
                      <a:pt x="37" y="29"/>
                      <a:pt x="37" y="29"/>
                    </a:cubicBezTo>
                    <a:cubicBezTo>
                      <a:pt x="43" y="34"/>
                      <a:pt x="43" y="34"/>
                      <a:pt x="43" y="34"/>
                    </a:cubicBezTo>
                    <a:cubicBezTo>
                      <a:pt x="34" y="43"/>
                      <a:pt x="34" y="43"/>
                      <a:pt x="34" y="43"/>
                    </a:cubicBezTo>
                    <a:cubicBezTo>
                      <a:pt x="31" y="40"/>
                      <a:pt x="31" y="40"/>
                      <a:pt x="31" y="40"/>
                    </a:cubicBezTo>
                    <a:cubicBezTo>
                      <a:pt x="27" y="35"/>
                      <a:pt x="19" y="35"/>
                      <a:pt x="14" y="40"/>
                    </a:cubicBezTo>
                    <a:lnTo>
                      <a:pt x="12"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bg2">
                      <a:lumMod val="25000"/>
                    </a:schemeClr>
                  </a:solidFill>
                  <a:effectLst/>
                  <a:uLnTx/>
                  <a:uFillTx/>
                  <a:cs typeface="+mn-ea"/>
                  <a:sym typeface="+mn-lt"/>
                </a:endParaRPr>
              </a:p>
            </p:txBody>
          </p:sp>
          <p:sp>
            <p:nvSpPr>
              <p:cNvPr id="139" name="Freeform 26"/>
              <p:cNvSpPr/>
              <p:nvPr/>
            </p:nvSpPr>
            <p:spPr bwMode="auto">
              <a:xfrm>
                <a:off x="13416445" y="3503613"/>
                <a:ext cx="55562" cy="55563"/>
              </a:xfrm>
              <a:custGeom>
                <a:avLst/>
                <a:gdLst>
                  <a:gd name="T0" fmla="*/ 14 w 35"/>
                  <a:gd name="T1" fmla="*/ 35 h 35"/>
                  <a:gd name="T2" fmla="*/ 0 w 35"/>
                  <a:gd name="T3" fmla="*/ 21 h 35"/>
                  <a:gd name="T4" fmla="*/ 21 w 35"/>
                  <a:gd name="T5" fmla="*/ 0 h 35"/>
                  <a:gd name="T6" fmla="*/ 35 w 35"/>
                  <a:gd name="T7" fmla="*/ 14 h 35"/>
                  <a:gd name="T8" fmla="*/ 14 w 35"/>
                  <a:gd name="T9" fmla="*/ 35 h 35"/>
                </a:gdLst>
                <a:ahLst/>
                <a:cxnLst>
                  <a:cxn ang="0">
                    <a:pos x="T0" y="T1"/>
                  </a:cxn>
                  <a:cxn ang="0">
                    <a:pos x="T2" y="T3"/>
                  </a:cxn>
                  <a:cxn ang="0">
                    <a:pos x="T4" y="T5"/>
                  </a:cxn>
                  <a:cxn ang="0">
                    <a:pos x="T6" y="T7"/>
                  </a:cxn>
                  <a:cxn ang="0">
                    <a:pos x="T8" y="T9"/>
                  </a:cxn>
                </a:cxnLst>
                <a:rect l="0" t="0" r="r" b="b"/>
                <a:pathLst>
                  <a:path w="35" h="35">
                    <a:moveTo>
                      <a:pt x="14" y="35"/>
                    </a:moveTo>
                    <a:lnTo>
                      <a:pt x="0" y="21"/>
                    </a:lnTo>
                    <a:lnTo>
                      <a:pt x="21" y="0"/>
                    </a:lnTo>
                    <a:lnTo>
                      <a:pt x="35" y="14"/>
                    </a:lnTo>
                    <a:lnTo>
                      <a:pt x="14"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bg2">
                      <a:lumMod val="25000"/>
                    </a:schemeClr>
                  </a:solidFill>
                  <a:effectLst/>
                  <a:uLnTx/>
                  <a:uFillTx/>
                  <a:cs typeface="+mn-ea"/>
                  <a:sym typeface="+mn-lt"/>
                </a:endParaRPr>
              </a:p>
            </p:txBody>
          </p:sp>
        </p:gr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down)">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wipe(up)">
                                      <p:cBhvr>
                                        <p:cTn id="22" dur="500"/>
                                        <p:tgtEl>
                                          <p:spTgt spid="8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par>
                          <p:cTn id="28" fill="hold">
                            <p:stCondLst>
                              <p:cond delay="500"/>
                            </p:stCondLst>
                            <p:childTnLst>
                              <p:par>
                                <p:cTn id="29" presetID="42"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fade">
                                      <p:cBhvr>
                                        <p:cTn id="31" dur="1000"/>
                                        <p:tgtEl>
                                          <p:spTgt spid="90"/>
                                        </p:tgtEl>
                                      </p:cBhvr>
                                    </p:animEffect>
                                    <p:anim calcmode="lin" valueType="num">
                                      <p:cBhvr>
                                        <p:cTn id="32" dur="1000" fill="hold"/>
                                        <p:tgtEl>
                                          <p:spTgt spid="90"/>
                                        </p:tgtEl>
                                        <p:attrNameLst>
                                          <p:attrName>ppt_x</p:attrName>
                                        </p:attrNameLst>
                                      </p:cBhvr>
                                      <p:tavLst>
                                        <p:tav tm="0">
                                          <p:val>
                                            <p:strVal val="#ppt_x"/>
                                          </p:val>
                                        </p:tav>
                                        <p:tav tm="100000">
                                          <p:val>
                                            <p:strVal val="#ppt_x"/>
                                          </p:val>
                                        </p:tav>
                                      </p:tavLst>
                                    </p:anim>
                                    <p:anim calcmode="lin" valueType="num">
                                      <p:cBhvr>
                                        <p:cTn id="33" dur="1000" fill="hold"/>
                                        <p:tgtEl>
                                          <p:spTgt spid="90"/>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42" presetClass="entr" presetSubtype="0" fill="hold" nodeType="afterEffect">
                                  <p:stCondLst>
                                    <p:cond delay="0"/>
                                  </p:stCondLst>
                                  <p:childTnLst>
                                    <p:set>
                                      <p:cBhvr>
                                        <p:cTn id="36" dur="1" fill="hold">
                                          <p:stCondLst>
                                            <p:cond delay="0"/>
                                          </p:stCondLst>
                                        </p:cTn>
                                        <p:tgtEl>
                                          <p:spTgt spid="103"/>
                                        </p:tgtEl>
                                        <p:attrNameLst>
                                          <p:attrName>style.visibility</p:attrName>
                                        </p:attrNameLst>
                                      </p:cBhvr>
                                      <p:to>
                                        <p:strVal val="visible"/>
                                      </p:to>
                                    </p:set>
                                    <p:animEffect transition="in" filter="fade">
                                      <p:cBhvr>
                                        <p:cTn id="37" dur="1000"/>
                                        <p:tgtEl>
                                          <p:spTgt spid="103"/>
                                        </p:tgtEl>
                                      </p:cBhvr>
                                    </p:animEffect>
                                    <p:anim calcmode="lin" valueType="num">
                                      <p:cBhvr>
                                        <p:cTn id="38" dur="1000" fill="hold"/>
                                        <p:tgtEl>
                                          <p:spTgt spid="103"/>
                                        </p:tgtEl>
                                        <p:attrNameLst>
                                          <p:attrName>ppt_x</p:attrName>
                                        </p:attrNameLst>
                                      </p:cBhvr>
                                      <p:tavLst>
                                        <p:tav tm="0">
                                          <p:val>
                                            <p:strVal val="#ppt_x"/>
                                          </p:val>
                                        </p:tav>
                                        <p:tav tm="100000">
                                          <p:val>
                                            <p:strVal val="#ppt_x"/>
                                          </p:val>
                                        </p:tav>
                                      </p:tavLst>
                                    </p:anim>
                                    <p:anim calcmode="lin" valueType="num">
                                      <p:cBhvr>
                                        <p:cTn id="39" dur="1000" fill="hold"/>
                                        <p:tgtEl>
                                          <p:spTgt spid="103"/>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42" presetClass="entr" presetSubtype="0" fill="hold" nodeType="afterEffect">
                                  <p:stCondLst>
                                    <p:cond delay="0"/>
                                  </p:stCondLst>
                                  <p:childTnLst>
                                    <p:set>
                                      <p:cBhvr>
                                        <p:cTn id="42" dur="1" fill="hold">
                                          <p:stCondLst>
                                            <p:cond delay="0"/>
                                          </p:stCondLst>
                                        </p:cTn>
                                        <p:tgtEl>
                                          <p:spTgt spid="131"/>
                                        </p:tgtEl>
                                        <p:attrNameLst>
                                          <p:attrName>style.visibility</p:attrName>
                                        </p:attrNameLst>
                                      </p:cBhvr>
                                      <p:to>
                                        <p:strVal val="visible"/>
                                      </p:to>
                                    </p:set>
                                    <p:animEffect transition="in" filter="fade">
                                      <p:cBhvr>
                                        <p:cTn id="43" dur="1000"/>
                                        <p:tgtEl>
                                          <p:spTgt spid="131"/>
                                        </p:tgtEl>
                                      </p:cBhvr>
                                    </p:animEffect>
                                    <p:anim calcmode="lin" valueType="num">
                                      <p:cBhvr>
                                        <p:cTn id="44" dur="1000" fill="hold"/>
                                        <p:tgtEl>
                                          <p:spTgt spid="131"/>
                                        </p:tgtEl>
                                        <p:attrNameLst>
                                          <p:attrName>ppt_x</p:attrName>
                                        </p:attrNameLst>
                                      </p:cBhvr>
                                      <p:tavLst>
                                        <p:tav tm="0">
                                          <p:val>
                                            <p:strVal val="#ppt_x"/>
                                          </p:val>
                                        </p:tav>
                                        <p:tav tm="100000">
                                          <p:val>
                                            <p:strVal val="#ppt_x"/>
                                          </p:val>
                                        </p:tav>
                                      </p:tavLst>
                                    </p:anim>
                                    <p:anim calcmode="lin" valueType="num">
                                      <p:cBhvr>
                                        <p:cTn id="45" dur="1000" fill="hold"/>
                                        <p:tgtEl>
                                          <p:spTgt spid="1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3112164" cy="625646"/>
            <a:chOff x="0" y="0"/>
            <a:chExt cx="3112164" cy="625646"/>
          </a:xfrm>
        </p:grpSpPr>
        <p:sp>
          <p:nvSpPr>
            <p:cNvPr id="4" name="任意多边形: 形状 3"/>
            <p:cNvSpPr/>
            <p:nvPr/>
          </p:nvSpPr>
          <p:spPr>
            <a:xfrm flipH="1" flipV="1">
              <a:off x="0" y="0"/>
              <a:ext cx="3112164" cy="625646"/>
            </a:xfrm>
            <a:custGeom>
              <a:avLst/>
              <a:gdLst>
                <a:gd name="connsiteX0" fmla="*/ 3112164 w 3112164"/>
                <a:gd name="connsiteY0" fmla="*/ 625646 h 625646"/>
                <a:gd name="connsiteX1" fmla="*/ 0 w 3112164"/>
                <a:gd name="connsiteY1" fmla="*/ 625646 h 625646"/>
                <a:gd name="connsiteX2" fmla="*/ 277099 w 3112164"/>
                <a:gd name="connsiteY2" fmla="*/ 0 h 625646"/>
                <a:gd name="connsiteX3" fmla="*/ 3112164 w 3112164"/>
                <a:gd name="connsiteY3" fmla="*/ 0 h 625646"/>
              </a:gdLst>
              <a:ahLst/>
              <a:cxnLst>
                <a:cxn ang="0">
                  <a:pos x="connsiteX0" y="connsiteY0"/>
                </a:cxn>
                <a:cxn ang="0">
                  <a:pos x="connsiteX1" y="connsiteY1"/>
                </a:cxn>
                <a:cxn ang="0">
                  <a:pos x="connsiteX2" y="connsiteY2"/>
                </a:cxn>
                <a:cxn ang="0">
                  <a:pos x="connsiteX3" y="connsiteY3"/>
                </a:cxn>
              </a:cxnLst>
              <a:rect l="l" t="t" r="r" b="b"/>
              <a:pathLst>
                <a:path w="3112164" h="625646">
                  <a:moveTo>
                    <a:pt x="3112164" y="625646"/>
                  </a:moveTo>
                  <a:lnTo>
                    <a:pt x="0" y="625646"/>
                  </a:lnTo>
                  <a:lnTo>
                    <a:pt x="277099" y="0"/>
                  </a:lnTo>
                  <a:lnTo>
                    <a:pt x="3112164" y="0"/>
                  </a:lnTo>
                  <a:close/>
                </a:path>
              </a:pathLst>
            </a:custGeom>
            <a:solidFill>
              <a:srgbClr val="3F94D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 name="TextBox 7"/>
            <p:cNvSpPr>
              <a:spLocks noChangeArrowheads="1"/>
            </p:cNvSpPr>
            <p:nvPr/>
          </p:nvSpPr>
          <p:spPr bwMode="auto">
            <a:xfrm>
              <a:off x="288775" y="90452"/>
              <a:ext cx="2451349"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sz="2400" b="1" dirty="0">
                  <a:solidFill>
                    <a:schemeClr val="bg1"/>
                  </a:solidFill>
                  <a:cs typeface="+mn-ea"/>
                  <a:sym typeface="+mn-lt"/>
                </a:rPr>
                <a:t>生产管理方面</a:t>
              </a:r>
              <a:endParaRPr lang="zh-CN" altLang="en-US" sz="2400" b="1" dirty="0">
                <a:solidFill>
                  <a:schemeClr val="bg1"/>
                </a:solidFill>
                <a:cs typeface="+mn-ea"/>
                <a:sym typeface="+mn-lt"/>
              </a:endParaRPr>
            </a:p>
          </p:txBody>
        </p:sp>
      </p:grpSp>
      <p:cxnSp>
        <p:nvCxnSpPr>
          <p:cNvPr id="6" name="直接连接符 5"/>
          <p:cNvCxnSpPr>
            <a:stCxn id="4" idx="2"/>
          </p:cNvCxnSpPr>
          <p:nvPr/>
        </p:nvCxnSpPr>
        <p:spPr>
          <a:xfrm>
            <a:off x="2835065" y="625646"/>
            <a:ext cx="93569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1847895" y="1644992"/>
            <a:ext cx="2215671" cy="400110"/>
          </a:xfrm>
          <a:prstGeom prst="rect">
            <a:avLst/>
          </a:prstGeom>
        </p:spPr>
        <p:txBody>
          <a:bodyPr wrap="none">
            <a:spAutoFit/>
          </a:bodyPr>
          <a:lstStyle/>
          <a:p>
            <a:r>
              <a:rPr lang="en-US" altLang="zh-CN" sz="2000" b="1" dirty="0">
                <a:solidFill>
                  <a:srgbClr val="2285C5"/>
                </a:solidFill>
                <a:cs typeface="+mn-ea"/>
                <a:sym typeface="+mn-lt"/>
              </a:rPr>
              <a:t>2</a:t>
            </a:r>
            <a:r>
              <a:rPr lang="zh-CN" altLang="en-US" sz="2000" b="1" dirty="0">
                <a:solidFill>
                  <a:srgbClr val="2285C5"/>
                </a:solidFill>
                <a:cs typeface="+mn-ea"/>
                <a:sym typeface="+mn-lt"/>
              </a:rPr>
              <a:t>、 定期召开会议</a:t>
            </a:r>
            <a:endParaRPr lang="zh-CN" altLang="en-US" sz="2000" b="1" dirty="0">
              <a:solidFill>
                <a:srgbClr val="2285C5"/>
              </a:solidFill>
              <a:cs typeface="+mn-ea"/>
              <a:sym typeface="+mn-lt"/>
            </a:endParaRPr>
          </a:p>
        </p:txBody>
      </p:sp>
      <p:sp>
        <p:nvSpPr>
          <p:cNvPr id="140" name="矩形 139"/>
          <p:cNvSpPr/>
          <p:nvPr/>
        </p:nvSpPr>
        <p:spPr>
          <a:xfrm>
            <a:off x="1556082" y="2120174"/>
            <a:ext cx="9048418" cy="787523"/>
          </a:xfrm>
          <a:prstGeom prst="rect">
            <a:avLst/>
          </a:prstGeom>
        </p:spPr>
        <p:txBody>
          <a:bodyPr wrap="square">
            <a:spAutoFit/>
          </a:bodyPr>
          <a:lstStyle/>
          <a:p>
            <a:pPr>
              <a:lnSpc>
                <a:spcPct val="150000"/>
              </a:lnSpc>
            </a:pPr>
            <a:r>
              <a:rPr lang="zh-CN" altLang="en-US" sz="1600" dirty="0">
                <a:solidFill>
                  <a:schemeClr val="bg2">
                    <a:lumMod val="25000"/>
                  </a:schemeClr>
                </a:solidFill>
                <a:cs typeface="+mn-ea"/>
                <a:sym typeface="+mn-lt"/>
              </a:rPr>
              <a:t>         每周一、三、五各车间召开会议，每周二车间召开班组长会，每周一召开中层干部会，每月月末召开生产部全体职工会。         </a:t>
            </a:r>
            <a:endParaRPr lang="zh-CN" altLang="en-US" sz="1600" dirty="0">
              <a:solidFill>
                <a:schemeClr val="bg2">
                  <a:lumMod val="25000"/>
                </a:schemeClr>
              </a:solidFill>
              <a:cs typeface="+mn-ea"/>
              <a:sym typeface="+mn-lt"/>
            </a:endParaRPr>
          </a:p>
        </p:txBody>
      </p:sp>
      <p:pic>
        <p:nvPicPr>
          <p:cNvPr id="2" name="图片 1"/>
          <p:cNvPicPr>
            <a:picLocks noChangeAspect="1"/>
          </p:cNvPicPr>
          <p:nvPr/>
        </p:nvPicPr>
        <p:blipFill>
          <a:blip r:embed="rId1"/>
          <a:stretch>
            <a:fillRect/>
          </a:stretch>
        </p:blipFill>
        <p:spPr>
          <a:xfrm>
            <a:off x="6548332" y="3245028"/>
            <a:ext cx="3714750" cy="2476500"/>
          </a:xfrm>
          <a:prstGeom prst="rect">
            <a:avLst/>
          </a:prstGeom>
        </p:spPr>
      </p:pic>
      <p:sp>
        <p:nvSpPr>
          <p:cNvPr id="7" name="矩形 6"/>
          <p:cNvSpPr/>
          <p:nvPr/>
        </p:nvSpPr>
        <p:spPr>
          <a:xfrm>
            <a:off x="1568495" y="3083177"/>
            <a:ext cx="4527505" cy="2677656"/>
          </a:xfrm>
          <a:prstGeom prst="rect">
            <a:avLst/>
          </a:prstGeom>
        </p:spPr>
        <p:txBody>
          <a:bodyPr wrap="square">
            <a:spAutoFit/>
          </a:bodyPr>
          <a:lstStyle/>
          <a:p>
            <a:pPr>
              <a:lnSpc>
                <a:spcPct val="150000"/>
              </a:lnSpc>
            </a:pPr>
            <a:r>
              <a:rPr lang="zh-CN" altLang="en-US" sz="1600" dirty="0">
                <a:solidFill>
                  <a:schemeClr val="bg2">
                    <a:lumMod val="25000"/>
                  </a:schemeClr>
                </a:solidFill>
                <a:cs typeface="+mn-ea"/>
                <a:sym typeface="+mn-lt"/>
              </a:rPr>
              <a:t>通过会议使员工知道我们管理人员的工作思路及要求，同时了解员工对我们管理人员的意见，对生产部管理的意见和建议，同时我们也通过这样的会议交流工作经验和沟通思想，取得了很好的效果，增强团队精神。我们欢迎所有员工提合理化建议，只有我们生产部所有员工思想统一了，有了团队精神，我们的工作才能做的更好。</a:t>
            </a:r>
            <a:endParaRPr lang="zh-CN" altLang="en-US" sz="1600" dirty="0">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0"/>
                                        </p:tgtEl>
                                        <p:attrNameLst>
                                          <p:attrName>style.visibility</p:attrName>
                                        </p:attrNameLst>
                                      </p:cBhvr>
                                      <p:to>
                                        <p:strVal val="visible"/>
                                      </p:to>
                                    </p:set>
                                    <p:animEffect transition="in" filter="fade">
                                      <p:cBhvr>
                                        <p:cTn id="22" dur="1000"/>
                                        <p:tgtEl>
                                          <p:spTgt spid="140"/>
                                        </p:tgtEl>
                                      </p:cBhvr>
                                    </p:animEffect>
                                    <p:anim calcmode="lin" valueType="num">
                                      <p:cBhvr>
                                        <p:cTn id="23" dur="1000" fill="hold"/>
                                        <p:tgtEl>
                                          <p:spTgt spid="140"/>
                                        </p:tgtEl>
                                        <p:attrNameLst>
                                          <p:attrName>ppt_x</p:attrName>
                                        </p:attrNameLst>
                                      </p:cBhvr>
                                      <p:tavLst>
                                        <p:tav tm="0">
                                          <p:val>
                                            <p:strVal val="#ppt_x"/>
                                          </p:val>
                                        </p:tav>
                                        <p:tav tm="100000">
                                          <p:val>
                                            <p:strVal val="#ppt_x"/>
                                          </p:val>
                                        </p:tav>
                                      </p:tavLst>
                                    </p:anim>
                                    <p:anim calcmode="lin" valueType="num">
                                      <p:cBhvr>
                                        <p:cTn id="24" dur="1000" fill="hold"/>
                                        <p:tgtEl>
                                          <p:spTgt spid="14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40"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071441" y="1934358"/>
            <a:ext cx="2327765" cy="4277242"/>
            <a:chOff x="2195619" y="1696310"/>
            <a:chExt cx="2327765" cy="4277242"/>
          </a:xfrm>
        </p:grpSpPr>
        <p:pic>
          <p:nvPicPr>
            <p:cNvPr id="13" name="图片 12"/>
            <p:cNvPicPr>
              <a:picLocks noChangeAspect="1"/>
            </p:cNvPicPr>
            <p:nvPr/>
          </p:nvPicPr>
          <p:blipFill rotWithShape="1">
            <a:blip r:embed="rId1" cstate="screen"/>
            <a:srcRect/>
            <a:stretch>
              <a:fillRect/>
            </a:stretch>
          </p:blipFill>
          <p:spPr>
            <a:xfrm>
              <a:off x="2195619" y="2248029"/>
              <a:ext cx="2327765" cy="1497942"/>
            </a:xfrm>
            <a:prstGeom prst="rect">
              <a:avLst/>
            </a:prstGeom>
          </p:spPr>
        </p:pic>
        <p:sp>
          <p:nvSpPr>
            <p:cNvPr id="14" name="矩形 13"/>
            <p:cNvSpPr/>
            <p:nvPr/>
          </p:nvSpPr>
          <p:spPr>
            <a:xfrm>
              <a:off x="2195619" y="3792505"/>
              <a:ext cx="2327765" cy="2181047"/>
            </a:xfrm>
            <a:prstGeom prst="rect">
              <a:avLst/>
            </a:prstGeom>
            <a:solidFill>
              <a:schemeClr val="bg1"/>
            </a:solidFill>
            <a:ln>
              <a:noFill/>
            </a:ln>
            <a:effectLst>
              <a:outerShdw blurRad="114300" dist="139700" dir="66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sz="1000" dirty="0">
                  <a:solidFill>
                    <a:schemeClr val="bg1"/>
                  </a:solidFill>
                  <a:cs typeface="+mn-ea"/>
                  <a:sym typeface="+mn-lt"/>
                </a:rPr>
                <a:t> </a:t>
              </a:r>
              <a:endParaRPr lang="zh-CN" altLang="en-US" sz="1000" dirty="0">
                <a:solidFill>
                  <a:schemeClr val="bg1"/>
                </a:solidFill>
                <a:cs typeface="+mn-ea"/>
                <a:sym typeface="+mn-lt"/>
              </a:endParaRPr>
            </a:p>
          </p:txBody>
        </p:sp>
        <p:grpSp>
          <p:nvGrpSpPr>
            <p:cNvPr id="15" name="组合 14"/>
            <p:cNvGrpSpPr/>
            <p:nvPr/>
          </p:nvGrpSpPr>
          <p:grpSpPr>
            <a:xfrm>
              <a:off x="2195619" y="1696310"/>
              <a:ext cx="2327765" cy="699359"/>
              <a:chOff x="683568" y="985036"/>
              <a:chExt cx="1800200" cy="405747"/>
            </a:xfrm>
            <a:solidFill>
              <a:srgbClr val="4AABC8"/>
            </a:solidFill>
            <a:effectLst>
              <a:outerShdw blurRad="254000" dist="63500" dir="2700000" algn="tl" rotWithShape="0">
                <a:prstClr val="black">
                  <a:alpha val="30000"/>
                </a:prstClr>
              </a:outerShdw>
            </a:effectLst>
          </p:grpSpPr>
          <p:sp>
            <p:nvSpPr>
              <p:cNvPr id="17" name="矩形 25"/>
              <p:cNvSpPr/>
              <p:nvPr/>
            </p:nvSpPr>
            <p:spPr>
              <a:xfrm>
                <a:off x="683568" y="985036"/>
                <a:ext cx="1800200" cy="405747"/>
              </a:xfrm>
              <a:custGeom>
                <a:avLst/>
                <a:gdLst/>
                <a:ahLst/>
                <a:cxnLst/>
                <a:rect l="l" t="t" r="r" b="b"/>
                <a:pathLst>
                  <a:path w="1800200" h="405747">
                    <a:moveTo>
                      <a:pt x="0" y="0"/>
                    </a:moveTo>
                    <a:lnTo>
                      <a:pt x="1800200" y="0"/>
                    </a:lnTo>
                    <a:lnTo>
                      <a:pt x="1800200" y="297062"/>
                    </a:lnTo>
                    <a:lnTo>
                      <a:pt x="986506" y="297062"/>
                    </a:lnTo>
                    <a:lnTo>
                      <a:pt x="900101" y="405747"/>
                    </a:lnTo>
                    <a:lnTo>
                      <a:pt x="813696" y="297062"/>
                    </a:lnTo>
                    <a:lnTo>
                      <a:pt x="0" y="297062"/>
                    </a:lnTo>
                    <a:close/>
                  </a:path>
                </a:pathLst>
              </a:custGeom>
              <a:solidFill>
                <a:srgbClr val="228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cs typeface="+mn-ea"/>
                  <a:sym typeface="+mn-lt"/>
                </a:endParaRPr>
              </a:p>
            </p:txBody>
          </p:sp>
          <p:sp>
            <p:nvSpPr>
              <p:cNvPr id="18" name="TextBox 13"/>
              <p:cNvSpPr txBox="1"/>
              <p:nvPr/>
            </p:nvSpPr>
            <p:spPr>
              <a:xfrm>
                <a:off x="1307092" y="997077"/>
                <a:ext cx="553153" cy="242139"/>
              </a:xfrm>
              <a:prstGeom prst="rect">
                <a:avLst/>
              </a:prstGeom>
              <a:noFill/>
            </p:spPr>
            <p:txBody>
              <a:bodyPr wrap="none" rtlCol="0">
                <a:spAutoFit/>
              </a:bodyPr>
              <a:lstStyle/>
              <a:p>
                <a:pPr algn="ctr">
                  <a:lnSpc>
                    <a:spcPct val="130000"/>
                  </a:lnSpc>
                </a:pPr>
                <a:r>
                  <a:rPr lang="zh-CN" altLang="en-US" b="1" dirty="0">
                    <a:solidFill>
                      <a:schemeClr val="bg1"/>
                    </a:solidFill>
                    <a:cs typeface="+mn-ea"/>
                    <a:sym typeface="+mn-lt"/>
                  </a:rPr>
                  <a:t> </a:t>
                </a:r>
                <a:r>
                  <a:rPr lang="zh-CN" altLang="en-US" b="1" dirty="0" smtClean="0">
                    <a:solidFill>
                      <a:schemeClr val="bg1"/>
                    </a:solidFill>
                    <a:cs typeface="+mn-ea"/>
                    <a:sym typeface="+mn-lt"/>
                  </a:rPr>
                  <a:t>优品</a:t>
                </a:r>
                <a:endParaRPr lang="zh-CN" altLang="en-US" b="1" dirty="0">
                  <a:solidFill>
                    <a:schemeClr val="bg1"/>
                  </a:solidFill>
                  <a:cs typeface="+mn-ea"/>
                  <a:sym typeface="+mn-lt"/>
                </a:endParaRPr>
              </a:p>
            </p:txBody>
          </p:sp>
        </p:grpSp>
        <p:sp>
          <p:nvSpPr>
            <p:cNvPr id="16" name="矩形 15"/>
            <p:cNvSpPr/>
            <p:nvPr/>
          </p:nvSpPr>
          <p:spPr>
            <a:xfrm>
              <a:off x="2347427" y="4084943"/>
              <a:ext cx="2024148" cy="1600438"/>
            </a:xfrm>
            <a:prstGeom prst="rect">
              <a:avLst/>
            </a:prstGeom>
          </p:spPr>
          <p:txBody>
            <a:bodyPr wrap="square">
              <a:spAutoFit/>
            </a:bodyPr>
            <a:lstStyle/>
            <a:p>
              <a:pPr lvl="0">
                <a:defRPr/>
              </a:pPr>
              <a:r>
                <a:rPr lang="zh-CN" altLang="en-US" sz="1400" dirty="0">
                  <a:solidFill>
                    <a:schemeClr val="bg2">
                      <a:lumMod val="25000"/>
                    </a:schemeClr>
                  </a:solidFill>
                  <a:cs typeface="+mn-ea"/>
                  <a:sym typeface="+mn-lt"/>
                </a:rPr>
                <a:t>上半年，修订了各项规章制度和操作规范，一方面我们在车间设置了值班主任，随时解决出现的问题，及时了解员工的思想动态和生产进度。</a:t>
              </a:r>
              <a:endParaRPr lang="zh-CN" altLang="en-US" sz="1400" dirty="0">
                <a:solidFill>
                  <a:schemeClr val="bg2">
                    <a:lumMod val="25000"/>
                  </a:schemeClr>
                </a:solidFill>
                <a:cs typeface="+mn-ea"/>
                <a:sym typeface="+mn-lt"/>
              </a:endParaRPr>
            </a:p>
          </p:txBody>
        </p:sp>
      </p:grpSp>
      <p:grpSp>
        <p:nvGrpSpPr>
          <p:cNvPr id="8" name="组合 7"/>
          <p:cNvGrpSpPr/>
          <p:nvPr/>
        </p:nvGrpSpPr>
        <p:grpSpPr>
          <a:xfrm>
            <a:off x="4978330" y="1934358"/>
            <a:ext cx="2327765" cy="4277242"/>
            <a:chOff x="4978330" y="1934358"/>
            <a:chExt cx="2327765" cy="4277242"/>
          </a:xfrm>
        </p:grpSpPr>
        <p:pic>
          <p:nvPicPr>
            <p:cNvPr id="32" name="图片 31"/>
            <p:cNvPicPr>
              <a:picLocks noChangeAspect="1"/>
            </p:cNvPicPr>
            <p:nvPr/>
          </p:nvPicPr>
          <p:blipFill rotWithShape="1">
            <a:blip r:embed="rId2" cstate="screen"/>
            <a:srcRect/>
            <a:stretch>
              <a:fillRect/>
            </a:stretch>
          </p:blipFill>
          <p:spPr>
            <a:xfrm>
              <a:off x="4978330" y="2469239"/>
              <a:ext cx="2327765" cy="1497941"/>
            </a:xfrm>
            <a:prstGeom prst="rect">
              <a:avLst/>
            </a:prstGeom>
          </p:spPr>
        </p:pic>
        <p:grpSp>
          <p:nvGrpSpPr>
            <p:cNvPr id="19" name="组合 18"/>
            <p:cNvGrpSpPr/>
            <p:nvPr/>
          </p:nvGrpSpPr>
          <p:grpSpPr>
            <a:xfrm>
              <a:off x="4978330" y="1934358"/>
              <a:ext cx="2327765" cy="4277242"/>
              <a:chOff x="2195619" y="1696310"/>
              <a:chExt cx="2327765" cy="4277242"/>
            </a:xfrm>
          </p:grpSpPr>
          <p:sp>
            <p:nvSpPr>
              <p:cNvPr id="20" name="矩形 19"/>
              <p:cNvSpPr/>
              <p:nvPr/>
            </p:nvSpPr>
            <p:spPr>
              <a:xfrm>
                <a:off x="2195619" y="3771751"/>
                <a:ext cx="2327765" cy="2201801"/>
              </a:xfrm>
              <a:prstGeom prst="rect">
                <a:avLst/>
              </a:prstGeom>
              <a:solidFill>
                <a:schemeClr val="bg1"/>
              </a:solidFill>
              <a:ln>
                <a:noFill/>
              </a:ln>
              <a:effectLst>
                <a:outerShdw blurRad="114300" dist="139700" dir="66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sz="1000" dirty="0">
                    <a:solidFill>
                      <a:schemeClr val="bg1"/>
                    </a:solidFill>
                    <a:cs typeface="+mn-ea"/>
                    <a:sym typeface="+mn-lt"/>
                  </a:rPr>
                  <a:t> </a:t>
                </a:r>
                <a:endParaRPr lang="zh-CN" altLang="en-US" sz="1000" dirty="0">
                  <a:solidFill>
                    <a:schemeClr val="bg1"/>
                  </a:solidFill>
                  <a:cs typeface="+mn-ea"/>
                  <a:sym typeface="+mn-lt"/>
                </a:endParaRPr>
              </a:p>
            </p:txBody>
          </p:sp>
          <p:grpSp>
            <p:nvGrpSpPr>
              <p:cNvPr id="21" name="组合 20"/>
              <p:cNvGrpSpPr/>
              <p:nvPr/>
            </p:nvGrpSpPr>
            <p:grpSpPr>
              <a:xfrm>
                <a:off x="2195619" y="1696310"/>
                <a:ext cx="2327765" cy="699359"/>
                <a:chOff x="683568" y="985036"/>
                <a:chExt cx="1800200" cy="405747"/>
              </a:xfrm>
              <a:solidFill>
                <a:srgbClr val="4AABC8"/>
              </a:solidFill>
              <a:effectLst>
                <a:outerShdw blurRad="254000" dist="63500" dir="2700000" algn="tl" rotWithShape="0">
                  <a:prstClr val="black">
                    <a:alpha val="30000"/>
                  </a:prstClr>
                </a:outerShdw>
              </a:effectLst>
            </p:grpSpPr>
            <p:sp>
              <p:nvSpPr>
                <p:cNvPr id="23" name="矩形 25"/>
                <p:cNvSpPr/>
                <p:nvPr/>
              </p:nvSpPr>
              <p:spPr>
                <a:xfrm>
                  <a:off x="683568" y="985036"/>
                  <a:ext cx="1800200" cy="405747"/>
                </a:xfrm>
                <a:custGeom>
                  <a:avLst/>
                  <a:gdLst/>
                  <a:ahLst/>
                  <a:cxnLst/>
                  <a:rect l="l" t="t" r="r" b="b"/>
                  <a:pathLst>
                    <a:path w="1800200" h="405747">
                      <a:moveTo>
                        <a:pt x="0" y="0"/>
                      </a:moveTo>
                      <a:lnTo>
                        <a:pt x="1800200" y="0"/>
                      </a:lnTo>
                      <a:lnTo>
                        <a:pt x="1800200" y="297062"/>
                      </a:lnTo>
                      <a:lnTo>
                        <a:pt x="986506" y="297062"/>
                      </a:lnTo>
                      <a:lnTo>
                        <a:pt x="900101" y="405747"/>
                      </a:lnTo>
                      <a:lnTo>
                        <a:pt x="813696" y="297062"/>
                      </a:lnTo>
                      <a:lnTo>
                        <a:pt x="0" y="297062"/>
                      </a:lnTo>
                      <a:close/>
                    </a:path>
                  </a:pathLst>
                </a:custGeom>
                <a:solidFill>
                  <a:srgbClr val="228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cs typeface="+mn-ea"/>
                    <a:sym typeface="+mn-lt"/>
                  </a:endParaRPr>
                </a:p>
              </p:txBody>
            </p:sp>
            <p:sp>
              <p:nvSpPr>
                <p:cNvPr id="24" name="TextBox 13"/>
                <p:cNvSpPr txBox="1"/>
                <p:nvPr/>
              </p:nvSpPr>
              <p:spPr>
                <a:xfrm>
                  <a:off x="1333745" y="997077"/>
                  <a:ext cx="499846" cy="242139"/>
                </a:xfrm>
                <a:prstGeom prst="rect">
                  <a:avLst/>
                </a:prstGeom>
                <a:noFill/>
              </p:spPr>
              <p:txBody>
                <a:bodyPr wrap="none" rtlCol="0">
                  <a:spAutoFit/>
                </a:bodyPr>
                <a:lstStyle/>
                <a:p>
                  <a:pPr algn="ctr">
                    <a:lnSpc>
                      <a:spcPct val="130000"/>
                    </a:lnSpc>
                  </a:pPr>
                  <a:r>
                    <a:rPr lang="zh-CN" altLang="en-US" b="1" dirty="0">
                      <a:solidFill>
                        <a:schemeClr val="bg1"/>
                      </a:solidFill>
                      <a:cs typeface="+mn-ea"/>
                      <a:sym typeface="+mn-lt"/>
                    </a:rPr>
                    <a:t>第二</a:t>
                  </a:r>
                  <a:endParaRPr lang="zh-CN" altLang="en-US" b="1" dirty="0">
                    <a:solidFill>
                      <a:schemeClr val="bg1"/>
                    </a:solidFill>
                    <a:cs typeface="+mn-ea"/>
                    <a:sym typeface="+mn-lt"/>
                  </a:endParaRPr>
                </a:p>
              </p:txBody>
            </p:sp>
          </p:grpSp>
          <p:sp>
            <p:nvSpPr>
              <p:cNvPr id="22" name="矩形 21"/>
              <p:cNvSpPr/>
              <p:nvPr/>
            </p:nvSpPr>
            <p:spPr>
              <a:xfrm>
                <a:off x="2347427" y="4072431"/>
                <a:ext cx="2024148" cy="1600438"/>
              </a:xfrm>
              <a:prstGeom prst="rect">
                <a:avLst/>
              </a:prstGeom>
            </p:spPr>
            <p:txBody>
              <a:bodyPr wrap="square">
                <a:spAutoFit/>
              </a:bodyPr>
              <a:lstStyle/>
              <a:p>
                <a:pPr lvl="0">
                  <a:defRPr/>
                </a:pPr>
                <a:r>
                  <a:rPr lang="zh-CN" altLang="en-US" sz="1400" dirty="0">
                    <a:solidFill>
                      <a:schemeClr val="bg2">
                        <a:lumMod val="25000"/>
                      </a:schemeClr>
                    </a:solidFill>
                    <a:cs typeface="+mn-ea"/>
                    <a:sym typeface="+mn-lt"/>
                  </a:rPr>
                  <a:t>另一方面我们加强生产现场的巡检，制定了现场巡查制度、各岗位卫生检查标准及考核办法，发现问题及时解决，发现违反规章制度的，坚决处理。</a:t>
                </a:r>
                <a:endParaRPr lang="zh-CN" altLang="en-US" sz="1400" dirty="0">
                  <a:solidFill>
                    <a:schemeClr val="bg2">
                      <a:lumMod val="25000"/>
                    </a:schemeClr>
                  </a:solidFill>
                  <a:cs typeface="+mn-ea"/>
                  <a:sym typeface="+mn-lt"/>
                </a:endParaRPr>
              </a:p>
            </p:txBody>
          </p:sp>
        </p:grpSp>
      </p:grpSp>
      <p:grpSp>
        <p:nvGrpSpPr>
          <p:cNvPr id="9" name="组合 8"/>
          <p:cNvGrpSpPr/>
          <p:nvPr/>
        </p:nvGrpSpPr>
        <p:grpSpPr>
          <a:xfrm>
            <a:off x="7882350" y="1955112"/>
            <a:ext cx="2327765" cy="4277242"/>
            <a:chOff x="7882350" y="1955112"/>
            <a:chExt cx="2327765" cy="4277242"/>
          </a:xfrm>
        </p:grpSpPr>
        <p:pic>
          <p:nvPicPr>
            <p:cNvPr id="31" name="图片 30"/>
            <p:cNvPicPr>
              <a:picLocks noChangeAspect="1"/>
            </p:cNvPicPr>
            <p:nvPr/>
          </p:nvPicPr>
          <p:blipFill rotWithShape="1">
            <a:blip r:embed="rId3" cstate="screen"/>
            <a:srcRect/>
            <a:stretch>
              <a:fillRect/>
            </a:stretch>
          </p:blipFill>
          <p:spPr>
            <a:xfrm>
              <a:off x="7882350" y="2511323"/>
              <a:ext cx="2327765" cy="1450831"/>
            </a:xfrm>
            <a:prstGeom prst="rect">
              <a:avLst/>
            </a:prstGeom>
          </p:spPr>
        </p:pic>
        <p:grpSp>
          <p:nvGrpSpPr>
            <p:cNvPr id="25" name="组合 24"/>
            <p:cNvGrpSpPr/>
            <p:nvPr/>
          </p:nvGrpSpPr>
          <p:grpSpPr>
            <a:xfrm>
              <a:off x="7882350" y="1955112"/>
              <a:ext cx="2327765" cy="4277242"/>
              <a:chOff x="2195619" y="1696310"/>
              <a:chExt cx="2327765" cy="4277242"/>
            </a:xfrm>
          </p:grpSpPr>
          <p:sp>
            <p:nvSpPr>
              <p:cNvPr id="26" name="矩形 25"/>
              <p:cNvSpPr/>
              <p:nvPr/>
            </p:nvSpPr>
            <p:spPr>
              <a:xfrm>
                <a:off x="2195619" y="3750997"/>
                <a:ext cx="2327765" cy="2222555"/>
              </a:xfrm>
              <a:prstGeom prst="rect">
                <a:avLst/>
              </a:prstGeom>
              <a:solidFill>
                <a:schemeClr val="bg1"/>
              </a:solidFill>
              <a:ln>
                <a:noFill/>
              </a:ln>
              <a:effectLst>
                <a:outerShdw blurRad="114300" dist="139700" dir="66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sz="1000" dirty="0">
                    <a:solidFill>
                      <a:schemeClr val="bg1"/>
                    </a:solidFill>
                    <a:cs typeface="+mn-ea"/>
                    <a:sym typeface="+mn-lt"/>
                  </a:rPr>
                  <a:t> </a:t>
                </a:r>
                <a:endParaRPr lang="zh-CN" altLang="en-US" sz="1000" dirty="0">
                  <a:solidFill>
                    <a:schemeClr val="bg1"/>
                  </a:solidFill>
                  <a:cs typeface="+mn-ea"/>
                  <a:sym typeface="+mn-lt"/>
                </a:endParaRPr>
              </a:p>
            </p:txBody>
          </p:sp>
          <p:grpSp>
            <p:nvGrpSpPr>
              <p:cNvPr id="27" name="组合 26"/>
              <p:cNvGrpSpPr/>
              <p:nvPr/>
            </p:nvGrpSpPr>
            <p:grpSpPr>
              <a:xfrm>
                <a:off x="2195619" y="1696310"/>
                <a:ext cx="2327765" cy="699359"/>
                <a:chOff x="683568" y="985036"/>
                <a:chExt cx="1800200" cy="405747"/>
              </a:xfrm>
              <a:solidFill>
                <a:srgbClr val="4AABC8"/>
              </a:solidFill>
              <a:effectLst>
                <a:outerShdw blurRad="254000" dist="63500" dir="2700000" algn="tl" rotWithShape="0">
                  <a:prstClr val="black">
                    <a:alpha val="30000"/>
                  </a:prstClr>
                </a:outerShdw>
              </a:effectLst>
            </p:grpSpPr>
            <p:sp>
              <p:nvSpPr>
                <p:cNvPr id="29" name="矩形 25"/>
                <p:cNvSpPr/>
                <p:nvPr/>
              </p:nvSpPr>
              <p:spPr>
                <a:xfrm>
                  <a:off x="683568" y="985036"/>
                  <a:ext cx="1800200" cy="405747"/>
                </a:xfrm>
                <a:custGeom>
                  <a:avLst/>
                  <a:gdLst/>
                  <a:ahLst/>
                  <a:cxnLst/>
                  <a:rect l="l" t="t" r="r" b="b"/>
                  <a:pathLst>
                    <a:path w="1800200" h="405747">
                      <a:moveTo>
                        <a:pt x="0" y="0"/>
                      </a:moveTo>
                      <a:lnTo>
                        <a:pt x="1800200" y="0"/>
                      </a:lnTo>
                      <a:lnTo>
                        <a:pt x="1800200" y="297062"/>
                      </a:lnTo>
                      <a:lnTo>
                        <a:pt x="986506" y="297062"/>
                      </a:lnTo>
                      <a:lnTo>
                        <a:pt x="900101" y="405747"/>
                      </a:lnTo>
                      <a:lnTo>
                        <a:pt x="813696" y="297062"/>
                      </a:lnTo>
                      <a:lnTo>
                        <a:pt x="0" y="297062"/>
                      </a:lnTo>
                      <a:close/>
                    </a:path>
                  </a:pathLst>
                </a:custGeom>
                <a:solidFill>
                  <a:srgbClr val="228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cs typeface="+mn-ea"/>
                    <a:sym typeface="+mn-lt"/>
                  </a:endParaRPr>
                </a:p>
              </p:txBody>
            </p:sp>
            <p:sp>
              <p:nvSpPr>
                <p:cNvPr id="30" name="TextBox 13"/>
                <p:cNvSpPr txBox="1"/>
                <p:nvPr/>
              </p:nvSpPr>
              <p:spPr>
                <a:xfrm>
                  <a:off x="1333745" y="997077"/>
                  <a:ext cx="499846" cy="242139"/>
                </a:xfrm>
                <a:prstGeom prst="rect">
                  <a:avLst/>
                </a:prstGeom>
                <a:noFill/>
              </p:spPr>
              <p:txBody>
                <a:bodyPr wrap="none" rtlCol="0">
                  <a:spAutoFit/>
                </a:bodyPr>
                <a:lstStyle/>
                <a:p>
                  <a:pPr algn="ctr">
                    <a:lnSpc>
                      <a:spcPct val="130000"/>
                    </a:lnSpc>
                  </a:pPr>
                  <a:r>
                    <a:rPr lang="zh-CN" altLang="en-US" b="1" dirty="0">
                      <a:solidFill>
                        <a:schemeClr val="bg1"/>
                      </a:solidFill>
                      <a:cs typeface="+mn-ea"/>
                      <a:sym typeface="+mn-lt"/>
                    </a:rPr>
                    <a:t>第三</a:t>
                  </a:r>
                  <a:endParaRPr lang="zh-CN" altLang="en-US" b="1" dirty="0">
                    <a:solidFill>
                      <a:schemeClr val="bg1"/>
                    </a:solidFill>
                    <a:cs typeface="+mn-ea"/>
                    <a:sym typeface="+mn-lt"/>
                  </a:endParaRPr>
                </a:p>
              </p:txBody>
            </p:sp>
          </p:grpSp>
          <p:sp>
            <p:nvSpPr>
              <p:cNvPr id="28" name="矩形 27"/>
              <p:cNvSpPr/>
              <p:nvPr/>
            </p:nvSpPr>
            <p:spPr>
              <a:xfrm>
                <a:off x="2271522" y="3836234"/>
                <a:ext cx="2175957" cy="2031325"/>
              </a:xfrm>
              <a:prstGeom prst="rect">
                <a:avLst/>
              </a:prstGeom>
            </p:spPr>
            <p:txBody>
              <a:bodyPr wrap="square">
                <a:spAutoFit/>
              </a:bodyPr>
              <a:lstStyle/>
              <a:p>
                <a:pPr lvl="0">
                  <a:defRPr/>
                </a:pPr>
                <a:r>
                  <a:rPr lang="zh-CN" altLang="en-US" sz="1400" dirty="0">
                    <a:solidFill>
                      <a:schemeClr val="bg2">
                        <a:lumMod val="25000"/>
                      </a:schemeClr>
                    </a:solidFill>
                    <a:cs typeface="+mn-ea"/>
                    <a:sym typeface="+mn-lt"/>
                  </a:rPr>
                  <a:t>自实施以来共计处罚</a:t>
                </a:r>
                <a:r>
                  <a:rPr lang="en-US" altLang="zh-CN" sz="1400" dirty="0">
                    <a:solidFill>
                      <a:schemeClr val="bg2">
                        <a:lumMod val="25000"/>
                      </a:schemeClr>
                    </a:solidFill>
                    <a:cs typeface="+mn-ea"/>
                    <a:sym typeface="+mn-lt"/>
                  </a:rPr>
                  <a:t>10</a:t>
                </a:r>
                <a:r>
                  <a:rPr lang="zh-CN" altLang="en-US" sz="1400" dirty="0">
                    <a:solidFill>
                      <a:schemeClr val="bg2">
                        <a:lumMod val="25000"/>
                      </a:schemeClr>
                    </a:solidFill>
                    <a:cs typeface="+mn-ea"/>
                    <a:sym typeface="+mn-lt"/>
                  </a:rPr>
                  <a:t>多次，罚金</a:t>
                </a:r>
                <a:r>
                  <a:rPr lang="en-US" altLang="zh-CN" sz="1400" dirty="0">
                    <a:solidFill>
                      <a:schemeClr val="bg2">
                        <a:lumMod val="25000"/>
                      </a:schemeClr>
                    </a:solidFill>
                    <a:cs typeface="+mn-ea"/>
                    <a:sym typeface="+mn-lt"/>
                  </a:rPr>
                  <a:t>500</a:t>
                </a:r>
                <a:r>
                  <a:rPr lang="zh-CN" altLang="en-US" sz="1400" dirty="0">
                    <a:solidFill>
                      <a:schemeClr val="bg2">
                        <a:lumMod val="25000"/>
                      </a:schemeClr>
                    </a:solidFill>
                    <a:cs typeface="+mn-ea"/>
                    <a:sym typeface="+mn-lt"/>
                  </a:rPr>
                  <a:t>元，可以说我们通过处理极少部分人，教育了广大的员工，起到了很好的警示作用，这些工作的开展，我们知道有很大的压力和难度，但我们做了，我们也可以说取得了阶段性的成绩。</a:t>
                </a:r>
                <a:endParaRPr lang="zh-CN" altLang="en-US" sz="1400" dirty="0">
                  <a:solidFill>
                    <a:schemeClr val="bg2">
                      <a:lumMod val="25000"/>
                    </a:schemeClr>
                  </a:solidFill>
                  <a:cs typeface="+mn-ea"/>
                  <a:sym typeface="+mn-lt"/>
                </a:endParaRPr>
              </a:p>
            </p:txBody>
          </p:sp>
        </p:grpSp>
      </p:grpSp>
      <p:grpSp>
        <p:nvGrpSpPr>
          <p:cNvPr id="3" name="组合 2"/>
          <p:cNvGrpSpPr/>
          <p:nvPr/>
        </p:nvGrpSpPr>
        <p:grpSpPr>
          <a:xfrm>
            <a:off x="0" y="0"/>
            <a:ext cx="3112164" cy="625646"/>
            <a:chOff x="0" y="0"/>
            <a:chExt cx="3112164" cy="625646"/>
          </a:xfrm>
        </p:grpSpPr>
        <p:sp>
          <p:nvSpPr>
            <p:cNvPr id="4" name="任意多边形: 形状 3"/>
            <p:cNvSpPr/>
            <p:nvPr/>
          </p:nvSpPr>
          <p:spPr>
            <a:xfrm flipH="1" flipV="1">
              <a:off x="0" y="0"/>
              <a:ext cx="3112164" cy="625646"/>
            </a:xfrm>
            <a:custGeom>
              <a:avLst/>
              <a:gdLst>
                <a:gd name="connsiteX0" fmla="*/ 3112164 w 3112164"/>
                <a:gd name="connsiteY0" fmla="*/ 625646 h 625646"/>
                <a:gd name="connsiteX1" fmla="*/ 0 w 3112164"/>
                <a:gd name="connsiteY1" fmla="*/ 625646 h 625646"/>
                <a:gd name="connsiteX2" fmla="*/ 277099 w 3112164"/>
                <a:gd name="connsiteY2" fmla="*/ 0 h 625646"/>
                <a:gd name="connsiteX3" fmla="*/ 3112164 w 3112164"/>
                <a:gd name="connsiteY3" fmla="*/ 0 h 625646"/>
              </a:gdLst>
              <a:ahLst/>
              <a:cxnLst>
                <a:cxn ang="0">
                  <a:pos x="connsiteX0" y="connsiteY0"/>
                </a:cxn>
                <a:cxn ang="0">
                  <a:pos x="connsiteX1" y="connsiteY1"/>
                </a:cxn>
                <a:cxn ang="0">
                  <a:pos x="connsiteX2" y="connsiteY2"/>
                </a:cxn>
                <a:cxn ang="0">
                  <a:pos x="connsiteX3" y="connsiteY3"/>
                </a:cxn>
              </a:cxnLst>
              <a:rect l="l" t="t" r="r" b="b"/>
              <a:pathLst>
                <a:path w="3112164" h="625646">
                  <a:moveTo>
                    <a:pt x="3112164" y="625646"/>
                  </a:moveTo>
                  <a:lnTo>
                    <a:pt x="0" y="625646"/>
                  </a:lnTo>
                  <a:lnTo>
                    <a:pt x="277099" y="0"/>
                  </a:lnTo>
                  <a:lnTo>
                    <a:pt x="3112164" y="0"/>
                  </a:lnTo>
                  <a:close/>
                </a:path>
              </a:pathLst>
            </a:custGeom>
            <a:solidFill>
              <a:srgbClr val="3F94D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 name="TextBox 7"/>
            <p:cNvSpPr>
              <a:spLocks noChangeArrowheads="1"/>
            </p:cNvSpPr>
            <p:nvPr/>
          </p:nvSpPr>
          <p:spPr bwMode="auto">
            <a:xfrm>
              <a:off x="288775" y="90452"/>
              <a:ext cx="2451349"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sz="2400" b="1" dirty="0">
                  <a:solidFill>
                    <a:schemeClr val="bg1"/>
                  </a:solidFill>
                  <a:cs typeface="+mn-ea"/>
                  <a:sym typeface="+mn-lt"/>
                </a:rPr>
                <a:t>生产管理方面</a:t>
              </a:r>
              <a:endParaRPr lang="zh-CN" altLang="en-US" sz="2400" b="1" dirty="0">
                <a:solidFill>
                  <a:schemeClr val="bg1"/>
                </a:solidFill>
                <a:cs typeface="+mn-ea"/>
                <a:sym typeface="+mn-lt"/>
              </a:endParaRPr>
            </a:p>
          </p:txBody>
        </p:sp>
      </p:grpSp>
      <p:cxnSp>
        <p:nvCxnSpPr>
          <p:cNvPr id="6" name="直接连接符 5"/>
          <p:cNvCxnSpPr>
            <a:stCxn id="4" idx="2"/>
          </p:cNvCxnSpPr>
          <p:nvPr/>
        </p:nvCxnSpPr>
        <p:spPr>
          <a:xfrm>
            <a:off x="2835065" y="625646"/>
            <a:ext cx="93569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294154" y="1187974"/>
            <a:ext cx="3575018" cy="400110"/>
          </a:xfrm>
          <a:prstGeom prst="rect">
            <a:avLst/>
          </a:prstGeom>
        </p:spPr>
        <p:txBody>
          <a:bodyPr wrap="none">
            <a:spAutoFit/>
          </a:bodyPr>
          <a:lstStyle/>
          <a:p>
            <a:r>
              <a:rPr lang="en-US" altLang="zh-CN" sz="2000" b="1" dirty="0">
                <a:solidFill>
                  <a:srgbClr val="2285C5"/>
                </a:solidFill>
                <a:cs typeface="+mn-ea"/>
                <a:sym typeface="+mn-lt"/>
              </a:rPr>
              <a:t>3</a:t>
            </a:r>
            <a:r>
              <a:rPr lang="zh-CN" altLang="en-US" sz="2000" b="1" dirty="0">
                <a:solidFill>
                  <a:srgbClr val="2285C5"/>
                </a:solidFill>
                <a:cs typeface="+mn-ea"/>
                <a:sym typeface="+mn-lt"/>
              </a:rPr>
              <a:t>、  加大生产现场的管理力度</a:t>
            </a:r>
            <a:endParaRPr lang="zh-CN" altLang="en-US" sz="2000" b="1" dirty="0">
              <a:solidFill>
                <a:srgbClr val="2285C5"/>
              </a:solidFill>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1000"/>
                            </p:stCondLst>
                            <p:childTnLst>
                              <p:par>
                                <p:cTn id="23" presetID="22" presetClass="entr" presetSubtype="4"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par>
                          <p:cTn id="26" fill="hold">
                            <p:stCondLst>
                              <p:cond delay="1500"/>
                            </p:stCondLst>
                            <p:childTnLst>
                              <p:par>
                                <p:cTn id="27" presetID="22" presetClass="entr" presetSubtype="4"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flipH="1">
            <a:off x="851853" y="2146299"/>
            <a:ext cx="10620549" cy="3551215"/>
            <a:chOff x="-107281" y="2214417"/>
            <a:chExt cx="9458492" cy="2521969"/>
          </a:xfrm>
        </p:grpSpPr>
        <p:sp>
          <p:nvSpPr>
            <p:cNvPr id="39" name="任意多边形: 形状 33"/>
            <p:cNvSpPr/>
            <p:nvPr/>
          </p:nvSpPr>
          <p:spPr>
            <a:xfrm>
              <a:off x="-107281" y="2214417"/>
              <a:ext cx="9458492" cy="2521969"/>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1" u="none" strike="noStrike" kern="0" cap="none" spc="0" normalizeH="0" baseline="0" noProof="0" dirty="0">
                <a:ln>
                  <a:noFill/>
                </a:ln>
                <a:solidFill>
                  <a:srgbClr val="FFFFFF"/>
                </a:solidFill>
                <a:effectLst/>
                <a:uLnTx/>
                <a:uFillTx/>
                <a:cs typeface="+mn-ea"/>
                <a:sym typeface="+mn-lt"/>
              </a:endParaRPr>
            </a:p>
          </p:txBody>
        </p:sp>
        <p:sp>
          <p:nvSpPr>
            <p:cNvPr id="40" name="矩形 39"/>
            <p:cNvSpPr/>
            <p:nvPr/>
          </p:nvSpPr>
          <p:spPr>
            <a:xfrm>
              <a:off x="-9404" y="2214417"/>
              <a:ext cx="8966710" cy="2521969"/>
            </a:xfrm>
            <a:prstGeom prst="rect">
              <a:avLst/>
            </a:prstGeom>
            <a:solidFill>
              <a:srgbClr val="FFFFFF"/>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1" u="none" strike="noStrike" kern="0" cap="none" spc="0" normalizeH="0" baseline="0" noProof="0">
                <a:ln>
                  <a:noFill/>
                </a:ln>
                <a:solidFill>
                  <a:srgbClr val="FFFFFF"/>
                </a:solidFill>
                <a:effectLst/>
                <a:uLnTx/>
                <a:uFillTx/>
                <a:cs typeface="+mn-ea"/>
                <a:sym typeface="+mn-lt"/>
              </a:endParaRPr>
            </a:p>
          </p:txBody>
        </p:sp>
      </p:grpSp>
      <p:sp>
        <p:nvSpPr>
          <p:cNvPr id="37" name="矩形 36"/>
          <p:cNvSpPr/>
          <p:nvPr/>
        </p:nvSpPr>
        <p:spPr>
          <a:xfrm>
            <a:off x="5103199" y="2630274"/>
            <a:ext cx="2338555" cy="2445794"/>
          </a:xfrm>
          <a:prstGeom prst="rect">
            <a:avLst/>
          </a:prstGeom>
          <a:blipFill dpi="0" rotWithShape="1">
            <a:blip r:embed="rId1" cstate="screen"/>
            <a:srcRect/>
            <a:stretch>
              <a:fillRect/>
            </a:stretch>
          </a:blip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nvGrpSpPr>
          <p:cNvPr id="3" name="组合 2"/>
          <p:cNvGrpSpPr/>
          <p:nvPr/>
        </p:nvGrpSpPr>
        <p:grpSpPr>
          <a:xfrm>
            <a:off x="0" y="0"/>
            <a:ext cx="3112164" cy="625646"/>
            <a:chOff x="0" y="0"/>
            <a:chExt cx="3112164" cy="625646"/>
          </a:xfrm>
        </p:grpSpPr>
        <p:sp>
          <p:nvSpPr>
            <p:cNvPr id="4" name="任意多边形: 形状 3"/>
            <p:cNvSpPr/>
            <p:nvPr/>
          </p:nvSpPr>
          <p:spPr>
            <a:xfrm flipH="1" flipV="1">
              <a:off x="0" y="0"/>
              <a:ext cx="3112164" cy="625646"/>
            </a:xfrm>
            <a:custGeom>
              <a:avLst/>
              <a:gdLst>
                <a:gd name="connsiteX0" fmla="*/ 3112164 w 3112164"/>
                <a:gd name="connsiteY0" fmla="*/ 625646 h 625646"/>
                <a:gd name="connsiteX1" fmla="*/ 0 w 3112164"/>
                <a:gd name="connsiteY1" fmla="*/ 625646 h 625646"/>
                <a:gd name="connsiteX2" fmla="*/ 277099 w 3112164"/>
                <a:gd name="connsiteY2" fmla="*/ 0 h 625646"/>
                <a:gd name="connsiteX3" fmla="*/ 3112164 w 3112164"/>
                <a:gd name="connsiteY3" fmla="*/ 0 h 625646"/>
              </a:gdLst>
              <a:ahLst/>
              <a:cxnLst>
                <a:cxn ang="0">
                  <a:pos x="connsiteX0" y="connsiteY0"/>
                </a:cxn>
                <a:cxn ang="0">
                  <a:pos x="connsiteX1" y="connsiteY1"/>
                </a:cxn>
                <a:cxn ang="0">
                  <a:pos x="connsiteX2" y="connsiteY2"/>
                </a:cxn>
                <a:cxn ang="0">
                  <a:pos x="connsiteX3" y="connsiteY3"/>
                </a:cxn>
              </a:cxnLst>
              <a:rect l="l" t="t" r="r" b="b"/>
              <a:pathLst>
                <a:path w="3112164" h="625646">
                  <a:moveTo>
                    <a:pt x="3112164" y="625646"/>
                  </a:moveTo>
                  <a:lnTo>
                    <a:pt x="0" y="625646"/>
                  </a:lnTo>
                  <a:lnTo>
                    <a:pt x="277099" y="0"/>
                  </a:lnTo>
                  <a:lnTo>
                    <a:pt x="3112164" y="0"/>
                  </a:lnTo>
                  <a:close/>
                </a:path>
              </a:pathLst>
            </a:custGeom>
            <a:solidFill>
              <a:srgbClr val="3F94D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 name="TextBox 7"/>
            <p:cNvSpPr>
              <a:spLocks noChangeArrowheads="1"/>
            </p:cNvSpPr>
            <p:nvPr/>
          </p:nvSpPr>
          <p:spPr bwMode="auto">
            <a:xfrm>
              <a:off x="288775" y="90452"/>
              <a:ext cx="2451349"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sz="2400" b="1" dirty="0">
                  <a:solidFill>
                    <a:schemeClr val="bg1"/>
                  </a:solidFill>
                  <a:cs typeface="+mn-ea"/>
                  <a:sym typeface="+mn-lt"/>
                </a:rPr>
                <a:t>生产管理方面</a:t>
              </a:r>
              <a:endParaRPr lang="zh-CN" altLang="en-US" sz="2400" b="1" dirty="0">
                <a:solidFill>
                  <a:schemeClr val="bg1"/>
                </a:solidFill>
                <a:cs typeface="+mn-ea"/>
                <a:sym typeface="+mn-lt"/>
              </a:endParaRPr>
            </a:p>
          </p:txBody>
        </p:sp>
      </p:grpSp>
      <p:cxnSp>
        <p:nvCxnSpPr>
          <p:cNvPr id="6" name="直接连接符 5"/>
          <p:cNvCxnSpPr>
            <a:stCxn id="4" idx="2"/>
          </p:cNvCxnSpPr>
          <p:nvPr/>
        </p:nvCxnSpPr>
        <p:spPr>
          <a:xfrm>
            <a:off x="2835065" y="625646"/>
            <a:ext cx="93569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360579" y="1314453"/>
            <a:ext cx="2805576" cy="400110"/>
          </a:xfrm>
          <a:prstGeom prst="rect">
            <a:avLst/>
          </a:prstGeom>
        </p:spPr>
        <p:txBody>
          <a:bodyPr wrap="none">
            <a:spAutoFit/>
          </a:bodyPr>
          <a:lstStyle/>
          <a:p>
            <a:r>
              <a:rPr lang="en-US" altLang="zh-CN" sz="2000" b="1" dirty="0">
                <a:solidFill>
                  <a:srgbClr val="2285C5"/>
                </a:solidFill>
                <a:cs typeface="+mn-ea"/>
                <a:sym typeface="+mn-lt"/>
              </a:rPr>
              <a:t>4</a:t>
            </a:r>
            <a:r>
              <a:rPr lang="zh-CN" altLang="en-US" sz="2000" b="1" dirty="0">
                <a:solidFill>
                  <a:srgbClr val="2285C5"/>
                </a:solidFill>
                <a:cs typeface="+mn-ea"/>
                <a:sym typeface="+mn-lt"/>
              </a:rPr>
              <a:t>、  加强车间班组建设</a:t>
            </a:r>
            <a:endParaRPr lang="zh-CN" altLang="en-US" sz="2000" b="1" dirty="0">
              <a:solidFill>
                <a:srgbClr val="2285C5"/>
              </a:solidFill>
              <a:cs typeface="+mn-ea"/>
              <a:sym typeface="+mn-lt"/>
            </a:endParaRPr>
          </a:p>
        </p:txBody>
      </p:sp>
      <p:sp>
        <p:nvSpPr>
          <p:cNvPr id="33" name="矩形 32"/>
          <p:cNvSpPr/>
          <p:nvPr/>
        </p:nvSpPr>
        <p:spPr>
          <a:xfrm>
            <a:off x="7807855" y="2767744"/>
            <a:ext cx="2589212" cy="2308324"/>
          </a:xfrm>
          <a:prstGeom prst="rect">
            <a:avLst/>
          </a:prstGeom>
        </p:spPr>
        <p:txBody>
          <a:bodyPr wrap="square">
            <a:spAutoFit/>
          </a:bodyPr>
          <a:lstStyle/>
          <a:p>
            <a:pPr algn="ctr"/>
            <a:r>
              <a:rPr lang="zh-CN" altLang="en-US" sz="1600" dirty="0">
                <a:solidFill>
                  <a:schemeClr val="bg2">
                    <a:lumMod val="25000"/>
                  </a:schemeClr>
                </a:solidFill>
                <a:cs typeface="+mn-ea"/>
                <a:sym typeface="+mn-lt"/>
              </a:rPr>
              <a:t>充分发挥班组长带头和管理作用，提高班组整体凝聚力和战斗力。通过近几个月的实施取得一定的成效，班组长的工作积极性和带头作用得到提高。但离我们的要求还有一定的差距。每月的班组长费只拿到</a:t>
            </a:r>
            <a:r>
              <a:rPr lang="en-US" altLang="zh-CN" sz="1600" dirty="0">
                <a:solidFill>
                  <a:schemeClr val="bg2">
                    <a:lumMod val="25000"/>
                  </a:schemeClr>
                </a:solidFill>
                <a:cs typeface="+mn-ea"/>
                <a:sym typeface="+mn-lt"/>
              </a:rPr>
              <a:t>60%</a:t>
            </a:r>
            <a:r>
              <a:rPr lang="zh-CN" altLang="en-US" sz="1600" dirty="0">
                <a:solidFill>
                  <a:schemeClr val="bg2">
                    <a:lumMod val="25000"/>
                  </a:schemeClr>
                </a:solidFill>
                <a:cs typeface="+mn-ea"/>
                <a:sym typeface="+mn-lt"/>
              </a:rPr>
              <a:t>至</a:t>
            </a:r>
            <a:r>
              <a:rPr lang="en-US" altLang="zh-CN" sz="1600" dirty="0">
                <a:solidFill>
                  <a:schemeClr val="bg2">
                    <a:lumMod val="25000"/>
                  </a:schemeClr>
                </a:solidFill>
                <a:cs typeface="+mn-ea"/>
                <a:sym typeface="+mn-lt"/>
              </a:rPr>
              <a:t>80%</a:t>
            </a:r>
            <a:r>
              <a:rPr lang="zh-CN" altLang="en-US" sz="1600" dirty="0">
                <a:solidFill>
                  <a:schemeClr val="bg2">
                    <a:lumMod val="25000"/>
                  </a:schemeClr>
                </a:solidFill>
                <a:cs typeface="+mn-ea"/>
                <a:sym typeface="+mn-lt"/>
              </a:rPr>
              <a:t>。</a:t>
            </a:r>
            <a:endParaRPr lang="zh-CN" altLang="en-US" sz="1600" dirty="0">
              <a:solidFill>
                <a:schemeClr val="bg2">
                  <a:lumMod val="25000"/>
                </a:schemeClr>
              </a:solidFill>
              <a:cs typeface="+mn-ea"/>
              <a:sym typeface="+mn-lt"/>
            </a:endParaRPr>
          </a:p>
        </p:txBody>
      </p:sp>
      <p:sp>
        <p:nvSpPr>
          <p:cNvPr id="2" name="矩形 1"/>
          <p:cNvSpPr/>
          <p:nvPr/>
        </p:nvSpPr>
        <p:spPr>
          <a:xfrm>
            <a:off x="1968332" y="2644633"/>
            <a:ext cx="2692567" cy="2308324"/>
          </a:xfrm>
          <a:prstGeom prst="rect">
            <a:avLst/>
          </a:prstGeom>
        </p:spPr>
        <p:txBody>
          <a:bodyPr wrap="square">
            <a:spAutoFit/>
          </a:bodyPr>
          <a:lstStyle/>
          <a:p>
            <a:pPr algn="ctr"/>
            <a:r>
              <a:rPr lang="zh-CN" altLang="en-US" sz="1600" dirty="0">
                <a:solidFill>
                  <a:schemeClr val="bg2">
                    <a:lumMod val="25000"/>
                  </a:schemeClr>
                </a:solidFill>
                <a:cs typeface="+mn-ea"/>
                <a:sym typeface="+mn-lt"/>
              </a:rPr>
              <a:t>上半年，经公司批准生产部对班组长费做了调整，车间也放权给班组长，并制定了新的班组长考核办法，即六项考核指标。每天进行检查记录，每周总结一次，月底进行综合考评。使班组长在享受权利的同时也必须履行相应的义务。</a:t>
            </a:r>
            <a:endParaRPr lang="zh-CN" altLang="en-US" sz="1600" dirty="0">
              <a:solidFill>
                <a:schemeClr val="bg2">
                  <a:lumMod val="25000"/>
                </a:schemeClr>
              </a:solidFill>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500"/>
                                        <p:tgtEl>
                                          <p:spTgt spid="38"/>
                                        </p:tgtEl>
                                      </p:cBhvr>
                                    </p:animEffect>
                                  </p:childTnLst>
                                </p:cTn>
                              </p:par>
                            </p:childTnLst>
                          </p:cTn>
                        </p:par>
                        <p:par>
                          <p:cTn id="23" fill="hold">
                            <p:stCondLst>
                              <p:cond delay="500"/>
                            </p:stCondLst>
                            <p:childTnLst>
                              <p:par>
                                <p:cTn id="24" presetID="42" presetClass="entr" presetSubtype="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1000"/>
                                        <p:tgtEl>
                                          <p:spTgt spid="33"/>
                                        </p:tgtEl>
                                      </p:cBhvr>
                                    </p:animEffect>
                                    <p:anim calcmode="lin" valueType="num">
                                      <p:cBhvr>
                                        <p:cTn id="33" dur="1000" fill="hold"/>
                                        <p:tgtEl>
                                          <p:spTgt spid="33"/>
                                        </p:tgtEl>
                                        <p:attrNameLst>
                                          <p:attrName>ppt_x</p:attrName>
                                        </p:attrNameLst>
                                      </p:cBhvr>
                                      <p:tavLst>
                                        <p:tav tm="0">
                                          <p:val>
                                            <p:strVal val="#ppt_x"/>
                                          </p:val>
                                        </p:tav>
                                        <p:tav tm="100000">
                                          <p:val>
                                            <p:strVal val="#ppt_x"/>
                                          </p:val>
                                        </p:tav>
                                      </p:tavLst>
                                    </p:anim>
                                    <p:anim calcmode="lin" valueType="num">
                                      <p:cBhvr>
                                        <p:cTn id="3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down)">
                                      <p:cBhvr>
                                        <p:cTn id="3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33"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rot="5400000" flipH="1">
            <a:off x="4037167" y="-1084372"/>
            <a:ext cx="3860796" cy="9356935"/>
            <a:chOff x="-107281" y="2214417"/>
            <a:chExt cx="9458492" cy="2521969"/>
          </a:xfrm>
        </p:grpSpPr>
        <p:sp>
          <p:nvSpPr>
            <p:cNvPr id="19" name="任意多边形: 形状 33"/>
            <p:cNvSpPr/>
            <p:nvPr/>
          </p:nvSpPr>
          <p:spPr>
            <a:xfrm>
              <a:off x="-107281" y="2214417"/>
              <a:ext cx="9458492" cy="2521969"/>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1" u="none" strike="noStrike" kern="0" cap="none" spc="0" normalizeH="0" baseline="0" noProof="0" dirty="0">
                <a:ln>
                  <a:noFill/>
                </a:ln>
                <a:solidFill>
                  <a:srgbClr val="FFFFFF"/>
                </a:solidFill>
                <a:effectLst/>
                <a:uLnTx/>
                <a:uFillTx/>
                <a:cs typeface="+mn-ea"/>
                <a:sym typeface="+mn-lt"/>
              </a:endParaRPr>
            </a:p>
          </p:txBody>
        </p:sp>
        <p:sp>
          <p:nvSpPr>
            <p:cNvPr id="20" name="矩形 19"/>
            <p:cNvSpPr/>
            <p:nvPr/>
          </p:nvSpPr>
          <p:spPr>
            <a:xfrm>
              <a:off x="-9404" y="2214417"/>
              <a:ext cx="8966710" cy="2521969"/>
            </a:xfrm>
            <a:prstGeom prst="rect">
              <a:avLst/>
            </a:prstGeom>
            <a:solidFill>
              <a:srgbClr val="FFFFFF"/>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1" u="none" strike="noStrike" kern="0" cap="none" spc="0" normalizeH="0" baseline="0" noProof="0">
                <a:ln>
                  <a:noFill/>
                </a:ln>
                <a:solidFill>
                  <a:srgbClr val="FFFFFF"/>
                </a:solidFill>
                <a:effectLst/>
                <a:uLnTx/>
                <a:uFillTx/>
                <a:cs typeface="+mn-ea"/>
                <a:sym typeface="+mn-lt"/>
              </a:endParaRPr>
            </a:p>
          </p:txBody>
        </p:sp>
      </p:grpSp>
      <p:grpSp>
        <p:nvGrpSpPr>
          <p:cNvPr id="3" name="组合 2"/>
          <p:cNvGrpSpPr/>
          <p:nvPr/>
        </p:nvGrpSpPr>
        <p:grpSpPr>
          <a:xfrm>
            <a:off x="0" y="0"/>
            <a:ext cx="3112164" cy="625646"/>
            <a:chOff x="0" y="0"/>
            <a:chExt cx="3112164" cy="625646"/>
          </a:xfrm>
        </p:grpSpPr>
        <p:sp>
          <p:nvSpPr>
            <p:cNvPr id="4" name="任意多边形: 形状 3"/>
            <p:cNvSpPr/>
            <p:nvPr/>
          </p:nvSpPr>
          <p:spPr>
            <a:xfrm flipH="1" flipV="1">
              <a:off x="0" y="0"/>
              <a:ext cx="3112164" cy="625646"/>
            </a:xfrm>
            <a:custGeom>
              <a:avLst/>
              <a:gdLst>
                <a:gd name="connsiteX0" fmla="*/ 3112164 w 3112164"/>
                <a:gd name="connsiteY0" fmla="*/ 625646 h 625646"/>
                <a:gd name="connsiteX1" fmla="*/ 0 w 3112164"/>
                <a:gd name="connsiteY1" fmla="*/ 625646 h 625646"/>
                <a:gd name="connsiteX2" fmla="*/ 277099 w 3112164"/>
                <a:gd name="connsiteY2" fmla="*/ 0 h 625646"/>
                <a:gd name="connsiteX3" fmla="*/ 3112164 w 3112164"/>
                <a:gd name="connsiteY3" fmla="*/ 0 h 625646"/>
              </a:gdLst>
              <a:ahLst/>
              <a:cxnLst>
                <a:cxn ang="0">
                  <a:pos x="connsiteX0" y="connsiteY0"/>
                </a:cxn>
                <a:cxn ang="0">
                  <a:pos x="connsiteX1" y="connsiteY1"/>
                </a:cxn>
                <a:cxn ang="0">
                  <a:pos x="connsiteX2" y="connsiteY2"/>
                </a:cxn>
                <a:cxn ang="0">
                  <a:pos x="connsiteX3" y="connsiteY3"/>
                </a:cxn>
              </a:cxnLst>
              <a:rect l="l" t="t" r="r" b="b"/>
              <a:pathLst>
                <a:path w="3112164" h="625646">
                  <a:moveTo>
                    <a:pt x="3112164" y="625646"/>
                  </a:moveTo>
                  <a:lnTo>
                    <a:pt x="0" y="625646"/>
                  </a:lnTo>
                  <a:lnTo>
                    <a:pt x="277099" y="0"/>
                  </a:lnTo>
                  <a:lnTo>
                    <a:pt x="3112164" y="0"/>
                  </a:lnTo>
                  <a:close/>
                </a:path>
              </a:pathLst>
            </a:custGeom>
            <a:solidFill>
              <a:srgbClr val="3F94D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 name="TextBox 7"/>
            <p:cNvSpPr>
              <a:spLocks noChangeArrowheads="1"/>
            </p:cNvSpPr>
            <p:nvPr/>
          </p:nvSpPr>
          <p:spPr bwMode="auto">
            <a:xfrm>
              <a:off x="288775" y="90452"/>
              <a:ext cx="2451349"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sz="2400" b="1" dirty="0">
                  <a:solidFill>
                    <a:schemeClr val="bg1"/>
                  </a:solidFill>
                  <a:cs typeface="+mn-ea"/>
                  <a:sym typeface="+mn-lt"/>
                </a:rPr>
                <a:t>生产管理方面</a:t>
              </a:r>
              <a:endParaRPr lang="zh-CN" altLang="en-US" sz="2400" b="1" dirty="0">
                <a:solidFill>
                  <a:schemeClr val="bg1"/>
                </a:solidFill>
                <a:cs typeface="+mn-ea"/>
                <a:sym typeface="+mn-lt"/>
              </a:endParaRPr>
            </a:p>
          </p:txBody>
        </p:sp>
      </p:grpSp>
      <p:cxnSp>
        <p:nvCxnSpPr>
          <p:cNvPr id="6" name="直接连接符 5"/>
          <p:cNvCxnSpPr>
            <a:stCxn id="4" idx="2"/>
          </p:cNvCxnSpPr>
          <p:nvPr/>
        </p:nvCxnSpPr>
        <p:spPr>
          <a:xfrm>
            <a:off x="2835065" y="625646"/>
            <a:ext cx="93569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2276983" y="2419874"/>
            <a:ext cx="3831498" cy="400110"/>
          </a:xfrm>
          <a:prstGeom prst="rect">
            <a:avLst/>
          </a:prstGeom>
        </p:spPr>
        <p:txBody>
          <a:bodyPr wrap="none">
            <a:spAutoFit/>
          </a:bodyPr>
          <a:lstStyle/>
          <a:p>
            <a:r>
              <a:rPr lang="en-US" altLang="zh-CN" sz="2000" b="1" dirty="0">
                <a:solidFill>
                  <a:srgbClr val="2285C5"/>
                </a:solidFill>
                <a:cs typeface="+mn-ea"/>
                <a:sym typeface="+mn-lt"/>
              </a:rPr>
              <a:t>5</a:t>
            </a:r>
            <a:r>
              <a:rPr lang="zh-CN" altLang="en-US" sz="2000" b="1" dirty="0">
                <a:solidFill>
                  <a:srgbClr val="2285C5"/>
                </a:solidFill>
                <a:cs typeface="+mn-ea"/>
                <a:sym typeface="+mn-lt"/>
              </a:rPr>
              <a:t>、  执行定额领料和传递卡制度</a:t>
            </a:r>
            <a:endParaRPr lang="zh-CN" altLang="en-US" sz="2000" b="1" dirty="0">
              <a:solidFill>
                <a:srgbClr val="2285C5"/>
              </a:solidFill>
              <a:cs typeface="+mn-ea"/>
              <a:sym typeface="+mn-lt"/>
            </a:endParaRPr>
          </a:p>
        </p:txBody>
      </p:sp>
      <p:sp>
        <p:nvSpPr>
          <p:cNvPr id="13" name="矩形 12"/>
          <p:cNvSpPr/>
          <p:nvPr/>
        </p:nvSpPr>
        <p:spPr>
          <a:xfrm>
            <a:off x="2380296" y="2946221"/>
            <a:ext cx="3975100" cy="1754326"/>
          </a:xfrm>
          <a:prstGeom prst="rect">
            <a:avLst/>
          </a:prstGeom>
        </p:spPr>
        <p:txBody>
          <a:bodyPr wrap="square">
            <a:spAutoFit/>
          </a:bodyPr>
          <a:lstStyle/>
          <a:p>
            <a:pPr>
              <a:lnSpc>
                <a:spcPct val="150000"/>
              </a:lnSpc>
            </a:pPr>
            <a:r>
              <a:rPr lang="zh-CN" altLang="en-US" dirty="0">
                <a:solidFill>
                  <a:schemeClr val="bg2">
                    <a:lumMod val="25000"/>
                  </a:schemeClr>
                </a:solidFill>
                <a:cs typeface="+mn-ea"/>
                <a:sym typeface="+mn-lt"/>
              </a:rPr>
              <a:t>     定额领料和传递卡制度的执行有效地控制住投料量，能及时地反映出投料偏差和成品产出率。为以后更好地进行成本控制打下了基础。</a:t>
            </a:r>
            <a:endParaRPr lang="zh-CN" altLang="en-US" dirty="0">
              <a:solidFill>
                <a:schemeClr val="bg2">
                  <a:lumMod val="25000"/>
                </a:schemeClr>
              </a:solidFill>
              <a:cs typeface="+mn-ea"/>
              <a:sym typeface="+mn-lt"/>
            </a:endParaRPr>
          </a:p>
        </p:txBody>
      </p:sp>
      <p:sp>
        <p:nvSpPr>
          <p:cNvPr id="15" name="矩形 14"/>
          <p:cNvSpPr/>
          <p:nvPr/>
        </p:nvSpPr>
        <p:spPr>
          <a:xfrm>
            <a:off x="7170651" y="2325666"/>
            <a:ext cx="2073322" cy="2536858"/>
          </a:xfrm>
          <a:prstGeom prst="rect">
            <a:avLst/>
          </a:prstGeom>
          <a:blipFill>
            <a:blip r:embed="rId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rot="5400000" flipH="1">
            <a:off x="1517653" y="993797"/>
            <a:ext cx="4902196" cy="5784802"/>
            <a:chOff x="-107281" y="2214417"/>
            <a:chExt cx="9458492" cy="2521969"/>
          </a:xfrm>
        </p:grpSpPr>
        <p:sp>
          <p:nvSpPr>
            <p:cNvPr id="18" name="任意多边形: 形状 33"/>
            <p:cNvSpPr/>
            <p:nvPr/>
          </p:nvSpPr>
          <p:spPr>
            <a:xfrm>
              <a:off x="-107281" y="2214417"/>
              <a:ext cx="9458492" cy="2521969"/>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1" u="none" strike="noStrike" kern="0" cap="none" spc="0" normalizeH="0" baseline="0" noProof="0" dirty="0">
                <a:ln>
                  <a:noFill/>
                </a:ln>
                <a:solidFill>
                  <a:srgbClr val="FFFFFF"/>
                </a:solidFill>
                <a:effectLst/>
                <a:uLnTx/>
                <a:uFillTx/>
                <a:cs typeface="+mn-ea"/>
                <a:sym typeface="+mn-lt"/>
              </a:endParaRPr>
            </a:p>
          </p:txBody>
        </p:sp>
        <p:sp>
          <p:nvSpPr>
            <p:cNvPr id="19" name="矩形 18"/>
            <p:cNvSpPr/>
            <p:nvPr/>
          </p:nvSpPr>
          <p:spPr>
            <a:xfrm>
              <a:off x="-9404" y="2214417"/>
              <a:ext cx="8966710" cy="2521969"/>
            </a:xfrm>
            <a:prstGeom prst="rect">
              <a:avLst/>
            </a:prstGeom>
            <a:solidFill>
              <a:srgbClr val="FFFFFF"/>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1" u="none" strike="noStrike" kern="0" cap="none" spc="0" normalizeH="0" baseline="0" noProof="0">
                <a:ln>
                  <a:noFill/>
                </a:ln>
                <a:solidFill>
                  <a:srgbClr val="FFFFFF"/>
                </a:solidFill>
                <a:effectLst/>
                <a:uLnTx/>
                <a:uFillTx/>
                <a:cs typeface="+mn-ea"/>
                <a:sym typeface="+mn-lt"/>
              </a:endParaRPr>
            </a:p>
          </p:txBody>
        </p:sp>
      </p:grpSp>
      <p:grpSp>
        <p:nvGrpSpPr>
          <p:cNvPr id="3" name="组合 2"/>
          <p:cNvGrpSpPr/>
          <p:nvPr/>
        </p:nvGrpSpPr>
        <p:grpSpPr>
          <a:xfrm>
            <a:off x="0" y="0"/>
            <a:ext cx="3112164" cy="625646"/>
            <a:chOff x="0" y="0"/>
            <a:chExt cx="3112164" cy="625646"/>
          </a:xfrm>
        </p:grpSpPr>
        <p:sp>
          <p:nvSpPr>
            <p:cNvPr id="4" name="任意多边形: 形状 3"/>
            <p:cNvSpPr/>
            <p:nvPr/>
          </p:nvSpPr>
          <p:spPr>
            <a:xfrm flipH="1" flipV="1">
              <a:off x="0" y="0"/>
              <a:ext cx="3112164" cy="625646"/>
            </a:xfrm>
            <a:custGeom>
              <a:avLst/>
              <a:gdLst>
                <a:gd name="connsiteX0" fmla="*/ 3112164 w 3112164"/>
                <a:gd name="connsiteY0" fmla="*/ 625646 h 625646"/>
                <a:gd name="connsiteX1" fmla="*/ 0 w 3112164"/>
                <a:gd name="connsiteY1" fmla="*/ 625646 h 625646"/>
                <a:gd name="connsiteX2" fmla="*/ 277099 w 3112164"/>
                <a:gd name="connsiteY2" fmla="*/ 0 h 625646"/>
                <a:gd name="connsiteX3" fmla="*/ 3112164 w 3112164"/>
                <a:gd name="connsiteY3" fmla="*/ 0 h 625646"/>
              </a:gdLst>
              <a:ahLst/>
              <a:cxnLst>
                <a:cxn ang="0">
                  <a:pos x="connsiteX0" y="connsiteY0"/>
                </a:cxn>
                <a:cxn ang="0">
                  <a:pos x="connsiteX1" y="connsiteY1"/>
                </a:cxn>
                <a:cxn ang="0">
                  <a:pos x="connsiteX2" y="connsiteY2"/>
                </a:cxn>
                <a:cxn ang="0">
                  <a:pos x="connsiteX3" y="connsiteY3"/>
                </a:cxn>
              </a:cxnLst>
              <a:rect l="l" t="t" r="r" b="b"/>
              <a:pathLst>
                <a:path w="3112164" h="625646">
                  <a:moveTo>
                    <a:pt x="3112164" y="625646"/>
                  </a:moveTo>
                  <a:lnTo>
                    <a:pt x="0" y="625646"/>
                  </a:lnTo>
                  <a:lnTo>
                    <a:pt x="277099" y="0"/>
                  </a:lnTo>
                  <a:lnTo>
                    <a:pt x="3112164" y="0"/>
                  </a:lnTo>
                  <a:close/>
                </a:path>
              </a:pathLst>
            </a:custGeom>
            <a:solidFill>
              <a:srgbClr val="3F94D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 name="TextBox 7"/>
            <p:cNvSpPr>
              <a:spLocks noChangeArrowheads="1"/>
            </p:cNvSpPr>
            <p:nvPr/>
          </p:nvSpPr>
          <p:spPr bwMode="auto">
            <a:xfrm>
              <a:off x="288775" y="90452"/>
              <a:ext cx="2451349"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sz="2400" b="1" dirty="0">
                  <a:solidFill>
                    <a:schemeClr val="bg1"/>
                  </a:solidFill>
                  <a:cs typeface="+mn-ea"/>
                  <a:sym typeface="+mn-lt"/>
                </a:rPr>
                <a:t>生产管理方面</a:t>
              </a:r>
              <a:endParaRPr lang="zh-CN" altLang="en-US" sz="2400" b="1" dirty="0">
                <a:solidFill>
                  <a:schemeClr val="bg1"/>
                </a:solidFill>
                <a:cs typeface="+mn-ea"/>
                <a:sym typeface="+mn-lt"/>
              </a:endParaRPr>
            </a:p>
          </p:txBody>
        </p:sp>
      </p:grpSp>
      <p:cxnSp>
        <p:nvCxnSpPr>
          <p:cNvPr id="6" name="直接连接符 5"/>
          <p:cNvCxnSpPr>
            <a:stCxn id="4" idx="2"/>
          </p:cNvCxnSpPr>
          <p:nvPr/>
        </p:nvCxnSpPr>
        <p:spPr>
          <a:xfrm>
            <a:off x="2835065" y="625646"/>
            <a:ext cx="93569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1841502" y="2788590"/>
            <a:ext cx="4254498" cy="2677656"/>
          </a:xfrm>
          <a:prstGeom prst="rect">
            <a:avLst/>
          </a:prstGeom>
        </p:spPr>
        <p:txBody>
          <a:bodyPr wrap="square">
            <a:spAutoFit/>
          </a:bodyPr>
          <a:lstStyle/>
          <a:p>
            <a:pPr>
              <a:lnSpc>
                <a:spcPct val="150000"/>
              </a:lnSpc>
            </a:pPr>
            <a:r>
              <a:rPr lang="zh-CN" altLang="en-US" sz="1600" dirty="0">
                <a:solidFill>
                  <a:schemeClr val="bg2">
                    <a:lumMod val="25000"/>
                  </a:schemeClr>
                </a:solidFill>
                <a:cs typeface="+mn-ea"/>
                <a:sym typeface="+mn-lt"/>
              </a:rPr>
              <a:t>     在今年</a:t>
            </a:r>
            <a:r>
              <a:rPr lang="en-US" altLang="zh-CN" sz="1600" dirty="0">
                <a:solidFill>
                  <a:schemeClr val="bg2">
                    <a:lumMod val="25000"/>
                  </a:schemeClr>
                </a:solidFill>
                <a:cs typeface="+mn-ea"/>
                <a:sym typeface="+mn-lt"/>
              </a:rPr>
              <a:t>5-6</a:t>
            </a:r>
            <a:r>
              <a:rPr lang="zh-CN" altLang="en-US" sz="1600" dirty="0">
                <a:solidFill>
                  <a:schemeClr val="bg2">
                    <a:lumMod val="25000"/>
                  </a:schemeClr>
                </a:solidFill>
                <a:cs typeface="+mn-ea"/>
                <a:sym typeface="+mn-lt"/>
              </a:rPr>
              <a:t>月份，生产部在总办的协助下进行</a:t>
            </a:r>
            <a:r>
              <a:rPr lang="zh-CN" altLang="en-US" sz="1600" dirty="0" smtClean="0">
                <a:solidFill>
                  <a:schemeClr val="bg2">
                    <a:lumMod val="25000"/>
                  </a:schemeClr>
                </a:solidFill>
                <a:cs typeface="+mn-ea"/>
                <a:sym typeface="+mn-lt"/>
              </a:rPr>
              <a:t>了优品批</a:t>
            </a:r>
            <a:r>
              <a:rPr lang="zh-CN" altLang="en-US" sz="1600" dirty="0">
                <a:solidFill>
                  <a:schemeClr val="bg2">
                    <a:lumMod val="25000"/>
                  </a:schemeClr>
                </a:solidFill>
                <a:cs typeface="+mn-ea"/>
                <a:sym typeface="+mn-lt"/>
              </a:rPr>
              <a:t>新员工系统培训。此次培训历时一个多月，共有</a:t>
            </a:r>
            <a:r>
              <a:rPr lang="en-US" altLang="zh-CN" sz="1600" dirty="0">
                <a:solidFill>
                  <a:schemeClr val="bg2">
                    <a:lumMod val="25000"/>
                  </a:schemeClr>
                </a:solidFill>
                <a:cs typeface="+mn-ea"/>
                <a:sym typeface="+mn-lt"/>
              </a:rPr>
              <a:t>24</a:t>
            </a:r>
            <a:r>
              <a:rPr lang="zh-CN" altLang="en-US" sz="1600" dirty="0">
                <a:solidFill>
                  <a:schemeClr val="bg2">
                    <a:lumMod val="25000"/>
                  </a:schemeClr>
                </a:solidFill>
                <a:cs typeface="+mn-ea"/>
                <a:sym typeface="+mn-lt"/>
              </a:rPr>
              <a:t>人参加，涉及到制粒、一步制粒、压片、内包、填充、外包、仓库七个岗位。通过实操考试、理论考试、员工考评三方面考核基本上达到了要求。但有个别员工理论考试成绩偏低。到岗时间短的员工实操较差。</a:t>
            </a:r>
            <a:endParaRPr lang="zh-CN" altLang="en-US" sz="1600" dirty="0">
              <a:solidFill>
                <a:schemeClr val="bg2">
                  <a:lumMod val="25000"/>
                </a:schemeClr>
              </a:solidFill>
              <a:cs typeface="+mn-ea"/>
              <a:sym typeface="+mn-lt"/>
            </a:endParaRPr>
          </a:p>
        </p:txBody>
      </p:sp>
      <p:sp>
        <p:nvSpPr>
          <p:cNvPr id="12" name="矩形 11"/>
          <p:cNvSpPr/>
          <p:nvPr/>
        </p:nvSpPr>
        <p:spPr>
          <a:xfrm>
            <a:off x="2090540" y="2236223"/>
            <a:ext cx="1617751" cy="400110"/>
          </a:xfrm>
          <a:prstGeom prst="rect">
            <a:avLst/>
          </a:prstGeom>
        </p:spPr>
        <p:txBody>
          <a:bodyPr wrap="none">
            <a:spAutoFit/>
          </a:bodyPr>
          <a:lstStyle/>
          <a:p>
            <a:r>
              <a:rPr lang="en-US" altLang="zh-CN" sz="2000" b="1" dirty="0">
                <a:solidFill>
                  <a:srgbClr val="2285C5"/>
                </a:solidFill>
                <a:cs typeface="+mn-ea"/>
                <a:sym typeface="+mn-lt"/>
              </a:rPr>
              <a:t>6</a:t>
            </a:r>
            <a:r>
              <a:rPr lang="zh-CN" altLang="en-US" sz="2000" b="1" dirty="0">
                <a:solidFill>
                  <a:srgbClr val="2285C5"/>
                </a:solidFill>
                <a:cs typeface="+mn-ea"/>
                <a:sym typeface="+mn-lt"/>
              </a:rPr>
              <a:t>、人员培训</a:t>
            </a:r>
            <a:endParaRPr lang="zh-CN" altLang="en-US" sz="2000" b="1" dirty="0">
              <a:solidFill>
                <a:srgbClr val="2285C5"/>
              </a:solidFill>
              <a:cs typeface="+mn-ea"/>
              <a:sym typeface="+mn-lt"/>
            </a:endParaRPr>
          </a:p>
        </p:txBody>
      </p:sp>
      <p:pic>
        <p:nvPicPr>
          <p:cNvPr id="2" name="图片 1"/>
          <p:cNvPicPr>
            <a:picLocks noChangeAspect="1"/>
          </p:cNvPicPr>
          <p:nvPr/>
        </p:nvPicPr>
        <p:blipFill rotWithShape="1">
          <a:blip r:embed="rId1" cstate="screen"/>
          <a:srcRect/>
          <a:stretch>
            <a:fillRect/>
          </a:stretch>
        </p:blipFill>
        <p:spPr>
          <a:xfrm>
            <a:off x="7110190" y="1944054"/>
            <a:ext cx="3824631" cy="3783677"/>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形状 19"/>
          <p:cNvSpPr/>
          <p:nvPr/>
        </p:nvSpPr>
        <p:spPr>
          <a:xfrm flipH="1">
            <a:off x="8471742" y="0"/>
            <a:ext cx="2997642" cy="3143250"/>
          </a:xfrm>
          <a:custGeom>
            <a:avLst/>
            <a:gdLst>
              <a:gd name="connsiteX0" fmla="*/ 3037408 w 6540310"/>
              <a:gd name="connsiteY0" fmla="*/ 0 h 6858000"/>
              <a:gd name="connsiteX1" fmla="*/ 6540310 w 6540310"/>
              <a:gd name="connsiteY1" fmla="*/ 0 h 6858000"/>
              <a:gd name="connsiteX2" fmla="*/ 3502902 w 6540310"/>
              <a:gd name="connsiteY2" fmla="*/ 6858000 h 6858000"/>
              <a:gd name="connsiteX3" fmla="*/ 0 w 65403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540310" h="685800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任意多边形: 形状 28"/>
          <p:cNvSpPr/>
          <p:nvPr/>
        </p:nvSpPr>
        <p:spPr>
          <a:xfrm flipH="1">
            <a:off x="0" y="0"/>
            <a:ext cx="4985736" cy="6858001"/>
          </a:xfrm>
          <a:custGeom>
            <a:avLst/>
            <a:gdLst>
              <a:gd name="connsiteX0" fmla="*/ 1940583 w 5789739"/>
              <a:gd name="connsiteY0" fmla="*/ 0 h 6858001"/>
              <a:gd name="connsiteX1" fmla="*/ 5789739 w 5789739"/>
              <a:gd name="connsiteY1" fmla="*/ 0 h 6858001"/>
              <a:gd name="connsiteX2" fmla="*/ 5789739 w 5789739"/>
              <a:gd name="connsiteY2" fmla="*/ 6858001 h 6858001"/>
              <a:gd name="connsiteX3" fmla="*/ 0 w 5789739"/>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789739" h="6858001">
                <a:moveTo>
                  <a:pt x="1940583" y="0"/>
                </a:moveTo>
                <a:lnTo>
                  <a:pt x="5789739" y="0"/>
                </a:lnTo>
                <a:lnTo>
                  <a:pt x="5789739" y="6858001"/>
                </a:lnTo>
                <a:lnTo>
                  <a:pt x="0" y="6858001"/>
                </a:lnTo>
                <a:close/>
              </a:path>
            </a:pathLst>
          </a:custGeom>
          <a:solidFill>
            <a:srgbClr val="3F94D5"/>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平行四边形 29"/>
          <p:cNvSpPr/>
          <p:nvPr/>
        </p:nvSpPr>
        <p:spPr>
          <a:xfrm rot="325359" flipH="1">
            <a:off x="3126449" y="49106"/>
            <a:ext cx="1130798" cy="2985421"/>
          </a:xfrm>
          <a:prstGeom prst="parallelogram">
            <a:avLst>
              <a:gd name="adj" fmla="val 8755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平行四边形 30"/>
          <p:cNvSpPr/>
          <p:nvPr/>
        </p:nvSpPr>
        <p:spPr>
          <a:xfrm flipH="1">
            <a:off x="3819418" y="2560827"/>
            <a:ext cx="1526550" cy="4574224"/>
          </a:xfrm>
          <a:prstGeom prst="parallelogram">
            <a:avLst>
              <a:gd name="adj" fmla="val 8086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1" name="组合 20"/>
          <p:cNvGrpSpPr/>
          <p:nvPr/>
        </p:nvGrpSpPr>
        <p:grpSpPr>
          <a:xfrm flipH="1">
            <a:off x="1949102" y="1907377"/>
            <a:ext cx="10242898" cy="3009702"/>
            <a:chOff x="-107281" y="2214417"/>
            <a:chExt cx="9458492" cy="2521969"/>
          </a:xfrm>
        </p:grpSpPr>
        <p:sp>
          <p:nvSpPr>
            <p:cNvPr id="22" name="任意多边形: 形状 33"/>
            <p:cNvSpPr/>
            <p:nvPr/>
          </p:nvSpPr>
          <p:spPr>
            <a:xfrm>
              <a:off x="-107281" y="2214417"/>
              <a:ext cx="9458492" cy="2521969"/>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1" u="none" strike="noStrike" kern="0" cap="none" spc="0" normalizeH="0" baseline="0" noProof="0" dirty="0">
                <a:ln>
                  <a:noFill/>
                </a:ln>
                <a:solidFill>
                  <a:srgbClr val="FFFFFF"/>
                </a:solidFill>
                <a:effectLst/>
                <a:uLnTx/>
                <a:uFillTx/>
                <a:cs typeface="+mn-ea"/>
                <a:sym typeface="+mn-lt"/>
              </a:endParaRPr>
            </a:p>
          </p:txBody>
        </p:sp>
        <p:sp>
          <p:nvSpPr>
            <p:cNvPr id="23" name="矩形 22"/>
            <p:cNvSpPr/>
            <p:nvPr/>
          </p:nvSpPr>
          <p:spPr>
            <a:xfrm>
              <a:off x="-9405" y="2214417"/>
              <a:ext cx="8775453" cy="2521969"/>
            </a:xfrm>
            <a:prstGeom prst="rect">
              <a:avLst/>
            </a:prstGeom>
            <a:solidFill>
              <a:srgbClr val="FFFFFF"/>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1" u="none" strike="noStrike" kern="0" cap="none" spc="0" normalizeH="0" baseline="0" noProof="0">
                <a:ln>
                  <a:noFill/>
                </a:ln>
                <a:solidFill>
                  <a:srgbClr val="FFFFFF"/>
                </a:solidFill>
                <a:effectLst/>
                <a:uLnTx/>
                <a:uFillTx/>
                <a:cs typeface="+mn-ea"/>
                <a:sym typeface="+mn-lt"/>
              </a:endParaRPr>
            </a:p>
          </p:txBody>
        </p:sp>
      </p:grpSp>
      <p:sp>
        <p:nvSpPr>
          <p:cNvPr id="25" name="文本框 24"/>
          <p:cNvSpPr txBox="1"/>
          <p:nvPr/>
        </p:nvSpPr>
        <p:spPr>
          <a:xfrm flipH="1">
            <a:off x="3327024" y="1907377"/>
            <a:ext cx="1946826" cy="2646878"/>
          </a:xfrm>
          <a:prstGeom prst="rect">
            <a:avLst/>
          </a:prstGeom>
          <a:noFill/>
        </p:spPr>
        <p:txBody>
          <a:bodyPr wrap="square" rtlCol="0">
            <a:spAutoFit/>
          </a:bodyPr>
          <a:lstStyle/>
          <a:p>
            <a:pPr algn="dist"/>
            <a:r>
              <a:rPr kumimoji="1" lang="en-US" altLang="zh-CN" sz="16600" b="1" dirty="0">
                <a:solidFill>
                  <a:srgbClr val="3F94D5"/>
                </a:solidFill>
                <a:cs typeface="+mn-ea"/>
                <a:sym typeface="+mn-lt"/>
              </a:rPr>
              <a:t>4</a:t>
            </a:r>
            <a:endParaRPr kumimoji="1" lang="zh-CN" altLang="en-US" sz="41300" b="1" dirty="0">
              <a:solidFill>
                <a:srgbClr val="3F94D5"/>
              </a:solidFill>
              <a:cs typeface="+mn-ea"/>
              <a:sym typeface="+mn-lt"/>
            </a:endParaRPr>
          </a:p>
        </p:txBody>
      </p:sp>
      <p:sp>
        <p:nvSpPr>
          <p:cNvPr id="26" name="文本框 25"/>
          <p:cNvSpPr txBox="1"/>
          <p:nvPr/>
        </p:nvSpPr>
        <p:spPr>
          <a:xfrm flipH="1">
            <a:off x="3155851" y="3586934"/>
            <a:ext cx="931024" cy="461665"/>
          </a:xfrm>
          <a:prstGeom prst="rect">
            <a:avLst/>
          </a:prstGeom>
          <a:noFill/>
        </p:spPr>
        <p:txBody>
          <a:bodyPr wrap="none" rtlCol="0">
            <a:spAutoFit/>
          </a:bodyPr>
          <a:lstStyle/>
          <a:p>
            <a:r>
              <a:rPr kumimoji="1" lang="en-US" altLang="zh-CN" sz="2400" dirty="0">
                <a:solidFill>
                  <a:schemeClr val="bg2">
                    <a:lumMod val="25000"/>
                  </a:schemeClr>
                </a:solidFill>
                <a:cs typeface="+mn-ea"/>
                <a:sym typeface="+mn-lt"/>
              </a:rPr>
              <a:t>PART</a:t>
            </a:r>
            <a:endParaRPr kumimoji="1" lang="zh-CN" altLang="en-US" sz="2400" dirty="0">
              <a:solidFill>
                <a:schemeClr val="bg2">
                  <a:lumMod val="25000"/>
                </a:schemeClr>
              </a:solidFill>
              <a:cs typeface="+mn-ea"/>
              <a:sym typeface="+mn-lt"/>
            </a:endParaRPr>
          </a:p>
        </p:txBody>
      </p:sp>
      <p:sp>
        <p:nvSpPr>
          <p:cNvPr id="27" name="矩形 26"/>
          <p:cNvSpPr/>
          <p:nvPr/>
        </p:nvSpPr>
        <p:spPr>
          <a:xfrm>
            <a:off x="5516742" y="2621755"/>
            <a:ext cx="4801314" cy="1015663"/>
          </a:xfrm>
          <a:prstGeom prst="rect">
            <a:avLst/>
          </a:prstGeom>
        </p:spPr>
        <p:txBody>
          <a:bodyPr wrap="none">
            <a:spAutoFit/>
          </a:bodyPr>
          <a:lstStyle/>
          <a:p>
            <a:r>
              <a:rPr lang="zh-CN" altLang="en-US" sz="6000" b="1" dirty="0">
                <a:solidFill>
                  <a:schemeClr val="bg2">
                    <a:lumMod val="25000"/>
                  </a:schemeClr>
                </a:solidFill>
                <a:cs typeface="+mn-ea"/>
                <a:sym typeface="+mn-lt"/>
              </a:rPr>
              <a:t>质量管理方面</a:t>
            </a:r>
            <a:endParaRPr lang="zh-CN" altLang="en-US" sz="6000" b="1" dirty="0">
              <a:solidFill>
                <a:schemeClr val="bg2">
                  <a:lumMod val="25000"/>
                </a:schemeClr>
              </a:solidFill>
              <a:cs typeface="+mn-ea"/>
              <a:sym typeface="+mn-lt"/>
            </a:endParaRPr>
          </a:p>
        </p:txBody>
      </p:sp>
      <p:sp>
        <p:nvSpPr>
          <p:cNvPr id="4" name="矩形 3"/>
          <p:cNvSpPr/>
          <p:nvPr/>
        </p:nvSpPr>
        <p:spPr>
          <a:xfrm>
            <a:off x="6006673" y="3661890"/>
            <a:ext cx="3821452" cy="461665"/>
          </a:xfrm>
          <a:prstGeom prst="rect">
            <a:avLst/>
          </a:prstGeom>
          <a:noFill/>
        </p:spPr>
        <p:txBody>
          <a:bodyPr wrap="square">
            <a:spAutoFit/>
          </a:bodyPr>
          <a:lstStyle/>
          <a:p>
            <a:pPr algn="dist"/>
            <a:r>
              <a:rPr lang="en-US" altLang="zh-CN" sz="2400" dirty="0">
                <a:solidFill>
                  <a:schemeClr val="bg2">
                    <a:lumMod val="25000"/>
                  </a:schemeClr>
                </a:solidFill>
                <a:cs typeface="+mn-ea"/>
                <a:sym typeface="+mn-lt"/>
              </a:rPr>
              <a:t>Quality management</a:t>
            </a:r>
            <a:endParaRPr lang="zh-CN" altLang="en-US" sz="2400" dirty="0">
              <a:solidFill>
                <a:schemeClr val="bg2">
                  <a:lumMod val="2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500"/>
                                        <p:tgtEl>
                                          <p:spTgt spid="3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500"/>
                            </p:stCondLst>
                            <p:childTnLst>
                              <p:par>
                                <p:cTn id="37" presetID="2" presetClass="entr" presetSubtype="4" fill="hold" grpId="0" nodeType="afterEffect">
                                  <p:stCondLst>
                                    <p:cond delay="0"/>
                                  </p:stCondLst>
                                  <p:iterate type="lt">
                                    <p:tmPct val="10000"/>
                                  </p:iterate>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9" grpId="0" animBg="1"/>
      <p:bldP spid="30" grpId="0" animBg="1"/>
      <p:bldP spid="31" grpId="0" animBg="1"/>
      <p:bldP spid="25" grpId="0"/>
      <p:bldP spid="26" grpId="0"/>
      <p:bldP spid="27"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rot="5400000" flipH="1">
            <a:off x="5091784" y="-4262"/>
            <a:ext cx="4504030" cy="7969201"/>
            <a:chOff x="-107281" y="2214417"/>
            <a:chExt cx="9458492" cy="2521969"/>
          </a:xfrm>
        </p:grpSpPr>
        <p:sp>
          <p:nvSpPr>
            <p:cNvPr id="21" name="任意多边形: 形状 33"/>
            <p:cNvSpPr/>
            <p:nvPr/>
          </p:nvSpPr>
          <p:spPr>
            <a:xfrm>
              <a:off x="-107281" y="2214417"/>
              <a:ext cx="9458492" cy="2521969"/>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1" u="none" strike="noStrike" kern="0" cap="none" spc="0" normalizeH="0" baseline="0" noProof="0" dirty="0">
                <a:ln>
                  <a:noFill/>
                </a:ln>
                <a:solidFill>
                  <a:srgbClr val="FFFFFF"/>
                </a:solidFill>
                <a:effectLst/>
                <a:uLnTx/>
                <a:uFillTx/>
                <a:cs typeface="+mn-ea"/>
                <a:sym typeface="+mn-lt"/>
              </a:endParaRPr>
            </a:p>
          </p:txBody>
        </p:sp>
        <p:sp>
          <p:nvSpPr>
            <p:cNvPr id="22" name="矩形 21"/>
            <p:cNvSpPr/>
            <p:nvPr/>
          </p:nvSpPr>
          <p:spPr>
            <a:xfrm>
              <a:off x="-9404" y="2214417"/>
              <a:ext cx="8966710" cy="2521969"/>
            </a:xfrm>
            <a:prstGeom prst="rect">
              <a:avLst/>
            </a:prstGeom>
            <a:solidFill>
              <a:srgbClr val="FFFFFF"/>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1" u="none" strike="noStrike" kern="0" cap="none" spc="0" normalizeH="0" baseline="0" noProof="0">
                <a:ln>
                  <a:noFill/>
                </a:ln>
                <a:solidFill>
                  <a:srgbClr val="FFFFFF"/>
                </a:solidFill>
                <a:effectLst/>
                <a:uLnTx/>
                <a:uFillTx/>
                <a:cs typeface="+mn-ea"/>
                <a:sym typeface="+mn-lt"/>
              </a:endParaRPr>
            </a:p>
          </p:txBody>
        </p:sp>
      </p:grpSp>
      <p:grpSp>
        <p:nvGrpSpPr>
          <p:cNvPr id="3" name="组合 2"/>
          <p:cNvGrpSpPr/>
          <p:nvPr/>
        </p:nvGrpSpPr>
        <p:grpSpPr>
          <a:xfrm>
            <a:off x="0" y="0"/>
            <a:ext cx="3112164" cy="625646"/>
            <a:chOff x="0" y="0"/>
            <a:chExt cx="3112164" cy="625646"/>
          </a:xfrm>
        </p:grpSpPr>
        <p:sp>
          <p:nvSpPr>
            <p:cNvPr id="4" name="任意多边形: 形状 3"/>
            <p:cNvSpPr/>
            <p:nvPr/>
          </p:nvSpPr>
          <p:spPr>
            <a:xfrm flipH="1" flipV="1">
              <a:off x="0" y="0"/>
              <a:ext cx="3112164" cy="625646"/>
            </a:xfrm>
            <a:custGeom>
              <a:avLst/>
              <a:gdLst>
                <a:gd name="connsiteX0" fmla="*/ 3112164 w 3112164"/>
                <a:gd name="connsiteY0" fmla="*/ 625646 h 625646"/>
                <a:gd name="connsiteX1" fmla="*/ 0 w 3112164"/>
                <a:gd name="connsiteY1" fmla="*/ 625646 h 625646"/>
                <a:gd name="connsiteX2" fmla="*/ 277099 w 3112164"/>
                <a:gd name="connsiteY2" fmla="*/ 0 h 625646"/>
                <a:gd name="connsiteX3" fmla="*/ 3112164 w 3112164"/>
                <a:gd name="connsiteY3" fmla="*/ 0 h 625646"/>
              </a:gdLst>
              <a:ahLst/>
              <a:cxnLst>
                <a:cxn ang="0">
                  <a:pos x="connsiteX0" y="connsiteY0"/>
                </a:cxn>
                <a:cxn ang="0">
                  <a:pos x="connsiteX1" y="connsiteY1"/>
                </a:cxn>
                <a:cxn ang="0">
                  <a:pos x="connsiteX2" y="connsiteY2"/>
                </a:cxn>
                <a:cxn ang="0">
                  <a:pos x="connsiteX3" y="connsiteY3"/>
                </a:cxn>
              </a:cxnLst>
              <a:rect l="l" t="t" r="r" b="b"/>
              <a:pathLst>
                <a:path w="3112164" h="625646">
                  <a:moveTo>
                    <a:pt x="3112164" y="625646"/>
                  </a:moveTo>
                  <a:lnTo>
                    <a:pt x="0" y="625646"/>
                  </a:lnTo>
                  <a:lnTo>
                    <a:pt x="277099" y="0"/>
                  </a:lnTo>
                  <a:lnTo>
                    <a:pt x="3112164" y="0"/>
                  </a:lnTo>
                  <a:close/>
                </a:path>
              </a:pathLst>
            </a:custGeom>
            <a:solidFill>
              <a:srgbClr val="3F94D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 name="TextBox 7"/>
            <p:cNvSpPr>
              <a:spLocks noChangeArrowheads="1"/>
            </p:cNvSpPr>
            <p:nvPr/>
          </p:nvSpPr>
          <p:spPr bwMode="auto">
            <a:xfrm>
              <a:off x="288775" y="90452"/>
              <a:ext cx="2451349"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sz="2400" b="1" dirty="0">
                  <a:solidFill>
                    <a:schemeClr val="bg1"/>
                  </a:solidFill>
                  <a:cs typeface="+mn-ea"/>
                  <a:sym typeface="+mn-lt"/>
                </a:rPr>
                <a:t>质量管理方面</a:t>
              </a:r>
              <a:endParaRPr lang="zh-CN" altLang="en-US" sz="2400" b="1" dirty="0">
                <a:solidFill>
                  <a:schemeClr val="bg1"/>
                </a:solidFill>
                <a:cs typeface="+mn-ea"/>
                <a:sym typeface="+mn-lt"/>
              </a:endParaRPr>
            </a:p>
          </p:txBody>
        </p:sp>
      </p:grpSp>
      <p:cxnSp>
        <p:nvCxnSpPr>
          <p:cNvPr id="6" name="直接连接符 5"/>
          <p:cNvCxnSpPr>
            <a:stCxn id="4" idx="2"/>
          </p:cNvCxnSpPr>
          <p:nvPr/>
        </p:nvCxnSpPr>
        <p:spPr>
          <a:xfrm>
            <a:off x="2835065" y="625646"/>
            <a:ext cx="93569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4060599" y="4715606"/>
            <a:ext cx="6783248" cy="871008"/>
            <a:chOff x="3788510" y="4902538"/>
            <a:chExt cx="6783248" cy="871008"/>
          </a:xfrm>
        </p:grpSpPr>
        <p:sp>
          <p:nvSpPr>
            <p:cNvPr id="11" name="矩形 10"/>
            <p:cNvSpPr/>
            <p:nvPr/>
          </p:nvSpPr>
          <p:spPr>
            <a:xfrm>
              <a:off x="4565634" y="5053742"/>
              <a:ext cx="6006124" cy="646331"/>
            </a:xfrm>
            <a:prstGeom prst="rect">
              <a:avLst/>
            </a:prstGeom>
          </p:spPr>
          <p:txBody>
            <a:bodyPr wrap="square">
              <a:spAutoFit/>
            </a:bodyPr>
            <a:lstStyle/>
            <a:p>
              <a:r>
                <a:rPr lang="zh-CN" altLang="en-US" dirty="0">
                  <a:solidFill>
                    <a:schemeClr val="bg2">
                      <a:lumMod val="25000"/>
                    </a:schemeClr>
                  </a:solidFill>
                  <a:cs typeface="+mn-ea"/>
                  <a:sym typeface="+mn-lt"/>
                </a:rPr>
                <a:t>只要生产部的每一个员工都有高度的质量意识，并付诸于生产操作的每一环节中，产品质量将会得到保证。</a:t>
              </a:r>
              <a:endParaRPr lang="zh-CN" altLang="en-US" dirty="0">
                <a:solidFill>
                  <a:schemeClr val="bg2">
                    <a:lumMod val="25000"/>
                  </a:schemeClr>
                </a:solidFill>
                <a:cs typeface="+mn-ea"/>
                <a:sym typeface="+mn-lt"/>
              </a:endParaRPr>
            </a:p>
          </p:txBody>
        </p:sp>
        <p:sp>
          <p:nvSpPr>
            <p:cNvPr id="13" name="矩形 12"/>
            <p:cNvSpPr/>
            <p:nvPr/>
          </p:nvSpPr>
          <p:spPr>
            <a:xfrm>
              <a:off x="3788510" y="4902538"/>
              <a:ext cx="764896" cy="871008"/>
            </a:xfrm>
            <a:prstGeom prst="rect">
              <a:avLst/>
            </a:prstGeom>
            <a:solidFill>
              <a:srgbClr val="2285C5"/>
            </a:solidFill>
            <a:ln>
              <a:noFill/>
            </a:ln>
            <a:effectLst>
              <a:outerShdw blurRad="76200" dist="63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a:solidFill>
                    <a:schemeClr val="bg1"/>
                  </a:solidFill>
                  <a:cs typeface="+mn-ea"/>
                  <a:sym typeface="+mn-lt"/>
                </a:rPr>
                <a:t>03</a:t>
              </a:r>
              <a:endParaRPr lang="zh-CN" altLang="en-US" sz="2400" b="1" dirty="0">
                <a:solidFill>
                  <a:schemeClr val="bg1"/>
                </a:solidFill>
                <a:cs typeface="+mn-ea"/>
                <a:sym typeface="+mn-lt"/>
              </a:endParaRPr>
            </a:p>
          </p:txBody>
        </p:sp>
      </p:grpSp>
      <p:sp>
        <p:nvSpPr>
          <p:cNvPr id="14" name="矩形 13"/>
          <p:cNvSpPr/>
          <p:nvPr/>
        </p:nvSpPr>
        <p:spPr>
          <a:xfrm>
            <a:off x="998717" y="1827769"/>
            <a:ext cx="1920364" cy="1368152"/>
          </a:xfrm>
          <a:prstGeom prst="rect">
            <a:avLst/>
          </a:prstGeom>
          <a:blipFill dpi="0" rotWithShape="1">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5" name="矩形 14"/>
          <p:cNvSpPr/>
          <p:nvPr/>
        </p:nvSpPr>
        <p:spPr>
          <a:xfrm>
            <a:off x="998717" y="3297909"/>
            <a:ext cx="1920364" cy="1368152"/>
          </a:xfrm>
          <a:prstGeom prst="rect">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6" name="矩形 15"/>
          <p:cNvSpPr/>
          <p:nvPr/>
        </p:nvSpPr>
        <p:spPr>
          <a:xfrm>
            <a:off x="998717" y="4768047"/>
            <a:ext cx="1920364" cy="1368153"/>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8" name="组合 7"/>
          <p:cNvGrpSpPr/>
          <p:nvPr/>
        </p:nvGrpSpPr>
        <p:grpSpPr>
          <a:xfrm>
            <a:off x="4060599" y="2324913"/>
            <a:ext cx="6905866" cy="871008"/>
            <a:chOff x="3788510" y="2225467"/>
            <a:chExt cx="6905866" cy="871008"/>
          </a:xfrm>
        </p:grpSpPr>
        <p:sp>
          <p:nvSpPr>
            <p:cNvPr id="10" name="矩形 9"/>
            <p:cNvSpPr/>
            <p:nvPr/>
          </p:nvSpPr>
          <p:spPr>
            <a:xfrm>
              <a:off x="3788510" y="2225467"/>
              <a:ext cx="764896" cy="871008"/>
            </a:xfrm>
            <a:prstGeom prst="rect">
              <a:avLst/>
            </a:prstGeom>
            <a:solidFill>
              <a:srgbClr val="2285C5"/>
            </a:solidFill>
            <a:ln>
              <a:noFill/>
            </a:ln>
            <a:effectLst>
              <a:outerShdw blurRad="76200" dist="63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a:solidFill>
                    <a:schemeClr val="bg1"/>
                  </a:solidFill>
                  <a:cs typeface="+mn-ea"/>
                  <a:sym typeface="+mn-lt"/>
                </a:rPr>
                <a:t>01</a:t>
              </a:r>
              <a:endParaRPr lang="zh-CN" altLang="en-US" sz="2400" b="1" dirty="0">
                <a:solidFill>
                  <a:schemeClr val="bg1"/>
                </a:solidFill>
                <a:cs typeface="+mn-ea"/>
                <a:sym typeface="+mn-lt"/>
              </a:endParaRPr>
            </a:p>
          </p:txBody>
        </p:sp>
        <p:sp>
          <p:nvSpPr>
            <p:cNvPr id="2" name="矩形 1"/>
            <p:cNvSpPr/>
            <p:nvPr/>
          </p:nvSpPr>
          <p:spPr>
            <a:xfrm>
              <a:off x="4598376" y="2359439"/>
              <a:ext cx="6096000" cy="646331"/>
            </a:xfrm>
            <a:prstGeom prst="rect">
              <a:avLst/>
            </a:prstGeom>
          </p:spPr>
          <p:txBody>
            <a:bodyPr>
              <a:spAutoFit/>
            </a:bodyPr>
            <a:lstStyle/>
            <a:p>
              <a:r>
                <a:rPr lang="zh-CN" altLang="en-US" dirty="0">
                  <a:solidFill>
                    <a:schemeClr val="bg2">
                      <a:lumMod val="25000"/>
                    </a:schemeClr>
                  </a:solidFill>
                  <a:cs typeface="+mn-ea"/>
                  <a:sym typeface="+mn-lt"/>
                </a:rPr>
                <a:t>我们生产部门高度重视产品质量，严把生产工序的每一个质量控制关，做到全年成品入库合格率在</a:t>
              </a:r>
              <a:r>
                <a:rPr lang="en-US" altLang="zh-CN" dirty="0">
                  <a:solidFill>
                    <a:schemeClr val="bg2">
                      <a:lumMod val="25000"/>
                    </a:schemeClr>
                  </a:solidFill>
                  <a:cs typeface="+mn-ea"/>
                  <a:sym typeface="+mn-lt"/>
                </a:rPr>
                <a:t>100%</a:t>
              </a:r>
              <a:r>
                <a:rPr lang="zh-CN" altLang="en-US" dirty="0">
                  <a:solidFill>
                    <a:schemeClr val="bg2">
                      <a:lumMod val="25000"/>
                    </a:schemeClr>
                  </a:solidFill>
                  <a:cs typeface="+mn-ea"/>
                  <a:sym typeface="+mn-lt"/>
                </a:rPr>
                <a:t>。</a:t>
              </a:r>
              <a:endParaRPr lang="zh-CN" altLang="en-US" dirty="0">
                <a:cs typeface="+mn-ea"/>
                <a:sym typeface="+mn-lt"/>
              </a:endParaRPr>
            </a:p>
          </p:txBody>
        </p:sp>
      </p:grpSp>
      <p:grpSp>
        <p:nvGrpSpPr>
          <p:cNvPr id="9" name="组合 8"/>
          <p:cNvGrpSpPr/>
          <p:nvPr/>
        </p:nvGrpSpPr>
        <p:grpSpPr>
          <a:xfrm>
            <a:off x="4060599" y="3460010"/>
            <a:ext cx="6905866" cy="991507"/>
            <a:chOff x="3788510" y="3601353"/>
            <a:chExt cx="6905866" cy="991507"/>
          </a:xfrm>
        </p:grpSpPr>
        <p:sp>
          <p:nvSpPr>
            <p:cNvPr id="12" name="矩形 11"/>
            <p:cNvSpPr/>
            <p:nvPr/>
          </p:nvSpPr>
          <p:spPr>
            <a:xfrm>
              <a:off x="3788510" y="3601353"/>
              <a:ext cx="764896" cy="923330"/>
            </a:xfrm>
            <a:prstGeom prst="rect">
              <a:avLst/>
            </a:prstGeom>
            <a:solidFill>
              <a:srgbClr val="2285C5"/>
            </a:solidFill>
            <a:ln>
              <a:noFill/>
            </a:ln>
            <a:effectLst>
              <a:outerShdw blurRad="76200" dist="63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a:solidFill>
                    <a:schemeClr val="bg1"/>
                  </a:solidFill>
                  <a:cs typeface="+mn-ea"/>
                  <a:sym typeface="+mn-lt"/>
                </a:rPr>
                <a:t>02</a:t>
              </a:r>
              <a:endParaRPr lang="zh-CN" altLang="en-US" sz="2400" b="1" dirty="0">
                <a:solidFill>
                  <a:schemeClr val="bg1"/>
                </a:solidFill>
                <a:cs typeface="+mn-ea"/>
                <a:sym typeface="+mn-lt"/>
              </a:endParaRPr>
            </a:p>
          </p:txBody>
        </p:sp>
        <p:sp>
          <p:nvSpPr>
            <p:cNvPr id="7" name="矩形 6"/>
            <p:cNvSpPr/>
            <p:nvPr/>
          </p:nvSpPr>
          <p:spPr>
            <a:xfrm>
              <a:off x="4598376" y="3669530"/>
              <a:ext cx="6096000" cy="923330"/>
            </a:xfrm>
            <a:prstGeom prst="rect">
              <a:avLst/>
            </a:prstGeom>
          </p:spPr>
          <p:txBody>
            <a:bodyPr>
              <a:spAutoFit/>
            </a:bodyPr>
            <a:lstStyle/>
            <a:p>
              <a:r>
                <a:rPr lang="zh-CN" altLang="en-US" dirty="0">
                  <a:solidFill>
                    <a:schemeClr val="bg2">
                      <a:lumMod val="25000"/>
                    </a:schemeClr>
                  </a:solidFill>
                  <a:cs typeface="+mn-ea"/>
                  <a:sym typeface="+mn-lt"/>
                </a:rPr>
                <a:t>我们始终坚信产品质量是生产出来的，我们重新规范了工作流程，强调了各步操作的复核工作，并请质监部对各工序的质控点进行培训。</a:t>
              </a:r>
              <a:endParaRPr lang="zh-CN" altLang="en-US" dirty="0">
                <a:cs typeface="+mn-ea"/>
                <a:sym typeface="+mn-lt"/>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par>
                          <p:cTn id="29" fill="hold">
                            <p:stCondLst>
                              <p:cond delay="500"/>
                            </p:stCondLst>
                            <p:childTnLst>
                              <p:par>
                                <p:cTn id="30" presetID="2" presetClass="entr" presetSubtype="4"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1000"/>
                            </p:stCondLst>
                            <p:childTnLst>
                              <p:par>
                                <p:cTn id="35" presetID="2" presetClass="entr" presetSubtype="4"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par>
                          <p:cTn id="39" fill="hold">
                            <p:stCondLst>
                              <p:cond delay="1500"/>
                            </p:stCondLst>
                            <p:childTnLst>
                              <p:par>
                                <p:cTn id="40" presetID="2" presetClass="entr" presetSubtype="4"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ppt_x"/>
                                          </p:val>
                                        </p:tav>
                                        <p:tav tm="100000">
                                          <p:val>
                                            <p:strVal val="#ppt_x"/>
                                          </p:val>
                                        </p:tav>
                                      </p:tavLst>
                                    </p:anim>
                                    <p:anim calcmode="lin" valueType="num">
                                      <p:cBhvr additive="base">
                                        <p:cTn id="4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形状 19"/>
          <p:cNvSpPr/>
          <p:nvPr/>
        </p:nvSpPr>
        <p:spPr>
          <a:xfrm flipH="1">
            <a:off x="8471742" y="0"/>
            <a:ext cx="2997642" cy="3143250"/>
          </a:xfrm>
          <a:custGeom>
            <a:avLst/>
            <a:gdLst>
              <a:gd name="connsiteX0" fmla="*/ 3037408 w 6540310"/>
              <a:gd name="connsiteY0" fmla="*/ 0 h 6858000"/>
              <a:gd name="connsiteX1" fmla="*/ 6540310 w 6540310"/>
              <a:gd name="connsiteY1" fmla="*/ 0 h 6858000"/>
              <a:gd name="connsiteX2" fmla="*/ 3502902 w 6540310"/>
              <a:gd name="connsiteY2" fmla="*/ 6858000 h 6858000"/>
              <a:gd name="connsiteX3" fmla="*/ 0 w 65403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540310" h="685800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任意多边形: 形状 28"/>
          <p:cNvSpPr/>
          <p:nvPr/>
        </p:nvSpPr>
        <p:spPr>
          <a:xfrm flipH="1">
            <a:off x="0" y="0"/>
            <a:ext cx="4985736" cy="6858001"/>
          </a:xfrm>
          <a:custGeom>
            <a:avLst/>
            <a:gdLst>
              <a:gd name="connsiteX0" fmla="*/ 1940583 w 5789739"/>
              <a:gd name="connsiteY0" fmla="*/ 0 h 6858001"/>
              <a:gd name="connsiteX1" fmla="*/ 5789739 w 5789739"/>
              <a:gd name="connsiteY1" fmla="*/ 0 h 6858001"/>
              <a:gd name="connsiteX2" fmla="*/ 5789739 w 5789739"/>
              <a:gd name="connsiteY2" fmla="*/ 6858001 h 6858001"/>
              <a:gd name="connsiteX3" fmla="*/ 0 w 5789739"/>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789739" h="6858001">
                <a:moveTo>
                  <a:pt x="1940583" y="0"/>
                </a:moveTo>
                <a:lnTo>
                  <a:pt x="5789739" y="0"/>
                </a:lnTo>
                <a:lnTo>
                  <a:pt x="5789739" y="6858001"/>
                </a:lnTo>
                <a:lnTo>
                  <a:pt x="0" y="6858001"/>
                </a:lnTo>
                <a:close/>
              </a:path>
            </a:pathLst>
          </a:custGeom>
          <a:solidFill>
            <a:srgbClr val="3F94D5"/>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平行四边形 29"/>
          <p:cNvSpPr/>
          <p:nvPr/>
        </p:nvSpPr>
        <p:spPr>
          <a:xfrm rot="325359" flipH="1">
            <a:off x="3126449" y="49106"/>
            <a:ext cx="1130798" cy="2985421"/>
          </a:xfrm>
          <a:prstGeom prst="parallelogram">
            <a:avLst>
              <a:gd name="adj" fmla="val 8755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平行四边形 30"/>
          <p:cNvSpPr/>
          <p:nvPr/>
        </p:nvSpPr>
        <p:spPr>
          <a:xfrm flipH="1">
            <a:off x="3819418" y="2560827"/>
            <a:ext cx="1526550" cy="4574224"/>
          </a:xfrm>
          <a:prstGeom prst="parallelogram">
            <a:avLst>
              <a:gd name="adj" fmla="val 8086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1" name="组合 20"/>
          <p:cNvGrpSpPr/>
          <p:nvPr/>
        </p:nvGrpSpPr>
        <p:grpSpPr>
          <a:xfrm flipH="1">
            <a:off x="1949102" y="1907377"/>
            <a:ext cx="10242898" cy="3009702"/>
            <a:chOff x="-107281" y="2214417"/>
            <a:chExt cx="9458492" cy="2521969"/>
          </a:xfrm>
        </p:grpSpPr>
        <p:sp>
          <p:nvSpPr>
            <p:cNvPr id="22" name="任意多边形: 形状 33"/>
            <p:cNvSpPr/>
            <p:nvPr/>
          </p:nvSpPr>
          <p:spPr>
            <a:xfrm>
              <a:off x="-107281" y="2214417"/>
              <a:ext cx="9458492" cy="2521969"/>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1" u="none" strike="noStrike" kern="0" cap="none" spc="0" normalizeH="0" baseline="0" noProof="0" dirty="0">
                <a:ln>
                  <a:noFill/>
                </a:ln>
                <a:solidFill>
                  <a:srgbClr val="FFFFFF"/>
                </a:solidFill>
                <a:effectLst/>
                <a:uLnTx/>
                <a:uFillTx/>
                <a:cs typeface="+mn-ea"/>
                <a:sym typeface="+mn-lt"/>
              </a:endParaRPr>
            </a:p>
          </p:txBody>
        </p:sp>
        <p:sp>
          <p:nvSpPr>
            <p:cNvPr id="23" name="矩形 22"/>
            <p:cNvSpPr/>
            <p:nvPr/>
          </p:nvSpPr>
          <p:spPr>
            <a:xfrm>
              <a:off x="-9405" y="2214417"/>
              <a:ext cx="8775453" cy="2521969"/>
            </a:xfrm>
            <a:prstGeom prst="rect">
              <a:avLst/>
            </a:prstGeom>
            <a:solidFill>
              <a:srgbClr val="FFFFFF"/>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1" u="none" strike="noStrike" kern="0" cap="none" spc="0" normalizeH="0" baseline="0" noProof="0">
                <a:ln>
                  <a:noFill/>
                </a:ln>
                <a:solidFill>
                  <a:srgbClr val="FFFFFF"/>
                </a:solidFill>
                <a:effectLst/>
                <a:uLnTx/>
                <a:uFillTx/>
                <a:cs typeface="+mn-ea"/>
                <a:sym typeface="+mn-lt"/>
              </a:endParaRPr>
            </a:p>
          </p:txBody>
        </p:sp>
      </p:grpSp>
      <p:sp>
        <p:nvSpPr>
          <p:cNvPr id="25" name="文本框 24"/>
          <p:cNvSpPr txBox="1"/>
          <p:nvPr/>
        </p:nvSpPr>
        <p:spPr>
          <a:xfrm flipH="1">
            <a:off x="3327024" y="1907377"/>
            <a:ext cx="1946826" cy="2646878"/>
          </a:xfrm>
          <a:prstGeom prst="rect">
            <a:avLst/>
          </a:prstGeom>
          <a:noFill/>
        </p:spPr>
        <p:txBody>
          <a:bodyPr wrap="square" rtlCol="0">
            <a:spAutoFit/>
          </a:bodyPr>
          <a:lstStyle/>
          <a:p>
            <a:pPr algn="dist"/>
            <a:r>
              <a:rPr kumimoji="1" lang="en-US" altLang="zh-CN" sz="16600" b="1" dirty="0">
                <a:solidFill>
                  <a:srgbClr val="3F94D5"/>
                </a:solidFill>
                <a:cs typeface="+mn-ea"/>
                <a:sym typeface="+mn-lt"/>
              </a:rPr>
              <a:t>5</a:t>
            </a:r>
            <a:endParaRPr kumimoji="1" lang="zh-CN" altLang="en-US" sz="41300" b="1" dirty="0">
              <a:solidFill>
                <a:srgbClr val="3F94D5"/>
              </a:solidFill>
              <a:cs typeface="+mn-ea"/>
              <a:sym typeface="+mn-lt"/>
            </a:endParaRPr>
          </a:p>
        </p:txBody>
      </p:sp>
      <p:sp>
        <p:nvSpPr>
          <p:cNvPr id="26" name="文本框 25"/>
          <p:cNvSpPr txBox="1"/>
          <p:nvPr/>
        </p:nvSpPr>
        <p:spPr>
          <a:xfrm flipH="1">
            <a:off x="3026952" y="3820906"/>
            <a:ext cx="931024" cy="461665"/>
          </a:xfrm>
          <a:prstGeom prst="rect">
            <a:avLst/>
          </a:prstGeom>
          <a:noFill/>
        </p:spPr>
        <p:txBody>
          <a:bodyPr wrap="none" rtlCol="0">
            <a:spAutoFit/>
          </a:bodyPr>
          <a:lstStyle/>
          <a:p>
            <a:r>
              <a:rPr kumimoji="1" lang="en-US" altLang="zh-CN" sz="2400" dirty="0">
                <a:solidFill>
                  <a:schemeClr val="bg2">
                    <a:lumMod val="25000"/>
                  </a:schemeClr>
                </a:solidFill>
                <a:cs typeface="+mn-ea"/>
                <a:sym typeface="+mn-lt"/>
              </a:rPr>
              <a:t>PART</a:t>
            </a:r>
            <a:endParaRPr kumimoji="1" lang="zh-CN" altLang="en-US" sz="2400" dirty="0">
              <a:solidFill>
                <a:schemeClr val="bg2">
                  <a:lumMod val="25000"/>
                </a:schemeClr>
              </a:solidFill>
              <a:cs typeface="+mn-ea"/>
              <a:sym typeface="+mn-lt"/>
            </a:endParaRPr>
          </a:p>
        </p:txBody>
      </p:sp>
      <p:sp>
        <p:nvSpPr>
          <p:cNvPr id="27" name="矩形 26"/>
          <p:cNvSpPr/>
          <p:nvPr/>
        </p:nvSpPr>
        <p:spPr>
          <a:xfrm>
            <a:off x="5516742" y="2621755"/>
            <a:ext cx="4801314" cy="1015663"/>
          </a:xfrm>
          <a:prstGeom prst="rect">
            <a:avLst/>
          </a:prstGeom>
        </p:spPr>
        <p:txBody>
          <a:bodyPr wrap="none">
            <a:spAutoFit/>
          </a:bodyPr>
          <a:lstStyle/>
          <a:p>
            <a:r>
              <a:rPr lang="zh-CN" altLang="en-US" sz="6000" b="1" dirty="0">
                <a:solidFill>
                  <a:schemeClr val="bg2">
                    <a:lumMod val="25000"/>
                  </a:schemeClr>
                </a:solidFill>
                <a:cs typeface="+mn-ea"/>
                <a:sym typeface="+mn-lt"/>
              </a:rPr>
              <a:t>设备管理方面</a:t>
            </a:r>
            <a:endParaRPr lang="zh-CN" altLang="en-US" sz="6000" b="1" dirty="0">
              <a:solidFill>
                <a:schemeClr val="bg2">
                  <a:lumMod val="25000"/>
                </a:schemeClr>
              </a:solidFill>
              <a:cs typeface="+mn-ea"/>
              <a:sym typeface="+mn-lt"/>
            </a:endParaRPr>
          </a:p>
        </p:txBody>
      </p:sp>
      <p:sp>
        <p:nvSpPr>
          <p:cNvPr id="4" name="矩形 3"/>
          <p:cNvSpPr/>
          <p:nvPr/>
        </p:nvSpPr>
        <p:spPr>
          <a:xfrm>
            <a:off x="6006673" y="3661890"/>
            <a:ext cx="3821452" cy="461665"/>
          </a:xfrm>
          <a:prstGeom prst="rect">
            <a:avLst/>
          </a:prstGeom>
          <a:noFill/>
        </p:spPr>
        <p:txBody>
          <a:bodyPr wrap="square">
            <a:spAutoFit/>
          </a:bodyPr>
          <a:lstStyle/>
          <a:p>
            <a:pPr algn="dist"/>
            <a:r>
              <a:rPr lang="en-US" altLang="zh-CN" sz="2400" dirty="0">
                <a:solidFill>
                  <a:schemeClr val="bg2">
                    <a:lumMod val="25000"/>
                  </a:schemeClr>
                </a:solidFill>
                <a:cs typeface="+mn-ea"/>
                <a:sym typeface="+mn-lt"/>
              </a:rPr>
              <a:t>Equipment management</a:t>
            </a:r>
            <a:endParaRPr lang="zh-CN" altLang="en-US" sz="2400" dirty="0">
              <a:solidFill>
                <a:schemeClr val="bg2">
                  <a:lumMod val="2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500"/>
                                        <p:tgtEl>
                                          <p:spTgt spid="3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500"/>
                            </p:stCondLst>
                            <p:childTnLst>
                              <p:par>
                                <p:cTn id="37" presetID="2" presetClass="entr" presetSubtype="4" fill="hold" grpId="0" nodeType="afterEffect">
                                  <p:stCondLst>
                                    <p:cond delay="0"/>
                                  </p:stCondLst>
                                  <p:iterate type="lt">
                                    <p:tmPct val="10000"/>
                                  </p:iterate>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9" grpId="0" animBg="1"/>
      <p:bldP spid="30" grpId="0" animBg="1"/>
      <p:bldP spid="31" grpId="0" animBg="1"/>
      <p:bldP spid="25" grpId="0"/>
      <p:bldP spid="26" grpId="0"/>
      <p:bldP spid="27"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1401565" y="2372366"/>
            <a:ext cx="4490753" cy="461665"/>
            <a:chOff x="1414091" y="2240162"/>
            <a:chExt cx="4490753" cy="461665"/>
          </a:xfrm>
        </p:grpSpPr>
        <p:sp>
          <p:nvSpPr>
            <p:cNvPr id="8" name="文本框 10"/>
            <p:cNvSpPr txBox="1"/>
            <p:nvPr/>
          </p:nvSpPr>
          <p:spPr>
            <a:xfrm>
              <a:off x="1414091" y="2281059"/>
              <a:ext cx="515673" cy="391472"/>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R="0" lvl="0" indent="0" algn="ctr" fontAlgn="auto">
                <a:lnSpc>
                  <a:spcPct val="100000"/>
                </a:lnSpc>
                <a:spcBef>
                  <a:spcPts val="0"/>
                </a:spcBef>
                <a:spcAft>
                  <a:spcPts val="0"/>
                </a:spcAft>
                <a:buClrTx/>
                <a:buSzTx/>
                <a:buFontTx/>
                <a:buNone/>
                <a:defRPr kumimoji="0" b="0" i="1" u="none" strike="noStrike" kern="0" cap="none" spc="0" normalizeH="0" baseline="0">
                  <a:ln>
                    <a:noFill/>
                  </a:ln>
                  <a:solidFill>
                    <a:srgbClr val="FFFFFF"/>
                  </a:solidFill>
                  <a:effectLst/>
                  <a:uLnTx/>
                  <a:uFillTx/>
                  <a:latin typeface="思源黑体" panose="020B0500000000000000" pitchFamily="34" charset="-122"/>
                  <a:ea typeface="思源黑体" panose="020B0500000000000000"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i="0" dirty="0">
                  <a:solidFill>
                    <a:schemeClr val="bg1"/>
                  </a:solidFill>
                  <a:latin typeface="+mn-lt"/>
                  <a:ea typeface="+mn-ea"/>
                  <a:cs typeface="+mn-ea"/>
                  <a:sym typeface="+mn-lt"/>
                </a:rPr>
                <a:t>01</a:t>
              </a:r>
              <a:endParaRPr lang="zh-CN" altLang="en-US" sz="2000" b="1" i="0" dirty="0">
                <a:solidFill>
                  <a:schemeClr val="bg1"/>
                </a:solidFill>
                <a:latin typeface="+mn-lt"/>
                <a:ea typeface="+mn-ea"/>
                <a:cs typeface="+mn-ea"/>
                <a:sym typeface="+mn-lt"/>
              </a:endParaRPr>
            </a:p>
          </p:txBody>
        </p:sp>
        <p:grpSp>
          <p:nvGrpSpPr>
            <p:cNvPr id="22" name="组合 21"/>
            <p:cNvGrpSpPr/>
            <p:nvPr/>
          </p:nvGrpSpPr>
          <p:grpSpPr>
            <a:xfrm>
              <a:off x="2095627" y="2240162"/>
              <a:ext cx="3809217" cy="461665"/>
              <a:chOff x="-1749863" y="2440578"/>
              <a:chExt cx="3809217" cy="461665"/>
            </a:xfrm>
          </p:grpSpPr>
          <p:sp>
            <p:nvSpPr>
              <p:cNvPr id="12" name="文本框 14"/>
              <p:cNvSpPr txBox="1"/>
              <p:nvPr/>
            </p:nvSpPr>
            <p:spPr>
              <a:xfrm>
                <a:off x="-851770" y="2440578"/>
                <a:ext cx="2911124" cy="461665"/>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chemeClr val="bg2">
                        <a:lumMod val="25000"/>
                      </a:schemeClr>
                    </a:solidFill>
                    <a:cs typeface="+mn-ea"/>
                    <a:sym typeface="+mn-lt"/>
                  </a:rPr>
                  <a:t>产品产量方面</a:t>
                </a:r>
                <a:endParaRPr lang="zh-CN" altLang="en-US" sz="2400" b="1" dirty="0">
                  <a:solidFill>
                    <a:schemeClr val="bg2">
                      <a:lumMod val="25000"/>
                    </a:schemeClr>
                  </a:solidFill>
                  <a:cs typeface="+mn-ea"/>
                  <a:sym typeface="+mn-lt"/>
                </a:endParaRPr>
              </a:p>
            </p:txBody>
          </p:sp>
          <p:cxnSp>
            <p:nvCxnSpPr>
              <p:cNvPr id="16" name="直接连接符 15"/>
              <p:cNvCxnSpPr/>
              <p:nvPr/>
            </p:nvCxnSpPr>
            <p:spPr>
              <a:xfrm>
                <a:off x="-1749863" y="2677211"/>
                <a:ext cx="898093"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grpSp>
      <p:cxnSp>
        <p:nvCxnSpPr>
          <p:cNvPr id="20" name="直接连接符 19"/>
          <p:cNvCxnSpPr/>
          <p:nvPr/>
        </p:nvCxnSpPr>
        <p:spPr>
          <a:xfrm>
            <a:off x="0" y="1463040"/>
            <a:ext cx="12192000"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 name="文本框 5"/>
          <p:cNvSpPr txBox="1"/>
          <p:nvPr/>
        </p:nvSpPr>
        <p:spPr>
          <a:xfrm>
            <a:off x="718459" y="681056"/>
            <a:ext cx="2397557" cy="584775"/>
          </a:xfrm>
          <a:prstGeom prst="rect">
            <a:avLst/>
          </a:prstGeom>
          <a:noFill/>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3200" b="1" dirty="0">
                <a:solidFill>
                  <a:schemeClr val="bg2">
                    <a:lumMod val="25000"/>
                  </a:schemeClr>
                </a:solidFill>
                <a:cs typeface="+mn-ea"/>
                <a:sym typeface="+mn-lt"/>
              </a:rPr>
              <a:t>目录</a:t>
            </a:r>
            <a:r>
              <a:rPr lang="en-US" altLang="zh-CN" sz="3200" b="1" dirty="0">
                <a:solidFill>
                  <a:schemeClr val="bg2">
                    <a:lumMod val="25000"/>
                  </a:schemeClr>
                </a:solidFill>
                <a:cs typeface="+mn-ea"/>
                <a:sym typeface="+mn-lt"/>
              </a:rPr>
              <a:t>/</a:t>
            </a:r>
            <a:r>
              <a:rPr lang="en-US" altLang="zh-CN" sz="1600" b="1" dirty="0">
                <a:solidFill>
                  <a:schemeClr val="bg2">
                    <a:lumMod val="25000"/>
                  </a:schemeClr>
                </a:solidFill>
                <a:cs typeface="+mn-ea"/>
                <a:sym typeface="+mn-lt"/>
              </a:rPr>
              <a:t>CONTENTS</a:t>
            </a:r>
            <a:endParaRPr lang="zh-CN" altLang="en-US" sz="3600" b="1" dirty="0">
              <a:solidFill>
                <a:schemeClr val="bg2">
                  <a:lumMod val="25000"/>
                </a:schemeClr>
              </a:solidFill>
              <a:cs typeface="+mn-ea"/>
              <a:sym typeface="+mn-lt"/>
            </a:endParaRPr>
          </a:p>
        </p:txBody>
      </p:sp>
      <p:grpSp>
        <p:nvGrpSpPr>
          <p:cNvPr id="36" name="组合 35"/>
          <p:cNvGrpSpPr/>
          <p:nvPr/>
        </p:nvGrpSpPr>
        <p:grpSpPr>
          <a:xfrm>
            <a:off x="1401565" y="3061901"/>
            <a:ext cx="4490753" cy="461665"/>
            <a:chOff x="1414091" y="2240162"/>
            <a:chExt cx="4490753" cy="461665"/>
          </a:xfrm>
        </p:grpSpPr>
        <p:sp>
          <p:nvSpPr>
            <p:cNvPr id="37" name="文本框 10"/>
            <p:cNvSpPr txBox="1"/>
            <p:nvPr/>
          </p:nvSpPr>
          <p:spPr>
            <a:xfrm>
              <a:off x="1414091" y="2281059"/>
              <a:ext cx="515673" cy="391472"/>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R="0" lvl="0" indent="0" algn="ctr" fontAlgn="auto">
                <a:lnSpc>
                  <a:spcPct val="100000"/>
                </a:lnSpc>
                <a:spcBef>
                  <a:spcPts val="0"/>
                </a:spcBef>
                <a:spcAft>
                  <a:spcPts val="0"/>
                </a:spcAft>
                <a:buClrTx/>
                <a:buSzTx/>
                <a:buFontTx/>
                <a:buNone/>
                <a:defRPr kumimoji="0" b="0" i="1" u="none" strike="noStrike" kern="0" cap="none" spc="0" normalizeH="0" baseline="0">
                  <a:ln>
                    <a:noFill/>
                  </a:ln>
                  <a:solidFill>
                    <a:srgbClr val="FFFFFF"/>
                  </a:solidFill>
                  <a:effectLst/>
                  <a:uLnTx/>
                  <a:uFillTx/>
                  <a:latin typeface="思源黑体" panose="020B0500000000000000" pitchFamily="34" charset="-122"/>
                  <a:ea typeface="思源黑体" panose="020B0500000000000000"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i="0" dirty="0">
                  <a:solidFill>
                    <a:schemeClr val="bg1"/>
                  </a:solidFill>
                  <a:latin typeface="+mn-lt"/>
                  <a:ea typeface="+mn-ea"/>
                  <a:cs typeface="+mn-ea"/>
                  <a:sym typeface="+mn-lt"/>
                </a:rPr>
                <a:t>02</a:t>
              </a:r>
              <a:endParaRPr lang="zh-CN" altLang="en-US" sz="2000" b="1" i="0" dirty="0">
                <a:solidFill>
                  <a:schemeClr val="bg1"/>
                </a:solidFill>
                <a:latin typeface="+mn-lt"/>
                <a:ea typeface="+mn-ea"/>
                <a:cs typeface="+mn-ea"/>
                <a:sym typeface="+mn-lt"/>
              </a:endParaRPr>
            </a:p>
          </p:txBody>
        </p:sp>
        <p:grpSp>
          <p:nvGrpSpPr>
            <p:cNvPr id="38" name="组合 37"/>
            <p:cNvGrpSpPr/>
            <p:nvPr/>
          </p:nvGrpSpPr>
          <p:grpSpPr>
            <a:xfrm>
              <a:off x="2095627" y="2240162"/>
              <a:ext cx="3809217" cy="461665"/>
              <a:chOff x="-1749863" y="2440578"/>
              <a:chExt cx="3809217" cy="461665"/>
            </a:xfrm>
          </p:grpSpPr>
          <p:sp>
            <p:nvSpPr>
              <p:cNvPr id="39" name="文本框 14"/>
              <p:cNvSpPr txBox="1"/>
              <p:nvPr/>
            </p:nvSpPr>
            <p:spPr>
              <a:xfrm>
                <a:off x="-851770" y="2440578"/>
                <a:ext cx="2911124" cy="461665"/>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chemeClr val="bg2">
                        <a:lumMod val="25000"/>
                      </a:schemeClr>
                    </a:solidFill>
                    <a:cs typeface="+mn-ea"/>
                    <a:sym typeface="+mn-lt"/>
                  </a:rPr>
                  <a:t>生产成本情况</a:t>
                </a:r>
                <a:endParaRPr lang="zh-CN" altLang="en-US" sz="2400" b="1" dirty="0">
                  <a:solidFill>
                    <a:schemeClr val="bg2">
                      <a:lumMod val="25000"/>
                    </a:schemeClr>
                  </a:solidFill>
                  <a:cs typeface="+mn-ea"/>
                  <a:sym typeface="+mn-lt"/>
                </a:endParaRPr>
              </a:p>
            </p:txBody>
          </p:sp>
          <p:cxnSp>
            <p:nvCxnSpPr>
              <p:cNvPr id="40" name="直接连接符 39"/>
              <p:cNvCxnSpPr/>
              <p:nvPr/>
            </p:nvCxnSpPr>
            <p:spPr>
              <a:xfrm>
                <a:off x="-1749863" y="2677211"/>
                <a:ext cx="898093"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41" name="组合 40"/>
          <p:cNvGrpSpPr/>
          <p:nvPr/>
        </p:nvGrpSpPr>
        <p:grpSpPr>
          <a:xfrm>
            <a:off x="1401565" y="3751436"/>
            <a:ext cx="4490753" cy="461665"/>
            <a:chOff x="1414091" y="2240162"/>
            <a:chExt cx="4490753" cy="461665"/>
          </a:xfrm>
        </p:grpSpPr>
        <p:sp>
          <p:nvSpPr>
            <p:cNvPr id="42" name="文本框 10"/>
            <p:cNvSpPr txBox="1"/>
            <p:nvPr/>
          </p:nvSpPr>
          <p:spPr>
            <a:xfrm>
              <a:off x="1414091" y="2281059"/>
              <a:ext cx="515673" cy="391472"/>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R="0" lvl="0" indent="0" algn="ctr" fontAlgn="auto">
                <a:lnSpc>
                  <a:spcPct val="100000"/>
                </a:lnSpc>
                <a:spcBef>
                  <a:spcPts val="0"/>
                </a:spcBef>
                <a:spcAft>
                  <a:spcPts val="0"/>
                </a:spcAft>
                <a:buClrTx/>
                <a:buSzTx/>
                <a:buFontTx/>
                <a:buNone/>
                <a:defRPr kumimoji="0" b="0" i="1" u="none" strike="noStrike" kern="0" cap="none" spc="0" normalizeH="0" baseline="0">
                  <a:ln>
                    <a:noFill/>
                  </a:ln>
                  <a:solidFill>
                    <a:srgbClr val="FFFFFF"/>
                  </a:solidFill>
                  <a:effectLst/>
                  <a:uLnTx/>
                  <a:uFillTx/>
                  <a:latin typeface="思源黑体" panose="020B0500000000000000" pitchFamily="34" charset="-122"/>
                  <a:ea typeface="思源黑体" panose="020B0500000000000000"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i="0" dirty="0">
                  <a:solidFill>
                    <a:schemeClr val="bg1"/>
                  </a:solidFill>
                  <a:latin typeface="+mn-lt"/>
                  <a:ea typeface="+mn-ea"/>
                  <a:cs typeface="+mn-ea"/>
                  <a:sym typeface="+mn-lt"/>
                </a:rPr>
                <a:t>03</a:t>
              </a:r>
              <a:endParaRPr lang="zh-CN" altLang="en-US" sz="2000" b="1" i="0" dirty="0">
                <a:solidFill>
                  <a:schemeClr val="bg1"/>
                </a:solidFill>
                <a:latin typeface="+mn-lt"/>
                <a:ea typeface="+mn-ea"/>
                <a:cs typeface="+mn-ea"/>
                <a:sym typeface="+mn-lt"/>
              </a:endParaRPr>
            </a:p>
          </p:txBody>
        </p:sp>
        <p:grpSp>
          <p:nvGrpSpPr>
            <p:cNvPr id="43" name="组合 42"/>
            <p:cNvGrpSpPr/>
            <p:nvPr/>
          </p:nvGrpSpPr>
          <p:grpSpPr>
            <a:xfrm>
              <a:off x="2095627" y="2240162"/>
              <a:ext cx="3809217" cy="461665"/>
              <a:chOff x="-1749863" y="2440578"/>
              <a:chExt cx="3809217" cy="461665"/>
            </a:xfrm>
          </p:grpSpPr>
          <p:sp>
            <p:nvSpPr>
              <p:cNvPr id="44" name="文本框 14"/>
              <p:cNvSpPr txBox="1"/>
              <p:nvPr/>
            </p:nvSpPr>
            <p:spPr>
              <a:xfrm>
                <a:off x="-851770" y="2440578"/>
                <a:ext cx="2911124" cy="461665"/>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chemeClr val="bg2">
                        <a:lumMod val="25000"/>
                      </a:schemeClr>
                    </a:solidFill>
                    <a:cs typeface="+mn-ea"/>
                    <a:sym typeface="+mn-lt"/>
                  </a:rPr>
                  <a:t>生产管理方面</a:t>
                </a:r>
                <a:endParaRPr lang="zh-CN" altLang="en-US" sz="2400" b="1" dirty="0">
                  <a:solidFill>
                    <a:schemeClr val="bg2">
                      <a:lumMod val="25000"/>
                    </a:schemeClr>
                  </a:solidFill>
                  <a:cs typeface="+mn-ea"/>
                  <a:sym typeface="+mn-lt"/>
                </a:endParaRPr>
              </a:p>
            </p:txBody>
          </p:sp>
          <p:cxnSp>
            <p:nvCxnSpPr>
              <p:cNvPr id="45" name="直接连接符 44"/>
              <p:cNvCxnSpPr/>
              <p:nvPr/>
            </p:nvCxnSpPr>
            <p:spPr>
              <a:xfrm>
                <a:off x="-1749863" y="2677211"/>
                <a:ext cx="898093"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46" name="组合 45"/>
          <p:cNvGrpSpPr/>
          <p:nvPr/>
        </p:nvGrpSpPr>
        <p:grpSpPr>
          <a:xfrm>
            <a:off x="1401565" y="4440971"/>
            <a:ext cx="4490753" cy="461665"/>
            <a:chOff x="1414091" y="2240162"/>
            <a:chExt cx="4490753" cy="461665"/>
          </a:xfrm>
        </p:grpSpPr>
        <p:sp>
          <p:nvSpPr>
            <p:cNvPr id="47" name="文本框 10"/>
            <p:cNvSpPr txBox="1"/>
            <p:nvPr/>
          </p:nvSpPr>
          <p:spPr>
            <a:xfrm>
              <a:off x="1414091" y="2281059"/>
              <a:ext cx="515673" cy="391472"/>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R="0" lvl="0" indent="0" algn="ctr" fontAlgn="auto">
                <a:lnSpc>
                  <a:spcPct val="100000"/>
                </a:lnSpc>
                <a:spcBef>
                  <a:spcPts val="0"/>
                </a:spcBef>
                <a:spcAft>
                  <a:spcPts val="0"/>
                </a:spcAft>
                <a:buClrTx/>
                <a:buSzTx/>
                <a:buFontTx/>
                <a:buNone/>
                <a:defRPr kumimoji="0" b="0" i="1" u="none" strike="noStrike" kern="0" cap="none" spc="0" normalizeH="0" baseline="0">
                  <a:ln>
                    <a:noFill/>
                  </a:ln>
                  <a:solidFill>
                    <a:srgbClr val="FFFFFF"/>
                  </a:solidFill>
                  <a:effectLst/>
                  <a:uLnTx/>
                  <a:uFillTx/>
                  <a:latin typeface="思源黑体" panose="020B0500000000000000" pitchFamily="34" charset="-122"/>
                  <a:ea typeface="思源黑体" panose="020B0500000000000000"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i="0" dirty="0">
                  <a:solidFill>
                    <a:schemeClr val="bg1"/>
                  </a:solidFill>
                  <a:latin typeface="+mn-lt"/>
                  <a:ea typeface="+mn-ea"/>
                  <a:cs typeface="+mn-ea"/>
                  <a:sym typeface="+mn-lt"/>
                </a:rPr>
                <a:t>04</a:t>
              </a:r>
              <a:endParaRPr lang="zh-CN" altLang="en-US" sz="2000" b="1" i="0" dirty="0">
                <a:solidFill>
                  <a:schemeClr val="bg1"/>
                </a:solidFill>
                <a:latin typeface="+mn-lt"/>
                <a:ea typeface="+mn-ea"/>
                <a:cs typeface="+mn-ea"/>
                <a:sym typeface="+mn-lt"/>
              </a:endParaRPr>
            </a:p>
          </p:txBody>
        </p:sp>
        <p:grpSp>
          <p:nvGrpSpPr>
            <p:cNvPr id="48" name="组合 47"/>
            <p:cNvGrpSpPr/>
            <p:nvPr/>
          </p:nvGrpSpPr>
          <p:grpSpPr>
            <a:xfrm>
              <a:off x="2095627" y="2240162"/>
              <a:ext cx="3809217" cy="461665"/>
              <a:chOff x="-1749863" y="2440578"/>
              <a:chExt cx="3809217" cy="461665"/>
            </a:xfrm>
          </p:grpSpPr>
          <p:sp>
            <p:nvSpPr>
              <p:cNvPr id="49" name="文本框 14"/>
              <p:cNvSpPr txBox="1"/>
              <p:nvPr/>
            </p:nvSpPr>
            <p:spPr>
              <a:xfrm>
                <a:off x="-851770" y="2440578"/>
                <a:ext cx="2911124" cy="461665"/>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chemeClr val="bg2">
                        <a:lumMod val="25000"/>
                      </a:schemeClr>
                    </a:solidFill>
                    <a:cs typeface="+mn-ea"/>
                    <a:sym typeface="+mn-lt"/>
                  </a:rPr>
                  <a:t>质量管理方面</a:t>
                </a:r>
                <a:endParaRPr lang="zh-CN" altLang="en-US" sz="2400" b="1" dirty="0">
                  <a:solidFill>
                    <a:schemeClr val="bg2">
                      <a:lumMod val="25000"/>
                    </a:schemeClr>
                  </a:solidFill>
                  <a:cs typeface="+mn-ea"/>
                  <a:sym typeface="+mn-lt"/>
                </a:endParaRPr>
              </a:p>
            </p:txBody>
          </p:sp>
          <p:cxnSp>
            <p:nvCxnSpPr>
              <p:cNvPr id="50" name="直接连接符 49"/>
              <p:cNvCxnSpPr/>
              <p:nvPr/>
            </p:nvCxnSpPr>
            <p:spPr>
              <a:xfrm>
                <a:off x="-1749863" y="2677211"/>
                <a:ext cx="898093"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51" name="组合 50"/>
          <p:cNvGrpSpPr/>
          <p:nvPr/>
        </p:nvGrpSpPr>
        <p:grpSpPr>
          <a:xfrm>
            <a:off x="1401565" y="5130504"/>
            <a:ext cx="4490753" cy="461665"/>
            <a:chOff x="1414091" y="2240162"/>
            <a:chExt cx="4490753" cy="461665"/>
          </a:xfrm>
        </p:grpSpPr>
        <p:sp>
          <p:nvSpPr>
            <p:cNvPr id="52" name="文本框 10"/>
            <p:cNvSpPr txBox="1"/>
            <p:nvPr/>
          </p:nvSpPr>
          <p:spPr>
            <a:xfrm>
              <a:off x="1414091" y="2281059"/>
              <a:ext cx="515673" cy="391472"/>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R="0" lvl="0" indent="0" algn="ctr" fontAlgn="auto">
                <a:lnSpc>
                  <a:spcPct val="100000"/>
                </a:lnSpc>
                <a:spcBef>
                  <a:spcPts val="0"/>
                </a:spcBef>
                <a:spcAft>
                  <a:spcPts val="0"/>
                </a:spcAft>
                <a:buClrTx/>
                <a:buSzTx/>
                <a:buFontTx/>
                <a:buNone/>
                <a:defRPr kumimoji="0" b="0" i="1" u="none" strike="noStrike" kern="0" cap="none" spc="0" normalizeH="0" baseline="0">
                  <a:ln>
                    <a:noFill/>
                  </a:ln>
                  <a:solidFill>
                    <a:srgbClr val="FFFFFF"/>
                  </a:solidFill>
                  <a:effectLst/>
                  <a:uLnTx/>
                  <a:uFillTx/>
                  <a:latin typeface="思源黑体" panose="020B0500000000000000" pitchFamily="34" charset="-122"/>
                  <a:ea typeface="思源黑体" panose="020B0500000000000000"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i="0" dirty="0">
                  <a:solidFill>
                    <a:schemeClr val="bg1"/>
                  </a:solidFill>
                  <a:latin typeface="+mn-lt"/>
                  <a:ea typeface="+mn-ea"/>
                  <a:cs typeface="+mn-ea"/>
                  <a:sym typeface="+mn-lt"/>
                </a:rPr>
                <a:t>05</a:t>
              </a:r>
              <a:endParaRPr lang="zh-CN" altLang="en-US" sz="2000" b="1" i="0" dirty="0">
                <a:solidFill>
                  <a:schemeClr val="bg1"/>
                </a:solidFill>
                <a:latin typeface="+mn-lt"/>
                <a:ea typeface="+mn-ea"/>
                <a:cs typeface="+mn-ea"/>
                <a:sym typeface="+mn-lt"/>
              </a:endParaRPr>
            </a:p>
          </p:txBody>
        </p:sp>
        <p:grpSp>
          <p:nvGrpSpPr>
            <p:cNvPr id="53" name="组合 52"/>
            <p:cNvGrpSpPr/>
            <p:nvPr/>
          </p:nvGrpSpPr>
          <p:grpSpPr>
            <a:xfrm>
              <a:off x="2095627" y="2240162"/>
              <a:ext cx="3809217" cy="461665"/>
              <a:chOff x="-1749863" y="2440578"/>
              <a:chExt cx="3809217" cy="461665"/>
            </a:xfrm>
          </p:grpSpPr>
          <p:sp>
            <p:nvSpPr>
              <p:cNvPr id="54" name="文本框 14"/>
              <p:cNvSpPr txBox="1"/>
              <p:nvPr/>
            </p:nvSpPr>
            <p:spPr>
              <a:xfrm>
                <a:off x="-851770" y="2440578"/>
                <a:ext cx="2911124" cy="461665"/>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chemeClr val="bg2">
                        <a:lumMod val="25000"/>
                      </a:schemeClr>
                    </a:solidFill>
                    <a:cs typeface="+mn-ea"/>
                    <a:sym typeface="+mn-lt"/>
                  </a:rPr>
                  <a:t>设备管理方面</a:t>
                </a:r>
                <a:endParaRPr lang="zh-CN" altLang="en-US" sz="2400" b="1" dirty="0">
                  <a:solidFill>
                    <a:schemeClr val="bg2">
                      <a:lumMod val="25000"/>
                    </a:schemeClr>
                  </a:solidFill>
                  <a:cs typeface="+mn-ea"/>
                  <a:sym typeface="+mn-lt"/>
                </a:endParaRPr>
              </a:p>
            </p:txBody>
          </p:sp>
          <p:cxnSp>
            <p:nvCxnSpPr>
              <p:cNvPr id="55" name="直接连接符 54"/>
              <p:cNvCxnSpPr/>
              <p:nvPr/>
            </p:nvCxnSpPr>
            <p:spPr>
              <a:xfrm>
                <a:off x="-1749863" y="2677211"/>
                <a:ext cx="898093"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56" name="组合 55"/>
          <p:cNvGrpSpPr/>
          <p:nvPr/>
        </p:nvGrpSpPr>
        <p:grpSpPr>
          <a:xfrm>
            <a:off x="5618146" y="2343070"/>
            <a:ext cx="4490753" cy="461665"/>
            <a:chOff x="1414091" y="2240162"/>
            <a:chExt cx="4490753" cy="461665"/>
          </a:xfrm>
        </p:grpSpPr>
        <p:sp>
          <p:nvSpPr>
            <p:cNvPr id="57" name="文本框 10"/>
            <p:cNvSpPr txBox="1"/>
            <p:nvPr/>
          </p:nvSpPr>
          <p:spPr>
            <a:xfrm>
              <a:off x="1414091" y="2281059"/>
              <a:ext cx="515673" cy="391472"/>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R="0" lvl="0" indent="0" algn="ctr" fontAlgn="auto">
                <a:lnSpc>
                  <a:spcPct val="100000"/>
                </a:lnSpc>
                <a:spcBef>
                  <a:spcPts val="0"/>
                </a:spcBef>
                <a:spcAft>
                  <a:spcPts val="0"/>
                </a:spcAft>
                <a:buClrTx/>
                <a:buSzTx/>
                <a:buFontTx/>
                <a:buNone/>
                <a:defRPr kumimoji="0" b="0" i="1" u="none" strike="noStrike" kern="0" cap="none" spc="0" normalizeH="0" baseline="0">
                  <a:ln>
                    <a:noFill/>
                  </a:ln>
                  <a:solidFill>
                    <a:srgbClr val="FFFFFF"/>
                  </a:solidFill>
                  <a:effectLst/>
                  <a:uLnTx/>
                  <a:uFillTx/>
                  <a:latin typeface="思源黑体" panose="020B0500000000000000" pitchFamily="34" charset="-122"/>
                  <a:ea typeface="思源黑体" panose="020B0500000000000000"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i="0" dirty="0">
                  <a:solidFill>
                    <a:schemeClr val="bg1"/>
                  </a:solidFill>
                  <a:latin typeface="+mn-lt"/>
                  <a:ea typeface="+mn-ea"/>
                  <a:cs typeface="+mn-ea"/>
                  <a:sym typeface="+mn-lt"/>
                </a:rPr>
                <a:t>06</a:t>
              </a:r>
              <a:endParaRPr lang="zh-CN" altLang="en-US" sz="2000" b="1" i="0" dirty="0">
                <a:solidFill>
                  <a:schemeClr val="bg1"/>
                </a:solidFill>
                <a:latin typeface="+mn-lt"/>
                <a:ea typeface="+mn-ea"/>
                <a:cs typeface="+mn-ea"/>
                <a:sym typeface="+mn-lt"/>
              </a:endParaRPr>
            </a:p>
          </p:txBody>
        </p:sp>
        <p:grpSp>
          <p:nvGrpSpPr>
            <p:cNvPr id="58" name="组合 57"/>
            <p:cNvGrpSpPr/>
            <p:nvPr/>
          </p:nvGrpSpPr>
          <p:grpSpPr>
            <a:xfrm>
              <a:off x="2095627" y="2240162"/>
              <a:ext cx="3809217" cy="461665"/>
              <a:chOff x="-1749863" y="2440578"/>
              <a:chExt cx="3809217" cy="461665"/>
            </a:xfrm>
          </p:grpSpPr>
          <p:sp>
            <p:nvSpPr>
              <p:cNvPr id="59" name="文本框 14"/>
              <p:cNvSpPr txBox="1"/>
              <p:nvPr/>
            </p:nvSpPr>
            <p:spPr>
              <a:xfrm>
                <a:off x="-851770" y="2440578"/>
                <a:ext cx="2911124" cy="461665"/>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chemeClr val="bg2">
                        <a:lumMod val="25000"/>
                      </a:schemeClr>
                    </a:solidFill>
                    <a:cs typeface="+mn-ea"/>
                    <a:sym typeface="+mn-lt"/>
                  </a:rPr>
                  <a:t>仓储管理</a:t>
                </a:r>
                <a:endParaRPr lang="zh-CN" altLang="en-US" sz="2400" b="1" dirty="0">
                  <a:solidFill>
                    <a:schemeClr val="bg2">
                      <a:lumMod val="25000"/>
                    </a:schemeClr>
                  </a:solidFill>
                  <a:cs typeface="+mn-ea"/>
                  <a:sym typeface="+mn-lt"/>
                </a:endParaRPr>
              </a:p>
            </p:txBody>
          </p:sp>
          <p:cxnSp>
            <p:nvCxnSpPr>
              <p:cNvPr id="60" name="直接连接符 59"/>
              <p:cNvCxnSpPr/>
              <p:nvPr/>
            </p:nvCxnSpPr>
            <p:spPr>
              <a:xfrm>
                <a:off x="-1749863" y="2677211"/>
                <a:ext cx="898093"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61" name="组合 60"/>
          <p:cNvGrpSpPr/>
          <p:nvPr/>
        </p:nvGrpSpPr>
        <p:grpSpPr>
          <a:xfrm>
            <a:off x="5618146" y="3032605"/>
            <a:ext cx="4490753" cy="461665"/>
            <a:chOff x="1414091" y="2240162"/>
            <a:chExt cx="4490753" cy="461665"/>
          </a:xfrm>
        </p:grpSpPr>
        <p:sp>
          <p:nvSpPr>
            <p:cNvPr id="62" name="文本框 10"/>
            <p:cNvSpPr txBox="1"/>
            <p:nvPr/>
          </p:nvSpPr>
          <p:spPr>
            <a:xfrm>
              <a:off x="1414091" y="2281059"/>
              <a:ext cx="515673" cy="391472"/>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R="0" lvl="0" indent="0" algn="ctr" fontAlgn="auto">
                <a:lnSpc>
                  <a:spcPct val="100000"/>
                </a:lnSpc>
                <a:spcBef>
                  <a:spcPts val="0"/>
                </a:spcBef>
                <a:spcAft>
                  <a:spcPts val="0"/>
                </a:spcAft>
                <a:buClrTx/>
                <a:buSzTx/>
                <a:buFontTx/>
                <a:buNone/>
                <a:defRPr kumimoji="0" b="0" i="1" u="none" strike="noStrike" kern="0" cap="none" spc="0" normalizeH="0" baseline="0">
                  <a:ln>
                    <a:noFill/>
                  </a:ln>
                  <a:solidFill>
                    <a:srgbClr val="FFFFFF"/>
                  </a:solidFill>
                  <a:effectLst/>
                  <a:uLnTx/>
                  <a:uFillTx/>
                  <a:latin typeface="思源黑体" panose="020B0500000000000000" pitchFamily="34" charset="-122"/>
                  <a:ea typeface="思源黑体" panose="020B0500000000000000"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i="0" dirty="0">
                  <a:solidFill>
                    <a:schemeClr val="bg1"/>
                  </a:solidFill>
                  <a:latin typeface="+mn-lt"/>
                  <a:ea typeface="+mn-ea"/>
                  <a:cs typeface="+mn-ea"/>
                  <a:sym typeface="+mn-lt"/>
                </a:rPr>
                <a:t>07</a:t>
              </a:r>
              <a:endParaRPr lang="zh-CN" altLang="en-US" sz="2000" b="1" i="0" dirty="0">
                <a:solidFill>
                  <a:schemeClr val="bg1"/>
                </a:solidFill>
                <a:latin typeface="+mn-lt"/>
                <a:ea typeface="+mn-ea"/>
                <a:cs typeface="+mn-ea"/>
                <a:sym typeface="+mn-lt"/>
              </a:endParaRPr>
            </a:p>
          </p:txBody>
        </p:sp>
        <p:grpSp>
          <p:nvGrpSpPr>
            <p:cNvPr id="63" name="组合 62"/>
            <p:cNvGrpSpPr/>
            <p:nvPr/>
          </p:nvGrpSpPr>
          <p:grpSpPr>
            <a:xfrm>
              <a:off x="2095627" y="2240162"/>
              <a:ext cx="3809217" cy="461665"/>
              <a:chOff x="-1749863" y="2440578"/>
              <a:chExt cx="3809217" cy="461665"/>
            </a:xfrm>
          </p:grpSpPr>
          <p:sp>
            <p:nvSpPr>
              <p:cNvPr id="64" name="文本框 14"/>
              <p:cNvSpPr txBox="1"/>
              <p:nvPr/>
            </p:nvSpPr>
            <p:spPr>
              <a:xfrm>
                <a:off x="-851770" y="2440578"/>
                <a:ext cx="2911124" cy="461665"/>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chemeClr val="bg2">
                        <a:lumMod val="25000"/>
                      </a:schemeClr>
                    </a:solidFill>
                    <a:cs typeface="+mn-ea"/>
                    <a:sym typeface="+mn-lt"/>
                  </a:rPr>
                  <a:t>安全生产管理</a:t>
                </a:r>
                <a:endParaRPr lang="zh-CN" altLang="en-US" sz="2400" b="1" dirty="0">
                  <a:solidFill>
                    <a:schemeClr val="bg2">
                      <a:lumMod val="25000"/>
                    </a:schemeClr>
                  </a:solidFill>
                  <a:cs typeface="+mn-ea"/>
                  <a:sym typeface="+mn-lt"/>
                </a:endParaRPr>
              </a:p>
            </p:txBody>
          </p:sp>
          <p:cxnSp>
            <p:nvCxnSpPr>
              <p:cNvPr id="65" name="直接连接符 64"/>
              <p:cNvCxnSpPr/>
              <p:nvPr/>
            </p:nvCxnSpPr>
            <p:spPr>
              <a:xfrm>
                <a:off x="-1749863" y="2677211"/>
                <a:ext cx="898093"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66" name="组合 65"/>
          <p:cNvGrpSpPr/>
          <p:nvPr/>
        </p:nvGrpSpPr>
        <p:grpSpPr>
          <a:xfrm>
            <a:off x="5618146" y="3722140"/>
            <a:ext cx="6139103" cy="461665"/>
            <a:chOff x="1414091" y="2240162"/>
            <a:chExt cx="6139103" cy="461665"/>
          </a:xfrm>
        </p:grpSpPr>
        <p:sp>
          <p:nvSpPr>
            <p:cNvPr id="67" name="文本框 10"/>
            <p:cNvSpPr txBox="1"/>
            <p:nvPr/>
          </p:nvSpPr>
          <p:spPr>
            <a:xfrm>
              <a:off x="1414091" y="2281059"/>
              <a:ext cx="515673" cy="391472"/>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R="0" lvl="0" indent="0" algn="ctr" fontAlgn="auto">
                <a:lnSpc>
                  <a:spcPct val="100000"/>
                </a:lnSpc>
                <a:spcBef>
                  <a:spcPts val="0"/>
                </a:spcBef>
                <a:spcAft>
                  <a:spcPts val="0"/>
                </a:spcAft>
                <a:buClrTx/>
                <a:buSzTx/>
                <a:buFontTx/>
                <a:buNone/>
                <a:defRPr kumimoji="0" b="0" i="1" u="none" strike="noStrike" kern="0" cap="none" spc="0" normalizeH="0" baseline="0">
                  <a:ln>
                    <a:noFill/>
                  </a:ln>
                  <a:solidFill>
                    <a:srgbClr val="FFFFFF"/>
                  </a:solidFill>
                  <a:effectLst/>
                  <a:uLnTx/>
                  <a:uFillTx/>
                  <a:latin typeface="思源黑体" panose="020B0500000000000000" pitchFamily="34" charset="-122"/>
                  <a:ea typeface="思源黑体" panose="020B0500000000000000"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i="0" dirty="0">
                  <a:solidFill>
                    <a:schemeClr val="bg1"/>
                  </a:solidFill>
                  <a:latin typeface="+mn-lt"/>
                  <a:ea typeface="+mn-ea"/>
                  <a:cs typeface="+mn-ea"/>
                  <a:sym typeface="+mn-lt"/>
                </a:rPr>
                <a:t>08</a:t>
              </a:r>
              <a:endParaRPr lang="zh-CN" altLang="en-US" sz="2000" b="1" i="0" dirty="0">
                <a:solidFill>
                  <a:schemeClr val="bg1"/>
                </a:solidFill>
                <a:latin typeface="+mn-lt"/>
                <a:ea typeface="+mn-ea"/>
                <a:cs typeface="+mn-ea"/>
                <a:sym typeface="+mn-lt"/>
              </a:endParaRPr>
            </a:p>
          </p:txBody>
        </p:sp>
        <p:grpSp>
          <p:nvGrpSpPr>
            <p:cNvPr id="68" name="组合 67"/>
            <p:cNvGrpSpPr/>
            <p:nvPr/>
          </p:nvGrpSpPr>
          <p:grpSpPr>
            <a:xfrm>
              <a:off x="2095627" y="2240162"/>
              <a:ext cx="5457567" cy="461665"/>
              <a:chOff x="-1749863" y="2440578"/>
              <a:chExt cx="5457567" cy="461665"/>
            </a:xfrm>
          </p:grpSpPr>
          <p:sp>
            <p:nvSpPr>
              <p:cNvPr id="69" name="文本框 14"/>
              <p:cNvSpPr txBox="1"/>
              <p:nvPr/>
            </p:nvSpPr>
            <p:spPr>
              <a:xfrm>
                <a:off x="-851770" y="2440578"/>
                <a:ext cx="4559474" cy="461665"/>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chemeClr val="bg2">
                        <a:lumMod val="25000"/>
                      </a:schemeClr>
                    </a:solidFill>
                    <a:cs typeface="+mn-ea"/>
                    <a:sym typeface="+mn-lt"/>
                  </a:rPr>
                  <a:t>全员努力，完成</a:t>
                </a:r>
                <a:r>
                  <a:rPr lang="en-US" altLang="zh-CN" sz="2400" b="1" dirty="0">
                    <a:solidFill>
                      <a:schemeClr val="bg2">
                        <a:lumMod val="25000"/>
                      </a:schemeClr>
                    </a:solidFill>
                    <a:cs typeface="+mn-ea"/>
                    <a:sym typeface="+mn-lt"/>
                  </a:rPr>
                  <a:t>GMP</a:t>
                </a:r>
                <a:r>
                  <a:rPr lang="zh-CN" altLang="en-US" sz="2400" b="1" dirty="0">
                    <a:solidFill>
                      <a:schemeClr val="bg2">
                        <a:lumMod val="25000"/>
                      </a:schemeClr>
                    </a:solidFill>
                    <a:cs typeface="+mn-ea"/>
                    <a:sym typeface="+mn-lt"/>
                  </a:rPr>
                  <a:t>复验工作</a:t>
                </a:r>
                <a:endParaRPr lang="zh-CN" altLang="en-US" sz="2400" b="1" dirty="0">
                  <a:solidFill>
                    <a:schemeClr val="bg2">
                      <a:lumMod val="25000"/>
                    </a:schemeClr>
                  </a:solidFill>
                  <a:cs typeface="+mn-ea"/>
                  <a:sym typeface="+mn-lt"/>
                </a:endParaRPr>
              </a:p>
            </p:txBody>
          </p:sp>
          <p:cxnSp>
            <p:nvCxnSpPr>
              <p:cNvPr id="70" name="直接连接符 69"/>
              <p:cNvCxnSpPr/>
              <p:nvPr/>
            </p:nvCxnSpPr>
            <p:spPr>
              <a:xfrm>
                <a:off x="-1749863" y="2677211"/>
                <a:ext cx="898093"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71" name="组合 70"/>
          <p:cNvGrpSpPr/>
          <p:nvPr/>
        </p:nvGrpSpPr>
        <p:grpSpPr>
          <a:xfrm>
            <a:off x="5618146" y="4411675"/>
            <a:ext cx="4490753" cy="461665"/>
            <a:chOff x="1414091" y="2240162"/>
            <a:chExt cx="4490753" cy="461665"/>
          </a:xfrm>
        </p:grpSpPr>
        <p:sp>
          <p:nvSpPr>
            <p:cNvPr id="72" name="文本框 10"/>
            <p:cNvSpPr txBox="1"/>
            <p:nvPr/>
          </p:nvSpPr>
          <p:spPr>
            <a:xfrm>
              <a:off x="1414091" y="2281059"/>
              <a:ext cx="515673" cy="391472"/>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R="0" lvl="0" indent="0" algn="ctr" fontAlgn="auto">
                <a:lnSpc>
                  <a:spcPct val="100000"/>
                </a:lnSpc>
                <a:spcBef>
                  <a:spcPts val="0"/>
                </a:spcBef>
                <a:spcAft>
                  <a:spcPts val="0"/>
                </a:spcAft>
                <a:buClrTx/>
                <a:buSzTx/>
                <a:buFontTx/>
                <a:buNone/>
                <a:defRPr kumimoji="0" b="0" i="1" u="none" strike="noStrike" kern="0" cap="none" spc="0" normalizeH="0" baseline="0">
                  <a:ln>
                    <a:noFill/>
                  </a:ln>
                  <a:solidFill>
                    <a:srgbClr val="FFFFFF"/>
                  </a:solidFill>
                  <a:effectLst/>
                  <a:uLnTx/>
                  <a:uFillTx/>
                  <a:latin typeface="思源黑体" panose="020B0500000000000000" pitchFamily="34" charset="-122"/>
                  <a:ea typeface="思源黑体" panose="020B0500000000000000"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i="0" dirty="0">
                  <a:solidFill>
                    <a:schemeClr val="bg1"/>
                  </a:solidFill>
                  <a:latin typeface="+mn-lt"/>
                  <a:ea typeface="+mn-ea"/>
                  <a:cs typeface="+mn-ea"/>
                  <a:sym typeface="+mn-lt"/>
                </a:rPr>
                <a:t>09</a:t>
              </a:r>
              <a:endParaRPr lang="zh-CN" altLang="en-US" sz="2000" b="1" i="0" dirty="0">
                <a:solidFill>
                  <a:schemeClr val="bg1"/>
                </a:solidFill>
                <a:latin typeface="+mn-lt"/>
                <a:ea typeface="+mn-ea"/>
                <a:cs typeface="+mn-ea"/>
                <a:sym typeface="+mn-lt"/>
              </a:endParaRPr>
            </a:p>
          </p:txBody>
        </p:sp>
        <p:grpSp>
          <p:nvGrpSpPr>
            <p:cNvPr id="73" name="组合 72"/>
            <p:cNvGrpSpPr/>
            <p:nvPr/>
          </p:nvGrpSpPr>
          <p:grpSpPr>
            <a:xfrm>
              <a:off x="2095627" y="2240162"/>
              <a:ext cx="3809217" cy="461665"/>
              <a:chOff x="-1749863" y="2440578"/>
              <a:chExt cx="3809217" cy="461665"/>
            </a:xfrm>
          </p:grpSpPr>
          <p:sp>
            <p:nvSpPr>
              <p:cNvPr id="74" name="文本框 14"/>
              <p:cNvSpPr txBox="1"/>
              <p:nvPr/>
            </p:nvSpPr>
            <p:spPr>
              <a:xfrm>
                <a:off x="-851770" y="2440578"/>
                <a:ext cx="2911124" cy="461665"/>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chemeClr val="bg2">
                        <a:lumMod val="25000"/>
                      </a:schemeClr>
                    </a:solidFill>
                    <a:cs typeface="+mn-ea"/>
                    <a:sym typeface="+mn-lt"/>
                  </a:rPr>
                  <a:t>存在的问题及不足</a:t>
                </a:r>
                <a:endParaRPr lang="zh-CN" altLang="en-US" sz="2400" b="1" dirty="0">
                  <a:solidFill>
                    <a:schemeClr val="bg2">
                      <a:lumMod val="25000"/>
                    </a:schemeClr>
                  </a:solidFill>
                  <a:cs typeface="+mn-ea"/>
                  <a:sym typeface="+mn-lt"/>
                </a:endParaRPr>
              </a:p>
            </p:txBody>
          </p:sp>
          <p:cxnSp>
            <p:nvCxnSpPr>
              <p:cNvPr id="75" name="直接连接符 74"/>
              <p:cNvCxnSpPr/>
              <p:nvPr/>
            </p:nvCxnSpPr>
            <p:spPr>
              <a:xfrm>
                <a:off x="-1749863" y="2677211"/>
                <a:ext cx="898093"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76" name="组合 75"/>
          <p:cNvGrpSpPr/>
          <p:nvPr/>
        </p:nvGrpSpPr>
        <p:grpSpPr>
          <a:xfrm>
            <a:off x="5618146" y="5101208"/>
            <a:ext cx="4490753" cy="461665"/>
            <a:chOff x="1414091" y="2240162"/>
            <a:chExt cx="4490753" cy="461665"/>
          </a:xfrm>
        </p:grpSpPr>
        <p:sp>
          <p:nvSpPr>
            <p:cNvPr id="77" name="文本框 10"/>
            <p:cNvSpPr txBox="1"/>
            <p:nvPr/>
          </p:nvSpPr>
          <p:spPr>
            <a:xfrm>
              <a:off x="1414091" y="2281059"/>
              <a:ext cx="515673" cy="391472"/>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R="0" lvl="0" indent="0" algn="ctr" fontAlgn="auto">
                <a:lnSpc>
                  <a:spcPct val="100000"/>
                </a:lnSpc>
                <a:spcBef>
                  <a:spcPts val="0"/>
                </a:spcBef>
                <a:spcAft>
                  <a:spcPts val="0"/>
                </a:spcAft>
                <a:buClrTx/>
                <a:buSzTx/>
                <a:buFontTx/>
                <a:buNone/>
                <a:defRPr kumimoji="0" b="0" i="1" u="none" strike="noStrike" kern="0" cap="none" spc="0" normalizeH="0" baseline="0">
                  <a:ln>
                    <a:noFill/>
                  </a:ln>
                  <a:solidFill>
                    <a:srgbClr val="FFFFFF"/>
                  </a:solidFill>
                  <a:effectLst/>
                  <a:uLnTx/>
                  <a:uFillTx/>
                  <a:latin typeface="思源黑体" panose="020B0500000000000000" pitchFamily="34" charset="-122"/>
                  <a:ea typeface="思源黑体" panose="020B0500000000000000"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i="0" dirty="0">
                  <a:solidFill>
                    <a:schemeClr val="bg1"/>
                  </a:solidFill>
                  <a:latin typeface="+mn-lt"/>
                  <a:ea typeface="+mn-ea"/>
                  <a:cs typeface="+mn-ea"/>
                  <a:sym typeface="+mn-lt"/>
                </a:rPr>
                <a:t>10</a:t>
              </a:r>
              <a:endParaRPr lang="zh-CN" altLang="en-US" sz="2000" b="1" i="0" dirty="0">
                <a:solidFill>
                  <a:schemeClr val="bg1"/>
                </a:solidFill>
                <a:latin typeface="+mn-lt"/>
                <a:ea typeface="+mn-ea"/>
                <a:cs typeface="+mn-ea"/>
                <a:sym typeface="+mn-lt"/>
              </a:endParaRPr>
            </a:p>
          </p:txBody>
        </p:sp>
        <p:grpSp>
          <p:nvGrpSpPr>
            <p:cNvPr id="78" name="组合 77"/>
            <p:cNvGrpSpPr/>
            <p:nvPr/>
          </p:nvGrpSpPr>
          <p:grpSpPr>
            <a:xfrm>
              <a:off x="2095627" y="2240162"/>
              <a:ext cx="3809217" cy="461665"/>
              <a:chOff x="-1749863" y="2440578"/>
              <a:chExt cx="3809217" cy="461665"/>
            </a:xfrm>
          </p:grpSpPr>
          <p:sp>
            <p:nvSpPr>
              <p:cNvPr id="79" name="文本框 14"/>
              <p:cNvSpPr txBox="1"/>
              <p:nvPr/>
            </p:nvSpPr>
            <p:spPr>
              <a:xfrm>
                <a:off x="-851770" y="2440578"/>
                <a:ext cx="2911124" cy="461665"/>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chemeClr val="bg2">
                        <a:lumMod val="25000"/>
                      </a:schemeClr>
                    </a:solidFill>
                    <a:cs typeface="+mn-ea"/>
                    <a:sym typeface="+mn-lt"/>
                  </a:rPr>
                  <a:t>下半年的工作计划</a:t>
                </a:r>
                <a:endParaRPr lang="zh-CN" altLang="en-US" sz="2400" b="1" dirty="0">
                  <a:solidFill>
                    <a:schemeClr val="bg2">
                      <a:lumMod val="25000"/>
                    </a:schemeClr>
                  </a:solidFill>
                  <a:cs typeface="+mn-ea"/>
                  <a:sym typeface="+mn-lt"/>
                </a:endParaRPr>
              </a:p>
            </p:txBody>
          </p:sp>
          <p:cxnSp>
            <p:nvCxnSpPr>
              <p:cNvPr id="80" name="直接连接符 79"/>
              <p:cNvCxnSpPr/>
              <p:nvPr/>
            </p:nvCxnSpPr>
            <p:spPr>
              <a:xfrm>
                <a:off x="-1749863" y="2677211"/>
                <a:ext cx="898093"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grpSp>
      <p:sp>
        <p:nvSpPr>
          <p:cNvPr id="2" name="文本框 1"/>
          <p:cNvSpPr txBox="1"/>
          <p:nvPr/>
        </p:nvSpPr>
        <p:spPr>
          <a:xfrm>
            <a:off x="4474346" y="488272"/>
            <a:ext cx="1825336" cy="261610"/>
          </a:xfrm>
          <a:prstGeom prst="rect">
            <a:avLst/>
          </a:prstGeom>
          <a:noFill/>
        </p:spPr>
        <p:txBody>
          <a:bodyPr wrap="square" rtlCol="0">
            <a:spAutoFit/>
          </a:bodyPr>
          <a:lstStyle/>
          <a:p>
            <a:r>
              <a:rPr lang="en-US" altLang="zh-CN" sz="1050" dirty="0">
                <a:solidFill>
                  <a:srgbClr val="FFFFFF"/>
                </a:solidFill>
              </a:rPr>
              <a:t>https://www.ypppt.com/</a:t>
            </a:r>
            <a:endParaRPr lang="zh-CN" altLang="en-US" sz="1050" dirty="0">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ppt_x"/>
                                          </p:val>
                                        </p:tav>
                                        <p:tav tm="100000">
                                          <p:val>
                                            <p:strVal val="#ppt_x"/>
                                          </p:val>
                                        </p:tav>
                                      </p:tavLst>
                                    </p:anim>
                                    <p:anim calcmode="lin" valueType="num">
                                      <p:cBhvr additive="base">
                                        <p:cTn id="17" dur="500" fill="hold"/>
                                        <p:tgtEl>
                                          <p:spTgt spid="26"/>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500" fill="hold"/>
                                        <p:tgtEl>
                                          <p:spTgt spid="36"/>
                                        </p:tgtEl>
                                        <p:attrNameLst>
                                          <p:attrName>ppt_x</p:attrName>
                                        </p:attrNameLst>
                                      </p:cBhvr>
                                      <p:tavLst>
                                        <p:tav tm="0">
                                          <p:val>
                                            <p:strVal val="#ppt_x"/>
                                          </p:val>
                                        </p:tav>
                                        <p:tav tm="100000">
                                          <p:val>
                                            <p:strVal val="#ppt_x"/>
                                          </p:val>
                                        </p:tav>
                                      </p:tavLst>
                                    </p:anim>
                                    <p:anim calcmode="lin" valueType="num">
                                      <p:cBhvr additive="base">
                                        <p:cTn id="22" dur="500" fill="hold"/>
                                        <p:tgtEl>
                                          <p:spTgt spid="36"/>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41"/>
                                        </p:tgtEl>
                                        <p:attrNameLst>
                                          <p:attrName>style.visibility</p:attrName>
                                        </p:attrNameLst>
                                      </p:cBhvr>
                                      <p:to>
                                        <p:strVal val="visible"/>
                                      </p:to>
                                    </p:set>
                                    <p:anim calcmode="lin" valueType="num">
                                      <p:cBhvr additive="base">
                                        <p:cTn id="26" dur="500" fill="hold"/>
                                        <p:tgtEl>
                                          <p:spTgt spid="41"/>
                                        </p:tgtEl>
                                        <p:attrNameLst>
                                          <p:attrName>ppt_x</p:attrName>
                                        </p:attrNameLst>
                                      </p:cBhvr>
                                      <p:tavLst>
                                        <p:tav tm="0">
                                          <p:val>
                                            <p:strVal val="#ppt_x"/>
                                          </p:val>
                                        </p:tav>
                                        <p:tav tm="100000">
                                          <p:val>
                                            <p:strVal val="#ppt_x"/>
                                          </p:val>
                                        </p:tav>
                                      </p:tavLst>
                                    </p:anim>
                                    <p:anim calcmode="lin" valueType="num">
                                      <p:cBhvr additive="base">
                                        <p:cTn id="27" dur="500" fill="hold"/>
                                        <p:tgtEl>
                                          <p:spTgt spid="41"/>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ppt_x"/>
                                          </p:val>
                                        </p:tav>
                                        <p:tav tm="100000">
                                          <p:val>
                                            <p:strVal val="#ppt_x"/>
                                          </p:val>
                                        </p:tav>
                                      </p:tavLst>
                                    </p:anim>
                                    <p:anim calcmode="lin" valueType="num">
                                      <p:cBhvr additive="base">
                                        <p:cTn id="32" dur="500" fill="hold"/>
                                        <p:tgtEl>
                                          <p:spTgt spid="46"/>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nodeType="after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ppt_x"/>
                                          </p:val>
                                        </p:tav>
                                        <p:tav tm="100000">
                                          <p:val>
                                            <p:strVal val="#ppt_x"/>
                                          </p:val>
                                        </p:tav>
                                      </p:tavLst>
                                    </p:anim>
                                    <p:anim calcmode="lin" valueType="num">
                                      <p:cBhvr additive="base">
                                        <p:cTn id="37" dur="500" fill="hold"/>
                                        <p:tgtEl>
                                          <p:spTgt spid="51"/>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500" fill="hold"/>
                                        <p:tgtEl>
                                          <p:spTgt spid="56"/>
                                        </p:tgtEl>
                                        <p:attrNameLst>
                                          <p:attrName>ppt_x</p:attrName>
                                        </p:attrNameLst>
                                      </p:cBhvr>
                                      <p:tavLst>
                                        <p:tav tm="0">
                                          <p:val>
                                            <p:strVal val="#ppt_x"/>
                                          </p:val>
                                        </p:tav>
                                        <p:tav tm="100000">
                                          <p:val>
                                            <p:strVal val="#ppt_x"/>
                                          </p:val>
                                        </p:tav>
                                      </p:tavLst>
                                    </p:anim>
                                    <p:anim calcmode="lin" valueType="num">
                                      <p:cBhvr additive="base">
                                        <p:cTn id="42" dur="50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2" presetClass="entr" presetSubtype="4" fill="hold" nodeType="after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additive="base">
                                        <p:cTn id="46" dur="500" fill="hold"/>
                                        <p:tgtEl>
                                          <p:spTgt spid="61"/>
                                        </p:tgtEl>
                                        <p:attrNameLst>
                                          <p:attrName>ppt_x</p:attrName>
                                        </p:attrNameLst>
                                      </p:cBhvr>
                                      <p:tavLst>
                                        <p:tav tm="0">
                                          <p:val>
                                            <p:strVal val="#ppt_x"/>
                                          </p:val>
                                        </p:tav>
                                        <p:tav tm="100000">
                                          <p:val>
                                            <p:strVal val="#ppt_x"/>
                                          </p:val>
                                        </p:tav>
                                      </p:tavLst>
                                    </p:anim>
                                    <p:anim calcmode="lin" valueType="num">
                                      <p:cBhvr additive="base">
                                        <p:cTn id="47" dur="500" fill="hold"/>
                                        <p:tgtEl>
                                          <p:spTgt spid="61"/>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additive="base">
                                        <p:cTn id="51" dur="500" fill="hold"/>
                                        <p:tgtEl>
                                          <p:spTgt spid="66"/>
                                        </p:tgtEl>
                                        <p:attrNameLst>
                                          <p:attrName>ppt_x</p:attrName>
                                        </p:attrNameLst>
                                      </p:cBhvr>
                                      <p:tavLst>
                                        <p:tav tm="0">
                                          <p:val>
                                            <p:strVal val="#ppt_x"/>
                                          </p:val>
                                        </p:tav>
                                        <p:tav tm="100000">
                                          <p:val>
                                            <p:strVal val="#ppt_x"/>
                                          </p:val>
                                        </p:tav>
                                      </p:tavLst>
                                    </p:anim>
                                    <p:anim calcmode="lin" valueType="num">
                                      <p:cBhvr additive="base">
                                        <p:cTn id="52" dur="500" fill="hold"/>
                                        <p:tgtEl>
                                          <p:spTgt spid="66"/>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additive="base">
                                        <p:cTn id="56" dur="500" fill="hold"/>
                                        <p:tgtEl>
                                          <p:spTgt spid="71"/>
                                        </p:tgtEl>
                                        <p:attrNameLst>
                                          <p:attrName>ppt_x</p:attrName>
                                        </p:attrNameLst>
                                      </p:cBhvr>
                                      <p:tavLst>
                                        <p:tav tm="0">
                                          <p:val>
                                            <p:strVal val="#ppt_x"/>
                                          </p:val>
                                        </p:tav>
                                        <p:tav tm="100000">
                                          <p:val>
                                            <p:strVal val="#ppt_x"/>
                                          </p:val>
                                        </p:tav>
                                      </p:tavLst>
                                    </p:anim>
                                    <p:anim calcmode="lin" valueType="num">
                                      <p:cBhvr additive="base">
                                        <p:cTn id="57" dur="500" fill="hold"/>
                                        <p:tgtEl>
                                          <p:spTgt spid="71"/>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2" presetClass="entr" presetSubtype="4"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additive="base">
                                        <p:cTn id="61" dur="500" fill="hold"/>
                                        <p:tgtEl>
                                          <p:spTgt spid="76"/>
                                        </p:tgtEl>
                                        <p:attrNameLst>
                                          <p:attrName>ppt_x</p:attrName>
                                        </p:attrNameLst>
                                      </p:cBhvr>
                                      <p:tavLst>
                                        <p:tav tm="0">
                                          <p:val>
                                            <p:strVal val="#ppt_x"/>
                                          </p:val>
                                        </p:tav>
                                        <p:tav tm="100000">
                                          <p:val>
                                            <p:strVal val="#ppt_x"/>
                                          </p:val>
                                        </p:tav>
                                      </p:tavLst>
                                    </p:anim>
                                    <p:anim calcmode="lin" valueType="num">
                                      <p:cBhvr additive="base">
                                        <p:cTn id="62"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3112164" cy="625646"/>
            <a:chOff x="0" y="0"/>
            <a:chExt cx="3112164" cy="625646"/>
          </a:xfrm>
        </p:grpSpPr>
        <p:sp>
          <p:nvSpPr>
            <p:cNvPr id="4" name="任意多边形: 形状 3"/>
            <p:cNvSpPr/>
            <p:nvPr/>
          </p:nvSpPr>
          <p:spPr>
            <a:xfrm flipH="1" flipV="1">
              <a:off x="0" y="0"/>
              <a:ext cx="3112164" cy="625646"/>
            </a:xfrm>
            <a:custGeom>
              <a:avLst/>
              <a:gdLst>
                <a:gd name="connsiteX0" fmla="*/ 3112164 w 3112164"/>
                <a:gd name="connsiteY0" fmla="*/ 625646 h 625646"/>
                <a:gd name="connsiteX1" fmla="*/ 0 w 3112164"/>
                <a:gd name="connsiteY1" fmla="*/ 625646 h 625646"/>
                <a:gd name="connsiteX2" fmla="*/ 277099 w 3112164"/>
                <a:gd name="connsiteY2" fmla="*/ 0 h 625646"/>
                <a:gd name="connsiteX3" fmla="*/ 3112164 w 3112164"/>
                <a:gd name="connsiteY3" fmla="*/ 0 h 625646"/>
              </a:gdLst>
              <a:ahLst/>
              <a:cxnLst>
                <a:cxn ang="0">
                  <a:pos x="connsiteX0" y="connsiteY0"/>
                </a:cxn>
                <a:cxn ang="0">
                  <a:pos x="connsiteX1" y="connsiteY1"/>
                </a:cxn>
                <a:cxn ang="0">
                  <a:pos x="connsiteX2" y="connsiteY2"/>
                </a:cxn>
                <a:cxn ang="0">
                  <a:pos x="connsiteX3" y="connsiteY3"/>
                </a:cxn>
              </a:cxnLst>
              <a:rect l="l" t="t" r="r" b="b"/>
              <a:pathLst>
                <a:path w="3112164" h="625646">
                  <a:moveTo>
                    <a:pt x="3112164" y="625646"/>
                  </a:moveTo>
                  <a:lnTo>
                    <a:pt x="0" y="625646"/>
                  </a:lnTo>
                  <a:lnTo>
                    <a:pt x="277099" y="0"/>
                  </a:lnTo>
                  <a:lnTo>
                    <a:pt x="3112164" y="0"/>
                  </a:lnTo>
                  <a:close/>
                </a:path>
              </a:pathLst>
            </a:custGeom>
            <a:solidFill>
              <a:srgbClr val="3F94D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 name="TextBox 7"/>
            <p:cNvSpPr>
              <a:spLocks noChangeArrowheads="1"/>
            </p:cNvSpPr>
            <p:nvPr/>
          </p:nvSpPr>
          <p:spPr bwMode="auto">
            <a:xfrm>
              <a:off x="288775" y="90452"/>
              <a:ext cx="2451349"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sz="2400" b="1" dirty="0">
                  <a:solidFill>
                    <a:schemeClr val="bg1"/>
                  </a:solidFill>
                  <a:cs typeface="+mn-ea"/>
                  <a:sym typeface="+mn-lt"/>
                </a:rPr>
                <a:t>设备管理方面</a:t>
              </a:r>
              <a:endParaRPr lang="zh-CN" altLang="en-US" sz="2400" b="1" dirty="0">
                <a:solidFill>
                  <a:schemeClr val="bg1"/>
                </a:solidFill>
                <a:cs typeface="+mn-ea"/>
                <a:sym typeface="+mn-lt"/>
              </a:endParaRPr>
            </a:p>
          </p:txBody>
        </p:sp>
      </p:grpSp>
      <p:cxnSp>
        <p:nvCxnSpPr>
          <p:cNvPr id="6" name="直接连接符 5"/>
          <p:cNvCxnSpPr>
            <a:stCxn id="4" idx="2"/>
          </p:cNvCxnSpPr>
          <p:nvPr/>
        </p:nvCxnSpPr>
        <p:spPr>
          <a:xfrm>
            <a:off x="2835065" y="625646"/>
            <a:ext cx="93569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rot="5400000" flipH="1">
            <a:off x="4037167" y="-1084372"/>
            <a:ext cx="3860796" cy="9356935"/>
            <a:chOff x="-107281" y="2214417"/>
            <a:chExt cx="9458492" cy="2521969"/>
          </a:xfrm>
        </p:grpSpPr>
        <p:sp>
          <p:nvSpPr>
            <p:cNvPr id="25" name="任意多边形: 形状 33"/>
            <p:cNvSpPr/>
            <p:nvPr/>
          </p:nvSpPr>
          <p:spPr>
            <a:xfrm>
              <a:off x="-107281" y="2214417"/>
              <a:ext cx="9458492" cy="2521969"/>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1" u="none" strike="noStrike" kern="0" cap="none" spc="0" normalizeH="0" baseline="0" noProof="0" dirty="0">
                <a:ln>
                  <a:noFill/>
                </a:ln>
                <a:solidFill>
                  <a:srgbClr val="FFFFFF"/>
                </a:solidFill>
                <a:effectLst/>
                <a:uLnTx/>
                <a:uFillTx/>
                <a:cs typeface="+mn-ea"/>
                <a:sym typeface="+mn-lt"/>
              </a:endParaRPr>
            </a:p>
          </p:txBody>
        </p:sp>
        <p:sp>
          <p:nvSpPr>
            <p:cNvPr id="26" name="矩形 25"/>
            <p:cNvSpPr/>
            <p:nvPr/>
          </p:nvSpPr>
          <p:spPr>
            <a:xfrm>
              <a:off x="-9404" y="2214417"/>
              <a:ext cx="8966710" cy="2521969"/>
            </a:xfrm>
            <a:prstGeom prst="rect">
              <a:avLst/>
            </a:prstGeom>
            <a:solidFill>
              <a:srgbClr val="FFFFFF"/>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1" u="none" strike="noStrike" kern="0" cap="none" spc="0" normalizeH="0" baseline="0" noProof="0">
                <a:ln>
                  <a:noFill/>
                </a:ln>
                <a:solidFill>
                  <a:srgbClr val="FFFFFF"/>
                </a:solidFill>
                <a:effectLst/>
                <a:uLnTx/>
                <a:uFillTx/>
                <a:cs typeface="+mn-ea"/>
                <a:sym typeface="+mn-lt"/>
              </a:endParaRPr>
            </a:p>
          </p:txBody>
        </p:sp>
      </p:grpSp>
      <p:sp>
        <p:nvSpPr>
          <p:cNvPr id="27" name="矩形 26"/>
          <p:cNvSpPr/>
          <p:nvPr/>
        </p:nvSpPr>
        <p:spPr>
          <a:xfrm>
            <a:off x="2652865" y="2533580"/>
            <a:ext cx="6629400" cy="2169825"/>
          </a:xfrm>
          <a:prstGeom prst="rect">
            <a:avLst/>
          </a:prstGeom>
        </p:spPr>
        <p:txBody>
          <a:bodyPr wrap="square">
            <a:spAutoFit/>
          </a:bodyPr>
          <a:lstStyle/>
          <a:p>
            <a:pPr>
              <a:lnSpc>
                <a:spcPct val="150000"/>
              </a:lnSpc>
            </a:pPr>
            <a:r>
              <a:rPr lang="zh-CN" altLang="en-US" dirty="0">
                <a:solidFill>
                  <a:schemeClr val="bg2">
                    <a:lumMod val="25000"/>
                  </a:schemeClr>
                </a:solidFill>
                <a:cs typeface="+mn-ea"/>
                <a:sym typeface="+mn-lt"/>
              </a:rPr>
              <a:t>设备科结合本部门工作实际情况制定了</a:t>
            </a:r>
            <a:r>
              <a:rPr lang="en-US" altLang="zh-CN" dirty="0">
                <a:solidFill>
                  <a:schemeClr val="bg2">
                    <a:lumMod val="25000"/>
                  </a:schemeClr>
                </a:solidFill>
                <a:cs typeface="+mn-ea"/>
                <a:sym typeface="+mn-lt"/>
              </a:rPr>
              <a:t>《</a:t>
            </a:r>
            <a:r>
              <a:rPr lang="zh-CN" altLang="en-US" dirty="0">
                <a:solidFill>
                  <a:schemeClr val="bg2">
                    <a:lumMod val="25000"/>
                  </a:schemeClr>
                </a:solidFill>
                <a:cs typeface="+mn-ea"/>
                <a:sym typeface="+mn-lt"/>
              </a:rPr>
              <a:t>设备维护管理制度</a:t>
            </a:r>
            <a:r>
              <a:rPr lang="en-US" altLang="zh-CN" dirty="0">
                <a:solidFill>
                  <a:schemeClr val="bg2">
                    <a:lumMod val="25000"/>
                  </a:schemeClr>
                </a:solidFill>
                <a:cs typeface="+mn-ea"/>
                <a:sym typeface="+mn-lt"/>
              </a:rPr>
              <a:t>》</a:t>
            </a:r>
            <a:r>
              <a:rPr lang="zh-CN" altLang="en-US" dirty="0">
                <a:solidFill>
                  <a:schemeClr val="bg2">
                    <a:lumMod val="25000"/>
                  </a:schemeClr>
                </a:solidFill>
                <a:cs typeface="+mn-ea"/>
                <a:sym typeface="+mn-lt"/>
              </a:rPr>
              <a:t>与</a:t>
            </a:r>
            <a:r>
              <a:rPr lang="en-US" altLang="zh-CN" dirty="0">
                <a:solidFill>
                  <a:schemeClr val="bg2">
                    <a:lumMod val="25000"/>
                  </a:schemeClr>
                </a:solidFill>
                <a:cs typeface="+mn-ea"/>
                <a:sym typeface="+mn-lt"/>
              </a:rPr>
              <a:t>《</a:t>
            </a:r>
            <a:r>
              <a:rPr lang="zh-CN" altLang="en-US" dirty="0">
                <a:solidFill>
                  <a:schemeClr val="bg2">
                    <a:lumMod val="25000"/>
                  </a:schemeClr>
                </a:solidFill>
                <a:cs typeface="+mn-ea"/>
                <a:sym typeface="+mn-lt"/>
              </a:rPr>
              <a:t>设备科岗位责任制度</a:t>
            </a:r>
            <a:r>
              <a:rPr lang="en-US" altLang="zh-CN" dirty="0">
                <a:solidFill>
                  <a:schemeClr val="bg2">
                    <a:lumMod val="25000"/>
                  </a:schemeClr>
                </a:solidFill>
                <a:cs typeface="+mn-ea"/>
                <a:sym typeface="+mn-lt"/>
              </a:rPr>
              <a:t>》</a:t>
            </a:r>
            <a:r>
              <a:rPr lang="zh-CN" altLang="en-US" dirty="0">
                <a:solidFill>
                  <a:schemeClr val="bg2">
                    <a:lumMod val="25000"/>
                  </a:schemeClr>
                </a:solidFill>
                <a:cs typeface="+mn-ea"/>
                <a:sym typeface="+mn-lt"/>
              </a:rPr>
              <a:t>。实行了包机制，此制度的制定为设备科以后的维护保养工作起到了规范、督导的作用。通过制度的落实有效的提高了设备的使用率，降低了损坏率及损坏程度。除正常维修之外 还完成了以下修理改造工作：</a:t>
            </a:r>
            <a:endParaRPr lang="zh-CN" altLang="en-US" dirty="0">
              <a:solidFill>
                <a:schemeClr val="bg2">
                  <a:lumMod val="25000"/>
                </a:schemeClr>
              </a:solidFill>
              <a:cs typeface="+mn-ea"/>
              <a:sym typeface="+mn-lt"/>
            </a:endParaRPr>
          </a:p>
        </p:txBody>
      </p:sp>
      <p:sp>
        <p:nvSpPr>
          <p:cNvPr id="11" name="TextBox 10"/>
          <p:cNvSpPr txBox="1"/>
          <p:nvPr/>
        </p:nvSpPr>
        <p:spPr>
          <a:xfrm>
            <a:off x="2128056" y="6626839"/>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http://www.ypppt.com/xiazai/</a:t>
            </a:r>
            <a:endParaRPr kumimoji="0" lang="en-US" altLang="zh-CN" sz="100" b="0" i="0" u="none" strike="noStrike" kern="0" cap="none" spc="0" normalizeH="0" baseline="0" noProof="0" dirty="0" smtClean="0">
              <a:ln>
                <a:noFill/>
              </a:ln>
              <a:solidFill>
                <a:schemeClr val="bg1"/>
              </a:solidFill>
              <a:effectLst/>
              <a:uLnTx/>
              <a:uFillTx/>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形状 19"/>
          <p:cNvSpPr/>
          <p:nvPr/>
        </p:nvSpPr>
        <p:spPr>
          <a:xfrm flipH="1">
            <a:off x="8471742" y="0"/>
            <a:ext cx="2997642" cy="3143250"/>
          </a:xfrm>
          <a:custGeom>
            <a:avLst/>
            <a:gdLst>
              <a:gd name="connsiteX0" fmla="*/ 3037408 w 6540310"/>
              <a:gd name="connsiteY0" fmla="*/ 0 h 6858000"/>
              <a:gd name="connsiteX1" fmla="*/ 6540310 w 6540310"/>
              <a:gd name="connsiteY1" fmla="*/ 0 h 6858000"/>
              <a:gd name="connsiteX2" fmla="*/ 3502902 w 6540310"/>
              <a:gd name="connsiteY2" fmla="*/ 6858000 h 6858000"/>
              <a:gd name="connsiteX3" fmla="*/ 0 w 65403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540310" h="685800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任意多边形: 形状 28"/>
          <p:cNvSpPr/>
          <p:nvPr/>
        </p:nvSpPr>
        <p:spPr>
          <a:xfrm flipH="1">
            <a:off x="0" y="0"/>
            <a:ext cx="4985736" cy="6858001"/>
          </a:xfrm>
          <a:custGeom>
            <a:avLst/>
            <a:gdLst>
              <a:gd name="connsiteX0" fmla="*/ 1940583 w 5789739"/>
              <a:gd name="connsiteY0" fmla="*/ 0 h 6858001"/>
              <a:gd name="connsiteX1" fmla="*/ 5789739 w 5789739"/>
              <a:gd name="connsiteY1" fmla="*/ 0 h 6858001"/>
              <a:gd name="connsiteX2" fmla="*/ 5789739 w 5789739"/>
              <a:gd name="connsiteY2" fmla="*/ 6858001 h 6858001"/>
              <a:gd name="connsiteX3" fmla="*/ 0 w 5789739"/>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789739" h="6858001">
                <a:moveTo>
                  <a:pt x="1940583" y="0"/>
                </a:moveTo>
                <a:lnTo>
                  <a:pt x="5789739" y="0"/>
                </a:lnTo>
                <a:lnTo>
                  <a:pt x="5789739" y="6858001"/>
                </a:lnTo>
                <a:lnTo>
                  <a:pt x="0" y="6858001"/>
                </a:lnTo>
                <a:close/>
              </a:path>
            </a:pathLst>
          </a:custGeom>
          <a:solidFill>
            <a:srgbClr val="3F94D5"/>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平行四边形 29"/>
          <p:cNvSpPr/>
          <p:nvPr/>
        </p:nvSpPr>
        <p:spPr>
          <a:xfrm rot="325359" flipH="1">
            <a:off x="3126449" y="49106"/>
            <a:ext cx="1130798" cy="2985421"/>
          </a:xfrm>
          <a:prstGeom prst="parallelogram">
            <a:avLst>
              <a:gd name="adj" fmla="val 8755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平行四边形 30"/>
          <p:cNvSpPr/>
          <p:nvPr/>
        </p:nvSpPr>
        <p:spPr>
          <a:xfrm flipH="1">
            <a:off x="3819418" y="2560827"/>
            <a:ext cx="1526550" cy="4574224"/>
          </a:xfrm>
          <a:prstGeom prst="parallelogram">
            <a:avLst>
              <a:gd name="adj" fmla="val 8086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1" name="组合 20"/>
          <p:cNvGrpSpPr/>
          <p:nvPr/>
        </p:nvGrpSpPr>
        <p:grpSpPr>
          <a:xfrm flipH="1">
            <a:off x="1949102" y="1907377"/>
            <a:ext cx="10242898" cy="3009702"/>
            <a:chOff x="-107281" y="2214417"/>
            <a:chExt cx="9458492" cy="2521969"/>
          </a:xfrm>
        </p:grpSpPr>
        <p:sp>
          <p:nvSpPr>
            <p:cNvPr id="22" name="任意多边形: 形状 33"/>
            <p:cNvSpPr/>
            <p:nvPr/>
          </p:nvSpPr>
          <p:spPr>
            <a:xfrm>
              <a:off x="-107281" y="2214417"/>
              <a:ext cx="9458492" cy="2521969"/>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1" u="none" strike="noStrike" kern="0" cap="none" spc="0" normalizeH="0" baseline="0" noProof="0" dirty="0">
                <a:ln>
                  <a:noFill/>
                </a:ln>
                <a:solidFill>
                  <a:srgbClr val="FFFFFF"/>
                </a:solidFill>
                <a:effectLst/>
                <a:uLnTx/>
                <a:uFillTx/>
                <a:cs typeface="+mn-ea"/>
                <a:sym typeface="+mn-lt"/>
              </a:endParaRPr>
            </a:p>
          </p:txBody>
        </p:sp>
        <p:sp>
          <p:nvSpPr>
            <p:cNvPr id="23" name="矩形 22"/>
            <p:cNvSpPr/>
            <p:nvPr/>
          </p:nvSpPr>
          <p:spPr>
            <a:xfrm>
              <a:off x="-9405" y="2214417"/>
              <a:ext cx="8775453" cy="2521969"/>
            </a:xfrm>
            <a:prstGeom prst="rect">
              <a:avLst/>
            </a:prstGeom>
            <a:solidFill>
              <a:srgbClr val="FFFFFF"/>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1" u="none" strike="noStrike" kern="0" cap="none" spc="0" normalizeH="0" baseline="0" noProof="0">
                <a:ln>
                  <a:noFill/>
                </a:ln>
                <a:solidFill>
                  <a:srgbClr val="FFFFFF"/>
                </a:solidFill>
                <a:effectLst/>
                <a:uLnTx/>
                <a:uFillTx/>
                <a:cs typeface="+mn-ea"/>
                <a:sym typeface="+mn-lt"/>
              </a:endParaRPr>
            </a:p>
          </p:txBody>
        </p:sp>
      </p:grpSp>
      <p:sp>
        <p:nvSpPr>
          <p:cNvPr id="25" name="文本框 24"/>
          <p:cNvSpPr txBox="1"/>
          <p:nvPr/>
        </p:nvSpPr>
        <p:spPr>
          <a:xfrm flipH="1">
            <a:off x="3327024" y="1907377"/>
            <a:ext cx="1946826" cy="2646878"/>
          </a:xfrm>
          <a:prstGeom prst="rect">
            <a:avLst/>
          </a:prstGeom>
          <a:noFill/>
        </p:spPr>
        <p:txBody>
          <a:bodyPr wrap="square" rtlCol="0">
            <a:spAutoFit/>
          </a:bodyPr>
          <a:lstStyle/>
          <a:p>
            <a:pPr algn="dist"/>
            <a:r>
              <a:rPr kumimoji="1" lang="en-US" altLang="zh-CN" sz="16600" b="1" dirty="0">
                <a:solidFill>
                  <a:srgbClr val="3F94D5"/>
                </a:solidFill>
                <a:cs typeface="+mn-ea"/>
                <a:sym typeface="+mn-lt"/>
              </a:rPr>
              <a:t>6</a:t>
            </a:r>
            <a:endParaRPr kumimoji="1" lang="zh-CN" altLang="en-US" sz="41300" b="1" dirty="0">
              <a:solidFill>
                <a:srgbClr val="3F94D5"/>
              </a:solidFill>
              <a:cs typeface="+mn-ea"/>
              <a:sym typeface="+mn-lt"/>
            </a:endParaRPr>
          </a:p>
        </p:txBody>
      </p:sp>
      <p:sp>
        <p:nvSpPr>
          <p:cNvPr id="26" name="文本框 25"/>
          <p:cNvSpPr txBox="1"/>
          <p:nvPr/>
        </p:nvSpPr>
        <p:spPr>
          <a:xfrm flipH="1">
            <a:off x="3026952" y="3820906"/>
            <a:ext cx="931024" cy="461665"/>
          </a:xfrm>
          <a:prstGeom prst="rect">
            <a:avLst/>
          </a:prstGeom>
          <a:noFill/>
        </p:spPr>
        <p:txBody>
          <a:bodyPr wrap="none" rtlCol="0">
            <a:spAutoFit/>
          </a:bodyPr>
          <a:lstStyle/>
          <a:p>
            <a:r>
              <a:rPr kumimoji="1" lang="en-US" altLang="zh-CN" sz="2400" dirty="0">
                <a:solidFill>
                  <a:schemeClr val="bg2">
                    <a:lumMod val="25000"/>
                  </a:schemeClr>
                </a:solidFill>
                <a:cs typeface="+mn-ea"/>
                <a:sym typeface="+mn-lt"/>
              </a:rPr>
              <a:t>PART</a:t>
            </a:r>
            <a:endParaRPr kumimoji="1" lang="zh-CN" altLang="en-US" sz="2400" dirty="0">
              <a:solidFill>
                <a:schemeClr val="bg2">
                  <a:lumMod val="25000"/>
                </a:schemeClr>
              </a:solidFill>
              <a:cs typeface="+mn-ea"/>
              <a:sym typeface="+mn-lt"/>
            </a:endParaRPr>
          </a:p>
        </p:txBody>
      </p:sp>
      <p:sp>
        <p:nvSpPr>
          <p:cNvPr id="27" name="矩形 26"/>
          <p:cNvSpPr/>
          <p:nvPr/>
        </p:nvSpPr>
        <p:spPr>
          <a:xfrm>
            <a:off x="5907541" y="2646227"/>
            <a:ext cx="4092465" cy="1015663"/>
          </a:xfrm>
          <a:prstGeom prst="rect">
            <a:avLst/>
          </a:prstGeom>
        </p:spPr>
        <p:txBody>
          <a:bodyPr wrap="square">
            <a:spAutoFit/>
          </a:bodyPr>
          <a:lstStyle/>
          <a:p>
            <a:pPr algn="dist"/>
            <a:r>
              <a:rPr lang="zh-CN" altLang="en-US" sz="6000" b="1" dirty="0">
                <a:solidFill>
                  <a:schemeClr val="bg2">
                    <a:lumMod val="25000"/>
                  </a:schemeClr>
                </a:solidFill>
                <a:cs typeface="+mn-ea"/>
                <a:sym typeface="+mn-lt"/>
              </a:rPr>
              <a:t>仓储管理 </a:t>
            </a:r>
            <a:endParaRPr lang="zh-CN" altLang="en-US" sz="6000" b="1" dirty="0">
              <a:solidFill>
                <a:schemeClr val="bg2">
                  <a:lumMod val="25000"/>
                </a:schemeClr>
              </a:solidFill>
              <a:cs typeface="+mn-ea"/>
              <a:sym typeface="+mn-lt"/>
            </a:endParaRPr>
          </a:p>
        </p:txBody>
      </p:sp>
      <p:sp>
        <p:nvSpPr>
          <p:cNvPr id="4" name="矩形 3"/>
          <p:cNvSpPr/>
          <p:nvPr/>
        </p:nvSpPr>
        <p:spPr>
          <a:xfrm>
            <a:off x="6006673" y="3661890"/>
            <a:ext cx="3821452" cy="830997"/>
          </a:xfrm>
          <a:prstGeom prst="rect">
            <a:avLst/>
          </a:prstGeom>
          <a:noFill/>
        </p:spPr>
        <p:txBody>
          <a:bodyPr wrap="square">
            <a:spAutoFit/>
          </a:bodyPr>
          <a:lstStyle/>
          <a:p>
            <a:pPr algn="dist"/>
            <a:r>
              <a:rPr lang="en-US" altLang="zh-CN" sz="2400" dirty="0">
                <a:solidFill>
                  <a:schemeClr val="bg2">
                    <a:lumMod val="25000"/>
                  </a:schemeClr>
                </a:solidFill>
                <a:cs typeface="+mn-ea"/>
                <a:sym typeface="+mn-lt"/>
              </a:rPr>
              <a:t>Warehouse management</a:t>
            </a:r>
            <a:endParaRPr lang="zh-CN" altLang="en-US" sz="2400" dirty="0">
              <a:solidFill>
                <a:schemeClr val="bg2">
                  <a:lumMod val="2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500"/>
                                        <p:tgtEl>
                                          <p:spTgt spid="3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500"/>
                            </p:stCondLst>
                            <p:childTnLst>
                              <p:par>
                                <p:cTn id="37" presetID="2" presetClass="entr" presetSubtype="4" fill="hold" grpId="0" nodeType="afterEffect">
                                  <p:stCondLst>
                                    <p:cond delay="0"/>
                                  </p:stCondLst>
                                  <p:iterate type="lt">
                                    <p:tmPct val="10000"/>
                                  </p:iterate>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9" grpId="0" animBg="1"/>
      <p:bldP spid="30" grpId="0" animBg="1"/>
      <p:bldP spid="31" grpId="0" animBg="1"/>
      <p:bldP spid="25" grpId="0"/>
      <p:bldP spid="26" grpId="0"/>
      <p:bldP spid="27"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237580" y="1689944"/>
            <a:ext cx="3162120" cy="4152833"/>
          </a:xfrm>
          <a:prstGeom prst="rect">
            <a:avLst/>
          </a:prstGeom>
          <a:blipFill>
            <a:blip r:embed="rId1" cstate="screen"/>
            <a:stretch>
              <a:fillRect/>
            </a:stretch>
          </a:blipFill>
          <a:ln w="19050" cap="flat" cmpd="sng" algn="ctr">
            <a:noFill/>
            <a:prstDash val="solid"/>
            <a:miter lim="800000"/>
          </a:ln>
          <a:effectLst>
            <a:outerShdw blurRad="50800" dist="1016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noFill/>
              <a:cs typeface="+mn-ea"/>
              <a:sym typeface="+mn-lt"/>
            </a:endParaRPr>
          </a:p>
        </p:txBody>
      </p:sp>
      <p:grpSp>
        <p:nvGrpSpPr>
          <p:cNvPr id="12" name="组合 11"/>
          <p:cNvGrpSpPr/>
          <p:nvPr/>
        </p:nvGrpSpPr>
        <p:grpSpPr>
          <a:xfrm>
            <a:off x="4399700" y="2166161"/>
            <a:ext cx="1530350" cy="3194050"/>
            <a:chOff x="4399700" y="2147111"/>
            <a:chExt cx="1530350" cy="3194050"/>
          </a:xfrm>
        </p:grpSpPr>
        <p:cxnSp>
          <p:nvCxnSpPr>
            <p:cNvPr id="13" name="直接连接符 12"/>
            <p:cNvCxnSpPr/>
            <p:nvPr/>
          </p:nvCxnSpPr>
          <p:spPr>
            <a:xfrm>
              <a:off x="4399700" y="3747311"/>
              <a:ext cx="153035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971200" y="5341161"/>
              <a:ext cx="92710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971200" y="2147111"/>
              <a:ext cx="92710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71200" y="2147111"/>
              <a:ext cx="0" cy="319405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5974043" y="1846502"/>
            <a:ext cx="639317" cy="639317"/>
            <a:chOff x="6184052" y="1744222"/>
            <a:chExt cx="787395" cy="787395"/>
          </a:xfrm>
        </p:grpSpPr>
        <p:sp>
          <p:nvSpPr>
            <p:cNvPr id="17" name="椭圆 16"/>
            <p:cNvSpPr/>
            <p:nvPr/>
          </p:nvSpPr>
          <p:spPr>
            <a:xfrm>
              <a:off x="6184052" y="1744222"/>
              <a:ext cx="787395" cy="787395"/>
            </a:xfrm>
            <a:prstGeom prst="ellipse">
              <a:avLst/>
            </a:prstGeom>
            <a:solidFill>
              <a:srgbClr val="2285C5"/>
            </a:solidFill>
            <a:ln>
              <a:no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cs typeface="+mn-ea"/>
                <a:sym typeface="+mn-lt"/>
              </a:endParaRPr>
            </a:p>
          </p:txBody>
        </p:sp>
        <p:sp>
          <p:nvSpPr>
            <p:cNvPr id="18" name="文本框 18"/>
            <p:cNvSpPr txBox="1"/>
            <p:nvPr/>
          </p:nvSpPr>
          <p:spPr>
            <a:xfrm>
              <a:off x="6211908" y="1825562"/>
              <a:ext cx="731681" cy="64440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2800" b="1" dirty="0">
                  <a:solidFill>
                    <a:schemeClr val="bg1"/>
                  </a:solidFill>
                  <a:cs typeface="+mn-ea"/>
                  <a:sym typeface="+mn-lt"/>
                </a:rPr>
                <a:t>1</a:t>
              </a:r>
              <a:endParaRPr lang="zh-CN" altLang="en-US" sz="2800" b="1" dirty="0">
                <a:solidFill>
                  <a:schemeClr val="bg1"/>
                </a:solidFill>
                <a:cs typeface="+mn-ea"/>
                <a:sym typeface="+mn-lt"/>
              </a:endParaRPr>
            </a:p>
          </p:txBody>
        </p:sp>
      </p:grpSp>
      <p:grpSp>
        <p:nvGrpSpPr>
          <p:cNvPr id="8" name="组合 7"/>
          <p:cNvGrpSpPr/>
          <p:nvPr/>
        </p:nvGrpSpPr>
        <p:grpSpPr>
          <a:xfrm>
            <a:off x="5974043" y="3507583"/>
            <a:ext cx="639317" cy="639317"/>
            <a:chOff x="6184052" y="3405303"/>
            <a:chExt cx="787395" cy="787395"/>
          </a:xfrm>
        </p:grpSpPr>
        <p:sp>
          <p:nvSpPr>
            <p:cNvPr id="19" name="椭圆 18"/>
            <p:cNvSpPr/>
            <p:nvPr/>
          </p:nvSpPr>
          <p:spPr>
            <a:xfrm>
              <a:off x="6184052" y="3405303"/>
              <a:ext cx="787395" cy="787395"/>
            </a:xfrm>
            <a:prstGeom prst="ellipse">
              <a:avLst/>
            </a:prstGeom>
            <a:solidFill>
              <a:srgbClr val="2285C5"/>
            </a:solidFill>
            <a:ln>
              <a:noFill/>
            </a:ln>
            <a:effectLst>
              <a:outerShdw blurRad="50800" dist="63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cs typeface="+mn-ea"/>
                <a:sym typeface="+mn-lt"/>
              </a:endParaRPr>
            </a:p>
          </p:txBody>
        </p:sp>
        <p:sp>
          <p:nvSpPr>
            <p:cNvPr id="20" name="文本框 18"/>
            <p:cNvSpPr txBox="1"/>
            <p:nvPr/>
          </p:nvSpPr>
          <p:spPr>
            <a:xfrm>
              <a:off x="6211908" y="3486643"/>
              <a:ext cx="731681" cy="64440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2800" b="1" dirty="0">
                  <a:solidFill>
                    <a:schemeClr val="bg1"/>
                  </a:solidFill>
                  <a:cs typeface="+mn-ea"/>
                  <a:sym typeface="+mn-lt"/>
                </a:rPr>
                <a:t>2</a:t>
              </a:r>
              <a:endParaRPr lang="zh-CN" altLang="en-US" sz="2800" b="1" dirty="0">
                <a:solidFill>
                  <a:schemeClr val="bg1"/>
                </a:solidFill>
                <a:cs typeface="+mn-ea"/>
                <a:sym typeface="+mn-lt"/>
              </a:endParaRPr>
            </a:p>
          </p:txBody>
        </p:sp>
      </p:grpSp>
      <p:grpSp>
        <p:nvGrpSpPr>
          <p:cNvPr id="7" name="组合 6"/>
          <p:cNvGrpSpPr/>
          <p:nvPr/>
        </p:nvGrpSpPr>
        <p:grpSpPr>
          <a:xfrm>
            <a:off x="5974043" y="5099187"/>
            <a:ext cx="639317" cy="639317"/>
            <a:chOff x="6184052" y="4996907"/>
            <a:chExt cx="787395" cy="787395"/>
          </a:xfrm>
        </p:grpSpPr>
        <p:sp>
          <p:nvSpPr>
            <p:cNvPr id="21" name="椭圆 20"/>
            <p:cNvSpPr/>
            <p:nvPr/>
          </p:nvSpPr>
          <p:spPr>
            <a:xfrm>
              <a:off x="6184052" y="4996907"/>
              <a:ext cx="787395" cy="787395"/>
            </a:xfrm>
            <a:prstGeom prst="ellipse">
              <a:avLst/>
            </a:prstGeom>
            <a:solidFill>
              <a:srgbClr val="2285C5"/>
            </a:solidFill>
            <a:ln>
              <a:noFill/>
            </a:ln>
            <a:effectLst>
              <a:outerShdw blurRad="50800" dist="63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cs typeface="+mn-ea"/>
                <a:sym typeface="+mn-lt"/>
              </a:endParaRPr>
            </a:p>
          </p:txBody>
        </p:sp>
        <p:sp>
          <p:nvSpPr>
            <p:cNvPr id="22" name="文本框 18"/>
            <p:cNvSpPr txBox="1"/>
            <p:nvPr/>
          </p:nvSpPr>
          <p:spPr>
            <a:xfrm>
              <a:off x="6211908" y="5078247"/>
              <a:ext cx="731681" cy="64440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2800" b="1" dirty="0">
                  <a:solidFill>
                    <a:schemeClr val="bg1"/>
                  </a:solidFill>
                  <a:cs typeface="+mn-ea"/>
                  <a:sym typeface="+mn-lt"/>
                </a:rPr>
                <a:t>3</a:t>
              </a:r>
              <a:endParaRPr lang="zh-CN" altLang="en-US" sz="2800" b="1" dirty="0">
                <a:solidFill>
                  <a:schemeClr val="bg1"/>
                </a:solidFill>
                <a:cs typeface="+mn-ea"/>
                <a:sym typeface="+mn-lt"/>
              </a:endParaRPr>
            </a:p>
          </p:txBody>
        </p:sp>
      </p:grpSp>
      <p:sp>
        <p:nvSpPr>
          <p:cNvPr id="28" name="文本框 27"/>
          <p:cNvSpPr txBox="1"/>
          <p:nvPr/>
        </p:nvSpPr>
        <p:spPr>
          <a:xfrm>
            <a:off x="6888242" y="1836307"/>
            <a:ext cx="3790578" cy="830997"/>
          </a:xfrm>
          <a:prstGeom prst="rect">
            <a:avLst/>
          </a:prstGeom>
          <a:noFill/>
        </p:spPr>
        <p:txBody>
          <a:bodyPr wrap="square" rtlCol="0">
            <a:spAutoFit/>
          </a:bodyPr>
          <a:lstStyle/>
          <a:p>
            <a:r>
              <a:rPr lang="zh-CN" altLang="en-US" sz="1600" dirty="0">
                <a:solidFill>
                  <a:schemeClr val="bg2">
                    <a:lumMod val="25000"/>
                  </a:schemeClr>
                </a:solidFill>
                <a:cs typeface="+mn-ea"/>
                <a:sym typeface="+mn-lt"/>
              </a:rPr>
              <a:t>配合财务部、综合业务部完善了</a:t>
            </a:r>
            <a:r>
              <a:rPr lang="en-US" altLang="zh-CN" sz="1600" dirty="0">
                <a:solidFill>
                  <a:schemeClr val="bg2">
                    <a:lumMod val="25000"/>
                  </a:schemeClr>
                </a:solidFill>
                <a:cs typeface="+mn-ea"/>
                <a:sym typeface="+mn-lt"/>
              </a:rPr>
              <a:t>《</a:t>
            </a:r>
            <a:r>
              <a:rPr lang="zh-CN" altLang="en-US" sz="1600" dirty="0">
                <a:solidFill>
                  <a:schemeClr val="bg2">
                    <a:lumMod val="25000"/>
                  </a:schemeClr>
                </a:solidFill>
                <a:cs typeface="+mn-ea"/>
                <a:sym typeface="+mn-lt"/>
              </a:rPr>
              <a:t>成品发放管理规程</a:t>
            </a:r>
            <a:r>
              <a:rPr lang="en-US" altLang="zh-CN" sz="1600" dirty="0">
                <a:solidFill>
                  <a:schemeClr val="bg2">
                    <a:lumMod val="25000"/>
                  </a:schemeClr>
                </a:solidFill>
                <a:cs typeface="+mn-ea"/>
                <a:sym typeface="+mn-lt"/>
              </a:rPr>
              <a:t>》;</a:t>
            </a:r>
            <a:r>
              <a:rPr lang="zh-CN" altLang="en-US" sz="1600" dirty="0">
                <a:solidFill>
                  <a:schemeClr val="bg2">
                    <a:lumMod val="25000"/>
                  </a:schemeClr>
                </a:solidFill>
                <a:cs typeface="+mn-ea"/>
                <a:sym typeface="+mn-lt"/>
              </a:rPr>
              <a:t>配合财务部完善了</a:t>
            </a:r>
            <a:r>
              <a:rPr lang="en-US" altLang="zh-CN" sz="1600" dirty="0">
                <a:solidFill>
                  <a:schemeClr val="bg2">
                    <a:lumMod val="25000"/>
                  </a:schemeClr>
                </a:solidFill>
                <a:cs typeface="+mn-ea"/>
                <a:sym typeface="+mn-lt"/>
              </a:rPr>
              <a:t>《</a:t>
            </a:r>
            <a:r>
              <a:rPr lang="zh-CN" altLang="en-US" sz="1600" dirty="0">
                <a:solidFill>
                  <a:schemeClr val="bg2">
                    <a:lumMod val="25000"/>
                  </a:schemeClr>
                </a:solidFill>
                <a:cs typeface="+mn-ea"/>
                <a:sym typeface="+mn-lt"/>
              </a:rPr>
              <a:t>物料采购需求计划表</a:t>
            </a:r>
            <a:r>
              <a:rPr lang="en-US" altLang="zh-CN" sz="1600" dirty="0">
                <a:solidFill>
                  <a:schemeClr val="bg2">
                    <a:lumMod val="25000"/>
                  </a:schemeClr>
                </a:solidFill>
                <a:cs typeface="+mn-ea"/>
                <a:sym typeface="+mn-lt"/>
              </a:rPr>
              <a:t>》</a:t>
            </a:r>
            <a:endParaRPr lang="en-US" altLang="zh-CN" sz="1600" dirty="0">
              <a:solidFill>
                <a:schemeClr val="tx1">
                  <a:lumMod val="75000"/>
                  <a:lumOff val="25000"/>
                </a:schemeClr>
              </a:solidFill>
              <a:cs typeface="+mn-ea"/>
              <a:sym typeface="+mn-lt"/>
            </a:endParaRPr>
          </a:p>
        </p:txBody>
      </p:sp>
      <p:sp>
        <p:nvSpPr>
          <p:cNvPr id="30" name="文本框 29"/>
          <p:cNvSpPr txBox="1"/>
          <p:nvPr/>
        </p:nvSpPr>
        <p:spPr>
          <a:xfrm>
            <a:off x="6821144" y="3429000"/>
            <a:ext cx="3924775" cy="1077218"/>
          </a:xfrm>
          <a:prstGeom prst="rect">
            <a:avLst/>
          </a:prstGeom>
          <a:noFill/>
        </p:spPr>
        <p:txBody>
          <a:bodyPr wrap="square" rtlCol="0">
            <a:spAutoFit/>
          </a:bodyPr>
          <a:lstStyle/>
          <a:p>
            <a:r>
              <a:rPr lang="zh-CN" altLang="en-US" sz="1600" dirty="0">
                <a:solidFill>
                  <a:schemeClr val="bg2">
                    <a:lumMod val="25000"/>
                  </a:schemeClr>
                </a:solidFill>
                <a:cs typeface="+mn-ea"/>
                <a:sym typeface="+mn-lt"/>
              </a:rPr>
              <a:t>根据实际工作情况和公司有关规定，相继制定完善了</a:t>
            </a:r>
            <a:r>
              <a:rPr lang="en-US" altLang="zh-CN" sz="1600" dirty="0">
                <a:solidFill>
                  <a:schemeClr val="bg2">
                    <a:lumMod val="25000"/>
                  </a:schemeClr>
                </a:solidFill>
                <a:cs typeface="+mn-ea"/>
                <a:sym typeface="+mn-lt"/>
              </a:rPr>
              <a:t>《</a:t>
            </a:r>
            <a:r>
              <a:rPr lang="zh-CN" altLang="en-US" sz="1600" dirty="0">
                <a:solidFill>
                  <a:schemeClr val="bg2">
                    <a:lumMod val="25000"/>
                  </a:schemeClr>
                </a:solidFill>
                <a:cs typeface="+mn-ea"/>
                <a:sym typeface="+mn-lt"/>
              </a:rPr>
              <a:t>实物管理员工作流程</a:t>
            </a:r>
            <a:r>
              <a:rPr lang="en-US" altLang="zh-CN" sz="1600" dirty="0">
                <a:solidFill>
                  <a:schemeClr val="bg2">
                    <a:lumMod val="25000"/>
                  </a:schemeClr>
                </a:solidFill>
                <a:cs typeface="+mn-ea"/>
                <a:sym typeface="+mn-lt"/>
              </a:rPr>
              <a:t>》《</a:t>
            </a:r>
            <a:r>
              <a:rPr lang="zh-CN" altLang="en-US" sz="1600" dirty="0">
                <a:solidFill>
                  <a:schemeClr val="bg2">
                    <a:lumMod val="25000"/>
                  </a:schemeClr>
                </a:solidFill>
                <a:cs typeface="+mn-ea"/>
                <a:sym typeface="+mn-lt"/>
              </a:rPr>
              <a:t>账目管理员工作流程</a:t>
            </a:r>
            <a:r>
              <a:rPr lang="en-US" altLang="zh-CN" sz="1600" dirty="0">
                <a:solidFill>
                  <a:schemeClr val="bg2">
                    <a:lumMod val="25000"/>
                  </a:schemeClr>
                </a:solidFill>
                <a:cs typeface="+mn-ea"/>
                <a:sym typeface="+mn-lt"/>
              </a:rPr>
              <a:t>》《</a:t>
            </a:r>
            <a:r>
              <a:rPr lang="zh-CN" altLang="en-US" sz="1600" dirty="0">
                <a:solidFill>
                  <a:schemeClr val="bg2">
                    <a:lumMod val="25000"/>
                  </a:schemeClr>
                </a:solidFill>
                <a:cs typeface="+mn-ea"/>
                <a:sym typeface="+mn-lt"/>
              </a:rPr>
              <a:t>仓储科日常管理规范</a:t>
            </a:r>
            <a:r>
              <a:rPr lang="en-US" altLang="zh-CN" sz="1600" dirty="0">
                <a:solidFill>
                  <a:schemeClr val="bg2">
                    <a:lumMod val="25000"/>
                  </a:schemeClr>
                </a:solidFill>
                <a:cs typeface="+mn-ea"/>
                <a:sym typeface="+mn-lt"/>
              </a:rPr>
              <a:t>》《</a:t>
            </a:r>
            <a:r>
              <a:rPr lang="zh-CN" altLang="en-US" sz="1600" dirty="0">
                <a:solidFill>
                  <a:schemeClr val="bg2">
                    <a:lumMod val="25000"/>
                  </a:schemeClr>
                </a:solidFill>
                <a:cs typeface="+mn-ea"/>
                <a:sym typeface="+mn-lt"/>
              </a:rPr>
              <a:t>仓储科现场管理检查制度</a:t>
            </a:r>
            <a:r>
              <a:rPr lang="en-US" altLang="zh-CN" sz="1600" dirty="0">
                <a:solidFill>
                  <a:schemeClr val="bg2">
                    <a:lumMod val="25000"/>
                  </a:schemeClr>
                </a:solidFill>
                <a:cs typeface="+mn-ea"/>
                <a:sym typeface="+mn-lt"/>
              </a:rPr>
              <a:t>》</a:t>
            </a:r>
            <a:r>
              <a:rPr lang="zh-CN" altLang="en-US" sz="1600" dirty="0">
                <a:solidFill>
                  <a:schemeClr val="bg2">
                    <a:lumMod val="25000"/>
                  </a:schemeClr>
                </a:solidFill>
                <a:cs typeface="+mn-ea"/>
                <a:sym typeface="+mn-lt"/>
              </a:rPr>
              <a:t>等。</a:t>
            </a:r>
            <a:endParaRPr lang="en-US" altLang="zh-CN" sz="1600" dirty="0">
              <a:solidFill>
                <a:schemeClr val="tx1">
                  <a:lumMod val="75000"/>
                  <a:lumOff val="25000"/>
                </a:schemeClr>
              </a:solidFill>
              <a:cs typeface="+mn-ea"/>
              <a:sym typeface="+mn-lt"/>
            </a:endParaRPr>
          </a:p>
        </p:txBody>
      </p:sp>
      <p:sp>
        <p:nvSpPr>
          <p:cNvPr id="32" name="文本框 31"/>
          <p:cNvSpPr txBox="1"/>
          <p:nvPr/>
        </p:nvSpPr>
        <p:spPr>
          <a:xfrm>
            <a:off x="6901142" y="5133666"/>
            <a:ext cx="3280761" cy="584775"/>
          </a:xfrm>
          <a:prstGeom prst="rect">
            <a:avLst/>
          </a:prstGeom>
          <a:noFill/>
        </p:spPr>
        <p:txBody>
          <a:bodyPr wrap="square" rtlCol="0">
            <a:spAutoFit/>
          </a:bodyPr>
          <a:lstStyle/>
          <a:p>
            <a:r>
              <a:rPr lang="zh-CN" altLang="en-US" sz="1600" dirty="0">
                <a:solidFill>
                  <a:schemeClr val="bg2">
                    <a:lumMod val="25000"/>
                  </a:schemeClr>
                </a:solidFill>
                <a:cs typeface="+mn-ea"/>
                <a:sym typeface="+mn-lt"/>
              </a:rPr>
              <a:t>各项流程制度经批准后，仓储科及时培训学习并付诸实施。</a:t>
            </a:r>
            <a:endParaRPr lang="en-US" altLang="zh-CN" sz="1600" dirty="0">
              <a:solidFill>
                <a:schemeClr val="tx1">
                  <a:lumMod val="75000"/>
                  <a:lumOff val="25000"/>
                </a:schemeClr>
              </a:solidFill>
              <a:cs typeface="+mn-ea"/>
              <a:sym typeface="+mn-lt"/>
            </a:endParaRPr>
          </a:p>
        </p:txBody>
      </p:sp>
      <p:grpSp>
        <p:nvGrpSpPr>
          <p:cNvPr id="3" name="组合 2"/>
          <p:cNvGrpSpPr/>
          <p:nvPr/>
        </p:nvGrpSpPr>
        <p:grpSpPr>
          <a:xfrm>
            <a:off x="0" y="0"/>
            <a:ext cx="3112164" cy="625646"/>
            <a:chOff x="0" y="0"/>
            <a:chExt cx="3112164" cy="625646"/>
          </a:xfrm>
        </p:grpSpPr>
        <p:sp>
          <p:nvSpPr>
            <p:cNvPr id="4" name="任意多边形: 形状 3"/>
            <p:cNvSpPr/>
            <p:nvPr/>
          </p:nvSpPr>
          <p:spPr>
            <a:xfrm flipH="1" flipV="1">
              <a:off x="0" y="0"/>
              <a:ext cx="3112164" cy="625646"/>
            </a:xfrm>
            <a:custGeom>
              <a:avLst/>
              <a:gdLst>
                <a:gd name="connsiteX0" fmla="*/ 3112164 w 3112164"/>
                <a:gd name="connsiteY0" fmla="*/ 625646 h 625646"/>
                <a:gd name="connsiteX1" fmla="*/ 0 w 3112164"/>
                <a:gd name="connsiteY1" fmla="*/ 625646 h 625646"/>
                <a:gd name="connsiteX2" fmla="*/ 277099 w 3112164"/>
                <a:gd name="connsiteY2" fmla="*/ 0 h 625646"/>
                <a:gd name="connsiteX3" fmla="*/ 3112164 w 3112164"/>
                <a:gd name="connsiteY3" fmla="*/ 0 h 625646"/>
              </a:gdLst>
              <a:ahLst/>
              <a:cxnLst>
                <a:cxn ang="0">
                  <a:pos x="connsiteX0" y="connsiteY0"/>
                </a:cxn>
                <a:cxn ang="0">
                  <a:pos x="connsiteX1" y="connsiteY1"/>
                </a:cxn>
                <a:cxn ang="0">
                  <a:pos x="connsiteX2" y="connsiteY2"/>
                </a:cxn>
                <a:cxn ang="0">
                  <a:pos x="connsiteX3" y="connsiteY3"/>
                </a:cxn>
              </a:cxnLst>
              <a:rect l="l" t="t" r="r" b="b"/>
              <a:pathLst>
                <a:path w="3112164" h="625646">
                  <a:moveTo>
                    <a:pt x="3112164" y="625646"/>
                  </a:moveTo>
                  <a:lnTo>
                    <a:pt x="0" y="625646"/>
                  </a:lnTo>
                  <a:lnTo>
                    <a:pt x="277099" y="0"/>
                  </a:lnTo>
                  <a:lnTo>
                    <a:pt x="3112164" y="0"/>
                  </a:lnTo>
                  <a:close/>
                </a:path>
              </a:pathLst>
            </a:custGeom>
            <a:solidFill>
              <a:srgbClr val="3F94D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 name="TextBox 7"/>
            <p:cNvSpPr>
              <a:spLocks noChangeArrowheads="1"/>
            </p:cNvSpPr>
            <p:nvPr/>
          </p:nvSpPr>
          <p:spPr bwMode="auto">
            <a:xfrm>
              <a:off x="288775" y="90452"/>
              <a:ext cx="2451349"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sz="2400" b="1" dirty="0">
                  <a:solidFill>
                    <a:schemeClr val="bg1"/>
                  </a:solidFill>
                  <a:cs typeface="+mn-ea"/>
                  <a:sym typeface="+mn-lt"/>
                </a:rPr>
                <a:t>仓储管理 </a:t>
              </a:r>
              <a:endParaRPr lang="zh-CN" altLang="en-US" sz="2400" b="1" dirty="0">
                <a:solidFill>
                  <a:schemeClr val="bg1"/>
                </a:solidFill>
                <a:cs typeface="+mn-ea"/>
                <a:sym typeface="+mn-lt"/>
              </a:endParaRPr>
            </a:p>
          </p:txBody>
        </p:sp>
      </p:grpSp>
      <p:cxnSp>
        <p:nvCxnSpPr>
          <p:cNvPr id="6" name="直接连接符 5"/>
          <p:cNvCxnSpPr>
            <a:stCxn id="4" idx="2"/>
          </p:cNvCxnSpPr>
          <p:nvPr/>
        </p:nvCxnSpPr>
        <p:spPr>
          <a:xfrm>
            <a:off x="2835065" y="625646"/>
            <a:ext cx="93569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anim calcmode="lin" valueType="num">
                                      <p:cBhvr>
                                        <p:cTn id="28" dur="1000" fill="hold"/>
                                        <p:tgtEl>
                                          <p:spTgt spid="28"/>
                                        </p:tgtEl>
                                        <p:attrNameLst>
                                          <p:attrName>ppt_x</p:attrName>
                                        </p:attrNameLst>
                                      </p:cBhvr>
                                      <p:tavLst>
                                        <p:tav tm="0">
                                          <p:val>
                                            <p:strVal val="#ppt_x"/>
                                          </p:val>
                                        </p:tav>
                                        <p:tav tm="100000">
                                          <p:val>
                                            <p:strVal val="#ppt_x"/>
                                          </p:val>
                                        </p:tav>
                                      </p:tavLst>
                                    </p:anim>
                                    <p:anim calcmode="lin" valueType="num">
                                      <p:cBhvr>
                                        <p:cTn id="29" dur="1000" fill="hold"/>
                                        <p:tgtEl>
                                          <p:spTgt spid="2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1000"/>
                                        <p:tgtEl>
                                          <p:spTgt spid="32"/>
                                        </p:tgtEl>
                                      </p:cBhvr>
                                    </p:animEffect>
                                    <p:anim calcmode="lin" valueType="num">
                                      <p:cBhvr>
                                        <p:cTn id="53" dur="1000" fill="hold"/>
                                        <p:tgtEl>
                                          <p:spTgt spid="32"/>
                                        </p:tgtEl>
                                        <p:attrNameLst>
                                          <p:attrName>ppt_x</p:attrName>
                                        </p:attrNameLst>
                                      </p:cBhvr>
                                      <p:tavLst>
                                        <p:tav tm="0">
                                          <p:val>
                                            <p:strVal val="#ppt_x"/>
                                          </p:val>
                                        </p:tav>
                                        <p:tav tm="100000">
                                          <p:val>
                                            <p:strVal val="#ppt_x"/>
                                          </p:val>
                                        </p:tav>
                                      </p:tavLst>
                                    </p:anim>
                                    <p:anim calcmode="lin" valueType="num">
                                      <p:cBhvr>
                                        <p:cTn id="5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8" grpId="0"/>
      <p:bldP spid="30"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3112164" cy="625646"/>
            <a:chOff x="0" y="0"/>
            <a:chExt cx="3112164" cy="625646"/>
          </a:xfrm>
        </p:grpSpPr>
        <p:sp>
          <p:nvSpPr>
            <p:cNvPr id="4" name="任意多边形: 形状 3"/>
            <p:cNvSpPr/>
            <p:nvPr/>
          </p:nvSpPr>
          <p:spPr>
            <a:xfrm flipH="1" flipV="1">
              <a:off x="0" y="0"/>
              <a:ext cx="3112164" cy="625646"/>
            </a:xfrm>
            <a:custGeom>
              <a:avLst/>
              <a:gdLst>
                <a:gd name="connsiteX0" fmla="*/ 3112164 w 3112164"/>
                <a:gd name="connsiteY0" fmla="*/ 625646 h 625646"/>
                <a:gd name="connsiteX1" fmla="*/ 0 w 3112164"/>
                <a:gd name="connsiteY1" fmla="*/ 625646 h 625646"/>
                <a:gd name="connsiteX2" fmla="*/ 277099 w 3112164"/>
                <a:gd name="connsiteY2" fmla="*/ 0 h 625646"/>
                <a:gd name="connsiteX3" fmla="*/ 3112164 w 3112164"/>
                <a:gd name="connsiteY3" fmla="*/ 0 h 625646"/>
              </a:gdLst>
              <a:ahLst/>
              <a:cxnLst>
                <a:cxn ang="0">
                  <a:pos x="connsiteX0" y="connsiteY0"/>
                </a:cxn>
                <a:cxn ang="0">
                  <a:pos x="connsiteX1" y="connsiteY1"/>
                </a:cxn>
                <a:cxn ang="0">
                  <a:pos x="connsiteX2" y="connsiteY2"/>
                </a:cxn>
                <a:cxn ang="0">
                  <a:pos x="connsiteX3" y="connsiteY3"/>
                </a:cxn>
              </a:cxnLst>
              <a:rect l="l" t="t" r="r" b="b"/>
              <a:pathLst>
                <a:path w="3112164" h="625646">
                  <a:moveTo>
                    <a:pt x="3112164" y="625646"/>
                  </a:moveTo>
                  <a:lnTo>
                    <a:pt x="0" y="625646"/>
                  </a:lnTo>
                  <a:lnTo>
                    <a:pt x="277099" y="0"/>
                  </a:lnTo>
                  <a:lnTo>
                    <a:pt x="3112164" y="0"/>
                  </a:lnTo>
                  <a:close/>
                </a:path>
              </a:pathLst>
            </a:custGeom>
            <a:solidFill>
              <a:srgbClr val="3F94D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 name="TextBox 7"/>
            <p:cNvSpPr>
              <a:spLocks noChangeArrowheads="1"/>
            </p:cNvSpPr>
            <p:nvPr/>
          </p:nvSpPr>
          <p:spPr bwMode="auto">
            <a:xfrm>
              <a:off x="288775" y="90452"/>
              <a:ext cx="2451349"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sz="2400" b="1" dirty="0">
                  <a:solidFill>
                    <a:schemeClr val="bg1"/>
                  </a:solidFill>
                  <a:cs typeface="+mn-ea"/>
                  <a:sym typeface="+mn-lt"/>
                </a:rPr>
                <a:t>仓储管理 </a:t>
              </a:r>
              <a:endParaRPr lang="zh-CN" altLang="en-US" sz="2400" b="1" dirty="0">
                <a:solidFill>
                  <a:schemeClr val="bg1"/>
                </a:solidFill>
                <a:cs typeface="+mn-ea"/>
                <a:sym typeface="+mn-lt"/>
              </a:endParaRPr>
            </a:p>
          </p:txBody>
        </p:sp>
      </p:grpSp>
      <p:cxnSp>
        <p:nvCxnSpPr>
          <p:cNvPr id="6" name="直接连接符 5"/>
          <p:cNvCxnSpPr>
            <a:stCxn id="4" idx="2"/>
          </p:cNvCxnSpPr>
          <p:nvPr/>
        </p:nvCxnSpPr>
        <p:spPr>
          <a:xfrm>
            <a:off x="2835065" y="625646"/>
            <a:ext cx="93569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rot="5400000" flipH="1">
            <a:off x="4037167" y="-1084372"/>
            <a:ext cx="3860796" cy="9356935"/>
            <a:chOff x="-107281" y="2214417"/>
            <a:chExt cx="9458492" cy="2521969"/>
          </a:xfrm>
        </p:grpSpPr>
        <p:sp>
          <p:nvSpPr>
            <p:cNvPr id="25" name="任意多边形: 形状 33"/>
            <p:cNvSpPr/>
            <p:nvPr/>
          </p:nvSpPr>
          <p:spPr>
            <a:xfrm>
              <a:off x="-107281" y="2214417"/>
              <a:ext cx="9458492" cy="2521969"/>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1" u="none" strike="noStrike" kern="0" cap="none" spc="0" normalizeH="0" baseline="0" noProof="0" dirty="0">
                <a:ln>
                  <a:noFill/>
                </a:ln>
                <a:solidFill>
                  <a:srgbClr val="FFFFFF"/>
                </a:solidFill>
                <a:effectLst/>
                <a:uLnTx/>
                <a:uFillTx/>
                <a:cs typeface="+mn-ea"/>
                <a:sym typeface="+mn-lt"/>
              </a:endParaRPr>
            </a:p>
          </p:txBody>
        </p:sp>
        <p:sp>
          <p:nvSpPr>
            <p:cNvPr id="26" name="矩形 25"/>
            <p:cNvSpPr/>
            <p:nvPr/>
          </p:nvSpPr>
          <p:spPr>
            <a:xfrm>
              <a:off x="-9404" y="2214417"/>
              <a:ext cx="8966710" cy="2521969"/>
            </a:xfrm>
            <a:prstGeom prst="rect">
              <a:avLst/>
            </a:prstGeom>
            <a:solidFill>
              <a:srgbClr val="FFFFFF"/>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1" u="none" strike="noStrike" kern="0" cap="none" spc="0" normalizeH="0" baseline="0" noProof="0">
                <a:ln>
                  <a:noFill/>
                </a:ln>
                <a:solidFill>
                  <a:srgbClr val="FFFFFF"/>
                </a:solidFill>
                <a:effectLst/>
                <a:uLnTx/>
                <a:uFillTx/>
                <a:cs typeface="+mn-ea"/>
                <a:sym typeface="+mn-lt"/>
              </a:endParaRPr>
            </a:p>
          </p:txBody>
        </p:sp>
      </p:grpSp>
      <p:sp>
        <p:nvSpPr>
          <p:cNvPr id="10" name="矩形 9"/>
          <p:cNvSpPr/>
          <p:nvPr/>
        </p:nvSpPr>
        <p:spPr>
          <a:xfrm>
            <a:off x="2209800" y="2593998"/>
            <a:ext cx="3886200" cy="2585323"/>
          </a:xfrm>
          <a:prstGeom prst="rect">
            <a:avLst/>
          </a:prstGeom>
        </p:spPr>
        <p:txBody>
          <a:bodyPr wrap="square">
            <a:spAutoFit/>
          </a:bodyPr>
          <a:lstStyle/>
          <a:p>
            <a:pPr>
              <a:lnSpc>
                <a:spcPct val="150000"/>
              </a:lnSpc>
            </a:pPr>
            <a:r>
              <a:rPr lang="en-US" altLang="zh-CN" dirty="0">
                <a:solidFill>
                  <a:schemeClr val="bg2">
                    <a:lumMod val="25000"/>
                  </a:schemeClr>
                </a:solidFill>
                <a:cs typeface="+mn-ea"/>
                <a:sym typeface="+mn-lt"/>
              </a:rPr>
              <a:t>2</a:t>
            </a:r>
            <a:r>
              <a:rPr lang="zh-CN" altLang="en-US" dirty="0">
                <a:solidFill>
                  <a:schemeClr val="bg2">
                    <a:lumMod val="25000"/>
                  </a:schemeClr>
                </a:solidFill>
                <a:cs typeface="+mn-ea"/>
                <a:sym typeface="+mn-lt"/>
              </a:rPr>
              <a:t>、上半年人员变动大，处于新老交替状态，通过理论培训、实操培训、考核等方式，使新员工迅速进入状态，保证了物料收、发、储、养护等各项工作的顺利开展，服务好一线生产。</a:t>
            </a:r>
            <a:endParaRPr lang="zh-CN" altLang="en-US" dirty="0">
              <a:solidFill>
                <a:schemeClr val="bg2">
                  <a:lumMod val="25000"/>
                </a:schemeClr>
              </a:solidFill>
              <a:cs typeface="+mn-ea"/>
              <a:sym typeface="+mn-lt"/>
            </a:endParaRPr>
          </a:p>
        </p:txBody>
      </p:sp>
      <p:pic>
        <p:nvPicPr>
          <p:cNvPr id="2" name="图片 1"/>
          <p:cNvPicPr>
            <a:picLocks noChangeAspect="1"/>
          </p:cNvPicPr>
          <p:nvPr/>
        </p:nvPicPr>
        <p:blipFill>
          <a:blip r:embed="rId1"/>
          <a:stretch>
            <a:fillRect/>
          </a:stretch>
        </p:blipFill>
        <p:spPr>
          <a:xfrm>
            <a:off x="6562725" y="2593998"/>
            <a:ext cx="3114675" cy="207645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3112164" cy="625646"/>
            <a:chOff x="0" y="0"/>
            <a:chExt cx="3112164" cy="625646"/>
          </a:xfrm>
        </p:grpSpPr>
        <p:sp>
          <p:nvSpPr>
            <p:cNvPr id="4" name="任意多边形: 形状 3"/>
            <p:cNvSpPr/>
            <p:nvPr/>
          </p:nvSpPr>
          <p:spPr>
            <a:xfrm flipH="1" flipV="1">
              <a:off x="0" y="0"/>
              <a:ext cx="3112164" cy="625646"/>
            </a:xfrm>
            <a:custGeom>
              <a:avLst/>
              <a:gdLst>
                <a:gd name="connsiteX0" fmla="*/ 3112164 w 3112164"/>
                <a:gd name="connsiteY0" fmla="*/ 625646 h 625646"/>
                <a:gd name="connsiteX1" fmla="*/ 0 w 3112164"/>
                <a:gd name="connsiteY1" fmla="*/ 625646 h 625646"/>
                <a:gd name="connsiteX2" fmla="*/ 277099 w 3112164"/>
                <a:gd name="connsiteY2" fmla="*/ 0 h 625646"/>
                <a:gd name="connsiteX3" fmla="*/ 3112164 w 3112164"/>
                <a:gd name="connsiteY3" fmla="*/ 0 h 625646"/>
              </a:gdLst>
              <a:ahLst/>
              <a:cxnLst>
                <a:cxn ang="0">
                  <a:pos x="connsiteX0" y="connsiteY0"/>
                </a:cxn>
                <a:cxn ang="0">
                  <a:pos x="connsiteX1" y="connsiteY1"/>
                </a:cxn>
                <a:cxn ang="0">
                  <a:pos x="connsiteX2" y="connsiteY2"/>
                </a:cxn>
                <a:cxn ang="0">
                  <a:pos x="connsiteX3" y="connsiteY3"/>
                </a:cxn>
              </a:cxnLst>
              <a:rect l="l" t="t" r="r" b="b"/>
              <a:pathLst>
                <a:path w="3112164" h="625646">
                  <a:moveTo>
                    <a:pt x="3112164" y="625646"/>
                  </a:moveTo>
                  <a:lnTo>
                    <a:pt x="0" y="625646"/>
                  </a:lnTo>
                  <a:lnTo>
                    <a:pt x="277099" y="0"/>
                  </a:lnTo>
                  <a:lnTo>
                    <a:pt x="3112164" y="0"/>
                  </a:lnTo>
                  <a:close/>
                </a:path>
              </a:pathLst>
            </a:custGeom>
            <a:solidFill>
              <a:srgbClr val="3F94D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 name="TextBox 7"/>
            <p:cNvSpPr>
              <a:spLocks noChangeArrowheads="1"/>
            </p:cNvSpPr>
            <p:nvPr/>
          </p:nvSpPr>
          <p:spPr bwMode="auto">
            <a:xfrm>
              <a:off x="288775" y="90452"/>
              <a:ext cx="2451349"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sz="2400" b="1" dirty="0">
                  <a:solidFill>
                    <a:schemeClr val="bg1"/>
                  </a:solidFill>
                  <a:cs typeface="+mn-ea"/>
                  <a:sym typeface="+mn-lt"/>
                </a:rPr>
                <a:t>仓储管理 </a:t>
              </a:r>
              <a:endParaRPr lang="zh-CN" altLang="en-US" sz="2400" b="1" dirty="0">
                <a:solidFill>
                  <a:schemeClr val="bg1"/>
                </a:solidFill>
                <a:cs typeface="+mn-ea"/>
                <a:sym typeface="+mn-lt"/>
              </a:endParaRPr>
            </a:p>
          </p:txBody>
        </p:sp>
      </p:grpSp>
      <p:cxnSp>
        <p:nvCxnSpPr>
          <p:cNvPr id="6" name="直接连接符 5"/>
          <p:cNvCxnSpPr>
            <a:stCxn id="4" idx="2"/>
          </p:cNvCxnSpPr>
          <p:nvPr/>
        </p:nvCxnSpPr>
        <p:spPr>
          <a:xfrm>
            <a:off x="2835065" y="625646"/>
            <a:ext cx="93569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1492850" y="2137157"/>
            <a:ext cx="9365650" cy="2873372"/>
            <a:chOff x="1492850" y="2137157"/>
            <a:chExt cx="9365650" cy="2873372"/>
          </a:xfrm>
        </p:grpSpPr>
        <p:sp>
          <p:nvSpPr>
            <p:cNvPr id="12" name="矩形 11"/>
            <p:cNvSpPr/>
            <p:nvPr/>
          </p:nvSpPr>
          <p:spPr>
            <a:xfrm>
              <a:off x="4733414" y="2137157"/>
              <a:ext cx="6125086" cy="1075944"/>
            </a:xfrm>
            <a:prstGeom prst="rect">
              <a:avLst/>
            </a:prstGeom>
            <a:solidFill>
              <a:schemeClr val="bg1"/>
            </a:solidFill>
            <a:ln w="19050">
              <a:noFill/>
            </a:ln>
            <a:effectLst>
              <a:outerShdw blurRad="203200" dist="889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片 10"/>
            <p:cNvPicPr>
              <a:picLocks noChangeAspect="1"/>
            </p:cNvPicPr>
            <p:nvPr/>
          </p:nvPicPr>
          <p:blipFill>
            <a:blip r:embed="rId1"/>
            <a:stretch>
              <a:fillRect/>
            </a:stretch>
          </p:blipFill>
          <p:spPr>
            <a:xfrm>
              <a:off x="1492850" y="2150239"/>
              <a:ext cx="3081214" cy="2860290"/>
            </a:xfrm>
            <a:prstGeom prst="rect">
              <a:avLst/>
            </a:prstGeom>
          </p:spPr>
        </p:pic>
        <p:sp>
          <p:nvSpPr>
            <p:cNvPr id="29" name="矩形 28"/>
            <p:cNvSpPr/>
            <p:nvPr/>
          </p:nvSpPr>
          <p:spPr>
            <a:xfrm>
              <a:off x="4733414" y="3428999"/>
              <a:ext cx="6125086" cy="1568449"/>
            </a:xfrm>
            <a:prstGeom prst="rect">
              <a:avLst/>
            </a:prstGeom>
            <a:solidFill>
              <a:schemeClr val="bg1"/>
            </a:solidFill>
            <a:ln w="19050">
              <a:noFill/>
            </a:ln>
            <a:effectLst>
              <a:outerShdw blurRad="203200" dist="889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 name="矩形 9"/>
          <p:cNvSpPr/>
          <p:nvPr/>
        </p:nvSpPr>
        <p:spPr>
          <a:xfrm>
            <a:off x="5245349" y="3797724"/>
            <a:ext cx="5453801" cy="830997"/>
          </a:xfrm>
          <a:prstGeom prst="rect">
            <a:avLst/>
          </a:prstGeom>
        </p:spPr>
        <p:txBody>
          <a:bodyPr wrap="square">
            <a:spAutoFit/>
          </a:bodyPr>
          <a:lstStyle/>
          <a:p>
            <a:r>
              <a:rPr lang="en-US" altLang="zh-CN" sz="1600" dirty="0">
                <a:solidFill>
                  <a:schemeClr val="bg2">
                    <a:lumMod val="25000"/>
                  </a:schemeClr>
                </a:solidFill>
                <a:cs typeface="+mn-ea"/>
                <a:sym typeface="+mn-lt"/>
              </a:rPr>
              <a:t>4</a:t>
            </a:r>
            <a:r>
              <a:rPr lang="zh-CN" altLang="en-US" sz="1600" dirty="0">
                <a:solidFill>
                  <a:schemeClr val="bg2">
                    <a:lumMod val="25000"/>
                  </a:schemeClr>
                </a:solidFill>
                <a:cs typeface="+mn-ea"/>
                <a:sym typeface="+mn-lt"/>
              </a:rPr>
              <a:t>、根据各项制度的修订完善，仓储科现场管理巡查顺利开展，每次检查都填写巡查表，并和当事人沟通。使仓储科的现场管理得以大幅度提高 </a:t>
            </a:r>
            <a:endParaRPr lang="zh-CN" altLang="en-US" sz="1600" dirty="0">
              <a:solidFill>
                <a:schemeClr val="bg2">
                  <a:lumMod val="25000"/>
                </a:schemeClr>
              </a:solidFill>
              <a:cs typeface="+mn-ea"/>
              <a:sym typeface="+mn-lt"/>
            </a:endParaRPr>
          </a:p>
        </p:txBody>
      </p:sp>
      <p:sp>
        <p:nvSpPr>
          <p:cNvPr id="28" name="矩形 27"/>
          <p:cNvSpPr/>
          <p:nvPr/>
        </p:nvSpPr>
        <p:spPr>
          <a:xfrm>
            <a:off x="5245349" y="2582827"/>
            <a:ext cx="5092700" cy="584775"/>
          </a:xfrm>
          <a:prstGeom prst="rect">
            <a:avLst/>
          </a:prstGeom>
        </p:spPr>
        <p:txBody>
          <a:bodyPr wrap="square">
            <a:spAutoFit/>
          </a:bodyPr>
          <a:lstStyle/>
          <a:p>
            <a:r>
              <a:rPr lang="en-US" altLang="zh-CN" sz="1600" dirty="0">
                <a:solidFill>
                  <a:schemeClr val="bg2">
                    <a:lumMod val="25000"/>
                  </a:schemeClr>
                </a:solidFill>
                <a:cs typeface="+mn-ea"/>
                <a:sym typeface="+mn-lt"/>
              </a:rPr>
              <a:t>3</a:t>
            </a:r>
            <a:r>
              <a:rPr lang="zh-CN" altLang="en-US" sz="1600" dirty="0">
                <a:solidFill>
                  <a:schemeClr val="bg2">
                    <a:lumMod val="25000"/>
                  </a:schemeClr>
                </a:solidFill>
                <a:cs typeface="+mn-ea"/>
                <a:sym typeface="+mn-lt"/>
              </a:rPr>
              <a:t>、根据公司要求，仓储科实物与账目分开管理试运行。</a:t>
            </a:r>
            <a:endParaRPr lang="zh-CN" altLang="en-US" sz="1600" dirty="0">
              <a:solidFill>
                <a:schemeClr val="bg2">
                  <a:lumMod val="25000"/>
                </a:schemeClr>
              </a:solidFill>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形状 19"/>
          <p:cNvSpPr/>
          <p:nvPr/>
        </p:nvSpPr>
        <p:spPr>
          <a:xfrm flipH="1">
            <a:off x="8471742" y="0"/>
            <a:ext cx="2997642" cy="3143250"/>
          </a:xfrm>
          <a:custGeom>
            <a:avLst/>
            <a:gdLst>
              <a:gd name="connsiteX0" fmla="*/ 3037408 w 6540310"/>
              <a:gd name="connsiteY0" fmla="*/ 0 h 6858000"/>
              <a:gd name="connsiteX1" fmla="*/ 6540310 w 6540310"/>
              <a:gd name="connsiteY1" fmla="*/ 0 h 6858000"/>
              <a:gd name="connsiteX2" fmla="*/ 3502902 w 6540310"/>
              <a:gd name="connsiteY2" fmla="*/ 6858000 h 6858000"/>
              <a:gd name="connsiteX3" fmla="*/ 0 w 65403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540310" h="685800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任意多边形: 形状 28"/>
          <p:cNvSpPr/>
          <p:nvPr/>
        </p:nvSpPr>
        <p:spPr>
          <a:xfrm flipH="1">
            <a:off x="0" y="0"/>
            <a:ext cx="4985736" cy="6858001"/>
          </a:xfrm>
          <a:custGeom>
            <a:avLst/>
            <a:gdLst>
              <a:gd name="connsiteX0" fmla="*/ 1940583 w 5789739"/>
              <a:gd name="connsiteY0" fmla="*/ 0 h 6858001"/>
              <a:gd name="connsiteX1" fmla="*/ 5789739 w 5789739"/>
              <a:gd name="connsiteY1" fmla="*/ 0 h 6858001"/>
              <a:gd name="connsiteX2" fmla="*/ 5789739 w 5789739"/>
              <a:gd name="connsiteY2" fmla="*/ 6858001 h 6858001"/>
              <a:gd name="connsiteX3" fmla="*/ 0 w 5789739"/>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789739" h="6858001">
                <a:moveTo>
                  <a:pt x="1940583" y="0"/>
                </a:moveTo>
                <a:lnTo>
                  <a:pt x="5789739" y="0"/>
                </a:lnTo>
                <a:lnTo>
                  <a:pt x="5789739" y="6858001"/>
                </a:lnTo>
                <a:lnTo>
                  <a:pt x="0" y="6858001"/>
                </a:lnTo>
                <a:close/>
              </a:path>
            </a:pathLst>
          </a:custGeom>
          <a:solidFill>
            <a:srgbClr val="3F94D5"/>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平行四边形 29"/>
          <p:cNvSpPr/>
          <p:nvPr/>
        </p:nvSpPr>
        <p:spPr>
          <a:xfrm rot="325359" flipH="1">
            <a:off x="3126449" y="49106"/>
            <a:ext cx="1130798" cy="2985421"/>
          </a:xfrm>
          <a:prstGeom prst="parallelogram">
            <a:avLst>
              <a:gd name="adj" fmla="val 8755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平行四边形 30"/>
          <p:cNvSpPr/>
          <p:nvPr/>
        </p:nvSpPr>
        <p:spPr>
          <a:xfrm flipH="1">
            <a:off x="3819418" y="2560827"/>
            <a:ext cx="1526550" cy="4574224"/>
          </a:xfrm>
          <a:prstGeom prst="parallelogram">
            <a:avLst>
              <a:gd name="adj" fmla="val 8086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1" name="组合 20"/>
          <p:cNvGrpSpPr/>
          <p:nvPr/>
        </p:nvGrpSpPr>
        <p:grpSpPr>
          <a:xfrm flipH="1">
            <a:off x="1949102" y="1907377"/>
            <a:ext cx="10242898" cy="3009702"/>
            <a:chOff x="-107281" y="2214417"/>
            <a:chExt cx="9458492" cy="2521969"/>
          </a:xfrm>
        </p:grpSpPr>
        <p:sp>
          <p:nvSpPr>
            <p:cNvPr id="22" name="任意多边形: 形状 33"/>
            <p:cNvSpPr/>
            <p:nvPr/>
          </p:nvSpPr>
          <p:spPr>
            <a:xfrm>
              <a:off x="-107281" y="2214417"/>
              <a:ext cx="9458492" cy="2521969"/>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1" u="none" strike="noStrike" kern="0" cap="none" spc="0" normalizeH="0" baseline="0" noProof="0" dirty="0">
                <a:ln>
                  <a:noFill/>
                </a:ln>
                <a:solidFill>
                  <a:srgbClr val="FFFFFF"/>
                </a:solidFill>
                <a:effectLst/>
                <a:uLnTx/>
                <a:uFillTx/>
                <a:cs typeface="+mn-ea"/>
                <a:sym typeface="+mn-lt"/>
              </a:endParaRPr>
            </a:p>
          </p:txBody>
        </p:sp>
        <p:sp>
          <p:nvSpPr>
            <p:cNvPr id="23" name="矩形 22"/>
            <p:cNvSpPr/>
            <p:nvPr/>
          </p:nvSpPr>
          <p:spPr>
            <a:xfrm>
              <a:off x="-9405" y="2214417"/>
              <a:ext cx="8775453" cy="2521969"/>
            </a:xfrm>
            <a:prstGeom prst="rect">
              <a:avLst/>
            </a:prstGeom>
            <a:solidFill>
              <a:srgbClr val="FFFFFF"/>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1" u="none" strike="noStrike" kern="0" cap="none" spc="0" normalizeH="0" baseline="0" noProof="0">
                <a:ln>
                  <a:noFill/>
                </a:ln>
                <a:solidFill>
                  <a:srgbClr val="FFFFFF"/>
                </a:solidFill>
                <a:effectLst/>
                <a:uLnTx/>
                <a:uFillTx/>
                <a:cs typeface="+mn-ea"/>
                <a:sym typeface="+mn-lt"/>
              </a:endParaRPr>
            </a:p>
          </p:txBody>
        </p:sp>
      </p:grpSp>
      <p:sp>
        <p:nvSpPr>
          <p:cNvPr id="25" name="文本框 24"/>
          <p:cNvSpPr txBox="1"/>
          <p:nvPr/>
        </p:nvSpPr>
        <p:spPr>
          <a:xfrm flipH="1">
            <a:off x="3327024" y="1907377"/>
            <a:ext cx="1946826" cy="2646878"/>
          </a:xfrm>
          <a:prstGeom prst="rect">
            <a:avLst/>
          </a:prstGeom>
          <a:noFill/>
        </p:spPr>
        <p:txBody>
          <a:bodyPr wrap="square" rtlCol="0">
            <a:spAutoFit/>
          </a:bodyPr>
          <a:lstStyle/>
          <a:p>
            <a:pPr algn="dist"/>
            <a:r>
              <a:rPr kumimoji="1" lang="en-US" altLang="zh-CN" sz="16600" b="1" dirty="0">
                <a:solidFill>
                  <a:srgbClr val="3F94D5"/>
                </a:solidFill>
                <a:cs typeface="+mn-ea"/>
                <a:sym typeface="+mn-lt"/>
              </a:rPr>
              <a:t>7</a:t>
            </a:r>
            <a:endParaRPr kumimoji="1" lang="zh-CN" altLang="en-US" sz="41300" b="1" dirty="0">
              <a:solidFill>
                <a:srgbClr val="3F94D5"/>
              </a:solidFill>
              <a:cs typeface="+mn-ea"/>
              <a:sym typeface="+mn-lt"/>
            </a:endParaRPr>
          </a:p>
        </p:txBody>
      </p:sp>
      <p:sp>
        <p:nvSpPr>
          <p:cNvPr id="26" name="文本框 25"/>
          <p:cNvSpPr txBox="1"/>
          <p:nvPr/>
        </p:nvSpPr>
        <p:spPr>
          <a:xfrm flipH="1">
            <a:off x="3026952" y="3820906"/>
            <a:ext cx="931024" cy="461665"/>
          </a:xfrm>
          <a:prstGeom prst="rect">
            <a:avLst/>
          </a:prstGeom>
          <a:noFill/>
        </p:spPr>
        <p:txBody>
          <a:bodyPr wrap="none" rtlCol="0">
            <a:spAutoFit/>
          </a:bodyPr>
          <a:lstStyle/>
          <a:p>
            <a:r>
              <a:rPr kumimoji="1" lang="en-US" altLang="zh-CN" sz="2400" dirty="0">
                <a:solidFill>
                  <a:schemeClr val="bg2">
                    <a:lumMod val="25000"/>
                  </a:schemeClr>
                </a:solidFill>
                <a:cs typeface="+mn-ea"/>
                <a:sym typeface="+mn-lt"/>
              </a:rPr>
              <a:t>PART</a:t>
            </a:r>
            <a:endParaRPr kumimoji="1" lang="zh-CN" altLang="en-US" sz="2400" dirty="0">
              <a:solidFill>
                <a:schemeClr val="bg2">
                  <a:lumMod val="25000"/>
                </a:schemeClr>
              </a:solidFill>
              <a:cs typeface="+mn-ea"/>
              <a:sym typeface="+mn-lt"/>
            </a:endParaRPr>
          </a:p>
        </p:txBody>
      </p:sp>
      <p:sp>
        <p:nvSpPr>
          <p:cNvPr id="27" name="矩形 26"/>
          <p:cNvSpPr/>
          <p:nvPr/>
        </p:nvSpPr>
        <p:spPr>
          <a:xfrm>
            <a:off x="5749186" y="2573446"/>
            <a:ext cx="4887459" cy="1015663"/>
          </a:xfrm>
          <a:prstGeom prst="rect">
            <a:avLst/>
          </a:prstGeom>
        </p:spPr>
        <p:txBody>
          <a:bodyPr wrap="square">
            <a:spAutoFit/>
          </a:bodyPr>
          <a:lstStyle/>
          <a:p>
            <a:r>
              <a:rPr lang="zh-CN" altLang="en-US" sz="6000" b="1" dirty="0">
                <a:solidFill>
                  <a:schemeClr val="bg2">
                    <a:lumMod val="25000"/>
                  </a:schemeClr>
                </a:solidFill>
                <a:cs typeface="+mn-ea"/>
                <a:sym typeface="+mn-lt"/>
              </a:rPr>
              <a:t>安全生产管理</a:t>
            </a:r>
            <a:endParaRPr lang="zh-CN" altLang="en-US" sz="6000" b="1" dirty="0">
              <a:solidFill>
                <a:schemeClr val="bg2">
                  <a:lumMod val="25000"/>
                </a:schemeClr>
              </a:solidFill>
              <a:cs typeface="+mn-ea"/>
              <a:sym typeface="+mn-lt"/>
            </a:endParaRPr>
          </a:p>
        </p:txBody>
      </p:sp>
      <p:sp>
        <p:nvSpPr>
          <p:cNvPr id="4" name="矩形 3"/>
          <p:cNvSpPr/>
          <p:nvPr/>
        </p:nvSpPr>
        <p:spPr>
          <a:xfrm>
            <a:off x="5848317" y="3589109"/>
            <a:ext cx="4788327" cy="830997"/>
          </a:xfrm>
          <a:prstGeom prst="rect">
            <a:avLst/>
          </a:prstGeom>
          <a:noFill/>
        </p:spPr>
        <p:txBody>
          <a:bodyPr wrap="square">
            <a:spAutoFit/>
          </a:bodyPr>
          <a:lstStyle/>
          <a:p>
            <a:r>
              <a:rPr lang="en-US" altLang="zh-CN" sz="2400" dirty="0">
                <a:solidFill>
                  <a:schemeClr val="bg2">
                    <a:lumMod val="25000"/>
                  </a:schemeClr>
                </a:solidFill>
                <a:cs typeface="+mn-ea"/>
                <a:sym typeface="+mn-lt"/>
              </a:rPr>
              <a:t>Safety production management</a:t>
            </a:r>
            <a:endParaRPr lang="zh-CN" altLang="en-US" sz="2400" dirty="0">
              <a:solidFill>
                <a:schemeClr val="bg2">
                  <a:lumMod val="2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500"/>
                                        <p:tgtEl>
                                          <p:spTgt spid="3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500"/>
                            </p:stCondLst>
                            <p:childTnLst>
                              <p:par>
                                <p:cTn id="37" presetID="2" presetClass="entr" presetSubtype="4" fill="hold" grpId="0" nodeType="afterEffect">
                                  <p:stCondLst>
                                    <p:cond delay="0"/>
                                  </p:stCondLst>
                                  <p:iterate type="lt">
                                    <p:tmPct val="10000"/>
                                  </p:iterate>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9" grpId="0" animBg="1"/>
      <p:bldP spid="30" grpId="0" animBg="1"/>
      <p:bldP spid="31" grpId="0" animBg="1"/>
      <p:bldP spid="25" grpId="0"/>
      <p:bldP spid="26" grpId="0"/>
      <p:bldP spid="27"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3112164" cy="625646"/>
            <a:chOff x="0" y="0"/>
            <a:chExt cx="3112164" cy="625646"/>
          </a:xfrm>
        </p:grpSpPr>
        <p:sp>
          <p:nvSpPr>
            <p:cNvPr id="4" name="任意多边形: 形状 3"/>
            <p:cNvSpPr/>
            <p:nvPr/>
          </p:nvSpPr>
          <p:spPr>
            <a:xfrm flipH="1" flipV="1">
              <a:off x="0" y="0"/>
              <a:ext cx="3112164" cy="625646"/>
            </a:xfrm>
            <a:custGeom>
              <a:avLst/>
              <a:gdLst>
                <a:gd name="connsiteX0" fmla="*/ 3112164 w 3112164"/>
                <a:gd name="connsiteY0" fmla="*/ 625646 h 625646"/>
                <a:gd name="connsiteX1" fmla="*/ 0 w 3112164"/>
                <a:gd name="connsiteY1" fmla="*/ 625646 h 625646"/>
                <a:gd name="connsiteX2" fmla="*/ 277099 w 3112164"/>
                <a:gd name="connsiteY2" fmla="*/ 0 h 625646"/>
                <a:gd name="connsiteX3" fmla="*/ 3112164 w 3112164"/>
                <a:gd name="connsiteY3" fmla="*/ 0 h 625646"/>
              </a:gdLst>
              <a:ahLst/>
              <a:cxnLst>
                <a:cxn ang="0">
                  <a:pos x="connsiteX0" y="connsiteY0"/>
                </a:cxn>
                <a:cxn ang="0">
                  <a:pos x="connsiteX1" y="connsiteY1"/>
                </a:cxn>
                <a:cxn ang="0">
                  <a:pos x="connsiteX2" y="connsiteY2"/>
                </a:cxn>
                <a:cxn ang="0">
                  <a:pos x="connsiteX3" y="connsiteY3"/>
                </a:cxn>
              </a:cxnLst>
              <a:rect l="l" t="t" r="r" b="b"/>
              <a:pathLst>
                <a:path w="3112164" h="625646">
                  <a:moveTo>
                    <a:pt x="3112164" y="625646"/>
                  </a:moveTo>
                  <a:lnTo>
                    <a:pt x="0" y="625646"/>
                  </a:lnTo>
                  <a:lnTo>
                    <a:pt x="277099" y="0"/>
                  </a:lnTo>
                  <a:lnTo>
                    <a:pt x="3112164" y="0"/>
                  </a:lnTo>
                  <a:close/>
                </a:path>
              </a:pathLst>
            </a:custGeom>
            <a:solidFill>
              <a:srgbClr val="3F94D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 name="TextBox 7"/>
            <p:cNvSpPr>
              <a:spLocks noChangeArrowheads="1"/>
            </p:cNvSpPr>
            <p:nvPr/>
          </p:nvSpPr>
          <p:spPr bwMode="auto">
            <a:xfrm>
              <a:off x="288775" y="90452"/>
              <a:ext cx="2451349"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sz="2400" b="1" dirty="0">
                  <a:solidFill>
                    <a:schemeClr val="bg1"/>
                  </a:solidFill>
                  <a:cs typeface="+mn-ea"/>
                  <a:sym typeface="+mn-lt"/>
                </a:rPr>
                <a:t>安全生产管理</a:t>
              </a:r>
              <a:endParaRPr lang="zh-CN" altLang="en-US" sz="2400" b="1" dirty="0">
                <a:solidFill>
                  <a:schemeClr val="bg1"/>
                </a:solidFill>
                <a:cs typeface="+mn-ea"/>
                <a:sym typeface="+mn-lt"/>
              </a:endParaRPr>
            </a:p>
          </p:txBody>
        </p:sp>
      </p:grpSp>
      <p:cxnSp>
        <p:nvCxnSpPr>
          <p:cNvPr id="6" name="直接连接符 5"/>
          <p:cNvCxnSpPr>
            <a:stCxn id="4" idx="2"/>
          </p:cNvCxnSpPr>
          <p:nvPr/>
        </p:nvCxnSpPr>
        <p:spPr>
          <a:xfrm>
            <a:off x="2835065" y="625646"/>
            <a:ext cx="93569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rot="5400000" flipH="1">
            <a:off x="4037167" y="-1084372"/>
            <a:ext cx="3860796" cy="9356935"/>
            <a:chOff x="-107281" y="2214417"/>
            <a:chExt cx="9458492" cy="2521969"/>
          </a:xfrm>
        </p:grpSpPr>
        <p:sp>
          <p:nvSpPr>
            <p:cNvPr id="25" name="任意多边形: 形状 33"/>
            <p:cNvSpPr/>
            <p:nvPr/>
          </p:nvSpPr>
          <p:spPr>
            <a:xfrm>
              <a:off x="-107281" y="2214417"/>
              <a:ext cx="9458492" cy="2521969"/>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1" u="none" strike="noStrike" kern="0" cap="none" spc="0" normalizeH="0" baseline="0" noProof="0" dirty="0">
                <a:ln>
                  <a:noFill/>
                </a:ln>
                <a:solidFill>
                  <a:srgbClr val="FFFFFF"/>
                </a:solidFill>
                <a:effectLst/>
                <a:uLnTx/>
                <a:uFillTx/>
                <a:cs typeface="+mn-ea"/>
                <a:sym typeface="+mn-lt"/>
              </a:endParaRPr>
            </a:p>
          </p:txBody>
        </p:sp>
        <p:sp>
          <p:nvSpPr>
            <p:cNvPr id="26" name="矩形 25"/>
            <p:cNvSpPr/>
            <p:nvPr/>
          </p:nvSpPr>
          <p:spPr>
            <a:xfrm>
              <a:off x="-9404" y="2214417"/>
              <a:ext cx="8966710" cy="2521969"/>
            </a:xfrm>
            <a:prstGeom prst="rect">
              <a:avLst/>
            </a:prstGeom>
            <a:solidFill>
              <a:srgbClr val="FFFFFF"/>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1" u="none" strike="noStrike" kern="0" cap="none" spc="0" normalizeH="0" baseline="0" noProof="0">
                <a:ln>
                  <a:noFill/>
                </a:ln>
                <a:solidFill>
                  <a:srgbClr val="FFFFFF"/>
                </a:solidFill>
                <a:effectLst/>
                <a:uLnTx/>
                <a:uFillTx/>
                <a:cs typeface="+mn-ea"/>
                <a:sym typeface="+mn-lt"/>
              </a:endParaRPr>
            </a:p>
          </p:txBody>
        </p:sp>
      </p:grpSp>
      <p:sp>
        <p:nvSpPr>
          <p:cNvPr id="10" name="矩形 9"/>
          <p:cNvSpPr/>
          <p:nvPr/>
        </p:nvSpPr>
        <p:spPr>
          <a:xfrm>
            <a:off x="2565447" y="2533580"/>
            <a:ext cx="6804235" cy="2169825"/>
          </a:xfrm>
          <a:prstGeom prst="rect">
            <a:avLst/>
          </a:prstGeom>
        </p:spPr>
        <p:txBody>
          <a:bodyPr wrap="square">
            <a:spAutoFit/>
          </a:bodyPr>
          <a:lstStyle/>
          <a:p>
            <a:pPr>
              <a:lnSpc>
                <a:spcPct val="150000"/>
              </a:lnSpc>
            </a:pPr>
            <a:r>
              <a:rPr lang="zh-CN" altLang="en-US" dirty="0">
                <a:solidFill>
                  <a:schemeClr val="bg2">
                    <a:lumMod val="25000"/>
                  </a:schemeClr>
                </a:solidFill>
                <a:cs typeface="+mn-ea"/>
                <a:sym typeface="+mn-lt"/>
              </a:rPr>
              <a:t>上半年，始终没有放松对员工的安全教育，通过晨会、新员工培训给员工讲解各岗位安全注意事项，培训安全管理制度。每次新员工上岗前都必须培训安全知识，并在外包装熟悉至少一个月时间，使新员工对整个车间情况有一个逐渐熟悉的过程，尽量杜绝安全事故的发生。</a:t>
            </a:r>
            <a:endParaRPr lang="zh-CN" altLang="en-US" dirty="0">
              <a:solidFill>
                <a:schemeClr val="bg2">
                  <a:lumMod val="25000"/>
                </a:schemeClr>
              </a:solidFill>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形状 19"/>
          <p:cNvSpPr/>
          <p:nvPr/>
        </p:nvSpPr>
        <p:spPr>
          <a:xfrm flipH="1">
            <a:off x="8471742" y="0"/>
            <a:ext cx="2997642" cy="3143250"/>
          </a:xfrm>
          <a:custGeom>
            <a:avLst/>
            <a:gdLst>
              <a:gd name="connsiteX0" fmla="*/ 3037408 w 6540310"/>
              <a:gd name="connsiteY0" fmla="*/ 0 h 6858000"/>
              <a:gd name="connsiteX1" fmla="*/ 6540310 w 6540310"/>
              <a:gd name="connsiteY1" fmla="*/ 0 h 6858000"/>
              <a:gd name="connsiteX2" fmla="*/ 3502902 w 6540310"/>
              <a:gd name="connsiteY2" fmla="*/ 6858000 h 6858000"/>
              <a:gd name="connsiteX3" fmla="*/ 0 w 65403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540310" h="685800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任意多边形: 形状 28"/>
          <p:cNvSpPr/>
          <p:nvPr/>
        </p:nvSpPr>
        <p:spPr>
          <a:xfrm flipH="1">
            <a:off x="0" y="0"/>
            <a:ext cx="4985736" cy="6858001"/>
          </a:xfrm>
          <a:custGeom>
            <a:avLst/>
            <a:gdLst>
              <a:gd name="connsiteX0" fmla="*/ 1940583 w 5789739"/>
              <a:gd name="connsiteY0" fmla="*/ 0 h 6858001"/>
              <a:gd name="connsiteX1" fmla="*/ 5789739 w 5789739"/>
              <a:gd name="connsiteY1" fmla="*/ 0 h 6858001"/>
              <a:gd name="connsiteX2" fmla="*/ 5789739 w 5789739"/>
              <a:gd name="connsiteY2" fmla="*/ 6858001 h 6858001"/>
              <a:gd name="connsiteX3" fmla="*/ 0 w 5789739"/>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789739" h="6858001">
                <a:moveTo>
                  <a:pt x="1940583" y="0"/>
                </a:moveTo>
                <a:lnTo>
                  <a:pt x="5789739" y="0"/>
                </a:lnTo>
                <a:lnTo>
                  <a:pt x="5789739" y="6858001"/>
                </a:lnTo>
                <a:lnTo>
                  <a:pt x="0" y="6858001"/>
                </a:lnTo>
                <a:close/>
              </a:path>
            </a:pathLst>
          </a:custGeom>
          <a:solidFill>
            <a:srgbClr val="3F94D5"/>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平行四边形 29"/>
          <p:cNvSpPr/>
          <p:nvPr/>
        </p:nvSpPr>
        <p:spPr>
          <a:xfrm rot="325359" flipH="1">
            <a:off x="3126449" y="49106"/>
            <a:ext cx="1130798" cy="2985421"/>
          </a:xfrm>
          <a:prstGeom prst="parallelogram">
            <a:avLst>
              <a:gd name="adj" fmla="val 8755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平行四边形 30"/>
          <p:cNvSpPr/>
          <p:nvPr/>
        </p:nvSpPr>
        <p:spPr>
          <a:xfrm flipH="1">
            <a:off x="3819418" y="2560827"/>
            <a:ext cx="1526550" cy="4574224"/>
          </a:xfrm>
          <a:prstGeom prst="parallelogram">
            <a:avLst>
              <a:gd name="adj" fmla="val 8086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1" name="组合 20"/>
          <p:cNvGrpSpPr/>
          <p:nvPr/>
        </p:nvGrpSpPr>
        <p:grpSpPr>
          <a:xfrm flipH="1">
            <a:off x="1949102" y="1907377"/>
            <a:ext cx="10242898" cy="3009702"/>
            <a:chOff x="-107281" y="2214417"/>
            <a:chExt cx="9458492" cy="2521969"/>
          </a:xfrm>
        </p:grpSpPr>
        <p:sp>
          <p:nvSpPr>
            <p:cNvPr id="22" name="任意多边形: 形状 33"/>
            <p:cNvSpPr/>
            <p:nvPr/>
          </p:nvSpPr>
          <p:spPr>
            <a:xfrm>
              <a:off x="-107281" y="2214417"/>
              <a:ext cx="9458492" cy="2521969"/>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1" u="none" strike="noStrike" kern="0" cap="none" spc="0" normalizeH="0" baseline="0" noProof="0" dirty="0">
                <a:ln>
                  <a:noFill/>
                </a:ln>
                <a:solidFill>
                  <a:srgbClr val="FFFFFF"/>
                </a:solidFill>
                <a:effectLst/>
                <a:uLnTx/>
                <a:uFillTx/>
                <a:cs typeface="+mn-ea"/>
                <a:sym typeface="+mn-lt"/>
              </a:endParaRPr>
            </a:p>
          </p:txBody>
        </p:sp>
        <p:sp>
          <p:nvSpPr>
            <p:cNvPr id="23" name="矩形 22"/>
            <p:cNvSpPr/>
            <p:nvPr/>
          </p:nvSpPr>
          <p:spPr>
            <a:xfrm>
              <a:off x="-9405" y="2214417"/>
              <a:ext cx="8775453" cy="2521969"/>
            </a:xfrm>
            <a:prstGeom prst="rect">
              <a:avLst/>
            </a:prstGeom>
            <a:solidFill>
              <a:srgbClr val="FFFFFF"/>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1" u="none" strike="noStrike" kern="0" cap="none" spc="0" normalizeH="0" baseline="0" noProof="0">
                <a:ln>
                  <a:noFill/>
                </a:ln>
                <a:solidFill>
                  <a:srgbClr val="FFFFFF"/>
                </a:solidFill>
                <a:effectLst/>
                <a:uLnTx/>
                <a:uFillTx/>
                <a:cs typeface="+mn-ea"/>
                <a:sym typeface="+mn-lt"/>
              </a:endParaRPr>
            </a:p>
          </p:txBody>
        </p:sp>
      </p:grpSp>
      <p:sp>
        <p:nvSpPr>
          <p:cNvPr id="25" name="文本框 24"/>
          <p:cNvSpPr txBox="1"/>
          <p:nvPr/>
        </p:nvSpPr>
        <p:spPr>
          <a:xfrm flipH="1">
            <a:off x="3327024" y="1907377"/>
            <a:ext cx="1946826" cy="2646878"/>
          </a:xfrm>
          <a:prstGeom prst="rect">
            <a:avLst/>
          </a:prstGeom>
          <a:noFill/>
        </p:spPr>
        <p:txBody>
          <a:bodyPr wrap="square" rtlCol="0">
            <a:spAutoFit/>
          </a:bodyPr>
          <a:lstStyle/>
          <a:p>
            <a:pPr algn="dist"/>
            <a:r>
              <a:rPr kumimoji="1" lang="en-US" altLang="zh-CN" sz="16600" b="1" dirty="0">
                <a:solidFill>
                  <a:srgbClr val="3F94D5"/>
                </a:solidFill>
                <a:cs typeface="+mn-ea"/>
                <a:sym typeface="+mn-lt"/>
              </a:rPr>
              <a:t>8</a:t>
            </a:r>
            <a:endParaRPr kumimoji="1" lang="zh-CN" altLang="en-US" sz="41300" b="1" dirty="0">
              <a:solidFill>
                <a:srgbClr val="3F94D5"/>
              </a:solidFill>
              <a:cs typeface="+mn-ea"/>
              <a:sym typeface="+mn-lt"/>
            </a:endParaRPr>
          </a:p>
        </p:txBody>
      </p:sp>
      <p:sp>
        <p:nvSpPr>
          <p:cNvPr id="26" name="文本框 25"/>
          <p:cNvSpPr txBox="1"/>
          <p:nvPr/>
        </p:nvSpPr>
        <p:spPr>
          <a:xfrm flipH="1">
            <a:off x="3026952" y="3820906"/>
            <a:ext cx="931024" cy="461665"/>
          </a:xfrm>
          <a:prstGeom prst="rect">
            <a:avLst/>
          </a:prstGeom>
          <a:noFill/>
        </p:spPr>
        <p:txBody>
          <a:bodyPr wrap="none" rtlCol="0">
            <a:spAutoFit/>
          </a:bodyPr>
          <a:lstStyle/>
          <a:p>
            <a:r>
              <a:rPr kumimoji="1" lang="en-US" altLang="zh-CN" sz="2400" dirty="0">
                <a:solidFill>
                  <a:schemeClr val="bg2">
                    <a:lumMod val="25000"/>
                  </a:schemeClr>
                </a:solidFill>
                <a:cs typeface="+mn-ea"/>
                <a:sym typeface="+mn-lt"/>
              </a:rPr>
              <a:t>PART</a:t>
            </a:r>
            <a:endParaRPr kumimoji="1" lang="zh-CN" altLang="en-US" sz="2400" dirty="0">
              <a:solidFill>
                <a:schemeClr val="bg2">
                  <a:lumMod val="25000"/>
                </a:schemeClr>
              </a:solidFill>
              <a:cs typeface="+mn-ea"/>
              <a:sym typeface="+mn-lt"/>
            </a:endParaRPr>
          </a:p>
        </p:txBody>
      </p:sp>
      <p:sp>
        <p:nvSpPr>
          <p:cNvPr id="27" name="矩形 26"/>
          <p:cNvSpPr/>
          <p:nvPr/>
        </p:nvSpPr>
        <p:spPr>
          <a:xfrm>
            <a:off x="5749186" y="2145091"/>
            <a:ext cx="5720198" cy="1569660"/>
          </a:xfrm>
          <a:prstGeom prst="rect">
            <a:avLst/>
          </a:prstGeom>
        </p:spPr>
        <p:txBody>
          <a:bodyPr wrap="square">
            <a:spAutoFit/>
          </a:bodyPr>
          <a:lstStyle/>
          <a:p>
            <a:r>
              <a:rPr lang="zh-CN" altLang="en-US" sz="4800" b="1" dirty="0">
                <a:solidFill>
                  <a:schemeClr val="bg2">
                    <a:lumMod val="25000"/>
                  </a:schemeClr>
                </a:solidFill>
                <a:cs typeface="+mn-ea"/>
                <a:sym typeface="+mn-lt"/>
              </a:rPr>
              <a:t>全员努力，完成</a:t>
            </a:r>
            <a:r>
              <a:rPr lang="en-US" altLang="zh-CN" sz="4800" b="1" dirty="0">
                <a:solidFill>
                  <a:schemeClr val="bg2">
                    <a:lumMod val="25000"/>
                  </a:schemeClr>
                </a:solidFill>
                <a:cs typeface="+mn-ea"/>
                <a:sym typeface="+mn-lt"/>
              </a:rPr>
              <a:t>GMP</a:t>
            </a:r>
            <a:r>
              <a:rPr lang="zh-CN" altLang="en-US" sz="4800" b="1" dirty="0">
                <a:solidFill>
                  <a:schemeClr val="bg2">
                    <a:lumMod val="25000"/>
                  </a:schemeClr>
                </a:solidFill>
                <a:cs typeface="+mn-ea"/>
                <a:sym typeface="+mn-lt"/>
              </a:rPr>
              <a:t>复验工作 </a:t>
            </a:r>
            <a:endParaRPr lang="zh-CN" altLang="en-US" sz="4800" b="1" dirty="0">
              <a:solidFill>
                <a:schemeClr val="bg2">
                  <a:lumMod val="25000"/>
                </a:schemeClr>
              </a:solidFill>
              <a:cs typeface="+mn-ea"/>
              <a:sym typeface="+mn-lt"/>
            </a:endParaRPr>
          </a:p>
        </p:txBody>
      </p:sp>
      <p:sp>
        <p:nvSpPr>
          <p:cNvPr id="4" name="矩形 3"/>
          <p:cNvSpPr/>
          <p:nvPr/>
        </p:nvSpPr>
        <p:spPr>
          <a:xfrm>
            <a:off x="5227301" y="3620851"/>
            <a:ext cx="6977374" cy="400110"/>
          </a:xfrm>
          <a:prstGeom prst="rect">
            <a:avLst/>
          </a:prstGeom>
          <a:noFill/>
        </p:spPr>
        <p:txBody>
          <a:bodyPr wrap="square">
            <a:spAutoFit/>
          </a:bodyPr>
          <a:lstStyle/>
          <a:p>
            <a:r>
              <a:rPr lang="en-US" altLang="zh-CN" sz="2000" dirty="0">
                <a:solidFill>
                  <a:schemeClr val="bg2">
                    <a:lumMod val="25000"/>
                  </a:schemeClr>
                </a:solidFill>
                <a:cs typeface="+mn-ea"/>
                <a:sym typeface="+mn-lt"/>
              </a:rPr>
              <a:t>All staff work hard to complete GMP re inspection</a:t>
            </a:r>
            <a:endParaRPr lang="zh-CN" altLang="en-US" sz="2000" dirty="0">
              <a:solidFill>
                <a:schemeClr val="bg2">
                  <a:lumMod val="2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500"/>
                                        <p:tgtEl>
                                          <p:spTgt spid="3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500"/>
                            </p:stCondLst>
                            <p:childTnLst>
                              <p:par>
                                <p:cTn id="37" presetID="2" presetClass="entr" presetSubtype="4" fill="hold" grpId="0" nodeType="afterEffect">
                                  <p:stCondLst>
                                    <p:cond delay="0"/>
                                  </p:stCondLst>
                                  <p:iterate type="lt">
                                    <p:tmPct val="10000"/>
                                  </p:iterate>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9" grpId="0" animBg="1"/>
      <p:bldP spid="30" grpId="0" animBg="1"/>
      <p:bldP spid="31" grpId="0" animBg="1"/>
      <p:bldP spid="25" grpId="0"/>
      <p:bldP spid="26" grpId="0"/>
      <p:bldP spid="27"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3112164" cy="625646"/>
            <a:chOff x="0" y="0"/>
            <a:chExt cx="3112164" cy="625646"/>
          </a:xfrm>
        </p:grpSpPr>
        <p:sp>
          <p:nvSpPr>
            <p:cNvPr id="4" name="任意多边形: 形状 3"/>
            <p:cNvSpPr/>
            <p:nvPr/>
          </p:nvSpPr>
          <p:spPr>
            <a:xfrm flipH="1" flipV="1">
              <a:off x="0" y="0"/>
              <a:ext cx="3112164" cy="625646"/>
            </a:xfrm>
            <a:custGeom>
              <a:avLst/>
              <a:gdLst>
                <a:gd name="connsiteX0" fmla="*/ 3112164 w 3112164"/>
                <a:gd name="connsiteY0" fmla="*/ 625646 h 625646"/>
                <a:gd name="connsiteX1" fmla="*/ 0 w 3112164"/>
                <a:gd name="connsiteY1" fmla="*/ 625646 h 625646"/>
                <a:gd name="connsiteX2" fmla="*/ 277099 w 3112164"/>
                <a:gd name="connsiteY2" fmla="*/ 0 h 625646"/>
                <a:gd name="connsiteX3" fmla="*/ 3112164 w 3112164"/>
                <a:gd name="connsiteY3" fmla="*/ 0 h 625646"/>
              </a:gdLst>
              <a:ahLst/>
              <a:cxnLst>
                <a:cxn ang="0">
                  <a:pos x="connsiteX0" y="connsiteY0"/>
                </a:cxn>
                <a:cxn ang="0">
                  <a:pos x="connsiteX1" y="connsiteY1"/>
                </a:cxn>
                <a:cxn ang="0">
                  <a:pos x="connsiteX2" y="connsiteY2"/>
                </a:cxn>
                <a:cxn ang="0">
                  <a:pos x="connsiteX3" y="connsiteY3"/>
                </a:cxn>
              </a:cxnLst>
              <a:rect l="l" t="t" r="r" b="b"/>
              <a:pathLst>
                <a:path w="3112164" h="625646">
                  <a:moveTo>
                    <a:pt x="3112164" y="625646"/>
                  </a:moveTo>
                  <a:lnTo>
                    <a:pt x="0" y="625646"/>
                  </a:lnTo>
                  <a:lnTo>
                    <a:pt x="277099" y="0"/>
                  </a:lnTo>
                  <a:lnTo>
                    <a:pt x="3112164" y="0"/>
                  </a:lnTo>
                  <a:close/>
                </a:path>
              </a:pathLst>
            </a:custGeom>
            <a:solidFill>
              <a:srgbClr val="3F94D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 name="TextBox 7"/>
            <p:cNvSpPr>
              <a:spLocks noChangeArrowheads="1"/>
            </p:cNvSpPr>
            <p:nvPr/>
          </p:nvSpPr>
          <p:spPr bwMode="auto">
            <a:xfrm>
              <a:off x="434563" y="9668"/>
              <a:ext cx="1978437"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b="1" dirty="0">
                  <a:solidFill>
                    <a:schemeClr val="bg1"/>
                  </a:solidFill>
                  <a:cs typeface="+mn-ea"/>
                  <a:sym typeface="+mn-lt"/>
                </a:rPr>
                <a:t>全员努力，完成</a:t>
              </a:r>
              <a:r>
                <a:rPr lang="en-US" altLang="zh-CN" b="1" dirty="0">
                  <a:solidFill>
                    <a:schemeClr val="bg1"/>
                  </a:solidFill>
                  <a:cs typeface="+mn-ea"/>
                  <a:sym typeface="+mn-lt"/>
                </a:rPr>
                <a:t>GMP</a:t>
              </a:r>
              <a:r>
                <a:rPr lang="zh-CN" altLang="en-US" b="1" dirty="0">
                  <a:solidFill>
                    <a:schemeClr val="bg1"/>
                  </a:solidFill>
                  <a:cs typeface="+mn-ea"/>
                  <a:sym typeface="+mn-lt"/>
                </a:rPr>
                <a:t>复验工作 </a:t>
              </a:r>
              <a:endParaRPr lang="zh-CN" altLang="en-US" b="1" dirty="0">
                <a:solidFill>
                  <a:schemeClr val="bg1"/>
                </a:solidFill>
                <a:cs typeface="+mn-ea"/>
                <a:sym typeface="+mn-lt"/>
              </a:endParaRPr>
            </a:p>
          </p:txBody>
        </p:sp>
      </p:grpSp>
      <p:cxnSp>
        <p:nvCxnSpPr>
          <p:cNvPr id="6" name="直接连接符 5"/>
          <p:cNvCxnSpPr>
            <a:stCxn id="4" idx="2"/>
          </p:cNvCxnSpPr>
          <p:nvPr/>
        </p:nvCxnSpPr>
        <p:spPr>
          <a:xfrm>
            <a:off x="2835065" y="625646"/>
            <a:ext cx="93569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755952" y="4225624"/>
            <a:ext cx="8674053" cy="1754326"/>
          </a:xfrm>
          <a:prstGeom prst="rect">
            <a:avLst/>
          </a:prstGeom>
        </p:spPr>
        <p:txBody>
          <a:bodyPr wrap="square">
            <a:spAutoFit/>
          </a:bodyPr>
          <a:lstStyle/>
          <a:p>
            <a:pPr>
              <a:lnSpc>
                <a:spcPct val="150000"/>
              </a:lnSpc>
            </a:pPr>
            <a:r>
              <a:rPr lang="zh-CN" altLang="en-US" dirty="0">
                <a:solidFill>
                  <a:schemeClr val="bg2">
                    <a:lumMod val="25000"/>
                  </a:schemeClr>
                </a:solidFill>
                <a:cs typeface="+mn-ea"/>
                <a:sym typeface="+mn-lt"/>
              </a:rPr>
              <a:t>上半年，始终没有放松对员工的安全教育，通过晨会、新员工培训给员工讲解各岗位安全注意事项，培训安全管理制度。每次新员工上岗前都必须培训安全知识，并在外包装熟悉至少一个月时间，使新员工对整个车间情况有一个逐渐熟悉的过程，尽量杜绝安全事故的发生。</a:t>
            </a:r>
            <a:endParaRPr lang="zh-CN" altLang="en-US" dirty="0">
              <a:solidFill>
                <a:schemeClr val="bg2">
                  <a:lumMod val="25000"/>
                </a:schemeClr>
              </a:solidFill>
              <a:cs typeface="+mn-ea"/>
              <a:sym typeface="+mn-lt"/>
            </a:endParaRPr>
          </a:p>
        </p:txBody>
      </p:sp>
      <p:pic>
        <p:nvPicPr>
          <p:cNvPr id="11" name="图片 10"/>
          <p:cNvPicPr>
            <a:picLocks noChangeAspect="1"/>
          </p:cNvPicPr>
          <p:nvPr/>
        </p:nvPicPr>
        <p:blipFill rotWithShape="1">
          <a:blip r:embed="rId1" cstate="screen"/>
          <a:srcRect l="1466"/>
          <a:stretch>
            <a:fillRect/>
          </a:stretch>
        </p:blipFill>
        <p:spPr>
          <a:xfrm>
            <a:off x="1423781" y="1428605"/>
            <a:ext cx="9338396" cy="243626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3112164" cy="625646"/>
            <a:chOff x="0" y="0"/>
            <a:chExt cx="3112164" cy="625646"/>
          </a:xfrm>
        </p:grpSpPr>
        <p:sp>
          <p:nvSpPr>
            <p:cNvPr id="4" name="任意多边形: 形状 3"/>
            <p:cNvSpPr/>
            <p:nvPr/>
          </p:nvSpPr>
          <p:spPr>
            <a:xfrm flipH="1" flipV="1">
              <a:off x="0" y="0"/>
              <a:ext cx="3112164" cy="625646"/>
            </a:xfrm>
            <a:custGeom>
              <a:avLst/>
              <a:gdLst>
                <a:gd name="connsiteX0" fmla="*/ 3112164 w 3112164"/>
                <a:gd name="connsiteY0" fmla="*/ 625646 h 625646"/>
                <a:gd name="connsiteX1" fmla="*/ 0 w 3112164"/>
                <a:gd name="connsiteY1" fmla="*/ 625646 h 625646"/>
                <a:gd name="connsiteX2" fmla="*/ 277099 w 3112164"/>
                <a:gd name="connsiteY2" fmla="*/ 0 h 625646"/>
                <a:gd name="connsiteX3" fmla="*/ 3112164 w 3112164"/>
                <a:gd name="connsiteY3" fmla="*/ 0 h 625646"/>
              </a:gdLst>
              <a:ahLst/>
              <a:cxnLst>
                <a:cxn ang="0">
                  <a:pos x="connsiteX0" y="connsiteY0"/>
                </a:cxn>
                <a:cxn ang="0">
                  <a:pos x="connsiteX1" y="connsiteY1"/>
                </a:cxn>
                <a:cxn ang="0">
                  <a:pos x="connsiteX2" y="connsiteY2"/>
                </a:cxn>
                <a:cxn ang="0">
                  <a:pos x="connsiteX3" y="connsiteY3"/>
                </a:cxn>
              </a:cxnLst>
              <a:rect l="l" t="t" r="r" b="b"/>
              <a:pathLst>
                <a:path w="3112164" h="625646">
                  <a:moveTo>
                    <a:pt x="3112164" y="625646"/>
                  </a:moveTo>
                  <a:lnTo>
                    <a:pt x="0" y="625646"/>
                  </a:lnTo>
                  <a:lnTo>
                    <a:pt x="277099" y="0"/>
                  </a:lnTo>
                  <a:lnTo>
                    <a:pt x="3112164" y="0"/>
                  </a:lnTo>
                  <a:close/>
                </a:path>
              </a:pathLst>
            </a:custGeom>
            <a:solidFill>
              <a:srgbClr val="3F94D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 name="TextBox 7"/>
            <p:cNvSpPr>
              <a:spLocks noChangeArrowheads="1"/>
            </p:cNvSpPr>
            <p:nvPr/>
          </p:nvSpPr>
          <p:spPr bwMode="auto">
            <a:xfrm>
              <a:off x="434563" y="9668"/>
              <a:ext cx="1978437"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b="1" dirty="0">
                  <a:solidFill>
                    <a:schemeClr val="bg1"/>
                  </a:solidFill>
                  <a:cs typeface="+mn-ea"/>
                  <a:sym typeface="+mn-lt"/>
                </a:rPr>
                <a:t>全员努力，完成</a:t>
              </a:r>
              <a:r>
                <a:rPr lang="en-US" altLang="zh-CN" b="1" dirty="0">
                  <a:solidFill>
                    <a:schemeClr val="bg1"/>
                  </a:solidFill>
                  <a:cs typeface="+mn-ea"/>
                  <a:sym typeface="+mn-lt"/>
                </a:rPr>
                <a:t>GMP</a:t>
              </a:r>
              <a:r>
                <a:rPr lang="zh-CN" altLang="en-US" b="1" dirty="0">
                  <a:solidFill>
                    <a:schemeClr val="bg1"/>
                  </a:solidFill>
                  <a:cs typeface="+mn-ea"/>
                  <a:sym typeface="+mn-lt"/>
                </a:rPr>
                <a:t>复验工作 </a:t>
              </a:r>
              <a:endParaRPr lang="zh-CN" altLang="en-US" b="1" dirty="0">
                <a:solidFill>
                  <a:schemeClr val="bg1"/>
                </a:solidFill>
                <a:cs typeface="+mn-ea"/>
                <a:sym typeface="+mn-lt"/>
              </a:endParaRPr>
            </a:p>
          </p:txBody>
        </p:sp>
      </p:grpSp>
      <p:cxnSp>
        <p:nvCxnSpPr>
          <p:cNvPr id="6" name="直接连接符 5"/>
          <p:cNvCxnSpPr>
            <a:stCxn id="4" idx="2"/>
          </p:cNvCxnSpPr>
          <p:nvPr/>
        </p:nvCxnSpPr>
        <p:spPr>
          <a:xfrm>
            <a:off x="2835065" y="625646"/>
            <a:ext cx="93569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5732238" y="2484390"/>
            <a:ext cx="4808761" cy="3000821"/>
          </a:xfrm>
          <a:prstGeom prst="rect">
            <a:avLst/>
          </a:prstGeom>
        </p:spPr>
        <p:txBody>
          <a:bodyPr wrap="square">
            <a:spAutoFit/>
          </a:bodyPr>
          <a:lstStyle/>
          <a:p>
            <a:pPr>
              <a:lnSpc>
                <a:spcPct val="150000"/>
              </a:lnSpc>
            </a:pPr>
            <a:r>
              <a:rPr lang="zh-CN" altLang="en-US" dirty="0">
                <a:solidFill>
                  <a:schemeClr val="bg2">
                    <a:lumMod val="25000"/>
                  </a:schemeClr>
                </a:solidFill>
                <a:cs typeface="+mn-ea"/>
                <a:sym typeface="+mn-lt"/>
              </a:rPr>
              <a:t>车间仓库从</a:t>
            </a:r>
            <a:r>
              <a:rPr lang="en-US" altLang="zh-CN" dirty="0">
                <a:solidFill>
                  <a:schemeClr val="bg2">
                    <a:lumMod val="25000"/>
                  </a:schemeClr>
                </a:solidFill>
                <a:cs typeface="+mn-ea"/>
                <a:sym typeface="+mn-lt"/>
              </a:rPr>
              <a:t>3</a:t>
            </a:r>
            <a:r>
              <a:rPr lang="zh-CN" altLang="en-US" dirty="0">
                <a:solidFill>
                  <a:schemeClr val="bg2">
                    <a:lumMod val="25000"/>
                  </a:schemeClr>
                </a:solidFill>
                <a:cs typeface="+mn-ea"/>
                <a:sym typeface="+mn-lt"/>
              </a:rPr>
              <a:t>月底就开始，合理安排清场用具及人员分配，都把任务分配到个人，车间人员加班加点仅用</a:t>
            </a:r>
            <a:r>
              <a:rPr lang="en-US" altLang="zh-CN" dirty="0">
                <a:solidFill>
                  <a:schemeClr val="bg2">
                    <a:lumMod val="25000"/>
                  </a:schemeClr>
                </a:solidFill>
                <a:cs typeface="+mn-ea"/>
                <a:sym typeface="+mn-lt"/>
              </a:rPr>
              <a:t>20</a:t>
            </a:r>
            <a:r>
              <a:rPr lang="zh-CN" altLang="en-US" dirty="0">
                <a:solidFill>
                  <a:schemeClr val="bg2">
                    <a:lumMod val="25000"/>
                  </a:schemeClr>
                </a:solidFill>
                <a:cs typeface="+mn-ea"/>
                <a:sym typeface="+mn-lt"/>
              </a:rPr>
              <a:t>来天就把车间现场卫生、设备、工具进行彻底清洁干净，符合</a:t>
            </a:r>
            <a:r>
              <a:rPr lang="en-US" altLang="zh-CN" dirty="0">
                <a:solidFill>
                  <a:schemeClr val="bg2">
                    <a:lumMod val="25000"/>
                  </a:schemeClr>
                </a:solidFill>
                <a:cs typeface="+mn-ea"/>
                <a:sym typeface="+mn-lt"/>
              </a:rPr>
              <a:t>GMP</a:t>
            </a:r>
            <a:r>
              <a:rPr lang="zh-CN" altLang="en-US" dirty="0">
                <a:solidFill>
                  <a:schemeClr val="bg2">
                    <a:lumMod val="25000"/>
                  </a:schemeClr>
                </a:solidFill>
                <a:cs typeface="+mn-ea"/>
                <a:sym typeface="+mn-lt"/>
              </a:rPr>
              <a:t>认证要求。再这期间再抽时间把每人所需要掌握的软件背熟、现场装填标志进行重新设计并准备完善。 </a:t>
            </a:r>
            <a:endParaRPr lang="zh-CN" altLang="en-US" dirty="0">
              <a:solidFill>
                <a:schemeClr val="bg2">
                  <a:lumMod val="25000"/>
                </a:schemeClr>
              </a:solidFill>
              <a:cs typeface="+mn-ea"/>
              <a:sym typeface="+mn-lt"/>
            </a:endParaRPr>
          </a:p>
        </p:txBody>
      </p:sp>
      <p:sp>
        <p:nvSpPr>
          <p:cNvPr id="134" name="矩形 133"/>
          <p:cNvSpPr/>
          <p:nvPr/>
        </p:nvSpPr>
        <p:spPr>
          <a:xfrm>
            <a:off x="1423781" y="1326350"/>
            <a:ext cx="2288852" cy="4703484"/>
          </a:xfrm>
          <a:prstGeom prst="rect">
            <a:avLst/>
          </a:prstGeom>
          <a:solidFill>
            <a:srgbClr val="2285C5"/>
          </a:solidFill>
          <a:ln>
            <a:noFill/>
          </a:ln>
          <a:effectLst>
            <a:outerShdw blurRad="50800" dist="1016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7" name="图片 136"/>
          <p:cNvPicPr>
            <a:picLocks noChangeAspect="1"/>
          </p:cNvPicPr>
          <p:nvPr/>
        </p:nvPicPr>
        <p:blipFill rotWithShape="1">
          <a:blip r:embed="rId1" cstate="screen"/>
          <a:srcRect/>
          <a:stretch>
            <a:fillRect/>
          </a:stretch>
        </p:blipFill>
        <p:spPr>
          <a:xfrm>
            <a:off x="2176265" y="2108320"/>
            <a:ext cx="3072736" cy="3288669"/>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4"/>
                                        </p:tgtEl>
                                        <p:attrNameLst>
                                          <p:attrName>style.visibility</p:attrName>
                                        </p:attrNameLst>
                                      </p:cBhvr>
                                      <p:to>
                                        <p:strVal val="visible"/>
                                      </p:to>
                                    </p:set>
                                    <p:animEffect transition="in" filter="wipe(down)">
                                      <p:cBhvr>
                                        <p:cTn id="17" dur="500"/>
                                        <p:tgtEl>
                                          <p:spTgt spid="1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7"/>
                                        </p:tgtEl>
                                        <p:attrNameLst>
                                          <p:attrName>style.visibility</p:attrName>
                                        </p:attrNameLst>
                                      </p:cBhvr>
                                      <p:to>
                                        <p:strVal val="visible"/>
                                      </p:to>
                                    </p:set>
                                    <p:animEffect transition="in" filter="fade">
                                      <p:cBhvr>
                                        <p:cTn id="22" dur="500"/>
                                        <p:tgtEl>
                                          <p:spTgt spid="13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形状 19"/>
          <p:cNvSpPr/>
          <p:nvPr/>
        </p:nvSpPr>
        <p:spPr>
          <a:xfrm flipH="1">
            <a:off x="8471742" y="0"/>
            <a:ext cx="2997642" cy="3143250"/>
          </a:xfrm>
          <a:custGeom>
            <a:avLst/>
            <a:gdLst>
              <a:gd name="connsiteX0" fmla="*/ 3037408 w 6540310"/>
              <a:gd name="connsiteY0" fmla="*/ 0 h 6858000"/>
              <a:gd name="connsiteX1" fmla="*/ 6540310 w 6540310"/>
              <a:gd name="connsiteY1" fmla="*/ 0 h 6858000"/>
              <a:gd name="connsiteX2" fmla="*/ 3502902 w 6540310"/>
              <a:gd name="connsiteY2" fmla="*/ 6858000 h 6858000"/>
              <a:gd name="connsiteX3" fmla="*/ 0 w 65403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540310" h="685800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任意多边形: 形状 28"/>
          <p:cNvSpPr/>
          <p:nvPr/>
        </p:nvSpPr>
        <p:spPr>
          <a:xfrm flipH="1">
            <a:off x="0" y="0"/>
            <a:ext cx="4985736" cy="6858001"/>
          </a:xfrm>
          <a:custGeom>
            <a:avLst/>
            <a:gdLst>
              <a:gd name="connsiteX0" fmla="*/ 1940583 w 5789739"/>
              <a:gd name="connsiteY0" fmla="*/ 0 h 6858001"/>
              <a:gd name="connsiteX1" fmla="*/ 5789739 w 5789739"/>
              <a:gd name="connsiteY1" fmla="*/ 0 h 6858001"/>
              <a:gd name="connsiteX2" fmla="*/ 5789739 w 5789739"/>
              <a:gd name="connsiteY2" fmla="*/ 6858001 h 6858001"/>
              <a:gd name="connsiteX3" fmla="*/ 0 w 5789739"/>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789739" h="6858001">
                <a:moveTo>
                  <a:pt x="1940583" y="0"/>
                </a:moveTo>
                <a:lnTo>
                  <a:pt x="5789739" y="0"/>
                </a:lnTo>
                <a:lnTo>
                  <a:pt x="5789739" y="6858001"/>
                </a:lnTo>
                <a:lnTo>
                  <a:pt x="0" y="6858001"/>
                </a:lnTo>
                <a:close/>
              </a:path>
            </a:pathLst>
          </a:custGeom>
          <a:solidFill>
            <a:srgbClr val="3F94D5"/>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平行四边形 29"/>
          <p:cNvSpPr/>
          <p:nvPr/>
        </p:nvSpPr>
        <p:spPr>
          <a:xfrm rot="325359" flipH="1">
            <a:off x="3126449" y="49106"/>
            <a:ext cx="1130798" cy="2985421"/>
          </a:xfrm>
          <a:prstGeom prst="parallelogram">
            <a:avLst>
              <a:gd name="adj" fmla="val 8755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平行四边形 30"/>
          <p:cNvSpPr/>
          <p:nvPr/>
        </p:nvSpPr>
        <p:spPr>
          <a:xfrm flipH="1">
            <a:off x="3819418" y="2560827"/>
            <a:ext cx="1526550" cy="4574224"/>
          </a:xfrm>
          <a:prstGeom prst="parallelogram">
            <a:avLst>
              <a:gd name="adj" fmla="val 8086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1" name="组合 20"/>
          <p:cNvGrpSpPr/>
          <p:nvPr/>
        </p:nvGrpSpPr>
        <p:grpSpPr>
          <a:xfrm flipH="1">
            <a:off x="1949104" y="1887688"/>
            <a:ext cx="10242898" cy="3009702"/>
            <a:chOff x="-107281" y="2214417"/>
            <a:chExt cx="9458492" cy="2521969"/>
          </a:xfrm>
        </p:grpSpPr>
        <p:sp>
          <p:nvSpPr>
            <p:cNvPr id="22" name="任意多边形: 形状 33"/>
            <p:cNvSpPr/>
            <p:nvPr/>
          </p:nvSpPr>
          <p:spPr>
            <a:xfrm>
              <a:off x="-107281" y="2214417"/>
              <a:ext cx="9458492" cy="2521969"/>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1" u="none" strike="noStrike" kern="0" cap="none" spc="0" normalizeH="0" baseline="0" noProof="0" dirty="0">
                <a:ln>
                  <a:noFill/>
                </a:ln>
                <a:solidFill>
                  <a:srgbClr val="FFFFFF"/>
                </a:solidFill>
                <a:effectLst/>
                <a:uLnTx/>
                <a:uFillTx/>
                <a:cs typeface="+mn-ea"/>
                <a:sym typeface="+mn-lt"/>
              </a:endParaRPr>
            </a:p>
          </p:txBody>
        </p:sp>
        <p:sp>
          <p:nvSpPr>
            <p:cNvPr id="23" name="矩形 22"/>
            <p:cNvSpPr/>
            <p:nvPr/>
          </p:nvSpPr>
          <p:spPr>
            <a:xfrm>
              <a:off x="-9405" y="2214417"/>
              <a:ext cx="8775453" cy="2521969"/>
            </a:xfrm>
            <a:prstGeom prst="rect">
              <a:avLst/>
            </a:prstGeom>
            <a:solidFill>
              <a:srgbClr val="FFFFFF"/>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1" u="none" strike="noStrike" kern="0" cap="none" spc="0" normalizeH="0" baseline="0" noProof="0">
                <a:ln>
                  <a:noFill/>
                </a:ln>
                <a:solidFill>
                  <a:srgbClr val="FFFFFF"/>
                </a:solidFill>
                <a:effectLst/>
                <a:uLnTx/>
                <a:uFillTx/>
                <a:cs typeface="+mn-ea"/>
                <a:sym typeface="+mn-lt"/>
              </a:endParaRPr>
            </a:p>
          </p:txBody>
        </p:sp>
      </p:grpSp>
      <p:sp>
        <p:nvSpPr>
          <p:cNvPr id="25" name="文本框 24"/>
          <p:cNvSpPr txBox="1"/>
          <p:nvPr/>
        </p:nvSpPr>
        <p:spPr>
          <a:xfrm flipH="1">
            <a:off x="3327024" y="1907377"/>
            <a:ext cx="1946826" cy="2646879"/>
          </a:xfrm>
          <a:prstGeom prst="rect">
            <a:avLst/>
          </a:prstGeom>
          <a:noFill/>
        </p:spPr>
        <p:txBody>
          <a:bodyPr wrap="square" rtlCol="0">
            <a:spAutoFit/>
          </a:bodyPr>
          <a:lstStyle/>
          <a:p>
            <a:pPr algn="dist"/>
            <a:r>
              <a:rPr kumimoji="1" lang="en-US" altLang="zh-CN" sz="16600" b="1" dirty="0">
                <a:solidFill>
                  <a:srgbClr val="3F94D5"/>
                </a:solidFill>
                <a:cs typeface="+mn-ea"/>
                <a:sym typeface="+mn-lt"/>
              </a:rPr>
              <a:t>1</a:t>
            </a:r>
            <a:endParaRPr kumimoji="1" lang="zh-CN" altLang="en-US" sz="41300" b="1" dirty="0">
              <a:solidFill>
                <a:srgbClr val="3F94D5"/>
              </a:solidFill>
              <a:cs typeface="+mn-ea"/>
              <a:sym typeface="+mn-lt"/>
            </a:endParaRPr>
          </a:p>
        </p:txBody>
      </p:sp>
      <p:sp>
        <p:nvSpPr>
          <p:cNvPr id="26" name="文本框 25"/>
          <p:cNvSpPr txBox="1"/>
          <p:nvPr/>
        </p:nvSpPr>
        <p:spPr>
          <a:xfrm flipH="1">
            <a:off x="3221031" y="3143250"/>
            <a:ext cx="931024" cy="461665"/>
          </a:xfrm>
          <a:prstGeom prst="rect">
            <a:avLst/>
          </a:prstGeom>
          <a:noFill/>
        </p:spPr>
        <p:txBody>
          <a:bodyPr wrap="none" rtlCol="0">
            <a:spAutoFit/>
          </a:bodyPr>
          <a:lstStyle/>
          <a:p>
            <a:r>
              <a:rPr kumimoji="1" lang="en-US" altLang="zh-CN" sz="2400" dirty="0">
                <a:solidFill>
                  <a:schemeClr val="bg2">
                    <a:lumMod val="25000"/>
                  </a:schemeClr>
                </a:solidFill>
                <a:cs typeface="+mn-ea"/>
                <a:sym typeface="+mn-lt"/>
              </a:rPr>
              <a:t>PART</a:t>
            </a:r>
            <a:endParaRPr kumimoji="1" lang="zh-CN" altLang="en-US" sz="2400" dirty="0">
              <a:solidFill>
                <a:schemeClr val="bg2">
                  <a:lumMod val="25000"/>
                </a:schemeClr>
              </a:solidFill>
              <a:cs typeface="+mn-ea"/>
              <a:sym typeface="+mn-lt"/>
            </a:endParaRPr>
          </a:p>
        </p:txBody>
      </p:sp>
      <p:sp>
        <p:nvSpPr>
          <p:cNvPr id="27" name="矩形 26"/>
          <p:cNvSpPr/>
          <p:nvPr/>
        </p:nvSpPr>
        <p:spPr>
          <a:xfrm>
            <a:off x="5516742" y="2621755"/>
            <a:ext cx="4801314" cy="1015663"/>
          </a:xfrm>
          <a:prstGeom prst="rect">
            <a:avLst/>
          </a:prstGeom>
        </p:spPr>
        <p:txBody>
          <a:bodyPr wrap="none">
            <a:spAutoFit/>
          </a:bodyPr>
          <a:lstStyle/>
          <a:p>
            <a:r>
              <a:rPr lang="zh-CN" altLang="en-US" sz="6000" b="1" dirty="0">
                <a:solidFill>
                  <a:schemeClr val="bg2">
                    <a:lumMod val="25000"/>
                  </a:schemeClr>
                </a:solidFill>
                <a:cs typeface="+mn-ea"/>
                <a:sym typeface="+mn-lt"/>
              </a:rPr>
              <a:t>产品产量方面</a:t>
            </a:r>
            <a:endParaRPr lang="zh-CN" altLang="en-US" sz="6000" b="1" dirty="0">
              <a:solidFill>
                <a:schemeClr val="bg2">
                  <a:lumMod val="25000"/>
                </a:schemeClr>
              </a:solidFill>
              <a:cs typeface="+mn-ea"/>
              <a:sym typeface="+mn-lt"/>
            </a:endParaRPr>
          </a:p>
        </p:txBody>
      </p:sp>
      <p:sp>
        <p:nvSpPr>
          <p:cNvPr id="4" name="矩形 3"/>
          <p:cNvSpPr/>
          <p:nvPr/>
        </p:nvSpPr>
        <p:spPr>
          <a:xfrm>
            <a:off x="6006673" y="3661890"/>
            <a:ext cx="3821452" cy="461665"/>
          </a:xfrm>
          <a:prstGeom prst="rect">
            <a:avLst/>
          </a:prstGeom>
          <a:noFill/>
        </p:spPr>
        <p:txBody>
          <a:bodyPr wrap="square">
            <a:spAutoFit/>
          </a:bodyPr>
          <a:lstStyle/>
          <a:p>
            <a:pPr algn="dist"/>
            <a:r>
              <a:rPr lang="en-US" altLang="zh-CN" sz="2400" dirty="0">
                <a:solidFill>
                  <a:schemeClr val="bg2">
                    <a:lumMod val="25000"/>
                  </a:schemeClr>
                </a:solidFill>
                <a:cs typeface="+mn-ea"/>
                <a:sym typeface="+mn-lt"/>
              </a:rPr>
              <a:t>Product output</a:t>
            </a:r>
            <a:endParaRPr lang="zh-CN" altLang="en-US" sz="2400" dirty="0">
              <a:solidFill>
                <a:schemeClr val="bg2">
                  <a:lumMod val="2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500"/>
                                        <p:tgtEl>
                                          <p:spTgt spid="3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500"/>
                            </p:stCondLst>
                            <p:childTnLst>
                              <p:par>
                                <p:cTn id="37" presetID="2" presetClass="entr" presetSubtype="4" fill="hold" grpId="0" nodeType="afterEffect">
                                  <p:stCondLst>
                                    <p:cond delay="0"/>
                                  </p:stCondLst>
                                  <p:iterate type="lt">
                                    <p:tmPct val="10000"/>
                                  </p:iterate>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9" grpId="0" animBg="1"/>
      <p:bldP spid="30" grpId="0" animBg="1"/>
      <p:bldP spid="31" grpId="0" animBg="1"/>
      <p:bldP spid="25" grpId="0"/>
      <p:bldP spid="26" grpId="0"/>
      <p:bldP spid="27"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形状 19"/>
          <p:cNvSpPr/>
          <p:nvPr/>
        </p:nvSpPr>
        <p:spPr>
          <a:xfrm flipH="1">
            <a:off x="8471742" y="0"/>
            <a:ext cx="2997642" cy="3143250"/>
          </a:xfrm>
          <a:custGeom>
            <a:avLst/>
            <a:gdLst>
              <a:gd name="connsiteX0" fmla="*/ 3037408 w 6540310"/>
              <a:gd name="connsiteY0" fmla="*/ 0 h 6858000"/>
              <a:gd name="connsiteX1" fmla="*/ 6540310 w 6540310"/>
              <a:gd name="connsiteY1" fmla="*/ 0 h 6858000"/>
              <a:gd name="connsiteX2" fmla="*/ 3502902 w 6540310"/>
              <a:gd name="connsiteY2" fmla="*/ 6858000 h 6858000"/>
              <a:gd name="connsiteX3" fmla="*/ 0 w 65403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540310" h="685800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任意多边形: 形状 28"/>
          <p:cNvSpPr/>
          <p:nvPr/>
        </p:nvSpPr>
        <p:spPr>
          <a:xfrm flipH="1">
            <a:off x="0" y="0"/>
            <a:ext cx="4985736" cy="6858001"/>
          </a:xfrm>
          <a:custGeom>
            <a:avLst/>
            <a:gdLst>
              <a:gd name="connsiteX0" fmla="*/ 1940583 w 5789739"/>
              <a:gd name="connsiteY0" fmla="*/ 0 h 6858001"/>
              <a:gd name="connsiteX1" fmla="*/ 5789739 w 5789739"/>
              <a:gd name="connsiteY1" fmla="*/ 0 h 6858001"/>
              <a:gd name="connsiteX2" fmla="*/ 5789739 w 5789739"/>
              <a:gd name="connsiteY2" fmla="*/ 6858001 h 6858001"/>
              <a:gd name="connsiteX3" fmla="*/ 0 w 5789739"/>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789739" h="6858001">
                <a:moveTo>
                  <a:pt x="1940583" y="0"/>
                </a:moveTo>
                <a:lnTo>
                  <a:pt x="5789739" y="0"/>
                </a:lnTo>
                <a:lnTo>
                  <a:pt x="5789739" y="6858001"/>
                </a:lnTo>
                <a:lnTo>
                  <a:pt x="0" y="6858001"/>
                </a:lnTo>
                <a:close/>
              </a:path>
            </a:pathLst>
          </a:custGeom>
          <a:solidFill>
            <a:srgbClr val="3F94D5"/>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平行四边形 29"/>
          <p:cNvSpPr/>
          <p:nvPr/>
        </p:nvSpPr>
        <p:spPr>
          <a:xfrm rot="325359" flipH="1">
            <a:off x="3126449" y="49106"/>
            <a:ext cx="1130798" cy="2985421"/>
          </a:xfrm>
          <a:prstGeom prst="parallelogram">
            <a:avLst>
              <a:gd name="adj" fmla="val 8755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平行四边形 30"/>
          <p:cNvSpPr/>
          <p:nvPr/>
        </p:nvSpPr>
        <p:spPr>
          <a:xfrm flipH="1">
            <a:off x="3819418" y="2560827"/>
            <a:ext cx="1526550" cy="4574224"/>
          </a:xfrm>
          <a:prstGeom prst="parallelogram">
            <a:avLst>
              <a:gd name="adj" fmla="val 8086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1" name="组合 20"/>
          <p:cNvGrpSpPr/>
          <p:nvPr/>
        </p:nvGrpSpPr>
        <p:grpSpPr>
          <a:xfrm flipH="1">
            <a:off x="1949102" y="1907377"/>
            <a:ext cx="10242898" cy="3009702"/>
            <a:chOff x="-107281" y="2214417"/>
            <a:chExt cx="9458492" cy="2521969"/>
          </a:xfrm>
        </p:grpSpPr>
        <p:sp>
          <p:nvSpPr>
            <p:cNvPr id="22" name="任意多边形: 形状 33"/>
            <p:cNvSpPr/>
            <p:nvPr/>
          </p:nvSpPr>
          <p:spPr>
            <a:xfrm>
              <a:off x="-107281" y="2214417"/>
              <a:ext cx="9458492" cy="2521969"/>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1" u="none" strike="noStrike" kern="0" cap="none" spc="0" normalizeH="0" baseline="0" noProof="0" dirty="0">
                <a:ln>
                  <a:noFill/>
                </a:ln>
                <a:solidFill>
                  <a:srgbClr val="FFFFFF"/>
                </a:solidFill>
                <a:effectLst/>
                <a:uLnTx/>
                <a:uFillTx/>
                <a:cs typeface="+mn-ea"/>
                <a:sym typeface="+mn-lt"/>
              </a:endParaRPr>
            </a:p>
          </p:txBody>
        </p:sp>
        <p:sp>
          <p:nvSpPr>
            <p:cNvPr id="23" name="矩形 22"/>
            <p:cNvSpPr/>
            <p:nvPr/>
          </p:nvSpPr>
          <p:spPr>
            <a:xfrm>
              <a:off x="-9405" y="2214417"/>
              <a:ext cx="8775453" cy="2521969"/>
            </a:xfrm>
            <a:prstGeom prst="rect">
              <a:avLst/>
            </a:prstGeom>
            <a:solidFill>
              <a:srgbClr val="FFFFFF"/>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1" u="none" strike="noStrike" kern="0" cap="none" spc="0" normalizeH="0" baseline="0" noProof="0">
                <a:ln>
                  <a:noFill/>
                </a:ln>
                <a:solidFill>
                  <a:srgbClr val="FFFFFF"/>
                </a:solidFill>
                <a:effectLst/>
                <a:uLnTx/>
                <a:uFillTx/>
                <a:cs typeface="+mn-ea"/>
                <a:sym typeface="+mn-lt"/>
              </a:endParaRPr>
            </a:p>
          </p:txBody>
        </p:sp>
      </p:grpSp>
      <p:sp>
        <p:nvSpPr>
          <p:cNvPr id="25" name="文本框 24"/>
          <p:cNvSpPr txBox="1"/>
          <p:nvPr/>
        </p:nvSpPr>
        <p:spPr>
          <a:xfrm flipH="1">
            <a:off x="3327024" y="1907377"/>
            <a:ext cx="1946826" cy="2646878"/>
          </a:xfrm>
          <a:prstGeom prst="rect">
            <a:avLst/>
          </a:prstGeom>
          <a:noFill/>
        </p:spPr>
        <p:txBody>
          <a:bodyPr wrap="square" rtlCol="0">
            <a:spAutoFit/>
          </a:bodyPr>
          <a:lstStyle/>
          <a:p>
            <a:pPr algn="dist"/>
            <a:r>
              <a:rPr kumimoji="1" lang="en-US" altLang="zh-CN" sz="16600" b="1" dirty="0">
                <a:solidFill>
                  <a:srgbClr val="3F94D5"/>
                </a:solidFill>
                <a:cs typeface="+mn-ea"/>
                <a:sym typeface="+mn-lt"/>
              </a:rPr>
              <a:t>9</a:t>
            </a:r>
            <a:endParaRPr kumimoji="1" lang="zh-CN" altLang="en-US" sz="41300" b="1" dirty="0">
              <a:solidFill>
                <a:srgbClr val="3F94D5"/>
              </a:solidFill>
              <a:cs typeface="+mn-ea"/>
              <a:sym typeface="+mn-lt"/>
            </a:endParaRPr>
          </a:p>
        </p:txBody>
      </p:sp>
      <p:sp>
        <p:nvSpPr>
          <p:cNvPr id="26" name="文本框 25"/>
          <p:cNvSpPr txBox="1"/>
          <p:nvPr/>
        </p:nvSpPr>
        <p:spPr>
          <a:xfrm flipH="1">
            <a:off x="3026952" y="3820906"/>
            <a:ext cx="931024" cy="461665"/>
          </a:xfrm>
          <a:prstGeom prst="rect">
            <a:avLst/>
          </a:prstGeom>
          <a:noFill/>
        </p:spPr>
        <p:txBody>
          <a:bodyPr wrap="none" rtlCol="0">
            <a:spAutoFit/>
          </a:bodyPr>
          <a:lstStyle/>
          <a:p>
            <a:r>
              <a:rPr kumimoji="1" lang="en-US" altLang="zh-CN" sz="2400" dirty="0">
                <a:solidFill>
                  <a:schemeClr val="bg2">
                    <a:lumMod val="25000"/>
                  </a:schemeClr>
                </a:solidFill>
                <a:cs typeface="+mn-ea"/>
                <a:sym typeface="+mn-lt"/>
              </a:rPr>
              <a:t>PART</a:t>
            </a:r>
            <a:endParaRPr kumimoji="1" lang="zh-CN" altLang="en-US" sz="2400" dirty="0">
              <a:solidFill>
                <a:schemeClr val="bg2">
                  <a:lumMod val="25000"/>
                </a:schemeClr>
              </a:solidFill>
              <a:cs typeface="+mn-ea"/>
              <a:sym typeface="+mn-lt"/>
            </a:endParaRPr>
          </a:p>
        </p:txBody>
      </p:sp>
      <p:sp>
        <p:nvSpPr>
          <p:cNvPr id="27" name="矩形 26"/>
          <p:cNvSpPr/>
          <p:nvPr/>
        </p:nvSpPr>
        <p:spPr>
          <a:xfrm>
            <a:off x="5390858" y="2665779"/>
            <a:ext cx="5720198" cy="830997"/>
          </a:xfrm>
          <a:prstGeom prst="rect">
            <a:avLst/>
          </a:prstGeom>
        </p:spPr>
        <p:txBody>
          <a:bodyPr wrap="square">
            <a:spAutoFit/>
          </a:bodyPr>
          <a:lstStyle/>
          <a:p>
            <a:r>
              <a:rPr lang="zh-CN" altLang="en-US" sz="4800" b="1" dirty="0">
                <a:solidFill>
                  <a:schemeClr val="bg2">
                    <a:lumMod val="25000"/>
                  </a:schemeClr>
                </a:solidFill>
                <a:cs typeface="+mn-ea"/>
                <a:sym typeface="+mn-lt"/>
              </a:rPr>
              <a:t>存在的问题及不足</a:t>
            </a:r>
            <a:endParaRPr lang="zh-CN" altLang="en-US" sz="4800" b="1" dirty="0">
              <a:solidFill>
                <a:schemeClr val="bg2">
                  <a:lumMod val="25000"/>
                </a:schemeClr>
              </a:solidFill>
              <a:cs typeface="+mn-ea"/>
              <a:sym typeface="+mn-lt"/>
            </a:endParaRPr>
          </a:p>
        </p:txBody>
      </p:sp>
      <p:sp>
        <p:nvSpPr>
          <p:cNvPr id="4" name="矩形 3"/>
          <p:cNvSpPr/>
          <p:nvPr/>
        </p:nvSpPr>
        <p:spPr>
          <a:xfrm>
            <a:off x="5227301" y="3620851"/>
            <a:ext cx="6977374" cy="400110"/>
          </a:xfrm>
          <a:prstGeom prst="rect">
            <a:avLst/>
          </a:prstGeom>
          <a:noFill/>
        </p:spPr>
        <p:txBody>
          <a:bodyPr wrap="square">
            <a:spAutoFit/>
          </a:bodyPr>
          <a:lstStyle/>
          <a:p>
            <a:r>
              <a:rPr lang="en-US" altLang="zh-CN" sz="2000" dirty="0">
                <a:solidFill>
                  <a:schemeClr val="bg2">
                    <a:lumMod val="25000"/>
                  </a:schemeClr>
                </a:solidFill>
                <a:cs typeface="+mn-ea"/>
                <a:sym typeface="+mn-lt"/>
              </a:rPr>
              <a:t>All staff work hard to complete GMP re inspection</a:t>
            </a:r>
            <a:endParaRPr lang="zh-CN" altLang="en-US" sz="2000" dirty="0">
              <a:solidFill>
                <a:schemeClr val="bg2">
                  <a:lumMod val="2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500"/>
                                        <p:tgtEl>
                                          <p:spTgt spid="3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500"/>
                            </p:stCondLst>
                            <p:childTnLst>
                              <p:par>
                                <p:cTn id="37" presetID="2" presetClass="entr" presetSubtype="4" fill="hold" grpId="0" nodeType="afterEffect">
                                  <p:stCondLst>
                                    <p:cond delay="0"/>
                                  </p:stCondLst>
                                  <p:iterate type="lt">
                                    <p:tmPct val="10000"/>
                                  </p:iterate>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9" grpId="0" animBg="1"/>
      <p:bldP spid="30" grpId="0" animBg="1"/>
      <p:bldP spid="31" grpId="0" animBg="1"/>
      <p:bldP spid="25" grpId="0"/>
      <p:bldP spid="26" grpId="0"/>
      <p:bldP spid="27"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5400000" flipH="1">
            <a:off x="4037167" y="-1084372"/>
            <a:ext cx="3860796" cy="9356935"/>
            <a:chOff x="-107281" y="2214417"/>
            <a:chExt cx="9458492" cy="2521969"/>
          </a:xfrm>
        </p:grpSpPr>
        <p:sp>
          <p:nvSpPr>
            <p:cNvPr id="11" name="任意多边形: 形状 33"/>
            <p:cNvSpPr/>
            <p:nvPr/>
          </p:nvSpPr>
          <p:spPr>
            <a:xfrm>
              <a:off x="-107281" y="2214417"/>
              <a:ext cx="9458492" cy="2521969"/>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1" u="none" strike="noStrike" kern="0" cap="none" spc="0" normalizeH="0" baseline="0" noProof="0" dirty="0">
                <a:ln>
                  <a:noFill/>
                </a:ln>
                <a:solidFill>
                  <a:srgbClr val="FFFFFF"/>
                </a:solidFill>
                <a:effectLst/>
                <a:uLnTx/>
                <a:uFillTx/>
                <a:cs typeface="+mn-ea"/>
                <a:sym typeface="+mn-lt"/>
              </a:endParaRPr>
            </a:p>
          </p:txBody>
        </p:sp>
        <p:sp>
          <p:nvSpPr>
            <p:cNvPr id="12" name="矩形 11"/>
            <p:cNvSpPr/>
            <p:nvPr/>
          </p:nvSpPr>
          <p:spPr>
            <a:xfrm>
              <a:off x="-9404" y="2214417"/>
              <a:ext cx="8966710" cy="2521969"/>
            </a:xfrm>
            <a:prstGeom prst="rect">
              <a:avLst/>
            </a:prstGeom>
            <a:solidFill>
              <a:srgbClr val="FFFFFF"/>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1" u="none" strike="noStrike" kern="0" cap="none" spc="0" normalizeH="0" baseline="0" noProof="0">
                <a:ln>
                  <a:noFill/>
                </a:ln>
                <a:solidFill>
                  <a:srgbClr val="FFFFFF"/>
                </a:solidFill>
                <a:effectLst/>
                <a:uLnTx/>
                <a:uFillTx/>
                <a:cs typeface="+mn-ea"/>
                <a:sym typeface="+mn-lt"/>
              </a:endParaRPr>
            </a:p>
          </p:txBody>
        </p:sp>
      </p:grpSp>
      <p:grpSp>
        <p:nvGrpSpPr>
          <p:cNvPr id="3" name="组合 2"/>
          <p:cNvGrpSpPr/>
          <p:nvPr/>
        </p:nvGrpSpPr>
        <p:grpSpPr>
          <a:xfrm>
            <a:off x="0" y="0"/>
            <a:ext cx="3112164" cy="625646"/>
            <a:chOff x="0" y="0"/>
            <a:chExt cx="3112164" cy="625646"/>
          </a:xfrm>
        </p:grpSpPr>
        <p:sp>
          <p:nvSpPr>
            <p:cNvPr id="4" name="任意多边形: 形状 3"/>
            <p:cNvSpPr/>
            <p:nvPr/>
          </p:nvSpPr>
          <p:spPr>
            <a:xfrm flipH="1" flipV="1">
              <a:off x="0" y="0"/>
              <a:ext cx="3112164" cy="625646"/>
            </a:xfrm>
            <a:custGeom>
              <a:avLst/>
              <a:gdLst>
                <a:gd name="connsiteX0" fmla="*/ 3112164 w 3112164"/>
                <a:gd name="connsiteY0" fmla="*/ 625646 h 625646"/>
                <a:gd name="connsiteX1" fmla="*/ 0 w 3112164"/>
                <a:gd name="connsiteY1" fmla="*/ 625646 h 625646"/>
                <a:gd name="connsiteX2" fmla="*/ 277099 w 3112164"/>
                <a:gd name="connsiteY2" fmla="*/ 0 h 625646"/>
                <a:gd name="connsiteX3" fmla="*/ 3112164 w 3112164"/>
                <a:gd name="connsiteY3" fmla="*/ 0 h 625646"/>
              </a:gdLst>
              <a:ahLst/>
              <a:cxnLst>
                <a:cxn ang="0">
                  <a:pos x="connsiteX0" y="connsiteY0"/>
                </a:cxn>
                <a:cxn ang="0">
                  <a:pos x="connsiteX1" y="connsiteY1"/>
                </a:cxn>
                <a:cxn ang="0">
                  <a:pos x="connsiteX2" y="connsiteY2"/>
                </a:cxn>
                <a:cxn ang="0">
                  <a:pos x="connsiteX3" y="connsiteY3"/>
                </a:cxn>
              </a:cxnLst>
              <a:rect l="l" t="t" r="r" b="b"/>
              <a:pathLst>
                <a:path w="3112164" h="625646">
                  <a:moveTo>
                    <a:pt x="3112164" y="625646"/>
                  </a:moveTo>
                  <a:lnTo>
                    <a:pt x="0" y="625646"/>
                  </a:lnTo>
                  <a:lnTo>
                    <a:pt x="277099" y="0"/>
                  </a:lnTo>
                  <a:lnTo>
                    <a:pt x="3112164" y="0"/>
                  </a:lnTo>
                  <a:close/>
                </a:path>
              </a:pathLst>
            </a:custGeom>
            <a:solidFill>
              <a:srgbClr val="3F94D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 name="TextBox 7"/>
            <p:cNvSpPr>
              <a:spLocks noChangeArrowheads="1"/>
            </p:cNvSpPr>
            <p:nvPr/>
          </p:nvSpPr>
          <p:spPr bwMode="auto">
            <a:xfrm>
              <a:off x="275812" y="163981"/>
              <a:ext cx="2295937"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sz="2000" b="1" dirty="0">
                  <a:solidFill>
                    <a:schemeClr val="bg1"/>
                  </a:solidFill>
                  <a:cs typeface="+mn-ea"/>
                  <a:sym typeface="+mn-lt"/>
                </a:rPr>
                <a:t>存在的问题及不足</a:t>
              </a:r>
              <a:endParaRPr lang="zh-CN" altLang="en-US" sz="2000" b="1" dirty="0">
                <a:solidFill>
                  <a:schemeClr val="bg1"/>
                </a:solidFill>
                <a:cs typeface="+mn-ea"/>
                <a:sym typeface="+mn-lt"/>
              </a:endParaRPr>
            </a:p>
          </p:txBody>
        </p:sp>
      </p:grpSp>
      <p:cxnSp>
        <p:nvCxnSpPr>
          <p:cNvPr id="6" name="直接连接符 5"/>
          <p:cNvCxnSpPr>
            <a:stCxn id="4" idx="2"/>
          </p:cNvCxnSpPr>
          <p:nvPr/>
        </p:nvCxnSpPr>
        <p:spPr>
          <a:xfrm>
            <a:off x="2835065" y="625646"/>
            <a:ext cx="93569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2617682" y="2741329"/>
            <a:ext cx="6956635" cy="1754326"/>
          </a:xfrm>
          <a:prstGeom prst="rect">
            <a:avLst/>
          </a:prstGeom>
        </p:spPr>
        <p:txBody>
          <a:bodyPr wrap="square">
            <a:spAutoFit/>
          </a:bodyPr>
          <a:lstStyle/>
          <a:p>
            <a:pPr>
              <a:lnSpc>
                <a:spcPct val="150000"/>
              </a:lnSpc>
            </a:pPr>
            <a:r>
              <a:rPr lang="zh-CN" altLang="en-US" dirty="0">
                <a:solidFill>
                  <a:schemeClr val="bg2">
                    <a:lumMod val="25000"/>
                  </a:schemeClr>
                </a:solidFill>
                <a:cs typeface="+mn-ea"/>
                <a:sym typeface="+mn-lt"/>
              </a:rPr>
              <a:t>上半年通过全体员工的共同努力下取得了一定的成绩，为下半年的各项工作打下了坚实的基础，但是我们还应清醒的看到我们的工作中仍存在许多不尽人意的地方，在今后的工作中加以解决，具体总结如下：</a:t>
            </a:r>
            <a:endParaRPr lang="zh-CN" altLang="en-US" dirty="0">
              <a:solidFill>
                <a:schemeClr val="bg2">
                  <a:lumMod val="25000"/>
                </a:schemeClr>
              </a:solidFill>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cstate="screen"/>
          <a:srcRect/>
          <a:stretch>
            <a:fillRect/>
          </a:stretch>
        </p:blipFill>
        <p:spPr>
          <a:xfrm>
            <a:off x="6619532" y="1866901"/>
            <a:ext cx="4200932" cy="3448049"/>
          </a:xfrm>
          <a:prstGeom prst="rect">
            <a:avLst/>
          </a:prstGeom>
        </p:spPr>
      </p:pic>
      <p:sp>
        <p:nvSpPr>
          <p:cNvPr id="21" name="矩形 20"/>
          <p:cNvSpPr/>
          <p:nvPr/>
        </p:nvSpPr>
        <p:spPr>
          <a:xfrm>
            <a:off x="1556082" y="2090538"/>
            <a:ext cx="3112165" cy="369332"/>
          </a:xfrm>
          <a:prstGeom prst="rect">
            <a:avLst/>
          </a:prstGeom>
        </p:spPr>
        <p:txBody>
          <a:bodyPr wrap="square" lIns="0" tIns="0" rIns="0" bIns="0">
            <a:spAutoFit/>
          </a:bodyPr>
          <a:lstStyle/>
          <a:p>
            <a:r>
              <a:rPr lang="zh-CN" altLang="en-US" sz="2400" b="1" dirty="0">
                <a:solidFill>
                  <a:srgbClr val="2285C5"/>
                </a:solidFill>
                <a:cs typeface="+mn-ea"/>
                <a:sym typeface="+mn-lt"/>
              </a:rPr>
              <a:t>（</a:t>
            </a:r>
            <a:r>
              <a:rPr lang="en-US" altLang="zh-CN" sz="2400" b="1" dirty="0">
                <a:solidFill>
                  <a:srgbClr val="2285C5"/>
                </a:solidFill>
                <a:cs typeface="+mn-ea"/>
                <a:sym typeface="+mn-lt"/>
              </a:rPr>
              <a:t>1</a:t>
            </a:r>
            <a:r>
              <a:rPr lang="zh-CN" altLang="en-US" sz="2400" b="1" dirty="0">
                <a:solidFill>
                  <a:srgbClr val="2285C5"/>
                </a:solidFill>
                <a:cs typeface="+mn-ea"/>
                <a:sym typeface="+mn-lt"/>
              </a:rPr>
              <a:t>） 思想方面</a:t>
            </a:r>
            <a:r>
              <a:rPr lang="en-US" altLang="zh-CN" sz="2400" b="1" dirty="0">
                <a:solidFill>
                  <a:srgbClr val="2285C5"/>
                </a:solidFill>
                <a:cs typeface="+mn-ea"/>
                <a:sym typeface="+mn-lt"/>
              </a:rPr>
              <a:t>:</a:t>
            </a:r>
            <a:endParaRPr lang="en-US" altLang="zh-CN" sz="2400" b="1" dirty="0">
              <a:solidFill>
                <a:srgbClr val="2285C5"/>
              </a:solidFill>
              <a:cs typeface="+mn-ea"/>
              <a:sym typeface="+mn-lt"/>
            </a:endParaRPr>
          </a:p>
        </p:txBody>
      </p:sp>
      <p:sp>
        <p:nvSpPr>
          <p:cNvPr id="22" name="圆角矩形 21"/>
          <p:cNvSpPr/>
          <p:nvPr/>
        </p:nvSpPr>
        <p:spPr>
          <a:xfrm>
            <a:off x="1066916" y="2787650"/>
            <a:ext cx="6794384" cy="2722490"/>
          </a:xfrm>
          <a:prstGeom prst="roundRect">
            <a:avLst>
              <a:gd name="adj" fmla="val 9203"/>
            </a:avLst>
          </a:prstGeom>
          <a:solidFill>
            <a:schemeClr val="bg1">
              <a:alpha val="95000"/>
            </a:schemeClr>
          </a:solidFill>
          <a:ln>
            <a:noFill/>
          </a:ln>
          <a:effectLst>
            <a:outerShdw blurRad="254000" dir="2700000" algn="tl" rotWithShape="0">
              <a:prstClr val="black">
                <a:alpha val="1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530">
              <a:solidFill>
                <a:prstClr val="white"/>
              </a:solidFill>
              <a:cs typeface="+mn-ea"/>
              <a:sym typeface="+mn-lt"/>
            </a:endParaRPr>
          </a:p>
        </p:txBody>
      </p:sp>
      <p:grpSp>
        <p:nvGrpSpPr>
          <p:cNvPr id="3" name="组合 2"/>
          <p:cNvGrpSpPr/>
          <p:nvPr/>
        </p:nvGrpSpPr>
        <p:grpSpPr>
          <a:xfrm>
            <a:off x="0" y="0"/>
            <a:ext cx="3112164" cy="625646"/>
            <a:chOff x="0" y="0"/>
            <a:chExt cx="3112164" cy="625646"/>
          </a:xfrm>
        </p:grpSpPr>
        <p:sp>
          <p:nvSpPr>
            <p:cNvPr id="4" name="任意多边形: 形状 3"/>
            <p:cNvSpPr/>
            <p:nvPr/>
          </p:nvSpPr>
          <p:spPr>
            <a:xfrm flipH="1" flipV="1">
              <a:off x="0" y="0"/>
              <a:ext cx="3112164" cy="625646"/>
            </a:xfrm>
            <a:custGeom>
              <a:avLst/>
              <a:gdLst>
                <a:gd name="connsiteX0" fmla="*/ 3112164 w 3112164"/>
                <a:gd name="connsiteY0" fmla="*/ 625646 h 625646"/>
                <a:gd name="connsiteX1" fmla="*/ 0 w 3112164"/>
                <a:gd name="connsiteY1" fmla="*/ 625646 h 625646"/>
                <a:gd name="connsiteX2" fmla="*/ 277099 w 3112164"/>
                <a:gd name="connsiteY2" fmla="*/ 0 h 625646"/>
                <a:gd name="connsiteX3" fmla="*/ 3112164 w 3112164"/>
                <a:gd name="connsiteY3" fmla="*/ 0 h 625646"/>
              </a:gdLst>
              <a:ahLst/>
              <a:cxnLst>
                <a:cxn ang="0">
                  <a:pos x="connsiteX0" y="connsiteY0"/>
                </a:cxn>
                <a:cxn ang="0">
                  <a:pos x="connsiteX1" y="connsiteY1"/>
                </a:cxn>
                <a:cxn ang="0">
                  <a:pos x="connsiteX2" y="connsiteY2"/>
                </a:cxn>
                <a:cxn ang="0">
                  <a:pos x="connsiteX3" y="connsiteY3"/>
                </a:cxn>
              </a:cxnLst>
              <a:rect l="l" t="t" r="r" b="b"/>
              <a:pathLst>
                <a:path w="3112164" h="625646">
                  <a:moveTo>
                    <a:pt x="3112164" y="625646"/>
                  </a:moveTo>
                  <a:lnTo>
                    <a:pt x="0" y="625646"/>
                  </a:lnTo>
                  <a:lnTo>
                    <a:pt x="277099" y="0"/>
                  </a:lnTo>
                  <a:lnTo>
                    <a:pt x="3112164" y="0"/>
                  </a:lnTo>
                  <a:close/>
                </a:path>
              </a:pathLst>
            </a:custGeom>
            <a:solidFill>
              <a:srgbClr val="3F94D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 name="TextBox 7"/>
            <p:cNvSpPr>
              <a:spLocks noChangeArrowheads="1"/>
            </p:cNvSpPr>
            <p:nvPr/>
          </p:nvSpPr>
          <p:spPr bwMode="auto">
            <a:xfrm>
              <a:off x="275812" y="163981"/>
              <a:ext cx="2295937"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sz="2000" b="1" dirty="0">
                  <a:solidFill>
                    <a:schemeClr val="bg1"/>
                  </a:solidFill>
                  <a:cs typeface="+mn-ea"/>
                  <a:sym typeface="+mn-lt"/>
                </a:rPr>
                <a:t>存在的问题及不足</a:t>
              </a:r>
              <a:endParaRPr lang="zh-CN" altLang="en-US" sz="2000" b="1" dirty="0">
                <a:solidFill>
                  <a:schemeClr val="bg1"/>
                </a:solidFill>
                <a:cs typeface="+mn-ea"/>
                <a:sym typeface="+mn-lt"/>
              </a:endParaRPr>
            </a:p>
          </p:txBody>
        </p:sp>
      </p:grpSp>
      <p:cxnSp>
        <p:nvCxnSpPr>
          <p:cNvPr id="6" name="直接连接符 5"/>
          <p:cNvCxnSpPr>
            <a:stCxn id="4" idx="2"/>
          </p:cNvCxnSpPr>
          <p:nvPr/>
        </p:nvCxnSpPr>
        <p:spPr>
          <a:xfrm>
            <a:off x="2835065" y="625646"/>
            <a:ext cx="93569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811282" y="3260933"/>
            <a:ext cx="5305652" cy="1495409"/>
          </a:xfrm>
          <a:prstGeom prst="rect">
            <a:avLst/>
          </a:prstGeom>
        </p:spPr>
        <p:txBody>
          <a:bodyPr wrap="square">
            <a:spAutoFit/>
          </a:bodyPr>
          <a:lstStyle/>
          <a:p>
            <a:pPr>
              <a:lnSpc>
                <a:spcPct val="200000"/>
              </a:lnSpc>
            </a:pPr>
            <a:r>
              <a:rPr lang="zh-CN" altLang="en-US" sz="1600" dirty="0">
                <a:solidFill>
                  <a:schemeClr val="bg2">
                    <a:lumMod val="25000"/>
                  </a:schemeClr>
                </a:solidFill>
                <a:cs typeface="+mn-ea"/>
                <a:sym typeface="+mn-lt"/>
              </a:rPr>
              <a:t>仍有极小部分员工思想懈怠，不积极主动，组织观念淡薄，进而表现在工作中不求上进，无工作热情，责任心差，这直接影响其他员工的工作情绪。</a:t>
            </a:r>
            <a:endParaRPr lang="zh-CN" altLang="en-US" sz="1600" dirty="0">
              <a:solidFill>
                <a:schemeClr val="bg2">
                  <a:lumMod val="25000"/>
                </a:schemeClr>
              </a:solidFill>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3112164" cy="625646"/>
            <a:chOff x="0" y="0"/>
            <a:chExt cx="3112164" cy="625646"/>
          </a:xfrm>
        </p:grpSpPr>
        <p:sp>
          <p:nvSpPr>
            <p:cNvPr id="4" name="任意多边形: 形状 3"/>
            <p:cNvSpPr/>
            <p:nvPr/>
          </p:nvSpPr>
          <p:spPr>
            <a:xfrm flipH="1" flipV="1">
              <a:off x="0" y="0"/>
              <a:ext cx="3112164" cy="625646"/>
            </a:xfrm>
            <a:custGeom>
              <a:avLst/>
              <a:gdLst>
                <a:gd name="connsiteX0" fmla="*/ 3112164 w 3112164"/>
                <a:gd name="connsiteY0" fmla="*/ 625646 h 625646"/>
                <a:gd name="connsiteX1" fmla="*/ 0 w 3112164"/>
                <a:gd name="connsiteY1" fmla="*/ 625646 h 625646"/>
                <a:gd name="connsiteX2" fmla="*/ 277099 w 3112164"/>
                <a:gd name="connsiteY2" fmla="*/ 0 h 625646"/>
                <a:gd name="connsiteX3" fmla="*/ 3112164 w 3112164"/>
                <a:gd name="connsiteY3" fmla="*/ 0 h 625646"/>
              </a:gdLst>
              <a:ahLst/>
              <a:cxnLst>
                <a:cxn ang="0">
                  <a:pos x="connsiteX0" y="connsiteY0"/>
                </a:cxn>
                <a:cxn ang="0">
                  <a:pos x="connsiteX1" y="connsiteY1"/>
                </a:cxn>
                <a:cxn ang="0">
                  <a:pos x="connsiteX2" y="connsiteY2"/>
                </a:cxn>
                <a:cxn ang="0">
                  <a:pos x="connsiteX3" y="connsiteY3"/>
                </a:cxn>
              </a:cxnLst>
              <a:rect l="l" t="t" r="r" b="b"/>
              <a:pathLst>
                <a:path w="3112164" h="625646">
                  <a:moveTo>
                    <a:pt x="3112164" y="625646"/>
                  </a:moveTo>
                  <a:lnTo>
                    <a:pt x="0" y="625646"/>
                  </a:lnTo>
                  <a:lnTo>
                    <a:pt x="277099" y="0"/>
                  </a:lnTo>
                  <a:lnTo>
                    <a:pt x="3112164" y="0"/>
                  </a:lnTo>
                  <a:close/>
                </a:path>
              </a:pathLst>
            </a:custGeom>
            <a:solidFill>
              <a:srgbClr val="3F94D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 name="TextBox 7"/>
            <p:cNvSpPr>
              <a:spLocks noChangeArrowheads="1"/>
            </p:cNvSpPr>
            <p:nvPr/>
          </p:nvSpPr>
          <p:spPr bwMode="auto">
            <a:xfrm>
              <a:off x="275812" y="163981"/>
              <a:ext cx="2295937"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sz="2000" b="1" dirty="0">
                  <a:solidFill>
                    <a:schemeClr val="bg1"/>
                  </a:solidFill>
                  <a:cs typeface="+mn-ea"/>
                  <a:sym typeface="+mn-lt"/>
                </a:rPr>
                <a:t>存在的问题及不足</a:t>
              </a:r>
              <a:endParaRPr lang="zh-CN" altLang="en-US" sz="2000" b="1" dirty="0">
                <a:solidFill>
                  <a:schemeClr val="bg1"/>
                </a:solidFill>
                <a:cs typeface="+mn-ea"/>
                <a:sym typeface="+mn-lt"/>
              </a:endParaRPr>
            </a:p>
          </p:txBody>
        </p:sp>
      </p:grpSp>
      <p:cxnSp>
        <p:nvCxnSpPr>
          <p:cNvPr id="6" name="直接连接符 5"/>
          <p:cNvCxnSpPr>
            <a:stCxn id="4" idx="2"/>
          </p:cNvCxnSpPr>
          <p:nvPr/>
        </p:nvCxnSpPr>
        <p:spPr>
          <a:xfrm>
            <a:off x="2835065" y="625646"/>
            <a:ext cx="93569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318313" y="1485337"/>
            <a:ext cx="2415487" cy="400110"/>
          </a:xfrm>
          <a:prstGeom prst="rect">
            <a:avLst/>
          </a:prstGeom>
        </p:spPr>
        <p:txBody>
          <a:bodyPr wrap="square">
            <a:spAutoFit/>
          </a:bodyPr>
          <a:lstStyle/>
          <a:p>
            <a:r>
              <a:rPr lang="zh-CN" altLang="en-US" sz="2000" b="1" dirty="0">
                <a:solidFill>
                  <a:srgbClr val="2285C5"/>
                </a:solidFill>
                <a:cs typeface="+mn-ea"/>
                <a:sym typeface="+mn-lt"/>
              </a:rPr>
              <a:t>（</a:t>
            </a:r>
            <a:r>
              <a:rPr lang="en-US" altLang="zh-CN" sz="2000" b="1" dirty="0">
                <a:solidFill>
                  <a:srgbClr val="2285C5"/>
                </a:solidFill>
                <a:cs typeface="+mn-ea"/>
                <a:sym typeface="+mn-lt"/>
              </a:rPr>
              <a:t>2</a:t>
            </a:r>
            <a:r>
              <a:rPr lang="zh-CN" altLang="en-US" sz="2000" b="1" dirty="0">
                <a:solidFill>
                  <a:srgbClr val="2285C5"/>
                </a:solidFill>
                <a:cs typeface="+mn-ea"/>
                <a:sym typeface="+mn-lt"/>
              </a:rPr>
              <a:t>） 技能方面：</a:t>
            </a:r>
            <a:endParaRPr lang="zh-CN" altLang="en-US" sz="2000" b="1" dirty="0">
              <a:solidFill>
                <a:srgbClr val="2285C5"/>
              </a:solidFill>
              <a:cs typeface="+mn-ea"/>
              <a:sym typeface="+mn-lt"/>
            </a:endParaRPr>
          </a:p>
        </p:txBody>
      </p:sp>
      <p:grpSp>
        <p:nvGrpSpPr>
          <p:cNvPr id="2" name="组合 1"/>
          <p:cNvGrpSpPr/>
          <p:nvPr/>
        </p:nvGrpSpPr>
        <p:grpSpPr>
          <a:xfrm>
            <a:off x="6934200" y="1687905"/>
            <a:ext cx="3692831" cy="3700010"/>
            <a:chOff x="6610350" y="-686388"/>
            <a:chExt cx="6613727" cy="7821439"/>
          </a:xfrm>
        </p:grpSpPr>
        <p:sp>
          <p:nvSpPr>
            <p:cNvPr id="14" name="任意多边形: 形状 13"/>
            <p:cNvSpPr/>
            <p:nvPr/>
          </p:nvSpPr>
          <p:spPr>
            <a:xfrm>
              <a:off x="6741314" y="-686373"/>
              <a:ext cx="6482763" cy="7821409"/>
            </a:xfrm>
            <a:custGeom>
              <a:avLst/>
              <a:gdLst>
                <a:gd name="connsiteX0" fmla="*/ 1940583 w 5789739"/>
                <a:gd name="connsiteY0" fmla="*/ 0 h 6858001"/>
                <a:gd name="connsiteX1" fmla="*/ 5789739 w 5789739"/>
                <a:gd name="connsiteY1" fmla="*/ 0 h 6858001"/>
                <a:gd name="connsiteX2" fmla="*/ 5789739 w 5789739"/>
                <a:gd name="connsiteY2" fmla="*/ 6858001 h 6858001"/>
                <a:gd name="connsiteX3" fmla="*/ 0 w 5789739"/>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789739" h="6858001">
                  <a:moveTo>
                    <a:pt x="1940583" y="0"/>
                  </a:moveTo>
                  <a:lnTo>
                    <a:pt x="5789739" y="0"/>
                  </a:lnTo>
                  <a:lnTo>
                    <a:pt x="5789739" y="6858001"/>
                  </a:lnTo>
                  <a:lnTo>
                    <a:pt x="0" y="6858001"/>
                  </a:lnTo>
                  <a:close/>
                </a:path>
              </a:pathLst>
            </a:custGeom>
            <a:blipFill>
              <a:blip r:embed="rId1" cstate="screen"/>
              <a:srcRect/>
              <a:stretch>
                <a:fillRect/>
              </a:stretch>
            </a:blip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平行四边形 14"/>
            <p:cNvSpPr/>
            <p:nvPr/>
          </p:nvSpPr>
          <p:spPr>
            <a:xfrm>
              <a:off x="7809341" y="-686388"/>
              <a:ext cx="1180650" cy="3613150"/>
            </a:xfrm>
            <a:prstGeom prst="parallelogram">
              <a:avLst>
                <a:gd name="adj" fmla="val 87554"/>
              </a:avLst>
            </a:prstGeom>
            <a:solidFill>
              <a:srgbClr val="2285C5">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平行四边形 15"/>
            <p:cNvSpPr/>
            <p:nvPr/>
          </p:nvSpPr>
          <p:spPr>
            <a:xfrm>
              <a:off x="6610350" y="2560827"/>
              <a:ext cx="1593850" cy="4574224"/>
            </a:xfrm>
            <a:prstGeom prst="parallelogram">
              <a:avLst>
                <a:gd name="adj" fmla="val 80860"/>
              </a:avLst>
            </a:prstGeom>
            <a:solidFill>
              <a:srgbClr val="228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 name="矩形 6"/>
          <p:cNvSpPr/>
          <p:nvPr/>
        </p:nvSpPr>
        <p:spPr>
          <a:xfrm>
            <a:off x="1318313" y="2121270"/>
            <a:ext cx="5625992" cy="1200329"/>
          </a:xfrm>
          <a:prstGeom prst="rect">
            <a:avLst/>
          </a:prstGeom>
        </p:spPr>
        <p:txBody>
          <a:bodyPr wrap="square">
            <a:spAutoFit/>
          </a:bodyPr>
          <a:lstStyle/>
          <a:p>
            <a:r>
              <a:rPr lang="zh-CN" altLang="en-US" dirty="0">
                <a:solidFill>
                  <a:schemeClr val="bg2">
                    <a:lumMod val="25000"/>
                  </a:schemeClr>
                </a:solidFill>
                <a:cs typeface="+mn-ea"/>
                <a:sym typeface="+mn-lt"/>
              </a:rPr>
              <a:t>由于人员流动较大，致使部分员工在技能方面得不到加强，在一定程度上影响了产品的产量和质量。普遍存在的主要问题是工作流程和岗位操作法掌握的不细致表现在以下几点：</a:t>
            </a:r>
            <a:endParaRPr lang="zh-CN" altLang="en-US" dirty="0">
              <a:solidFill>
                <a:schemeClr val="bg2">
                  <a:lumMod val="25000"/>
                </a:schemeClr>
              </a:solidFill>
              <a:cs typeface="+mn-ea"/>
              <a:sym typeface="+mn-lt"/>
            </a:endParaRPr>
          </a:p>
        </p:txBody>
      </p:sp>
      <p:grpSp>
        <p:nvGrpSpPr>
          <p:cNvPr id="9" name="组合 8"/>
          <p:cNvGrpSpPr/>
          <p:nvPr/>
        </p:nvGrpSpPr>
        <p:grpSpPr>
          <a:xfrm>
            <a:off x="1381333" y="3537910"/>
            <a:ext cx="5119529" cy="830997"/>
            <a:chOff x="1482933" y="3735755"/>
            <a:chExt cx="5119529" cy="830997"/>
          </a:xfrm>
        </p:grpSpPr>
        <p:sp>
          <p:nvSpPr>
            <p:cNvPr id="12" name="矩形 11"/>
            <p:cNvSpPr/>
            <p:nvPr/>
          </p:nvSpPr>
          <p:spPr>
            <a:xfrm>
              <a:off x="2132062" y="3735755"/>
              <a:ext cx="4470400" cy="830997"/>
            </a:xfrm>
            <a:prstGeom prst="rect">
              <a:avLst/>
            </a:prstGeom>
          </p:spPr>
          <p:txBody>
            <a:bodyPr wrap="square">
              <a:spAutoFit/>
            </a:bodyPr>
            <a:lstStyle/>
            <a:p>
              <a:r>
                <a:rPr lang="zh-CN" altLang="en-US" sz="1600" dirty="0">
                  <a:solidFill>
                    <a:schemeClr val="bg2">
                      <a:lumMod val="25000"/>
                    </a:schemeClr>
                  </a:solidFill>
                  <a:cs typeface="+mn-ea"/>
                  <a:sym typeface="+mn-lt"/>
                </a:rPr>
                <a:t>生产前的准备工作做的不全面细致，比如查看交接班记录了解上班的情况和设备情况，核对岗位上的物料是否和要求的一致。</a:t>
              </a:r>
              <a:endParaRPr lang="zh-CN" altLang="en-US" sz="1600" dirty="0">
                <a:solidFill>
                  <a:schemeClr val="bg2">
                    <a:lumMod val="25000"/>
                  </a:schemeClr>
                </a:solidFill>
                <a:cs typeface="+mn-ea"/>
                <a:sym typeface="+mn-lt"/>
              </a:endParaRPr>
            </a:p>
          </p:txBody>
        </p:sp>
        <p:sp>
          <p:nvSpPr>
            <p:cNvPr id="8" name="六边形 7"/>
            <p:cNvSpPr/>
            <p:nvPr/>
          </p:nvSpPr>
          <p:spPr>
            <a:xfrm>
              <a:off x="1482933" y="3847286"/>
              <a:ext cx="612567" cy="528075"/>
            </a:xfrm>
            <a:prstGeom prst="hexagon">
              <a:avLst/>
            </a:prstGeom>
            <a:solidFill>
              <a:srgbClr val="2285C5"/>
            </a:solidFill>
            <a:ln>
              <a:noFill/>
            </a:ln>
            <a:effectLst>
              <a:outerShdw blurRad="50800" dist="63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cs typeface="+mn-ea"/>
                  <a:sym typeface="+mn-lt"/>
                </a:rPr>
                <a:t>1</a:t>
              </a:r>
              <a:endParaRPr lang="zh-CN" altLang="en-US" b="1" dirty="0">
                <a:cs typeface="+mn-ea"/>
                <a:sym typeface="+mn-lt"/>
              </a:endParaRPr>
            </a:p>
          </p:txBody>
        </p:sp>
      </p:grpSp>
      <p:grpSp>
        <p:nvGrpSpPr>
          <p:cNvPr id="10" name="组合 9"/>
          <p:cNvGrpSpPr/>
          <p:nvPr/>
        </p:nvGrpSpPr>
        <p:grpSpPr>
          <a:xfrm>
            <a:off x="1381333" y="4644533"/>
            <a:ext cx="4927810" cy="861685"/>
            <a:chOff x="1482933" y="4811873"/>
            <a:chExt cx="4927810" cy="861685"/>
          </a:xfrm>
        </p:grpSpPr>
        <p:sp>
          <p:nvSpPr>
            <p:cNvPr id="17" name="六边形 16"/>
            <p:cNvSpPr/>
            <p:nvPr/>
          </p:nvSpPr>
          <p:spPr>
            <a:xfrm>
              <a:off x="1482933" y="4811873"/>
              <a:ext cx="612567" cy="528075"/>
            </a:xfrm>
            <a:prstGeom prst="hexagon">
              <a:avLst/>
            </a:prstGeom>
            <a:solidFill>
              <a:srgbClr val="2285C5"/>
            </a:solidFill>
            <a:ln>
              <a:noFill/>
            </a:ln>
            <a:effectLst>
              <a:outerShdw blurRad="50800" dist="63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cs typeface="+mn-ea"/>
                  <a:sym typeface="+mn-lt"/>
                </a:rPr>
                <a:t>2</a:t>
              </a:r>
              <a:endParaRPr lang="zh-CN" altLang="en-US" b="1" dirty="0">
                <a:cs typeface="+mn-ea"/>
                <a:sym typeface="+mn-lt"/>
              </a:endParaRPr>
            </a:p>
          </p:txBody>
        </p:sp>
        <p:sp>
          <p:nvSpPr>
            <p:cNvPr id="18" name="矩形 17"/>
            <p:cNvSpPr/>
            <p:nvPr/>
          </p:nvSpPr>
          <p:spPr>
            <a:xfrm>
              <a:off x="2168624" y="4842561"/>
              <a:ext cx="4242119" cy="830997"/>
            </a:xfrm>
            <a:prstGeom prst="rect">
              <a:avLst/>
            </a:prstGeom>
          </p:spPr>
          <p:txBody>
            <a:bodyPr wrap="square">
              <a:spAutoFit/>
            </a:bodyPr>
            <a:lstStyle/>
            <a:p>
              <a:r>
                <a:rPr lang="zh-CN" altLang="en-US" sz="1600" dirty="0">
                  <a:solidFill>
                    <a:schemeClr val="bg2">
                      <a:lumMod val="25000"/>
                    </a:schemeClr>
                  </a:solidFill>
                  <a:cs typeface="+mn-ea"/>
                  <a:sym typeface="+mn-lt"/>
                </a:rPr>
                <a:t>生产中对工艺参数和质控点检查的频次不够。生产后清场不彻底，交接班记录填写不细致。</a:t>
              </a:r>
              <a:endParaRPr lang="zh-CN" altLang="en-US" sz="1600" dirty="0">
                <a:solidFill>
                  <a:schemeClr val="bg2">
                    <a:lumMod val="25000"/>
                  </a:schemeClr>
                </a:solidFill>
                <a:cs typeface="+mn-ea"/>
                <a:sym typeface="+mn-lt"/>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 presetClass="entr" presetSubtype="4"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down)">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1097405"/>
            <a:ext cx="12192000" cy="4850206"/>
            <a:chOff x="0" y="1503947"/>
            <a:chExt cx="12192000" cy="4443663"/>
          </a:xfrm>
        </p:grpSpPr>
        <p:pic>
          <p:nvPicPr>
            <p:cNvPr id="22" name="图片 21"/>
            <p:cNvPicPr>
              <a:picLocks noChangeAspect="1"/>
            </p:cNvPicPr>
            <p:nvPr/>
          </p:nvPicPr>
          <p:blipFill rotWithShape="1">
            <a:blip r:embed="rId1"/>
            <a:srcRect/>
            <a:stretch>
              <a:fillRect/>
            </a:stretch>
          </p:blipFill>
          <p:spPr>
            <a:xfrm>
              <a:off x="0" y="1528011"/>
              <a:ext cx="12192000" cy="4419599"/>
            </a:xfrm>
            <a:prstGeom prst="rect">
              <a:avLst/>
            </a:prstGeom>
          </p:spPr>
        </p:pic>
        <p:sp>
          <p:nvSpPr>
            <p:cNvPr id="23" name="矩形 22"/>
            <p:cNvSpPr/>
            <p:nvPr/>
          </p:nvSpPr>
          <p:spPr>
            <a:xfrm>
              <a:off x="0" y="1503947"/>
              <a:ext cx="12192000" cy="4443663"/>
            </a:xfrm>
            <a:prstGeom prst="rect">
              <a:avLst/>
            </a:prstGeom>
            <a:solidFill>
              <a:schemeClr val="bg1">
                <a:lumMod val="9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3" name="组合 2"/>
          <p:cNvGrpSpPr/>
          <p:nvPr/>
        </p:nvGrpSpPr>
        <p:grpSpPr>
          <a:xfrm>
            <a:off x="0" y="0"/>
            <a:ext cx="3112164" cy="625646"/>
            <a:chOff x="0" y="0"/>
            <a:chExt cx="3112164" cy="625646"/>
          </a:xfrm>
        </p:grpSpPr>
        <p:sp>
          <p:nvSpPr>
            <p:cNvPr id="4" name="任意多边形: 形状 3"/>
            <p:cNvSpPr/>
            <p:nvPr/>
          </p:nvSpPr>
          <p:spPr>
            <a:xfrm flipH="1" flipV="1">
              <a:off x="0" y="0"/>
              <a:ext cx="3112164" cy="625646"/>
            </a:xfrm>
            <a:custGeom>
              <a:avLst/>
              <a:gdLst>
                <a:gd name="connsiteX0" fmla="*/ 3112164 w 3112164"/>
                <a:gd name="connsiteY0" fmla="*/ 625646 h 625646"/>
                <a:gd name="connsiteX1" fmla="*/ 0 w 3112164"/>
                <a:gd name="connsiteY1" fmla="*/ 625646 h 625646"/>
                <a:gd name="connsiteX2" fmla="*/ 277099 w 3112164"/>
                <a:gd name="connsiteY2" fmla="*/ 0 h 625646"/>
                <a:gd name="connsiteX3" fmla="*/ 3112164 w 3112164"/>
                <a:gd name="connsiteY3" fmla="*/ 0 h 625646"/>
              </a:gdLst>
              <a:ahLst/>
              <a:cxnLst>
                <a:cxn ang="0">
                  <a:pos x="connsiteX0" y="connsiteY0"/>
                </a:cxn>
                <a:cxn ang="0">
                  <a:pos x="connsiteX1" y="connsiteY1"/>
                </a:cxn>
                <a:cxn ang="0">
                  <a:pos x="connsiteX2" y="connsiteY2"/>
                </a:cxn>
                <a:cxn ang="0">
                  <a:pos x="connsiteX3" y="connsiteY3"/>
                </a:cxn>
              </a:cxnLst>
              <a:rect l="l" t="t" r="r" b="b"/>
              <a:pathLst>
                <a:path w="3112164" h="625646">
                  <a:moveTo>
                    <a:pt x="3112164" y="625646"/>
                  </a:moveTo>
                  <a:lnTo>
                    <a:pt x="0" y="625646"/>
                  </a:lnTo>
                  <a:lnTo>
                    <a:pt x="277099" y="0"/>
                  </a:lnTo>
                  <a:lnTo>
                    <a:pt x="3112164" y="0"/>
                  </a:lnTo>
                  <a:close/>
                </a:path>
              </a:pathLst>
            </a:custGeom>
            <a:solidFill>
              <a:srgbClr val="3F94D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 name="TextBox 7"/>
            <p:cNvSpPr>
              <a:spLocks noChangeArrowheads="1"/>
            </p:cNvSpPr>
            <p:nvPr/>
          </p:nvSpPr>
          <p:spPr bwMode="auto">
            <a:xfrm>
              <a:off x="275812" y="163981"/>
              <a:ext cx="2295937"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sz="2000" b="1" dirty="0">
                  <a:solidFill>
                    <a:schemeClr val="bg1"/>
                  </a:solidFill>
                  <a:cs typeface="+mn-ea"/>
                  <a:sym typeface="+mn-lt"/>
                </a:rPr>
                <a:t>存在的问题及不足</a:t>
              </a:r>
              <a:endParaRPr lang="zh-CN" altLang="en-US" sz="2000" b="1" dirty="0">
                <a:solidFill>
                  <a:schemeClr val="bg1"/>
                </a:solidFill>
                <a:cs typeface="+mn-ea"/>
                <a:sym typeface="+mn-lt"/>
              </a:endParaRPr>
            </a:p>
          </p:txBody>
        </p:sp>
      </p:grpSp>
      <p:cxnSp>
        <p:nvCxnSpPr>
          <p:cNvPr id="6" name="直接连接符 5"/>
          <p:cNvCxnSpPr>
            <a:stCxn id="4" idx="2"/>
          </p:cNvCxnSpPr>
          <p:nvPr/>
        </p:nvCxnSpPr>
        <p:spPr>
          <a:xfrm>
            <a:off x="2835065" y="625646"/>
            <a:ext cx="93569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7624" y="1770434"/>
            <a:ext cx="5258376" cy="3652253"/>
            <a:chOff x="837624" y="1770434"/>
            <a:chExt cx="5258376" cy="3652253"/>
          </a:xfrm>
        </p:grpSpPr>
        <p:sp>
          <p:nvSpPr>
            <p:cNvPr id="26" name="圆角矩形 7"/>
            <p:cNvSpPr/>
            <p:nvPr/>
          </p:nvSpPr>
          <p:spPr>
            <a:xfrm>
              <a:off x="837624" y="1770434"/>
              <a:ext cx="5258376" cy="3652253"/>
            </a:xfrm>
            <a:prstGeom prst="roundRect">
              <a:avLst>
                <a:gd name="adj" fmla="val 0"/>
              </a:avLst>
            </a:prstGeom>
            <a:solidFill>
              <a:sysClr val="window" lastClr="FFFFFF"/>
            </a:solidFill>
            <a:ln w="12700" cap="flat" cmpd="sng" algn="ctr">
              <a:noFill/>
              <a:prstDash val="solid"/>
              <a:miter lim="800000"/>
            </a:ln>
            <a:effectLst>
              <a:outerShdw blurRad="355600" sx="105000" sy="105000" algn="ctr" rotWithShape="0">
                <a:prstClr val="black">
                  <a:alpha val="15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lumMod val="75000"/>
                    <a:lumOff val="25000"/>
                  </a:prstClr>
                </a:solidFill>
                <a:effectLst/>
                <a:uLnTx/>
                <a:uFillTx/>
                <a:cs typeface="+mn-ea"/>
                <a:sym typeface="+mn-lt"/>
              </a:endParaRPr>
            </a:p>
          </p:txBody>
        </p:sp>
        <p:sp>
          <p:nvSpPr>
            <p:cNvPr id="21" name="矩形 20"/>
            <p:cNvSpPr/>
            <p:nvPr/>
          </p:nvSpPr>
          <p:spPr>
            <a:xfrm>
              <a:off x="1556082" y="2106213"/>
              <a:ext cx="4180690" cy="2769989"/>
            </a:xfrm>
            <a:prstGeom prst="rect">
              <a:avLst/>
            </a:prstGeom>
          </p:spPr>
          <p:txBody>
            <a:bodyPr wrap="square">
              <a:spAutoFit/>
            </a:bodyPr>
            <a:lstStyle/>
            <a:p>
              <a:pPr>
                <a:lnSpc>
                  <a:spcPct val="150000"/>
                </a:lnSpc>
              </a:pPr>
              <a:r>
                <a:rPr lang="zh-CN" altLang="en-US" sz="2000" b="1" dirty="0">
                  <a:solidFill>
                    <a:srgbClr val="2285C5"/>
                  </a:solidFill>
                  <a:cs typeface="+mn-ea"/>
                  <a:sym typeface="+mn-lt"/>
                </a:rPr>
                <a:t>（</a:t>
              </a:r>
              <a:r>
                <a:rPr lang="en-US" altLang="zh-CN" sz="2000" b="1" dirty="0">
                  <a:solidFill>
                    <a:srgbClr val="2285C5"/>
                  </a:solidFill>
                  <a:cs typeface="+mn-ea"/>
                  <a:sym typeface="+mn-lt"/>
                </a:rPr>
                <a:t>3</a:t>
              </a:r>
              <a:r>
                <a:rPr lang="zh-CN" altLang="en-US" sz="2000" b="1" dirty="0">
                  <a:solidFill>
                    <a:srgbClr val="2285C5"/>
                  </a:solidFill>
                  <a:cs typeface="+mn-ea"/>
                  <a:sym typeface="+mn-lt"/>
                </a:rPr>
                <a:t>） 制度方面</a:t>
              </a:r>
              <a:r>
                <a:rPr lang="en-US" altLang="zh-CN" sz="2000" b="1" dirty="0">
                  <a:solidFill>
                    <a:srgbClr val="2285C5"/>
                  </a:solidFill>
                  <a:cs typeface="+mn-ea"/>
                  <a:sym typeface="+mn-lt"/>
                </a:rPr>
                <a:t>:</a:t>
              </a:r>
              <a:endParaRPr lang="en-US" altLang="zh-CN" sz="2000" b="1" dirty="0">
                <a:solidFill>
                  <a:srgbClr val="2285C5"/>
                </a:solidFill>
                <a:cs typeface="+mn-ea"/>
                <a:sym typeface="+mn-lt"/>
              </a:endParaRPr>
            </a:p>
            <a:p>
              <a:pPr>
                <a:lnSpc>
                  <a:spcPct val="150000"/>
                </a:lnSpc>
              </a:pPr>
              <a:r>
                <a:rPr lang="zh-CN" altLang="en-US" sz="1600" dirty="0">
                  <a:solidFill>
                    <a:schemeClr val="bg2">
                      <a:lumMod val="25000"/>
                    </a:schemeClr>
                  </a:solidFill>
                  <a:cs typeface="+mn-ea"/>
                  <a:sym typeface="+mn-lt"/>
                </a:rPr>
                <a:t>上半年根据生产部的实际工作需要，制定了各项规章制度，保障了各车间的生产次序，规范员工在生产现场的行为，促进了生产部各项工作的开展，经过一段时间的施行，我们发现我们的制度还有许多不完善的地方，需要我们进一步的完善；</a:t>
              </a:r>
              <a:endParaRPr lang="en-US" altLang="zh-CN" sz="1600" dirty="0">
                <a:solidFill>
                  <a:schemeClr val="bg2">
                    <a:lumMod val="25000"/>
                  </a:schemeClr>
                </a:solidFill>
                <a:cs typeface="+mn-ea"/>
                <a:sym typeface="+mn-lt"/>
              </a:endParaRPr>
            </a:p>
          </p:txBody>
        </p:sp>
      </p:grpSp>
      <p:grpSp>
        <p:nvGrpSpPr>
          <p:cNvPr id="29" name="组合 28"/>
          <p:cNvGrpSpPr/>
          <p:nvPr/>
        </p:nvGrpSpPr>
        <p:grpSpPr>
          <a:xfrm>
            <a:off x="6814458" y="1770434"/>
            <a:ext cx="4180688" cy="3652253"/>
            <a:chOff x="6455230" y="1770434"/>
            <a:chExt cx="4180688" cy="3652253"/>
          </a:xfrm>
        </p:grpSpPr>
        <p:sp>
          <p:nvSpPr>
            <p:cNvPr id="28" name="圆角矩形 7"/>
            <p:cNvSpPr/>
            <p:nvPr/>
          </p:nvSpPr>
          <p:spPr>
            <a:xfrm>
              <a:off x="6455230" y="1770434"/>
              <a:ext cx="4180688" cy="3652253"/>
            </a:xfrm>
            <a:prstGeom prst="roundRect">
              <a:avLst>
                <a:gd name="adj" fmla="val 0"/>
              </a:avLst>
            </a:prstGeom>
            <a:solidFill>
              <a:sysClr val="window" lastClr="FFFFFF"/>
            </a:solidFill>
            <a:ln w="12700" cap="flat" cmpd="sng" algn="ctr">
              <a:noFill/>
              <a:prstDash val="solid"/>
              <a:miter lim="800000"/>
            </a:ln>
            <a:effectLst>
              <a:outerShdw blurRad="355600" sx="105000" sy="105000" algn="ctr" rotWithShape="0">
                <a:prstClr val="black">
                  <a:alpha val="15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lumMod val="75000"/>
                    <a:lumOff val="25000"/>
                  </a:prstClr>
                </a:solidFill>
                <a:effectLst/>
                <a:uLnTx/>
                <a:uFillTx/>
                <a:cs typeface="+mn-ea"/>
                <a:sym typeface="+mn-lt"/>
              </a:endParaRPr>
            </a:p>
          </p:txBody>
        </p:sp>
        <p:sp>
          <p:nvSpPr>
            <p:cNvPr id="27" name="矩形 26"/>
            <p:cNvSpPr/>
            <p:nvPr/>
          </p:nvSpPr>
          <p:spPr>
            <a:xfrm>
              <a:off x="7186673" y="2464070"/>
              <a:ext cx="2717801" cy="2308324"/>
            </a:xfrm>
            <a:prstGeom prst="rect">
              <a:avLst/>
            </a:prstGeom>
          </p:spPr>
          <p:txBody>
            <a:bodyPr wrap="square">
              <a:spAutoFit/>
            </a:bodyPr>
            <a:lstStyle/>
            <a:p>
              <a:pPr>
                <a:lnSpc>
                  <a:spcPct val="150000"/>
                </a:lnSpc>
              </a:pPr>
              <a:r>
                <a:rPr lang="zh-CN" altLang="en-US" sz="1600" dirty="0">
                  <a:solidFill>
                    <a:schemeClr val="bg2">
                      <a:lumMod val="25000"/>
                    </a:schemeClr>
                  </a:solidFill>
                  <a:cs typeface="+mn-ea"/>
                  <a:sym typeface="+mn-lt"/>
                </a:rPr>
                <a:t>另一方面，在制度执行方面，由于我们部分管理者的认识仍然不高，在生产现场执行制度不够坚决，致使我们的生产现场仍然不时出现这样或那样的问题。</a:t>
              </a:r>
              <a:endParaRPr lang="zh-CN" altLang="en-US" sz="1600" dirty="0">
                <a:solidFill>
                  <a:schemeClr val="bg2">
                    <a:lumMod val="25000"/>
                  </a:schemeClr>
                </a:solidFill>
                <a:cs typeface="+mn-ea"/>
                <a:sym typeface="+mn-lt"/>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000"/>
                                        <p:tgtEl>
                                          <p:spTgt spid="29"/>
                                        </p:tgtEl>
                                      </p:cBhvr>
                                    </p:animEffect>
                                    <p:anim calcmode="lin" valueType="num">
                                      <p:cBhvr>
                                        <p:cTn id="30" dur="1000" fill="hold"/>
                                        <p:tgtEl>
                                          <p:spTgt spid="29"/>
                                        </p:tgtEl>
                                        <p:attrNameLst>
                                          <p:attrName>ppt_x</p:attrName>
                                        </p:attrNameLst>
                                      </p:cBhvr>
                                      <p:tavLst>
                                        <p:tav tm="0">
                                          <p:val>
                                            <p:strVal val="#ppt_x"/>
                                          </p:val>
                                        </p:tav>
                                        <p:tav tm="100000">
                                          <p:val>
                                            <p:strVal val="#ppt_x"/>
                                          </p:val>
                                        </p:tav>
                                      </p:tavLst>
                                    </p:anim>
                                    <p:anim calcmode="lin" valueType="num">
                                      <p:cBhvr>
                                        <p:cTn id="3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09751" y="1807452"/>
            <a:ext cx="3714750" cy="3877985"/>
          </a:xfrm>
          <a:prstGeom prst="rect">
            <a:avLst/>
          </a:prstGeom>
        </p:spPr>
        <p:txBody>
          <a:bodyPr wrap="square">
            <a:spAutoFit/>
          </a:bodyPr>
          <a:lstStyle/>
          <a:p>
            <a:pPr>
              <a:lnSpc>
                <a:spcPct val="150000"/>
              </a:lnSpc>
            </a:pPr>
            <a:r>
              <a:rPr lang="zh-CN" altLang="en-US" sz="2000" b="1" dirty="0">
                <a:solidFill>
                  <a:srgbClr val="2285C5"/>
                </a:solidFill>
                <a:cs typeface="+mn-ea"/>
                <a:sym typeface="+mn-lt"/>
              </a:rPr>
              <a:t>（</a:t>
            </a:r>
            <a:r>
              <a:rPr lang="en-US" altLang="zh-CN" sz="2000" b="1" dirty="0">
                <a:solidFill>
                  <a:srgbClr val="2285C5"/>
                </a:solidFill>
                <a:cs typeface="+mn-ea"/>
                <a:sym typeface="+mn-lt"/>
              </a:rPr>
              <a:t>4</a:t>
            </a:r>
            <a:r>
              <a:rPr lang="zh-CN" altLang="en-US" sz="2000" b="1" dirty="0">
                <a:solidFill>
                  <a:srgbClr val="2285C5"/>
                </a:solidFill>
                <a:cs typeface="+mn-ea"/>
                <a:sym typeface="+mn-lt"/>
              </a:rPr>
              <a:t>）人员培训方面：</a:t>
            </a:r>
            <a:endParaRPr lang="en-US" altLang="zh-CN" dirty="0">
              <a:solidFill>
                <a:srgbClr val="2285C5"/>
              </a:solidFill>
              <a:cs typeface="+mn-ea"/>
              <a:sym typeface="+mn-lt"/>
            </a:endParaRPr>
          </a:p>
          <a:p>
            <a:pPr>
              <a:lnSpc>
                <a:spcPct val="150000"/>
              </a:lnSpc>
            </a:pPr>
            <a:r>
              <a:rPr lang="zh-CN" altLang="en-US" dirty="0">
                <a:solidFill>
                  <a:schemeClr val="bg2">
                    <a:lumMod val="25000"/>
                  </a:schemeClr>
                </a:solidFill>
                <a:cs typeface="+mn-ea"/>
                <a:sym typeface="+mn-lt"/>
              </a:rPr>
              <a:t>我们的内训师缺少经验。</a:t>
            </a:r>
            <a:endParaRPr lang="zh-CN" altLang="en-US" dirty="0">
              <a:solidFill>
                <a:schemeClr val="bg2">
                  <a:lumMod val="25000"/>
                </a:schemeClr>
              </a:solidFill>
              <a:cs typeface="+mn-ea"/>
              <a:sym typeface="+mn-lt"/>
            </a:endParaRPr>
          </a:p>
          <a:p>
            <a:pPr>
              <a:lnSpc>
                <a:spcPct val="150000"/>
              </a:lnSpc>
            </a:pPr>
            <a:r>
              <a:rPr lang="zh-CN" altLang="en-US" dirty="0">
                <a:solidFill>
                  <a:schemeClr val="bg2">
                    <a:lumMod val="25000"/>
                  </a:schemeClr>
                </a:solidFill>
                <a:cs typeface="+mn-ea"/>
                <a:sym typeface="+mn-lt"/>
              </a:rPr>
              <a:t>高估了职工的素质，培训讲义和材料准备不够细致。</a:t>
            </a:r>
            <a:endParaRPr lang="zh-CN" altLang="en-US" dirty="0">
              <a:solidFill>
                <a:schemeClr val="bg2">
                  <a:lumMod val="25000"/>
                </a:schemeClr>
              </a:solidFill>
              <a:cs typeface="+mn-ea"/>
              <a:sym typeface="+mn-lt"/>
            </a:endParaRPr>
          </a:p>
          <a:p>
            <a:pPr>
              <a:lnSpc>
                <a:spcPct val="150000"/>
              </a:lnSpc>
            </a:pPr>
            <a:r>
              <a:rPr lang="zh-CN" altLang="en-US" dirty="0">
                <a:solidFill>
                  <a:schemeClr val="bg2">
                    <a:lumMod val="25000"/>
                  </a:schemeClr>
                </a:solidFill>
                <a:cs typeface="+mn-ea"/>
                <a:sym typeface="+mn-lt"/>
              </a:rPr>
              <a:t>缺少手把手的逐人操作培训。</a:t>
            </a:r>
            <a:endParaRPr lang="zh-CN" altLang="en-US" dirty="0">
              <a:solidFill>
                <a:schemeClr val="bg2">
                  <a:lumMod val="25000"/>
                </a:schemeClr>
              </a:solidFill>
              <a:cs typeface="+mn-ea"/>
              <a:sym typeface="+mn-lt"/>
            </a:endParaRPr>
          </a:p>
          <a:p>
            <a:pPr>
              <a:lnSpc>
                <a:spcPct val="150000"/>
              </a:lnSpc>
            </a:pPr>
            <a:r>
              <a:rPr lang="zh-CN" altLang="en-US" dirty="0">
                <a:solidFill>
                  <a:schemeClr val="bg2">
                    <a:lumMod val="25000"/>
                  </a:schemeClr>
                </a:solidFill>
                <a:cs typeface="+mn-ea"/>
                <a:sym typeface="+mn-lt"/>
              </a:rPr>
              <a:t>对易出现的问题和质控点，缺少系统性总结。</a:t>
            </a:r>
            <a:endParaRPr lang="zh-CN" altLang="en-US" dirty="0">
              <a:solidFill>
                <a:schemeClr val="bg2">
                  <a:lumMod val="25000"/>
                </a:schemeClr>
              </a:solidFill>
              <a:cs typeface="+mn-ea"/>
              <a:sym typeface="+mn-lt"/>
            </a:endParaRPr>
          </a:p>
          <a:p>
            <a:pPr>
              <a:lnSpc>
                <a:spcPct val="150000"/>
              </a:lnSpc>
            </a:pPr>
            <a:r>
              <a:rPr lang="zh-CN" altLang="en-US" dirty="0">
                <a:solidFill>
                  <a:schemeClr val="bg2">
                    <a:lumMod val="25000"/>
                  </a:schemeClr>
                </a:solidFill>
                <a:cs typeface="+mn-ea"/>
                <a:sym typeface="+mn-lt"/>
              </a:rPr>
              <a:t>有些员工重视程度不够，缺乏学习的动力和激情。</a:t>
            </a:r>
            <a:endParaRPr lang="zh-CN" altLang="en-US" dirty="0">
              <a:solidFill>
                <a:schemeClr val="bg2">
                  <a:lumMod val="25000"/>
                </a:schemeClr>
              </a:solidFill>
              <a:cs typeface="+mn-ea"/>
              <a:sym typeface="+mn-lt"/>
            </a:endParaRPr>
          </a:p>
        </p:txBody>
      </p:sp>
      <p:grpSp>
        <p:nvGrpSpPr>
          <p:cNvPr id="6" name="组合 5"/>
          <p:cNvGrpSpPr/>
          <p:nvPr/>
        </p:nvGrpSpPr>
        <p:grpSpPr>
          <a:xfrm>
            <a:off x="6210300" y="1600644"/>
            <a:ext cx="4470834" cy="3859912"/>
            <a:chOff x="5687975" y="1828800"/>
            <a:chExt cx="4470834" cy="3859912"/>
          </a:xfrm>
        </p:grpSpPr>
        <p:pic>
          <p:nvPicPr>
            <p:cNvPr id="5" name="图片 4"/>
            <p:cNvPicPr>
              <a:picLocks noChangeAspect="1"/>
            </p:cNvPicPr>
            <p:nvPr/>
          </p:nvPicPr>
          <p:blipFill>
            <a:blip r:embed="rId1"/>
            <a:stretch>
              <a:fillRect/>
            </a:stretch>
          </p:blipFill>
          <p:spPr>
            <a:xfrm>
              <a:off x="6444059" y="1828800"/>
              <a:ext cx="3714750" cy="3702050"/>
            </a:xfrm>
            <a:prstGeom prst="ellipse">
              <a:avLst/>
            </a:prstGeom>
          </p:spPr>
        </p:pic>
        <p:sp>
          <p:nvSpPr>
            <p:cNvPr id="4" name="椭圆 3"/>
            <p:cNvSpPr/>
            <p:nvPr/>
          </p:nvSpPr>
          <p:spPr>
            <a:xfrm>
              <a:off x="5687975" y="4176544"/>
              <a:ext cx="1512168" cy="1512168"/>
            </a:xfrm>
            <a:prstGeom prst="ellipse">
              <a:avLst/>
            </a:prstGeom>
            <a:solidFill>
              <a:srgbClr val="2285C5"/>
            </a:solidFill>
            <a:ln w="38100">
              <a:solidFill>
                <a:schemeClr val="bg1"/>
              </a:solidFill>
            </a:ln>
            <a:effectLst>
              <a:outerShdw blurRad="266700" dist="889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cs typeface="+mn-ea"/>
                  <a:sym typeface="+mn-lt"/>
                </a:rPr>
                <a:t>人员培训方面</a:t>
              </a:r>
              <a:endParaRPr kumimoji="1" lang="zh-CN" altLang="en-US" b="1" dirty="0">
                <a:solidFill>
                  <a:schemeClr val="bg1"/>
                </a:solidFill>
                <a:cs typeface="+mn-ea"/>
                <a:sym typeface="+mn-lt"/>
              </a:endParaRPr>
            </a:p>
          </p:txBody>
        </p:sp>
      </p:grpSp>
      <p:grpSp>
        <p:nvGrpSpPr>
          <p:cNvPr id="7" name="组合 6"/>
          <p:cNvGrpSpPr/>
          <p:nvPr/>
        </p:nvGrpSpPr>
        <p:grpSpPr>
          <a:xfrm>
            <a:off x="0" y="0"/>
            <a:ext cx="3112164" cy="625646"/>
            <a:chOff x="0" y="0"/>
            <a:chExt cx="3112164" cy="625646"/>
          </a:xfrm>
        </p:grpSpPr>
        <p:sp>
          <p:nvSpPr>
            <p:cNvPr id="8" name="任意多边形: 形状 7"/>
            <p:cNvSpPr/>
            <p:nvPr/>
          </p:nvSpPr>
          <p:spPr>
            <a:xfrm flipH="1" flipV="1">
              <a:off x="0" y="0"/>
              <a:ext cx="3112164" cy="625646"/>
            </a:xfrm>
            <a:custGeom>
              <a:avLst/>
              <a:gdLst>
                <a:gd name="connsiteX0" fmla="*/ 3112164 w 3112164"/>
                <a:gd name="connsiteY0" fmla="*/ 625646 h 625646"/>
                <a:gd name="connsiteX1" fmla="*/ 0 w 3112164"/>
                <a:gd name="connsiteY1" fmla="*/ 625646 h 625646"/>
                <a:gd name="connsiteX2" fmla="*/ 277099 w 3112164"/>
                <a:gd name="connsiteY2" fmla="*/ 0 h 625646"/>
                <a:gd name="connsiteX3" fmla="*/ 3112164 w 3112164"/>
                <a:gd name="connsiteY3" fmla="*/ 0 h 625646"/>
              </a:gdLst>
              <a:ahLst/>
              <a:cxnLst>
                <a:cxn ang="0">
                  <a:pos x="connsiteX0" y="connsiteY0"/>
                </a:cxn>
                <a:cxn ang="0">
                  <a:pos x="connsiteX1" y="connsiteY1"/>
                </a:cxn>
                <a:cxn ang="0">
                  <a:pos x="connsiteX2" y="connsiteY2"/>
                </a:cxn>
                <a:cxn ang="0">
                  <a:pos x="connsiteX3" y="connsiteY3"/>
                </a:cxn>
              </a:cxnLst>
              <a:rect l="l" t="t" r="r" b="b"/>
              <a:pathLst>
                <a:path w="3112164" h="625646">
                  <a:moveTo>
                    <a:pt x="3112164" y="625646"/>
                  </a:moveTo>
                  <a:lnTo>
                    <a:pt x="0" y="625646"/>
                  </a:lnTo>
                  <a:lnTo>
                    <a:pt x="277099" y="0"/>
                  </a:lnTo>
                  <a:lnTo>
                    <a:pt x="3112164" y="0"/>
                  </a:lnTo>
                  <a:close/>
                </a:path>
              </a:pathLst>
            </a:custGeom>
            <a:solidFill>
              <a:srgbClr val="3F94D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9" name="TextBox 7"/>
            <p:cNvSpPr>
              <a:spLocks noChangeArrowheads="1"/>
            </p:cNvSpPr>
            <p:nvPr/>
          </p:nvSpPr>
          <p:spPr bwMode="auto">
            <a:xfrm>
              <a:off x="275812" y="163981"/>
              <a:ext cx="2295937"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sz="2000" b="1" dirty="0">
                  <a:solidFill>
                    <a:schemeClr val="bg1"/>
                  </a:solidFill>
                  <a:cs typeface="+mn-ea"/>
                  <a:sym typeface="+mn-lt"/>
                </a:rPr>
                <a:t>存在的问题及不足</a:t>
              </a:r>
              <a:endParaRPr lang="zh-CN" altLang="en-US" sz="2000" b="1" dirty="0">
                <a:solidFill>
                  <a:schemeClr val="bg1"/>
                </a:solidFill>
                <a:cs typeface="+mn-ea"/>
                <a:sym typeface="+mn-lt"/>
              </a:endParaRPr>
            </a:p>
          </p:txBody>
        </p:sp>
      </p:grpSp>
      <p:cxnSp>
        <p:nvCxnSpPr>
          <p:cNvPr id="10" name="直接连接符 9"/>
          <p:cNvCxnSpPr>
            <a:stCxn id="8" idx="2"/>
          </p:cNvCxnSpPr>
          <p:nvPr/>
        </p:nvCxnSpPr>
        <p:spPr>
          <a:xfrm>
            <a:off x="2835065" y="625646"/>
            <a:ext cx="93569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形状 19"/>
          <p:cNvSpPr/>
          <p:nvPr/>
        </p:nvSpPr>
        <p:spPr>
          <a:xfrm flipH="1">
            <a:off x="8471742" y="0"/>
            <a:ext cx="2997642" cy="3143250"/>
          </a:xfrm>
          <a:custGeom>
            <a:avLst/>
            <a:gdLst>
              <a:gd name="connsiteX0" fmla="*/ 3037408 w 6540310"/>
              <a:gd name="connsiteY0" fmla="*/ 0 h 6858000"/>
              <a:gd name="connsiteX1" fmla="*/ 6540310 w 6540310"/>
              <a:gd name="connsiteY1" fmla="*/ 0 h 6858000"/>
              <a:gd name="connsiteX2" fmla="*/ 3502902 w 6540310"/>
              <a:gd name="connsiteY2" fmla="*/ 6858000 h 6858000"/>
              <a:gd name="connsiteX3" fmla="*/ 0 w 65403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540310" h="685800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任意多边形: 形状 28"/>
          <p:cNvSpPr/>
          <p:nvPr/>
        </p:nvSpPr>
        <p:spPr>
          <a:xfrm flipH="1">
            <a:off x="0" y="0"/>
            <a:ext cx="4985736" cy="6858001"/>
          </a:xfrm>
          <a:custGeom>
            <a:avLst/>
            <a:gdLst>
              <a:gd name="connsiteX0" fmla="*/ 1940583 w 5789739"/>
              <a:gd name="connsiteY0" fmla="*/ 0 h 6858001"/>
              <a:gd name="connsiteX1" fmla="*/ 5789739 w 5789739"/>
              <a:gd name="connsiteY1" fmla="*/ 0 h 6858001"/>
              <a:gd name="connsiteX2" fmla="*/ 5789739 w 5789739"/>
              <a:gd name="connsiteY2" fmla="*/ 6858001 h 6858001"/>
              <a:gd name="connsiteX3" fmla="*/ 0 w 5789739"/>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789739" h="6858001">
                <a:moveTo>
                  <a:pt x="1940583" y="0"/>
                </a:moveTo>
                <a:lnTo>
                  <a:pt x="5789739" y="0"/>
                </a:lnTo>
                <a:lnTo>
                  <a:pt x="5789739" y="6858001"/>
                </a:lnTo>
                <a:lnTo>
                  <a:pt x="0" y="6858001"/>
                </a:lnTo>
                <a:close/>
              </a:path>
            </a:pathLst>
          </a:custGeom>
          <a:solidFill>
            <a:srgbClr val="3F94D5"/>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平行四边形 29"/>
          <p:cNvSpPr/>
          <p:nvPr/>
        </p:nvSpPr>
        <p:spPr>
          <a:xfrm rot="325359" flipH="1">
            <a:off x="3126449" y="49106"/>
            <a:ext cx="1130798" cy="2985421"/>
          </a:xfrm>
          <a:prstGeom prst="parallelogram">
            <a:avLst>
              <a:gd name="adj" fmla="val 8755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平行四边形 30"/>
          <p:cNvSpPr/>
          <p:nvPr/>
        </p:nvSpPr>
        <p:spPr>
          <a:xfrm flipH="1">
            <a:off x="3819418" y="2560827"/>
            <a:ext cx="1526550" cy="4574224"/>
          </a:xfrm>
          <a:prstGeom prst="parallelogram">
            <a:avLst>
              <a:gd name="adj" fmla="val 8086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1" name="组合 20"/>
          <p:cNvGrpSpPr/>
          <p:nvPr/>
        </p:nvGrpSpPr>
        <p:grpSpPr>
          <a:xfrm flipH="1">
            <a:off x="1949102" y="1907377"/>
            <a:ext cx="10242898" cy="3009702"/>
            <a:chOff x="-107281" y="2214417"/>
            <a:chExt cx="9458492" cy="2521969"/>
          </a:xfrm>
        </p:grpSpPr>
        <p:sp>
          <p:nvSpPr>
            <p:cNvPr id="22" name="任意多边形: 形状 33"/>
            <p:cNvSpPr/>
            <p:nvPr/>
          </p:nvSpPr>
          <p:spPr>
            <a:xfrm>
              <a:off x="-107281" y="2214417"/>
              <a:ext cx="9458492" cy="2521969"/>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1" u="none" strike="noStrike" kern="0" cap="none" spc="0" normalizeH="0" baseline="0" noProof="0" dirty="0">
                <a:ln>
                  <a:noFill/>
                </a:ln>
                <a:solidFill>
                  <a:srgbClr val="FFFFFF"/>
                </a:solidFill>
                <a:effectLst/>
                <a:uLnTx/>
                <a:uFillTx/>
                <a:cs typeface="+mn-ea"/>
                <a:sym typeface="+mn-lt"/>
              </a:endParaRPr>
            </a:p>
          </p:txBody>
        </p:sp>
        <p:sp>
          <p:nvSpPr>
            <p:cNvPr id="23" name="矩形 22"/>
            <p:cNvSpPr/>
            <p:nvPr/>
          </p:nvSpPr>
          <p:spPr>
            <a:xfrm>
              <a:off x="-9405" y="2214417"/>
              <a:ext cx="8775453" cy="2521969"/>
            </a:xfrm>
            <a:prstGeom prst="rect">
              <a:avLst/>
            </a:prstGeom>
            <a:solidFill>
              <a:srgbClr val="FFFFFF"/>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1" u="none" strike="noStrike" kern="0" cap="none" spc="0" normalizeH="0" baseline="0" noProof="0">
                <a:ln>
                  <a:noFill/>
                </a:ln>
                <a:solidFill>
                  <a:srgbClr val="FFFFFF"/>
                </a:solidFill>
                <a:effectLst/>
                <a:uLnTx/>
                <a:uFillTx/>
                <a:cs typeface="+mn-ea"/>
                <a:sym typeface="+mn-lt"/>
              </a:endParaRPr>
            </a:p>
          </p:txBody>
        </p:sp>
      </p:grpSp>
      <p:sp>
        <p:nvSpPr>
          <p:cNvPr id="25" name="文本框 24"/>
          <p:cNvSpPr txBox="1"/>
          <p:nvPr/>
        </p:nvSpPr>
        <p:spPr>
          <a:xfrm flipH="1">
            <a:off x="3160827" y="2288779"/>
            <a:ext cx="2063834" cy="1862048"/>
          </a:xfrm>
          <a:prstGeom prst="rect">
            <a:avLst/>
          </a:prstGeom>
          <a:noFill/>
        </p:spPr>
        <p:txBody>
          <a:bodyPr wrap="square" rtlCol="0">
            <a:spAutoFit/>
          </a:bodyPr>
          <a:lstStyle/>
          <a:p>
            <a:r>
              <a:rPr kumimoji="1" lang="en-US" altLang="zh-CN" sz="11500" b="1" dirty="0">
                <a:solidFill>
                  <a:srgbClr val="3F94D5"/>
                </a:solidFill>
                <a:cs typeface="+mn-ea"/>
                <a:sym typeface="+mn-lt"/>
              </a:rPr>
              <a:t>10</a:t>
            </a:r>
            <a:endParaRPr kumimoji="1" lang="zh-CN" altLang="en-US" sz="28700" b="1" dirty="0">
              <a:solidFill>
                <a:srgbClr val="3F94D5"/>
              </a:solidFill>
              <a:cs typeface="+mn-ea"/>
              <a:sym typeface="+mn-lt"/>
            </a:endParaRPr>
          </a:p>
        </p:txBody>
      </p:sp>
      <p:sp>
        <p:nvSpPr>
          <p:cNvPr id="26" name="文本框 25"/>
          <p:cNvSpPr txBox="1"/>
          <p:nvPr/>
        </p:nvSpPr>
        <p:spPr>
          <a:xfrm flipH="1">
            <a:off x="3026952" y="3820906"/>
            <a:ext cx="931024" cy="461665"/>
          </a:xfrm>
          <a:prstGeom prst="rect">
            <a:avLst/>
          </a:prstGeom>
          <a:noFill/>
        </p:spPr>
        <p:txBody>
          <a:bodyPr wrap="none" rtlCol="0">
            <a:spAutoFit/>
          </a:bodyPr>
          <a:lstStyle/>
          <a:p>
            <a:r>
              <a:rPr kumimoji="1" lang="en-US" altLang="zh-CN" sz="2400" dirty="0">
                <a:solidFill>
                  <a:schemeClr val="bg2">
                    <a:lumMod val="25000"/>
                  </a:schemeClr>
                </a:solidFill>
                <a:cs typeface="+mn-ea"/>
                <a:sym typeface="+mn-lt"/>
              </a:rPr>
              <a:t>PART</a:t>
            </a:r>
            <a:endParaRPr kumimoji="1" lang="zh-CN" altLang="en-US" sz="2400" dirty="0">
              <a:solidFill>
                <a:schemeClr val="bg2">
                  <a:lumMod val="25000"/>
                </a:schemeClr>
              </a:solidFill>
              <a:cs typeface="+mn-ea"/>
              <a:sym typeface="+mn-lt"/>
            </a:endParaRPr>
          </a:p>
        </p:txBody>
      </p:sp>
      <p:sp>
        <p:nvSpPr>
          <p:cNvPr id="27" name="矩形 26"/>
          <p:cNvSpPr/>
          <p:nvPr/>
        </p:nvSpPr>
        <p:spPr>
          <a:xfrm>
            <a:off x="5390858" y="2665779"/>
            <a:ext cx="5720198" cy="830997"/>
          </a:xfrm>
          <a:prstGeom prst="rect">
            <a:avLst/>
          </a:prstGeom>
        </p:spPr>
        <p:txBody>
          <a:bodyPr wrap="square">
            <a:spAutoFit/>
          </a:bodyPr>
          <a:lstStyle/>
          <a:p>
            <a:r>
              <a:rPr lang="zh-CN" altLang="en-US" sz="4800" b="1" dirty="0">
                <a:solidFill>
                  <a:schemeClr val="bg2">
                    <a:lumMod val="25000"/>
                  </a:schemeClr>
                </a:solidFill>
                <a:cs typeface="+mn-ea"/>
                <a:sym typeface="+mn-lt"/>
              </a:rPr>
              <a:t>下半年的工作计划</a:t>
            </a:r>
            <a:endParaRPr lang="zh-CN" altLang="en-US" sz="4800" b="1" dirty="0">
              <a:solidFill>
                <a:schemeClr val="bg2">
                  <a:lumMod val="25000"/>
                </a:schemeClr>
              </a:solidFill>
              <a:cs typeface="+mn-ea"/>
              <a:sym typeface="+mn-lt"/>
            </a:endParaRPr>
          </a:p>
        </p:txBody>
      </p:sp>
      <p:sp>
        <p:nvSpPr>
          <p:cNvPr id="4" name="矩形 3"/>
          <p:cNvSpPr/>
          <p:nvPr/>
        </p:nvSpPr>
        <p:spPr>
          <a:xfrm>
            <a:off x="5227301" y="3620851"/>
            <a:ext cx="6977374" cy="400110"/>
          </a:xfrm>
          <a:prstGeom prst="rect">
            <a:avLst/>
          </a:prstGeom>
          <a:noFill/>
        </p:spPr>
        <p:txBody>
          <a:bodyPr wrap="square">
            <a:spAutoFit/>
          </a:bodyPr>
          <a:lstStyle/>
          <a:p>
            <a:r>
              <a:rPr lang="en-US" altLang="zh-CN" sz="2000" dirty="0">
                <a:solidFill>
                  <a:schemeClr val="bg2">
                    <a:lumMod val="25000"/>
                  </a:schemeClr>
                </a:solidFill>
                <a:cs typeface="+mn-ea"/>
                <a:sym typeface="+mn-lt"/>
              </a:rPr>
              <a:t>All staff work hard to complete GMP re inspection</a:t>
            </a:r>
            <a:endParaRPr lang="zh-CN" altLang="en-US" sz="2000" dirty="0">
              <a:solidFill>
                <a:schemeClr val="bg2">
                  <a:lumMod val="2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500"/>
                                        <p:tgtEl>
                                          <p:spTgt spid="3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500"/>
                            </p:stCondLst>
                            <p:childTnLst>
                              <p:par>
                                <p:cTn id="37" presetID="2" presetClass="entr" presetSubtype="4" fill="hold" grpId="0" nodeType="afterEffect">
                                  <p:stCondLst>
                                    <p:cond delay="0"/>
                                  </p:stCondLst>
                                  <p:iterate type="lt">
                                    <p:tmPct val="10000"/>
                                  </p:iterate>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9" grpId="0" animBg="1"/>
      <p:bldP spid="30" grpId="0" animBg="1"/>
      <p:bldP spid="31" grpId="0" animBg="1"/>
      <p:bldP spid="25" grpId="0"/>
      <p:bldP spid="26" grpId="0"/>
      <p:bldP spid="27"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3112164" cy="625646"/>
            <a:chOff x="0" y="0"/>
            <a:chExt cx="3112164" cy="625646"/>
          </a:xfrm>
        </p:grpSpPr>
        <p:sp>
          <p:nvSpPr>
            <p:cNvPr id="4" name="任意多边形: 形状 3"/>
            <p:cNvSpPr/>
            <p:nvPr/>
          </p:nvSpPr>
          <p:spPr>
            <a:xfrm flipH="1" flipV="1">
              <a:off x="0" y="0"/>
              <a:ext cx="3112164" cy="625646"/>
            </a:xfrm>
            <a:custGeom>
              <a:avLst/>
              <a:gdLst>
                <a:gd name="connsiteX0" fmla="*/ 3112164 w 3112164"/>
                <a:gd name="connsiteY0" fmla="*/ 625646 h 625646"/>
                <a:gd name="connsiteX1" fmla="*/ 0 w 3112164"/>
                <a:gd name="connsiteY1" fmla="*/ 625646 h 625646"/>
                <a:gd name="connsiteX2" fmla="*/ 277099 w 3112164"/>
                <a:gd name="connsiteY2" fmla="*/ 0 h 625646"/>
                <a:gd name="connsiteX3" fmla="*/ 3112164 w 3112164"/>
                <a:gd name="connsiteY3" fmla="*/ 0 h 625646"/>
              </a:gdLst>
              <a:ahLst/>
              <a:cxnLst>
                <a:cxn ang="0">
                  <a:pos x="connsiteX0" y="connsiteY0"/>
                </a:cxn>
                <a:cxn ang="0">
                  <a:pos x="connsiteX1" y="connsiteY1"/>
                </a:cxn>
                <a:cxn ang="0">
                  <a:pos x="connsiteX2" y="connsiteY2"/>
                </a:cxn>
                <a:cxn ang="0">
                  <a:pos x="connsiteX3" y="connsiteY3"/>
                </a:cxn>
              </a:cxnLst>
              <a:rect l="l" t="t" r="r" b="b"/>
              <a:pathLst>
                <a:path w="3112164" h="625646">
                  <a:moveTo>
                    <a:pt x="3112164" y="625646"/>
                  </a:moveTo>
                  <a:lnTo>
                    <a:pt x="0" y="625646"/>
                  </a:lnTo>
                  <a:lnTo>
                    <a:pt x="277099" y="0"/>
                  </a:lnTo>
                  <a:lnTo>
                    <a:pt x="3112164" y="0"/>
                  </a:lnTo>
                  <a:close/>
                </a:path>
              </a:pathLst>
            </a:custGeom>
            <a:solidFill>
              <a:srgbClr val="3F94D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 name="TextBox 7"/>
            <p:cNvSpPr>
              <a:spLocks noChangeArrowheads="1"/>
            </p:cNvSpPr>
            <p:nvPr/>
          </p:nvSpPr>
          <p:spPr bwMode="auto">
            <a:xfrm>
              <a:off x="275812" y="163981"/>
              <a:ext cx="2295937"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sz="2000" b="1" dirty="0">
                  <a:solidFill>
                    <a:schemeClr val="bg1"/>
                  </a:solidFill>
                  <a:cs typeface="+mn-ea"/>
                  <a:sym typeface="+mn-lt"/>
                </a:rPr>
                <a:t>下半年的工作计划</a:t>
              </a:r>
              <a:endParaRPr lang="zh-CN" altLang="en-US" sz="2000" b="1" dirty="0">
                <a:solidFill>
                  <a:schemeClr val="bg1"/>
                </a:solidFill>
                <a:cs typeface="+mn-ea"/>
                <a:sym typeface="+mn-lt"/>
              </a:endParaRPr>
            </a:p>
          </p:txBody>
        </p:sp>
      </p:grpSp>
      <p:cxnSp>
        <p:nvCxnSpPr>
          <p:cNvPr id="6" name="直接连接符 5"/>
          <p:cNvCxnSpPr>
            <a:stCxn id="4" idx="2"/>
          </p:cNvCxnSpPr>
          <p:nvPr/>
        </p:nvCxnSpPr>
        <p:spPr>
          <a:xfrm>
            <a:off x="2835065" y="625646"/>
            <a:ext cx="93569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2484455" y="1718665"/>
            <a:ext cx="7223089" cy="1246452"/>
            <a:chOff x="785170" y="1783783"/>
            <a:chExt cx="7223089" cy="1246452"/>
          </a:xfrm>
        </p:grpSpPr>
        <p:sp>
          <p:nvSpPr>
            <p:cNvPr id="16" name="isḷïdé"/>
            <p:cNvSpPr/>
            <p:nvPr/>
          </p:nvSpPr>
          <p:spPr>
            <a:xfrm>
              <a:off x="785170" y="1783783"/>
              <a:ext cx="7223089" cy="1246452"/>
            </a:xfrm>
            <a:prstGeom prst="roundRect">
              <a:avLst>
                <a:gd name="adj" fmla="val 50000"/>
              </a:avLst>
            </a:prstGeom>
            <a:solidFill>
              <a:schemeClr val="bg1"/>
            </a:solidFill>
            <a:ln w="12700" cap="rnd">
              <a:no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solidFill>
                  <a:srgbClr val="1B477F"/>
                </a:solidFill>
                <a:cs typeface="+mn-ea"/>
                <a:sym typeface="+mn-lt"/>
              </a:endParaRPr>
            </a:p>
          </p:txBody>
        </p:sp>
        <p:sp>
          <p:nvSpPr>
            <p:cNvPr id="17" name="íṩ1iḋè"/>
            <p:cNvSpPr/>
            <p:nvPr/>
          </p:nvSpPr>
          <p:spPr>
            <a:xfrm>
              <a:off x="1403797" y="2160787"/>
              <a:ext cx="444222" cy="444220"/>
            </a:xfrm>
            <a:prstGeom prst="ellipse">
              <a:avLst/>
            </a:prstGeom>
            <a:solidFill>
              <a:srgbClr val="2285C5"/>
            </a:solidFill>
            <a:ln w="12700" cap="rnd">
              <a:noFill/>
              <a:prstDash val="solid"/>
              <a:round/>
            </a:ln>
            <a:effectLst>
              <a:outerShdw blurRad="254000" dist="127000" algn="ctr" rotWithShape="0">
                <a:schemeClr val="accent2">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rgbClr val="1B477F"/>
                </a:solidFill>
                <a:cs typeface="+mn-ea"/>
                <a:sym typeface="+mn-lt"/>
              </a:endParaRPr>
            </a:p>
          </p:txBody>
        </p:sp>
        <p:sp>
          <p:nvSpPr>
            <p:cNvPr id="18" name="íṥľide"/>
            <p:cNvSpPr/>
            <p:nvPr/>
          </p:nvSpPr>
          <p:spPr>
            <a:xfrm>
              <a:off x="1511791" y="2272874"/>
              <a:ext cx="216443" cy="212577"/>
            </a:xfrm>
            <a:custGeom>
              <a:avLst/>
              <a:gdLst>
                <a:gd name="connsiteX0" fmla="*/ 343764 w 533400"/>
                <a:gd name="connsiteY0" fmla="*/ 276846 h 523875"/>
                <a:gd name="connsiteX1" fmla="*/ 372339 w 533400"/>
                <a:gd name="connsiteY1" fmla="*/ 305421 h 523875"/>
                <a:gd name="connsiteX2" fmla="*/ 372339 w 533400"/>
                <a:gd name="connsiteY2" fmla="*/ 495921 h 523875"/>
                <a:gd name="connsiteX3" fmla="*/ 343764 w 533400"/>
                <a:gd name="connsiteY3" fmla="*/ 524496 h 523875"/>
                <a:gd name="connsiteX4" fmla="*/ 191364 w 533400"/>
                <a:gd name="connsiteY4" fmla="*/ 524496 h 523875"/>
                <a:gd name="connsiteX5" fmla="*/ 162789 w 533400"/>
                <a:gd name="connsiteY5" fmla="*/ 495921 h 523875"/>
                <a:gd name="connsiteX6" fmla="*/ 162789 w 533400"/>
                <a:gd name="connsiteY6" fmla="*/ 305421 h 523875"/>
                <a:gd name="connsiteX7" fmla="*/ 191364 w 533400"/>
                <a:gd name="connsiteY7" fmla="*/ 276846 h 523875"/>
                <a:gd name="connsiteX8" fmla="*/ 343764 w 533400"/>
                <a:gd name="connsiteY8" fmla="*/ 276846 h 523875"/>
                <a:gd name="connsiteX9" fmla="*/ 143739 w 533400"/>
                <a:gd name="connsiteY9" fmla="*/ 114921 h 523875"/>
                <a:gd name="connsiteX10" fmla="*/ 179934 w 533400"/>
                <a:gd name="connsiteY10" fmla="*/ 153021 h 523875"/>
                <a:gd name="connsiteX11" fmla="*/ 181839 w 533400"/>
                <a:gd name="connsiteY11" fmla="*/ 153021 h 523875"/>
                <a:gd name="connsiteX12" fmla="*/ 353289 w 533400"/>
                <a:gd name="connsiteY12" fmla="*/ 153021 h 523875"/>
                <a:gd name="connsiteX13" fmla="*/ 391389 w 533400"/>
                <a:gd name="connsiteY13" fmla="*/ 116826 h 523875"/>
                <a:gd name="connsiteX14" fmla="*/ 391389 w 533400"/>
                <a:gd name="connsiteY14" fmla="*/ 114921 h 523875"/>
                <a:gd name="connsiteX15" fmla="*/ 505689 w 533400"/>
                <a:gd name="connsiteY15" fmla="*/ 114921 h 523875"/>
                <a:gd name="connsiteX16" fmla="*/ 534264 w 533400"/>
                <a:gd name="connsiteY16" fmla="*/ 143496 h 523875"/>
                <a:gd name="connsiteX17" fmla="*/ 534264 w 533400"/>
                <a:gd name="connsiteY17" fmla="*/ 381621 h 523875"/>
                <a:gd name="connsiteX18" fmla="*/ 505689 w 533400"/>
                <a:gd name="connsiteY18" fmla="*/ 410196 h 523875"/>
                <a:gd name="connsiteX19" fmla="*/ 391389 w 533400"/>
                <a:gd name="connsiteY19" fmla="*/ 410196 h 523875"/>
                <a:gd name="connsiteX20" fmla="*/ 391389 w 533400"/>
                <a:gd name="connsiteY20" fmla="*/ 295896 h 523875"/>
                <a:gd name="connsiteX21" fmla="*/ 355194 w 533400"/>
                <a:gd name="connsiteY21" fmla="*/ 257796 h 523875"/>
                <a:gd name="connsiteX22" fmla="*/ 353289 w 533400"/>
                <a:gd name="connsiteY22" fmla="*/ 257796 h 523875"/>
                <a:gd name="connsiteX23" fmla="*/ 181839 w 533400"/>
                <a:gd name="connsiteY23" fmla="*/ 257796 h 523875"/>
                <a:gd name="connsiteX24" fmla="*/ 143739 w 533400"/>
                <a:gd name="connsiteY24" fmla="*/ 293991 h 523875"/>
                <a:gd name="connsiteX25" fmla="*/ 143739 w 533400"/>
                <a:gd name="connsiteY25" fmla="*/ 295896 h 523875"/>
                <a:gd name="connsiteX26" fmla="*/ 143739 w 533400"/>
                <a:gd name="connsiteY26" fmla="*/ 410196 h 523875"/>
                <a:gd name="connsiteX27" fmla="*/ 29439 w 533400"/>
                <a:gd name="connsiteY27" fmla="*/ 410196 h 523875"/>
                <a:gd name="connsiteX28" fmla="*/ 864 w 533400"/>
                <a:gd name="connsiteY28" fmla="*/ 381621 h 523875"/>
                <a:gd name="connsiteX29" fmla="*/ 864 w 533400"/>
                <a:gd name="connsiteY29" fmla="*/ 201408 h 523875"/>
                <a:gd name="connsiteX30" fmla="*/ 11151 w 533400"/>
                <a:gd name="connsiteY30" fmla="*/ 175405 h 523875"/>
                <a:gd name="connsiteX31" fmla="*/ 56300 w 533400"/>
                <a:gd name="connsiteY31" fmla="*/ 127018 h 523875"/>
                <a:gd name="connsiteX32" fmla="*/ 84112 w 533400"/>
                <a:gd name="connsiteY32" fmla="*/ 114921 h 523875"/>
                <a:gd name="connsiteX33" fmla="*/ 143739 w 533400"/>
                <a:gd name="connsiteY33" fmla="*/ 114921 h 523875"/>
                <a:gd name="connsiteX34" fmla="*/ 462827 w 533400"/>
                <a:gd name="connsiteY34" fmla="*/ 172071 h 523875"/>
                <a:gd name="connsiteX35" fmla="*/ 448539 w 533400"/>
                <a:gd name="connsiteY35" fmla="*/ 186359 h 523875"/>
                <a:gd name="connsiteX36" fmla="*/ 462827 w 533400"/>
                <a:gd name="connsiteY36" fmla="*/ 200646 h 523875"/>
                <a:gd name="connsiteX37" fmla="*/ 477114 w 533400"/>
                <a:gd name="connsiteY37" fmla="*/ 186359 h 523875"/>
                <a:gd name="connsiteX38" fmla="*/ 462827 w 533400"/>
                <a:gd name="connsiteY38" fmla="*/ 172071 h 523875"/>
                <a:gd name="connsiteX39" fmla="*/ 343764 w 533400"/>
                <a:gd name="connsiteY39" fmla="*/ 621 h 523875"/>
                <a:gd name="connsiteX40" fmla="*/ 372339 w 533400"/>
                <a:gd name="connsiteY40" fmla="*/ 29196 h 523875"/>
                <a:gd name="connsiteX41" fmla="*/ 372339 w 533400"/>
                <a:gd name="connsiteY41" fmla="*/ 105396 h 523875"/>
                <a:gd name="connsiteX42" fmla="*/ 343764 w 533400"/>
                <a:gd name="connsiteY42" fmla="*/ 133971 h 523875"/>
                <a:gd name="connsiteX43" fmla="*/ 191364 w 533400"/>
                <a:gd name="connsiteY43" fmla="*/ 133971 h 523875"/>
                <a:gd name="connsiteX44" fmla="*/ 162789 w 533400"/>
                <a:gd name="connsiteY44" fmla="*/ 105396 h 523875"/>
                <a:gd name="connsiteX45" fmla="*/ 162789 w 533400"/>
                <a:gd name="connsiteY45" fmla="*/ 29196 h 523875"/>
                <a:gd name="connsiteX46" fmla="*/ 191364 w 533400"/>
                <a:gd name="connsiteY46" fmla="*/ 621 h 523875"/>
                <a:gd name="connsiteX47" fmla="*/ 343764 w 533400"/>
                <a:gd name="connsiteY47" fmla="*/ 6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33400" h="523875">
                  <a:moveTo>
                    <a:pt x="343764" y="276846"/>
                  </a:moveTo>
                  <a:cubicBezTo>
                    <a:pt x="359576" y="276846"/>
                    <a:pt x="372339" y="289610"/>
                    <a:pt x="372339" y="305421"/>
                  </a:cubicBezTo>
                  <a:lnTo>
                    <a:pt x="372339" y="495921"/>
                  </a:lnTo>
                  <a:cubicBezTo>
                    <a:pt x="372339" y="511732"/>
                    <a:pt x="359576" y="524496"/>
                    <a:pt x="343764" y="524496"/>
                  </a:cubicBezTo>
                  <a:lnTo>
                    <a:pt x="191364" y="524496"/>
                  </a:lnTo>
                  <a:cubicBezTo>
                    <a:pt x="175552" y="524496"/>
                    <a:pt x="162789" y="511732"/>
                    <a:pt x="162789" y="495921"/>
                  </a:cubicBezTo>
                  <a:lnTo>
                    <a:pt x="162789" y="305421"/>
                  </a:lnTo>
                  <a:cubicBezTo>
                    <a:pt x="162789" y="289610"/>
                    <a:pt x="175552" y="276846"/>
                    <a:pt x="191364" y="276846"/>
                  </a:cubicBezTo>
                  <a:lnTo>
                    <a:pt x="343764" y="276846"/>
                  </a:lnTo>
                  <a:close/>
                  <a:moveTo>
                    <a:pt x="143739" y="114921"/>
                  </a:moveTo>
                  <a:cubicBezTo>
                    <a:pt x="143739" y="135305"/>
                    <a:pt x="159741" y="151973"/>
                    <a:pt x="179934" y="153021"/>
                  </a:cubicBezTo>
                  <a:lnTo>
                    <a:pt x="181839" y="153021"/>
                  </a:lnTo>
                  <a:lnTo>
                    <a:pt x="353289" y="153021"/>
                  </a:lnTo>
                  <a:cubicBezTo>
                    <a:pt x="373673" y="153021"/>
                    <a:pt x="390341" y="137019"/>
                    <a:pt x="391389" y="116826"/>
                  </a:cubicBezTo>
                  <a:lnTo>
                    <a:pt x="391389" y="114921"/>
                  </a:lnTo>
                  <a:lnTo>
                    <a:pt x="505689" y="114921"/>
                  </a:lnTo>
                  <a:cubicBezTo>
                    <a:pt x="521501" y="114921"/>
                    <a:pt x="534264" y="127685"/>
                    <a:pt x="534264" y="143496"/>
                  </a:cubicBezTo>
                  <a:lnTo>
                    <a:pt x="534264" y="381621"/>
                  </a:lnTo>
                  <a:cubicBezTo>
                    <a:pt x="534264" y="397432"/>
                    <a:pt x="521501" y="410196"/>
                    <a:pt x="505689" y="410196"/>
                  </a:cubicBezTo>
                  <a:lnTo>
                    <a:pt x="391389" y="410196"/>
                  </a:lnTo>
                  <a:lnTo>
                    <a:pt x="391389" y="295896"/>
                  </a:lnTo>
                  <a:cubicBezTo>
                    <a:pt x="391389" y="275512"/>
                    <a:pt x="375387" y="258844"/>
                    <a:pt x="355194" y="257796"/>
                  </a:cubicBezTo>
                  <a:lnTo>
                    <a:pt x="353289" y="257796"/>
                  </a:lnTo>
                  <a:lnTo>
                    <a:pt x="181839" y="257796"/>
                  </a:lnTo>
                  <a:cubicBezTo>
                    <a:pt x="161455" y="257796"/>
                    <a:pt x="144787" y="273798"/>
                    <a:pt x="143739" y="293991"/>
                  </a:cubicBezTo>
                  <a:lnTo>
                    <a:pt x="143739" y="295896"/>
                  </a:lnTo>
                  <a:lnTo>
                    <a:pt x="143739" y="410196"/>
                  </a:lnTo>
                  <a:lnTo>
                    <a:pt x="29439" y="410196"/>
                  </a:lnTo>
                  <a:cubicBezTo>
                    <a:pt x="13627" y="410196"/>
                    <a:pt x="864" y="397432"/>
                    <a:pt x="864" y="381621"/>
                  </a:cubicBezTo>
                  <a:lnTo>
                    <a:pt x="864" y="201408"/>
                  </a:lnTo>
                  <a:cubicBezTo>
                    <a:pt x="864" y="191788"/>
                    <a:pt x="4484" y="182454"/>
                    <a:pt x="11151" y="175405"/>
                  </a:cubicBezTo>
                  <a:lnTo>
                    <a:pt x="56300" y="127018"/>
                  </a:lnTo>
                  <a:cubicBezTo>
                    <a:pt x="63538" y="119303"/>
                    <a:pt x="73635" y="114921"/>
                    <a:pt x="84112" y="114921"/>
                  </a:cubicBezTo>
                  <a:lnTo>
                    <a:pt x="143739" y="114921"/>
                  </a:lnTo>
                  <a:close/>
                  <a:moveTo>
                    <a:pt x="462827" y="172071"/>
                  </a:moveTo>
                  <a:cubicBezTo>
                    <a:pt x="454921" y="172071"/>
                    <a:pt x="448539" y="178453"/>
                    <a:pt x="448539" y="186359"/>
                  </a:cubicBezTo>
                  <a:cubicBezTo>
                    <a:pt x="448539" y="194264"/>
                    <a:pt x="454921" y="200646"/>
                    <a:pt x="462827" y="200646"/>
                  </a:cubicBezTo>
                  <a:cubicBezTo>
                    <a:pt x="470732" y="200646"/>
                    <a:pt x="477114" y="194264"/>
                    <a:pt x="477114" y="186359"/>
                  </a:cubicBezTo>
                  <a:cubicBezTo>
                    <a:pt x="477114" y="178453"/>
                    <a:pt x="470732" y="172071"/>
                    <a:pt x="462827" y="172071"/>
                  </a:cubicBezTo>
                  <a:close/>
                  <a:moveTo>
                    <a:pt x="343764" y="621"/>
                  </a:moveTo>
                  <a:cubicBezTo>
                    <a:pt x="359576" y="621"/>
                    <a:pt x="372339" y="13385"/>
                    <a:pt x="372339" y="29196"/>
                  </a:cubicBezTo>
                  <a:lnTo>
                    <a:pt x="372339" y="105396"/>
                  </a:lnTo>
                  <a:cubicBezTo>
                    <a:pt x="372339" y="121207"/>
                    <a:pt x="359576" y="133971"/>
                    <a:pt x="343764" y="133971"/>
                  </a:cubicBezTo>
                  <a:lnTo>
                    <a:pt x="191364" y="133971"/>
                  </a:lnTo>
                  <a:cubicBezTo>
                    <a:pt x="175552" y="133971"/>
                    <a:pt x="162789" y="121207"/>
                    <a:pt x="162789" y="105396"/>
                  </a:cubicBezTo>
                  <a:lnTo>
                    <a:pt x="162789" y="29196"/>
                  </a:lnTo>
                  <a:cubicBezTo>
                    <a:pt x="162789" y="13385"/>
                    <a:pt x="175552" y="621"/>
                    <a:pt x="191364" y="621"/>
                  </a:cubicBezTo>
                  <a:lnTo>
                    <a:pt x="343764" y="621"/>
                  </a:ln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rgbClr val="1B477F"/>
                </a:solidFill>
                <a:cs typeface="+mn-ea"/>
                <a:sym typeface="+mn-lt"/>
              </a:endParaRPr>
            </a:p>
          </p:txBody>
        </p:sp>
        <p:sp>
          <p:nvSpPr>
            <p:cNvPr id="19" name="1"/>
            <p:cNvSpPr txBox="1"/>
            <p:nvPr/>
          </p:nvSpPr>
          <p:spPr>
            <a:xfrm>
              <a:off x="2236351" y="2160787"/>
              <a:ext cx="4521200" cy="492443"/>
            </a:xfrm>
            <a:prstGeom prst="rect">
              <a:avLst/>
            </a:prstGeom>
            <a:ln w="12700">
              <a:miter lim="400000"/>
            </a:ln>
          </p:spPr>
          <p:txBody>
            <a:bodyPr wrap="square" lIns="0" tIns="0" rIns="0" bIns="0">
              <a:spAutoFit/>
            </a:bodyPr>
            <a:lstStyle/>
            <a:p>
              <a:pPr lvl="0">
                <a:defRPr/>
              </a:pPr>
              <a:r>
                <a:rPr lang="zh-CN" altLang="en-US" sz="1600" kern="0" dirty="0">
                  <a:solidFill>
                    <a:schemeClr val="tx1">
                      <a:lumMod val="65000"/>
                      <a:lumOff val="35000"/>
                    </a:schemeClr>
                  </a:solidFill>
                  <a:cs typeface="+mn-ea"/>
                  <a:sym typeface="+mn-lt"/>
                </a:rPr>
                <a:t>（</a:t>
              </a:r>
              <a:r>
                <a:rPr lang="en-US" altLang="zh-CN" sz="1600" kern="0" dirty="0">
                  <a:solidFill>
                    <a:schemeClr val="tx1">
                      <a:lumMod val="65000"/>
                      <a:lumOff val="35000"/>
                    </a:schemeClr>
                  </a:solidFill>
                  <a:cs typeface="+mn-ea"/>
                  <a:sym typeface="+mn-lt"/>
                </a:rPr>
                <a:t>1</a:t>
              </a:r>
              <a:r>
                <a:rPr lang="zh-CN" altLang="en-US" sz="1600" kern="0" dirty="0">
                  <a:solidFill>
                    <a:schemeClr val="tx1">
                      <a:lumMod val="65000"/>
                      <a:lumOff val="35000"/>
                    </a:schemeClr>
                  </a:solidFill>
                  <a:cs typeface="+mn-ea"/>
                  <a:sym typeface="+mn-lt"/>
                </a:rPr>
                <a:t>）进一步加强员工的思想教育工作，增强员工的组织观念、团队精神以及对企业的忠诚度。</a:t>
              </a:r>
              <a:endParaRPr lang="zh-CN" altLang="en-US" sz="1600" kern="0" dirty="0">
                <a:solidFill>
                  <a:schemeClr val="tx1">
                    <a:lumMod val="65000"/>
                    <a:lumOff val="35000"/>
                  </a:schemeClr>
                </a:solidFill>
                <a:cs typeface="+mn-ea"/>
                <a:sym typeface="+mn-lt"/>
              </a:endParaRPr>
            </a:p>
          </p:txBody>
        </p:sp>
      </p:grpSp>
      <p:sp>
        <p:nvSpPr>
          <p:cNvPr id="20" name="矩形 19"/>
          <p:cNvSpPr/>
          <p:nvPr/>
        </p:nvSpPr>
        <p:spPr>
          <a:xfrm>
            <a:off x="2571749" y="1108771"/>
            <a:ext cx="6186309" cy="369332"/>
          </a:xfrm>
          <a:prstGeom prst="rect">
            <a:avLst/>
          </a:prstGeom>
        </p:spPr>
        <p:txBody>
          <a:bodyPr wrap="none">
            <a:spAutoFit/>
          </a:bodyPr>
          <a:lstStyle/>
          <a:p>
            <a:r>
              <a:rPr lang="zh-CN" altLang="en-US" b="1" dirty="0">
                <a:solidFill>
                  <a:schemeClr val="bg2">
                    <a:lumMod val="25000"/>
                  </a:schemeClr>
                </a:solidFill>
                <a:cs typeface="+mn-ea"/>
                <a:sym typeface="+mn-lt"/>
              </a:rPr>
              <a:t>下半年，我们将针对生产部存在的问题与不足，加强工作：</a:t>
            </a:r>
            <a:endParaRPr lang="zh-CN" altLang="en-US" b="1" dirty="0">
              <a:solidFill>
                <a:schemeClr val="bg2">
                  <a:lumMod val="25000"/>
                </a:schemeClr>
              </a:solidFill>
              <a:cs typeface="+mn-ea"/>
              <a:sym typeface="+mn-lt"/>
            </a:endParaRPr>
          </a:p>
        </p:txBody>
      </p:sp>
      <p:grpSp>
        <p:nvGrpSpPr>
          <p:cNvPr id="24" name="组合 23"/>
          <p:cNvGrpSpPr/>
          <p:nvPr/>
        </p:nvGrpSpPr>
        <p:grpSpPr>
          <a:xfrm>
            <a:off x="2484455" y="3173614"/>
            <a:ext cx="7223089" cy="1246452"/>
            <a:chOff x="785170" y="1783783"/>
            <a:chExt cx="7223089" cy="1246452"/>
          </a:xfrm>
        </p:grpSpPr>
        <p:sp>
          <p:nvSpPr>
            <p:cNvPr id="25" name="isḷïdé"/>
            <p:cNvSpPr/>
            <p:nvPr/>
          </p:nvSpPr>
          <p:spPr>
            <a:xfrm>
              <a:off x="785170" y="1783783"/>
              <a:ext cx="7223089" cy="1246452"/>
            </a:xfrm>
            <a:prstGeom prst="roundRect">
              <a:avLst>
                <a:gd name="adj" fmla="val 50000"/>
              </a:avLst>
            </a:prstGeom>
            <a:solidFill>
              <a:schemeClr val="bg1"/>
            </a:solidFill>
            <a:ln w="12700" cap="rnd">
              <a:no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solidFill>
                  <a:srgbClr val="1B477F"/>
                </a:solidFill>
                <a:cs typeface="+mn-ea"/>
                <a:sym typeface="+mn-lt"/>
              </a:endParaRPr>
            </a:p>
          </p:txBody>
        </p:sp>
        <p:sp>
          <p:nvSpPr>
            <p:cNvPr id="31" name="íṩ1iḋè"/>
            <p:cNvSpPr/>
            <p:nvPr/>
          </p:nvSpPr>
          <p:spPr>
            <a:xfrm>
              <a:off x="1403797" y="2160787"/>
              <a:ext cx="444222" cy="444220"/>
            </a:xfrm>
            <a:prstGeom prst="ellipse">
              <a:avLst/>
            </a:prstGeom>
            <a:solidFill>
              <a:srgbClr val="2285C5"/>
            </a:solidFill>
            <a:ln w="12700" cap="rnd">
              <a:noFill/>
              <a:prstDash val="solid"/>
              <a:round/>
            </a:ln>
            <a:effectLst>
              <a:outerShdw blurRad="254000" dist="127000" algn="ctr" rotWithShape="0">
                <a:schemeClr val="accent2">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rgbClr val="1B477F"/>
                </a:solidFill>
                <a:cs typeface="+mn-ea"/>
                <a:sym typeface="+mn-lt"/>
              </a:endParaRPr>
            </a:p>
          </p:txBody>
        </p:sp>
        <p:sp>
          <p:nvSpPr>
            <p:cNvPr id="32" name="íṥľide"/>
            <p:cNvSpPr/>
            <p:nvPr/>
          </p:nvSpPr>
          <p:spPr>
            <a:xfrm>
              <a:off x="1511791" y="2272874"/>
              <a:ext cx="216443" cy="212577"/>
            </a:xfrm>
            <a:custGeom>
              <a:avLst/>
              <a:gdLst>
                <a:gd name="connsiteX0" fmla="*/ 343764 w 533400"/>
                <a:gd name="connsiteY0" fmla="*/ 276846 h 523875"/>
                <a:gd name="connsiteX1" fmla="*/ 372339 w 533400"/>
                <a:gd name="connsiteY1" fmla="*/ 305421 h 523875"/>
                <a:gd name="connsiteX2" fmla="*/ 372339 w 533400"/>
                <a:gd name="connsiteY2" fmla="*/ 495921 h 523875"/>
                <a:gd name="connsiteX3" fmla="*/ 343764 w 533400"/>
                <a:gd name="connsiteY3" fmla="*/ 524496 h 523875"/>
                <a:gd name="connsiteX4" fmla="*/ 191364 w 533400"/>
                <a:gd name="connsiteY4" fmla="*/ 524496 h 523875"/>
                <a:gd name="connsiteX5" fmla="*/ 162789 w 533400"/>
                <a:gd name="connsiteY5" fmla="*/ 495921 h 523875"/>
                <a:gd name="connsiteX6" fmla="*/ 162789 w 533400"/>
                <a:gd name="connsiteY6" fmla="*/ 305421 h 523875"/>
                <a:gd name="connsiteX7" fmla="*/ 191364 w 533400"/>
                <a:gd name="connsiteY7" fmla="*/ 276846 h 523875"/>
                <a:gd name="connsiteX8" fmla="*/ 343764 w 533400"/>
                <a:gd name="connsiteY8" fmla="*/ 276846 h 523875"/>
                <a:gd name="connsiteX9" fmla="*/ 143739 w 533400"/>
                <a:gd name="connsiteY9" fmla="*/ 114921 h 523875"/>
                <a:gd name="connsiteX10" fmla="*/ 179934 w 533400"/>
                <a:gd name="connsiteY10" fmla="*/ 153021 h 523875"/>
                <a:gd name="connsiteX11" fmla="*/ 181839 w 533400"/>
                <a:gd name="connsiteY11" fmla="*/ 153021 h 523875"/>
                <a:gd name="connsiteX12" fmla="*/ 353289 w 533400"/>
                <a:gd name="connsiteY12" fmla="*/ 153021 h 523875"/>
                <a:gd name="connsiteX13" fmla="*/ 391389 w 533400"/>
                <a:gd name="connsiteY13" fmla="*/ 116826 h 523875"/>
                <a:gd name="connsiteX14" fmla="*/ 391389 w 533400"/>
                <a:gd name="connsiteY14" fmla="*/ 114921 h 523875"/>
                <a:gd name="connsiteX15" fmla="*/ 505689 w 533400"/>
                <a:gd name="connsiteY15" fmla="*/ 114921 h 523875"/>
                <a:gd name="connsiteX16" fmla="*/ 534264 w 533400"/>
                <a:gd name="connsiteY16" fmla="*/ 143496 h 523875"/>
                <a:gd name="connsiteX17" fmla="*/ 534264 w 533400"/>
                <a:gd name="connsiteY17" fmla="*/ 381621 h 523875"/>
                <a:gd name="connsiteX18" fmla="*/ 505689 w 533400"/>
                <a:gd name="connsiteY18" fmla="*/ 410196 h 523875"/>
                <a:gd name="connsiteX19" fmla="*/ 391389 w 533400"/>
                <a:gd name="connsiteY19" fmla="*/ 410196 h 523875"/>
                <a:gd name="connsiteX20" fmla="*/ 391389 w 533400"/>
                <a:gd name="connsiteY20" fmla="*/ 295896 h 523875"/>
                <a:gd name="connsiteX21" fmla="*/ 355194 w 533400"/>
                <a:gd name="connsiteY21" fmla="*/ 257796 h 523875"/>
                <a:gd name="connsiteX22" fmla="*/ 353289 w 533400"/>
                <a:gd name="connsiteY22" fmla="*/ 257796 h 523875"/>
                <a:gd name="connsiteX23" fmla="*/ 181839 w 533400"/>
                <a:gd name="connsiteY23" fmla="*/ 257796 h 523875"/>
                <a:gd name="connsiteX24" fmla="*/ 143739 w 533400"/>
                <a:gd name="connsiteY24" fmla="*/ 293991 h 523875"/>
                <a:gd name="connsiteX25" fmla="*/ 143739 w 533400"/>
                <a:gd name="connsiteY25" fmla="*/ 295896 h 523875"/>
                <a:gd name="connsiteX26" fmla="*/ 143739 w 533400"/>
                <a:gd name="connsiteY26" fmla="*/ 410196 h 523875"/>
                <a:gd name="connsiteX27" fmla="*/ 29439 w 533400"/>
                <a:gd name="connsiteY27" fmla="*/ 410196 h 523875"/>
                <a:gd name="connsiteX28" fmla="*/ 864 w 533400"/>
                <a:gd name="connsiteY28" fmla="*/ 381621 h 523875"/>
                <a:gd name="connsiteX29" fmla="*/ 864 w 533400"/>
                <a:gd name="connsiteY29" fmla="*/ 201408 h 523875"/>
                <a:gd name="connsiteX30" fmla="*/ 11151 w 533400"/>
                <a:gd name="connsiteY30" fmla="*/ 175405 h 523875"/>
                <a:gd name="connsiteX31" fmla="*/ 56300 w 533400"/>
                <a:gd name="connsiteY31" fmla="*/ 127018 h 523875"/>
                <a:gd name="connsiteX32" fmla="*/ 84112 w 533400"/>
                <a:gd name="connsiteY32" fmla="*/ 114921 h 523875"/>
                <a:gd name="connsiteX33" fmla="*/ 143739 w 533400"/>
                <a:gd name="connsiteY33" fmla="*/ 114921 h 523875"/>
                <a:gd name="connsiteX34" fmla="*/ 462827 w 533400"/>
                <a:gd name="connsiteY34" fmla="*/ 172071 h 523875"/>
                <a:gd name="connsiteX35" fmla="*/ 448539 w 533400"/>
                <a:gd name="connsiteY35" fmla="*/ 186359 h 523875"/>
                <a:gd name="connsiteX36" fmla="*/ 462827 w 533400"/>
                <a:gd name="connsiteY36" fmla="*/ 200646 h 523875"/>
                <a:gd name="connsiteX37" fmla="*/ 477114 w 533400"/>
                <a:gd name="connsiteY37" fmla="*/ 186359 h 523875"/>
                <a:gd name="connsiteX38" fmla="*/ 462827 w 533400"/>
                <a:gd name="connsiteY38" fmla="*/ 172071 h 523875"/>
                <a:gd name="connsiteX39" fmla="*/ 343764 w 533400"/>
                <a:gd name="connsiteY39" fmla="*/ 621 h 523875"/>
                <a:gd name="connsiteX40" fmla="*/ 372339 w 533400"/>
                <a:gd name="connsiteY40" fmla="*/ 29196 h 523875"/>
                <a:gd name="connsiteX41" fmla="*/ 372339 w 533400"/>
                <a:gd name="connsiteY41" fmla="*/ 105396 h 523875"/>
                <a:gd name="connsiteX42" fmla="*/ 343764 w 533400"/>
                <a:gd name="connsiteY42" fmla="*/ 133971 h 523875"/>
                <a:gd name="connsiteX43" fmla="*/ 191364 w 533400"/>
                <a:gd name="connsiteY43" fmla="*/ 133971 h 523875"/>
                <a:gd name="connsiteX44" fmla="*/ 162789 w 533400"/>
                <a:gd name="connsiteY44" fmla="*/ 105396 h 523875"/>
                <a:gd name="connsiteX45" fmla="*/ 162789 w 533400"/>
                <a:gd name="connsiteY45" fmla="*/ 29196 h 523875"/>
                <a:gd name="connsiteX46" fmla="*/ 191364 w 533400"/>
                <a:gd name="connsiteY46" fmla="*/ 621 h 523875"/>
                <a:gd name="connsiteX47" fmla="*/ 343764 w 533400"/>
                <a:gd name="connsiteY47" fmla="*/ 6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33400" h="523875">
                  <a:moveTo>
                    <a:pt x="343764" y="276846"/>
                  </a:moveTo>
                  <a:cubicBezTo>
                    <a:pt x="359576" y="276846"/>
                    <a:pt x="372339" y="289610"/>
                    <a:pt x="372339" y="305421"/>
                  </a:cubicBezTo>
                  <a:lnTo>
                    <a:pt x="372339" y="495921"/>
                  </a:lnTo>
                  <a:cubicBezTo>
                    <a:pt x="372339" y="511732"/>
                    <a:pt x="359576" y="524496"/>
                    <a:pt x="343764" y="524496"/>
                  </a:cubicBezTo>
                  <a:lnTo>
                    <a:pt x="191364" y="524496"/>
                  </a:lnTo>
                  <a:cubicBezTo>
                    <a:pt x="175552" y="524496"/>
                    <a:pt x="162789" y="511732"/>
                    <a:pt x="162789" y="495921"/>
                  </a:cubicBezTo>
                  <a:lnTo>
                    <a:pt x="162789" y="305421"/>
                  </a:lnTo>
                  <a:cubicBezTo>
                    <a:pt x="162789" y="289610"/>
                    <a:pt x="175552" y="276846"/>
                    <a:pt x="191364" y="276846"/>
                  </a:cubicBezTo>
                  <a:lnTo>
                    <a:pt x="343764" y="276846"/>
                  </a:lnTo>
                  <a:close/>
                  <a:moveTo>
                    <a:pt x="143739" y="114921"/>
                  </a:moveTo>
                  <a:cubicBezTo>
                    <a:pt x="143739" y="135305"/>
                    <a:pt x="159741" y="151973"/>
                    <a:pt x="179934" y="153021"/>
                  </a:cubicBezTo>
                  <a:lnTo>
                    <a:pt x="181839" y="153021"/>
                  </a:lnTo>
                  <a:lnTo>
                    <a:pt x="353289" y="153021"/>
                  </a:lnTo>
                  <a:cubicBezTo>
                    <a:pt x="373673" y="153021"/>
                    <a:pt x="390341" y="137019"/>
                    <a:pt x="391389" y="116826"/>
                  </a:cubicBezTo>
                  <a:lnTo>
                    <a:pt x="391389" y="114921"/>
                  </a:lnTo>
                  <a:lnTo>
                    <a:pt x="505689" y="114921"/>
                  </a:lnTo>
                  <a:cubicBezTo>
                    <a:pt x="521501" y="114921"/>
                    <a:pt x="534264" y="127685"/>
                    <a:pt x="534264" y="143496"/>
                  </a:cubicBezTo>
                  <a:lnTo>
                    <a:pt x="534264" y="381621"/>
                  </a:lnTo>
                  <a:cubicBezTo>
                    <a:pt x="534264" y="397432"/>
                    <a:pt x="521501" y="410196"/>
                    <a:pt x="505689" y="410196"/>
                  </a:cubicBezTo>
                  <a:lnTo>
                    <a:pt x="391389" y="410196"/>
                  </a:lnTo>
                  <a:lnTo>
                    <a:pt x="391389" y="295896"/>
                  </a:lnTo>
                  <a:cubicBezTo>
                    <a:pt x="391389" y="275512"/>
                    <a:pt x="375387" y="258844"/>
                    <a:pt x="355194" y="257796"/>
                  </a:cubicBezTo>
                  <a:lnTo>
                    <a:pt x="353289" y="257796"/>
                  </a:lnTo>
                  <a:lnTo>
                    <a:pt x="181839" y="257796"/>
                  </a:lnTo>
                  <a:cubicBezTo>
                    <a:pt x="161455" y="257796"/>
                    <a:pt x="144787" y="273798"/>
                    <a:pt x="143739" y="293991"/>
                  </a:cubicBezTo>
                  <a:lnTo>
                    <a:pt x="143739" y="295896"/>
                  </a:lnTo>
                  <a:lnTo>
                    <a:pt x="143739" y="410196"/>
                  </a:lnTo>
                  <a:lnTo>
                    <a:pt x="29439" y="410196"/>
                  </a:lnTo>
                  <a:cubicBezTo>
                    <a:pt x="13627" y="410196"/>
                    <a:pt x="864" y="397432"/>
                    <a:pt x="864" y="381621"/>
                  </a:cubicBezTo>
                  <a:lnTo>
                    <a:pt x="864" y="201408"/>
                  </a:lnTo>
                  <a:cubicBezTo>
                    <a:pt x="864" y="191788"/>
                    <a:pt x="4484" y="182454"/>
                    <a:pt x="11151" y="175405"/>
                  </a:cubicBezTo>
                  <a:lnTo>
                    <a:pt x="56300" y="127018"/>
                  </a:lnTo>
                  <a:cubicBezTo>
                    <a:pt x="63538" y="119303"/>
                    <a:pt x="73635" y="114921"/>
                    <a:pt x="84112" y="114921"/>
                  </a:cubicBezTo>
                  <a:lnTo>
                    <a:pt x="143739" y="114921"/>
                  </a:lnTo>
                  <a:close/>
                  <a:moveTo>
                    <a:pt x="462827" y="172071"/>
                  </a:moveTo>
                  <a:cubicBezTo>
                    <a:pt x="454921" y="172071"/>
                    <a:pt x="448539" y="178453"/>
                    <a:pt x="448539" y="186359"/>
                  </a:cubicBezTo>
                  <a:cubicBezTo>
                    <a:pt x="448539" y="194264"/>
                    <a:pt x="454921" y="200646"/>
                    <a:pt x="462827" y="200646"/>
                  </a:cubicBezTo>
                  <a:cubicBezTo>
                    <a:pt x="470732" y="200646"/>
                    <a:pt x="477114" y="194264"/>
                    <a:pt x="477114" y="186359"/>
                  </a:cubicBezTo>
                  <a:cubicBezTo>
                    <a:pt x="477114" y="178453"/>
                    <a:pt x="470732" y="172071"/>
                    <a:pt x="462827" y="172071"/>
                  </a:cubicBezTo>
                  <a:close/>
                  <a:moveTo>
                    <a:pt x="343764" y="621"/>
                  </a:moveTo>
                  <a:cubicBezTo>
                    <a:pt x="359576" y="621"/>
                    <a:pt x="372339" y="13385"/>
                    <a:pt x="372339" y="29196"/>
                  </a:cubicBezTo>
                  <a:lnTo>
                    <a:pt x="372339" y="105396"/>
                  </a:lnTo>
                  <a:cubicBezTo>
                    <a:pt x="372339" y="121207"/>
                    <a:pt x="359576" y="133971"/>
                    <a:pt x="343764" y="133971"/>
                  </a:cubicBezTo>
                  <a:lnTo>
                    <a:pt x="191364" y="133971"/>
                  </a:lnTo>
                  <a:cubicBezTo>
                    <a:pt x="175552" y="133971"/>
                    <a:pt x="162789" y="121207"/>
                    <a:pt x="162789" y="105396"/>
                  </a:cubicBezTo>
                  <a:lnTo>
                    <a:pt x="162789" y="29196"/>
                  </a:lnTo>
                  <a:cubicBezTo>
                    <a:pt x="162789" y="13385"/>
                    <a:pt x="175552" y="621"/>
                    <a:pt x="191364" y="621"/>
                  </a:cubicBezTo>
                  <a:lnTo>
                    <a:pt x="343764" y="621"/>
                  </a:ln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rgbClr val="1B477F"/>
                </a:solidFill>
                <a:cs typeface="+mn-ea"/>
                <a:sym typeface="+mn-lt"/>
              </a:endParaRPr>
            </a:p>
          </p:txBody>
        </p:sp>
        <p:sp>
          <p:nvSpPr>
            <p:cNvPr id="33" name="1"/>
            <p:cNvSpPr txBox="1"/>
            <p:nvPr/>
          </p:nvSpPr>
          <p:spPr>
            <a:xfrm>
              <a:off x="2042184" y="2033071"/>
              <a:ext cx="5302750" cy="738664"/>
            </a:xfrm>
            <a:prstGeom prst="rect">
              <a:avLst/>
            </a:prstGeom>
            <a:ln w="12700">
              <a:miter lim="400000"/>
            </a:ln>
          </p:spPr>
          <p:txBody>
            <a:bodyPr wrap="square" lIns="0" tIns="0" rIns="0" bIns="0">
              <a:spAutoFit/>
            </a:bodyPr>
            <a:lstStyle/>
            <a:p>
              <a:pPr lvl="0">
                <a:defRPr/>
              </a:pPr>
              <a:r>
                <a:rPr lang="zh-CN" altLang="en-US" sz="1600" kern="0" dirty="0">
                  <a:solidFill>
                    <a:schemeClr val="tx1">
                      <a:lumMod val="65000"/>
                      <a:lumOff val="35000"/>
                    </a:schemeClr>
                  </a:solidFill>
                  <a:cs typeface="+mn-ea"/>
                  <a:sym typeface="+mn-lt"/>
                </a:rPr>
                <a:t>（</a:t>
              </a:r>
              <a:r>
                <a:rPr lang="en-US" altLang="zh-CN" sz="1600" kern="0" dirty="0">
                  <a:solidFill>
                    <a:schemeClr val="tx1">
                      <a:lumMod val="65000"/>
                      <a:lumOff val="35000"/>
                    </a:schemeClr>
                  </a:solidFill>
                  <a:cs typeface="+mn-ea"/>
                  <a:sym typeface="+mn-lt"/>
                </a:rPr>
                <a:t>2</a:t>
              </a:r>
              <a:r>
                <a:rPr lang="zh-CN" altLang="en-US" sz="1600" kern="0" dirty="0">
                  <a:solidFill>
                    <a:schemeClr val="tx1">
                      <a:lumMod val="65000"/>
                      <a:lumOff val="35000"/>
                    </a:schemeClr>
                  </a:solidFill>
                  <a:cs typeface="+mn-ea"/>
                  <a:sym typeface="+mn-lt"/>
                </a:rPr>
                <a:t>）加强培训工作：我们将进一步完善我们的培训体系，加强员工的操作技能和相关知识的培训工作，努力提高员工的操作操作技能和解决问题的能力，为我们的生产服务。</a:t>
              </a:r>
              <a:endParaRPr lang="zh-CN" altLang="en-US" sz="1600" kern="0" dirty="0">
                <a:solidFill>
                  <a:schemeClr val="tx1">
                    <a:lumMod val="65000"/>
                    <a:lumOff val="35000"/>
                  </a:schemeClr>
                </a:solidFill>
                <a:cs typeface="+mn-ea"/>
                <a:sym typeface="+mn-lt"/>
              </a:endParaRPr>
            </a:p>
          </p:txBody>
        </p:sp>
      </p:grpSp>
      <p:grpSp>
        <p:nvGrpSpPr>
          <p:cNvPr id="34" name="组合 33"/>
          <p:cNvGrpSpPr/>
          <p:nvPr/>
        </p:nvGrpSpPr>
        <p:grpSpPr>
          <a:xfrm>
            <a:off x="2484455" y="4628563"/>
            <a:ext cx="7223089" cy="1246452"/>
            <a:chOff x="785170" y="1783783"/>
            <a:chExt cx="7223089" cy="1246452"/>
          </a:xfrm>
        </p:grpSpPr>
        <p:sp>
          <p:nvSpPr>
            <p:cNvPr id="35" name="isḷïdé"/>
            <p:cNvSpPr/>
            <p:nvPr/>
          </p:nvSpPr>
          <p:spPr>
            <a:xfrm>
              <a:off x="785170" y="1783783"/>
              <a:ext cx="7223089" cy="1246452"/>
            </a:xfrm>
            <a:prstGeom prst="roundRect">
              <a:avLst>
                <a:gd name="adj" fmla="val 50000"/>
              </a:avLst>
            </a:prstGeom>
            <a:solidFill>
              <a:schemeClr val="bg1"/>
            </a:solidFill>
            <a:ln w="12700" cap="rnd">
              <a:no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solidFill>
                  <a:srgbClr val="1B477F"/>
                </a:solidFill>
                <a:cs typeface="+mn-ea"/>
                <a:sym typeface="+mn-lt"/>
              </a:endParaRPr>
            </a:p>
          </p:txBody>
        </p:sp>
        <p:sp>
          <p:nvSpPr>
            <p:cNvPr id="36" name="íṩ1iḋè"/>
            <p:cNvSpPr/>
            <p:nvPr/>
          </p:nvSpPr>
          <p:spPr>
            <a:xfrm>
              <a:off x="1403797" y="2160787"/>
              <a:ext cx="444222" cy="444220"/>
            </a:xfrm>
            <a:prstGeom prst="ellipse">
              <a:avLst/>
            </a:prstGeom>
            <a:solidFill>
              <a:srgbClr val="2285C5"/>
            </a:solidFill>
            <a:ln w="12700" cap="rnd">
              <a:noFill/>
              <a:prstDash val="solid"/>
              <a:round/>
            </a:ln>
            <a:effectLst>
              <a:outerShdw blurRad="254000" dist="127000" algn="ctr" rotWithShape="0">
                <a:schemeClr val="accent2">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rgbClr val="1B477F"/>
                </a:solidFill>
                <a:cs typeface="+mn-ea"/>
                <a:sym typeface="+mn-lt"/>
              </a:endParaRPr>
            </a:p>
          </p:txBody>
        </p:sp>
        <p:sp>
          <p:nvSpPr>
            <p:cNvPr id="37" name="íṥľide"/>
            <p:cNvSpPr/>
            <p:nvPr/>
          </p:nvSpPr>
          <p:spPr>
            <a:xfrm>
              <a:off x="1511791" y="2272874"/>
              <a:ext cx="216443" cy="212577"/>
            </a:xfrm>
            <a:custGeom>
              <a:avLst/>
              <a:gdLst>
                <a:gd name="connsiteX0" fmla="*/ 343764 w 533400"/>
                <a:gd name="connsiteY0" fmla="*/ 276846 h 523875"/>
                <a:gd name="connsiteX1" fmla="*/ 372339 w 533400"/>
                <a:gd name="connsiteY1" fmla="*/ 305421 h 523875"/>
                <a:gd name="connsiteX2" fmla="*/ 372339 w 533400"/>
                <a:gd name="connsiteY2" fmla="*/ 495921 h 523875"/>
                <a:gd name="connsiteX3" fmla="*/ 343764 w 533400"/>
                <a:gd name="connsiteY3" fmla="*/ 524496 h 523875"/>
                <a:gd name="connsiteX4" fmla="*/ 191364 w 533400"/>
                <a:gd name="connsiteY4" fmla="*/ 524496 h 523875"/>
                <a:gd name="connsiteX5" fmla="*/ 162789 w 533400"/>
                <a:gd name="connsiteY5" fmla="*/ 495921 h 523875"/>
                <a:gd name="connsiteX6" fmla="*/ 162789 w 533400"/>
                <a:gd name="connsiteY6" fmla="*/ 305421 h 523875"/>
                <a:gd name="connsiteX7" fmla="*/ 191364 w 533400"/>
                <a:gd name="connsiteY7" fmla="*/ 276846 h 523875"/>
                <a:gd name="connsiteX8" fmla="*/ 343764 w 533400"/>
                <a:gd name="connsiteY8" fmla="*/ 276846 h 523875"/>
                <a:gd name="connsiteX9" fmla="*/ 143739 w 533400"/>
                <a:gd name="connsiteY9" fmla="*/ 114921 h 523875"/>
                <a:gd name="connsiteX10" fmla="*/ 179934 w 533400"/>
                <a:gd name="connsiteY10" fmla="*/ 153021 h 523875"/>
                <a:gd name="connsiteX11" fmla="*/ 181839 w 533400"/>
                <a:gd name="connsiteY11" fmla="*/ 153021 h 523875"/>
                <a:gd name="connsiteX12" fmla="*/ 353289 w 533400"/>
                <a:gd name="connsiteY12" fmla="*/ 153021 h 523875"/>
                <a:gd name="connsiteX13" fmla="*/ 391389 w 533400"/>
                <a:gd name="connsiteY13" fmla="*/ 116826 h 523875"/>
                <a:gd name="connsiteX14" fmla="*/ 391389 w 533400"/>
                <a:gd name="connsiteY14" fmla="*/ 114921 h 523875"/>
                <a:gd name="connsiteX15" fmla="*/ 505689 w 533400"/>
                <a:gd name="connsiteY15" fmla="*/ 114921 h 523875"/>
                <a:gd name="connsiteX16" fmla="*/ 534264 w 533400"/>
                <a:gd name="connsiteY16" fmla="*/ 143496 h 523875"/>
                <a:gd name="connsiteX17" fmla="*/ 534264 w 533400"/>
                <a:gd name="connsiteY17" fmla="*/ 381621 h 523875"/>
                <a:gd name="connsiteX18" fmla="*/ 505689 w 533400"/>
                <a:gd name="connsiteY18" fmla="*/ 410196 h 523875"/>
                <a:gd name="connsiteX19" fmla="*/ 391389 w 533400"/>
                <a:gd name="connsiteY19" fmla="*/ 410196 h 523875"/>
                <a:gd name="connsiteX20" fmla="*/ 391389 w 533400"/>
                <a:gd name="connsiteY20" fmla="*/ 295896 h 523875"/>
                <a:gd name="connsiteX21" fmla="*/ 355194 w 533400"/>
                <a:gd name="connsiteY21" fmla="*/ 257796 h 523875"/>
                <a:gd name="connsiteX22" fmla="*/ 353289 w 533400"/>
                <a:gd name="connsiteY22" fmla="*/ 257796 h 523875"/>
                <a:gd name="connsiteX23" fmla="*/ 181839 w 533400"/>
                <a:gd name="connsiteY23" fmla="*/ 257796 h 523875"/>
                <a:gd name="connsiteX24" fmla="*/ 143739 w 533400"/>
                <a:gd name="connsiteY24" fmla="*/ 293991 h 523875"/>
                <a:gd name="connsiteX25" fmla="*/ 143739 w 533400"/>
                <a:gd name="connsiteY25" fmla="*/ 295896 h 523875"/>
                <a:gd name="connsiteX26" fmla="*/ 143739 w 533400"/>
                <a:gd name="connsiteY26" fmla="*/ 410196 h 523875"/>
                <a:gd name="connsiteX27" fmla="*/ 29439 w 533400"/>
                <a:gd name="connsiteY27" fmla="*/ 410196 h 523875"/>
                <a:gd name="connsiteX28" fmla="*/ 864 w 533400"/>
                <a:gd name="connsiteY28" fmla="*/ 381621 h 523875"/>
                <a:gd name="connsiteX29" fmla="*/ 864 w 533400"/>
                <a:gd name="connsiteY29" fmla="*/ 201408 h 523875"/>
                <a:gd name="connsiteX30" fmla="*/ 11151 w 533400"/>
                <a:gd name="connsiteY30" fmla="*/ 175405 h 523875"/>
                <a:gd name="connsiteX31" fmla="*/ 56300 w 533400"/>
                <a:gd name="connsiteY31" fmla="*/ 127018 h 523875"/>
                <a:gd name="connsiteX32" fmla="*/ 84112 w 533400"/>
                <a:gd name="connsiteY32" fmla="*/ 114921 h 523875"/>
                <a:gd name="connsiteX33" fmla="*/ 143739 w 533400"/>
                <a:gd name="connsiteY33" fmla="*/ 114921 h 523875"/>
                <a:gd name="connsiteX34" fmla="*/ 462827 w 533400"/>
                <a:gd name="connsiteY34" fmla="*/ 172071 h 523875"/>
                <a:gd name="connsiteX35" fmla="*/ 448539 w 533400"/>
                <a:gd name="connsiteY35" fmla="*/ 186359 h 523875"/>
                <a:gd name="connsiteX36" fmla="*/ 462827 w 533400"/>
                <a:gd name="connsiteY36" fmla="*/ 200646 h 523875"/>
                <a:gd name="connsiteX37" fmla="*/ 477114 w 533400"/>
                <a:gd name="connsiteY37" fmla="*/ 186359 h 523875"/>
                <a:gd name="connsiteX38" fmla="*/ 462827 w 533400"/>
                <a:gd name="connsiteY38" fmla="*/ 172071 h 523875"/>
                <a:gd name="connsiteX39" fmla="*/ 343764 w 533400"/>
                <a:gd name="connsiteY39" fmla="*/ 621 h 523875"/>
                <a:gd name="connsiteX40" fmla="*/ 372339 w 533400"/>
                <a:gd name="connsiteY40" fmla="*/ 29196 h 523875"/>
                <a:gd name="connsiteX41" fmla="*/ 372339 w 533400"/>
                <a:gd name="connsiteY41" fmla="*/ 105396 h 523875"/>
                <a:gd name="connsiteX42" fmla="*/ 343764 w 533400"/>
                <a:gd name="connsiteY42" fmla="*/ 133971 h 523875"/>
                <a:gd name="connsiteX43" fmla="*/ 191364 w 533400"/>
                <a:gd name="connsiteY43" fmla="*/ 133971 h 523875"/>
                <a:gd name="connsiteX44" fmla="*/ 162789 w 533400"/>
                <a:gd name="connsiteY44" fmla="*/ 105396 h 523875"/>
                <a:gd name="connsiteX45" fmla="*/ 162789 w 533400"/>
                <a:gd name="connsiteY45" fmla="*/ 29196 h 523875"/>
                <a:gd name="connsiteX46" fmla="*/ 191364 w 533400"/>
                <a:gd name="connsiteY46" fmla="*/ 621 h 523875"/>
                <a:gd name="connsiteX47" fmla="*/ 343764 w 533400"/>
                <a:gd name="connsiteY47" fmla="*/ 6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33400" h="523875">
                  <a:moveTo>
                    <a:pt x="343764" y="276846"/>
                  </a:moveTo>
                  <a:cubicBezTo>
                    <a:pt x="359576" y="276846"/>
                    <a:pt x="372339" y="289610"/>
                    <a:pt x="372339" y="305421"/>
                  </a:cubicBezTo>
                  <a:lnTo>
                    <a:pt x="372339" y="495921"/>
                  </a:lnTo>
                  <a:cubicBezTo>
                    <a:pt x="372339" y="511732"/>
                    <a:pt x="359576" y="524496"/>
                    <a:pt x="343764" y="524496"/>
                  </a:cubicBezTo>
                  <a:lnTo>
                    <a:pt x="191364" y="524496"/>
                  </a:lnTo>
                  <a:cubicBezTo>
                    <a:pt x="175552" y="524496"/>
                    <a:pt x="162789" y="511732"/>
                    <a:pt x="162789" y="495921"/>
                  </a:cubicBezTo>
                  <a:lnTo>
                    <a:pt x="162789" y="305421"/>
                  </a:lnTo>
                  <a:cubicBezTo>
                    <a:pt x="162789" y="289610"/>
                    <a:pt x="175552" y="276846"/>
                    <a:pt x="191364" y="276846"/>
                  </a:cubicBezTo>
                  <a:lnTo>
                    <a:pt x="343764" y="276846"/>
                  </a:lnTo>
                  <a:close/>
                  <a:moveTo>
                    <a:pt x="143739" y="114921"/>
                  </a:moveTo>
                  <a:cubicBezTo>
                    <a:pt x="143739" y="135305"/>
                    <a:pt x="159741" y="151973"/>
                    <a:pt x="179934" y="153021"/>
                  </a:cubicBezTo>
                  <a:lnTo>
                    <a:pt x="181839" y="153021"/>
                  </a:lnTo>
                  <a:lnTo>
                    <a:pt x="353289" y="153021"/>
                  </a:lnTo>
                  <a:cubicBezTo>
                    <a:pt x="373673" y="153021"/>
                    <a:pt x="390341" y="137019"/>
                    <a:pt x="391389" y="116826"/>
                  </a:cubicBezTo>
                  <a:lnTo>
                    <a:pt x="391389" y="114921"/>
                  </a:lnTo>
                  <a:lnTo>
                    <a:pt x="505689" y="114921"/>
                  </a:lnTo>
                  <a:cubicBezTo>
                    <a:pt x="521501" y="114921"/>
                    <a:pt x="534264" y="127685"/>
                    <a:pt x="534264" y="143496"/>
                  </a:cubicBezTo>
                  <a:lnTo>
                    <a:pt x="534264" y="381621"/>
                  </a:lnTo>
                  <a:cubicBezTo>
                    <a:pt x="534264" y="397432"/>
                    <a:pt x="521501" y="410196"/>
                    <a:pt x="505689" y="410196"/>
                  </a:cubicBezTo>
                  <a:lnTo>
                    <a:pt x="391389" y="410196"/>
                  </a:lnTo>
                  <a:lnTo>
                    <a:pt x="391389" y="295896"/>
                  </a:lnTo>
                  <a:cubicBezTo>
                    <a:pt x="391389" y="275512"/>
                    <a:pt x="375387" y="258844"/>
                    <a:pt x="355194" y="257796"/>
                  </a:cubicBezTo>
                  <a:lnTo>
                    <a:pt x="353289" y="257796"/>
                  </a:lnTo>
                  <a:lnTo>
                    <a:pt x="181839" y="257796"/>
                  </a:lnTo>
                  <a:cubicBezTo>
                    <a:pt x="161455" y="257796"/>
                    <a:pt x="144787" y="273798"/>
                    <a:pt x="143739" y="293991"/>
                  </a:cubicBezTo>
                  <a:lnTo>
                    <a:pt x="143739" y="295896"/>
                  </a:lnTo>
                  <a:lnTo>
                    <a:pt x="143739" y="410196"/>
                  </a:lnTo>
                  <a:lnTo>
                    <a:pt x="29439" y="410196"/>
                  </a:lnTo>
                  <a:cubicBezTo>
                    <a:pt x="13627" y="410196"/>
                    <a:pt x="864" y="397432"/>
                    <a:pt x="864" y="381621"/>
                  </a:cubicBezTo>
                  <a:lnTo>
                    <a:pt x="864" y="201408"/>
                  </a:lnTo>
                  <a:cubicBezTo>
                    <a:pt x="864" y="191788"/>
                    <a:pt x="4484" y="182454"/>
                    <a:pt x="11151" y="175405"/>
                  </a:cubicBezTo>
                  <a:lnTo>
                    <a:pt x="56300" y="127018"/>
                  </a:lnTo>
                  <a:cubicBezTo>
                    <a:pt x="63538" y="119303"/>
                    <a:pt x="73635" y="114921"/>
                    <a:pt x="84112" y="114921"/>
                  </a:cubicBezTo>
                  <a:lnTo>
                    <a:pt x="143739" y="114921"/>
                  </a:lnTo>
                  <a:close/>
                  <a:moveTo>
                    <a:pt x="462827" y="172071"/>
                  </a:moveTo>
                  <a:cubicBezTo>
                    <a:pt x="454921" y="172071"/>
                    <a:pt x="448539" y="178453"/>
                    <a:pt x="448539" y="186359"/>
                  </a:cubicBezTo>
                  <a:cubicBezTo>
                    <a:pt x="448539" y="194264"/>
                    <a:pt x="454921" y="200646"/>
                    <a:pt x="462827" y="200646"/>
                  </a:cubicBezTo>
                  <a:cubicBezTo>
                    <a:pt x="470732" y="200646"/>
                    <a:pt x="477114" y="194264"/>
                    <a:pt x="477114" y="186359"/>
                  </a:cubicBezTo>
                  <a:cubicBezTo>
                    <a:pt x="477114" y="178453"/>
                    <a:pt x="470732" y="172071"/>
                    <a:pt x="462827" y="172071"/>
                  </a:cubicBezTo>
                  <a:close/>
                  <a:moveTo>
                    <a:pt x="343764" y="621"/>
                  </a:moveTo>
                  <a:cubicBezTo>
                    <a:pt x="359576" y="621"/>
                    <a:pt x="372339" y="13385"/>
                    <a:pt x="372339" y="29196"/>
                  </a:cubicBezTo>
                  <a:lnTo>
                    <a:pt x="372339" y="105396"/>
                  </a:lnTo>
                  <a:cubicBezTo>
                    <a:pt x="372339" y="121207"/>
                    <a:pt x="359576" y="133971"/>
                    <a:pt x="343764" y="133971"/>
                  </a:cubicBezTo>
                  <a:lnTo>
                    <a:pt x="191364" y="133971"/>
                  </a:lnTo>
                  <a:cubicBezTo>
                    <a:pt x="175552" y="133971"/>
                    <a:pt x="162789" y="121207"/>
                    <a:pt x="162789" y="105396"/>
                  </a:cubicBezTo>
                  <a:lnTo>
                    <a:pt x="162789" y="29196"/>
                  </a:lnTo>
                  <a:cubicBezTo>
                    <a:pt x="162789" y="13385"/>
                    <a:pt x="175552" y="621"/>
                    <a:pt x="191364" y="621"/>
                  </a:cubicBezTo>
                  <a:lnTo>
                    <a:pt x="343764" y="621"/>
                  </a:ln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rgbClr val="1B477F"/>
                </a:solidFill>
                <a:cs typeface="+mn-ea"/>
                <a:sym typeface="+mn-lt"/>
              </a:endParaRPr>
            </a:p>
          </p:txBody>
        </p:sp>
        <p:sp>
          <p:nvSpPr>
            <p:cNvPr id="38" name="1"/>
            <p:cNvSpPr txBox="1"/>
            <p:nvPr/>
          </p:nvSpPr>
          <p:spPr>
            <a:xfrm>
              <a:off x="2236351" y="2160787"/>
              <a:ext cx="4521200" cy="492443"/>
            </a:xfrm>
            <a:prstGeom prst="rect">
              <a:avLst/>
            </a:prstGeom>
            <a:ln w="12700">
              <a:miter lim="400000"/>
            </a:ln>
          </p:spPr>
          <p:txBody>
            <a:bodyPr wrap="square" lIns="0" tIns="0" rIns="0" bIns="0">
              <a:spAutoFit/>
            </a:bodyPr>
            <a:lstStyle/>
            <a:p>
              <a:pPr lvl="0">
                <a:defRPr/>
              </a:pPr>
              <a:r>
                <a:rPr lang="zh-CN" altLang="en-US" sz="1600" kern="0" dirty="0">
                  <a:solidFill>
                    <a:schemeClr val="tx1">
                      <a:lumMod val="65000"/>
                      <a:lumOff val="35000"/>
                    </a:schemeClr>
                  </a:solidFill>
                  <a:cs typeface="+mn-ea"/>
                  <a:sym typeface="+mn-lt"/>
                </a:rPr>
                <a:t>（</a:t>
              </a:r>
              <a:r>
                <a:rPr lang="en-US" altLang="zh-CN" sz="1600" kern="0" dirty="0">
                  <a:solidFill>
                    <a:schemeClr val="tx1">
                      <a:lumMod val="65000"/>
                      <a:lumOff val="35000"/>
                    </a:schemeClr>
                  </a:solidFill>
                  <a:cs typeface="+mn-ea"/>
                  <a:sym typeface="+mn-lt"/>
                </a:rPr>
                <a:t>3</a:t>
              </a:r>
              <a:r>
                <a:rPr lang="zh-CN" altLang="en-US" sz="1600" kern="0" dirty="0">
                  <a:solidFill>
                    <a:schemeClr val="tx1">
                      <a:lumMod val="65000"/>
                      <a:lumOff val="35000"/>
                    </a:schemeClr>
                  </a:solidFill>
                  <a:cs typeface="+mn-ea"/>
                  <a:sym typeface="+mn-lt"/>
                </a:rPr>
                <a:t>）进一步完善我们的规章制度，使我们的规章制度更合理、更科学。</a:t>
              </a:r>
              <a:endParaRPr lang="zh-CN" altLang="en-US" sz="1600" kern="0" dirty="0">
                <a:solidFill>
                  <a:schemeClr val="tx1">
                    <a:lumMod val="65000"/>
                    <a:lumOff val="35000"/>
                  </a:schemeClr>
                </a:solidFill>
                <a:cs typeface="+mn-ea"/>
                <a:sym typeface="+mn-lt"/>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par>
                          <p:cTn id="18" fill="hold">
                            <p:stCondLst>
                              <p:cond delay="500"/>
                            </p:stCondLst>
                            <p:childTnLst>
                              <p:par>
                                <p:cTn id="19" presetID="2" presetClass="entr" presetSubtype="8" decel="10000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1000" fill="hold"/>
                                        <p:tgtEl>
                                          <p:spTgt spid="15"/>
                                        </p:tgtEl>
                                        <p:attrNameLst>
                                          <p:attrName>ppt_x</p:attrName>
                                        </p:attrNameLst>
                                      </p:cBhvr>
                                      <p:tavLst>
                                        <p:tav tm="0">
                                          <p:val>
                                            <p:strVal val="0-#ppt_w/2"/>
                                          </p:val>
                                        </p:tav>
                                        <p:tav tm="100000">
                                          <p:val>
                                            <p:strVal val="#ppt_x"/>
                                          </p:val>
                                        </p:tav>
                                      </p:tavLst>
                                    </p:anim>
                                    <p:anim calcmode="lin" valueType="num">
                                      <p:cBhvr additive="base">
                                        <p:cTn id="22" dur="1000" fill="hold"/>
                                        <p:tgtEl>
                                          <p:spTgt spid="15"/>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decel="100000"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1000" fill="hold"/>
                                        <p:tgtEl>
                                          <p:spTgt spid="24"/>
                                        </p:tgtEl>
                                        <p:attrNameLst>
                                          <p:attrName>ppt_x</p:attrName>
                                        </p:attrNameLst>
                                      </p:cBhvr>
                                      <p:tavLst>
                                        <p:tav tm="0">
                                          <p:val>
                                            <p:strVal val="0-#ppt_w/2"/>
                                          </p:val>
                                        </p:tav>
                                        <p:tav tm="100000">
                                          <p:val>
                                            <p:strVal val="#ppt_x"/>
                                          </p:val>
                                        </p:tav>
                                      </p:tavLst>
                                    </p:anim>
                                    <p:anim calcmode="lin" valueType="num">
                                      <p:cBhvr additive="base">
                                        <p:cTn id="27" dur="1000" fill="hold"/>
                                        <p:tgtEl>
                                          <p:spTgt spid="24"/>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decel="100000"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1000" fill="hold"/>
                                        <p:tgtEl>
                                          <p:spTgt spid="34"/>
                                        </p:tgtEl>
                                        <p:attrNameLst>
                                          <p:attrName>ppt_x</p:attrName>
                                        </p:attrNameLst>
                                      </p:cBhvr>
                                      <p:tavLst>
                                        <p:tav tm="0">
                                          <p:val>
                                            <p:strVal val="0-#ppt_w/2"/>
                                          </p:val>
                                        </p:tav>
                                        <p:tav tm="100000">
                                          <p:val>
                                            <p:strVal val="#ppt_x"/>
                                          </p:val>
                                        </p:tav>
                                      </p:tavLst>
                                    </p:anim>
                                    <p:anim calcmode="lin" valueType="num">
                                      <p:cBhvr additive="base">
                                        <p:cTn id="32"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3112164" cy="625646"/>
            <a:chOff x="0" y="0"/>
            <a:chExt cx="3112164" cy="625646"/>
          </a:xfrm>
        </p:grpSpPr>
        <p:sp>
          <p:nvSpPr>
            <p:cNvPr id="4" name="任意多边形: 形状 3"/>
            <p:cNvSpPr/>
            <p:nvPr/>
          </p:nvSpPr>
          <p:spPr>
            <a:xfrm flipH="1" flipV="1">
              <a:off x="0" y="0"/>
              <a:ext cx="3112164" cy="625646"/>
            </a:xfrm>
            <a:custGeom>
              <a:avLst/>
              <a:gdLst>
                <a:gd name="connsiteX0" fmla="*/ 3112164 w 3112164"/>
                <a:gd name="connsiteY0" fmla="*/ 625646 h 625646"/>
                <a:gd name="connsiteX1" fmla="*/ 0 w 3112164"/>
                <a:gd name="connsiteY1" fmla="*/ 625646 h 625646"/>
                <a:gd name="connsiteX2" fmla="*/ 277099 w 3112164"/>
                <a:gd name="connsiteY2" fmla="*/ 0 h 625646"/>
                <a:gd name="connsiteX3" fmla="*/ 3112164 w 3112164"/>
                <a:gd name="connsiteY3" fmla="*/ 0 h 625646"/>
              </a:gdLst>
              <a:ahLst/>
              <a:cxnLst>
                <a:cxn ang="0">
                  <a:pos x="connsiteX0" y="connsiteY0"/>
                </a:cxn>
                <a:cxn ang="0">
                  <a:pos x="connsiteX1" y="connsiteY1"/>
                </a:cxn>
                <a:cxn ang="0">
                  <a:pos x="connsiteX2" y="connsiteY2"/>
                </a:cxn>
                <a:cxn ang="0">
                  <a:pos x="connsiteX3" y="connsiteY3"/>
                </a:cxn>
              </a:cxnLst>
              <a:rect l="l" t="t" r="r" b="b"/>
              <a:pathLst>
                <a:path w="3112164" h="625646">
                  <a:moveTo>
                    <a:pt x="3112164" y="625646"/>
                  </a:moveTo>
                  <a:lnTo>
                    <a:pt x="0" y="625646"/>
                  </a:lnTo>
                  <a:lnTo>
                    <a:pt x="277099" y="0"/>
                  </a:lnTo>
                  <a:lnTo>
                    <a:pt x="3112164" y="0"/>
                  </a:lnTo>
                  <a:close/>
                </a:path>
              </a:pathLst>
            </a:custGeom>
            <a:solidFill>
              <a:srgbClr val="3F94D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 name="TextBox 7"/>
            <p:cNvSpPr>
              <a:spLocks noChangeArrowheads="1"/>
            </p:cNvSpPr>
            <p:nvPr/>
          </p:nvSpPr>
          <p:spPr bwMode="auto">
            <a:xfrm>
              <a:off x="275812" y="163981"/>
              <a:ext cx="2295937"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sz="2000" b="1" dirty="0">
                  <a:solidFill>
                    <a:schemeClr val="bg1"/>
                  </a:solidFill>
                  <a:cs typeface="+mn-ea"/>
                  <a:sym typeface="+mn-lt"/>
                </a:rPr>
                <a:t>下半年的工作计划</a:t>
              </a:r>
              <a:endParaRPr lang="zh-CN" altLang="en-US" sz="2000" b="1" dirty="0">
                <a:solidFill>
                  <a:schemeClr val="bg1"/>
                </a:solidFill>
                <a:cs typeface="+mn-ea"/>
                <a:sym typeface="+mn-lt"/>
              </a:endParaRPr>
            </a:p>
          </p:txBody>
        </p:sp>
      </p:grpSp>
      <p:cxnSp>
        <p:nvCxnSpPr>
          <p:cNvPr id="6" name="直接连接符 5"/>
          <p:cNvCxnSpPr>
            <a:stCxn id="4" idx="2"/>
          </p:cNvCxnSpPr>
          <p:nvPr/>
        </p:nvCxnSpPr>
        <p:spPr>
          <a:xfrm>
            <a:off x="2835065" y="625646"/>
            <a:ext cx="93569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6261100" y="4774893"/>
            <a:ext cx="4203700" cy="418191"/>
          </a:xfrm>
          <a:prstGeom prst="rect">
            <a:avLst/>
          </a:prstGeom>
        </p:spPr>
        <p:txBody>
          <a:bodyPr wrap="square">
            <a:spAutoFit/>
          </a:bodyPr>
          <a:lstStyle/>
          <a:p>
            <a:pPr>
              <a:lnSpc>
                <a:spcPct val="150000"/>
              </a:lnSpc>
            </a:pPr>
            <a:r>
              <a:rPr lang="zh-CN" altLang="en-US" sz="1600" dirty="0">
                <a:solidFill>
                  <a:schemeClr val="bg2">
                    <a:lumMod val="25000"/>
                  </a:schemeClr>
                </a:solidFill>
                <a:cs typeface="+mn-ea"/>
                <a:sym typeface="+mn-lt"/>
              </a:rPr>
              <a:t>加强与相关部门的沟通、协调与配合。</a:t>
            </a:r>
            <a:endParaRPr lang="zh-CN" altLang="en-US" sz="1600" dirty="0">
              <a:solidFill>
                <a:schemeClr val="bg2">
                  <a:lumMod val="25000"/>
                </a:schemeClr>
              </a:solidFill>
              <a:cs typeface="+mn-ea"/>
              <a:sym typeface="+mn-lt"/>
            </a:endParaRPr>
          </a:p>
        </p:txBody>
      </p:sp>
      <p:pic>
        <p:nvPicPr>
          <p:cNvPr id="23" name="图片 22"/>
          <p:cNvPicPr>
            <a:picLocks noChangeAspect="1"/>
          </p:cNvPicPr>
          <p:nvPr/>
        </p:nvPicPr>
        <p:blipFill>
          <a:blip r:embed="rId1" cstate="screen"/>
          <a:stretch>
            <a:fillRect/>
          </a:stretch>
        </p:blipFill>
        <p:spPr>
          <a:xfrm>
            <a:off x="1036918" y="1807243"/>
            <a:ext cx="5597601" cy="3580495"/>
          </a:xfrm>
          <a:prstGeom prst="parallelogram">
            <a:avLst>
              <a:gd name="adj" fmla="val 23221"/>
            </a:avLst>
          </a:prstGeom>
        </p:spPr>
      </p:pic>
      <p:sp>
        <p:nvSpPr>
          <p:cNvPr id="26" name="Freeform 71"/>
          <p:cNvSpPr/>
          <p:nvPr/>
        </p:nvSpPr>
        <p:spPr bwMode="auto">
          <a:xfrm>
            <a:off x="7026359" y="2019247"/>
            <a:ext cx="714920" cy="400729"/>
          </a:xfrm>
          <a:custGeom>
            <a:avLst/>
            <a:gdLst>
              <a:gd name="T0" fmla="*/ 24 w 152"/>
              <a:gd name="T1" fmla="*/ 0 h 110"/>
              <a:gd name="T2" fmla="*/ 152 w 152"/>
              <a:gd name="T3" fmla="*/ 0 h 110"/>
              <a:gd name="T4" fmla="*/ 126 w 152"/>
              <a:gd name="T5" fmla="*/ 110 h 110"/>
              <a:gd name="T6" fmla="*/ 0 w 152"/>
              <a:gd name="T7" fmla="*/ 110 h 110"/>
              <a:gd name="T8" fmla="*/ 24 w 152"/>
              <a:gd name="T9" fmla="*/ 0 h 110"/>
            </a:gdLst>
            <a:ahLst/>
            <a:cxnLst>
              <a:cxn ang="0">
                <a:pos x="T0" y="T1"/>
              </a:cxn>
              <a:cxn ang="0">
                <a:pos x="T2" y="T3"/>
              </a:cxn>
              <a:cxn ang="0">
                <a:pos x="T4" y="T5"/>
              </a:cxn>
              <a:cxn ang="0">
                <a:pos x="T6" y="T7"/>
              </a:cxn>
              <a:cxn ang="0">
                <a:pos x="T8" y="T9"/>
              </a:cxn>
            </a:cxnLst>
            <a:rect l="0" t="0" r="r" b="b"/>
            <a:pathLst>
              <a:path w="152" h="110">
                <a:moveTo>
                  <a:pt x="24" y="0"/>
                </a:moveTo>
                <a:lnTo>
                  <a:pt x="152" y="0"/>
                </a:lnTo>
                <a:lnTo>
                  <a:pt x="126" y="110"/>
                </a:lnTo>
                <a:lnTo>
                  <a:pt x="0" y="110"/>
                </a:lnTo>
                <a:lnTo>
                  <a:pt x="24" y="0"/>
                </a:lnTo>
                <a:close/>
              </a:path>
            </a:pathLst>
          </a:custGeom>
          <a:solidFill>
            <a:srgbClr val="2285C5"/>
          </a:solidFill>
          <a:ln w="4" cap="flat">
            <a:noFill/>
            <a:prstDash val="solid"/>
            <a:miter lim="800000"/>
          </a:ln>
          <a:effectLst>
            <a:outerShdw blurRad="50800" dist="50800" dir="5400000" algn="ctr" rotWithShape="0">
              <a:srgbClr val="000000">
                <a:alpha val="43137"/>
              </a:srgbClr>
            </a:outerShdw>
          </a:effectLst>
        </p:spPr>
        <p:txBody>
          <a:bodyPr vert="horz" wrap="square" lIns="91407" tIns="45703" rIns="91407" bIns="45703" numCol="1" anchor="ctr" anchorCtr="0" compatLnSpc="1">
            <a:normAutofit/>
          </a:bodyPr>
          <a:lstStyle/>
          <a:p>
            <a:pPr algn="ctr"/>
            <a:r>
              <a:rPr lang="en-US" altLang="zh-CN" sz="2000" b="1" dirty="0">
                <a:solidFill>
                  <a:schemeClr val="bg1">
                    <a:lumMod val="95000"/>
                  </a:schemeClr>
                </a:solidFill>
                <a:cs typeface="+mn-ea"/>
                <a:sym typeface="+mn-lt"/>
              </a:rPr>
              <a:t>4</a:t>
            </a:r>
            <a:endParaRPr lang="zh-CN" altLang="en-US" sz="2000" b="1" dirty="0">
              <a:solidFill>
                <a:schemeClr val="bg1">
                  <a:lumMod val="95000"/>
                </a:schemeClr>
              </a:solidFill>
              <a:cs typeface="+mn-ea"/>
              <a:sym typeface="+mn-lt"/>
            </a:endParaRPr>
          </a:p>
        </p:txBody>
      </p:sp>
      <p:sp>
        <p:nvSpPr>
          <p:cNvPr id="27" name="Freeform 71"/>
          <p:cNvSpPr/>
          <p:nvPr/>
        </p:nvSpPr>
        <p:spPr bwMode="auto">
          <a:xfrm>
            <a:off x="6442159" y="4283160"/>
            <a:ext cx="714920" cy="400729"/>
          </a:xfrm>
          <a:custGeom>
            <a:avLst/>
            <a:gdLst>
              <a:gd name="T0" fmla="*/ 24 w 152"/>
              <a:gd name="T1" fmla="*/ 0 h 110"/>
              <a:gd name="T2" fmla="*/ 152 w 152"/>
              <a:gd name="T3" fmla="*/ 0 h 110"/>
              <a:gd name="T4" fmla="*/ 126 w 152"/>
              <a:gd name="T5" fmla="*/ 110 h 110"/>
              <a:gd name="T6" fmla="*/ 0 w 152"/>
              <a:gd name="T7" fmla="*/ 110 h 110"/>
              <a:gd name="T8" fmla="*/ 24 w 152"/>
              <a:gd name="T9" fmla="*/ 0 h 110"/>
            </a:gdLst>
            <a:ahLst/>
            <a:cxnLst>
              <a:cxn ang="0">
                <a:pos x="T0" y="T1"/>
              </a:cxn>
              <a:cxn ang="0">
                <a:pos x="T2" y="T3"/>
              </a:cxn>
              <a:cxn ang="0">
                <a:pos x="T4" y="T5"/>
              </a:cxn>
              <a:cxn ang="0">
                <a:pos x="T6" y="T7"/>
              </a:cxn>
              <a:cxn ang="0">
                <a:pos x="T8" y="T9"/>
              </a:cxn>
            </a:cxnLst>
            <a:rect l="0" t="0" r="r" b="b"/>
            <a:pathLst>
              <a:path w="152" h="110">
                <a:moveTo>
                  <a:pt x="24" y="0"/>
                </a:moveTo>
                <a:lnTo>
                  <a:pt x="152" y="0"/>
                </a:lnTo>
                <a:lnTo>
                  <a:pt x="126" y="110"/>
                </a:lnTo>
                <a:lnTo>
                  <a:pt x="0" y="110"/>
                </a:lnTo>
                <a:lnTo>
                  <a:pt x="24" y="0"/>
                </a:lnTo>
                <a:close/>
              </a:path>
            </a:pathLst>
          </a:custGeom>
          <a:solidFill>
            <a:srgbClr val="2285C5"/>
          </a:solidFill>
          <a:ln w="4" cap="flat">
            <a:noFill/>
            <a:prstDash val="solid"/>
            <a:miter lim="800000"/>
          </a:ln>
          <a:effectLst>
            <a:outerShdw blurRad="50800" dist="50800" dir="5400000" algn="ctr" rotWithShape="0">
              <a:srgbClr val="000000">
                <a:alpha val="43137"/>
              </a:srgbClr>
            </a:outerShdw>
          </a:effectLst>
        </p:spPr>
        <p:txBody>
          <a:bodyPr vert="horz" wrap="square" lIns="91407" tIns="45703" rIns="91407" bIns="45703" numCol="1" anchor="t" anchorCtr="0" compatLnSpc="1">
            <a:noAutofit/>
          </a:bodyPr>
          <a:lstStyle/>
          <a:p>
            <a:pPr algn="ctr"/>
            <a:r>
              <a:rPr lang="en-US" altLang="zh-CN" sz="2000" b="1" dirty="0">
                <a:solidFill>
                  <a:schemeClr val="bg1">
                    <a:lumMod val="95000"/>
                  </a:schemeClr>
                </a:solidFill>
                <a:cs typeface="+mn-ea"/>
                <a:sym typeface="+mn-lt"/>
              </a:rPr>
              <a:t>5</a:t>
            </a:r>
            <a:endParaRPr lang="zh-CN" altLang="en-US" sz="2000" b="1" dirty="0">
              <a:solidFill>
                <a:schemeClr val="bg1">
                  <a:lumMod val="95000"/>
                </a:schemeClr>
              </a:solidFill>
              <a:cs typeface="+mn-ea"/>
              <a:sym typeface="+mn-lt"/>
            </a:endParaRPr>
          </a:p>
          <a:p>
            <a:endParaRPr lang="zh-CN" altLang="en-US" sz="2000" b="1" dirty="0">
              <a:cs typeface="+mn-ea"/>
              <a:sym typeface="+mn-lt"/>
            </a:endParaRPr>
          </a:p>
        </p:txBody>
      </p:sp>
      <p:sp>
        <p:nvSpPr>
          <p:cNvPr id="28" name="矩形 27"/>
          <p:cNvSpPr/>
          <p:nvPr/>
        </p:nvSpPr>
        <p:spPr>
          <a:xfrm>
            <a:off x="6799619" y="2521830"/>
            <a:ext cx="4465281" cy="1569660"/>
          </a:xfrm>
          <a:prstGeom prst="rect">
            <a:avLst/>
          </a:prstGeom>
        </p:spPr>
        <p:txBody>
          <a:bodyPr wrap="square">
            <a:spAutoFit/>
          </a:bodyPr>
          <a:lstStyle/>
          <a:p>
            <a:pPr>
              <a:lnSpc>
                <a:spcPct val="150000"/>
              </a:lnSpc>
            </a:pPr>
            <a:r>
              <a:rPr lang="zh-CN" altLang="en-US" sz="1600" dirty="0">
                <a:solidFill>
                  <a:schemeClr val="bg2">
                    <a:lumMod val="25000"/>
                  </a:schemeClr>
                </a:solidFill>
                <a:cs typeface="+mn-ea"/>
                <a:sym typeface="+mn-lt"/>
              </a:rPr>
              <a:t>加强管理干部执行力度落实质量控制制度建立健全全面质量控体系，保证质量。继续加强车间各制度的实施，尤其是日巡查制度，并根据需要制定符合车间需求的制度。</a:t>
            </a:r>
            <a:endParaRPr lang="zh-CN" altLang="en-US" sz="1600" dirty="0">
              <a:solidFill>
                <a:schemeClr val="bg2">
                  <a:lumMod val="25000"/>
                </a:schemeClr>
              </a:solidFill>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35"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anim calcmode="lin" valueType="num">
                                      <p:cBhvr>
                                        <p:cTn id="16" dur="500" fill="hold"/>
                                        <p:tgtEl>
                                          <p:spTgt spid="23"/>
                                        </p:tgtEl>
                                        <p:attrNameLst>
                                          <p:attrName>style.rotation</p:attrName>
                                        </p:attrNameLst>
                                      </p:cBhvr>
                                      <p:tavLst>
                                        <p:tav tm="0">
                                          <p:val>
                                            <p:fltVal val="720"/>
                                          </p:val>
                                        </p:tav>
                                        <p:tav tm="100000">
                                          <p:val>
                                            <p:fltVal val="0"/>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 calcmode="lin" valueType="num">
                                      <p:cBhvr>
                                        <p:cTn id="18" dur="500" fill="hold"/>
                                        <p:tgtEl>
                                          <p:spTgt spid="23"/>
                                        </p:tgtEl>
                                        <p:attrNameLst>
                                          <p:attrName>ppt_w</p:attrName>
                                        </p:attrNameLst>
                                      </p:cBhvr>
                                      <p:tavLst>
                                        <p:tav tm="0">
                                          <p:val>
                                            <p:fltVal val="0"/>
                                          </p:val>
                                        </p:tav>
                                        <p:tav tm="100000">
                                          <p:val>
                                            <p:strVal val="#ppt_w"/>
                                          </p:val>
                                        </p:tav>
                                      </p:tavLst>
                                    </p:anim>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1000"/>
                                        <p:tgtEl>
                                          <p:spTgt spid="28"/>
                                        </p:tgtEl>
                                      </p:cBhvr>
                                    </p:animEffect>
                                    <p:anim calcmode="lin" valueType="num">
                                      <p:cBhvr>
                                        <p:cTn id="30" dur="1000" fill="hold"/>
                                        <p:tgtEl>
                                          <p:spTgt spid="28"/>
                                        </p:tgtEl>
                                        <p:attrNameLst>
                                          <p:attrName>ppt_x</p:attrName>
                                        </p:attrNameLst>
                                      </p:cBhvr>
                                      <p:tavLst>
                                        <p:tav tm="0">
                                          <p:val>
                                            <p:strVal val="#ppt_x"/>
                                          </p:val>
                                        </p:tav>
                                        <p:tav tm="100000">
                                          <p:val>
                                            <p:strVal val="#ppt_x"/>
                                          </p:val>
                                        </p:tav>
                                      </p:tavLst>
                                    </p:anim>
                                    <p:anim calcmode="lin" valueType="num">
                                      <p:cBhvr>
                                        <p:cTn id="31" dur="1000" fill="hold"/>
                                        <p:tgtEl>
                                          <p:spTgt spid="28"/>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53" presetClass="entr" presetSubtype="1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animBg="1"/>
      <p:bldP spid="27" grpId="0" animBg="1"/>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形状 30"/>
          <p:cNvSpPr/>
          <p:nvPr/>
        </p:nvSpPr>
        <p:spPr>
          <a:xfrm>
            <a:off x="7206266" y="0"/>
            <a:ext cx="4985736" cy="6858001"/>
          </a:xfrm>
          <a:custGeom>
            <a:avLst/>
            <a:gdLst>
              <a:gd name="connsiteX0" fmla="*/ 1940583 w 5789739"/>
              <a:gd name="connsiteY0" fmla="*/ 0 h 6858001"/>
              <a:gd name="connsiteX1" fmla="*/ 5789739 w 5789739"/>
              <a:gd name="connsiteY1" fmla="*/ 0 h 6858001"/>
              <a:gd name="connsiteX2" fmla="*/ 5789739 w 5789739"/>
              <a:gd name="connsiteY2" fmla="*/ 6858001 h 6858001"/>
              <a:gd name="connsiteX3" fmla="*/ 0 w 5789739"/>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789739" h="6858001">
                <a:moveTo>
                  <a:pt x="1940583" y="0"/>
                </a:moveTo>
                <a:lnTo>
                  <a:pt x="5789739" y="0"/>
                </a:lnTo>
                <a:lnTo>
                  <a:pt x="5789739" y="6858001"/>
                </a:lnTo>
                <a:lnTo>
                  <a:pt x="0" y="6858001"/>
                </a:lnTo>
                <a:close/>
              </a:path>
            </a:pathLst>
          </a:custGeom>
          <a:solidFill>
            <a:srgbClr val="3F94D5"/>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平行四边形 31"/>
          <p:cNvSpPr/>
          <p:nvPr/>
        </p:nvSpPr>
        <p:spPr>
          <a:xfrm rot="21274641">
            <a:off x="7934755" y="49106"/>
            <a:ext cx="1130798" cy="2985421"/>
          </a:xfrm>
          <a:prstGeom prst="parallelogram">
            <a:avLst>
              <a:gd name="adj" fmla="val 8755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平行四边形 32"/>
          <p:cNvSpPr/>
          <p:nvPr/>
        </p:nvSpPr>
        <p:spPr>
          <a:xfrm>
            <a:off x="6846034" y="2560827"/>
            <a:ext cx="1526550" cy="4574224"/>
          </a:xfrm>
          <a:prstGeom prst="parallelogram">
            <a:avLst>
              <a:gd name="adj" fmla="val 8086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任意多边形: 形状 33"/>
          <p:cNvSpPr/>
          <p:nvPr/>
        </p:nvSpPr>
        <p:spPr>
          <a:xfrm>
            <a:off x="619933" y="0"/>
            <a:ext cx="2997642" cy="3143250"/>
          </a:xfrm>
          <a:custGeom>
            <a:avLst/>
            <a:gdLst>
              <a:gd name="connsiteX0" fmla="*/ 3037408 w 6540310"/>
              <a:gd name="connsiteY0" fmla="*/ 0 h 6858000"/>
              <a:gd name="connsiteX1" fmla="*/ 6540310 w 6540310"/>
              <a:gd name="connsiteY1" fmla="*/ 0 h 6858000"/>
              <a:gd name="connsiteX2" fmla="*/ 3502902 w 6540310"/>
              <a:gd name="connsiteY2" fmla="*/ 6858000 h 6858000"/>
              <a:gd name="connsiteX3" fmla="*/ 0 w 65403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540310" h="685800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5" name="组合 34"/>
          <p:cNvGrpSpPr/>
          <p:nvPr/>
        </p:nvGrpSpPr>
        <p:grpSpPr>
          <a:xfrm>
            <a:off x="-102685" y="1887688"/>
            <a:ext cx="10242898" cy="3009702"/>
            <a:chOff x="-107281" y="2214417"/>
            <a:chExt cx="9458492" cy="2521969"/>
          </a:xfrm>
        </p:grpSpPr>
        <p:sp>
          <p:nvSpPr>
            <p:cNvPr id="36" name="任意多边形: 形状 33"/>
            <p:cNvSpPr/>
            <p:nvPr/>
          </p:nvSpPr>
          <p:spPr>
            <a:xfrm>
              <a:off x="-107281" y="2214417"/>
              <a:ext cx="9458492" cy="2521969"/>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1" u="none" strike="noStrike" kern="0" cap="none" spc="0" normalizeH="0" baseline="0" noProof="0" dirty="0">
                <a:ln>
                  <a:noFill/>
                </a:ln>
                <a:solidFill>
                  <a:srgbClr val="FFFFFF"/>
                </a:solidFill>
                <a:effectLst/>
                <a:uLnTx/>
                <a:uFillTx/>
                <a:cs typeface="+mn-ea"/>
                <a:sym typeface="+mn-lt"/>
              </a:endParaRPr>
            </a:p>
          </p:txBody>
        </p:sp>
        <p:sp>
          <p:nvSpPr>
            <p:cNvPr id="37" name="矩形 36"/>
            <p:cNvSpPr/>
            <p:nvPr/>
          </p:nvSpPr>
          <p:spPr>
            <a:xfrm>
              <a:off x="-9405" y="2214417"/>
              <a:ext cx="8775453" cy="2521969"/>
            </a:xfrm>
            <a:prstGeom prst="rect">
              <a:avLst/>
            </a:prstGeom>
            <a:solidFill>
              <a:srgbClr val="FFFFFF"/>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1" u="none" strike="noStrike" kern="0" cap="none" spc="0" normalizeH="0" baseline="0" noProof="0">
                <a:ln>
                  <a:noFill/>
                </a:ln>
                <a:solidFill>
                  <a:srgbClr val="FFFFFF"/>
                </a:solidFill>
                <a:effectLst/>
                <a:uLnTx/>
                <a:uFillTx/>
                <a:cs typeface="+mn-ea"/>
                <a:sym typeface="+mn-lt"/>
              </a:endParaRPr>
            </a:p>
          </p:txBody>
        </p:sp>
      </p:grpSp>
      <p:grpSp>
        <p:nvGrpSpPr>
          <p:cNvPr id="38" name="组合 37"/>
          <p:cNvGrpSpPr/>
          <p:nvPr/>
        </p:nvGrpSpPr>
        <p:grpSpPr>
          <a:xfrm>
            <a:off x="1850438" y="2435873"/>
            <a:ext cx="6028558" cy="1791817"/>
            <a:chOff x="1992390" y="3014590"/>
            <a:chExt cx="6028558" cy="1791817"/>
          </a:xfrm>
        </p:grpSpPr>
        <p:sp>
          <p:nvSpPr>
            <p:cNvPr id="39" name="文本框 38"/>
            <p:cNvSpPr txBox="1"/>
            <p:nvPr/>
          </p:nvSpPr>
          <p:spPr>
            <a:xfrm>
              <a:off x="2711037" y="3014590"/>
              <a:ext cx="4801314" cy="1200329"/>
            </a:xfrm>
            <a:prstGeom prst="rect">
              <a:avLst/>
            </a:prstGeom>
            <a:noFill/>
          </p:spPr>
          <p:txBody>
            <a:bodyPr wrap="none" rtlCol="0">
              <a:spAutoFit/>
            </a:bodyPr>
            <a:lstStyle/>
            <a:p>
              <a:pPr lvl="0">
                <a:defRPr/>
              </a:pPr>
              <a:r>
                <a:rPr lang="zh-CN" altLang="en-US" sz="7200" b="1" kern="0" dirty="0">
                  <a:solidFill>
                    <a:srgbClr val="3F94D5"/>
                  </a:solidFill>
                  <a:cs typeface="+mn-ea"/>
                  <a:sym typeface="+mn-lt"/>
                </a:rPr>
                <a:t>汇报完毕！</a:t>
              </a:r>
              <a:endParaRPr lang="zh-CN" altLang="en-US" sz="7200" b="1" kern="0" dirty="0">
                <a:solidFill>
                  <a:srgbClr val="3F94D5"/>
                </a:solidFill>
                <a:cs typeface="+mn-ea"/>
                <a:sym typeface="+mn-lt"/>
              </a:endParaRPr>
            </a:p>
          </p:txBody>
        </p:sp>
        <p:sp>
          <p:nvSpPr>
            <p:cNvPr id="40" name="文本框 39"/>
            <p:cNvSpPr txBox="1"/>
            <p:nvPr/>
          </p:nvSpPr>
          <p:spPr>
            <a:xfrm>
              <a:off x="1992390" y="4467853"/>
              <a:ext cx="6028558" cy="338554"/>
            </a:xfrm>
            <a:prstGeom prst="rect">
              <a:avLst/>
            </a:prstGeom>
            <a:noFill/>
          </p:spPr>
          <p:txBody>
            <a:bodyPr wrap="square" rtlCol="0">
              <a:spAutoFit/>
            </a:bodyPr>
            <a:lstStyle/>
            <a:p>
              <a:pPr algn="dist"/>
              <a:r>
                <a:rPr kumimoji="1" lang="zh-CN" altLang="en-US" sz="1600" dirty="0">
                  <a:solidFill>
                    <a:schemeClr val="bg2">
                      <a:lumMod val="25000"/>
                    </a:schemeClr>
                  </a:solidFill>
                  <a:cs typeface="+mn-ea"/>
                  <a:sym typeface="+mn-lt"/>
                </a:rPr>
                <a:t>工</a:t>
              </a:r>
              <a:r>
                <a:rPr kumimoji="1" lang="en-US" altLang="zh-CN" sz="1600" dirty="0">
                  <a:solidFill>
                    <a:schemeClr val="bg2">
                      <a:lumMod val="25000"/>
                    </a:schemeClr>
                  </a:solidFill>
                  <a:cs typeface="+mn-ea"/>
                  <a:sym typeface="+mn-lt"/>
                </a:rPr>
                <a:t>/</a:t>
              </a:r>
              <a:r>
                <a:rPr kumimoji="1" lang="zh-CN" altLang="en-US" sz="1600" dirty="0">
                  <a:solidFill>
                    <a:schemeClr val="bg2">
                      <a:lumMod val="25000"/>
                    </a:schemeClr>
                  </a:solidFill>
                  <a:cs typeface="+mn-ea"/>
                  <a:sym typeface="+mn-lt"/>
                </a:rPr>
                <a:t>作</a:t>
              </a:r>
              <a:r>
                <a:rPr kumimoji="1" lang="en-US" altLang="zh-CN" sz="1600" dirty="0">
                  <a:solidFill>
                    <a:schemeClr val="bg2">
                      <a:lumMod val="25000"/>
                    </a:schemeClr>
                  </a:solidFill>
                  <a:cs typeface="+mn-ea"/>
                  <a:sym typeface="+mn-lt"/>
                </a:rPr>
                <a:t>/</a:t>
              </a:r>
              <a:r>
                <a:rPr kumimoji="1" lang="zh-CN" altLang="en-US" sz="1600" dirty="0">
                  <a:solidFill>
                    <a:schemeClr val="bg2">
                      <a:lumMod val="25000"/>
                    </a:schemeClr>
                  </a:solidFill>
                  <a:cs typeface="+mn-ea"/>
                  <a:sym typeface="+mn-lt"/>
                </a:rPr>
                <a:t>总</a:t>
              </a:r>
              <a:r>
                <a:rPr kumimoji="1" lang="en-US" altLang="zh-CN" sz="1600" dirty="0">
                  <a:solidFill>
                    <a:schemeClr val="bg2">
                      <a:lumMod val="25000"/>
                    </a:schemeClr>
                  </a:solidFill>
                  <a:cs typeface="+mn-ea"/>
                  <a:sym typeface="+mn-lt"/>
                </a:rPr>
                <a:t>/</a:t>
              </a:r>
              <a:r>
                <a:rPr kumimoji="1" lang="zh-CN" altLang="en-US" sz="1600" dirty="0">
                  <a:solidFill>
                    <a:schemeClr val="bg2">
                      <a:lumMod val="25000"/>
                    </a:schemeClr>
                  </a:solidFill>
                  <a:cs typeface="+mn-ea"/>
                  <a:sym typeface="+mn-lt"/>
                </a:rPr>
                <a:t>结  </a:t>
              </a:r>
              <a:r>
                <a:rPr kumimoji="1" lang="en-US" altLang="zh-CN" sz="1600" dirty="0">
                  <a:solidFill>
                    <a:schemeClr val="bg2">
                      <a:lumMod val="25000"/>
                    </a:schemeClr>
                  </a:solidFill>
                  <a:cs typeface="+mn-ea"/>
                  <a:sym typeface="+mn-lt"/>
                </a:rPr>
                <a:t>/</a:t>
              </a:r>
              <a:r>
                <a:rPr kumimoji="1" lang="zh-CN" altLang="en-US" sz="1600" dirty="0">
                  <a:solidFill>
                    <a:schemeClr val="bg2">
                      <a:lumMod val="25000"/>
                    </a:schemeClr>
                  </a:solidFill>
                  <a:cs typeface="+mn-ea"/>
                  <a:sym typeface="+mn-lt"/>
                </a:rPr>
                <a:t>述</a:t>
              </a:r>
              <a:r>
                <a:rPr kumimoji="1" lang="en-US" altLang="zh-CN" sz="1600" dirty="0">
                  <a:solidFill>
                    <a:schemeClr val="bg2">
                      <a:lumMod val="25000"/>
                    </a:schemeClr>
                  </a:solidFill>
                  <a:cs typeface="+mn-ea"/>
                  <a:sym typeface="+mn-lt"/>
                </a:rPr>
                <a:t>/</a:t>
              </a:r>
              <a:r>
                <a:rPr kumimoji="1" lang="zh-CN" altLang="en-US" sz="1600" dirty="0">
                  <a:solidFill>
                    <a:schemeClr val="bg2">
                      <a:lumMod val="25000"/>
                    </a:schemeClr>
                  </a:solidFill>
                  <a:cs typeface="+mn-ea"/>
                  <a:sym typeface="+mn-lt"/>
                </a:rPr>
                <a:t>职</a:t>
              </a:r>
              <a:r>
                <a:rPr kumimoji="1" lang="en-US" altLang="zh-CN" sz="1600" dirty="0">
                  <a:solidFill>
                    <a:schemeClr val="bg2">
                      <a:lumMod val="25000"/>
                    </a:schemeClr>
                  </a:solidFill>
                  <a:cs typeface="+mn-ea"/>
                  <a:sym typeface="+mn-lt"/>
                </a:rPr>
                <a:t>/</a:t>
              </a:r>
              <a:r>
                <a:rPr kumimoji="1" lang="zh-CN" altLang="en-US" sz="1600" dirty="0">
                  <a:solidFill>
                    <a:schemeClr val="bg2">
                      <a:lumMod val="25000"/>
                    </a:schemeClr>
                  </a:solidFill>
                  <a:cs typeface="+mn-ea"/>
                  <a:sym typeface="+mn-lt"/>
                </a:rPr>
                <a:t>报</a:t>
              </a:r>
              <a:r>
                <a:rPr kumimoji="1" lang="en-US" altLang="zh-CN" sz="1600" dirty="0">
                  <a:solidFill>
                    <a:schemeClr val="bg2">
                      <a:lumMod val="25000"/>
                    </a:schemeClr>
                  </a:solidFill>
                  <a:cs typeface="+mn-ea"/>
                  <a:sym typeface="+mn-lt"/>
                </a:rPr>
                <a:t>/</a:t>
              </a:r>
              <a:r>
                <a:rPr kumimoji="1" lang="zh-CN" altLang="en-US" sz="1600" dirty="0">
                  <a:solidFill>
                    <a:schemeClr val="bg2">
                      <a:lumMod val="25000"/>
                    </a:schemeClr>
                  </a:solidFill>
                  <a:cs typeface="+mn-ea"/>
                  <a:sym typeface="+mn-lt"/>
                </a:rPr>
                <a:t>告  </a:t>
              </a:r>
              <a:r>
                <a:rPr kumimoji="1" lang="en-US" altLang="zh-CN" sz="1600" dirty="0">
                  <a:solidFill>
                    <a:schemeClr val="bg2">
                      <a:lumMod val="25000"/>
                    </a:schemeClr>
                  </a:solidFill>
                  <a:cs typeface="+mn-ea"/>
                  <a:sym typeface="+mn-lt"/>
                </a:rPr>
                <a:t>/</a:t>
              </a:r>
              <a:r>
                <a:rPr kumimoji="1" lang="zh-CN" altLang="en-US" sz="1600" dirty="0">
                  <a:solidFill>
                    <a:schemeClr val="bg2">
                      <a:lumMod val="25000"/>
                    </a:schemeClr>
                  </a:solidFill>
                  <a:cs typeface="+mn-ea"/>
                  <a:sym typeface="+mn-lt"/>
                </a:rPr>
                <a:t>项</a:t>
              </a:r>
              <a:r>
                <a:rPr kumimoji="1" lang="en-US" altLang="zh-CN" sz="1600" dirty="0">
                  <a:solidFill>
                    <a:schemeClr val="bg2">
                      <a:lumMod val="25000"/>
                    </a:schemeClr>
                  </a:solidFill>
                  <a:cs typeface="+mn-ea"/>
                  <a:sym typeface="+mn-lt"/>
                </a:rPr>
                <a:t>/</a:t>
              </a:r>
              <a:r>
                <a:rPr kumimoji="1" lang="zh-CN" altLang="en-US" sz="1600" dirty="0">
                  <a:solidFill>
                    <a:schemeClr val="bg2">
                      <a:lumMod val="25000"/>
                    </a:schemeClr>
                  </a:solidFill>
                  <a:cs typeface="+mn-ea"/>
                  <a:sym typeface="+mn-lt"/>
                </a:rPr>
                <a:t>目</a:t>
              </a:r>
              <a:r>
                <a:rPr kumimoji="1" lang="en-US" altLang="zh-CN" sz="1600" dirty="0">
                  <a:solidFill>
                    <a:schemeClr val="bg2">
                      <a:lumMod val="25000"/>
                    </a:schemeClr>
                  </a:solidFill>
                  <a:cs typeface="+mn-ea"/>
                  <a:sym typeface="+mn-lt"/>
                </a:rPr>
                <a:t>/</a:t>
              </a:r>
              <a:r>
                <a:rPr kumimoji="1" lang="zh-CN" altLang="en-US" sz="1600" dirty="0">
                  <a:solidFill>
                    <a:schemeClr val="bg2">
                      <a:lumMod val="25000"/>
                    </a:schemeClr>
                  </a:solidFill>
                  <a:cs typeface="+mn-ea"/>
                  <a:sym typeface="+mn-lt"/>
                </a:rPr>
                <a:t>汇</a:t>
              </a:r>
              <a:r>
                <a:rPr kumimoji="1" lang="en-US" altLang="zh-CN" sz="1600" dirty="0">
                  <a:solidFill>
                    <a:schemeClr val="bg2">
                      <a:lumMod val="25000"/>
                    </a:schemeClr>
                  </a:solidFill>
                  <a:cs typeface="+mn-ea"/>
                  <a:sym typeface="+mn-lt"/>
                </a:rPr>
                <a:t>/</a:t>
              </a:r>
              <a:r>
                <a:rPr kumimoji="1" lang="zh-CN" altLang="en-US" sz="1600" dirty="0">
                  <a:solidFill>
                    <a:schemeClr val="bg2">
                      <a:lumMod val="25000"/>
                    </a:schemeClr>
                  </a:solidFill>
                  <a:cs typeface="+mn-ea"/>
                  <a:sym typeface="+mn-lt"/>
                </a:rPr>
                <a:t>报</a:t>
              </a:r>
              <a:endParaRPr kumimoji="1" lang="zh-CN" altLang="en-US" sz="1600" dirty="0">
                <a:solidFill>
                  <a:schemeClr val="bg2">
                    <a:lumMod val="25000"/>
                  </a:schemeClr>
                </a:solidFill>
                <a:cs typeface="+mn-ea"/>
                <a:sym typeface="+mn-lt"/>
              </a:endParaRPr>
            </a:p>
          </p:txBody>
        </p:sp>
      </p:grpSp>
      <p:sp>
        <p:nvSpPr>
          <p:cNvPr id="41" name="文本框 40"/>
          <p:cNvSpPr txBox="1"/>
          <p:nvPr/>
        </p:nvSpPr>
        <p:spPr>
          <a:xfrm flipH="1">
            <a:off x="2040212" y="5349396"/>
            <a:ext cx="2087288" cy="460375"/>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600" dirty="0">
                <a:solidFill>
                  <a:schemeClr val="bg2">
                    <a:lumMod val="25000"/>
                  </a:schemeClr>
                </a:solidFill>
                <a:cs typeface="+mn-ea"/>
                <a:sym typeface="+mn-lt"/>
              </a:rPr>
              <a:t>汇报人</a:t>
            </a:r>
            <a:r>
              <a:rPr lang="zh-CN" altLang="en-US" sz="1600" dirty="0" smtClean="0">
                <a:solidFill>
                  <a:schemeClr val="bg2">
                    <a:lumMod val="25000"/>
                  </a:schemeClr>
                </a:solidFill>
                <a:cs typeface="+mn-ea"/>
                <a:sym typeface="+mn-lt"/>
              </a:rPr>
              <a:t>：</a:t>
            </a:r>
            <a:r>
              <a:rPr lang="en-US" altLang="zh-CN" sz="1600" dirty="0" smtClean="0">
                <a:solidFill>
                  <a:schemeClr val="bg2">
                    <a:lumMod val="25000"/>
                  </a:schemeClr>
                </a:solidFill>
                <a:cs typeface="+mn-ea"/>
                <a:sym typeface="+mn-lt"/>
              </a:rPr>
              <a:t>PPT</a:t>
            </a:r>
            <a:r>
              <a:rPr lang="zh-CN" altLang="en-US" sz="1600" dirty="0" smtClean="0">
                <a:solidFill>
                  <a:schemeClr val="bg2">
                    <a:lumMod val="25000"/>
                  </a:schemeClr>
                </a:solidFill>
                <a:cs typeface="+mn-ea"/>
                <a:sym typeface="+mn-lt"/>
              </a:rPr>
              <a:t>营</a:t>
            </a:r>
            <a:endParaRPr lang="zh-CN" altLang="en-US" sz="1600" dirty="0" smtClean="0">
              <a:solidFill>
                <a:schemeClr val="bg2">
                  <a:lumMod val="25000"/>
                </a:schemeClr>
              </a:solidFill>
              <a:cs typeface="+mn-ea"/>
              <a:sym typeface="+mn-lt"/>
            </a:endParaRPr>
          </a:p>
        </p:txBody>
      </p:sp>
      <p:sp>
        <p:nvSpPr>
          <p:cNvPr id="42" name="文本框 41"/>
          <p:cNvSpPr txBox="1"/>
          <p:nvPr/>
        </p:nvSpPr>
        <p:spPr>
          <a:xfrm flipH="1">
            <a:off x="4276971" y="5360361"/>
            <a:ext cx="1832786" cy="418191"/>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600" dirty="0">
                <a:solidFill>
                  <a:schemeClr val="bg2">
                    <a:lumMod val="25000"/>
                  </a:schemeClr>
                </a:solidFill>
                <a:cs typeface="+mn-ea"/>
                <a:sym typeface="+mn-lt"/>
              </a:rPr>
              <a:t>时间；</a:t>
            </a:r>
            <a:r>
              <a:rPr lang="en-US" altLang="zh-CN" sz="1600" dirty="0">
                <a:solidFill>
                  <a:schemeClr val="bg2">
                    <a:lumMod val="25000"/>
                  </a:schemeClr>
                </a:solidFill>
                <a:cs typeface="+mn-ea"/>
                <a:sym typeface="+mn-lt"/>
              </a:rPr>
              <a:t>20XX.X</a:t>
            </a:r>
            <a:endParaRPr lang="zh-CN" altLang="en-US" sz="1600" dirty="0">
              <a:solidFill>
                <a:schemeClr val="bg2">
                  <a:lumMod val="25000"/>
                </a:schemeClr>
              </a:solidFill>
              <a:cs typeface="+mn-ea"/>
              <a:sym typeface="+mn-lt"/>
            </a:endParaRPr>
          </a:p>
        </p:txBody>
      </p:sp>
      <p:sp>
        <p:nvSpPr>
          <p:cNvPr id="43" name="文本框 42"/>
          <p:cNvSpPr txBox="1"/>
          <p:nvPr/>
        </p:nvSpPr>
        <p:spPr>
          <a:xfrm>
            <a:off x="1251529" y="1301069"/>
            <a:ext cx="6288502" cy="461665"/>
          </a:xfrm>
          <a:prstGeom prst="rect">
            <a:avLst/>
          </a:prstGeom>
          <a:noFill/>
        </p:spPr>
        <p:txBody>
          <a:bodyPr wrap="square">
            <a:spAutoFit/>
          </a:bodyPr>
          <a:lstStyle/>
          <a:p>
            <a:pPr algn="dist"/>
            <a:r>
              <a:rPr lang="zh-CN" altLang="en-US" sz="2400" dirty="0">
                <a:solidFill>
                  <a:schemeClr val="bg2">
                    <a:lumMod val="25000"/>
                  </a:schemeClr>
                </a:solidFill>
                <a:cs typeface="+mn-ea"/>
                <a:sym typeface="+mn-lt"/>
              </a:rPr>
              <a:t>SUMMARY REPORT TEMPLATE</a:t>
            </a:r>
            <a:endParaRPr lang="zh-CN" altLang="en-US" sz="2400" dirty="0">
              <a:solidFill>
                <a:schemeClr val="bg2">
                  <a:lumMod val="25000"/>
                </a:schemeClr>
              </a:solidFill>
              <a:cs typeface="+mn-ea"/>
              <a:sym typeface="+mn-lt"/>
            </a:endParaRPr>
          </a:p>
        </p:txBody>
      </p:sp>
      <p:grpSp>
        <p:nvGrpSpPr>
          <p:cNvPr id="44" name="小管"/>
          <p:cNvGrpSpPr/>
          <p:nvPr/>
        </p:nvGrpSpPr>
        <p:grpSpPr>
          <a:xfrm>
            <a:off x="188724" y="144957"/>
            <a:ext cx="1290928" cy="335728"/>
            <a:chOff x="-53" y="-51"/>
            <a:chExt cx="1022403" cy="265893"/>
          </a:xfrm>
          <a:solidFill>
            <a:schemeClr val="bg1"/>
          </a:solidFill>
        </p:grpSpPr>
        <p:sp>
          <p:nvSpPr>
            <p:cNvPr id="45" name="W"/>
            <p:cNvSpPr/>
            <p:nvPr/>
          </p:nvSpPr>
          <p:spPr>
            <a:xfrm>
              <a:off x="721584" y="-51"/>
              <a:ext cx="265841" cy="265893"/>
            </a:xfrm>
            <a:custGeom>
              <a:avLst/>
              <a:gdLst/>
              <a:ahLst/>
              <a:cxnLst/>
              <a:rect l="l" t="t" r="r" b="b"/>
              <a:pathLst>
                <a:path w="265841" h="265893">
                  <a:moveTo>
                    <a:pt x="138079" y="50"/>
                  </a:moveTo>
                  <a:cubicBezTo>
                    <a:pt x="86341" y="-1"/>
                    <a:pt x="39669" y="31125"/>
                    <a:pt x="19834" y="78910"/>
                  </a:cubicBezTo>
                  <a:cubicBezTo>
                    <a:pt x="0" y="126695"/>
                    <a:pt x="10910" y="181723"/>
                    <a:pt x="47476" y="218325"/>
                  </a:cubicBezTo>
                  <a:cubicBezTo>
                    <a:pt x="84042" y="254928"/>
                    <a:pt x="139059" y="265892"/>
                    <a:pt x="186864" y="246105"/>
                  </a:cubicBezTo>
                  <a:cubicBezTo>
                    <a:pt x="234668" y="226318"/>
                    <a:pt x="265841" y="179677"/>
                    <a:pt x="265841" y="127939"/>
                  </a:cubicBezTo>
                  <a:cubicBezTo>
                    <a:pt x="265841" y="57357"/>
                    <a:pt x="208661" y="120"/>
                    <a:pt x="138079" y="50"/>
                  </a:cubicBezTo>
                  <a:close/>
                  <a:moveTo>
                    <a:pt x="226217" y="86537"/>
                  </a:moveTo>
                  <a:cubicBezTo>
                    <a:pt x="226235" y="86833"/>
                    <a:pt x="226235" y="87130"/>
                    <a:pt x="226217" y="87426"/>
                  </a:cubicBezTo>
                  <a:lnTo>
                    <a:pt x="226217" y="88188"/>
                  </a:lnTo>
                  <a:lnTo>
                    <a:pt x="226217" y="88950"/>
                  </a:lnTo>
                  <a:lnTo>
                    <a:pt x="226217" y="89712"/>
                  </a:lnTo>
                  <a:lnTo>
                    <a:pt x="226217" y="89712"/>
                  </a:lnTo>
                  <a:lnTo>
                    <a:pt x="173766" y="194233"/>
                  </a:lnTo>
                  <a:cubicBezTo>
                    <a:pt x="173024" y="196104"/>
                    <a:pt x="171624" y="197640"/>
                    <a:pt x="169829" y="198551"/>
                  </a:cubicBezTo>
                  <a:lnTo>
                    <a:pt x="168813" y="198551"/>
                  </a:lnTo>
                  <a:lnTo>
                    <a:pt x="168813" y="198551"/>
                  </a:lnTo>
                  <a:lnTo>
                    <a:pt x="167670" y="198551"/>
                  </a:lnTo>
                  <a:lnTo>
                    <a:pt x="163606" y="198551"/>
                  </a:lnTo>
                  <a:lnTo>
                    <a:pt x="162336" y="198551"/>
                  </a:lnTo>
                  <a:lnTo>
                    <a:pt x="162336" y="198551"/>
                  </a:lnTo>
                  <a:lnTo>
                    <a:pt x="161193" y="198551"/>
                  </a:lnTo>
                  <a:cubicBezTo>
                    <a:pt x="159327" y="197634"/>
                    <a:pt x="157876" y="196047"/>
                    <a:pt x="157129" y="194106"/>
                  </a:cubicBezTo>
                  <a:lnTo>
                    <a:pt x="140492" y="161340"/>
                  </a:lnTo>
                  <a:lnTo>
                    <a:pt x="149890" y="142544"/>
                  </a:lnTo>
                  <a:lnTo>
                    <a:pt x="163479" y="169722"/>
                  </a:lnTo>
                  <a:cubicBezTo>
                    <a:pt x="163479" y="169722"/>
                    <a:pt x="165003" y="172770"/>
                    <a:pt x="166527" y="169722"/>
                  </a:cubicBezTo>
                  <a:lnTo>
                    <a:pt x="202595" y="97840"/>
                  </a:lnTo>
                  <a:cubicBezTo>
                    <a:pt x="202595" y="97840"/>
                    <a:pt x="204119" y="94792"/>
                    <a:pt x="200690" y="94792"/>
                  </a:cubicBezTo>
                  <a:lnTo>
                    <a:pt x="172496" y="94792"/>
                  </a:lnTo>
                  <a:cubicBezTo>
                    <a:pt x="170436" y="94904"/>
                    <a:pt x="168572" y="96051"/>
                    <a:pt x="167543" y="97840"/>
                  </a:cubicBezTo>
                  <a:lnTo>
                    <a:pt x="153700" y="125399"/>
                  </a:lnTo>
                  <a:lnTo>
                    <a:pt x="153700" y="125399"/>
                  </a:lnTo>
                  <a:lnTo>
                    <a:pt x="138079" y="156641"/>
                  </a:lnTo>
                  <a:lnTo>
                    <a:pt x="138079" y="156641"/>
                  </a:lnTo>
                  <a:lnTo>
                    <a:pt x="118902" y="194741"/>
                  </a:lnTo>
                  <a:cubicBezTo>
                    <a:pt x="118160" y="196612"/>
                    <a:pt x="116760" y="198148"/>
                    <a:pt x="114965" y="199059"/>
                  </a:cubicBezTo>
                  <a:lnTo>
                    <a:pt x="113949" y="199059"/>
                  </a:lnTo>
                  <a:lnTo>
                    <a:pt x="113949" y="199059"/>
                  </a:lnTo>
                  <a:lnTo>
                    <a:pt x="112933" y="199059"/>
                  </a:lnTo>
                  <a:lnTo>
                    <a:pt x="110139" y="199059"/>
                  </a:lnTo>
                  <a:lnTo>
                    <a:pt x="108869" y="199059"/>
                  </a:lnTo>
                  <a:lnTo>
                    <a:pt x="108869" y="199059"/>
                  </a:lnTo>
                  <a:lnTo>
                    <a:pt x="107726" y="199059"/>
                  </a:lnTo>
                  <a:cubicBezTo>
                    <a:pt x="105915" y="198107"/>
                    <a:pt x="104515" y="196526"/>
                    <a:pt x="103789" y="194614"/>
                  </a:cubicBezTo>
                  <a:lnTo>
                    <a:pt x="50830" y="90093"/>
                  </a:lnTo>
                  <a:lnTo>
                    <a:pt x="50830" y="90093"/>
                  </a:lnTo>
                  <a:lnTo>
                    <a:pt x="50830" y="90093"/>
                  </a:lnTo>
                  <a:lnTo>
                    <a:pt x="50830" y="89331"/>
                  </a:lnTo>
                  <a:lnTo>
                    <a:pt x="50830" y="88569"/>
                  </a:lnTo>
                  <a:lnTo>
                    <a:pt x="50830" y="87426"/>
                  </a:lnTo>
                  <a:cubicBezTo>
                    <a:pt x="50811" y="87130"/>
                    <a:pt x="50811" y="86833"/>
                    <a:pt x="50830" y="86537"/>
                  </a:cubicBezTo>
                  <a:lnTo>
                    <a:pt x="50830" y="86537"/>
                  </a:lnTo>
                  <a:cubicBezTo>
                    <a:pt x="50830" y="86537"/>
                    <a:pt x="50830" y="86537"/>
                    <a:pt x="50830" y="86537"/>
                  </a:cubicBezTo>
                  <a:cubicBezTo>
                    <a:pt x="50814" y="86241"/>
                    <a:pt x="50814" y="85944"/>
                    <a:pt x="50830" y="85648"/>
                  </a:cubicBezTo>
                  <a:lnTo>
                    <a:pt x="50830" y="84124"/>
                  </a:lnTo>
                  <a:lnTo>
                    <a:pt x="50830" y="83362"/>
                  </a:lnTo>
                  <a:lnTo>
                    <a:pt x="50830" y="82600"/>
                  </a:lnTo>
                  <a:lnTo>
                    <a:pt x="50830" y="81965"/>
                  </a:lnTo>
                  <a:lnTo>
                    <a:pt x="50830" y="81330"/>
                  </a:lnTo>
                  <a:lnTo>
                    <a:pt x="50830" y="81330"/>
                  </a:lnTo>
                  <a:lnTo>
                    <a:pt x="50830" y="81330"/>
                  </a:lnTo>
                  <a:lnTo>
                    <a:pt x="50830" y="81330"/>
                  </a:lnTo>
                  <a:lnTo>
                    <a:pt x="51719" y="81330"/>
                  </a:lnTo>
                  <a:lnTo>
                    <a:pt x="51719" y="81330"/>
                  </a:lnTo>
                  <a:lnTo>
                    <a:pt x="51719" y="81330"/>
                  </a:lnTo>
                  <a:lnTo>
                    <a:pt x="52735" y="81330"/>
                  </a:lnTo>
                  <a:lnTo>
                    <a:pt x="53370" y="81330"/>
                  </a:lnTo>
                  <a:lnTo>
                    <a:pt x="111282" y="81330"/>
                  </a:lnTo>
                  <a:lnTo>
                    <a:pt x="112171" y="81330"/>
                  </a:lnTo>
                  <a:lnTo>
                    <a:pt x="112171" y="81330"/>
                  </a:lnTo>
                  <a:lnTo>
                    <a:pt x="113060" y="81330"/>
                  </a:lnTo>
                  <a:lnTo>
                    <a:pt x="113060" y="81330"/>
                  </a:lnTo>
                  <a:lnTo>
                    <a:pt x="113949" y="82092"/>
                  </a:lnTo>
                  <a:lnTo>
                    <a:pt x="113949" y="82092"/>
                  </a:lnTo>
                  <a:lnTo>
                    <a:pt x="114711" y="82981"/>
                  </a:lnTo>
                  <a:lnTo>
                    <a:pt x="114711" y="82981"/>
                  </a:lnTo>
                  <a:lnTo>
                    <a:pt x="114711" y="83616"/>
                  </a:lnTo>
                  <a:lnTo>
                    <a:pt x="114711" y="83616"/>
                  </a:lnTo>
                  <a:lnTo>
                    <a:pt x="135666" y="114350"/>
                  </a:lnTo>
                  <a:lnTo>
                    <a:pt x="126268" y="133019"/>
                  </a:lnTo>
                  <a:lnTo>
                    <a:pt x="108488" y="97713"/>
                  </a:lnTo>
                  <a:cubicBezTo>
                    <a:pt x="107550" y="96014"/>
                    <a:pt x="105845" y="94877"/>
                    <a:pt x="103916" y="94665"/>
                  </a:cubicBezTo>
                  <a:lnTo>
                    <a:pt x="75341" y="94665"/>
                  </a:lnTo>
                  <a:cubicBezTo>
                    <a:pt x="71912" y="94665"/>
                    <a:pt x="73436" y="97713"/>
                    <a:pt x="73436" y="97713"/>
                  </a:cubicBezTo>
                  <a:lnTo>
                    <a:pt x="109504" y="169595"/>
                  </a:lnTo>
                  <a:cubicBezTo>
                    <a:pt x="109504" y="169595"/>
                    <a:pt x="111028" y="172643"/>
                    <a:pt x="112552" y="169595"/>
                  </a:cubicBezTo>
                  <a:lnTo>
                    <a:pt x="127157" y="140512"/>
                  </a:lnTo>
                  <a:lnTo>
                    <a:pt x="142016" y="110032"/>
                  </a:lnTo>
                  <a:lnTo>
                    <a:pt x="155859" y="82600"/>
                  </a:lnTo>
                  <a:lnTo>
                    <a:pt x="155859" y="82600"/>
                  </a:lnTo>
                  <a:lnTo>
                    <a:pt x="155859" y="81965"/>
                  </a:lnTo>
                  <a:lnTo>
                    <a:pt x="155859" y="81965"/>
                  </a:lnTo>
                  <a:lnTo>
                    <a:pt x="156621" y="81076"/>
                  </a:lnTo>
                  <a:lnTo>
                    <a:pt x="156621" y="81076"/>
                  </a:lnTo>
                  <a:lnTo>
                    <a:pt x="157383" y="80441"/>
                  </a:lnTo>
                  <a:lnTo>
                    <a:pt x="157383" y="80441"/>
                  </a:lnTo>
                  <a:lnTo>
                    <a:pt x="158145" y="80441"/>
                  </a:lnTo>
                  <a:lnTo>
                    <a:pt x="158780" y="80441"/>
                  </a:lnTo>
                  <a:lnTo>
                    <a:pt x="159542" y="80441"/>
                  </a:lnTo>
                  <a:lnTo>
                    <a:pt x="218089" y="80441"/>
                  </a:lnTo>
                  <a:lnTo>
                    <a:pt x="219105" y="80441"/>
                  </a:lnTo>
                  <a:lnTo>
                    <a:pt x="219105" y="80441"/>
                  </a:lnTo>
                  <a:lnTo>
                    <a:pt x="219105" y="80441"/>
                  </a:lnTo>
                  <a:lnTo>
                    <a:pt x="219994" y="80441"/>
                  </a:lnTo>
                  <a:lnTo>
                    <a:pt x="219994" y="80441"/>
                  </a:lnTo>
                  <a:lnTo>
                    <a:pt x="220756" y="81076"/>
                  </a:lnTo>
                  <a:lnTo>
                    <a:pt x="220756" y="81076"/>
                  </a:lnTo>
                  <a:lnTo>
                    <a:pt x="220756" y="81838"/>
                  </a:lnTo>
                  <a:lnTo>
                    <a:pt x="220756" y="81838"/>
                  </a:lnTo>
                  <a:lnTo>
                    <a:pt x="220756" y="82727"/>
                  </a:lnTo>
                  <a:lnTo>
                    <a:pt x="220756" y="83362"/>
                  </a:lnTo>
                  <a:lnTo>
                    <a:pt x="220756" y="84251"/>
                  </a:lnTo>
                  <a:cubicBezTo>
                    <a:pt x="220756" y="84251"/>
                    <a:pt x="220756" y="84251"/>
                    <a:pt x="220756" y="85140"/>
                  </a:cubicBezTo>
                  <a:cubicBezTo>
                    <a:pt x="220756" y="86029"/>
                    <a:pt x="220756" y="85140"/>
                    <a:pt x="220756" y="85140"/>
                  </a:cubicBezTo>
                </a:path>
              </a:pathLst>
            </a:custGeom>
            <a:gr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46" name="椭圆"/>
            <p:cNvSpPr/>
            <p:nvPr/>
          </p:nvSpPr>
          <p:spPr>
            <a:xfrm>
              <a:off x="988822" y="223520"/>
              <a:ext cx="33528" cy="33528"/>
            </a:xfrm>
            <a:prstGeom prst="ellipse">
              <a:avLst/>
            </a:prstGeom>
            <a:gr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nvGrpSpPr>
            <p:cNvPr id="47" name="组合 46"/>
            <p:cNvGrpSpPr/>
            <p:nvPr/>
          </p:nvGrpSpPr>
          <p:grpSpPr>
            <a:xfrm>
              <a:off x="-53" y="31607"/>
              <a:ext cx="694871" cy="195625"/>
              <a:chOff x="-53" y="31607"/>
              <a:chExt cx="694871" cy="195625"/>
            </a:xfrm>
            <a:grpFill/>
          </p:grpSpPr>
          <p:sp>
            <p:nvSpPr>
              <p:cNvPr id="48" name="任意多边形"/>
              <p:cNvSpPr/>
              <p:nvPr/>
            </p:nvSpPr>
            <p:spPr>
              <a:xfrm>
                <a:off x="490300" y="32512"/>
                <a:ext cx="204518" cy="193631"/>
              </a:xfrm>
              <a:custGeom>
                <a:avLst/>
                <a:gdLst/>
                <a:ahLst/>
                <a:cxnLst/>
                <a:rect l="0" t="0" r="0" b="0"/>
                <a:pathLst>
                  <a:path w="204518" h="193631">
                    <a:moveTo>
                      <a:pt x="204517" y="139192"/>
                    </a:moveTo>
                    <a:cubicBezTo>
                      <a:pt x="204517" y="124843"/>
                      <a:pt x="198817" y="111082"/>
                      <a:pt x="188671" y="100936"/>
                    </a:cubicBezTo>
                    <a:cubicBezTo>
                      <a:pt x="178525" y="90790"/>
                      <a:pt x="164764" y="85090"/>
                      <a:pt x="150415" y="85090"/>
                    </a:cubicBezTo>
                    <a:lnTo>
                      <a:pt x="51482" y="85090"/>
                    </a:lnTo>
                    <a:cubicBezTo>
                      <a:pt x="39914" y="85830"/>
                      <a:pt x="28894" y="80079"/>
                      <a:pt x="22886" y="70166"/>
                    </a:cubicBezTo>
                    <a:cubicBezTo>
                      <a:pt x="16878" y="60254"/>
                      <a:pt x="16878" y="47823"/>
                      <a:pt x="22886" y="37911"/>
                    </a:cubicBezTo>
                    <a:cubicBezTo>
                      <a:pt x="28894" y="27998"/>
                      <a:pt x="39914" y="22247"/>
                      <a:pt x="51482" y="22987"/>
                    </a:cubicBezTo>
                    <a:lnTo>
                      <a:pt x="186102" y="22987"/>
                    </a:lnTo>
                    <a:cubicBezTo>
                      <a:pt x="191984" y="22368"/>
                      <a:pt x="196449" y="17408"/>
                      <a:pt x="196449" y="11494"/>
                    </a:cubicBezTo>
                    <a:cubicBezTo>
                      <a:pt x="196449" y="5579"/>
                      <a:pt x="191984" y="619"/>
                      <a:pt x="186102" y="0"/>
                    </a:cubicBezTo>
                    <a:lnTo>
                      <a:pt x="51482" y="0"/>
                    </a:lnTo>
                    <a:cubicBezTo>
                      <a:pt x="22655" y="1398"/>
                      <a:pt x="0" y="25178"/>
                      <a:pt x="0" y="54039"/>
                    </a:cubicBezTo>
                    <a:cubicBezTo>
                      <a:pt x="0" y="82900"/>
                      <a:pt x="22655" y="106679"/>
                      <a:pt x="51482" y="108077"/>
                    </a:cubicBezTo>
                    <a:lnTo>
                      <a:pt x="150415" y="108077"/>
                    </a:lnTo>
                    <a:cubicBezTo>
                      <a:pt x="166794" y="109125"/>
                      <a:pt x="179543" y="122716"/>
                      <a:pt x="179543" y="139129"/>
                    </a:cubicBezTo>
                    <a:cubicBezTo>
                      <a:pt x="179543" y="155541"/>
                      <a:pt x="166794" y="169132"/>
                      <a:pt x="150415" y="170180"/>
                    </a:cubicBezTo>
                    <a:lnTo>
                      <a:pt x="15922" y="170180"/>
                    </a:lnTo>
                    <a:cubicBezTo>
                      <a:pt x="11527" y="169717"/>
                      <a:pt x="7253" y="171801"/>
                      <a:pt x="4912" y="175549"/>
                    </a:cubicBezTo>
                    <a:cubicBezTo>
                      <a:pt x="2570" y="179296"/>
                      <a:pt x="2570" y="184051"/>
                      <a:pt x="4912" y="187798"/>
                    </a:cubicBezTo>
                    <a:cubicBezTo>
                      <a:pt x="7253" y="191546"/>
                      <a:pt x="11527" y="193630"/>
                      <a:pt x="15922" y="193167"/>
                    </a:cubicBezTo>
                    <a:lnTo>
                      <a:pt x="150542" y="193167"/>
                    </a:lnTo>
                    <a:cubicBezTo>
                      <a:pt x="180323" y="193097"/>
                      <a:pt x="204447" y="168973"/>
                      <a:pt x="204517" y="139192"/>
                    </a:cubicBezTo>
                    <a:close/>
                  </a:path>
                </a:pathLst>
              </a:custGeom>
              <a:gr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49" name="任意多边形"/>
              <p:cNvSpPr/>
              <p:nvPr/>
            </p:nvSpPr>
            <p:spPr>
              <a:xfrm>
                <a:off x="269240" y="32512"/>
                <a:ext cx="202439" cy="192339"/>
              </a:xfrm>
              <a:custGeom>
                <a:avLst/>
                <a:gdLst/>
                <a:ahLst/>
                <a:cxnLst/>
                <a:rect l="0" t="0" r="0" b="0"/>
                <a:pathLst>
                  <a:path w="202439" h="192339">
                    <a:moveTo>
                      <a:pt x="202438" y="54102"/>
                    </a:moveTo>
                    <a:cubicBezTo>
                      <a:pt x="202438" y="39753"/>
                      <a:pt x="196738" y="25992"/>
                      <a:pt x="186592" y="15846"/>
                    </a:cubicBezTo>
                    <a:cubicBezTo>
                      <a:pt x="176446" y="5700"/>
                      <a:pt x="162685" y="0"/>
                      <a:pt x="148336" y="0"/>
                    </a:cubicBezTo>
                    <a:lnTo>
                      <a:pt x="11430" y="0"/>
                    </a:lnTo>
                    <a:cubicBezTo>
                      <a:pt x="5548" y="619"/>
                      <a:pt x="1083" y="5579"/>
                      <a:pt x="1083" y="11493"/>
                    </a:cubicBezTo>
                    <a:cubicBezTo>
                      <a:pt x="1083" y="17408"/>
                      <a:pt x="5548" y="22368"/>
                      <a:pt x="11430" y="22987"/>
                    </a:cubicBezTo>
                    <a:lnTo>
                      <a:pt x="148336" y="22987"/>
                    </a:lnTo>
                    <a:cubicBezTo>
                      <a:pt x="164715" y="24035"/>
                      <a:pt x="177464" y="37626"/>
                      <a:pt x="177464" y="54039"/>
                    </a:cubicBezTo>
                    <a:cubicBezTo>
                      <a:pt x="177464" y="70451"/>
                      <a:pt x="164715" y="84042"/>
                      <a:pt x="148336" y="85090"/>
                    </a:cubicBezTo>
                    <a:lnTo>
                      <a:pt x="33274" y="85090"/>
                    </a:lnTo>
                    <a:cubicBezTo>
                      <a:pt x="14877" y="85160"/>
                      <a:pt x="0" y="100094"/>
                      <a:pt x="0" y="118491"/>
                    </a:cubicBezTo>
                    <a:lnTo>
                      <a:pt x="0" y="118491"/>
                    </a:lnTo>
                    <a:lnTo>
                      <a:pt x="0" y="181991"/>
                    </a:lnTo>
                    <a:cubicBezTo>
                      <a:pt x="619" y="187873"/>
                      <a:pt x="5579" y="192338"/>
                      <a:pt x="11493" y="192338"/>
                    </a:cubicBezTo>
                    <a:cubicBezTo>
                      <a:pt x="17408" y="192338"/>
                      <a:pt x="22368" y="187873"/>
                      <a:pt x="22987" y="181991"/>
                    </a:cubicBezTo>
                    <a:lnTo>
                      <a:pt x="22987" y="150241"/>
                    </a:lnTo>
                    <a:lnTo>
                      <a:pt x="22987" y="150241"/>
                    </a:lnTo>
                    <a:lnTo>
                      <a:pt x="22987" y="118491"/>
                    </a:lnTo>
                    <a:cubicBezTo>
                      <a:pt x="22987" y="112810"/>
                      <a:pt x="27593" y="108204"/>
                      <a:pt x="33274" y="108204"/>
                    </a:cubicBezTo>
                    <a:lnTo>
                      <a:pt x="148336" y="108204"/>
                    </a:lnTo>
                    <a:cubicBezTo>
                      <a:pt x="178216" y="108204"/>
                      <a:pt x="202438" y="83982"/>
                      <a:pt x="202438" y="54102"/>
                    </a:cubicBezTo>
                    <a:close/>
                  </a:path>
                </a:pathLst>
              </a:custGeom>
              <a:gr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50" name="任意多边形"/>
              <p:cNvSpPr/>
              <p:nvPr/>
            </p:nvSpPr>
            <p:spPr>
              <a:xfrm>
                <a:off x="-53" y="31607"/>
                <a:ext cx="232511" cy="195625"/>
              </a:xfrm>
              <a:custGeom>
                <a:avLst/>
                <a:gdLst/>
                <a:ahLst/>
                <a:cxnLst/>
                <a:rect l="0" t="0" r="0" b="0"/>
                <a:pathLst>
                  <a:path w="232511" h="195625">
                    <a:moveTo>
                      <a:pt x="232336" y="12589"/>
                    </a:moveTo>
                    <a:cubicBezTo>
                      <a:pt x="232510" y="8064"/>
                      <a:pt x="229967" y="3872"/>
                      <a:pt x="225874" y="1936"/>
                    </a:cubicBezTo>
                    <a:cubicBezTo>
                      <a:pt x="221781" y="0"/>
                      <a:pt x="216927" y="694"/>
                      <a:pt x="213540" y="3699"/>
                    </a:cubicBezTo>
                    <a:lnTo>
                      <a:pt x="130228" y="71390"/>
                    </a:lnTo>
                    <a:lnTo>
                      <a:pt x="148516" y="86249"/>
                    </a:lnTo>
                    <a:lnTo>
                      <a:pt x="209476" y="36719"/>
                    </a:lnTo>
                    <a:lnTo>
                      <a:pt x="209476" y="158893"/>
                    </a:lnTo>
                    <a:lnTo>
                      <a:pt x="183060" y="137430"/>
                    </a:lnTo>
                    <a:cubicBezTo>
                      <a:pt x="182600" y="137243"/>
                      <a:pt x="182172" y="136986"/>
                      <a:pt x="181790" y="136668"/>
                    </a:cubicBezTo>
                    <a:lnTo>
                      <a:pt x="116004" y="82693"/>
                    </a:lnTo>
                    <a:lnTo>
                      <a:pt x="97970" y="97552"/>
                    </a:lnTo>
                    <a:lnTo>
                      <a:pt x="97970" y="97552"/>
                    </a:lnTo>
                    <a:lnTo>
                      <a:pt x="78158" y="113681"/>
                    </a:lnTo>
                    <a:lnTo>
                      <a:pt x="50853" y="135779"/>
                    </a:lnTo>
                    <a:lnTo>
                      <a:pt x="50853" y="135779"/>
                    </a:lnTo>
                    <a:lnTo>
                      <a:pt x="23040" y="158893"/>
                    </a:lnTo>
                    <a:lnTo>
                      <a:pt x="23040" y="36719"/>
                    </a:lnTo>
                    <a:lnTo>
                      <a:pt x="83873" y="86122"/>
                    </a:lnTo>
                    <a:lnTo>
                      <a:pt x="101653" y="71263"/>
                    </a:lnTo>
                    <a:lnTo>
                      <a:pt x="19992" y="4588"/>
                    </a:lnTo>
                    <a:lnTo>
                      <a:pt x="19992" y="4588"/>
                    </a:lnTo>
                    <a:lnTo>
                      <a:pt x="18976" y="3699"/>
                    </a:lnTo>
                    <a:cubicBezTo>
                      <a:pt x="16638" y="1756"/>
                      <a:pt x="13622" y="824"/>
                      <a:pt x="10595" y="1110"/>
                    </a:cubicBezTo>
                    <a:cubicBezTo>
                      <a:pt x="7568" y="1396"/>
                      <a:pt x="4780" y="2876"/>
                      <a:pt x="2847" y="5223"/>
                    </a:cubicBezTo>
                    <a:cubicBezTo>
                      <a:pt x="1154" y="7300"/>
                      <a:pt x="254" y="9910"/>
                      <a:pt x="307" y="12589"/>
                    </a:cubicBezTo>
                    <a:lnTo>
                      <a:pt x="53" y="12589"/>
                    </a:lnTo>
                    <a:lnTo>
                      <a:pt x="53" y="182769"/>
                    </a:lnTo>
                    <a:lnTo>
                      <a:pt x="53" y="182769"/>
                    </a:lnTo>
                    <a:cubicBezTo>
                      <a:pt x="0" y="185448"/>
                      <a:pt x="900" y="188058"/>
                      <a:pt x="2593" y="190135"/>
                    </a:cubicBezTo>
                    <a:cubicBezTo>
                      <a:pt x="6702" y="194999"/>
                      <a:pt x="13971" y="195624"/>
                      <a:pt x="18849" y="191532"/>
                    </a:cubicBezTo>
                    <a:lnTo>
                      <a:pt x="116131" y="112411"/>
                    </a:lnTo>
                    <a:lnTo>
                      <a:pt x="213413" y="191532"/>
                    </a:lnTo>
                    <a:cubicBezTo>
                      <a:pt x="218291" y="195624"/>
                      <a:pt x="225560" y="194999"/>
                      <a:pt x="229669" y="190135"/>
                    </a:cubicBezTo>
                    <a:cubicBezTo>
                      <a:pt x="231352" y="188053"/>
                      <a:pt x="232251" y="185446"/>
                      <a:pt x="232209" y="182769"/>
                    </a:cubicBezTo>
                    <a:lnTo>
                      <a:pt x="232209" y="182769"/>
                    </a:lnTo>
                    <a:lnTo>
                      <a:pt x="232209" y="12462"/>
                    </a:lnTo>
                  </a:path>
                </a:pathLst>
              </a:custGeom>
              <a:grp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cs typeface="+mn-ea"/>
                  <a:sym typeface="+mn-lt"/>
                </a:endParaRPr>
              </a:p>
            </p:txBody>
          </p:sp>
        </p:gr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up)">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down)">
                                      <p:cBhvr>
                                        <p:cTn id="20" dur="500"/>
                                        <p:tgtEl>
                                          <p:spTgt spid="34"/>
                                        </p:tgtEl>
                                      </p:cBhvr>
                                    </p:animEffect>
                                  </p:childTnLst>
                                </p:cTn>
                              </p:par>
                              <p:par>
                                <p:cTn id="21" presetID="22" presetClass="entr" presetSubtype="8"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left)">
                                      <p:cBhvr>
                                        <p:cTn id="23" dur="5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strVal val="#ppt_x"/>
                                          </p:val>
                                        </p:tav>
                                        <p:tav tm="100000">
                                          <p:val>
                                            <p:strVal val="#ppt_x"/>
                                          </p:val>
                                        </p:tav>
                                      </p:tavLst>
                                    </p:anim>
                                    <p:anim calcmode="lin" valueType="num">
                                      <p:cBhvr>
                                        <p:cTn id="35"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41" grpId="0"/>
      <p:bldP spid="42"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3112164" cy="625646"/>
            <a:chOff x="0" y="0"/>
            <a:chExt cx="3112164" cy="625646"/>
          </a:xfrm>
        </p:grpSpPr>
        <p:sp>
          <p:nvSpPr>
            <p:cNvPr id="4" name="任意多边形: 形状 3"/>
            <p:cNvSpPr/>
            <p:nvPr/>
          </p:nvSpPr>
          <p:spPr>
            <a:xfrm flipH="1" flipV="1">
              <a:off x="0" y="0"/>
              <a:ext cx="3112164" cy="625646"/>
            </a:xfrm>
            <a:custGeom>
              <a:avLst/>
              <a:gdLst>
                <a:gd name="connsiteX0" fmla="*/ 3112164 w 3112164"/>
                <a:gd name="connsiteY0" fmla="*/ 625646 h 625646"/>
                <a:gd name="connsiteX1" fmla="*/ 0 w 3112164"/>
                <a:gd name="connsiteY1" fmla="*/ 625646 h 625646"/>
                <a:gd name="connsiteX2" fmla="*/ 277099 w 3112164"/>
                <a:gd name="connsiteY2" fmla="*/ 0 h 625646"/>
                <a:gd name="connsiteX3" fmla="*/ 3112164 w 3112164"/>
                <a:gd name="connsiteY3" fmla="*/ 0 h 625646"/>
              </a:gdLst>
              <a:ahLst/>
              <a:cxnLst>
                <a:cxn ang="0">
                  <a:pos x="connsiteX0" y="connsiteY0"/>
                </a:cxn>
                <a:cxn ang="0">
                  <a:pos x="connsiteX1" y="connsiteY1"/>
                </a:cxn>
                <a:cxn ang="0">
                  <a:pos x="connsiteX2" y="connsiteY2"/>
                </a:cxn>
                <a:cxn ang="0">
                  <a:pos x="connsiteX3" y="connsiteY3"/>
                </a:cxn>
              </a:cxnLst>
              <a:rect l="l" t="t" r="r" b="b"/>
              <a:pathLst>
                <a:path w="3112164" h="625646">
                  <a:moveTo>
                    <a:pt x="3112164" y="625646"/>
                  </a:moveTo>
                  <a:lnTo>
                    <a:pt x="0" y="625646"/>
                  </a:lnTo>
                  <a:lnTo>
                    <a:pt x="277099" y="0"/>
                  </a:lnTo>
                  <a:lnTo>
                    <a:pt x="3112164" y="0"/>
                  </a:lnTo>
                  <a:close/>
                </a:path>
              </a:pathLst>
            </a:custGeom>
            <a:solidFill>
              <a:srgbClr val="3F94D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 name="TextBox 7"/>
            <p:cNvSpPr>
              <a:spLocks noChangeArrowheads="1"/>
            </p:cNvSpPr>
            <p:nvPr/>
          </p:nvSpPr>
          <p:spPr bwMode="auto">
            <a:xfrm>
              <a:off x="288775" y="90452"/>
              <a:ext cx="2451349"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sz="2400" b="1" dirty="0">
                  <a:solidFill>
                    <a:schemeClr val="bg1"/>
                  </a:solidFill>
                  <a:cs typeface="+mn-ea"/>
                  <a:sym typeface="+mn-lt"/>
                </a:rPr>
                <a:t>产品产量方面</a:t>
              </a:r>
              <a:endParaRPr lang="zh-CN" altLang="en-US" sz="2400" b="1" dirty="0">
                <a:solidFill>
                  <a:schemeClr val="bg1"/>
                </a:solidFill>
                <a:cs typeface="+mn-ea"/>
                <a:sym typeface="+mn-lt"/>
              </a:endParaRPr>
            </a:p>
          </p:txBody>
        </p:sp>
      </p:grpSp>
      <p:cxnSp>
        <p:nvCxnSpPr>
          <p:cNvPr id="7" name="直接连接符 6"/>
          <p:cNvCxnSpPr>
            <a:stCxn id="4" idx="2"/>
          </p:cNvCxnSpPr>
          <p:nvPr/>
        </p:nvCxnSpPr>
        <p:spPr>
          <a:xfrm>
            <a:off x="2835065" y="625646"/>
            <a:ext cx="93569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TextBox 11"/>
          <p:cNvSpPr txBox="1"/>
          <p:nvPr/>
        </p:nvSpPr>
        <p:spPr>
          <a:xfrm flipH="1">
            <a:off x="1514448" y="1595915"/>
            <a:ext cx="2228495" cy="430887"/>
          </a:xfrm>
          <a:prstGeom prst="rect">
            <a:avLst/>
          </a:prstGeom>
          <a:noFill/>
        </p:spPr>
        <p:txBody>
          <a:bodyPr wrap="square" lIns="0" tIns="0" rIns="0" bIns="0" rtlCol="0">
            <a:spAutoFit/>
            <a:scene3d>
              <a:camera prst="orthographicFront"/>
              <a:lightRig rig="threePt" dir="t"/>
            </a:scene3d>
            <a:sp3d contourW="12700"/>
          </a:bodyPr>
          <a:lstStyle/>
          <a:p>
            <a:r>
              <a:rPr lang="zh-CN" altLang="en-US" sz="2800" b="1" dirty="0">
                <a:solidFill>
                  <a:schemeClr val="bg2">
                    <a:lumMod val="25000"/>
                  </a:schemeClr>
                </a:solidFill>
                <a:cs typeface="+mn-ea"/>
                <a:sym typeface="+mn-lt"/>
              </a:rPr>
              <a:t>产品产量方面</a:t>
            </a:r>
            <a:endParaRPr lang="zh-CN" altLang="en-US" sz="2800" b="1" dirty="0">
              <a:solidFill>
                <a:schemeClr val="bg2">
                  <a:lumMod val="25000"/>
                </a:schemeClr>
              </a:solidFill>
              <a:cs typeface="+mn-ea"/>
              <a:sym typeface="+mn-lt"/>
            </a:endParaRPr>
          </a:p>
        </p:txBody>
      </p:sp>
      <p:grpSp>
        <p:nvGrpSpPr>
          <p:cNvPr id="16" name="组合 15"/>
          <p:cNvGrpSpPr/>
          <p:nvPr/>
        </p:nvGrpSpPr>
        <p:grpSpPr>
          <a:xfrm>
            <a:off x="1514449" y="2641348"/>
            <a:ext cx="8729427" cy="787523"/>
            <a:chOff x="918156" y="3073903"/>
            <a:chExt cx="8729427" cy="787523"/>
          </a:xfrm>
        </p:grpSpPr>
        <p:sp>
          <p:nvSpPr>
            <p:cNvPr id="23" name="文本框 22"/>
            <p:cNvSpPr txBox="1"/>
            <p:nvPr/>
          </p:nvSpPr>
          <p:spPr>
            <a:xfrm flipH="1">
              <a:off x="1556303" y="3073903"/>
              <a:ext cx="8091280" cy="787523"/>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600" dirty="0">
                  <a:solidFill>
                    <a:schemeClr val="bg2">
                      <a:lumMod val="25000"/>
                    </a:schemeClr>
                  </a:solidFill>
                  <a:cs typeface="+mn-ea"/>
                  <a:sym typeface="+mn-lt"/>
                </a:rPr>
                <a:t>上半年里，生产部门力挑重担，在产品型号多变、批量小、技术资料不完善的情况下，进行了一些工艺上新摸索与试验，克服了材料质量波动，</a:t>
              </a:r>
              <a:endParaRPr lang="zh-CN" altLang="en-US" sz="1600" dirty="0">
                <a:solidFill>
                  <a:schemeClr val="bg2">
                    <a:lumMod val="25000"/>
                  </a:schemeClr>
                </a:solidFill>
                <a:cs typeface="+mn-ea"/>
                <a:sym typeface="+mn-lt"/>
              </a:endParaRPr>
            </a:p>
          </p:txBody>
        </p:sp>
        <p:sp>
          <p:nvSpPr>
            <p:cNvPr id="24" name="矩形: 圆角 23"/>
            <p:cNvSpPr/>
            <p:nvPr/>
          </p:nvSpPr>
          <p:spPr>
            <a:xfrm>
              <a:off x="918156" y="3161784"/>
              <a:ext cx="534432" cy="534432"/>
            </a:xfrm>
            <a:prstGeom prst="roundRect">
              <a:avLst/>
            </a:prstGeom>
            <a:solidFill>
              <a:srgbClr val="347FB9"/>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bg1"/>
                  </a:solidFill>
                  <a:effectLst/>
                  <a:uLnTx/>
                  <a:uFillTx/>
                  <a:cs typeface="+mn-ea"/>
                  <a:sym typeface="+mn-lt"/>
                </a:rPr>
                <a:t>01</a:t>
              </a:r>
              <a:endParaRPr kumimoji="0" lang="zh-CN" altLang="en-US" sz="2000" b="1" i="0" u="none" strike="noStrike" kern="1200" cap="none" spc="0" normalizeH="0" baseline="0" noProof="0" dirty="0">
                <a:ln>
                  <a:noFill/>
                </a:ln>
                <a:solidFill>
                  <a:schemeClr val="bg1"/>
                </a:solidFill>
                <a:effectLst/>
                <a:uLnTx/>
                <a:uFillTx/>
                <a:cs typeface="+mn-ea"/>
                <a:sym typeface="+mn-lt"/>
              </a:endParaRPr>
            </a:p>
          </p:txBody>
        </p:sp>
      </p:grpSp>
      <p:grpSp>
        <p:nvGrpSpPr>
          <p:cNvPr id="17" name="组合 16"/>
          <p:cNvGrpSpPr/>
          <p:nvPr/>
        </p:nvGrpSpPr>
        <p:grpSpPr>
          <a:xfrm>
            <a:off x="1514449" y="3858845"/>
            <a:ext cx="8729427" cy="534432"/>
            <a:chOff x="918156" y="3161784"/>
            <a:chExt cx="8729427" cy="534432"/>
          </a:xfrm>
        </p:grpSpPr>
        <p:sp>
          <p:nvSpPr>
            <p:cNvPr id="21" name="文本框 20"/>
            <p:cNvSpPr txBox="1"/>
            <p:nvPr/>
          </p:nvSpPr>
          <p:spPr>
            <a:xfrm flipH="1">
              <a:off x="1556303" y="3176483"/>
              <a:ext cx="8091280" cy="418191"/>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600" dirty="0">
                  <a:solidFill>
                    <a:schemeClr val="bg2">
                      <a:lumMod val="25000"/>
                    </a:schemeClr>
                  </a:solidFill>
                  <a:cs typeface="+mn-ea"/>
                  <a:sym typeface="+mn-lt"/>
                </a:rPr>
                <a:t>客户质量标准大幅提高、订单紧且不稳定等困难，共完成成品</a:t>
              </a:r>
              <a:r>
                <a:rPr lang="en-US" altLang="zh-CN" sz="1600" dirty="0">
                  <a:solidFill>
                    <a:schemeClr val="bg2">
                      <a:lumMod val="25000"/>
                    </a:schemeClr>
                  </a:solidFill>
                  <a:cs typeface="+mn-ea"/>
                  <a:sym typeface="+mn-lt"/>
                </a:rPr>
                <a:t>XXXXX</a:t>
              </a:r>
              <a:r>
                <a:rPr lang="zh-CN" altLang="en-US" sz="1600" dirty="0">
                  <a:solidFill>
                    <a:schemeClr val="bg2">
                      <a:lumMod val="25000"/>
                    </a:schemeClr>
                  </a:solidFill>
                  <a:cs typeface="+mn-ea"/>
                  <a:sym typeface="+mn-lt"/>
                </a:rPr>
                <a:t>只。</a:t>
              </a:r>
              <a:endParaRPr lang="zh-CN" altLang="en-US" sz="1600" dirty="0">
                <a:solidFill>
                  <a:schemeClr val="bg2">
                    <a:lumMod val="25000"/>
                  </a:schemeClr>
                </a:solidFill>
                <a:cs typeface="+mn-ea"/>
                <a:sym typeface="+mn-lt"/>
              </a:endParaRPr>
            </a:p>
          </p:txBody>
        </p:sp>
        <p:sp>
          <p:nvSpPr>
            <p:cNvPr id="22" name="矩形: 圆角 21"/>
            <p:cNvSpPr/>
            <p:nvPr/>
          </p:nvSpPr>
          <p:spPr>
            <a:xfrm>
              <a:off x="918156" y="3161784"/>
              <a:ext cx="534432" cy="534432"/>
            </a:xfrm>
            <a:prstGeom prst="roundRect">
              <a:avLst/>
            </a:prstGeom>
            <a:solidFill>
              <a:srgbClr val="347FB9"/>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bg1"/>
                  </a:solidFill>
                  <a:effectLst/>
                  <a:uLnTx/>
                  <a:uFillTx/>
                  <a:cs typeface="+mn-ea"/>
                  <a:sym typeface="+mn-lt"/>
                </a:rPr>
                <a:t>02</a:t>
              </a:r>
              <a:endParaRPr kumimoji="0" lang="zh-CN" altLang="en-US" sz="2000" b="1" i="0" u="none" strike="noStrike" kern="1200" cap="none" spc="0" normalizeH="0" baseline="0" noProof="0" dirty="0">
                <a:ln>
                  <a:noFill/>
                </a:ln>
                <a:solidFill>
                  <a:schemeClr val="bg1"/>
                </a:solidFill>
                <a:effectLst/>
                <a:uLnTx/>
                <a:uFillTx/>
                <a:cs typeface="+mn-ea"/>
                <a:sym typeface="+mn-lt"/>
              </a:endParaRPr>
            </a:p>
          </p:txBody>
        </p:sp>
      </p:grpSp>
      <p:grpSp>
        <p:nvGrpSpPr>
          <p:cNvPr id="18" name="组合 17"/>
          <p:cNvGrpSpPr/>
          <p:nvPr/>
        </p:nvGrpSpPr>
        <p:grpSpPr>
          <a:xfrm>
            <a:off x="1514449" y="4823123"/>
            <a:ext cx="8729427" cy="787523"/>
            <a:chOff x="918156" y="3022335"/>
            <a:chExt cx="8729427" cy="787523"/>
          </a:xfrm>
        </p:grpSpPr>
        <p:sp>
          <p:nvSpPr>
            <p:cNvPr id="19" name="文本框 18"/>
            <p:cNvSpPr txBox="1"/>
            <p:nvPr/>
          </p:nvSpPr>
          <p:spPr>
            <a:xfrm flipH="1">
              <a:off x="1556303" y="3022335"/>
              <a:ext cx="8091280" cy="787523"/>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600" dirty="0">
                  <a:solidFill>
                    <a:schemeClr val="bg2">
                      <a:lumMod val="25000"/>
                    </a:schemeClr>
                  </a:solidFill>
                  <a:cs typeface="+mn-ea"/>
                  <a:sym typeface="+mn-lt"/>
                </a:rPr>
                <a:t>为达到客户在产量和质量上的要求，生产部合理调整生产计划，利用有限资源，及时满足客户交期，为今后公司产品多元化打下了良好的基础。</a:t>
              </a:r>
              <a:endParaRPr lang="zh-CN" altLang="en-US" sz="1600" dirty="0">
                <a:solidFill>
                  <a:schemeClr val="bg2">
                    <a:lumMod val="25000"/>
                  </a:schemeClr>
                </a:solidFill>
                <a:cs typeface="+mn-ea"/>
                <a:sym typeface="+mn-lt"/>
              </a:endParaRPr>
            </a:p>
          </p:txBody>
        </p:sp>
        <p:sp>
          <p:nvSpPr>
            <p:cNvPr id="20" name="矩形: 圆角 19"/>
            <p:cNvSpPr/>
            <p:nvPr/>
          </p:nvSpPr>
          <p:spPr>
            <a:xfrm>
              <a:off x="918156" y="3161784"/>
              <a:ext cx="534432" cy="534432"/>
            </a:xfrm>
            <a:prstGeom prst="roundRect">
              <a:avLst/>
            </a:prstGeom>
            <a:solidFill>
              <a:srgbClr val="347FB9"/>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bg1"/>
                  </a:solidFill>
                  <a:effectLst/>
                  <a:uLnTx/>
                  <a:uFillTx/>
                  <a:cs typeface="+mn-ea"/>
                  <a:sym typeface="+mn-lt"/>
                </a:rPr>
                <a:t>03</a:t>
              </a:r>
              <a:endParaRPr kumimoji="0" lang="zh-CN" altLang="en-US" sz="2000" b="1" i="0" u="none" strike="noStrike" kern="1200" cap="none" spc="0" normalizeH="0" baseline="0" noProof="0" dirty="0">
                <a:ln>
                  <a:noFill/>
                </a:ln>
                <a:solidFill>
                  <a:schemeClr val="bg1"/>
                </a:solidFill>
                <a:effectLst/>
                <a:uLnTx/>
                <a:uFillTx/>
                <a:cs typeface="+mn-ea"/>
                <a:sym typeface="+mn-lt"/>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500"/>
                            </p:stCondLst>
                            <p:childTnLst>
                              <p:par>
                                <p:cTn id="19" presetID="2" presetClass="entr" presetSubtype="4"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 presetClass="entr" presetSubtype="4"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1"/>
          <a:stretch>
            <a:fillRect/>
          </a:stretch>
        </p:blipFill>
        <p:spPr>
          <a:xfrm>
            <a:off x="990991" y="2319074"/>
            <a:ext cx="4897746" cy="3265164"/>
          </a:xfrm>
          <a:prstGeom prst="rect">
            <a:avLst/>
          </a:prstGeom>
        </p:spPr>
      </p:pic>
      <p:grpSp>
        <p:nvGrpSpPr>
          <p:cNvPr id="11" name="组合 10"/>
          <p:cNvGrpSpPr/>
          <p:nvPr/>
        </p:nvGrpSpPr>
        <p:grpSpPr>
          <a:xfrm>
            <a:off x="5530248" y="1845243"/>
            <a:ext cx="5420140" cy="1551049"/>
            <a:chOff x="6096000" y="1069891"/>
            <a:chExt cx="5420140" cy="1551049"/>
          </a:xfrm>
        </p:grpSpPr>
        <p:sp>
          <p:nvSpPr>
            <p:cNvPr id="17" name="平行四边形 16"/>
            <p:cNvSpPr/>
            <p:nvPr/>
          </p:nvSpPr>
          <p:spPr>
            <a:xfrm>
              <a:off x="6096000" y="1444488"/>
              <a:ext cx="941136" cy="584200"/>
            </a:xfrm>
            <a:prstGeom prst="parallelogram">
              <a:avLst>
                <a:gd name="adj" fmla="val 45416"/>
              </a:avLst>
            </a:prstGeom>
            <a:solidFill>
              <a:srgbClr val="347FB9"/>
            </a:solidFill>
            <a:ln w="12700" cap="flat" cmpd="sng" algn="ctr">
              <a:noFill/>
              <a:prstDash val="solid"/>
              <a:miter lim="800000"/>
            </a:ln>
            <a:effectLst>
              <a:outerShdw blurRad="63500" algn="ctr" rotWithShape="0">
                <a:prstClr val="black">
                  <a:alpha val="40000"/>
                </a:prst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chemeClr val="bg1"/>
                  </a:solidFill>
                  <a:effectLst/>
                  <a:uLnTx/>
                  <a:uFillTx/>
                  <a:cs typeface="+mn-ea"/>
                  <a:sym typeface="+mn-lt"/>
                </a:rPr>
                <a:t>01</a:t>
              </a:r>
              <a:endParaRPr kumimoji="0" lang="zh-CN" altLang="en-US" sz="1800" b="1" i="0" u="none" strike="noStrike" kern="1200" cap="none" spc="0" normalizeH="0" baseline="0" noProof="0" dirty="0">
                <a:ln>
                  <a:noFill/>
                </a:ln>
                <a:solidFill>
                  <a:schemeClr val="bg1"/>
                </a:solidFill>
                <a:effectLst/>
                <a:uLnTx/>
                <a:uFillTx/>
                <a:cs typeface="+mn-ea"/>
                <a:sym typeface="+mn-lt"/>
              </a:endParaRPr>
            </a:p>
          </p:txBody>
        </p:sp>
        <p:grpSp>
          <p:nvGrpSpPr>
            <p:cNvPr id="18" name="组合 17"/>
            <p:cNvGrpSpPr/>
            <p:nvPr/>
          </p:nvGrpSpPr>
          <p:grpSpPr>
            <a:xfrm>
              <a:off x="7321942" y="1069891"/>
              <a:ext cx="4194198" cy="1551049"/>
              <a:chOff x="1419542" y="3896526"/>
              <a:chExt cx="4194198" cy="1551049"/>
            </a:xfrm>
          </p:grpSpPr>
          <p:sp>
            <p:nvSpPr>
              <p:cNvPr id="19" name="TextBox 11"/>
              <p:cNvSpPr txBox="1"/>
              <p:nvPr/>
            </p:nvSpPr>
            <p:spPr>
              <a:xfrm flipH="1">
                <a:off x="1501640" y="3896526"/>
                <a:ext cx="2103836" cy="369332"/>
              </a:xfrm>
              <a:prstGeom prst="rect">
                <a:avLst/>
              </a:prstGeom>
              <a:noFill/>
            </p:spPr>
            <p:txBody>
              <a:bodyPr wrap="square" lIns="0" tIns="0" rIns="0" bIns="0" rtlCol="0">
                <a:spAutoFit/>
                <a:scene3d>
                  <a:camera prst="orthographicFront"/>
                  <a:lightRig rig="threePt" dir="t"/>
                </a:scene3d>
                <a:sp3d contourW="12700"/>
              </a:bodyPr>
              <a:lstStyle/>
              <a:p>
                <a:r>
                  <a:rPr lang="zh-CN" altLang="en-US" sz="2400" b="1" dirty="0">
                    <a:solidFill>
                      <a:schemeClr val="bg2">
                        <a:lumMod val="25000"/>
                      </a:schemeClr>
                    </a:solidFill>
                    <a:cs typeface="+mn-ea"/>
                    <a:sym typeface="+mn-lt"/>
                  </a:rPr>
                  <a:t>产品产量方面</a:t>
                </a:r>
                <a:endParaRPr lang="zh-CN" altLang="en-US" sz="2400" b="1" dirty="0">
                  <a:solidFill>
                    <a:schemeClr val="bg2">
                      <a:lumMod val="25000"/>
                    </a:schemeClr>
                  </a:solidFill>
                  <a:cs typeface="+mn-ea"/>
                  <a:sym typeface="+mn-lt"/>
                </a:endParaRPr>
              </a:p>
            </p:txBody>
          </p:sp>
          <p:sp>
            <p:nvSpPr>
              <p:cNvPr id="20" name="文本框 19"/>
              <p:cNvSpPr txBox="1"/>
              <p:nvPr/>
            </p:nvSpPr>
            <p:spPr>
              <a:xfrm flipH="1">
                <a:off x="1419542" y="4370357"/>
                <a:ext cx="4194198" cy="1077218"/>
              </a:xfrm>
              <a:prstGeom prst="rect">
                <a:avLst/>
              </a:prstGeom>
              <a:noFill/>
            </p:spPr>
            <p:txBody>
              <a:bodyPr wrap="square" rtlCol="0">
                <a:spAutoFit/>
                <a:scene3d>
                  <a:camera prst="orthographicFront"/>
                  <a:lightRig rig="threePt" dir="t"/>
                </a:scene3d>
                <a:sp3d contourW="12700"/>
              </a:bodyPr>
              <a:lstStyle/>
              <a:p>
                <a:r>
                  <a:rPr lang="zh-CN" altLang="en-US" sz="1600" dirty="0">
                    <a:solidFill>
                      <a:schemeClr val="bg2">
                        <a:lumMod val="25000"/>
                      </a:schemeClr>
                    </a:solidFill>
                    <a:cs typeface="+mn-ea"/>
                    <a:sym typeface="+mn-lt"/>
                  </a:rPr>
                  <a:t>接手生产管理工作以后，在完成生产任务的同时，我们生产部门同样高度重视产品质量，严把生产工序的每一个质量控制关，做到每月成品交验合格率都在</a:t>
                </a:r>
                <a:r>
                  <a:rPr lang="en-US" altLang="zh-CN" sz="1600" dirty="0">
                    <a:solidFill>
                      <a:schemeClr val="bg2">
                        <a:lumMod val="25000"/>
                      </a:schemeClr>
                    </a:solidFill>
                    <a:cs typeface="+mn-ea"/>
                    <a:sym typeface="+mn-lt"/>
                  </a:rPr>
                  <a:t>98%</a:t>
                </a:r>
                <a:r>
                  <a:rPr lang="zh-CN" altLang="en-US" sz="1600" dirty="0">
                    <a:solidFill>
                      <a:schemeClr val="bg2">
                        <a:lumMod val="25000"/>
                      </a:schemeClr>
                    </a:solidFill>
                    <a:cs typeface="+mn-ea"/>
                    <a:sym typeface="+mn-lt"/>
                  </a:rPr>
                  <a:t>以上。</a:t>
                </a:r>
                <a:endParaRPr lang="zh-CN" altLang="en-US" sz="1600" dirty="0">
                  <a:solidFill>
                    <a:schemeClr val="bg2">
                      <a:lumMod val="25000"/>
                    </a:schemeClr>
                  </a:solidFill>
                  <a:cs typeface="+mn-ea"/>
                  <a:sym typeface="+mn-lt"/>
                </a:endParaRPr>
              </a:p>
            </p:txBody>
          </p:sp>
        </p:grpSp>
      </p:grpSp>
      <p:grpSp>
        <p:nvGrpSpPr>
          <p:cNvPr id="12" name="组合 11"/>
          <p:cNvGrpSpPr/>
          <p:nvPr/>
        </p:nvGrpSpPr>
        <p:grpSpPr>
          <a:xfrm>
            <a:off x="5437632" y="3891515"/>
            <a:ext cx="5364630" cy="2014329"/>
            <a:chOff x="6096000" y="1240650"/>
            <a:chExt cx="5364630" cy="2014329"/>
          </a:xfrm>
        </p:grpSpPr>
        <p:sp>
          <p:nvSpPr>
            <p:cNvPr id="13" name="平行四边形 12"/>
            <p:cNvSpPr/>
            <p:nvPr/>
          </p:nvSpPr>
          <p:spPr>
            <a:xfrm>
              <a:off x="6096000" y="1444488"/>
              <a:ext cx="941136" cy="584200"/>
            </a:xfrm>
            <a:prstGeom prst="parallelogram">
              <a:avLst>
                <a:gd name="adj" fmla="val 45416"/>
              </a:avLst>
            </a:prstGeom>
            <a:solidFill>
              <a:srgbClr val="347FB9"/>
            </a:solidFill>
            <a:ln w="12700" cap="flat" cmpd="sng" algn="ctr">
              <a:noFill/>
              <a:prstDash val="solid"/>
              <a:miter lim="800000"/>
            </a:ln>
            <a:effectLst>
              <a:outerShdw blurRad="63500" algn="ctr" rotWithShape="0">
                <a:prstClr val="black">
                  <a:alpha val="40000"/>
                </a:prst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chemeClr val="bg1"/>
                  </a:solidFill>
                  <a:effectLst/>
                  <a:uLnTx/>
                  <a:uFillTx/>
                  <a:cs typeface="+mn-ea"/>
                  <a:sym typeface="+mn-lt"/>
                </a:rPr>
                <a:t>02</a:t>
              </a:r>
              <a:endParaRPr kumimoji="0" lang="zh-CN" altLang="en-US" sz="1800" b="1" i="0" u="none" strike="noStrike" kern="1200" cap="none" spc="0" normalizeH="0" baseline="0" noProof="0" dirty="0">
                <a:ln>
                  <a:noFill/>
                </a:ln>
                <a:solidFill>
                  <a:schemeClr val="bg1"/>
                </a:solidFill>
                <a:effectLst/>
                <a:uLnTx/>
                <a:uFillTx/>
                <a:cs typeface="+mn-ea"/>
                <a:sym typeface="+mn-lt"/>
              </a:endParaRPr>
            </a:p>
          </p:txBody>
        </p:sp>
        <p:grpSp>
          <p:nvGrpSpPr>
            <p:cNvPr id="14" name="组合 13"/>
            <p:cNvGrpSpPr/>
            <p:nvPr/>
          </p:nvGrpSpPr>
          <p:grpSpPr>
            <a:xfrm>
              <a:off x="7266432" y="1240650"/>
              <a:ext cx="4194198" cy="2014329"/>
              <a:chOff x="1364032" y="4067285"/>
              <a:chExt cx="4194198" cy="2014329"/>
            </a:xfrm>
          </p:grpSpPr>
          <p:sp>
            <p:nvSpPr>
              <p:cNvPr id="15" name="TextBox 11"/>
              <p:cNvSpPr txBox="1"/>
              <p:nvPr/>
            </p:nvSpPr>
            <p:spPr>
              <a:xfrm flipH="1">
                <a:off x="1501640" y="4067285"/>
                <a:ext cx="2103836" cy="369332"/>
              </a:xfrm>
              <a:prstGeom prst="rect">
                <a:avLst/>
              </a:prstGeom>
              <a:noFill/>
            </p:spPr>
            <p:txBody>
              <a:bodyPr wrap="square" lIns="0" tIns="0" rIns="0" bIns="0" rtlCol="0">
                <a:spAutoFit/>
                <a:scene3d>
                  <a:camera prst="orthographicFront"/>
                  <a:lightRig rig="threePt" dir="t"/>
                </a:scene3d>
                <a:sp3d contourW="12700"/>
              </a:bodyPr>
              <a:lstStyle/>
              <a:p>
                <a:r>
                  <a:rPr lang="zh-CN" altLang="en-US" sz="2400" b="1" dirty="0">
                    <a:solidFill>
                      <a:schemeClr val="bg2">
                        <a:lumMod val="25000"/>
                      </a:schemeClr>
                    </a:solidFill>
                    <a:cs typeface="+mn-ea"/>
                    <a:sym typeface="+mn-lt"/>
                  </a:rPr>
                  <a:t>产品产量方面</a:t>
                </a:r>
                <a:endParaRPr lang="zh-CN" altLang="en-US" sz="2400" b="1" dirty="0">
                  <a:solidFill>
                    <a:schemeClr val="bg2">
                      <a:lumMod val="25000"/>
                    </a:schemeClr>
                  </a:solidFill>
                  <a:cs typeface="+mn-ea"/>
                  <a:sym typeface="+mn-lt"/>
                </a:endParaRPr>
              </a:p>
            </p:txBody>
          </p:sp>
          <p:sp>
            <p:nvSpPr>
              <p:cNvPr id="16" name="文本框 15"/>
              <p:cNvSpPr txBox="1"/>
              <p:nvPr/>
            </p:nvSpPr>
            <p:spPr>
              <a:xfrm flipH="1">
                <a:off x="1364032" y="4511954"/>
                <a:ext cx="4194198" cy="1569660"/>
              </a:xfrm>
              <a:prstGeom prst="rect">
                <a:avLst/>
              </a:prstGeom>
              <a:noFill/>
            </p:spPr>
            <p:txBody>
              <a:bodyPr wrap="square" rtlCol="0">
                <a:spAutoFit/>
                <a:scene3d>
                  <a:camera prst="orthographicFront"/>
                  <a:lightRig rig="threePt" dir="t"/>
                </a:scene3d>
                <a:sp3d contourW="12700"/>
              </a:bodyPr>
              <a:lstStyle/>
              <a:p>
                <a:r>
                  <a:rPr lang="zh-CN" altLang="en-US" sz="1600" dirty="0">
                    <a:solidFill>
                      <a:schemeClr val="bg2">
                        <a:lumMod val="25000"/>
                      </a:schemeClr>
                    </a:solidFill>
                    <a:cs typeface="+mn-ea"/>
                    <a:sym typeface="+mn-lt"/>
                  </a:rPr>
                  <a:t>虽负责的工作角色进行了转换，但我们始终坚信产品质量是设计、生产出来的，只要生产部的每一个员工都有高度的质量意识，并付诸于生产操作的每一环节中，产品质量将会稳步提高，从而实现成品交验合格率逐年递增</a:t>
                </a:r>
                <a:r>
                  <a:rPr lang="en-US" altLang="zh-CN" sz="1600" dirty="0">
                    <a:solidFill>
                      <a:schemeClr val="bg2">
                        <a:lumMod val="25000"/>
                      </a:schemeClr>
                    </a:solidFill>
                    <a:cs typeface="+mn-ea"/>
                    <a:sym typeface="+mn-lt"/>
                  </a:rPr>
                  <a:t>0.2%</a:t>
                </a:r>
                <a:r>
                  <a:rPr lang="zh-CN" altLang="en-US" sz="1600" dirty="0">
                    <a:solidFill>
                      <a:schemeClr val="bg2">
                        <a:lumMod val="25000"/>
                      </a:schemeClr>
                    </a:solidFill>
                    <a:cs typeface="+mn-ea"/>
                    <a:sym typeface="+mn-lt"/>
                  </a:rPr>
                  <a:t>的目标。</a:t>
                </a:r>
                <a:endParaRPr lang="zh-CN" altLang="en-US" sz="1600" dirty="0">
                  <a:solidFill>
                    <a:schemeClr val="bg2">
                      <a:lumMod val="25000"/>
                    </a:schemeClr>
                  </a:solidFill>
                  <a:cs typeface="+mn-ea"/>
                  <a:sym typeface="+mn-lt"/>
                </a:endParaRPr>
              </a:p>
            </p:txBody>
          </p:sp>
        </p:grpSp>
      </p:grpSp>
      <p:grpSp>
        <p:nvGrpSpPr>
          <p:cNvPr id="3" name="组合 2"/>
          <p:cNvGrpSpPr/>
          <p:nvPr/>
        </p:nvGrpSpPr>
        <p:grpSpPr>
          <a:xfrm>
            <a:off x="0" y="0"/>
            <a:ext cx="3112164" cy="625646"/>
            <a:chOff x="0" y="0"/>
            <a:chExt cx="3112164" cy="625646"/>
          </a:xfrm>
        </p:grpSpPr>
        <p:sp>
          <p:nvSpPr>
            <p:cNvPr id="4" name="任意多边形: 形状 3"/>
            <p:cNvSpPr/>
            <p:nvPr/>
          </p:nvSpPr>
          <p:spPr>
            <a:xfrm flipH="1" flipV="1">
              <a:off x="0" y="0"/>
              <a:ext cx="3112164" cy="625646"/>
            </a:xfrm>
            <a:custGeom>
              <a:avLst/>
              <a:gdLst>
                <a:gd name="connsiteX0" fmla="*/ 3112164 w 3112164"/>
                <a:gd name="connsiteY0" fmla="*/ 625646 h 625646"/>
                <a:gd name="connsiteX1" fmla="*/ 0 w 3112164"/>
                <a:gd name="connsiteY1" fmla="*/ 625646 h 625646"/>
                <a:gd name="connsiteX2" fmla="*/ 277099 w 3112164"/>
                <a:gd name="connsiteY2" fmla="*/ 0 h 625646"/>
                <a:gd name="connsiteX3" fmla="*/ 3112164 w 3112164"/>
                <a:gd name="connsiteY3" fmla="*/ 0 h 625646"/>
              </a:gdLst>
              <a:ahLst/>
              <a:cxnLst>
                <a:cxn ang="0">
                  <a:pos x="connsiteX0" y="connsiteY0"/>
                </a:cxn>
                <a:cxn ang="0">
                  <a:pos x="connsiteX1" y="connsiteY1"/>
                </a:cxn>
                <a:cxn ang="0">
                  <a:pos x="connsiteX2" y="connsiteY2"/>
                </a:cxn>
                <a:cxn ang="0">
                  <a:pos x="connsiteX3" y="connsiteY3"/>
                </a:cxn>
              </a:cxnLst>
              <a:rect l="l" t="t" r="r" b="b"/>
              <a:pathLst>
                <a:path w="3112164" h="625646">
                  <a:moveTo>
                    <a:pt x="3112164" y="625646"/>
                  </a:moveTo>
                  <a:lnTo>
                    <a:pt x="0" y="625646"/>
                  </a:lnTo>
                  <a:lnTo>
                    <a:pt x="277099" y="0"/>
                  </a:lnTo>
                  <a:lnTo>
                    <a:pt x="3112164" y="0"/>
                  </a:lnTo>
                  <a:close/>
                </a:path>
              </a:pathLst>
            </a:custGeom>
            <a:solidFill>
              <a:srgbClr val="3F94D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 name="TextBox 7"/>
            <p:cNvSpPr>
              <a:spLocks noChangeArrowheads="1"/>
            </p:cNvSpPr>
            <p:nvPr/>
          </p:nvSpPr>
          <p:spPr bwMode="auto">
            <a:xfrm>
              <a:off x="288775" y="90452"/>
              <a:ext cx="2451349"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sz="2400" b="1" dirty="0">
                  <a:solidFill>
                    <a:schemeClr val="bg1"/>
                  </a:solidFill>
                  <a:cs typeface="+mn-ea"/>
                  <a:sym typeface="+mn-lt"/>
                </a:rPr>
                <a:t>产品产量方面</a:t>
              </a:r>
              <a:endParaRPr lang="zh-CN" altLang="en-US" sz="2400" b="1" dirty="0">
                <a:solidFill>
                  <a:schemeClr val="bg1"/>
                </a:solidFill>
                <a:cs typeface="+mn-ea"/>
                <a:sym typeface="+mn-lt"/>
              </a:endParaRPr>
            </a:p>
          </p:txBody>
        </p:sp>
      </p:grpSp>
      <p:cxnSp>
        <p:nvCxnSpPr>
          <p:cNvPr id="6" name="直接连接符 5"/>
          <p:cNvCxnSpPr>
            <a:stCxn id="4" idx="2"/>
          </p:cNvCxnSpPr>
          <p:nvPr/>
        </p:nvCxnSpPr>
        <p:spPr>
          <a:xfrm>
            <a:off x="2835065" y="625646"/>
            <a:ext cx="93569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childTnLst>
                          </p:cTn>
                        </p:par>
                        <p:par>
                          <p:cTn id="18" fill="hold">
                            <p:stCondLst>
                              <p:cond delay="500"/>
                            </p:stCondLst>
                            <p:childTnLst>
                              <p:par>
                                <p:cTn id="19" presetID="42"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形状 19"/>
          <p:cNvSpPr/>
          <p:nvPr/>
        </p:nvSpPr>
        <p:spPr>
          <a:xfrm flipH="1">
            <a:off x="8471742" y="0"/>
            <a:ext cx="2997642" cy="3143250"/>
          </a:xfrm>
          <a:custGeom>
            <a:avLst/>
            <a:gdLst>
              <a:gd name="connsiteX0" fmla="*/ 3037408 w 6540310"/>
              <a:gd name="connsiteY0" fmla="*/ 0 h 6858000"/>
              <a:gd name="connsiteX1" fmla="*/ 6540310 w 6540310"/>
              <a:gd name="connsiteY1" fmla="*/ 0 h 6858000"/>
              <a:gd name="connsiteX2" fmla="*/ 3502902 w 6540310"/>
              <a:gd name="connsiteY2" fmla="*/ 6858000 h 6858000"/>
              <a:gd name="connsiteX3" fmla="*/ 0 w 65403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540310" h="685800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任意多边形: 形状 28"/>
          <p:cNvSpPr/>
          <p:nvPr/>
        </p:nvSpPr>
        <p:spPr>
          <a:xfrm flipH="1">
            <a:off x="0" y="0"/>
            <a:ext cx="4985736" cy="6858001"/>
          </a:xfrm>
          <a:custGeom>
            <a:avLst/>
            <a:gdLst>
              <a:gd name="connsiteX0" fmla="*/ 1940583 w 5789739"/>
              <a:gd name="connsiteY0" fmla="*/ 0 h 6858001"/>
              <a:gd name="connsiteX1" fmla="*/ 5789739 w 5789739"/>
              <a:gd name="connsiteY1" fmla="*/ 0 h 6858001"/>
              <a:gd name="connsiteX2" fmla="*/ 5789739 w 5789739"/>
              <a:gd name="connsiteY2" fmla="*/ 6858001 h 6858001"/>
              <a:gd name="connsiteX3" fmla="*/ 0 w 5789739"/>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789739" h="6858001">
                <a:moveTo>
                  <a:pt x="1940583" y="0"/>
                </a:moveTo>
                <a:lnTo>
                  <a:pt x="5789739" y="0"/>
                </a:lnTo>
                <a:lnTo>
                  <a:pt x="5789739" y="6858001"/>
                </a:lnTo>
                <a:lnTo>
                  <a:pt x="0" y="6858001"/>
                </a:lnTo>
                <a:close/>
              </a:path>
            </a:pathLst>
          </a:custGeom>
          <a:solidFill>
            <a:srgbClr val="3F94D5"/>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平行四边形 29"/>
          <p:cNvSpPr/>
          <p:nvPr/>
        </p:nvSpPr>
        <p:spPr>
          <a:xfrm rot="325359" flipH="1">
            <a:off x="3126449" y="49106"/>
            <a:ext cx="1130798" cy="2985421"/>
          </a:xfrm>
          <a:prstGeom prst="parallelogram">
            <a:avLst>
              <a:gd name="adj" fmla="val 8755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平行四边形 30"/>
          <p:cNvSpPr/>
          <p:nvPr/>
        </p:nvSpPr>
        <p:spPr>
          <a:xfrm flipH="1">
            <a:off x="3819418" y="2560827"/>
            <a:ext cx="1526550" cy="4574224"/>
          </a:xfrm>
          <a:prstGeom prst="parallelogram">
            <a:avLst>
              <a:gd name="adj" fmla="val 8086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1" name="组合 20"/>
          <p:cNvGrpSpPr/>
          <p:nvPr/>
        </p:nvGrpSpPr>
        <p:grpSpPr>
          <a:xfrm flipH="1">
            <a:off x="1949102" y="1907377"/>
            <a:ext cx="10242898" cy="3009702"/>
            <a:chOff x="-107281" y="2214417"/>
            <a:chExt cx="9458492" cy="2521969"/>
          </a:xfrm>
        </p:grpSpPr>
        <p:sp>
          <p:nvSpPr>
            <p:cNvPr id="22" name="任意多边形: 形状 33"/>
            <p:cNvSpPr/>
            <p:nvPr/>
          </p:nvSpPr>
          <p:spPr>
            <a:xfrm>
              <a:off x="-107281" y="2214417"/>
              <a:ext cx="9458492" cy="2521969"/>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1" u="none" strike="noStrike" kern="0" cap="none" spc="0" normalizeH="0" baseline="0" noProof="0" dirty="0">
                <a:ln>
                  <a:noFill/>
                </a:ln>
                <a:solidFill>
                  <a:srgbClr val="FFFFFF"/>
                </a:solidFill>
                <a:effectLst/>
                <a:uLnTx/>
                <a:uFillTx/>
                <a:cs typeface="+mn-ea"/>
                <a:sym typeface="+mn-lt"/>
              </a:endParaRPr>
            </a:p>
          </p:txBody>
        </p:sp>
        <p:sp>
          <p:nvSpPr>
            <p:cNvPr id="23" name="矩形 22"/>
            <p:cNvSpPr/>
            <p:nvPr/>
          </p:nvSpPr>
          <p:spPr>
            <a:xfrm>
              <a:off x="-9405" y="2214417"/>
              <a:ext cx="8775453" cy="2521969"/>
            </a:xfrm>
            <a:prstGeom prst="rect">
              <a:avLst/>
            </a:prstGeom>
            <a:solidFill>
              <a:srgbClr val="FFFFFF"/>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1" u="none" strike="noStrike" kern="0" cap="none" spc="0" normalizeH="0" baseline="0" noProof="0">
                <a:ln>
                  <a:noFill/>
                </a:ln>
                <a:solidFill>
                  <a:srgbClr val="FFFFFF"/>
                </a:solidFill>
                <a:effectLst/>
                <a:uLnTx/>
                <a:uFillTx/>
                <a:cs typeface="+mn-ea"/>
                <a:sym typeface="+mn-lt"/>
              </a:endParaRPr>
            </a:p>
          </p:txBody>
        </p:sp>
      </p:grpSp>
      <p:sp>
        <p:nvSpPr>
          <p:cNvPr id="25" name="文本框 24"/>
          <p:cNvSpPr txBox="1"/>
          <p:nvPr/>
        </p:nvSpPr>
        <p:spPr>
          <a:xfrm flipH="1">
            <a:off x="3327024" y="1907377"/>
            <a:ext cx="1946826" cy="2646879"/>
          </a:xfrm>
          <a:prstGeom prst="rect">
            <a:avLst/>
          </a:prstGeom>
          <a:noFill/>
        </p:spPr>
        <p:txBody>
          <a:bodyPr wrap="square" rtlCol="0">
            <a:spAutoFit/>
          </a:bodyPr>
          <a:lstStyle/>
          <a:p>
            <a:pPr algn="dist"/>
            <a:r>
              <a:rPr kumimoji="1" lang="en-US" altLang="zh-CN" sz="16600" b="1" dirty="0">
                <a:solidFill>
                  <a:srgbClr val="3F94D5"/>
                </a:solidFill>
                <a:cs typeface="+mn-ea"/>
                <a:sym typeface="+mn-lt"/>
              </a:rPr>
              <a:t>2</a:t>
            </a:r>
            <a:endParaRPr kumimoji="1" lang="zh-CN" altLang="en-US" sz="41300" b="1" dirty="0">
              <a:solidFill>
                <a:srgbClr val="3F94D5"/>
              </a:solidFill>
              <a:cs typeface="+mn-ea"/>
              <a:sym typeface="+mn-lt"/>
            </a:endParaRPr>
          </a:p>
        </p:txBody>
      </p:sp>
      <p:sp>
        <p:nvSpPr>
          <p:cNvPr id="26" name="文本框 25"/>
          <p:cNvSpPr txBox="1"/>
          <p:nvPr/>
        </p:nvSpPr>
        <p:spPr>
          <a:xfrm flipH="1">
            <a:off x="3221031" y="3143250"/>
            <a:ext cx="931024" cy="461665"/>
          </a:xfrm>
          <a:prstGeom prst="rect">
            <a:avLst/>
          </a:prstGeom>
          <a:noFill/>
        </p:spPr>
        <p:txBody>
          <a:bodyPr wrap="none" rtlCol="0">
            <a:spAutoFit/>
          </a:bodyPr>
          <a:lstStyle/>
          <a:p>
            <a:r>
              <a:rPr kumimoji="1" lang="en-US" altLang="zh-CN" sz="2400" dirty="0">
                <a:solidFill>
                  <a:schemeClr val="bg2">
                    <a:lumMod val="25000"/>
                  </a:schemeClr>
                </a:solidFill>
                <a:cs typeface="+mn-ea"/>
                <a:sym typeface="+mn-lt"/>
              </a:rPr>
              <a:t>PART</a:t>
            </a:r>
            <a:endParaRPr kumimoji="1" lang="zh-CN" altLang="en-US" sz="2400" dirty="0">
              <a:solidFill>
                <a:schemeClr val="bg2">
                  <a:lumMod val="25000"/>
                </a:schemeClr>
              </a:solidFill>
              <a:cs typeface="+mn-ea"/>
              <a:sym typeface="+mn-lt"/>
            </a:endParaRPr>
          </a:p>
        </p:txBody>
      </p:sp>
      <p:sp>
        <p:nvSpPr>
          <p:cNvPr id="27" name="矩形 26"/>
          <p:cNvSpPr/>
          <p:nvPr/>
        </p:nvSpPr>
        <p:spPr>
          <a:xfrm>
            <a:off x="5516742" y="2621755"/>
            <a:ext cx="4801314" cy="1015663"/>
          </a:xfrm>
          <a:prstGeom prst="rect">
            <a:avLst/>
          </a:prstGeom>
        </p:spPr>
        <p:txBody>
          <a:bodyPr wrap="none">
            <a:spAutoFit/>
          </a:bodyPr>
          <a:lstStyle/>
          <a:p>
            <a:r>
              <a:rPr lang="zh-CN" altLang="en-US" sz="6000" b="1" dirty="0">
                <a:solidFill>
                  <a:schemeClr val="bg2">
                    <a:lumMod val="25000"/>
                  </a:schemeClr>
                </a:solidFill>
                <a:cs typeface="+mn-ea"/>
                <a:sym typeface="+mn-lt"/>
              </a:rPr>
              <a:t>生产成本情况</a:t>
            </a:r>
            <a:endParaRPr lang="zh-CN" altLang="en-US" sz="6000" b="1" dirty="0">
              <a:solidFill>
                <a:schemeClr val="bg2">
                  <a:lumMod val="25000"/>
                </a:schemeClr>
              </a:solidFill>
              <a:cs typeface="+mn-ea"/>
              <a:sym typeface="+mn-lt"/>
            </a:endParaRPr>
          </a:p>
        </p:txBody>
      </p:sp>
      <p:sp>
        <p:nvSpPr>
          <p:cNvPr id="4" name="矩形 3"/>
          <p:cNvSpPr/>
          <p:nvPr/>
        </p:nvSpPr>
        <p:spPr>
          <a:xfrm>
            <a:off x="6006673" y="3661890"/>
            <a:ext cx="3821452" cy="461665"/>
          </a:xfrm>
          <a:prstGeom prst="rect">
            <a:avLst/>
          </a:prstGeom>
          <a:noFill/>
        </p:spPr>
        <p:txBody>
          <a:bodyPr wrap="square">
            <a:spAutoFit/>
          </a:bodyPr>
          <a:lstStyle/>
          <a:p>
            <a:pPr algn="dist"/>
            <a:r>
              <a:rPr lang="en-US" altLang="zh-CN" sz="2400" dirty="0">
                <a:solidFill>
                  <a:schemeClr val="bg2">
                    <a:lumMod val="25000"/>
                  </a:schemeClr>
                </a:solidFill>
                <a:cs typeface="+mn-ea"/>
                <a:sym typeface="+mn-lt"/>
              </a:rPr>
              <a:t>Production cost</a:t>
            </a:r>
            <a:endParaRPr lang="zh-CN" altLang="en-US" sz="2400" dirty="0">
              <a:solidFill>
                <a:schemeClr val="bg2">
                  <a:lumMod val="2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500"/>
                                        <p:tgtEl>
                                          <p:spTgt spid="3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500"/>
                            </p:stCondLst>
                            <p:childTnLst>
                              <p:par>
                                <p:cTn id="37" presetID="2" presetClass="entr" presetSubtype="4" fill="hold" grpId="0" nodeType="afterEffect">
                                  <p:stCondLst>
                                    <p:cond delay="0"/>
                                  </p:stCondLst>
                                  <p:iterate type="lt">
                                    <p:tmPct val="10000"/>
                                  </p:iterate>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9" grpId="0" animBg="1"/>
      <p:bldP spid="30" grpId="0" animBg="1"/>
      <p:bldP spid="31" grpId="0" animBg="1"/>
      <p:bldP spid="25" grpId="0"/>
      <p:bldP spid="26" grpId="0"/>
      <p:bldP spid="27"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3112164" cy="625646"/>
            <a:chOff x="0" y="0"/>
            <a:chExt cx="3112164" cy="625646"/>
          </a:xfrm>
        </p:grpSpPr>
        <p:sp>
          <p:nvSpPr>
            <p:cNvPr id="4" name="任意多边形: 形状 3"/>
            <p:cNvSpPr/>
            <p:nvPr/>
          </p:nvSpPr>
          <p:spPr>
            <a:xfrm flipH="1" flipV="1">
              <a:off x="0" y="0"/>
              <a:ext cx="3112164" cy="625646"/>
            </a:xfrm>
            <a:custGeom>
              <a:avLst/>
              <a:gdLst>
                <a:gd name="connsiteX0" fmla="*/ 3112164 w 3112164"/>
                <a:gd name="connsiteY0" fmla="*/ 625646 h 625646"/>
                <a:gd name="connsiteX1" fmla="*/ 0 w 3112164"/>
                <a:gd name="connsiteY1" fmla="*/ 625646 h 625646"/>
                <a:gd name="connsiteX2" fmla="*/ 277099 w 3112164"/>
                <a:gd name="connsiteY2" fmla="*/ 0 h 625646"/>
                <a:gd name="connsiteX3" fmla="*/ 3112164 w 3112164"/>
                <a:gd name="connsiteY3" fmla="*/ 0 h 625646"/>
              </a:gdLst>
              <a:ahLst/>
              <a:cxnLst>
                <a:cxn ang="0">
                  <a:pos x="connsiteX0" y="connsiteY0"/>
                </a:cxn>
                <a:cxn ang="0">
                  <a:pos x="connsiteX1" y="connsiteY1"/>
                </a:cxn>
                <a:cxn ang="0">
                  <a:pos x="connsiteX2" y="connsiteY2"/>
                </a:cxn>
                <a:cxn ang="0">
                  <a:pos x="connsiteX3" y="connsiteY3"/>
                </a:cxn>
              </a:cxnLst>
              <a:rect l="l" t="t" r="r" b="b"/>
              <a:pathLst>
                <a:path w="3112164" h="625646">
                  <a:moveTo>
                    <a:pt x="3112164" y="625646"/>
                  </a:moveTo>
                  <a:lnTo>
                    <a:pt x="0" y="625646"/>
                  </a:lnTo>
                  <a:lnTo>
                    <a:pt x="277099" y="0"/>
                  </a:lnTo>
                  <a:lnTo>
                    <a:pt x="3112164" y="0"/>
                  </a:lnTo>
                  <a:close/>
                </a:path>
              </a:pathLst>
            </a:custGeom>
            <a:solidFill>
              <a:srgbClr val="3F94D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 name="TextBox 7"/>
            <p:cNvSpPr>
              <a:spLocks noChangeArrowheads="1"/>
            </p:cNvSpPr>
            <p:nvPr/>
          </p:nvSpPr>
          <p:spPr bwMode="auto">
            <a:xfrm>
              <a:off x="288775" y="90452"/>
              <a:ext cx="2451349"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sz="2400" b="1" dirty="0">
                  <a:solidFill>
                    <a:schemeClr val="bg1"/>
                  </a:solidFill>
                  <a:cs typeface="+mn-ea"/>
                  <a:sym typeface="+mn-lt"/>
                </a:rPr>
                <a:t>原辅材料消耗</a:t>
              </a:r>
              <a:endParaRPr lang="zh-CN" altLang="en-US" sz="2400" b="1" dirty="0">
                <a:solidFill>
                  <a:schemeClr val="bg1"/>
                </a:solidFill>
                <a:cs typeface="+mn-ea"/>
                <a:sym typeface="+mn-lt"/>
              </a:endParaRPr>
            </a:p>
          </p:txBody>
        </p:sp>
      </p:grpSp>
      <p:cxnSp>
        <p:nvCxnSpPr>
          <p:cNvPr id="6" name="直接连接符 5"/>
          <p:cNvCxnSpPr>
            <a:stCxn id="4" idx="2"/>
          </p:cNvCxnSpPr>
          <p:nvPr/>
        </p:nvCxnSpPr>
        <p:spPr>
          <a:xfrm>
            <a:off x="2835065" y="625646"/>
            <a:ext cx="93569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68" name="组合 67"/>
          <p:cNvGrpSpPr/>
          <p:nvPr/>
        </p:nvGrpSpPr>
        <p:grpSpPr>
          <a:xfrm>
            <a:off x="865632" y="1389135"/>
            <a:ext cx="10631327" cy="1964029"/>
            <a:chOff x="865632" y="1389135"/>
            <a:chExt cx="10631327" cy="1964029"/>
          </a:xfrm>
        </p:grpSpPr>
        <p:sp>
          <p:nvSpPr>
            <p:cNvPr id="10" name="矩形 9"/>
            <p:cNvSpPr/>
            <p:nvPr/>
          </p:nvSpPr>
          <p:spPr>
            <a:xfrm>
              <a:off x="5041900" y="1389135"/>
              <a:ext cx="6455059" cy="1964029"/>
            </a:xfrm>
            <a:prstGeom prst="rect">
              <a:avLst/>
            </a:prstGeom>
            <a:solidFill>
              <a:srgbClr val="2285C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i="1" kern="0" dirty="0">
                <a:solidFill>
                  <a:srgbClr val="FFFFFF"/>
                </a:solidFill>
                <a:cs typeface="+mn-ea"/>
                <a:sym typeface="+mn-lt"/>
              </a:endParaRPr>
            </a:p>
          </p:txBody>
        </p:sp>
        <p:pic>
          <p:nvPicPr>
            <p:cNvPr id="32" name="图片 31"/>
            <p:cNvPicPr>
              <a:picLocks noChangeAspect="1"/>
            </p:cNvPicPr>
            <p:nvPr/>
          </p:nvPicPr>
          <p:blipFill rotWithShape="1">
            <a:blip r:embed="rId6" cstate="screen"/>
            <a:srcRect/>
            <a:stretch>
              <a:fillRect/>
            </a:stretch>
          </p:blipFill>
          <p:spPr>
            <a:xfrm>
              <a:off x="865632" y="1389135"/>
              <a:ext cx="4036568" cy="1964027"/>
            </a:xfrm>
            <a:prstGeom prst="rect">
              <a:avLst/>
            </a:prstGeom>
          </p:spPr>
        </p:pic>
        <p:grpSp>
          <p:nvGrpSpPr>
            <p:cNvPr id="34" name="组合 33"/>
            <p:cNvGrpSpPr/>
            <p:nvPr/>
          </p:nvGrpSpPr>
          <p:grpSpPr>
            <a:xfrm>
              <a:off x="5369376" y="1736677"/>
              <a:ext cx="5747004" cy="1290744"/>
              <a:chOff x="1195730" y="5396339"/>
              <a:chExt cx="1088401" cy="244449"/>
            </a:xfrm>
          </p:grpSpPr>
          <p:sp>
            <p:nvSpPr>
              <p:cNvPr id="35" name="文本框 34"/>
              <p:cNvSpPr txBox="1"/>
              <p:nvPr/>
            </p:nvSpPr>
            <p:spPr>
              <a:xfrm>
                <a:off x="1195730" y="5396339"/>
                <a:ext cx="615950" cy="227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7200" b="1" i="0" u="none" strike="noStrike" kern="1200" cap="none" spc="0" normalizeH="0" baseline="0" noProof="0" dirty="0">
                    <a:ln>
                      <a:noFill/>
                    </a:ln>
                    <a:solidFill>
                      <a:schemeClr val="bg1"/>
                    </a:solidFill>
                    <a:effectLst/>
                    <a:uLnTx/>
                    <a:uFillTx/>
                    <a:cs typeface="+mn-ea"/>
                    <a:sym typeface="+mn-lt"/>
                  </a:rPr>
                  <a:t>1326</a:t>
                </a:r>
                <a:endParaRPr kumimoji="0" lang="zh-CN" altLang="en-US" sz="7200" b="1" i="0" u="none" strike="noStrike" kern="1200" cap="none" spc="0" normalizeH="0" baseline="0" noProof="0" dirty="0">
                  <a:ln>
                    <a:noFill/>
                  </a:ln>
                  <a:solidFill>
                    <a:schemeClr val="bg1"/>
                  </a:solidFill>
                  <a:effectLst/>
                  <a:uLnTx/>
                  <a:uFillTx/>
                  <a:cs typeface="+mn-ea"/>
                  <a:sym typeface="+mn-lt"/>
                </a:endParaRPr>
              </a:p>
            </p:txBody>
          </p:sp>
          <p:sp>
            <p:nvSpPr>
              <p:cNvPr id="36" name="文本框 35"/>
              <p:cNvSpPr txBox="1"/>
              <p:nvPr/>
            </p:nvSpPr>
            <p:spPr>
              <a:xfrm>
                <a:off x="1698185" y="5427452"/>
                <a:ext cx="585946" cy="213336"/>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cs typeface="+mn-ea"/>
                    <a:sym typeface="+mn-lt"/>
                  </a:rPr>
                  <a:t>本月销售数据曲线概括，您可以根据贵公司的实际情况自由调整数据用户可以在投影仪或者计算机上进行演示也可以将演示文稿打印出来</a:t>
                </a:r>
                <a:endParaRPr kumimoji="0" lang="zh-CN" altLang="en-US" sz="1000" b="0" i="0" u="none" strike="noStrike" kern="1200" cap="none" spc="0" normalizeH="0" baseline="0" noProof="0" dirty="0">
                  <a:ln>
                    <a:noFill/>
                  </a:ln>
                  <a:solidFill>
                    <a:schemeClr val="bg1"/>
                  </a:solidFill>
                  <a:effectLst/>
                  <a:uLnTx/>
                  <a:uFillTx/>
                  <a:cs typeface="+mn-ea"/>
                  <a:sym typeface="+mn-lt"/>
                </a:endParaRPr>
              </a:p>
            </p:txBody>
          </p:sp>
          <p:cxnSp>
            <p:nvCxnSpPr>
              <p:cNvPr id="37" name="直接连接符 36"/>
              <p:cNvCxnSpPr/>
              <p:nvPr/>
            </p:nvCxnSpPr>
            <p:spPr>
              <a:xfrm>
                <a:off x="1654241" y="5427452"/>
                <a:ext cx="0" cy="1651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38" name="组合 37"/>
          <p:cNvGrpSpPr/>
          <p:nvPr/>
        </p:nvGrpSpPr>
        <p:grpSpPr>
          <a:xfrm>
            <a:off x="1306035" y="4091620"/>
            <a:ext cx="9579929" cy="833766"/>
            <a:chOff x="4612851" y="4570785"/>
            <a:chExt cx="2275629" cy="294483"/>
          </a:xfrm>
        </p:grpSpPr>
        <p:graphicFrame>
          <p:nvGraphicFramePr>
            <p:cNvPr id="39" name="图表 38"/>
            <p:cNvGraphicFramePr/>
            <p:nvPr/>
          </p:nvGraphicFramePr>
          <p:xfrm>
            <a:off x="4612851" y="4570785"/>
            <a:ext cx="294429" cy="294483"/>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40" name="图表 39"/>
            <p:cNvGraphicFramePr/>
            <p:nvPr/>
          </p:nvGraphicFramePr>
          <p:xfrm>
            <a:off x="5108151" y="4570785"/>
            <a:ext cx="294429" cy="2944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1" name="图表 40"/>
            <p:cNvGraphicFramePr/>
            <p:nvPr/>
          </p:nvGraphicFramePr>
          <p:xfrm>
            <a:off x="5603451" y="4570785"/>
            <a:ext cx="294429" cy="2944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2" name="图表 41"/>
            <p:cNvGraphicFramePr/>
            <p:nvPr/>
          </p:nvGraphicFramePr>
          <p:xfrm>
            <a:off x="6098751" y="4570785"/>
            <a:ext cx="294429" cy="2944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图表 42"/>
            <p:cNvGraphicFramePr/>
            <p:nvPr/>
          </p:nvGraphicFramePr>
          <p:xfrm>
            <a:off x="6594051" y="4570785"/>
            <a:ext cx="294429" cy="294483"/>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44" name="组合 43"/>
          <p:cNvGrpSpPr/>
          <p:nvPr/>
        </p:nvGrpSpPr>
        <p:grpSpPr>
          <a:xfrm>
            <a:off x="1760375" y="4371483"/>
            <a:ext cx="9041187" cy="274039"/>
            <a:chOff x="7115235" y="6194764"/>
            <a:chExt cx="3806087" cy="105055"/>
          </a:xfrm>
        </p:grpSpPr>
        <p:sp>
          <p:nvSpPr>
            <p:cNvPr id="45" name="文本框 44"/>
            <p:cNvSpPr txBox="1"/>
            <p:nvPr/>
          </p:nvSpPr>
          <p:spPr>
            <a:xfrm>
              <a:off x="7115235" y="6200653"/>
              <a:ext cx="269816" cy="9439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chemeClr val="bg2">
                      <a:lumMod val="25000"/>
                    </a:schemeClr>
                  </a:solidFill>
                  <a:effectLst/>
                  <a:uLnTx/>
                  <a:uFillTx/>
                  <a:cs typeface="+mn-ea"/>
                  <a:sym typeface="+mn-lt"/>
                </a:rPr>
                <a:t>40%</a:t>
              </a:r>
              <a:endParaRPr kumimoji="0" lang="zh-CN" altLang="en-US" sz="1600" b="1" i="0" u="none" strike="noStrike" kern="1200" cap="none" spc="0" normalizeH="0" baseline="0" noProof="0" dirty="0">
                <a:ln>
                  <a:noFill/>
                </a:ln>
                <a:solidFill>
                  <a:schemeClr val="bg2">
                    <a:lumMod val="25000"/>
                  </a:schemeClr>
                </a:solidFill>
                <a:effectLst/>
                <a:uLnTx/>
                <a:uFillTx/>
                <a:cs typeface="+mn-ea"/>
                <a:sym typeface="+mn-lt"/>
              </a:endParaRPr>
            </a:p>
          </p:txBody>
        </p:sp>
        <p:sp>
          <p:nvSpPr>
            <p:cNvPr id="46" name="文本框 45"/>
            <p:cNvSpPr txBox="1"/>
            <p:nvPr/>
          </p:nvSpPr>
          <p:spPr>
            <a:xfrm>
              <a:off x="7984116" y="6200653"/>
              <a:ext cx="308782" cy="9439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chemeClr val="bg2">
                      <a:lumMod val="25000"/>
                    </a:schemeClr>
                  </a:solidFill>
                  <a:effectLst/>
                  <a:uLnTx/>
                  <a:uFillTx/>
                  <a:cs typeface="+mn-ea"/>
                  <a:sym typeface="+mn-lt"/>
                </a:rPr>
                <a:t>85%</a:t>
              </a:r>
              <a:endParaRPr kumimoji="0" lang="zh-CN" altLang="en-US" sz="1600" b="1" i="0" u="none" strike="noStrike" kern="1200" cap="none" spc="0" normalizeH="0" baseline="0" noProof="0" dirty="0">
                <a:ln>
                  <a:noFill/>
                </a:ln>
                <a:solidFill>
                  <a:schemeClr val="bg2">
                    <a:lumMod val="25000"/>
                  </a:schemeClr>
                </a:solidFill>
                <a:effectLst/>
                <a:uLnTx/>
                <a:uFillTx/>
                <a:cs typeface="+mn-ea"/>
                <a:sym typeface="+mn-lt"/>
              </a:endParaRPr>
            </a:p>
          </p:txBody>
        </p:sp>
        <p:sp>
          <p:nvSpPr>
            <p:cNvPr id="47" name="文本框 46"/>
            <p:cNvSpPr txBox="1"/>
            <p:nvPr/>
          </p:nvSpPr>
          <p:spPr>
            <a:xfrm>
              <a:off x="8865941" y="6205428"/>
              <a:ext cx="308013" cy="9439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chemeClr val="bg2">
                      <a:lumMod val="25000"/>
                    </a:schemeClr>
                  </a:solidFill>
                  <a:effectLst/>
                  <a:uLnTx/>
                  <a:uFillTx/>
                  <a:cs typeface="+mn-ea"/>
                  <a:sym typeface="+mn-lt"/>
                </a:rPr>
                <a:t>70%</a:t>
              </a:r>
              <a:endParaRPr kumimoji="0" lang="zh-CN" altLang="en-US" sz="1600" b="1" i="0" u="none" strike="noStrike" kern="1200" cap="none" spc="0" normalizeH="0" baseline="0" noProof="0" dirty="0">
                <a:ln>
                  <a:noFill/>
                </a:ln>
                <a:solidFill>
                  <a:schemeClr val="bg2">
                    <a:lumMod val="25000"/>
                  </a:schemeClr>
                </a:solidFill>
                <a:effectLst/>
                <a:uLnTx/>
                <a:uFillTx/>
                <a:cs typeface="+mn-ea"/>
                <a:sym typeface="+mn-lt"/>
              </a:endParaRPr>
            </a:p>
          </p:txBody>
        </p:sp>
        <p:sp>
          <p:nvSpPr>
            <p:cNvPr id="48" name="文本框 47"/>
            <p:cNvSpPr txBox="1"/>
            <p:nvPr/>
          </p:nvSpPr>
          <p:spPr>
            <a:xfrm>
              <a:off x="9731672" y="6205428"/>
              <a:ext cx="285839" cy="9439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chemeClr val="bg2">
                      <a:lumMod val="25000"/>
                    </a:schemeClr>
                  </a:solidFill>
                  <a:effectLst/>
                  <a:uLnTx/>
                  <a:uFillTx/>
                  <a:cs typeface="+mn-ea"/>
                  <a:sym typeface="+mn-lt"/>
                </a:rPr>
                <a:t>74%</a:t>
              </a:r>
              <a:endParaRPr kumimoji="0" lang="zh-CN" altLang="en-US" sz="1600" b="1" i="0" u="none" strike="noStrike" kern="1200" cap="none" spc="0" normalizeH="0" baseline="0" noProof="0" dirty="0">
                <a:ln>
                  <a:noFill/>
                </a:ln>
                <a:solidFill>
                  <a:schemeClr val="bg2">
                    <a:lumMod val="25000"/>
                  </a:schemeClr>
                </a:solidFill>
                <a:effectLst/>
                <a:uLnTx/>
                <a:uFillTx/>
                <a:cs typeface="+mn-ea"/>
                <a:sym typeface="+mn-lt"/>
              </a:endParaRPr>
            </a:p>
          </p:txBody>
        </p:sp>
        <p:sp>
          <p:nvSpPr>
            <p:cNvPr id="49" name="文本框 48"/>
            <p:cNvSpPr txBox="1"/>
            <p:nvPr/>
          </p:nvSpPr>
          <p:spPr>
            <a:xfrm>
              <a:off x="10613213" y="6194764"/>
              <a:ext cx="308109" cy="9439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chemeClr val="bg2">
                      <a:lumMod val="25000"/>
                    </a:schemeClr>
                  </a:solidFill>
                  <a:effectLst/>
                  <a:uLnTx/>
                  <a:uFillTx/>
                  <a:cs typeface="+mn-ea"/>
                  <a:sym typeface="+mn-lt"/>
                </a:rPr>
                <a:t>88%</a:t>
              </a:r>
              <a:endParaRPr kumimoji="0" lang="zh-CN" altLang="en-US" sz="1600" b="1" i="0" u="none" strike="noStrike" kern="1200" cap="none" spc="0" normalizeH="0" baseline="0" noProof="0" dirty="0">
                <a:ln>
                  <a:noFill/>
                </a:ln>
                <a:solidFill>
                  <a:schemeClr val="bg2">
                    <a:lumMod val="25000"/>
                  </a:schemeClr>
                </a:solidFill>
                <a:effectLst/>
                <a:uLnTx/>
                <a:uFillTx/>
                <a:cs typeface="+mn-ea"/>
                <a:sym typeface="+mn-lt"/>
              </a:endParaRPr>
            </a:p>
          </p:txBody>
        </p:sp>
      </p:grpSp>
      <p:sp>
        <p:nvSpPr>
          <p:cNvPr id="54" name="椭圆 53"/>
          <p:cNvSpPr/>
          <p:nvPr/>
        </p:nvSpPr>
        <p:spPr>
          <a:xfrm>
            <a:off x="8140669" y="5869504"/>
            <a:ext cx="149212" cy="149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2">
                  <a:lumMod val="25000"/>
                </a:schemeClr>
              </a:solidFill>
              <a:effectLst/>
              <a:uLnTx/>
              <a:uFillTx/>
              <a:cs typeface="+mn-ea"/>
              <a:sym typeface="+mn-lt"/>
            </a:endParaRPr>
          </a:p>
        </p:txBody>
      </p:sp>
      <p:sp>
        <p:nvSpPr>
          <p:cNvPr id="56" name="椭圆 55"/>
          <p:cNvSpPr/>
          <p:nvPr/>
        </p:nvSpPr>
        <p:spPr>
          <a:xfrm>
            <a:off x="11051416" y="5879599"/>
            <a:ext cx="149212" cy="149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2">
                  <a:lumMod val="25000"/>
                </a:schemeClr>
              </a:solidFill>
              <a:effectLst/>
              <a:uLnTx/>
              <a:uFillTx/>
              <a:cs typeface="+mn-ea"/>
              <a:sym typeface="+mn-lt"/>
            </a:endParaRPr>
          </a:p>
        </p:txBody>
      </p:sp>
      <p:cxnSp>
        <p:nvCxnSpPr>
          <p:cNvPr id="58" name="直接连接符 57"/>
          <p:cNvCxnSpPr/>
          <p:nvPr/>
        </p:nvCxnSpPr>
        <p:spPr>
          <a:xfrm>
            <a:off x="1900255" y="5068177"/>
            <a:ext cx="2" cy="144614"/>
          </a:xfrm>
          <a:prstGeom prst="line">
            <a:avLst/>
          </a:prstGeom>
          <a:ln w="127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6086512" y="5742637"/>
            <a:ext cx="2" cy="144614"/>
          </a:xfrm>
          <a:prstGeom prst="line">
            <a:avLst/>
          </a:prstGeom>
          <a:ln w="127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10288661" y="5742637"/>
            <a:ext cx="2" cy="144614"/>
          </a:xfrm>
          <a:prstGeom prst="line">
            <a:avLst/>
          </a:prstGeom>
          <a:ln w="127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63" name="文本框 62"/>
          <p:cNvSpPr txBox="1"/>
          <p:nvPr/>
        </p:nvSpPr>
        <p:spPr>
          <a:xfrm>
            <a:off x="1295383" y="5492923"/>
            <a:ext cx="1209743"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bg2">
                    <a:lumMod val="25000"/>
                  </a:schemeClr>
                </a:solidFill>
                <a:effectLst/>
                <a:uLnTx/>
                <a:uFillTx/>
                <a:cs typeface="+mn-ea"/>
                <a:sym typeface="+mn-lt"/>
              </a:rPr>
              <a:t>关键词</a:t>
            </a:r>
            <a:endParaRPr kumimoji="0" lang="zh-CN" altLang="en-US" sz="1400" b="1" i="0" u="none" strike="noStrike" kern="1200" cap="none" spc="0" normalizeH="0" baseline="0" noProof="0" dirty="0">
              <a:ln>
                <a:noFill/>
              </a:ln>
              <a:solidFill>
                <a:schemeClr val="bg2">
                  <a:lumMod val="25000"/>
                </a:schemeClr>
              </a:solidFill>
              <a:effectLst/>
              <a:uLnTx/>
              <a:uFillTx/>
              <a:cs typeface="+mn-ea"/>
              <a:sym typeface="+mn-lt"/>
            </a:endParaRPr>
          </a:p>
        </p:txBody>
      </p:sp>
      <p:sp>
        <p:nvSpPr>
          <p:cNvPr id="64" name="文本框 63"/>
          <p:cNvSpPr txBox="1"/>
          <p:nvPr/>
        </p:nvSpPr>
        <p:spPr>
          <a:xfrm>
            <a:off x="5524185" y="5492923"/>
            <a:ext cx="1209743"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bg2">
                    <a:lumMod val="25000"/>
                  </a:schemeClr>
                </a:solidFill>
                <a:effectLst/>
                <a:uLnTx/>
                <a:uFillTx/>
                <a:cs typeface="+mn-ea"/>
                <a:sym typeface="+mn-lt"/>
              </a:rPr>
              <a:t>关键词</a:t>
            </a:r>
            <a:endParaRPr kumimoji="0" lang="zh-CN" altLang="en-US" sz="1400" b="1" i="0" u="none" strike="noStrike" kern="1200" cap="none" spc="0" normalizeH="0" baseline="0" noProof="0" dirty="0">
              <a:ln>
                <a:noFill/>
              </a:ln>
              <a:solidFill>
                <a:schemeClr val="bg2">
                  <a:lumMod val="25000"/>
                </a:schemeClr>
              </a:solidFill>
              <a:effectLst/>
              <a:uLnTx/>
              <a:uFillTx/>
              <a:cs typeface="+mn-ea"/>
              <a:sym typeface="+mn-lt"/>
            </a:endParaRPr>
          </a:p>
        </p:txBody>
      </p:sp>
      <p:sp>
        <p:nvSpPr>
          <p:cNvPr id="65" name="文本框 64"/>
          <p:cNvSpPr txBox="1"/>
          <p:nvPr/>
        </p:nvSpPr>
        <p:spPr>
          <a:xfrm>
            <a:off x="7625752" y="5492923"/>
            <a:ext cx="1209743"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bg2">
                    <a:lumMod val="25000"/>
                  </a:schemeClr>
                </a:solidFill>
                <a:effectLst/>
                <a:uLnTx/>
                <a:uFillTx/>
                <a:cs typeface="+mn-ea"/>
                <a:sym typeface="+mn-lt"/>
              </a:rPr>
              <a:t>关键词</a:t>
            </a:r>
            <a:endParaRPr kumimoji="0" lang="zh-CN" altLang="en-US" sz="1400" b="1" i="0" u="none" strike="noStrike" kern="1200" cap="none" spc="0" normalizeH="0" baseline="0" noProof="0" dirty="0">
              <a:ln>
                <a:noFill/>
              </a:ln>
              <a:solidFill>
                <a:schemeClr val="bg2">
                  <a:lumMod val="25000"/>
                </a:schemeClr>
              </a:solidFill>
              <a:effectLst/>
              <a:uLnTx/>
              <a:uFillTx/>
              <a:cs typeface="+mn-ea"/>
              <a:sym typeface="+mn-lt"/>
            </a:endParaRPr>
          </a:p>
        </p:txBody>
      </p:sp>
      <p:sp>
        <p:nvSpPr>
          <p:cNvPr id="66" name="文本框 65"/>
          <p:cNvSpPr txBox="1"/>
          <p:nvPr/>
        </p:nvSpPr>
        <p:spPr>
          <a:xfrm>
            <a:off x="9699047" y="5492923"/>
            <a:ext cx="1209743"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bg2">
                    <a:lumMod val="25000"/>
                  </a:schemeClr>
                </a:solidFill>
                <a:effectLst/>
                <a:uLnTx/>
                <a:uFillTx/>
                <a:cs typeface="+mn-ea"/>
                <a:sym typeface="+mn-lt"/>
              </a:rPr>
              <a:t>关键词</a:t>
            </a:r>
            <a:endParaRPr kumimoji="0" lang="zh-CN" altLang="en-US" sz="1400" b="1" i="0" u="none" strike="noStrike" kern="1200" cap="none" spc="0" normalizeH="0" baseline="0" noProof="0" dirty="0">
              <a:ln>
                <a:noFill/>
              </a:ln>
              <a:solidFill>
                <a:schemeClr val="bg2">
                  <a:lumMod val="25000"/>
                </a:schemeClr>
              </a:solidFill>
              <a:effectLst/>
              <a:uLnTx/>
              <a:uFillTx/>
              <a:cs typeface="+mn-ea"/>
              <a:sym typeface="+mn-lt"/>
            </a:endParaRPr>
          </a:p>
        </p:txBody>
      </p:sp>
      <p:sp>
        <p:nvSpPr>
          <p:cNvPr id="67" name="文本框 66"/>
          <p:cNvSpPr txBox="1"/>
          <p:nvPr/>
        </p:nvSpPr>
        <p:spPr>
          <a:xfrm>
            <a:off x="3391146" y="5492923"/>
            <a:ext cx="1209743"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bg2">
                    <a:lumMod val="25000"/>
                  </a:schemeClr>
                </a:solidFill>
                <a:effectLst/>
                <a:uLnTx/>
                <a:uFillTx/>
                <a:cs typeface="+mn-ea"/>
                <a:sym typeface="+mn-lt"/>
              </a:rPr>
              <a:t>关键词</a:t>
            </a:r>
            <a:endParaRPr kumimoji="0" lang="zh-CN" altLang="en-US" sz="1400" b="1" i="0" u="none" strike="noStrike" kern="1200" cap="none" spc="0" normalizeH="0" baseline="0" noProof="0" dirty="0">
              <a:ln>
                <a:noFill/>
              </a:ln>
              <a:solidFill>
                <a:schemeClr val="bg2">
                  <a:lumMod val="25000"/>
                </a:schemeClr>
              </a:solidFill>
              <a:effectLst/>
              <a:uLnTx/>
              <a:uFillTx/>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1000"/>
                                        <p:tgtEl>
                                          <p:spTgt spid="68"/>
                                        </p:tgtEl>
                                      </p:cBhvr>
                                    </p:animEffect>
                                    <p:anim calcmode="lin" valueType="num">
                                      <p:cBhvr>
                                        <p:cTn id="18" dur="1000" fill="hold"/>
                                        <p:tgtEl>
                                          <p:spTgt spid="68"/>
                                        </p:tgtEl>
                                        <p:attrNameLst>
                                          <p:attrName>ppt_x</p:attrName>
                                        </p:attrNameLst>
                                      </p:cBhvr>
                                      <p:tavLst>
                                        <p:tav tm="0">
                                          <p:val>
                                            <p:strVal val="#ppt_x"/>
                                          </p:val>
                                        </p:tav>
                                        <p:tav tm="100000">
                                          <p:val>
                                            <p:strVal val="#ppt_x"/>
                                          </p:val>
                                        </p:tav>
                                      </p:tavLst>
                                    </p:anim>
                                    <p:anim calcmode="lin" valueType="num">
                                      <p:cBhvr>
                                        <p:cTn id="19"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1000"/>
                                        <p:tgtEl>
                                          <p:spTgt spid="38"/>
                                        </p:tgtEl>
                                      </p:cBhvr>
                                    </p:animEffect>
                                    <p:anim calcmode="lin" valueType="num">
                                      <p:cBhvr>
                                        <p:cTn id="25" dur="1000" fill="hold"/>
                                        <p:tgtEl>
                                          <p:spTgt spid="38"/>
                                        </p:tgtEl>
                                        <p:attrNameLst>
                                          <p:attrName>ppt_x</p:attrName>
                                        </p:attrNameLst>
                                      </p:cBhvr>
                                      <p:tavLst>
                                        <p:tav tm="0">
                                          <p:val>
                                            <p:strVal val="#ppt_x"/>
                                          </p:val>
                                        </p:tav>
                                        <p:tav tm="100000">
                                          <p:val>
                                            <p:strVal val="#ppt_x"/>
                                          </p:val>
                                        </p:tav>
                                      </p:tavLst>
                                    </p:anim>
                                    <p:anim calcmode="lin" valueType="num">
                                      <p:cBhvr>
                                        <p:cTn id="26" dur="1000" fill="hold"/>
                                        <p:tgtEl>
                                          <p:spTgt spid="3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1000"/>
                                        <p:tgtEl>
                                          <p:spTgt spid="44"/>
                                        </p:tgtEl>
                                      </p:cBhvr>
                                    </p:animEffect>
                                    <p:anim calcmode="lin" valueType="num">
                                      <p:cBhvr>
                                        <p:cTn id="35" dur="1000" fill="hold"/>
                                        <p:tgtEl>
                                          <p:spTgt spid="44"/>
                                        </p:tgtEl>
                                        <p:attrNameLst>
                                          <p:attrName>ppt_x</p:attrName>
                                        </p:attrNameLst>
                                      </p:cBhvr>
                                      <p:tavLst>
                                        <p:tav tm="0">
                                          <p:val>
                                            <p:strVal val="#ppt_x"/>
                                          </p:val>
                                        </p:tav>
                                        <p:tav tm="100000">
                                          <p:val>
                                            <p:strVal val="#ppt_x"/>
                                          </p:val>
                                        </p:tav>
                                      </p:tavLst>
                                    </p:anim>
                                    <p:anim calcmode="lin" valueType="num">
                                      <p:cBhvr>
                                        <p:cTn id="36" dur="1000" fill="hold"/>
                                        <p:tgtEl>
                                          <p:spTgt spid="4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fade">
                                      <p:cBhvr>
                                        <p:cTn id="39" dur="1000"/>
                                        <p:tgtEl>
                                          <p:spTgt spid="67"/>
                                        </p:tgtEl>
                                      </p:cBhvr>
                                    </p:animEffect>
                                    <p:anim calcmode="lin" valueType="num">
                                      <p:cBhvr>
                                        <p:cTn id="40" dur="1000" fill="hold"/>
                                        <p:tgtEl>
                                          <p:spTgt spid="67"/>
                                        </p:tgtEl>
                                        <p:attrNameLst>
                                          <p:attrName>ppt_x</p:attrName>
                                        </p:attrNameLst>
                                      </p:cBhvr>
                                      <p:tavLst>
                                        <p:tav tm="0">
                                          <p:val>
                                            <p:strVal val="#ppt_x"/>
                                          </p:val>
                                        </p:tav>
                                        <p:tav tm="100000">
                                          <p:val>
                                            <p:strVal val="#ppt_x"/>
                                          </p:val>
                                        </p:tav>
                                      </p:tavLst>
                                    </p:anim>
                                    <p:anim calcmode="lin" valueType="num">
                                      <p:cBhvr>
                                        <p:cTn id="41" dur="1000" fill="hold"/>
                                        <p:tgtEl>
                                          <p:spTgt spid="6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fade">
                                      <p:cBhvr>
                                        <p:cTn id="49" dur="1000"/>
                                        <p:tgtEl>
                                          <p:spTgt spid="65"/>
                                        </p:tgtEl>
                                      </p:cBhvr>
                                    </p:animEffect>
                                    <p:anim calcmode="lin" valueType="num">
                                      <p:cBhvr>
                                        <p:cTn id="50" dur="1000" fill="hold"/>
                                        <p:tgtEl>
                                          <p:spTgt spid="65"/>
                                        </p:tgtEl>
                                        <p:attrNameLst>
                                          <p:attrName>ppt_x</p:attrName>
                                        </p:attrNameLst>
                                      </p:cBhvr>
                                      <p:tavLst>
                                        <p:tav tm="0">
                                          <p:val>
                                            <p:strVal val="#ppt_x"/>
                                          </p:val>
                                        </p:tav>
                                        <p:tav tm="100000">
                                          <p:val>
                                            <p:strVal val="#ppt_x"/>
                                          </p:val>
                                        </p:tav>
                                      </p:tavLst>
                                    </p:anim>
                                    <p:anim calcmode="lin" valueType="num">
                                      <p:cBhvr>
                                        <p:cTn id="51" dur="1000" fill="hold"/>
                                        <p:tgtEl>
                                          <p:spTgt spid="65"/>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fade">
                                      <p:cBhvr>
                                        <p:cTn id="54" dur="1000"/>
                                        <p:tgtEl>
                                          <p:spTgt spid="66"/>
                                        </p:tgtEl>
                                      </p:cBhvr>
                                    </p:animEffect>
                                    <p:anim calcmode="lin" valueType="num">
                                      <p:cBhvr>
                                        <p:cTn id="55" dur="1000" fill="hold"/>
                                        <p:tgtEl>
                                          <p:spTgt spid="66"/>
                                        </p:tgtEl>
                                        <p:attrNameLst>
                                          <p:attrName>ppt_x</p:attrName>
                                        </p:attrNameLst>
                                      </p:cBhvr>
                                      <p:tavLst>
                                        <p:tav tm="0">
                                          <p:val>
                                            <p:strVal val="#ppt_x"/>
                                          </p:val>
                                        </p:tav>
                                        <p:tav tm="100000">
                                          <p:val>
                                            <p:strVal val="#ppt_x"/>
                                          </p:val>
                                        </p:tav>
                                      </p:tavLst>
                                    </p:anim>
                                    <p:anim calcmode="lin" valueType="num">
                                      <p:cBhvr>
                                        <p:cTn id="56"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3112164" cy="625646"/>
            <a:chOff x="0" y="0"/>
            <a:chExt cx="3112164" cy="625646"/>
          </a:xfrm>
        </p:grpSpPr>
        <p:sp>
          <p:nvSpPr>
            <p:cNvPr id="4" name="任意多边形: 形状 3"/>
            <p:cNvSpPr/>
            <p:nvPr/>
          </p:nvSpPr>
          <p:spPr>
            <a:xfrm flipH="1" flipV="1">
              <a:off x="0" y="0"/>
              <a:ext cx="3112164" cy="625646"/>
            </a:xfrm>
            <a:custGeom>
              <a:avLst/>
              <a:gdLst>
                <a:gd name="connsiteX0" fmla="*/ 3112164 w 3112164"/>
                <a:gd name="connsiteY0" fmla="*/ 625646 h 625646"/>
                <a:gd name="connsiteX1" fmla="*/ 0 w 3112164"/>
                <a:gd name="connsiteY1" fmla="*/ 625646 h 625646"/>
                <a:gd name="connsiteX2" fmla="*/ 277099 w 3112164"/>
                <a:gd name="connsiteY2" fmla="*/ 0 h 625646"/>
                <a:gd name="connsiteX3" fmla="*/ 3112164 w 3112164"/>
                <a:gd name="connsiteY3" fmla="*/ 0 h 625646"/>
              </a:gdLst>
              <a:ahLst/>
              <a:cxnLst>
                <a:cxn ang="0">
                  <a:pos x="connsiteX0" y="connsiteY0"/>
                </a:cxn>
                <a:cxn ang="0">
                  <a:pos x="connsiteX1" y="connsiteY1"/>
                </a:cxn>
                <a:cxn ang="0">
                  <a:pos x="connsiteX2" y="connsiteY2"/>
                </a:cxn>
                <a:cxn ang="0">
                  <a:pos x="connsiteX3" y="connsiteY3"/>
                </a:cxn>
              </a:cxnLst>
              <a:rect l="l" t="t" r="r" b="b"/>
              <a:pathLst>
                <a:path w="3112164" h="625646">
                  <a:moveTo>
                    <a:pt x="3112164" y="625646"/>
                  </a:moveTo>
                  <a:lnTo>
                    <a:pt x="0" y="625646"/>
                  </a:lnTo>
                  <a:lnTo>
                    <a:pt x="277099" y="0"/>
                  </a:lnTo>
                  <a:lnTo>
                    <a:pt x="3112164" y="0"/>
                  </a:lnTo>
                  <a:close/>
                </a:path>
              </a:pathLst>
            </a:custGeom>
            <a:solidFill>
              <a:srgbClr val="3F94D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 name="TextBox 7"/>
            <p:cNvSpPr>
              <a:spLocks noChangeArrowheads="1"/>
            </p:cNvSpPr>
            <p:nvPr/>
          </p:nvSpPr>
          <p:spPr bwMode="auto">
            <a:xfrm>
              <a:off x="288775" y="90452"/>
              <a:ext cx="2451349"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sz="2400" b="1" dirty="0">
                  <a:solidFill>
                    <a:schemeClr val="bg1"/>
                  </a:solidFill>
                  <a:cs typeface="+mn-ea"/>
                  <a:sym typeface="+mn-lt"/>
                </a:rPr>
                <a:t>制造费用</a:t>
              </a:r>
              <a:endParaRPr lang="zh-CN" altLang="en-US" sz="2400" b="1" dirty="0">
                <a:solidFill>
                  <a:schemeClr val="bg1"/>
                </a:solidFill>
                <a:cs typeface="+mn-ea"/>
                <a:sym typeface="+mn-lt"/>
              </a:endParaRPr>
            </a:p>
          </p:txBody>
        </p:sp>
      </p:grpSp>
      <p:cxnSp>
        <p:nvCxnSpPr>
          <p:cNvPr id="6" name="直接连接符 5"/>
          <p:cNvCxnSpPr>
            <a:stCxn id="4" idx="2"/>
          </p:cNvCxnSpPr>
          <p:nvPr/>
        </p:nvCxnSpPr>
        <p:spPr>
          <a:xfrm>
            <a:off x="2835065" y="625646"/>
            <a:ext cx="93569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8" name="文本框 97"/>
          <p:cNvSpPr txBox="1"/>
          <p:nvPr/>
        </p:nvSpPr>
        <p:spPr>
          <a:xfrm>
            <a:off x="1206120" y="4622753"/>
            <a:ext cx="1323832" cy="400110"/>
          </a:xfrm>
          <a:prstGeom prst="rect">
            <a:avLst/>
          </a:prstGeom>
          <a:noFill/>
        </p:spPr>
        <p:txBody>
          <a:bodyPr wrap="square" rtlCol="0">
            <a:spAutoFit/>
          </a:bodyPr>
          <a:lstStyle/>
          <a:p>
            <a:pPr algn="ctr"/>
            <a:r>
              <a:rPr lang="en-US" altLang="zh-CN" sz="2000" dirty="0">
                <a:solidFill>
                  <a:schemeClr val="bg2">
                    <a:lumMod val="25000"/>
                  </a:schemeClr>
                </a:solidFill>
                <a:cs typeface="+mn-ea"/>
                <a:sym typeface="+mn-lt"/>
              </a:rPr>
              <a:t>65%</a:t>
            </a:r>
            <a:endParaRPr lang="zh-CN" altLang="en-US" sz="2000" dirty="0">
              <a:solidFill>
                <a:schemeClr val="bg2">
                  <a:lumMod val="25000"/>
                </a:schemeClr>
              </a:solidFill>
              <a:cs typeface="+mn-ea"/>
              <a:sym typeface="+mn-lt"/>
            </a:endParaRPr>
          </a:p>
        </p:txBody>
      </p:sp>
      <p:sp>
        <p:nvSpPr>
          <p:cNvPr id="99" name="文本框 98"/>
          <p:cNvSpPr txBox="1"/>
          <p:nvPr/>
        </p:nvSpPr>
        <p:spPr>
          <a:xfrm>
            <a:off x="3865445" y="4622753"/>
            <a:ext cx="1323832" cy="400110"/>
          </a:xfrm>
          <a:prstGeom prst="rect">
            <a:avLst/>
          </a:prstGeom>
          <a:noFill/>
        </p:spPr>
        <p:txBody>
          <a:bodyPr wrap="square" rtlCol="0">
            <a:spAutoFit/>
          </a:bodyPr>
          <a:lstStyle/>
          <a:p>
            <a:pPr algn="ctr"/>
            <a:r>
              <a:rPr lang="en-US" altLang="zh-CN" sz="2000" dirty="0">
                <a:solidFill>
                  <a:schemeClr val="bg2">
                    <a:lumMod val="25000"/>
                  </a:schemeClr>
                </a:solidFill>
                <a:cs typeface="+mn-ea"/>
                <a:sym typeface="+mn-lt"/>
              </a:rPr>
              <a:t>40%</a:t>
            </a:r>
            <a:endParaRPr lang="zh-CN" altLang="en-US" sz="2000" dirty="0">
              <a:solidFill>
                <a:schemeClr val="bg2">
                  <a:lumMod val="25000"/>
                </a:schemeClr>
              </a:solidFill>
              <a:cs typeface="+mn-ea"/>
              <a:sym typeface="+mn-lt"/>
            </a:endParaRPr>
          </a:p>
        </p:txBody>
      </p:sp>
      <p:sp>
        <p:nvSpPr>
          <p:cNvPr id="100" name="文本框 99"/>
          <p:cNvSpPr txBox="1"/>
          <p:nvPr/>
        </p:nvSpPr>
        <p:spPr>
          <a:xfrm>
            <a:off x="6524770" y="4622753"/>
            <a:ext cx="1323832" cy="400110"/>
          </a:xfrm>
          <a:prstGeom prst="rect">
            <a:avLst/>
          </a:prstGeom>
          <a:noFill/>
        </p:spPr>
        <p:txBody>
          <a:bodyPr wrap="square" rtlCol="0">
            <a:spAutoFit/>
          </a:bodyPr>
          <a:lstStyle/>
          <a:p>
            <a:pPr algn="ctr"/>
            <a:r>
              <a:rPr lang="en-US" altLang="zh-CN" sz="2000" dirty="0">
                <a:solidFill>
                  <a:schemeClr val="bg2">
                    <a:lumMod val="25000"/>
                  </a:schemeClr>
                </a:solidFill>
                <a:cs typeface="+mn-ea"/>
                <a:sym typeface="+mn-lt"/>
              </a:rPr>
              <a:t>75%</a:t>
            </a:r>
            <a:endParaRPr lang="zh-CN" altLang="en-US" sz="2000" dirty="0">
              <a:solidFill>
                <a:schemeClr val="bg2">
                  <a:lumMod val="25000"/>
                </a:schemeClr>
              </a:solidFill>
              <a:cs typeface="+mn-ea"/>
              <a:sym typeface="+mn-lt"/>
            </a:endParaRPr>
          </a:p>
        </p:txBody>
      </p:sp>
      <p:sp>
        <p:nvSpPr>
          <p:cNvPr id="101" name="文本框 100"/>
          <p:cNvSpPr txBox="1"/>
          <p:nvPr/>
        </p:nvSpPr>
        <p:spPr>
          <a:xfrm>
            <a:off x="9184096" y="4635406"/>
            <a:ext cx="1323832" cy="400110"/>
          </a:xfrm>
          <a:prstGeom prst="rect">
            <a:avLst/>
          </a:prstGeom>
          <a:noFill/>
        </p:spPr>
        <p:txBody>
          <a:bodyPr wrap="square" rtlCol="0">
            <a:spAutoFit/>
          </a:bodyPr>
          <a:lstStyle/>
          <a:p>
            <a:pPr algn="ctr"/>
            <a:r>
              <a:rPr lang="en-US" altLang="zh-CN" sz="2000" dirty="0">
                <a:solidFill>
                  <a:schemeClr val="bg2">
                    <a:lumMod val="25000"/>
                  </a:schemeClr>
                </a:solidFill>
                <a:cs typeface="+mn-ea"/>
                <a:sym typeface="+mn-lt"/>
              </a:rPr>
              <a:t>100%</a:t>
            </a:r>
            <a:endParaRPr lang="zh-CN" altLang="en-US" sz="2000" dirty="0">
              <a:solidFill>
                <a:schemeClr val="bg2">
                  <a:lumMod val="25000"/>
                </a:schemeClr>
              </a:solidFill>
              <a:cs typeface="+mn-ea"/>
              <a:sym typeface="+mn-lt"/>
            </a:endParaRPr>
          </a:p>
        </p:txBody>
      </p:sp>
      <p:grpSp>
        <p:nvGrpSpPr>
          <p:cNvPr id="102" name="组合 101"/>
          <p:cNvGrpSpPr/>
          <p:nvPr/>
        </p:nvGrpSpPr>
        <p:grpSpPr>
          <a:xfrm>
            <a:off x="647700" y="2080748"/>
            <a:ext cx="2782739" cy="2097957"/>
            <a:chOff x="2032000" y="365078"/>
            <a:chExt cx="8128000" cy="6127845"/>
          </a:xfrm>
          <a:effectLst>
            <a:outerShdw dist="63500" dir="9600000" algn="ctr" rotWithShape="0">
              <a:srgbClr val="000000">
                <a:alpha val="43137"/>
              </a:srgbClr>
            </a:outerShdw>
          </a:effectLst>
        </p:grpSpPr>
        <p:sp>
          <p:nvSpPr>
            <p:cNvPr id="103" name="椭圆 102"/>
            <p:cNvSpPr/>
            <p:nvPr/>
          </p:nvSpPr>
          <p:spPr>
            <a:xfrm>
              <a:off x="3032078" y="365078"/>
              <a:ext cx="6127845" cy="6127845"/>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104" name="图表 103"/>
            <p:cNvGraphicFramePr/>
            <p:nvPr/>
          </p:nvGraphicFramePr>
          <p:xfrm>
            <a:off x="2032000" y="719667"/>
            <a:ext cx="8128000" cy="5418667"/>
          </p:xfrm>
          <a:graphic>
            <a:graphicData uri="http://schemas.openxmlformats.org/drawingml/2006/chart">
              <c:chart xmlns:c="http://schemas.openxmlformats.org/drawingml/2006/chart" xmlns:r="http://schemas.openxmlformats.org/officeDocument/2006/relationships" r:id="rId1"/>
            </a:graphicData>
          </a:graphic>
        </p:graphicFrame>
      </p:grpSp>
      <p:grpSp>
        <p:nvGrpSpPr>
          <p:cNvPr id="105" name="组合 104"/>
          <p:cNvGrpSpPr/>
          <p:nvPr/>
        </p:nvGrpSpPr>
        <p:grpSpPr>
          <a:xfrm>
            <a:off x="3250014" y="2080748"/>
            <a:ext cx="2782739" cy="2097957"/>
            <a:chOff x="2032000" y="365078"/>
            <a:chExt cx="8128000" cy="6127845"/>
          </a:xfrm>
          <a:effectLst>
            <a:outerShdw dist="63500" dir="9600000" algn="ctr" rotWithShape="0">
              <a:srgbClr val="000000">
                <a:alpha val="43137"/>
              </a:srgbClr>
            </a:outerShdw>
          </a:effectLst>
        </p:grpSpPr>
        <p:sp>
          <p:nvSpPr>
            <p:cNvPr id="106" name="椭圆 105"/>
            <p:cNvSpPr/>
            <p:nvPr/>
          </p:nvSpPr>
          <p:spPr>
            <a:xfrm>
              <a:off x="3032078" y="365078"/>
              <a:ext cx="6127845" cy="6127845"/>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107" name="图表 106"/>
            <p:cNvGraphicFramePr/>
            <p:nvPr/>
          </p:nvGraphicFramePr>
          <p:xfrm>
            <a:off x="2032000" y="719667"/>
            <a:ext cx="8128000" cy="5418667"/>
          </p:xfrm>
          <a:graphic>
            <a:graphicData uri="http://schemas.openxmlformats.org/drawingml/2006/chart">
              <c:chart xmlns:c="http://schemas.openxmlformats.org/drawingml/2006/chart" xmlns:r="http://schemas.openxmlformats.org/officeDocument/2006/relationships" r:id="rId2"/>
            </a:graphicData>
          </a:graphic>
        </p:graphicFrame>
      </p:grpSp>
      <p:grpSp>
        <p:nvGrpSpPr>
          <p:cNvPr id="108" name="组合 107"/>
          <p:cNvGrpSpPr/>
          <p:nvPr/>
        </p:nvGrpSpPr>
        <p:grpSpPr>
          <a:xfrm>
            <a:off x="5852328" y="2080748"/>
            <a:ext cx="2782739" cy="2097957"/>
            <a:chOff x="2032000" y="365078"/>
            <a:chExt cx="8128000" cy="6127845"/>
          </a:xfrm>
          <a:effectLst>
            <a:outerShdw dist="63500" dir="9600000" algn="ctr" rotWithShape="0">
              <a:srgbClr val="000000">
                <a:alpha val="43137"/>
              </a:srgbClr>
            </a:outerShdw>
          </a:effectLst>
        </p:grpSpPr>
        <p:sp>
          <p:nvSpPr>
            <p:cNvPr id="109" name="椭圆 108"/>
            <p:cNvSpPr/>
            <p:nvPr/>
          </p:nvSpPr>
          <p:spPr>
            <a:xfrm>
              <a:off x="3032078" y="365078"/>
              <a:ext cx="6127845" cy="6127845"/>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110" name="图表 109"/>
            <p:cNvGraphicFramePr/>
            <p:nvPr/>
          </p:nvGraphicFramePr>
          <p:xfrm>
            <a:off x="2032000" y="719667"/>
            <a:ext cx="8128000" cy="5418667"/>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111" name="组合 110"/>
          <p:cNvGrpSpPr/>
          <p:nvPr/>
        </p:nvGrpSpPr>
        <p:grpSpPr>
          <a:xfrm>
            <a:off x="8454643" y="2080748"/>
            <a:ext cx="2782739" cy="2097957"/>
            <a:chOff x="2032000" y="365078"/>
            <a:chExt cx="8128000" cy="6127845"/>
          </a:xfrm>
          <a:effectLst>
            <a:outerShdw dist="63500" dir="9600000" algn="ctr" rotWithShape="0">
              <a:srgbClr val="000000">
                <a:alpha val="43137"/>
              </a:srgbClr>
            </a:outerShdw>
          </a:effectLst>
        </p:grpSpPr>
        <p:sp>
          <p:nvSpPr>
            <p:cNvPr id="112" name="椭圆 111"/>
            <p:cNvSpPr/>
            <p:nvPr/>
          </p:nvSpPr>
          <p:spPr>
            <a:xfrm>
              <a:off x="3032078" y="365078"/>
              <a:ext cx="6127845" cy="6127845"/>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113" name="图表 112"/>
            <p:cNvGraphicFramePr/>
            <p:nvPr/>
          </p:nvGraphicFramePr>
          <p:xfrm>
            <a:off x="2032000" y="719667"/>
            <a:ext cx="8128000" cy="5418667"/>
          </p:xfrm>
          <a:graphic>
            <a:graphicData uri="http://schemas.openxmlformats.org/drawingml/2006/chart">
              <c:chart xmlns:c="http://schemas.openxmlformats.org/drawingml/2006/chart" xmlns:r="http://schemas.openxmlformats.org/officeDocument/2006/relationships" r:id="rId4"/>
            </a:graphicData>
          </a:graphic>
        </p:graphicFrame>
      </p:grpSp>
      <p:sp>
        <p:nvSpPr>
          <p:cNvPr id="114" name="TextBox 11"/>
          <p:cNvSpPr txBox="1"/>
          <p:nvPr/>
        </p:nvSpPr>
        <p:spPr>
          <a:xfrm flipH="1">
            <a:off x="1456255" y="5159134"/>
            <a:ext cx="1073697" cy="307777"/>
          </a:xfrm>
          <a:prstGeom prst="rect">
            <a:avLst/>
          </a:prstGeom>
          <a:noFill/>
        </p:spPr>
        <p:txBody>
          <a:bodyPr wrap="square" lIns="0" tIns="0" rIns="0" bIns="0" rtlCol="0">
            <a:spAutoFit/>
            <a:scene3d>
              <a:camera prst="orthographicFront"/>
              <a:lightRig rig="threePt" dir="t"/>
            </a:scene3d>
            <a:sp3d contourW="12700"/>
          </a:bodyPr>
          <a:lstStyle/>
          <a:p>
            <a:pPr algn="ctr"/>
            <a:r>
              <a:rPr lang="en-US" altLang="zh-CN" sz="2000" b="1" dirty="0">
                <a:solidFill>
                  <a:schemeClr val="bg2">
                    <a:lumMod val="25000"/>
                  </a:schemeClr>
                </a:solidFill>
                <a:cs typeface="+mn-ea"/>
                <a:sym typeface="+mn-lt"/>
              </a:rPr>
              <a:t>XX</a:t>
            </a:r>
            <a:r>
              <a:rPr lang="zh-CN" altLang="en-US" sz="2000" b="1" dirty="0">
                <a:solidFill>
                  <a:schemeClr val="bg2">
                    <a:lumMod val="25000"/>
                  </a:schemeClr>
                </a:solidFill>
                <a:cs typeface="+mn-ea"/>
                <a:sym typeface="+mn-lt"/>
              </a:rPr>
              <a:t>费用</a:t>
            </a:r>
            <a:endParaRPr lang="zh-CN" altLang="en-US" sz="2000" b="1" dirty="0">
              <a:solidFill>
                <a:schemeClr val="bg2">
                  <a:lumMod val="25000"/>
                </a:schemeClr>
              </a:solidFill>
              <a:cs typeface="+mn-ea"/>
              <a:sym typeface="+mn-lt"/>
            </a:endParaRPr>
          </a:p>
        </p:txBody>
      </p:sp>
      <p:sp>
        <p:nvSpPr>
          <p:cNvPr id="115" name="TextBox 11"/>
          <p:cNvSpPr txBox="1"/>
          <p:nvPr/>
        </p:nvSpPr>
        <p:spPr>
          <a:xfrm flipH="1">
            <a:off x="3990512" y="5159134"/>
            <a:ext cx="1073697" cy="307777"/>
          </a:xfrm>
          <a:prstGeom prst="rect">
            <a:avLst/>
          </a:prstGeom>
          <a:noFill/>
        </p:spPr>
        <p:txBody>
          <a:bodyPr wrap="square" lIns="0" tIns="0" rIns="0" bIns="0" rtlCol="0">
            <a:spAutoFit/>
            <a:scene3d>
              <a:camera prst="orthographicFront"/>
              <a:lightRig rig="threePt" dir="t"/>
            </a:scene3d>
            <a:sp3d contourW="12700"/>
          </a:bodyPr>
          <a:lstStyle/>
          <a:p>
            <a:pPr algn="ctr"/>
            <a:r>
              <a:rPr lang="en-US" altLang="zh-CN" sz="2000" b="1" dirty="0">
                <a:solidFill>
                  <a:schemeClr val="bg2">
                    <a:lumMod val="25000"/>
                  </a:schemeClr>
                </a:solidFill>
                <a:cs typeface="+mn-ea"/>
                <a:sym typeface="+mn-lt"/>
              </a:rPr>
              <a:t>XX</a:t>
            </a:r>
            <a:r>
              <a:rPr lang="zh-CN" altLang="en-US" sz="2000" b="1" dirty="0">
                <a:solidFill>
                  <a:schemeClr val="bg2">
                    <a:lumMod val="25000"/>
                  </a:schemeClr>
                </a:solidFill>
                <a:cs typeface="+mn-ea"/>
                <a:sym typeface="+mn-lt"/>
              </a:rPr>
              <a:t>费用</a:t>
            </a:r>
            <a:endParaRPr lang="zh-CN" altLang="en-US" sz="2000" b="1" dirty="0">
              <a:solidFill>
                <a:schemeClr val="bg2">
                  <a:lumMod val="25000"/>
                </a:schemeClr>
              </a:solidFill>
              <a:cs typeface="+mn-ea"/>
              <a:sym typeface="+mn-lt"/>
            </a:endParaRPr>
          </a:p>
        </p:txBody>
      </p:sp>
      <p:sp>
        <p:nvSpPr>
          <p:cNvPr id="116" name="TextBox 11"/>
          <p:cNvSpPr txBox="1"/>
          <p:nvPr/>
        </p:nvSpPr>
        <p:spPr>
          <a:xfrm flipH="1">
            <a:off x="6590944" y="5159134"/>
            <a:ext cx="1073697" cy="307777"/>
          </a:xfrm>
          <a:prstGeom prst="rect">
            <a:avLst/>
          </a:prstGeom>
          <a:noFill/>
        </p:spPr>
        <p:txBody>
          <a:bodyPr wrap="square" lIns="0" tIns="0" rIns="0" bIns="0" rtlCol="0">
            <a:spAutoFit/>
            <a:scene3d>
              <a:camera prst="orthographicFront"/>
              <a:lightRig rig="threePt" dir="t"/>
            </a:scene3d>
            <a:sp3d contourW="12700"/>
          </a:bodyPr>
          <a:lstStyle/>
          <a:p>
            <a:pPr algn="ctr"/>
            <a:r>
              <a:rPr lang="en-US" altLang="zh-CN" sz="2000" b="1" dirty="0">
                <a:solidFill>
                  <a:schemeClr val="bg2">
                    <a:lumMod val="25000"/>
                  </a:schemeClr>
                </a:solidFill>
                <a:cs typeface="+mn-ea"/>
                <a:sym typeface="+mn-lt"/>
              </a:rPr>
              <a:t>XX</a:t>
            </a:r>
            <a:r>
              <a:rPr lang="zh-CN" altLang="en-US" sz="2000" b="1" dirty="0">
                <a:solidFill>
                  <a:schemeClr val="bg2">
                    <a:lumMod val="25000"/>
                  </a:schemeClr>
                </a:solidFill>
                <a:cs typeface="+mn-ea"/>
                <a:sym typeface="+mn-lt"/>
              </a:rPr>
              <a:t>费用</a:t>
            </a:r>
            <a:endParaRPr lang="zh-CN" altLang="en-US" sz="2000" b="1" dirty="0">
              <a:solidFill>
                <a:schemeClr val="bg2">
                  <a:lumMod val="25000"/>
                </a:schemeClr>
              </a:solidFill>
              <a:cs typeface="+mn-ea"/>
              <a:sym typeface="+mn-lt"/>
            </a:endParaRPr>
          </a:p>
        </p:txBody>
      </p:sp>
      <p:sp>
        <p:nvSpPr>
          <p:cNvPr id="117" name="TextBox 11"/>
          <p:cNvSpPr txBox="1"/>
          <p:nvPr/>
        </p:nvSpPr>
        <p:spPr>
          <a:xfrm flipH="1">
            <a:off x="9434231" y="5159134"/>
            <a:ext cx="1073697" cy="307777"/>
          </a:xfrm>
          <a:prstGeom prst="rect">
            <a:avLst/>
          </a:prstGeom>
          <a:noFill/>
        </p:spPr>
        <p:txBody>
          <a:bodyPr wrap="square" lIns="0" tIns="0" rIns="0" bIns="0" rtlCol="0">
            <a:spAutoFit/>
            <a:scene3d>
              <a:camera prst="orthographicFront"/>
              <a:lightRig rig="threePt" dir="t"/>
            </a:scene3d>
            <a:sp3d contourW="12700"/>
          </a:bodyPr>
          <a:lstStyle/>
          <a:p>
            <a:pPr algn="ctr"/>
            <a:r>
              <a:rPr lang="en-US" altLang="zh-CN" sz="2000" b="1" dirty="0">
                <a:solidFill>
                  <a:schemeClr val="bg2">
                    <a:lumMod val="25000"/>
                  </a:schemeClr>
                </a:solidFill>
                <a:cs typeface="+mn-ea"/>
                <a:sym typeface="+mn-lt"/>
              </a:rPr>
              <a:t>XX</a:t>
            </a:r>
            <a:r>
              <a:rPr lang="zh-CN" altLang="en-US" sz="2000" b="1" dirty="0">
                <a:solidFill>
                  <a:schemeClr val="bg2">
                    <a:lumMod val="25000"/>
                  </a:schemeClr>
                </a:solidFill>
                <a:cs typeface="+mn-ea"/>
                <a:sym typeface="+mn-lt"/>
              </a:rPr>
              <a:t>费用</a:t>
            </a:r>
            <a:endParaRPr lang="zh-CN" altLang="en-US" sz="2000" b="1" dirty="0">
              <a:solidFill>
                <a:schemeClr val="bg2">
                  <a:lumMod val="25000"/>
                </a:schemeClr>
              </a:solidFill>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fade">
                                      <p:cBhvr>
                                        <p:cTn id="17" dur="500"/>
                                        <p:tgtEl>
                                          <p:spTgt spid="102"/>
                                        </p:tgtEl>
                                      </p:cBhvr>
                                    </p:animEffect>
                                  </p:childTnLst>
                                </p:cTn>
                              </p:par>
                              <p:par>
                                <p:cTn id="18" presetID="10" presetClass="entr" presetSubtype="0" fill="hold" nodeType="withEffect">
                                  <p:stCondLst>
                                    <p:cond delay="0"/>
                                  </p:stCondLst>
                                  <p:childTnLst>
                                    <p:set>
                                      <p:cBhvr>
                                        <p:cTn id="19" dur="1" fill="hold">
                                          <p:stCondLst>
                                            <p:cond delay="0"/>
                                          </p:stCondLst>
                                        </p:cTn>
                                        <p:tgtEl>
                                          <p:spTgt spid="105"/>
                                        </p:tgtEl>
                                        <p:attrNameLst>
                                          <p:attrName>style.visibility</p:attrName>
                                        </p:attrNameLst>
                                      </p:cBhvr>
                                      <p:to>
                                        <p:strVal val="visible"/>
                                      </p:to>
                                    </p:set>
                                    <p:animEffect transition="in" filter="fade">
                                      <p:cBhvr>
                                        <p:cTn id="20" dur="500"/>
                                        <p:tgtEl>
                                          <p:spTgt spid="105"/>
                                        </p:tgtEl>
                                      </p:cBhvr>
                                    </p:animEffect>
                                  </p:childTnLst>
                                </p:cTn>
                              </p:par>
                              <p:par>
                                <p:cTn id="21" presetID="10" presetClass="entr" presetSubtype="0" fill="hold" nodeType="withEffect">
                                  <p:stCondLst>
                                    <p:cond delay="0"/>
                                  </p:stCondLst>
                                  <p:childTnLst>
                                    <p:set>
                                      <p:cBhvr>
                                        <p:cTn id="22" dur="1" fill="hold">
                                          <p:stCondLst>
                                            <p:cond delay="0"/>
                                          </p:stCondLst>
                                        </p:cTn>
                                        <p:tgtEl>
                                          <p:spTgt spid="108"/>
                                        </p:tgtEl>
                                        <p:attrNameLst>
                                          <p:attrName>style.visibility</p:attrName>
                                        </p:attrNameLst>
                                      </p:cBhvr>
                                      <p:to>
                                        <p:strVal val="visible"/>
                                      </p:to>
                                    </p:set>
                                    <p:animEffect transition="in" filter="fade">
                                      <p:cBhvr>
                                        <p:cTn id="23" dur="500"/>
                                        <p:tgtEl>
                                          <p:spTgt spid="108"/>
                                        </p:tgtEl>
                                      </p:cBhvr>
                                    </p:animEffect>
                                  </p:childTnLst>
                                </p:cTn>
                              </p:par>
                              <p:par>
                                <p:cTn id="24" presetID="10" presetClass="entr" presetSubtype="0" fill="hold" nodeType="withEffect">
                                  <p:stCondLst>
                                    <p:cond delay="0"/>
                                  </p:stCondLst>
                                  <p:childTnLst>
                                    <p:set>
                                      <p:cBhvr>
                                        <p:cTn id="25" dur="1" fill="hold">
                                          <p:stCondLst>
                                            <p:cond delay="0"/>
                                          </p:stCondLst>
                                        </p:cTn>
                                        <p:tgtEl>
                                          <p:spTgt spid="111"/>
                                        </p:tgtEl>
                                        <p:attrNameLst>
                                          <p:attrName>style.visibility</p:attrName>
                                        </p:attrNameLst>
                                      </p:cBhvr>
                                      <p:to>
                                        <p:strVal val="visible"/>
                                      </p:to>
                                    </p:set>
                                    <p:animEffect transition="in" filter="fade">
                                      <p:cBhvr>
                                        <p:cTn id="26" dur="500"/>
                                        <p:tgtEl>
                                          <p:spTgt spid="111"/>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8"/>
                                        </p:tgtEl>
                                        <p:attrNameLst>
                                          <p:attrName>style.visibility</p:attrName>
                                        </p:attrNameLst>
                                      </p:cBhvr>
                                      <p:to>
                                        <p:strVal val="visible"/>
                                      </p:to>
                                    </p:set>
                                    <p:animEffect transition="in" filter="fade">
                                      <p:cBhvr>
                                        <p:cTn id="31" dur="1000"/>
                                        <p:tgtEl>
                                          <p:spTgt spid="98"/>
                                        </p:tgtEl>
                                      </p:cBhvr>
                                    </p:animEffect>
                                    <p:anim calcmode="lin" valueType="num">
                                      <p:cBhvr>
                                        <p:cTn id="32" dur="1000" fill="hold"/>
                                        <p:tgtEl>
                                          <p:spTgt spid="98"/>
                                        </p:tgtEl>
                                        <p:attrNameLst>
                                          <p:attrName>ppt_x</p:attrName>
                                        </p:attrNameLst>
                                      </p:cBhvr>
                                      <p:tavLst>
                                        <p:tav tm="0">
                                          <p:val>
                                            <p:strVal val="#ppt_x"/>
                                          </p:val>
                                        </p:tav>
                                        <p:tav tm="100000">
                                          <p:val>
                                            <p:strVal val="#ppt_x"/>
                                          </p:val>
                                        </p:tav>
                                      </p:tavLst>
                                    </p:anim>
                                    <p:anim calcmode="lin" valueType="num">
                                      <p:cBhvr>
                                        <p:cTn id="33" dur="1000" fill="hold"/>
                                        <p:tgtEl>
                                          <p:spTgt spid="9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4"/>
                                        </p:tgtEl>
                                        <p:attrNameLst>
                                          <p:attrName>style.visibility</p:attrName>
                                        </p:attrNameLst>
                                      </p:cBhvr>
                                      <p:to>
                                        <p:strVal val="visible"/>
                                      </p:to>
                                    </p:set>
                                    <p:animEffect transition="in" filter="fade">
                                      <p:cBhvr>
                                        <p:cTn id="36" dur="1000"/>
                                        <p:tgtEl>
                                          <p:spTgt spid="114"/>
                                        </p:tgtEl>
                                      </p:cBhvr>
                                    </p:animEffect>
                                    <p:anim calcmode="lin" valueType="num">
                                      <p:cBhvr>
                                        <p:cTn id="37" dur="1000" fill="hold"/>
                                        <p:tgtEl>
                                          <p:spTgt spid="114"/>
                                        </p:tgtEl>
                                        <p:attrNameLst>
                                          <p:attrName>ppt_x</p:attrName>
                                        </p:attrNameLst>
                                      </p:cBhvr>
                                      <p:tavLst>
                                        <p:tav tm="0">
                                          <p:val>
                                            <p:strVal val="#ppt_x"/>
                                          </p:val>
                                        </p:tav>
                                        <p:tav tm="100000">
                                          <p:val>
                                            <p:strVal val="#ppt_x"/>
                                          </p:val>
                                        </p:tav>
                                      </p:tavLst>
                                    </p:anim>
                                    <p:anim calcmode="lin" valueType="num">
                                      <p:cBhvr>
                                        <p:cTn id="38" dur="1000" fill="hold"/>
                                        <p:tgtEl>
                                          <p:spTgt spid="11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99"/>
                                        </p:tgtEl>
                                        <p:attrNameLst>
                                          <p:attrName>style.visibility</p:attrName>
                                        </p:attrNameLst>
                                      </p:cBhvr>
                                      <p:to>
                                        <p:strVal val="visible"/>
                                      </p:to>
                                    </p:set>
                                    <p:animEffect transition="in" filter="fade">
                                      <p:cBhvr>
                                        <p:cTn id="41" dur="1000"/>
                                        <p:tgtEl>
                                          <p:spTgt spid="99"/>
                                        </p:tgtEl>
                                      </p:cBhvr>
                                    </p:animEffect>
                                    <p:anim calcmode="lin" valueType="num">
                                      <p:cBhvr>
                                        <p:cTn id="42" dur="1000" fill="hold"/>
                                        <p:tgtEl>
                                          <p:spTgt spid="99"/>
                                        </p:tgtEl>
                                        <p:attrNameLst>
                                          <p:attrName>ppt_x</p:attrName>
                                        </p:attrNameLst>
                                      </p:cBhvr>
                                      <p:tavLst>
                                        <p:tav tm="0">
                                          <p:val>
                                            <p:strVal val="#ppt_x"/>
                                          </p:val>
                                        </p:tav>
                                        <p:tav tm="100000">
                                          <p:val>
                                            <p:strVal val="#ppt_x"/>
                                          </p:val>
                                        </p:tav>
                                      </p:tavLst>
                                    </p:anim>
                                    <p:anim calcmode="lin" valueType="num">
                                      <p:cBhvr>
                                        <p:cTn id="43" dur="1000" fill="hold"/>
                                        <p:tgtEl>
                                          <p:spTgt spid="9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fade">
                                      <p:cBhvr>
                                        <p:cTn id="46" dur="1000"/>
                                        <p:tgtEl>
                                          <p:spTgt spid="115"/>
                                        </p:tgtEl>
                                      </p:cBhvr>
                                    </p:animEffect>
                                    <p:anim calcmode="lin" valueType="num">
                                      <p:cBhvr>
                                        <p:cTn id="47" dur="1000" fill="hold"/>
                                        <p:tgtEl>
                                          <p:spTgt spid="115"/>
                                        </p:tgtEl>
                                        <p:attrNameLst>
                                          <p:attrName>ppt_x</p:attrName>
                                        </p:attrNameLst>
                                      </p:cBhvr>
                                      <p:tavLst>
                                        <p:tav tm="0">
                                          <p:val>
                                            <p:strVal val="#ppt_x"/>
                                          </p:val>
                                        </p:tav>
                                        <p:tav tm="100000">
                                          <p:val>
                                            <p:strVal val="#ppt_x"/>
                                          </p:val>
                                        </p:tav>
                                      </p:tavLst>
                                    </p:anim>
                                    <p:anim calcmode="lin" valueType="num">
                                      <p:cBhvr>
                                        <p:cTn id="48" dur="1000" fill="hold"/>
                                        <p:tgtEl>
                                          <p:spTgt spid="115"/>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fade">
                                      <p:cBhvr>
                                        <p:cTn id="51" dur="1000"/>
                                        <p:tgtEl>
                                          <p:spTgt spid="100"/>
                                        </p:tgtEl>
                                      </p:cBhvr>
                                    </p:animEffect>
                                    <p:anim calcmode="lin" valueType="num">
                                      <p:cBhvr>
                                        <p:cTn id="52" dur="1000" fill="hold"/>
                                        <p:tgtEl>
                                          <p:spTgt spid="100"/>
                                        </p:tgtEl>
                                        <p:attrNameLst>
                                          <p:attrName>ppt_x</p:attrName>
                                        </p:attrNameLst>
                                      </p:cBhvr>
                                      <p:tavLst>
                                        <p:tav tm="0">
                                          <p:val>
                                            <p:strVal val="#ppt_x"/>
                                          </p:val>
                                        </p:tav>
                                        <p:tav tm="100000">
                                          <p:val>
                                            <p:strVal val="#ppt_x"/>
                                          </p:val>
                                        </p:tav>
                                      </p:tavLst>
                                    </p:anim>
                                    <p:anim calcmode="lin" valueType="num">
                                      <p:cBhvr>
                                        <p:cTn id="53" dur="1000" fill="hold"/>
                                        <p:tgtEl>
                                          <p:spTgt spid="100"/>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16"/>
                                        </p:tgtEl>
                                        <p:attrNameLst>
                                          <p:attrName>style.visibility</p:attrName>
                                        </p:attrNameLst>
                                      </p:cBhvr>
                                      <p:to>
                                        <p:strVal val="visible"/>
                                      </p:to>
                                    </p:set>
                                    <p:animEffect transition="in" filter="fade">
                                      <p:cBhvr>
                                        <p:cTn id="56" dur="1000"/>
                                        <p:tgtEl>
                                          <p:spTgt spid="116"/>
                                        </p:tgtEl>
                                      </p:cBhvr>
                                    </p:animEffect>
                                    <p:anim calcmode="lin" valueType="num">
                                      <p:cBhvr>
                                        <p:cTn id="57" dur="1000" fill="hold"/>
                                        <p:tgtEl>
                                          <p:spTgt spid="116"/>
                                        </p:tgtEl>
                                        <p:attrNameLst>
                                          <p:attrName>ppt_x</p:attrName>
                                        </p:attrNameLst>
                                      </p:cBhvr>
                                      <p:tavLst>
                                        <p:tav tm="0">
                                          <p:val>
                                            <p:strVal val="#ppt_x"/>
                                          </p:val>
                                        </p:tav>
                                        <p:tav tm="100000">
                                          <p:val>
                                            <p:strVal val="#ppt_x"/>
                                          </p:val>
                                        </p:tav>
                                      </p:tavLst>
                                    </p:anim>
                                    <p:anim calcmode="lin" valueType="num">
                                      <p:cBhvr>
                                        <p:cTn id="58" dur="1000" fill="hold"/>
                                        <p:tgtEl>
                                          <p:spTgt spid="11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01"/>
                                        </p:tgtEl>
                                        <p:attrNameLst>
                                          <p:attrName>style.visibility</p:attrName>
                                        </p:attrNameLst>
                                      </p:cBhvr>
                                      <p:to>
                                        <p:strVal val="visible"/>
                                      </p:to>
                                    </p:set>
                                    <p:animEffect transition="in" filter="fade">
                                      <p:cBhvr>
                                        <p:cTn id="61" dur="1000"/>
                                        <p:tgtEl>
                                          <p:spTgt spid="101"/>
                                        </p:tgtEl>
                                      </p:cBhvr>
                                    </p:animEffect>
                                    <p:anim calcmode="lin" valueType="num">
                                      <p:cBhvr>
                                        <p:cTn id="62" dur="1000" fill="hold"/>
                                        <p:tgtEl>
                                          <p:spTgt spid="101"/>
                                        </p:tgtEl>
                                        <p:attrNameLst>
                                          <p:attrName>ppt_x</p:attrName>
                                        </p:attrNameLst>
                                      </p:cBhvr>
                                      <p:tavLst>
                                        <p:tav tm="0">
                                          <p:val>
                                            <p:strVal val="#ppt_x"/>
                                          </p:val>
                                        </p:tav>
                                        <p:tav tm="100000">
                                          <p:val>
                                            <p:strVal val="#ppt_x"/>
                                          </p:val>
                                        </p:tav>
                                      </p:tavLst>
                                    </p:anim>
                                    <p:anim calcmode="lin" valueType="num">
                                      <p:cBhvr>
                                        <p:cTn id="63" dur="1000" fill="hold"/>
                                        <p:tgtEl>
                                          <p:spTgt spid="101"/>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9" grpId="0"/>
      <p:bldP spid="100" grpId="0"/>
      <p:bldP spid="101"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3112164" cy="625646"/>
            <a:chOff x="0" y="0"/>
            <a:chExt cx="3112164" cy="625646"/>
          </a:xfrm>
        </p:grpSpPr>
        <p:sp>
          <p:nvSpPr>
            <p:cNvPr id="4" name="任意多边形: 形状 3"/>
            <p:cNvSpPr/>
            <p:nvPr/>
          </p:nvSpPr>
          <p:spPr>
            <a:xfrm flipH="1" flipV="1">
              <a:off x="0" y="0"/>
              <a:ext cx="3112164" cy="625646"/>
            </a:xfrm>
            <a:custGeom>
              <a:avLst/>
              <a:gdLst>
                <a:gd name="connsiteX0" fmla="*/ 3112164 w 3112164"/>
                <a:gd name="connsiteY0" fmla="*/ 625646 h 625646"/>
                <a:gd name="connsiteX1" fmla="*/ 0 w 3112164"/>
                <a:gd name="connsiteY1" fmla="*/ 625646 h 625646"/>
                <a:gd name="connsiteX2" fmla="*/ 277099 w 3112164"/>
                <a:gd name="connsiteY2" fmla="*/ 0 h 625646"/>
                <a:gd name="connsiteX3" fmla="*/ 3112164 w 3112164"/>
                <a:gd name="connsiteY3" fmla="*/ 0 h 625646"/>
              </a:gdLst>
              <a:ahLst/>
              <a:cxnLst>
                <a:cxn ang="0">
                  <a:pos x="connsiteX0" y="connsiteY0"/>
                </a:cxn>
                <a:cxn ang="0">
                  <a:pos x="connsiteX1" y="connsiteY1"/>
                </a:cxn>
                <a:cxn ang="0">
                  <a:pos x="connsiteX2" y="connsiteY2"/>
                </a:cxn>
                <a:cxn ang="0">
                  <a:pos x="connsiteX3" y="connsiteY3"/>
                </a:cxn>
              </a:cxnLst>
              <a:rect l="l" t="t" r="r" b="b"/>
              <a:pathLst>
                <a:path w="3112164" h="625646">
                  <a:moveTo>
                    <a:pt x="3112164" y="625646"/>
                  </a:moveTo>
                  <a:lnTo>
                    <a:pt x="0" y="625646"/>
                  </a:lnTo>
                  <a:lnTo>
                    <a:pt x="277099" y="0"/>
                  </a:lnTo>
                  <a:lnTo>
                    <a:pt x="3112164" y="0"/>
                  </a:lnTo>
                  <a:close/>
                </a:path>
              </a:pathLst>
            </a:custGeom>
            <a:solidFill>
              <a:srgbClr val="3F94D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5" name="TextBox 7"/>
            <p:cNvSpPr>
              <a:spLocks noChangeArrowheads="1"/>
            </p:cNvSpPr>
            <p:nvPr/>
          </p:nvSpPr>
          <p:spPr bwMode="auto">
            <a:xfrm>
              <a:off x="288775" y="90452"/>
              <a:ext cx="2451349"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sz="2400" b="1" dirty="0">
                  <a:solidFill>
                    <a:schemeClr val="bg1"/>
                  </a:solidFill>
                  <a:cs typeface="+mn-ea"/>
                  <a:sym typeface="+mn-lt"/>
                </a:rPr>
                <a:t>制造费用</a:t>
              </a:r>
              <a:endParaRPr lang="zh-CN" altLang="en-US" sz="2400" b="1" dirty="0">
                <a:solidFill>
                  <a:schemeClr val="bg1"/>
                </a:solidFill>
                <a:cs typeface="+mn-ea"/>
                <a:sym typeface="+mn-lt"/>
              </a:endParaRPr>
            </a:p>
          </p:txBody>
        </p:sp>
      </p:grpSp>
      <p:cxnSp>
        <p:nvCxnSpPr>
          <p:cNvPr id="6" name="直接连接符 5"/>
          <p:cNvCxnSpPr>
            <a:stCxn id="4" idx="2"/>
          </p:cNvCxnSpPr>
          <p:nvPr/>
        </p:nvCxnSpPr>
        <p:spPr>
          <a:xfrm>
            <a:off x="2835065" y="625646"/>
            <a:ext cx="93569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01" name="组合 100"/>
          <p:cNvGrpSpPr/>
          <p:nvPr/>
        </p:nvGrpSpPr>
        <p:grpSpPr>
          <a:xfrm>
            <a:off x="826239" y="1907650"/>
            <a:ext cx="3217961" cy="3306170"/>
            <a:chOff x="826239" y="1907650"/>
            <a:chExt cx="3217961" cy="3306170"/>
          </a:xfrm>
        </p:grpSpPr>
        <p:grpSp>
          <p:nvGrpSpPr>
            <p:cNvPr id="89" name="组合 88"/>
            <p:cNvGrpSpPr/>
            <p:nvPr/>
          </p:nvGrpSpPr>
          <p:grpSpPr>
            <a:xfrm rot="5400000" flipH="1">
              <a:off x="573327" y="2160562"/>
              <a:ext cx="2945107" cy="2439284"/>
              <a:chOff x="-107281" y="2214417"/>
              <a:chExt cx="9458492" cy="2521969"/>
            </a:xfrm>
          </p:grpSpPr>
          <p:sp>
            <p:nvSpPr>
              <p:cNvPr id="90" name="任意多边形: 形状 33"/>
              <p:cNvSpPr/>
              <p:nvPr/>
            </p:nvSpPr>
            <p:spPr>
              <a:xfrm>
                <a:off x="-107281" y="2214417"/>
                <a:ext cx="9458492" cy="2521969"/>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1" u="none" strike="noStrike" kern="0" cap="none" spc="0" normalizeH="0" baseline="0" noProof="0" dirty="0">
                  <a:ln>
                    <a:noFill/>
                  </a:ln>
                  <a:solidFill>
                    <a:srgbClr val="FFFFFF"/>
                  </a:solidFill>
                  <a:effectLst/>
                  <a:uLnTx/>
                  <a:uFillTx/>
                  <a:cs typeface="+mn-ea"/>
                  <a:sym typeface="+mn-lt"/>
                </a:endParaRPr>
              </a:p>
            </p:txBody>
          </p:sp>
          <p:sp>
            <p:nvSpPr>
              <p:cNvPr id="91" name="矩形 90"/>
              <p:cNvSpPr/>
              <p:nvPr/>
            </p:nvSpPr>
            <p:spPr>
              <a:xfrm>
                <a:off x="-9405" y="2214417"/>
                <a:ext cx="8775453" cy="2521969"/>
              </a:xfrm>
              <a:prstGeom prst="rect">
                <a:avLst/>
              </a:prstGeom>
              <a:solidFill>
                <a:srgbClr val="FFFFFF"/>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1" u="none" strike="noStrike" kern="0" cap="none" spc="0" normalizeH="0" baseline="0" noProof="0">
                  <a:ln>
                    <a:noFill/>
                  </a:ln>
                  <a:solidFill>
                    <a:srgbClr val="FFFFFF"/>
                  </a:solidFill>
                  <a:effectLst/>
                  <a:uLnTx/>
                  <a:uFillTx/>
                  <a:cs typeface="+mn-ea"/>
                  <a:sym typeface="+mn-lt"/>
                </a:endParaRPr>
              </a:p>
            </p:txBody>
          </p:sp>
        </p:grpSp>
        <p:grpSp>
          <p:nvGrpSpPr>
            <p:cNvPr id="53" name="组合 52"/>
            <p:cNvGrpSpPr/>
            <p:nvPr/>
          </p:nvGrpSpPr>
          <p:grpSpPr>
            <a:xfrm>
              <a:off x="1068398" y="2470247"/>
              <a:ext cx="2087515" cy="369332"/>
              <a:chOff x="996287" y="1310185"/>
              <a:chExt cx="2087515" cy="369332"/>
            </a:xfrm>
            <a:noFill/>
          </p:grpSpPr>
          <p:sp>
            <p:nvSpPr>
              <p:cNvPr id="54" name="文本框 53"/>
              <p:cNvSpPr txBox="1"/>
              <p:nvPr/>
            </p:nvSpPr>
            <p:spPr>
              <a:xfrm>
                <a:off x="996287" y="1310185"/>
                <a:ext cx="1323832" cy="369332"/>
              </a:xfrm>
              <a:prstGeom prst="rect">
                <a:avLst/>
              </a:prstGeom>
              <a:grpFill/>
            </p:spPr>
            <p:txBody>
              <a:bodyPr wrap="square" rtlCol="0">
                <a:spAutoFit/>
              </a:bodyPr>
              <a:lstStyle/>
              <a:p>
                <a:r>
                  <a:rPr lang="zh-CN" altLang="en-US" b="1" dirty="0">
                    <a:solidFill>
                      <a:srgbClr val="2285C5"/>
                    </a:solidFill>
                    <a:cs typeface="+mn-ea"/>
                    <a:sym typeface="+mn-lt"/>
                  </a:rPr>
                  <a:t>项目名称</a:t>
                </a:r>
                <a:endParaRPr lang="zh-CN" altLang="en-US" b="1" dirty="0">
                  <a:solidFill>
                    <a:srgbClr val="2285C5"/>
                  </a:solidFill>
                  <a:cs typeface="+mn-ea"/>
                  <a:sym typeface="+mn-lt"/>
                </a:endParaRPr>
              </a:p>
            </p:txBody>
          </p:sp>
          <p:grpSp>
            <p:nvGrpSpPr>
              <p:cNvPr id="55" name="组合 54"/>
              <p:cNvGrpSpPr/>
              <p:nvPr/>
            </p:nvGrpSpPr>
            <p:grpSpPr>
              <a:xfrm>
                <a:off x="3029802" y="1376333"/>
                <a:ext cx="54000" cy="237036"/>
                <a:chOff x="3603008" y="241563"/>
                <a:chExt cx="54000" cy="237036"/>
              </a:xfrm>
              <a:grpFill/>
            </p:grpSpPr>
            <p:sp>
              <p:nvSpPr>
                <p:cNvPr id="56" name="椭圆 55"/>
                <p:cNvSpPr/>
                <p:nvPr/>
              </p:nvSpPr>
              <p:spPr>
                <a:xfrm>
                  <a:off x="3603008" y="241563"/>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2285C5"/>
                    </a:solidFill>
                    <a:cs typeface="+mn-ea"/>
                    <a:sym typeface="+mn-lt"/>
                  </a:endParaRPr>
                </a:p>
              </p:txBody>
            </p:sp>
            <p:sp>
              <p:nvSpPr>
                <p:cNvPr id="57" name="椭圆 56"/>
                <p:cNvSpPr/>
                <p:nvPr/>
              </p:nvSpPr>
              <p:spPr>
                <a:xfrm>
                  <a:off x="3603008" y="3330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2285C5"/>
                    </a:solidFill>
                    <a:cs typeface="+mn-ea"/>
                    <a:sym typeface="+mn-lt"/>
                  </a:endParaRPr>
                </a:p>
              </p:txBody>
            </p:sp>
            <p:sp>
              <p:nvSpPr>
                <p:cNvPr id="58" name="椭圆 57"/>
                <p:cNvSpPr/>
                <p:nvPr/>
              </p:nvSpPr>
              <p:spPr>
                <a:xfrm>
                  <a:off x="3603008" y="424599"/>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2285C5"/>
                    </a:solidFill>
                    <a:cs typeface="+mn-ea"/>
                    <a:sym typeface="+mn-lt"/>
                  </a:endParaRPr>
                </a:p>
              </p:txBody>
            </p:sp>
          </p:grpSp>
        </p:grpSp>
        <p:sp>
          <p:nvSpPr>
            <p:cNvPr id="59" name="s1"/>
            <p:cNvSpPr>
              <a:spLocks noChangeAspect="1"/>
            </p:cNvSpPr>
            <p:nvPr/>
          </p:nvSpPr>
          <p:spPr bwMode="auto">
            <a:xfrm>
              <a:off x="1782545" y="3170202"/>
              <a:ext cx="609685" cy="608764"/>
            </a:xfrm>
            <a:custGeom>
              <a:avLst/>
              <a:gdLst>
                <a:gd name="connsiteX0" fmla="*/ 303820 w 607639"/>
                <a:gd name="connsiteY0" fmla="*/ 278099 h 606722"/>
                <a:gd name="connsiteX1" fmla="*/ 329118 w 607639"/>
                <a:gd name="connsiteY1" fmla="*/ 303362 h 606722"/>
                <a:gd name="connsiteX2" fmla="*/ 303820 w 607639"/>
                <a:gd name="connsiteY2" fmla="*/ 328625 h 606722"/>
                <a:gd name="connsiteX3" fmla="*/ 278522 w 607639"/>
                <a:gd name="connsiteY3" fmla="*/ 303362 h 606722"/>
                <a:gd name="connsiteX4" fmla="*/ 303820 w 607639"/>
                <a:gd name="connsiteY4" fmla="*/ 278099 h 606722"/>
                <a:gd name="connsiteX5" fmla="*/ 303775 w 607639"/>
                <a:gd name="connsiteY5" fmla="*/ 252735 h 606722"/>
                <a:gd name="connsiteX6" fmla="*/ 253140 w 607639"/>
                <a:gd name="connsiteY6" fmla="*/ 303317 h 606722"/>
                <a:gd name="connsiteX7" fmla="*/ 303775 w 607639"/>
                <a:gd name="connsiteY7" fmla="*/ 353900 h 606722"/>
                <a:gd name="connsiteX8" fmla="*/ 354410 w 607639"/>
                <a:gd name="connsiteY8" fmla="*/ 303317 h 606722"/>
                <a:gd name="connsiteX9" fmla="*/ 303775 w 607639"/>
                <a:gd name="connsiteY9" fmla="*/ 252735 h 606722"/>
                <a:gd name="connsiteX10" fmla="*/ 303775 w 607639"/>
                <a:gd name="connsiteY10" fmla="*/ 202241 h 606722"/>
                <a:gd name="connsiteX11" fmla="*/ 405045 w 607639"/>
                <a:gd name="connsiteY11" fmla="*/ 303317 h 606722"/>
                <a:gd name="connsiteX12" fmla="*/ 303775 w 607639"/>
                <a:gd name="connsiteY12" fmla="*/ 404482 h 606722"/>
                <a:gd name="connsiteX13" fmla="*/ 202593 w 607639"/>
                <a:gd name="connsiteY13" fmla="*/ 303317 h 606722"/>
                <a:gd name="connsiteX14" fmla="*/ 303775 w 607639"/>
                <a:gd name="connsiteY14" fmla="*/ 202241 h 606722"/>
                <a:gd name="connsiteX15" fmla="*/ 303775 w 607639"/>
                <a:gd name="connsiteY15" fmla="*/ 151703 h 606722"/>
                <a:gd name="connsiteX16" fmla="*/ 151932 w 607639"/>
                <a:gd name="connsiteY16" fmla="*/ 303317 h 606722"/>
                <a:gd name="connsiteX17" fmla="*/ 303775 w 607639"/>
                <a:gd name="connsiteY17" fmla="*/ 455019 h 606722"/>
                <a:gd name="connsiteX18" fmla="*/ 455707 w 607639"/>
                <a:gd name="connsiteY18" fmla="*/ 303317 h 606722"/>
                <a:gd name="connsiteX19" fmla="*/ 303775 w 607639"/>
                <a:gd name="connsiteY19" fmla="*/ 151703 h 606722"/>
                <a:gd name="connsiteX20" fmla="*/ 253131 w 607639"/>
                <a:gd name="connsiteY20" fmla="*/ 0 h 606722"/>
                <a:gd name="connsiteX21" fmla="*/ 354419 w 607639"/>
                <a:gd name="connsiteY21" fmla="*/ 0 h 606722"/>
                <a:gd name="connsiteX22" fmla="*/ 379786 w 607639"/>
                <a:gd name="connsiteY22" fmla="*/ 25239 h 606722"/>
                <a:gd name="connsiteX23" fmla="*/ 379786 w 607639"/>
                <a:gd name="connsiteY23" fmla="*/ 62387 h 606722"/>
                <a:gd name="connsiteX24" fmla="*/ 420639 w 607639"/>
                <a:gd name="connsiteY24" fmla="*/ 79451 h 606722"/>
                <a:gd name="connsiteX25" fmla="*/ 446985 w 607639"/>
                <a:gd name="connsiteY25" fmla="*/ 53145 h 606722"/>
                <a:gd name="connsiteX26" fmla="*/ 482854 w 607639"/>
                <a:gd name="connsiteY26" fmla="*/ 53145 h 606722"/>
                <a:gd name="connsiteX27" fmla="*/ 554414 w 607639"/>
                <a:gd name="connsiteY27" fmla="*/ 124597 h 606722"/>
                <a:gd name="connsiteX28" fmla="*/ 554414 w 607639"/>
                <a:gd name="connsiteY28" fmla="*/ 160323 h 606722"/>
                <a:gd name="connsiteX29" fmla="*/ 528069 w 607639"/>
                <a:gd name="connsiteY29" fmla="*/ 186629 h 606722"/>
                <a:gd name="connsiteX30" fmla="*/ 545158 w 607639"/>
                <a:gd name="connsiteY30" fmla="*/ 227510 h 606722"/>
                <a:gd name="connsiteX31" fmla="*/ 582273 w 607639"/>
                <a:gd name="connsiteY31" fmla="*/ 227510 h 606722"/>
                <a:gd name="connsiteX32" fmla="*/ 607639 w 607639"/>
                <a:gd name="connsiteY32" fmla="*/ 252749 h 606722"/>
                <a:gd name="connsiteX33" fmla="*/ 607639 w 607639"/>
                <a:gd name="connsiteY33" fmla="*/ 353884 h 606722"/>
                <a:gd name="connsiteX34" fmla="*/ 582273 w 607639"/>
                <a:gd name="connsiteY34" fmla="*/ 379212 h 606722"/>
                <a:gd name="connsiteX35" fmla="*/ 545158 w 607639"/>
                <a:gd name="connsiteY35" fmla="*/ 379212 h 606722"/>
                <a:gd name="connsiteX36" fmla="*/ 528069 w 607639"/>
                <a:gd name="connsiteY36" fmla="*/ 420004 h 606722"/>
                <a:gd name="connsiteX37" fmla="*/ 554414 w 607639"/>
                <a:gd name="connsiteY37" fmla="*/ 446310 h 606722"/>
                <a:gd name="connsiteX38" fmla="*/ 554414 w 607639"/>
                <a:gd name="connsiteY38" fmla="*/ 482125 h 606722"/>
                <a:gd name="connsiteX39" fmla="*/ 482854 w 607639"/>
                <a:gd name="connsiteY39" fmla="*/ 553577 h 606722"/>
                <a:gd name="connsiteX40" fmla="*/ 446985 w 607639"/>
                <a:gd name="connsiteY40" fmla="*/ 553577 h 606722"/>
                <a:gd name="connsiteX41" fmla="*/ 420639 w 607639"/>
                <a:gd name="connsiteY41" fmla="*/ 527271 h 606722"/>
                <a:gd name="connsiteX42" fmla="*/ 379786 w 607639"/>
                <a:gd name="connsiteY42" fmla="*/ 544246 h 606722"/>
                <a:gd name="connsiteX43" fmla="*/ 379786 w 607639"/>
                <a:gd name="connsiteY43" fmla="*/ 581394 h 606722"/>
                <a:gd name="connsiteX44" fmla="*/ 354419 w 607639"/>
                <a:gd name="connsiteY44" fmla="*/ 606722 h 606722"/>
                <a:gd name="connsiteX45" fmla="*/ 253131 w 607639"/>
                <a:gd name="connsiteY45" fmla="*/ 606722 h 606722"/>
                <a:gd name="connsiteX46" fmla="*/ 227854 w 607639"/>
                <a:gd name="connsiteY46" fmla="*/ 581394 h 606722"/>
                <a:gd name="connsiteX47" fmla="*/ 227854 w 607639"/>
                <a:gd name="connsiteY47" fmla="*/ 544246 h 606722"/>
                <a:gd name="connsiteX48" fmla="*/ 186911 w 607639"/>
                <a:gd name="connsiteY48" fmla="*/ 527271 h 606722"/>
                <a:gd name="connsiteX49" fmla="*/ 160566 w 607639"/>
                <a:gd name="connsiteY49" fmla="*/ 553577 h 606722"/>
                <a:gd name="connsiteX50" fmla="*/ 124786 w 607639"/>
                <a:gd name="connsiteY50" fmla="*/ 553577 h 606722"/>
                <a:gd name="connsiteX51" fmla="*/ 53225 w 607639"/>
                <a:gd name="connsiteY51" fmla="*/ 482125 h 606722"/>
                <a:gd name="connsiteX52" fmla="*/ 53225 w 607639"/>
                <a:gd name="connsiteY52" fmla="*/ 446310 h 606722"/>
                <a:gd name="connsiteX53" fmla="*/ 79482 w 607639"/>
                <a:gd name="connsiteY53" fmla="*/ 420004 h 606722"/>
                <a:gd name="connsiteX54" fmla="*/ 62482 w 607639"/>
                <a:gd name="connsiteY54" fmla="*/ 379212 h 606722"/>
                <a:gd name="connsiteX55" fmla="*/ 25278 w 607639"/>
                <a:gd name="connsiteY55" fmla="*/ 379212 h 606722"/>
                <a:gd name="connsiteX56" fmla="*/ 0 w 607639"/>
                <a:gd name="connsiteY56" fmla="*/ 353884 h 606722"/>
                <a:gd name="connsiteX57" fmla="*/ 0 w 607639"/>
                <a:gd name="connsiteY57" fmla="*/ 252749 h 606722"/>
                <a:gd name="connsiteX58" fmla="*/ 25278 w 607639"/>
                <a:gd name="connsiteY58" fmla="*/ 227510 h 606722"/>
                <a:gd name="connsiteX59" fmla="*/ 62482 w 607639"/>
                <a:gd name="connsiteY59" fmla="*/ 227510 h 606722"/>
                <a:gd name="connsiteX60" fmla="*/ 79482 w 607639"/>
                <a:gd name="connsiteY60" fmla="*/ 186629 h 606722"/>
                <a:gd name="connsiteX61" fmla="*/ 53225 w 607639"/>
                <a:gd name="connsiteY61" fmla="*/ 160323 h 606722"/>
                <a:gd name="connsiteX62" fmla="*/ 53225 w 607639"/>
                <a:gd name="connsiteY62" fmla="*/ 124597 h 606722"/>
                <a:gd name="connsiteX63" fmla="*/ 124786 w 607639"/>
                <a:gd name="connsiteY63" fmla="*/ 53145 h 606722"/>
                <a:gd name="connsiteX64" fmla="*/ 160566 w 607639"/>
                <a:gd name="connsiteY64" fmla="*/ 53145 h 606722"/>
                <a:gd name="connsiteX65" fmla="*/ 186911 w 607639"/>
                <a:gd name="connsiteY65" fmla="*/ 79451 h 606722"/>
                <a:gd name="connsiteX66" fmla="*/ 227854 w 607639"/>
                <a:gd name="connsiteY66" fmla="*/ 62387 h 606722"/>
                <a:gd name="connsiteX67" fmla="*/ 227854 w 607639"/>
                <a:gd name="connsiteY67" fmla="*/ 25239 h 606722"/>
                <a:gd name="connsiteX68" fmla="*/ 253131 w 607639"/>
                <a:gd name="connsiteY68"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606722">
                  <a:moveTo>
                    <a:pt x="303820" y="278099"/>
                  </a:moveTo>
                  <a:cubicBezTo>
                    <a:pt x="317792" y="278099"/>
                    <a:pt x="329118" y="289410"/>
                    <a:pt x="329118" y="303362"/>
                  </a:cubicBezTo>
                  <a:cubicBezTo>
                    <a:pt x="329118" y="317314"/>
                    <a:pt x="317792" y="328625"/>
                    <a:pt x="303820" y="328625"/>
                  </a:cubicBezTo>
                  <a:cubicBezTo>
                    <a:pt x="289848" y="328625"/>
                    <a:pt x="278522" y="317314"/>
                    <a:pt x="278522" y="303362"/>
                  </a:cubicBezTo>
                  <a:cubicBezTo>
                    <a:pt x="278522" y="289410"/>
                    <a:pt x="289848" y="278099"/>
                    <a:pt x="303820" y="278099"/>
                  </a:cubicBezTo>
                  <a:close/>
                  <a:moveTo>
                    <a:pt x="303775" y="252735"/>
                  </a:moveTo>
                  <a:cubicBezTo>
                    <a:pt x="275921" y="252735"/>
                    <a:pt x="253140" y="275492"/>
                    <a:pt x="253140" y="303317"/>
                  </a:cubicBezTo>
                  <a:cubicBezTo>
                    <a:pt x="253140" y="331231"/>
                    <a:pt x="275921" y="353900"/>
                    <a:pt x="303775" y="353900"/>
                  </a:cubicBezTo>
                  <a:cubicBezTo>
                    <a:pt x="331718" y="353900"/>
                    <a:pt x="354410" y="331231"/>
                    <a:pt x="354410" y="303317"/>
                  </a:cubicBezTo>
                  <a:cubicBezTo>
                    <a:pt x="354410" y="275492"/>
                    <a:pt x="331718" y="252735"/>
                    <a:pt x="303775" y="252735"/>
                  </a:cubicBezTo>
                  <a:close/>
                  <a:moveTo>
                    <a:pt x="303775" y="202241"/>
                  </a:moveTo>
                  <a:cubicBezTo>
                    <a:pt x="359660" y="202241"/>
                    <a:pt x="405045" y="247579"/>
                    <a:pt x="405045" y="303317"/>
                  </a:cubicBezTo>
                  <a:cubicBezTo>
                    <a:pt x="405045" y="359144"/>
                    <a:pt x="359660" y="404482"/>
                    <a:pt x="303775" y="404482"/>
                  </a:cubicBezTo>
                  <a:cubicBezTo>
                    <a:pt x="247978" y="404482"/>
                    <a:pt x="202593" y="359144"/>
                    <a:pt x="202593" y="303317"/>
                  </a:cubicBezTo>
                  <a:cubicBezTo>
                    <a:pt x="202593" y="247579"/>
                    <a:pt x="247978" y="202241"/>
                    <a:pt x="303775" y="202241"/>
                  </a:cubicBezTo>
                  <a:close/>
                  <a:moveTo>
                    <a:pt x="303775" y="151703"/>
                  </a:moveTo>
                  <a:cubicBezTo>
                    <a:pt x="220021" y="151703"/>
                    <a:pt x="151932" y="219689"/>
                    <a:pt x="151932" y="303317"/>
                  </a:cubicBezTo>
                  <a:cubicBezTo>
                    <a:pt x="151932" y="387033"/>
                    <a:pt x="220021" y="455019"/>
                    <a:pt x="303775" y="455019"/>
                  </a:cubicBezTo>
                  <a:cubicBezTo>
                    <a:pt x="387618" y="455019"/>
                    <a:pt x="455707" y="387033"/>
                    <a:pt x="455707" y="303317"/>
                  </a:cubicBezTo>
                  <a:cubicBezTo>
                    <a:pt x="455707" y="219689"/>
                    <a:pt x="387618" y="151703"/>
                    <a:pt x="303775" y="151703"/>
                  </a:cubicBezTo>
                  <a:close/>
                  <a:moveTo>
                    <a:pt x="253131" y="0"/>
                  </a:moveTo>
                  <a:lnTo>
                    <a:pt x="354419" y="0"/>
                  </a:lnTo>
                  <a:cubicBezTo>
                    <a:pt x="368482" y="0"/>
                    <a:pt x="379786" y="11287"/>
                    <a:pt x="379786" y="25239"/>
                  </a:cubicBezTo>
                  <a:lnTo>
                    <a:pt x="379786" y="62387"/>
                  </a:lnTo>
                  <a:cubicBezTo>
                    <a:pt x="393849" y="66831"/>
                    <a:pt x="407555" y="72519"/>
                    <a:pt x="420639" y="79451"/>
                  </a:cubicBezTo>
                  <a:lnTo>
                    <a:pt x="446985" y="53145"/>
                  </a:lnTo>
                  <a:cubicBezTo>
                    <a:pt x="456953" y="43191"/>
                    <a:pt x="472974" y="43191"/>
                    <a:pt x="482854" y="53145"/>
                  </a:cubicBezTo>
                  <a:lnTo>
                    <a:pt x="554414" y="124597"/>
                  </a:lnTo>
                  <a:cubicBezTo>
                    <a:pt x="564294" y="134462"/>
                    <a:pt x="564294" y="150459"/>
                    <a:pt x="554414" y="160323"/>
                  </a:cubicBezTo>
                  <a:lnTo>
                    <a:pt x="528069" y="186629"/>
                  </a:lnTo>
                  <a:cubicBezTo>
                    <a:pt x="535011" y="199782"/>
                    <a:pt x="540707" y="213468"/>
                    <a:pt x="545158" y="227510"/>
                  </a:cubicBezTo>
                  <a:lnTo>
                    <a:pt x="582273" y="227510"/>
                  </a:lnTo>
                  <a:cubicBezTo>
                    <a:pt x="596336" y="227510"/>
                    <a:pt x="607639" y="238796"/>
                    <a:pt x="607639" y="252749"/>
                  </a:cubicBezTo>
                  <a:lnTo>
                    <a:pt x="607639" y="353884"/>
                  </a:lnTo>
                  <a:cubicBezTo>
                    <a:pt x="607639" y="367926"/>
                    <a:pt x="596247" y="379212"/>
                    <a:pt x="582273" y="379212"/>
                  </a:cubicBezTo>
                  <a:lnTo>
                    <a:pt x="545158" y="379212"/>
                  </a:lnTo>
                  <a:cubicBezTo>
                    <a:pt x="540707" y="393254"/>
                    <a:pt x="535011" y="406940"/>
                    <a:pt x="528069" y="420004"/>
                  </a:cubicBezTo>
                  <a:lnTo>
                    <a:pt x="554414" y="446310"/>
                  </a:lnTo>
                  <a:cubicBezTo>
                    <a:pt x="564294" y="456263"/>
                    <a:pt x="564294" y="472260"/>
                    <a:pt x="554414" y="482125"/>
                  </a:cubicBezTo>
                  <a:lnTo>
                    <a:pt x="482854" y="553577"/>
                  </a:lnTo>
                  <a:cubicBezTo>
                    <a:pt x="472974" y="563442"/>
                    <a:pt x="456953" y="563442"/>
                    <a:pt x="446985" y="553577"/>
                  </a:cubicBezTo>
                  <a:lnTo>
                    <a:pt x="420639" y="527271"/>
                  </a:lnTo>
                  <a:cubicBezTo>
                    <a:pt x="407555" y="534203"/>
                    <a:pt x="393849" y="539802"/>
                    <a:pt x="379786" y="544246"/>
                  </a:cubicBezTo>
                  <a:lnTo>
                    <a:pt x="379786" y="581394"/>
                  </a:lnTo>
                  <a:cubicBezTo>
                    <a:pt x="379786" y="595435"/>
                    <a:pt x="368393" y="606722"/>
                    <a:pt x="354419" y="606722"/>
                  </a:cubicBezTo>
                  <a:lnTo>
                    <a:pt x="253131" y="606722"/>
                  </a:lnTo>
                  <a:cubicBezTo>
                    <a:pt x="239157" y="606722"/>
                    <a:pt x="227854" y="595435"/>
                    <a:pt x="227854" y="581394"/>
                  </a:cubicBezTo>
                  <a:lnTo>
                    <a:pt x="227854" y="544246"/>
                  </a:lnTo>
                  <a:cubicBezTo>
                    <a:pt x="213791" y="539802"/>
                    <a:pt x="200084" y="534203"/>
                    <a:pt x="186911" y="527271"/>
                  </a:cubicBezTo>
                  <a:lnTo>
                    <a:pt x="160566" y="553577"/>
                  </a:lnTo>
                  <a:cubicBezTo>
                    <a:pt x="150686" y="563442"/>
                    <a:pt x="134665" y="563442"/>
                    <a:pt x="124786" y="553577"/>
                  </a:cubicBezTo>
                  <a:lnTo>
                    <a:pt x="53225" y="482125"/>
                  </a:lnTo>
                  <a:cubicBezTo>
                    <a:pt x="43257" y="472260"/>
                    <a:pt x="43257" y="456263"/>
                    <a:pt x="53225" y="446310"/>
                  </a:cubicBezTo>
                  <a:lnTo>
                    <a:pt x="79482" y="420004"/>
                  </a:lnTo>
                  <a:cubicBezTo>
                    <a:pt x="72629" y="406940"/>
                    <a:pt x="66932" y="393254"/>
                    <a:pt x="62482" y="379212"/>
                  </a:cubicBezTo>
                  <a:lnTo>
                    <a:pt x="25278" y="379212"/>
                  </a:lnTo>
                  <a:cubicBezTo>
                    <a:pt x="11304" y="379212"/>
                    <a:pt x="0" y="367926"/>
                    <a:pt x="0" y="353884"/>
                  </a:cubicBezTo>
                  <a:lnTo>
                    <a:pt x="0" y="252749"/>
                  </a:lnTo>
                  <a:cubicBezTo>
                    <a:pt x="0" y="238796"/>
                    <a:pt x="11304" y="227510"/>
                    <a:pt x="25278" y="227510"/>
                  </a:cubicBezTo>
                  <a:lnTo>
                    <a:pt x="62482" y="227510"/>
                  </a:lnTo>
                  <a:cubicBezTo>
                    <a:pt x="66932" y="213468"/>
                    <a:pt x="72629" y="199782"/>
                    <a:pt x="79482" y="186629"/>
                  </a:cubicBezTo>
                  <a:lnTo>
                    <a:pt x="53225" y="160323"/>
                  </a:lnTo>
                  <a:cubicBezTo>
                    <a:pt x="43257" y="150459"/>
                    <a:pt x="43257" y="134462"/>
                    <a:pt x="53225" y="124597"/>
                  </a:cubicBezTo>
                  <a:lnTo>
                    <a:pt x="124786" y="53145"/>
                  </a:lnTo>
                  <a:cubicBezTo>
                    <a:pt x="134665" y="43191"/>
                    <a:pt x="150686" y="43191"/>
                    <a:pt x="160566" y="53145"/>
                  </a:cubicBezTo>
                  <a:lnTo>
                    <a:pt x="186911" y="79451"/>
                  </a:lnTo>
                  <a:cubicBezTo>
                    <a:pt x="200084" y="72519"/>
                    <a:pt x="213791" y="66831"/>
                    <a:pt x="227854" y="62387"/>
                  </a:cubicBezTo>
                  <a:lnTo>
                    <a:pt x="227854" y="25239"/>
                  </a:lnTo>
                  <a:cubicBezTo>
                    <a:pt x="227854" y="11287"/>
                    <a:pt x="239157" y="0"/>
                    <a:pt x="253131" y="0"/>
                  </a:cubicBezTo>
                  <a:close/>
                </a:path>
              </a:pathLst>
            </a:custGeom>
            <a:solidFill>
              <a:srgbClr val="2285C5"/>
            </a:solidFill>
            <a:ln>
              <a:noFill/>
            </a:ln>
          </p:spPr>
          <p:txBody>
            <a:bodyPr/>
            <a:lstStyle/>
            <a:p>
              <a:endParaRPr lang="zh-CN" altLang="en-US">
                <a:cs typeface="+mn-ea"/>
                <a:sym typeface="+mn-lt"/>
              </a:endParaRPr>
            </a:p>
          </p:txBody>
        </p:sp>
        <p:graphicFrame>
          <p:nvGraphicFramePr>
            <p:cNvPr id="63" name="图表 62"/>
            <p:cNvGraphicFramePr/>
            <p:nvPr/>
          </p:nvGraphicFramePr>
          <p:xfrm>
            <a:off x="945612" y="4055436"/>
            <a:ext cx="3098588" cy="1158384"/>
          </p:xfrm>
          <a:graphic>
            <a:graphicData uri="http://schemas.openxmlformats.org/drawingml/2006/chart">
              <c:chart xmlns:c="http://schemas.openxmlformats.org/drawingml/2006/chart" xmlns:r="http://schemas.openxmlformats.org/officeDocument/2006/relationships" r:id="rId1"/>
            </a:graphicData>
          </a:graphic>
        </p:graphicFrame>
        <p:sp>
          <p:nvSpPr>
            <p:cNvPr id="85" name="文本框 84"/>
            <p:cNvSpPr txBox="1"/>
            <p:nvPr/>
          </p:nvSpPr>
          <p:spPr>
            <a:xfrm>
              <a:off x="1008972" y="4148880"/>
              <a:ext cx="1679266" cy="369332"/>
            </a:xfrm>
            <a:prstGeom prst="rect">
              <a:avLst/>
            </a:prstGeom>
            <a:noFill/>
          </p:spPr>
          <p:txBody>
            <a:bodyPr wrap="square" rtlCol="0">
              <a:spAutoFit/>
            </a:bodyPr>
            <a:lstStyle/>
            <a:p>
              <a:r>
                <a:rPr lang="zh-CN" altLang="en-US" dirty="0">
                  <a:solidFill>
                    <a:schemeClr val="bg2">
                      <a:lumMod val="25000"/>
                    </a:schemeClr>
                  </a:solidFill>
                  <a:cs typeface="+mn-ea"/>
                  <a:sym typeface="+mn-lt"/>
                </a:rPr>
                <a:t>￥</a:t>
              </a:r>
              <a:r>
                <a:rPr lang="en-US" altLang="zh-CN" dirty="0">
                  <a:solidFill>
                    <a:schemeClr val="bg2">
                      <a:lumMod val="25000"/>
                    </a:schemeClr>
                  </a:solidFill>
                  <a:cs typeface="+mn-ea"/>
                  <a:sym typeface="+mn-lt"/>
                </a:rPr>
                <a:t>23456</a:t>
              </a:r>
              <a:endParaRPr lang="zh-CN" altLang="en-US" dirty="0">
                <a:solidFill>
                  <a:schemeClr val="bg2">
                    <a:lumMod val="25000"/>
                  </a:schemeClr>
                </a:solidFill>
                <a:cs typeface="+mn-ea"/>
                <a:sym typeface="+mn-lt"/>
              </a:endParaRPr>
            </a:p>
          </p:txBody>
        </p:sp>
      </p:grpSp>
      <p:grpSp>
        <p:nvGrpSpPr>
          <p:cNvPr id="102" name="组合 101"/>
          <p:cNvGrpSpPr/>
          <p:nvPr/>
        </p:nvGrpSpPr>
        <p:grpSpPr>
          <a:xfrm>
            <a:off x="3602366" y="1907650"/>
            <a:ext cx="3243283" cy="3212726"/>
            <a:chOff x="3602366" y="1907650"/>
            <a:chExt cx="3243283" cy="3212726"/>
          </a:xfrm>
        </p:grpSpPr>
        <p:grpSp>
          <p:nvGrpSpPr>
            <p:cNvPr id="92" name="组合 91"/>
            <p:cNvGrpSpPr/>
            <p:nvPr/>
          </p:nvGrpSpPr>
          <p:grpSpPr>
            <a:xfrm rot="5400000" flipH="1">
              <a:off x="3349454" y="2160562"/>
              <a:ext cx="2945107" cy="2439284"/>
              <a:chOff x="-107281" y="2214417"/>
              <a:chExt cx="9458492" cy="2521969"/>
            </a:xfrm>
          </p:grpSpPr>
          <p:sp>
            <p:nvSpPr>
              <p:cNvPr id="93" name="任意多边形: 形状 33"/>
              <p:cNvSpPr/>
              <p:nvPr/>
            </p:nvSpPr>
            <p:spPr>
              <a:xfrm>
                <a:off x="-107281" y="2214417"/>
                <a:ext cx="9458492" cy="2521969"/>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1" u="none" strike="noStrike" kern="0" cap="none" spc="0" normalizeH="0" baseline="0" noProof="0" dirty="0">
                  <a:ln>
                    <a:noFill/>
                  </a:ln>
                  <a:solidFill>
                    <a:srgbClr val="FFFFFF"/>
                  </a:solidFill>
                  <a:effectLst/>
                  <a:uLnTx/>
                  <a:uFillTx/>
                  <a:cs typeface="+mn-ea"/>
                  <a:sym typeface="+mn-lt"/>
                </a:endParaRPr>
              </a:p>
            </p:txBody>
          </p:sp>
          <p:sp>
            <p:nvSpPr>
              <p:cNvPr id="94" name="矩形 93"/>
              <p:cNvSpPr/>
              <p:nvPr/>
            </p:nvSpPr>
            <p:spPr>
              <a:xfrm>
                <a:off x="-9405" y="2214417"/>
                <a:ext cx="8775453" cy="2521969"/>
              </a:xfrm>
              <a:prstGeom prst="rect">
                <a:avLst/>
              </a:prstGeom>
              <a:solidFill>
                <a:srgbClr val="FFFFFF"/>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1" u="none" strike="noStrike" kern="0" cap="none" spc="0" normalizeH="0" baseline="0" noProof="0">
                  <a:ln>
                    <a:noFill/>
                  </a:ln>
                  <a:solidFill>
                    <a:srgbClr val="FFFFFF"/>
                  </a:solidFill>
                  <a:effectLst/>
                  <a:uLnTx/>
                  <a:uFillTx/>
                  <a:cs typeface="+mn-ea"/>
                  <a:sym typeface="+mn-lt"/>
                </a:endParaRPr>
              </a:p>
            </p:txBody>
          </p:sp>
        </p:grpSp>
        <p:sp>
          <p:nvSpPr>
            <p:cNvPr id="60" name="t1"/>
            <p:cNvSpPr>
              <a:spLocks noChangeAspect="1"/>
            </p:cNvSpPr>
            <p:nvPr/>
          </p:nvSpPr>
          <p:spPr bwMode="auto">
            <a:xfrm>
              <a:off x="4645726" y="3084461"/>
              <a:ext cx="609685" cy="601061"/>
            </a:xfrm>
            <a:custGeom>
              <a:avLst/>
              <a:gdLst>
                <a:gd name="connsiteX0" fmla="*/ 261001 w 608698"/>
                <a:gd name="connsiteY0" fmla="*/ 479068 h 600088"/>
                <a:gd name="connsiteX1" fmla="*/ 432425 w 608698"/>
                <a:gd name="connsiteY1" fmla="*/ 554184 h 600088"/>
                <a:gd name="connsiteX2" fmla="*/ 603774 w 608698"/>
                <a:gd name="connsiteY2" fmla="*/ 479068 h 600088"/>
                <a:gd name="connsiteX3" fmla="*/ 608697 w 608698"/>
                <a:gd name="connsiteY3" fmla="*/ 502020 h 600088"/>
                <a:gd name="connsiteX4" fmla="*/ 432425 w 608698"/>
                <a:gd name="connsiteY4" fmla="*/ 600088 h 600088"/>
                <a:gd name="connsiteX5" fmla="*/ 256152 w 608698"/>
                <a:gd name="connsiteY5" fmla="*/ 502020 h 600088"/>
                <a:gd name="connsiteX6" fmla="*/ 261001 w 608698"/>
                <a:gd name="connsiteY6" fmla="*/ 479068 h 600088"/>
                <a:gd name="connsiteX7" fmla="*/ 4924 w 608698"/>
                <a:gd name="connsiteY7" fmla="*/ 382605 h 600088"/>
                <a:gd name="connsiteX8" fmla="*/ 176285 w 608698"/>
                <a:gd name="connsiteY8" fmla="*/ 457793 h 600088"/>
                <a:gd name="connsiteX9" fmla="*/ 236041 w 608698"/>
                <a:gd name="connsiteY9" fmla="*/ 451980 h 600088"/>
                <a:gd name="connsiteX10" fmla="*/ 231640 w 608698"/>
                <a:gd name="connsiteY10" fmla="*/ 462264 h 600088"/>
                <a:gd name="connsiteX11" fmla="*/ 225000 w 608698"/>
                <a:gd name="connsiteY11" fmla="*/ 493412 h 600088"/>
                <a:gd name="connsiteX12" fmla="*/ 225298 w 608698"/>
                <a:gd name="connsiteY12" fmla="*/ 499820 h 600088"/>
                <a:gd name="connsiteX13" fmla="*/ 176285 w 608698"/>
                <a:gd name="connsiteY13" fmla="*/ 503695 h 600088"/>
                <a:gd name="connsiteX14" fmla="*/ 0 w 608698"/>
                <a:gd name="connsiteY14" fmla="*/ 405556 h 600088"/>
                <a:gd name="connsiteX15" fmla="*/ 4924 w 608698"/>
                <a:gd name="connsiteY15" fmla="*/ 382605 h 600088"/>
                <a:gd name="connsiteX16" fmla="*/ 261001 w 608698"/>
                <a:gd name="connsiteY16" fmla="*/ 375478 h 600088"/>
                <a:gd name="connsiteX17" fmla="*/ 432425 w 608698"/>
                <a:gd name="connsiteY17" fmla="*/ 450622 h 600088"/>
                <a:gd name="connsiteX18" fmla="*/ 603774 w 608698"/>
                <a:gd name="connsiteY18" fmla="*/ 375478 h 600088"/>
                <a:gd name="connsiteX19" fmla="*/ 608697 w 608698"/>
                <a:gd name="connsiteY19" fmla="*/ 398416 h 600088"/>
                <a:gd name="connsiteX20" fmla="*/ 432425 w 608698"/>
                <a:gd name="connsiteY20" fmla="*/ 496498 h 600088"/>
                <a:gd name="connsiteX21" fmla="*/ 256152 w 608698"/>
                <a:gd name="connsiteY21" fmla="*/ 398416 h 600088"/>
                <a:gd name="connsiteX22" fmla="*/ 261001 w 608698"/>
                <a:gd name="connsiteY22" fmla="*/ 375478 h 600088"/>
                <a:gd name="connsiteX23" fmla="*/ 4924 w 608698"/>
                <a:gd name="connsiteY23" fmla="*/ 279086 h 600088"/>
                <a:gd name="connsiteX24" fmla="*/ 176285 w 608698"/>
                <a:gd name="connsiteY24" fmla="*/ 354274 h 600088"/>
                <a:gd name="connsiteX25" fmla="*/ 236041 w 608698"/>
                <a:gd name="connsiteY25" fmla="*/ 348461 h 600088"/>
                <a:gd name="connsiteX26" fmla="*/ 231640 w 608698"/>
                <a:gd name="connsiteY26" fmla="*/ 358745 h 600088"/>
                <a:gd name="connsiteX27" fmla="*/ 225000 w 608698"/>
                <a:gd name="connsiteY27" fmla="*/ 389818 h 600088"/>
                <a:gd name="connsiteX28" fmla="*/ 225298 w 608698"/>
                <a:gd name="connsiteY28" fmla="*/ 396301 h 600088"/>
                <a:gd name="connsiteX29" fmla="*/ 176285 w 608698"/>
                <a:gd name="connsiteY29" fmla="*/ 400176 h 600088"/>
                <a:gd name="connsiteX30" fmla="*/ 0 w 608698"/>
                <a:gd name="connsiteY30" fmla="*/ 302037 h 600088"/>
                <a:gd name="connsiteX31" fmla="*/ 4924 w 608698"/>
                <a:gd name="connsiteY31" fmla="*/ 279086 h 600088"/>
                <a:gd name="connsiteX32" fmla="*/ 261001 w 608698"/>
                <a:gd name="connsiteY32" fmla="*/ 271959 h 600088"/>
                <a:gd name="connsiteX33" fmla="*/ 432425 w 608698"/>
                <a:gd name="connsiteY33" fmla="*/ 347103 h 600088"/>
                <a:gd name="connsiteX34" fmla="*/ 603774 w 608698"/>
                <a:gd name="connsiteY34" fmla="*/ 271959 h 600088"/>
                <a:gd name="connsiteX35" fmla="*/ 608697 w 608698"/>
                <a:gd name="connsiteY35" fmla="*/ 294897 h 600088"/>
                <a:gd name="connsiteX36" fmla="*/ 432425 w 608698"/>
                <a:gd name="connsiteY36" fmla="*/ 392979 h 600088"/>
                <a:gd name="connsiteX37" fmla="*/ 256152 w 608698"/>
                <a:gd name="connsiteY37" fmla="*/ 294897 h 600088"/>
                <a:gd name="connsiteX38" fmla="*/ 261001 w 608698"/>
                <a:gd name="connsiteY38" fmla="*/ 271959 h 600088"/>
                <a:gd name="connsiteX39" fmla="*/ 4924 w 608698"/>
                <a:gd name="connsiteY39" fmla="*/ 175567 h 600088"/>
                <a:gd name="connsiteX40" fmla="*/ 176285 w 608698"/>
                <a:gd name="connsiteY40" fmla="*/ 250713 h 600088"/>
                <a:gd name="connsiteX41" fmla="*/ 236041 w 608698"/>
                <a:gd name="connsiteY41" fmla="*/ 244904 h 600088"/>
                <a:gd name="connsiteX42" fmla="*/ 231640 w 608698"/>
                <a:gd name="connsiteY42" fmla="*/ 255182 h 600088"/>
                <a:gd name="connsiteX43" fmla="*/ 225000 w 608698"/>
                <a:gd name="connsiteY43" fmla="*/ 286238 h 600088"/>
                <a:gd name="connsiteX44" fmla="*/ 225298 w 608698"/>
                <a:gd name="connsiteY44" fmla="*/ 292718 h 600088"/>
                <a:gd name="connsiteX45" fmla="*/ 176285 w 608698"/>
                <a:gd name="connsiteY45" fmla="*/ 296516 h 600088"/>
                <a:gd name="connsiteX46" fmla="*/ 0 w 608698"/>
                <a:gd name="connsiteY46" fmla="*/ 198506 h 600088"/>
                <a:gd name="connsiteX47" fmla="*/ 4924 w 608698"/>
                <a:gd name="connsiteY47" fmla="*/ 175567 h 600088"/>
                <a:gd name="connsiteX48" fmla="*/ 432425 w 608698"/>
                <a:gd name="connsiteY48" fmla="*/ 96392 h 600088"/>
                <a:gd name="connsiteX49" fmla="*/ 608698 w 608698"/>
                <a:gd name="connsiteY49" fmla="*/ 194443 h 600088"/>
                <a:gd name="connsiteX50" fmla="*/ 432425 w 608698"/>
                <a:gd name="connsiteY50" fmla="*/ 292494 h 600088"/>
                <a:gd name="connsiteX51" fmla="*/ 256152 w 608698"/>
                <a:gd name="connsiteY51" fmla="*/ 194443 h 600088"/>
                <a:gd name="connsiteX52" fmla="*/ 432425 w 608698"/>
                <a:gd name="connsiteY52" fmla="*/ 96392 h 600088"/>
                <a:gd name="connsiteX53" fmla="*/ 176258 w 608698"/>
                <a:gd name="connsiteY53" fmla="*/ 0 h 600088"/>
                <a:gd name="connsiteX54" fmla="*/ 347817 w 608698"/>
                <a:gd name="connsiteY54" fmla="*/ 75446 h 600088"/>
                <a:gd name="connsiteX55" fmla="*/ 224966 w 608698"/>
                <a:gd name="connsiteY55" fmla="*/ 185823 h 600088"/>
                <a:gd name="connsiteX56" fmla="*/ 225264 w 608698"/>
                <a:gd name="connsiteY56" fmla="*/ 192228 h 600088"/>
                <a:gd name="connsiteX57" fmla="*/ 176258 w 608698"/>
                <a:gd name="connsiteY57" fmla="*/ 196101 h 600088"/>
                <a:gd name="connsiteX58" fmla="*/ 0 w 608698"/>
                <a:gd name="connsiteY58" fmla="*/ 98013 h 600088"/>
                <a:gd name="connsiteX59" fmla="*/ 176258 w 608698"/>
                <a:gd name="connsiteY59" fmla="*/ 0 h 60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8698" h="600088">
                  <a:moveTo>
                    <a:pt x="261001" y="479068"/>
                  </a:moveTo>
                  <a:cubicBezTo>
                    <a:pt x="279575" y="522140"/>
                    <a:pt x="349249" y="554184"/>
                    <a:pt x="432425" y="554184"/>
                  </a:cubicBezTo>
                  <a:cubicBezTo>
                    <a:pt x="515600" y="554184"/>
                    <a:pt x="585199" y="522140"/>
                    <a:pt x="603774" y="479068"/>
                  </a:cubicBezTo>
                  <a:cubicBezTo>
                    <a:pt x="606981" y="486371"/>
                    <a:pt x="608697" y="494046"/>
                    <a:pt x="608697" y="502020"/>
                  </a:cubicBezTo>
                  <a:cubicBezTo>
                    <a:pt x="608697" y="556196"/>
                    <a:pt x="529774" y="600088"/>
                    <a:pt x="432425" y="600088"/>
                  </a:cubicBezTo>
                  <a:cubicBezTo>
                    <a:pt x="335076" y="600088"/>
                    <a:pt x="256152" y="556196"/>
                    <a:pt x="256152" y="502020"/>
                  </a:cubicBezTo>
                  <a:cubicBezTo>
                    <a:pt x="256152" y="494046"/>
                    <a:pt x="257868" y="486371"/>
                    <a:pt x="261001" y="479068"/>
                  </a:cubicBezTo>
                  <a:close/>
                  <a:moveTo>
                    <a:pt x="4924" y="382605"/>
                  </a:moveTo>
                  <a:cubicBezTo>
                    <a:pt x="23425" y="425750"/>
                    <a:pt x="93103" y="457793"/>
                    <a:pt x="176285" y="457793"/>
                  </a:cubicBezTo>
                  <a:cubicBezTo>
                    <a:pt x="197248" y="457793"/>
                    <a:pt x="217391" y="455781"/>
                    <a:pt x="236041" y="451980"/>
                  </a:cubicBezTo>
                  <a:lnTo>
                    <a:pt x="231640" y="462264"/>
                  </a:lnTo>
                  <a:cubicBezTo>
                    <a:pt x="227238" y="472398"/>
                    <a:pt x="225000" y="482905"/>
                    <a:pt x="225000" y="493412"/>
                  </a:cubicBezTo>
                  <a:cubicBezTo>
                    <a:pt x="225000" y="495573"/>
                    <a:pt x="225149" y="497734"/>
                    <a:pt x="225298" y="499820"/>
                  </a:cubicBezTo>
                  <a:cubicBezTo>
                    <a:pt x="209781" y="502354"/>
                    <a:pt x="193294" y="503695"/>
                    <a:pt x="176285" y="503695"/>
                  </a:cubicBezTo>
                  <a:cubicBezTo>
                    <a:pt x="78929" y="503695"/>
                    <a:pt x="0" y="459730"/>
                    <a:pt x="0" y="405556"/>
                  </a:cubicBezTo>
                  <a:cubicBezTo>
                    <a:pt x="0" y="397657"/>
                    <a:pt x="1716" y="389982"/>
                    <a:pt x="4924" y="382605"/>
                  </a:cubicBezTo>
                  <a:close/>
                  <a:moveTo>
                    <a:pt x="261001" y="375478"/>
                  </a:moveTo>
                  <a:cubicBezTo>
                    <a:pt x="279575" y="418598"/>
                    <a:pt x="349249" y="450622"/>
                    <a:pt x="432425" y="450622"/>
                  </a:cubicBezTo>
                  <a:cubicBezTo>
                    <a:pt x="515600" y="450622"/>
                    <a:pt x="585199" y="418598"/>
                    <a:pt x="603774" y="375478"/>
                  </a:cubicBezTo>
                  <a:cubicBezTo>
                    <a:pt x="606981" y="382851"/>
                    <a:pt x="608697" y="390522"/>
                    <a:pt x="608697" y="398416"/>
                  </a:cubicBezTo>
                  <a:cubicBezTo>
                    <a:pt x="608697" y="452558"/>
                    <a:pt x="529774" y="496498"/>
                    <a:pt x="432425" y="496498"/>
                  </a:cubicBezTo>
                  <a:cubicBezTo>
                    <a:pt x="335076" y="496498"/>
                    <a:pt x="256152" y="452558"/>
                    <a:pt x="256152" y="398416"/>
                  </a:cubicBezTo>
                  <a:cubicBezTo>
                    <a:pt x="256152" y="390522"/>
                    <a:pt x="257868" y="382851"/>
                    <a:pt x="261001" y="375478"/>
                  </a:cubicBezTo>
                  <a:close/>
                  <a:moveTo>
                    <a:pt x="4924" y="279086"/>
                  </a:moveTo>
                  <a:cubicBezTo>
                    <a:pt x="23425" y="322231"/>
                    <a:pt x="93103" y="354274"/>
                    <a:pt x="176285" y="354274"/>
                  </a:cubicBezTo>
                  <a:cubicBezTo>
                    <a:pt x="197248" y="354274"/>
                    <a:pt x="217391" y="352187"/>
                    <a:pt x="236041" y="348461"/>
                  </a:cubicBezTo>
                  <a:lnTo>
                    <a:pt x="231640" y="358745"/>
                  </a:lnTo>
                  <a:cubicBezTo>
                    <a:pt x="227238" y="368879"/>
                    <a:pt x="225000" y="379311"/>
                    <a:pt x="225000" y="389818"/>
                  </a:cubicBezTo>
                  <a:cubicBezTo>
                    <a:pt x="225000" y="392054"/>
                    <a:pt x="225149" y="394140"/>
                    <a:pt x="225298" y="396301"/>
                  </a:cubicBezTo>
                  <a:cubicBezTo>
                    <a:pt x="209781" y="398835"/>
                    <a:pt x="193294" y="400176"/>
                    <a:pt x="176285" y="400176"/>
                  </a:cubicBezTo>
                  <a:cubicBezTo>
                    <a:pt x="78929" y="400176"/>
                    <a:pt x="0" y="356211"/>
                    <a:pt x="0" y="302037"/>
                  </a:cubicBezTo>
                  <a:cubicBezTo>
                    <a:pt x="0" y="294138"/>
                    <a:pt x="1716" y="286463"/>
                    <a:pt x="4924" y="279086"/>
                  </a:cubicBezTo>
                  <a:close/>
                  <a:moveTo>
                    <a:pt x="261001" y="271959"/>
                  </a:moveTo>
                  <a:cubicBezTo>
                    <a:pt x="279575" y="315079"/>
                    <a:pt x="349249" y="347103"/>
                    <a:pt x="432425" y="347103"/>
                  </a:cubicBezTo>
                  <a:cubicBezTo>
                    <a:pt x="515600" y="347103"/>
                    <a:pt x="585199" y="315079"/>
                    <a:pt x="603774" y="271959"/>
                  </a:cubicBezTo>
                  <a:cubicBezTo>
                    <a:pt x="606981" y="279332"/>
                    <a:pt x="608697" y="287003"/>
                    <a:pt x="608697" y="294897"/>
                  </a:cubicBezTo>
                  <a:cubicBezTo>
                    <a:pt x="608697" y="349039"/>
                    <a:pt x="529774" y="392979"/>
                    <a:pt x="432425" y="392979"/>
                  </a:cubicBezTo>
                  <a:cubicBezTo>
                    <a:pt x="335076" y="392979"/>
                    <a:pt x="256152" y="349039"/>
                    <a:pt x="256152" y="294897"/>
                  </a:cubicBezTo>
                  <a:cubicBezTo>
                    <a:pt x="256152" y="287003"/>
                    <a:pt x="257868" y="279332"/>
                    <a:pt x="261001" y="271959"/>
                  </a:cubicBezTo>
                  <a:close/>
                  <a:moveTo>
                    <a:pt x="4924" y="175567"/>
                  </a:moveTo>
                  <a:cubicBezTo>
                    <a:pt x="23425" y="218689"/>
                    <a:pt x="93103" y="250713"/>
                    <a:pt x="176285" y="250713"/>
                  </a:cubicBezTo>
                  <a:cubicBezTo>
                    <a:pt x="197248" y="250713"/>
                    <a:pt x="217391" y="248628"/>
                    <a:pt x="236041" y="244904"/>
                  </a:cubicBezTo>
                  <a:lnTo>
                    <a:pt x="231640" y="255182"/>
                  </a:lnTo>
                  <a:cubicBezTo>
                    <a:pt x="227238" y="265311"/>
                    <a:pt x="225000" y="275737"/>
                    <a:pt x="225000" y="286238"/>
                  </a:cubicBezTo>
                  <a:cubicBezTo>
                    <a:pt x="225000" y="288398"/>
                    <a:pt x="225149" y="290558"/>
                    <a:pt x="225298" y="292718"/>
                  </a:cubicBezTo>
                  <a:cubicBezTo>
                    <a:pt x="209781" y="295175"/>
                    <a:pt x="193294" y="296516"/>
                    <a:pt x="176285" y="296516"/>
                  </a:cubicBezTo>
                  <a:cubicBezTo>
                    <a:pt x="78929" y="296516"/>
                    <a:pt x="0" y="252650"/>
                    <a:pt x="0" y="198506"/>
                  </a:cubicBezTo>
                  <a:cubicBezTo>
                    <a:pt x="0" y="190611"/>
                    <a:pt x="1716" y="182940"/>
                    <a:pt x="4924" y="175567"/>
                  </a:cubicBezTo>
                  <a:close/>
                  <a:moveTo>
                    <a:pt x="432425" y="96392"/>
                  </a:moveTo>
                  <a:cubicBezTo>
                    <a:pt x="529778" y="96392"/>
                    <a:pt x="608698" y="140291"/>
                    <a:pt x="608698" y="194443"/>
                  </a:cubicBezTo>
                  <a:cubicBezTo>
                    <a:pt x="608698" y="248595"/>
                    <a:pt x="529778" y="292494"/>
                    <a:pt x="432425" y="292494"/>
                  </a:cubicBezTo>
                  <a:cubicBezTo>
                    <a:pt x="335072" y="292494"/>
                    <a:pt x="256152" y="248595"/>
                    <a:pt x="256152" y="194443"/>
                  </a:cubicBezTo>
                  <a:cubicBezTo>
                    <a:pt x="256152" y="140291"/>
                    <a:pt x="335072" y="96392"/>
                    <a:pt x="432425" y="96392"/>
                  </a:cubicBezTo>
                  <a:close/>
                  <a:moveTo>
                    <a:pt x="176258" y="0"/>
                  </a:moveTo>
                  <a:cubicBezTo>
                    <a:pt x="259651" y="0"/>
                    <a:pt x="329542" y="32175"/>
                    <a:pt x="347817" y="75446"/>
                  </a:cubicBezTo>
                  <a:cubicBezTo>
                    <a:pt x="275166" y="92800"/>
                    <a:pt x="224966" y="135103"/>
                    <a:pt x="224966" y="185823"/>
                  </a:cubicBezTo>
                  <a:cubicBezTo>
                    <a:pt x="224966" y="187983"/>
                    <a:pt x="225115" y="190143"/>
                    <a:pt x="225264" y="192228"/>
                  </a:cubicBezTo>
                  <a:cubicBezTo>
                    <a:pt x="209749" y="194760"/>
                    <a:pt x="193265" y="196101"/>
                    <a:pt x="176258" y="196101"/>
                  </a:cubicBezTo>
                  <a:cubicBezTo>
                    <a:pt x="78917" y="196101"/>
                    <a:pt x="0" y="152159"/>
                    <a:pt x="0" y="98013"/>
                  </a:cubicBezTo>
                  <a:cubicBezTo>
                    <a:pt x="0" y="43868"/>
                    <a:pt x="78917" y="0"/>
                    <a:pt x="176258" y="0"/>
                  </a:cubicBezTo>
                  <a:close/>
                </a:path>
              </a:pathLst>
            </a:custGeom>
            <a:solidFill>
              <a:srgbClr val="2285C5"/>
            </a:solidFill>
            <a:ln>
              <a:noFill/>
            </a:ln>
          </p:spPr>
          <p:txBody>
            <a:bodyPr/>
            <a:lstStyle/>
            <a:p>
              <a:endParaRPr lang="zh-CN" altLang="en-US">
                <a:cs typeface="+mn-ea"/>
                <a:sym typeface="+mn-lt"/>
              </a:endParaRPr>
            </a:p>
          </p:txBody>
        </p:sp>
        <p:graphicFrame>
          <p:nvGraphicFramePr>
            <p:cNvPr id="64" name="图表 63"/>
            <p:cNvGraphicFramePr/>
            <p:nvPr/>
          </p:nvGraphicFramePr>
          <p:xfrm>
            <a:off x="3747061" y="3961992"/>
            <a:ext cx="3098588" cy="1158384"/>
          </p:xfrm>
          <a:graphic>
            <a:graphicData uri="http://schemas.openxmlformats.org/drawingml/2006/chart">
              <c:chart xmlns:c="http://schemas.openxmlformats.org/drawingml/2006/chart" xmlns:r="http://schemas.openxmlformats.org/officeDocument/2006/relationships" r:id="rId2"/>
            </a:graphicData>
          </a:graphic>
        </p:graphicFrame>
        <p:grpSp>
          <p:nvGrpSpPr>
            <p:cNvPr id="67" name="组合 66"/>
            <p:cNvGrpSpPr/>
            <p:nvPr/>
          </p:nvGrpSpPr>
          <p:grpSpPr>
            <a:xfrm>
              <a:off x="3852218" y="2376803"/>
              <a:ext cx="2087515" cy="369332"/>
              <a:chOff x="996287" y="1310185"/>
              <a:chExt cx="2087515" cy="369332"/>
            </a:xfrm>
            <a:noFill/>
          </p:grpSpPr>
          <p:sp>
            <p:nvSpPr>
              <p:cNvPr id="68" name="文本框 67"/>
              <p:cNvSpPr txBox="1"/>
              <p:nvPr/>
            </p:nvSpPr>
            <p:spPr>
              <a:xfrm>
                <a:off x="996287" y="1310185"/>
                <a:ext cx="1323832" cy="369332"/>
              </a:xfrm>
              <a:prstGeom prst="rect">
                <a:avLst/>
              </a:prstGeom>
              <a:grpFill/>
            </p:spPr>
            <p:txBody>
              <a:bodyPr wrap="square" rtlCol="0">
                <a:spAutoFit/>
              </a:bodyPr>
              <a:lstStyle/>
              <a:p>
                <a:r>
                  <a:rPr lang="zh-CN" altLang="en-US" b="1" dirty="0">
                    <a:solidFill>
                      <a:srgbClr val="2285C5"/>
                    </a:solidFill>
                    <a:cs typeface="+mn-ea"/>
                    <a:sym typeface="+mn-lt"/>
                  </a:rPr>
                  <a:t>项目名称</a:t>
                </a:r>
                <a:endParaRPr lang="zh-CN" altLang="en-US" b="1" dirty="0">
                  <a:solidFill>
                    <a:srgbClr val="2285C5"/>
                  </a:solidFill>
                  <a:cs typeface="+mn-ea"/>
                  <a:sym typeface="+mn-lt"/>
                </a:endParaRPr>
              </a:p>
            </p:txBody>
          </p:sp>
          <p:grpSp>
            <p:nvGrpSpPr>
              <p:cNvPr id="69" name="组合 68"/>
              <p:cNvGrpSpPr/>
              <p:nvPr/>
            </p:nvGrpSpPr>
            <p:grpSpPr>
              <a:xfrm>
                <a:off x="3029802" y="1376333"/>
                <a:ext cx="54000" cy="237036"/>
                <a:chOff x="3603008" y="241563"/>
                <a:chExt cx="54000" cy="237036"/>
              </a:xfrm>
              <a:grpFill/>
            </p:grpSpPr>
            <p:sp>
              <p:nvSpPr>
                <p:cNvPr id="70" name="椭圆 69"/>
                <p:cNvSpPr/>
                <p:nvPr/>
              </p:nvSpPr>
              <p:spPr>
                <a:xfrm>
                  <a:off x="3603008" y="241563"/>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2285C5"/>
                    </a:solidFill>
                    <a:cs typeface="+mn-ea"/>
                    <a:sym typeface="+mn-lt"/>
                  </a:endParaRPr>
                </a:p>
              </p:txBody>
            </p:sp>
            <p:sp>
              <p:nvSpPr>
                <p:cNvPr id="71" name="椭圆 70"/>
                <p:cNvSpPr/>
                <p:nvPr/>
              </p:nvSpPr>
              <p:spPr>
                <a:xfrm>
                  <a:off x="3603008" y="3330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2285C5"/>
                    </a:solidFill>
                    <a:cs typeface="+mn-ea"/>
                    <a:sym typeface="+mn-lt"/>
                  </a:endParaRPr>
                </a:p>
              </p:txBody>
            </p:sp>
            <p:sp>
              <p:nvSpPr>
                <p:cNvPr id="72" name="椭圆 71"/>
                <p:cNvSpPr/>
                <p:nvPr/>
              </p:nvSpPr>
              <p:spPr>
                <a:xfrm>
                  <a:off x="3603008" y="424599"/>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2285C5"/>
                    </a:solidFill>
                    <a:cs typeface="+mn-ea"/>
                    <a:sym typeface="+mn-lt"/>
                  </a:endParaRPr>
                </a:p>
              </p:txBody>
            </p:sp>
          </p:grpSp>
        </p:grpSp>
        <p:sp>
          <p:nvSpPr>
            <p:cNvPr id="86" name="文本框 85"/>
            <p:cNvSpPr txBox="1"/>
            <p:nvPr/>
          </p:nvSpPr>
          <p:spPr>
            <a:xfrm>
              <a:off x="3800922" y="4055436"/>
              <a:ext cx="1679266" cy="369332"/>
            </a:xfrm>
            <a:prstGeom prst="rect">
              <a:avLst/>
            </a:prstGeom>
            <a:noFill/>
          </p:spPr>
          <p:txBody>
            <a:bodyPr wrap="square" rtlCol="0">
              <a:spAutoFit/>
            </a:bodyPr>
            <a:lstStyle/>
            <a:p>
              <a:r>
                <a:rPr lang="zh-CN" altLang="en-US" dirty="0">
                  <a:solidFill>
                    <a:schemeClr val="bg2">
                      <a:lumMod val="25000"/>
                    </a:schemeClr>
                  </a:solidFill>
                  <a:cs typeface="+mn-ea"/>
                  <a:sym typeface="+mn-lt"/>
                </a:rPr>
                <a:t>￥</a:t>
              </a:r>
              <a:r>
                <a:rPr lang="en-US" altLang="zh-CN" dirty="0">
                  <a:solidFill>
                    <a:schemeClr val="bg2">
                      <a:lumMod val="25000"/>
                    </a:schemeClr>
                  </a:solidFill>
                  <a:cs typeface="+mn-ea"/>
                  <a:sym typeface="+mn-lt"/>
                </a:rPr>
                <a:t>13268</a:t>
              </a:r>
              <a:endParaRPr lang="zh-CN" altLang="en-US" dirty="0">
                <a:solidFill>
                  <a:schemeClr val="bg2">
                    <a:lumMod val="25000"/>
                  </a:schemeClr>
                </a:solidFill>
                <a:cs typeface="+mn-ea"/>
                <a:sym typeface="+mn-lt"/>
              </a:endParaRPr>
            </a:p>
          </p:txBody>
        </p:sp>
      </p:grpSp>
      <p:grpSp>
        <p:nvGrpSpPr>
          <p:cNvPr id="103" name="组合 102"/>
          <p:cNvGrpSpPr/>
          <p:nvPr/>
        </p:nvGrpSpPr>
        <p:grpSpPr>
          <a:xfrm>
            <a:off x="6378493" y="1907651"/>
            <a:ext cx="3230139" cy="3240229"/>
            <a:chOff x="6378493" y="1907651"/>
            <a:chExt cx="3230139" cy="3240229"/>
          </a:xfrm>
        </p:grpSpPr>
        <p:grpSp>
          <p:nvGrpSpPr>
            <p:cNvPr id="95" name="组合 94"/>
            <p:cNvGrpSpPr/>
            <p:nvPr/>
          </p:nvGrpSpPr>
          <p:grpSpPr>
            <a:xfrm rot="5400000" flipH="1">
              <a:off x="6125581" y="2160563"/>
              <a:ext cx="2945107" cy="2439284"/>
              <a:chOff x="-107281" y="2214417"/>
              <a:chExt cx="9458492" cy="2521969"/>
            </a:xfrm>
          </p:grpSpPr>
          <p:sp>
            <p:nvSpPr>
              <p:cNvPr id="96" name="任意多边形: 形状 33"/>
              <p:cNvSpPr/>
              <p:nvPr/>
            </p:nvSpPr>
            <p:spPr>
              <a:xfrm>
                <a:off x="-107281" y="2214417"/>
                <a:ext cx="9458492" cy="2521969"/>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1" u="none" strike="noStrike" kern="0" cap="none" spc="0" normalizeH="0" baseline="0" noProof="0" dirty="0">
                  <a:ln>
                    <a:noFill/>
                  </a:ln>
                  <a:solidFill>
                    <a:srgbClr val="FFFFFF"/>
                  </a:solidFill>
                  <a:effectLst/>
                  <a:uLnTx/>
                  <a:uFillTx/>
                  <a:cs typeface="+mn-ea"/>
                  <a:sym typeface="+mn-lt"/>
                </a:endParaRPr>
              </a:p>
            </p:txBody>
          </p:sp>
          <p:sp>
            <p:nvSpPr>
              <p:cNvPr id="97" name="矩形 96"/>
              <p:cNvSpPr/>
              <p:nvPr/>
            </p:nvSpPr>
            <p:spPr>
              <a:xfrm>
                <a:off x="-9405" y="2214417"/>
                <a:ext cx="8775453" cy="2521969"/>
              </a:xfrm>
              <a:prstGeom prst="rect">
                <a:avLst/>
              </a:prstGeom>
              <a:solidFill>
                <a:srgbClr val="FFFFFF"/>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1" u="none" strike="noStrike" kern="0" cap="none" spc="0" normalizeH="0" baseline="0" noProof="0">
                  <a:ln>
                    <a:noFill/>
                  </a:ln>
                  <a:solidFill>
                    <a:srgbClr val="FFFFFF"/>
                  </a:solidFill>
                  <a:effectLst/>
                  <a:uLnTx/>
                  <a:uFillTx/>
                  <a:cs typeface="+mn-ea"/>
                  <a:sym typeface="+mn-lt"/>
                </a:endParaRPr>
              </a:p>
            </p:txBody>
          </p:sp>
        </p:grpSp>
        <p:sp>
          <p:nvSpPr>
            <p:cNvPr id="61" name="head_159047"/>
            <p:cNvSpPr>
              <a:spLocks noChangeAspect="1"/>
            </p:cNvSpPr>
            <p:nvPr/>
          </p:nvSpPr>
          <p:spPr bwMode="auto">
            <a:xfrm>
              <a:off x="7463683" y="3111965"/>
              <a:ext cx="522110" cy="609685"/>
            </a:xfrm>
            <a:custGeom>
              <a:avLst/>
              <a:gdLst>
                <a:gd name="connsiteX0" fmla="*/ 285752 w 517565"/>
                <a:gd name="connsiteY0" fmla="*/ 167603 h 604377"/>
                <a:gd name="connsiteX1" fmla="*/ 351625 w 517565"/>
                <a:gd name="connsiteY1" fmla="*/ 233335 h 604377"/>
                <a:gd name="connsiteX2" fmla="*/ 285752 w 517565"/>
                <a:gd name="connsiteY2" fmla="*/ 299067 h 604377"/>
                <a:gd name="connsiteX3" fmla="*/ 219879 w 517565"/>
                <a:gd name="connsiteY3" fmla="*/ 233335 h 604377"/>
                <a:gd name="connsiteX4" fmla="*/ 285752 w 517565"/>
                <a:gd name="connsiteY4" fmla="*/ 167603 h 604377"/>
                <a:gd name="connsiteX5" fmla="*/ 269947 w 517565"/>
                <a:gd name="connsiteY5" fmla="*/ 73459 h 604377"/>
                <a:gd name="connsiteX6" fmla="*/ 258620 w 517565"/>
                <a:gd name="connsiteY6" fmla="*/ 82914 h 604377"/>
                <a:gd name="connsiteX7" fmla="*/ 253606 w 517565"/>
                <a:gd name="connsiteY7" fmla="*/ 112855 h 604377"/>
                <a:gd name="connsiteX8" fmla="*/ 220553 w 517565"/>
                <a:gd name="connsiteY8" fmla="*/ 126667 h 604377"/>
                <a:gd name="connsiteX9" fmla="*/ 196041 w 517565"/>
                <a:gd name="connsiteY9" fmla="*/ 109240 h 604377"/>
                <a:gd name="connsiteX10" fmla="*/ 181186 w 517565"/>
                <a:gd name="connsiteY10" fmla="*/ 110538 h 604377"/>
                <a:gd name="connsiteX11" fmla="*/ 170508 w 517565"/>
                <a:gd name="connsiteY11" fmla="*/ 121105 h 604377"/>
                <a:gd name="connsiteX12" fmla="*/ 159831 w 517565"/>
                <a:gd name="connsiteY12" fmla="*/ 131765 h 604377"/>
                <a:gd name="connsiteX13" fmla="*/ 158624 w 517565"/>
                <a:gd name="connsiteY13" fmla="*/ 146596 h 604377"/>
                <a:gd name="connsiteX14" fmla="*/ 176358 w 517565"/>
                <a:gd name="connsiteY14" fmla="*/ 171531 h 604377"/>
                <a:gd name="connsiteX15" fmla="*/ 163173 w 517565"/>
                <a:gd name="connsiteY15" fmla="*/ 203789 h 604377"/>
                <a:gd name="connsiteX16" fmla="*/ 133463 w 517565"/>
                <a:gd name="connsiteY16" fmla="*/ 208517 h 604377"/>
                <a:gd name="connsiteX17" fmla="*/ 123992 w 517565"/>
                <a:gd name="connsiteY17" fmla="*/ 219733 h 604377"/>
                <a:gd name="connsiteX18" fmla="*/ 123992 w 517565"/>
                <a:gd name="connsiteY18" fmla="*/ 234749 h 604377"/>
                <a:gd name="connsiteX19" fmla="*/ 123992 w 517565"/>
                <a:gd name="connsiteY19" fmla="*/ 249673 h 604377"/>
                <a:gd name="connsiteX20" fmla="*/ 133463 w 517565"/>
                <a:gd name="connsiteY20" fmla="*/ 260890 h 604377"/>
                <a:gd name="connsiteX21" fmla="*/ 163730 w 517565"/>
                <a:gd name="connsiteY21" fmla="*/ 265988 h 604377"/>
                <a:gd name="connsiteX22" fmla="*/ 177286 w 517565"/>
                <a:gd name="connsiteY22" fmla="*/ 298153 h 604377"/>
                <a:gd name="connsiteX23" fmla="*/ 159831 w 517565"/>
                <a:gd name="connsiteY23" fmla="*/ 322625 h 604377"/>
                <a:gd name="connsiteX24" fmla="*/ 161131 w 517565"/>
                <a:gd name="connsiteY24" fmla="*/ 337456 h 604377"/>
                <a:gd name="connsiteX25" fmla="*/ 171715 w 517565"/>
                <a:gd name="connsiteY25" fmla="*/ 348023 h 604377"/>
                <a:gd name="connsiteX26" fmla="*/ 182393 w 517565"/>
                <a:gd name="connsiteY26" fmla="*/ 358683 h 604377"/>
                <a:gd name="connsiteX27" fmla="*/ 197248 w 517565"/>
                <a:gd name="connsiteY27" fmla="*/ 359888 h 604377"/>
                <a:gd name="connsiteX28" fmla="*/ 222224 w 517565"/>
                <a:gd name="connsiteY28" fmla="*/ 342276 h 604377"/>
                <a:gd name="connsiteX29" fmla="*/ 254534 w 517565"/>
                <a:gd name="connsiteY29" fmla="*/ 355346 h 604377"/>
                <a:gd name="connsiteX30" fmla="*/ 259548 w 517565"/>
                <a:gd name="connsiteY30" fmla="*/ 385009 h 604377"/>
                <a:gd name="connsiteX31" fmla="*/ 270783 w 517565"/>
                <a:gd name="connsiteY31" fmla="*/ 394556 h 604377"/>
                <a:gd name="connsiteX32" fmla="*/ 285731 w 517565"/>
                <a:gd name="connsiteY32" fmla="*/ 394556 h 604377"/>
                <a:gd name="connsiteX33" fmla="*/ 300772 w 517565"/>
                <a:gd name="connsiteY33" fmla="*/ 394556 h 604377"/>
                <a:gd name="connsiteX34" fmla="*/ 312006 w 517565"/>
                <a:gd name="connsiteY34" fmla="*/ 385009 h 604377"/>
                <a:gd name="connsiteX35" fmla="*/ 316834 w 517565"/>
                <a:gd name="connsiteY35" fmla="*/ 354883 h 604377"/>
                <a:gd name="connsiteX36" fmla="*/ 348309 w 517565"/>
                <a:gd name="connsiteY36" fmla="*/ 341720 h 604377"/>
                <a:gd name="connsiteX37" fmla="*/ 373007 w 517565"/>
                <a:gd name="connsiteY37" fmla="*/ 359332 h 604377"/>
                <a:gd name="connsiteX38" fmla="*/ 387862 w 517565"/>
                <a:gd name="connsiteY38" fmla="*/ 358034 h 604377"/>
                <a:gd name="connsiteX39" fmla="*/ 398539 w 517565"/>
                <a:gd name="connsiteY39" fmla="*/ 347467 h 604377"/>
                <a:gd name="connsiteX40" fmla="*/ 409217 w 517565"/>
                <a:gd name="connsiteY40" fmla="*/ 336807 h 604377"/>
                <a:gd name="connsiteX41" fmla="*/ 410424 w 517565"/>
                <a:gd name="connsiteY41" fmla="*/ 321976 h 604377"/>
                <a:gd name="connsiteX42" fmla="*/ 392876 w 517565"/>
                <a:gd name="connsiteY42" fmla="*/ 297412 h 604377"/>
                <a:gd name="connsiteX43" fmla="*/ 406246 w 517565"/>
                <a:gd name="connsiteY43" fmla="*/ 265154 h 604377"/>
                <a:gd name="connsiteX44" fmla="*/ 436142 w 517565"/>
                <a:gd name="connsiteY44" fmla="*/ 260055 h 604377"/>
                <a:gd name="connsiteX45" fmla="*/ 445705 w 517565"/>
                <a:gd name="connsiteY45" fmla="*/ 248932 h 604377"/>
                <a:gd name="connsiteX46" fmla="*/ 445705 w 517565"/>
                <a:gd name="connsiteY46" fmla="*/ 234008 h 604377"/>
                <a:gd name="connsiteX47" fmla="*/ 445705 w 517565"/>
                <a:gd name="connsiteY47" fmla="*/ 218991 h 604377"/>
                <a:gd name="connsiteX48" fmla="*/ 436142 w 517565"/>
                <a:gd name="connsiteY48" fmla="*/ 207775 h 604377"/>
                <a:gd name="connsiteX49" fmla="*/ 406246 w 517565"/>
                <a:gd name="connsiteY49" fmla="*/ 202677 h 604377"/>
                <a:gd name="connsiteX50" fmla="*/ 392876 w 517565"/>
                <a:gd name="connsiteY50" fmla="*/ 170419 h 604377"/>
                <a:gd name="connsiteX51" fmla="*/ 410424 w 517565"/>
                <a:gd name="connsiteY51" fmla="*/ 145762 h 604377"/>
                <a:gd name="connsiteX52" fmla="*/ 409217 w 517565"/>
                <a:gd name="connsiteY52" fmla="*/ 130931 h 604377"/>
                <a:gd name="connsiteX53" fmla="*/ 398539 w 517565"/>
                <a:gd name="connsiteY53" fmla="*/ 120271 h 604377"/>
                <a:gd name="connsiteX54" fmla="*/ 387862 w 517565"/>
                <a:gd name="connsiteY54" fmla="*/ 109611 h 604377"/>
                <a:gd name="connsiteX55" fmla="*/ 373192 w 517565"/>
                <a:gd name="connsiteY55" fmla="*/ 108684 h 604377"/>
                <a:gd name="connsiteX56" fmla="*/ 348495 w 517565"/>
                <a:gd name="connsiteY56" fmla="*/ 126203 h 604377"/>
                <a:gd name="connsiteX57" fmla="*/ 316185 w 517565"/>
                <a:gd name="connsiteY57" fmla="*/ 112855 h 604377"/>
                <a:gd name="connsiteX58" fmla="*/ 311171 w 517565"/>
                <a:gd name="connsiteY58" fmla="*/ 82914 h 604377"/>
                <a:gd name="connsiteX59" fmla="*/ 299844 w 517565"/>
                <a:gd name="connsiteY59" fmla="*/ 73459 h 604377"/>
                <a:gd name="connsiteX60" fmla="*/ 284895 w 517565"/>
                <a:gd name="connsiteY60" fmla="*/ 73459 h 604377"/>
                <a:gd name="connsiteX61" fmla="*/ 301236 w 517565"/>
                <a:gd name="connsiteY61" fmla="*/ 601 h 604377"/>
                <a:gd name="connsiteX62" fmla="*/ 517476 w 517565"/>
                <a:gd name="connsiteY62" fmla="*/ 226592 h 604377"/>
                <a:gd name="connsiteX63" fmla="*/ 460654 w 517565"/>
                <a:gd name="connsiteY63" fmla="*/ 385287 h 604377"/>
                <a:gd name="connsiteX64" fmla="*/ 460654 w 517565"/>
                <a:gd name="connsiteY64" fmla="*/ 490218 h 604377"/>
                <a:gd name="connsiteX65" fmla="*/ 444963 w 517565"/>
                <a:gd name="connsiteY65" fmla="*/ 512094 h 604377"/>
                <a:gd name="connsiteX66" fmla="*/ 176172 w 517565"/>
                <a:gd name="connsiteY66" fmla="*/ 603492 h 604377"/>
                <a:gd name="connsiteX67" fmla="*/ 155653 w 517565"/>
                <a:gd name="connsiteY67" fmla="*/ 588939 h 604377"/>
                <a:gd name="connsiteX68" fmla="*/ 155653 w 517565"/>
                <a:gd name="connsiteY68" fmla="*/ 532858 h 604377"/>
                <a:gd name="connsiteX69" fmla="*/ 91774 w 517565"/>
                <a:gd name="connsiteY69" fmla="*/ 532858 h 604377"/>
                <a:gd name="connsiteX70" fmla="*/ 50829 w 517565"/>
                <a:gd name="connsiteY70" fmla="*/ 491887 h 604377"/>
                <a:gd name="connsiteX71" fmla="*/ 50829 w 517565"/>
                <a:gd name="connsiteY71" fmla="*/ 380096 h 604377"/>
                <a:gd name="connsiteX72" fmla="*/ 20190 w 517565"/>
                <a:gd name="connsiteY72" fmla="*/ 380096 h 604377"/>
                <a:gd name="connsiteX73" fmla="*/ 3292 w 517565"/>
                <a:gd name="connsiteY73" fmla="*/ 349043 h 604377"/>
                <a:gd name="connsiteX74" fmla="*/ 33095 w 517565"/>
                <a:gd name="connsiteY74" fmla="*/ 296485 h 604377"/>
                <a:gd name="connsiteX75" fmla="*/ 50829 w 517565"/>
                <a:gd name="connsiteY75" fmla="*/ 223811 h 604377"/>
                <a:gd name="connsiteX76" fmla="*/ 50829 w 517565"/>
                <a:gd name="connsiteY76" fmla="*/ 217415 h 604377"/>
                <a:gd name="connsiteX77" fmla="*/ 51386 w 517565"/>
                <a:gd name="connsiteY77" fmla="*/ 217415 h 604377"/>
                <a:gd name="connsiteX78" fmla="*/ 301236 w 517565"/>
                <a:gd name="connsiteY78" fmla="*/ 601 h 60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17565" h="604377">
                  <a:moveTo>
                    <a:pt x="285752" y="167603"/>
                  </a:moveTo>
                  <a:cubicBezTo>
                    <a:pt x="322133" y="167603"/>
                    <a:pt x="351625" y="197032"/>
                    <a:pt x="351625" y="233335"/>
                  </a:cubicBezTo>
                  <a:cubicBezTo>
                    <a:pt x="351625" y="269638"/>
                    <a:pt x="322133" y="299067"/>
                    <a:pt x="285752" y="299067"/>
                  </a:cubicBezTo>
                  <a:cubicBezTo>
                    <a:pt x="249371" y="299067"/>
                    <a:pt x="219879" y="269638"/>
                    <a:pt x="219879" y="233335"/>
                  </a:cubicBezTo>
                  <a:cubicBezTo>
                    <a:pt x="219879" y="197032"/>
                    <a:pt x="249371" y="167603"/>
                    <a:pt x="285752" y="167603"/>
                  </a:cubicBezTo>
                  <a:close/>
                  <a:moveTo>
                    <a:pt x="269947" y="73459"/>
                  </a:moveTo>
                  <a:cubicBezTo>
                    <a:pt x="264376" y="73459"/>
                    <a:pt x="259641" y="77353"/>
                    <a:pt x="258620" y="82914"/>
                  </a:cubicBezTo>
                  <a:lnTo>
                    <a:pt x="253606" y="112855"/>
                  </a:lnTo>
                  <a:cubicBezTo>
                    <a:pt x="242093" y="115729"/>
                    <a:pt x="230951" y="120271"/>
                    <a:pt x="220553" y="126667"/>
                  </a:cubicBezTo>
                  <a:lnTo>
                    <a:pt x="196041" y="109240"/>
                  </a:lnTo>
                  <a:cubicBezTo>
                    <a:pt x="191399" y="106088"/>
                    <a:pt x="185085" y="106552"/>
                    <a:pt x="181186" y="110538"/>
                  </a:cubicBezTo>
                  <a:lnTo>
                    <a:pt x="170508" y="121105"/>
                  </a:lnTo>
                  <a:lnTo>
                    <a:pt x="159831" y="131765"/>
                  </a:lnTo>
                  <a:cubicBezTo>
                    <a:pt x="155931" y="135751"/>
                    <a:pt x="155374" y="142054"/>
                    <a:pt x="158624" y="146596"/>
                  </a:cubicBezTo>
                  <a:lnTo>
                    <a:pt x="176358" y="171531"/>
                  </a:lnTo>
                  <a:cubicBezTo>
                    <a:pt x="170415" y="181728"/>
                    <a:pt x="166052" y="192666"/>
                    <a:pt x="163173" y="203789"/>
                  </a:cubicBezTo>
                  <a:lnTo>
                    <a:pt x="133463" y="208517"/>
                  </a:lnTo>
                  <a:cubicBezTo>
                    <a:pt x="127892" y="209351"/>
                    <a:pt x="123992" y="214171"/>
                    <a:pt x="123992" y="219733"/>
                  </a:cubicBezTo>
                  <a:lnTo>
                    <a:pt x="123992" y="234749"/>
                  </a:lnTo>
                  <a:lnTo>
                    <a:pt x="123992" y="249673"/>
                  </a:lnTo>
                  <a:cubicBezTo>
                    <a:pt x="123992" y="255235"/>
                    <a:pt x="127892" y="259963"/>
                    <a:pt x="133463" y="260890"/>
                  </a:cubicBezTo>
                  <a:lnTo>
                    <a:pt x="163730" y="265988"/>
                  </a:lnTo>
                  <a:cubicBezTo>
                    <a:pt x="166702" y="277204"/>
                    <a:pt x="171158" y="287957"/>
                    <a:pt x="177286" y="298153"/>
                  </a:cubicBezTo>
                  <a:lnTo>
                    <a:pt x="159831" y="322625"/>
                  </a:lnTo>
                  <a:cubicBezTo>
                    <a:pt x="156674" y="327167"/>
                    <a:pt x="157138" y="333470"/>
                    <a:pt x="161131" y="337456"/>
                  </a:cubicBezTo>
                  <a:lnTo>
                    <a:pt x="171715" y="348023"/>
                  </a:lnTo>
                  <a:lnTo>
                    <a:pt x="182393" y="358683"/>
                  </a:lnTo>
                  <a:cubicBezTo>
                    <a:pt x="186385" y="362669"/>
                    <a:pt x="192699" y="363133"/>
                    <a:pt x="197248" y="359888"/>
                  </a:cubicBezTo>
                  <a:lnTo>
                    <a:pt x="222224" y="342276"/>
                  </a:lnTo>
                  <a:cubicBezTo>
                    <a:pt x="232437" y="348209"/>
                    <a:pt x="243393" y="352473"/>
                    <a:pt x="254534" y="355346"/>
                  </a:cubicBezTo>
                  <a:lnTo>
                    <a:pt x="259548" y="385009"/>
                  </a:lnTo>
                  <a:cubicBezTo>
                    <a:pt x="260477" y="390570"/>
                    <a:pt x="265212" y="394556"/>
                    <a:pt x="270783" y="394556"/>
                  </a:cubicBezTo>
                  <a:lnTo>
                    <a:pt x="285731" y="394556"/>
                  </a:lnTo>
                  <a:lnTo>
                    <a:pt x="300772" y="394556"/>
                  </a:lnTo>
                  <a:cubicBezTo>
                    <a:pt x="306343" y="394556"/>
                    <a:pt x="310985" y="390570"/>
                    <a:pt x="312006" y="385009"/>
                  </a:cubicBezTo>
                  <a:lnTo>
                    <a:pt x="316834" y="354883"/>
                  </a:lnTo>
                  <a:cubicBezTo>
                    <a:pt x="327697" y="352009"/>
                    <a:pt x="338375" y="347560"/>
                    <a:pt x="348309" y="341720"/>
                  </a:cubicBezTo>
                  <a:lnTo>
                    <a:pt x="373007" y="359332"/>
                  </a:lnTo>
                  <a:cubicBezTo>
                    <a:pt x="377649" y="362484"/>
                    <a:pt x="383963" y="362020"/>
                    <a:pt x="387862" y="358034"/>
                  </a:cubicBezTo>
                  <a:lnTo>
                    <a:pt x="398539" y="347467"/>
                  </a:lnTo>
                  <a:lnTo>
                    <a:pt x="409217" y="336807"/>
                  </a:lnTo>
                  <a:cubicBezTo>
                    <a:pt x="413116" y="332821"/>
                    <a:pt x="413673" y="326518"/>
                    <a:pt x="410424" y="321976"/>
                  </a:cubicBezTo>
                  <a:lnTo>
                    <a:pt x="392876" y="297412"/>
                  </a:lnTo>
                  <a:cubicBezTo>
                    <a:pt x="398911" y="287215"/>
                    <a:pt x="403367" y="276370"/>
                    <a:pt x="406246" y="265154"/>
                  </a:cubicBezTo>
                  <a:lnTo>
                    <a:pt x="436142" y="260055"/>
                  </a:lnTo>
                  <a:cubicBezTo>
                    <a:pt x="441713" y="259036"/>
                    <a:pt x="445705" y="254215"/>
                    <a:pt x="445705" y="248932"/>
                  </a:cubicBezTo>
                  <a:lnTo>
                    <a:pt x="445705" y="234008"/>
                  </a:lnTo>
                  <a:lnTo>
                    <a:pt x="445705" y="218991"/>
                  </a:lnTo>
                  <a:cubicBezTo>
                    <a:pt x="445705" y="213429"/>
                    <a:pt x="441713" y="208795"/>
                    <a:pt x="436142" y="207775"/>
                  </a:cubicBezTo>
                  <a:lnTo>
                    <a:pt x="406246" y="202677"/>
                  </a:lnTo>
                  <a:cubicBezTo>
                    <a:pt x="403367" y="191461"/>
                    <a:pt x="398911" y="180708"/>
                    <a:pt x="392876" y="170419"/>
                  </a:cubicBezTo>
                  <a:lnTo>
                    <a:pt x="410424" y="145762"/>
                  </a:lnTo>
                  <a:cubicBezTo>
                    <a:pt x="413673" y="141127"/>
                    <a:pt x="413116" y="134824"/>
                    <a:pt x="409217" y="130931"/>
                  </a:cubicBezTo>
                  <a:lnTo>
                    <a:pt x="398539" y="120271"/>
                  </a:lnTo>
                  <a:lnTo>
                    <a:pt x="387862" y="109611"/>
                  </a:lnTo>
                  <a:cubicBezTo>
                    <a:pt x="383963" y="105903"/>
                    <a:pt x="377649" y="105439"/>
                    <a:pt x="373192" y="108684"/>
                  </a:cubicBezTo>
                  <a:lnTo>
                    <a:pt x="348495" y="126203"/>
                  </a:lnTo>
                  <a:cubicBezTo>
                    <a:pt x="338375" y="120178"/>
                    <a:pt x="327512" y="115729"/>
                    <a:pt x="316185" y="112855"/>
                  </a:cubicBezTo>
                  <a:lnTo>
                    <a:pt x="311171" y="82914"/>
                  </a:lnTo>
                  <a:cubicBezTo>
                    <a:pt x="310242" y="77353"/>
                    <a:pt x="305414" y="73459"/>
                    <a:pt x="299844" y="73459"/>
                  </a:cubicBezTo>
                  <a:lnTo>
                    <a:pt x="284895" y="73459"/>
                  </a:lnTo>
                  <a:close/>
                  <a:moveTo>
                    <a:pt x="301236" y="601"/>
                  </a:moveTo>
                  <a:cubicBezTo>
                    <a:pt x="419616" y="8943"/>
                    <a:pt x="514319" y="108035"/>
                    <a:pt x="517476" y="226592"/>
                  </a:cubicBezTo>
                  <a:cubicBezTo>
                    <a:pt x="519147" y="287400"/>
                    <a:pt x="497328" y="343110"/>
                    <a:pt x="460654" y="385287"/>
                  </a:cubicBezTo>
                  <a:lnTo>
                    <a:pt x="460654" y="490218"/>
                  </a:lnTo>
                  <a:cubicBezTo>
                    <a:pt x="460654" y="500044"/>
                    <a:pt x="454340" y="508850"/>
                    <a:pt x="444963" y="512094"/>
                  </a:cubicBezTo>
                  <a:lnTo>
                    <a:pt x="176172" y="603492"/>
                  </a:lnTo>
                  <a:cubicBezTo>
                    <a:pt x="166052" y="607014"/>
                    <a:pt x="155653" y="599599"/>
                    <a:pt x="155653" y="588939"/>
                  </a:cubicBezTo>
                  <a:lnTo>
                    <a:pt x="155653" y="532858"/>
                  </a:lnTo>
                  <a:lnTo>
                    <a:pt x="91774" y="532858"/>
                  </a:lnTo>
                  <a:cubicBezTo>
                    <a:pt x="69120" y="532858"/>
                    <a:pt x="50829" y="514504"/>
                    <a:pt x="50829" y="491887"/>
                  </a:cubicBezTo>
                  <a:lnTo>
                    <a:pt x="50829" y="380096"/>
                  </a:lnTo>
                  <a:lnTo>
                    <a:pt x="20190" y="380096"/>
                  </a:lnTo>
                  <a:cubicBezTo>
                    <a:pt x="4220" y="380096"/>
                    <a:pt x="-5436" y="362484"/>
                    <a:pt x="3292" y="349043"/>
                  </a:cubicBezTo>
                  <a:cubicBezTo>
                    <a:pt x="12019" y="335417"/>
                    <a:pt x="22789" y="316136"/>
                    <a:pt x="33095" y="296485"/>
                  </a:cubicBezTo>
                  <a:cubicBezTo>
                    <a:pt x="42844" y="277760"/>
                    <a:pt x="50829" y="244946"/>
                    <a:pt x="50829" y="223811"/>
                  </a:cubicBezTo>
                  <a:lnTo>
                    <a:pt x="50829" y="217415"/>
                  </a:lnTo>
                  <a:lnTo>
                    <a:pt x="51386" y="217415"/>
                  </a:lnTo>
                  <a:cubicBezTo>
                    <a:pt x="59835" y="90515"/>
                    <a:pt x="170044" y="-8669"/>
                    <a:pt x="301236" y="601"/>
                  </a:cubicBezTo>
                  <a:close/>
                </a:path>
              </a:pathLst>
            </a:custGeom>
            <a:solidFill>
              <a:srgbClr val="2285C5"/>
            </a:solidFill>
            <a:ln>
              <a:noFill/>
            </a:ln>
          </p:spPr>
          <p:txBody>
            <a:bodyPr/>
            <a:lstStyle/>
            <a:p>
              <a:endParaRPr lang="zh-CN" altLang="en-US">
                <a:cs typeface="+mn-ea"/>
                <a:sym typeface="+mn-lt"/>
              </a:endParaRPr>
            </a:p>
          </p:txBody>
        </p:sp>
        <p:graphicFrame>
          <p:nvGraphicFramePr>
            <p:cNvPr id="65" name="图表 64"/>
            <p:cNvGraphicFramePr/>
            <p:nvPr/>
          </p:nvGraphicFramePr>
          <p:xfrm>
            <a:off x="6510044" y="3989496"/>
            <a:ext cx="3098588" cy="1158384"/>
          </p:xfrm>
          <a:graphic>
            <a:graphicData uri="http://schemas.openxmlformats.org/drawingml/2006/chart">
              <c:chart xmlns:c="http://schemas.openxmlformats.org/drawingml/2006/chart" xmlns:r="http://schemas.openxmlformats.org/officeDocument/2006/relationships" r:id="rId3"/>
            </a:graphicData>
          </a:graphic>
        </p:graphicFrame>
        <p:grpSp>
          <p:nvGrpSpPr>
            <p:cNvPr id="73" name="组合 72"/>
            <p:cNvGrpSpPr/>
            <p:nvPr/>
          </p:nvGrpSpPr>
          <p:grpSpPr>
            <a:xfrm>
              <a:off x="6611220" y="2404307"/>
              <a:ext cx="2087515" cy="369332"/>
              <a:chOff x="996287" y="1310185"/>
              <a:chExt cx="2087515" cy="369332"/>
            </a:xfrm>
          </p:grpSpPr>
          <p:sp>
            <p:nvSpPr>
              <p:cNvPr id="74" name="文本框 73"/>
              <p:cNvSpPr txBox="1"/>
              <p:nvPr/>
            </p:nvSpPr>
            <p:spPr>
              <a:xfrm>
                <a:off x="996287" y="1310185"/>
                <a:ext cx="1323832" cy="369332"/>
              </a:xfrm>
              <a:prstGeom prst="rect">
                <a:avLst/>
              </a:prstGeom>
              <a:noFill/>
            </p:spPr>
            <p:txBody>
              <a:bodyPr wrap="square" rtlCol="0">
                <a:spAutoFit/>
              </a:bodyPr>
              <a:lstStyle/>
              <a:p>
                <a:r>
                  <a:rPr lang="zh-CN" altLang="en-US" b="1" dirty="0">
                    <a:solidFill>
                      <a:srgbClr val="2285C5"/>
                    </a:solidFill>
                    <a:cs typeface="+mn-ea"/>
                    <a:sym typeface="+mn-lt"/>
                  </a:rPr>
                  <a:t>项目名称</a:t>
                </a:r>
                <a:endParaRPr lang="zh-CN" altLang="en-US" b="1" dirty="0">
                  <a:solidFill>
                    <a:srgbClr val="2285C5"/>
                  </a:solidFill>
                  <a:cs typeface="+mn-ea"/>
                  <a:sym typeface="+mn-lt"/>
                </a:endParaRPr>
              </a:p>
            </p:txBody>
          </p:sp>
          <p:grpSp>
            <p:nvGrpSpPr>
              <p:cNvPr id="75" name="组合 74"/>
              <p:cNvGrpSpPr/>
              <p:nvPr/>
            </p:nvGrpSpPr>
            <p:grpSpPr>
              <a:xfrm>
                <a:off x="3029802" y="1376333"/>
                <a:ext cx="54000" cy="237036"/>
                <a:chOff x="3603008" y="241563"/>
                <a:chExt cx="54000" cy="237036"/>
              </a:xfrm>
            </p:grpSpPr>
            <p:sp>
              <p:nvSpPr>
                <p:cNvPr id="76" name="椭圆 75"/>
                <p:cNvSpPr/>
                <p:nvPr/>
              </p:nvSpPr>
              <p:spPr>
                <a:xfrm>
                  <a:off x="3603008" y="241563"/>
                  <a:ext cx="54000"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cs typeface="+mn-ea"/>
                    <a:sym typeface="+mn-lt"/>
                  </a:endParaRPr>
                </a:p>
              </p:txBody>
            </p:sp>
            <p:sp>
              <p:nvSpPr>
                <p:cNvPr id="77" name="椭圆 76"/>
                <p:cNvSpPr/>
                <p:nvPr/>
              </p:nvSpPr>
              <p:spPr>
                <a:xfrm>
                  <a:off x="3603008" y="333081"/>
                  <a:ext cx="54000"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cs typeface="+mn-ea"/>
                    <a:sym typeface="+mn-lt"/>
                  </a:endParaRPr>
                </a:p>
              </p:txBody>
            </p:sp>
            <p:sp>
              <p:nvSpPr>
                <p:cNvPr id="78" name="椭圆 77"/>
                <p:cNvSpPr/>
                <p:nvPr/>
              </p:nvSpPr>
              <p:spPr>
                <a:xfrm>
                  <a:off x="3603008" y="424599"/>
                  <a:ext cx="54000"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cs typeface="+mn-ea"/>
                    <a:sym typeface="+mn-lt"/>
                  </a:endParaRPr>
                </a:p>
              </p:txBody>
            </p:sp>
          </p:grpSp>
        </p:grpSp>
        <p:sp>
          <p:nvSpPr>
            <p:cNvPr id="87" name="文本框 86"/>
            <p:cNvSpPr txBox="1"/>
            <p:nvPr/>
          </p:nvSpPr>
          <p:spPr>
            <a:xfrm>
              <a:off x="6568054" y="4082940"/>
              <a:ext cx="1679266" cy="369332"/>
            </a:xfrm>
            <a:prstGeom prst="rect">
              <a:avLst/>
            </a:prstGeom>
            <a:noFill/>
          </p:spPr>
          <p:txBody>
            <a:bodyPr wrap="square" rtlCol="0">
              <a:spAutoFit/>
            </a:bodyPr>
            <a:lstStyle/>
            <a:p>
              <a:r>
                <a:rPr lang="zh-CN" altLang="en-US" dirty="0">
                  <a:solidFill>
                    <a:schemeClr val="bg2">
                      <a:lumMod val="25000"/>
                    </a:schemeClr>
                  </a:solidFill>
                  <a:cs typeface="+mn-ea"/>
                  <a:sym typeface="+mn-lt"/>
                </a:rPr>
                <a:t>￥</a:t>
              </a:r>
              <a:r>
                <a:rPr lang="en-US" altLang="zh-CN" dirty="0">
                  <a:solidFill>
                    <a:schemeClr val="bg2">
                      <a:lumMod val="25000"/>
                    </a:schemeClr>
                  </a:solidFill>
                  <a:cs typeface="+mn-ea"/>
                  <a:sym typeface="+mn-lt"/>
                </a:rPr>
                <a:t>23687</a:t>
              </a:r>
              <a:endParaRPr lang="zh-CN" altLang="en-US" dirty="0">
                <a:solidFill>
                  <a:schemeClr val="bg2">
                    <a:lumMod val="25000"/>
                  </a:schemeClr>
                </a:solidFill>
                <a:cs typeface="+mn-ea"/>
                <a:sym typeface="+mn-lt"/>
              </a:endParaRPr>
            </a:p>
          </p:txBody>
        </p:sp>
      </p:grpSp>
      <p:grpSp>
        <p:nvGrpSpPr>
          <p:cNvPr id="104" name="组合 103"/>
          <p:cNvGrpSpPr/>
          <p:nvPr/>
        </p:nvGrpSpPr>
        <p:grpSpPr>
          <a:xfrm>
            <a:off x="9154620" y="1907651"/>
            <a:ext cx="3224895" cy="2978172"/>
            <a:chOff x="9154620" y="1907651"/>
            <a:chExt cx="3224895" cy="2978172"/>
          </a:xfrm>
        </p:grpSpPr>
        <p:grpSp>
          <p:nvGrpSpPr>
            <p:cNvPr id="98" name="组合 97"/>
            <p:cNvGrpSpPr/>
            <p:nvPr/>
          </p:nvGrpSpPr>
          <p:grpSpPr>
            <a:xfrm rot="5400000" flipH="1">
              <a:off x="8901708" y="2160563"/>
              <a:ext cx="2945107" cy="2439284"/>
              <a:chOff x="-107281" y="2214417"/>
              <a:chExt cx="9458492" cy="2521969"/>
            </a:xfrm>
          </p:grpSpPr>
          <p:sp>
            <p:nvSpPr>
              <p:cNvPr id="99" name="任意多边形: 形状 33"/>
              <p:cNvSpPr/>
              <p:nvPr/>
            </p:nvSpPr>
            <p:spPr>
              <a:xfrm>
                <a:off x="-107281" y="2214417"/>
                <a:ext cx="9458492" cy="2521969"/>
              </a:xfrm>
              <a:prstGeom prst="rect">
                <a:avLst/>
              </a:prstGeom>
              <a:solidFill>
                <a:srgbClr val="3F94D5"/>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1" u="none" strike="noStrike" kern="0" cap="none" spc="0" normalizeH="0" baseline="0" noProof="0" dirty="0">
                  <a:ln>
                    <a:noFill/>
                  </a:ln>
                  <a:solidFill>
                    <a:srgbClr val="FFFFFF"/>
                  </a:solidFill>
                  <a:effectLst/>
                  <a:uLnTx/>
                  <a:uFillTx/>
                  <a:cs typeface="+mn-ea"/>
                  <a:sym typeface="+mn-lt"/>
                </a:endParaRPr>
              </a:p>
            </p:txBody>
          </p:sp>
          <p:sp>
            <p:nvSpPr>
              <p:cNvPr id="100" name="矩形 99"/>
              <p:cNvSpPr/>
              <p:nvPr/>
            </p:nvSpPr>
            <p:spPr>
              <a:xfrm>
                <a:off x="-9405" y="2214417"/>
                <a:ext cx="8775453" cy="2521969"/>
              </a:xfrm>
              <a:prstGeom prst="rect">
                <a:avLst/>
              </a:prstGeom>
              <a:solidFill>
                <a:srgbClr val="FFFFFF"/>
              </a:solidFill>
              <a:ln w="12700" cap="flat" cmpd="sng" algn="ctr">
                <a:noFill/>
                <a:prstDash val="solid"/>
                <a:miter lim="800000"/>
              </a:ln>
              <a:effectLst>
                <a:outerShdw blurRad="546100" dist="190500" dir="6600000" algn="tr"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1" u="none" strike="noStrike" kern="0" cap="none" spc="0" normalizeH="0" baseline="0" noProof="0">
                  <a:ln>
                    <a:noFill/>
                  </a:ln>
                  <a:solidFill>
                    <a:srgbClr val="FFFFFF"/>
                  </a:solidFill>
                  <a:effectLst/>
                  <a:uLnTx/>
                  <a:uFillTx/>
                  <a:cs typeface="+mn-ea"/>
                  <a:sym typeface="+mn-lt"/>
                </a:endParaRPr>
              </a:p>
            </p:txBody>
          </p:sp>
        </p:grpSp>
        <p:sp>
          <p:nvSpPr>
            <p:cNvPr id="62" name="c1"/>
            <p:cNvSpPr>
              <a:spLocks noChangeAspect="1"/>
            </p:cNvSpPr>
            <p:nvPr/>
          </p:nvSpPr>
          <p:spPr bwMode="auto">
            <a:xfrm>
              <a:off x="10117951" y="2919355"/>
              <a:ext cx="609685" cy="531614"/>
            </a:xfrm>
            <a:custGeom>
              <a:avLst/>
              <a:gdLst>
                <a:gd name="connsiteX0" fmla="*/ 162199 w 565545"/>
                <a:gd name="connsiteY0" fmla="*/ 428621 h 493127"/>
                <a:gd name="connsiteX1" fmla="*/ 132056 w 565545"/>
                <a:gd name="connsiteY1" fmla="*/ 431488 h 493127"/>
                <a:gd name="connsiteX2" fmla="*/ 196649 w 565545"/>
                <a:gd name="connsiteY2" fmla="*/ 455857 h 493127"/>
                <a:gd name="connsiteX3" fmla="*/ 235405 w 565545"/>
                <a:gd name="connsiteY3" fmla="*/ 451556 h 493127"/>
                <a:gd name="connsiteX4" fmla="*/ 310101 w 565545"/>
                <a:gd name="connsiteY4" fmla="*/ 309494 h 493127"/>
                <a:gd name="connsiteX5" fmla="*/ 317294 w 565545"/>
                <a:gd name="connsiteY5" fmla="*/ 309494 h 493127"/>
                <a:gd name="connsiteX6" fmla="*/ 323049 w 565545"/>
                <a:gd name="connsiteY6" fmla="*/ 312360 h 493127"/>
                <a:gd name="connsiteX7" fmla="*/ 328804 w 565545"/>
                <a:gd name="connsiteY7" fmla="*/ 318092 h 493127"/>
                <a:gd name="connsiteX8" fmla="*/ 333120 w 565545"/>
                <a:gd name="connsiteY8" fmla="*/ 326690 h 493127"/>
                <a:gd name="connsiteX9" fmla="*/ 333120 w 565545"/>
                <a:gd name="connsiteY9" fmla="*/ 333856 h 493127"/>
                <a:gd name="connsiteX10" fmla="*/ 328804 w 565545"/>
                <a:gd name="connsiteY10" fmla="*/ 341021 h 493127"/>
                <a:gd name="connsiteX11" fmla="*/ 323049 w 565545"/>
                <a:gd name="connsiteY11" fmla="*/ 346753 h 493127"/>
                <a:gd name="connsiteX12" fmla="*/ 314417 w 565545"/>
                <a:gd name="connsiteY12" fmla="*/ 351052 h 493127"/>
                <a:gd name="connsiteX13" fmla="*/ 307223 w 565545"/>
                <a:gd name="connsiteY13" fmla="*/ 351052 h 493127"/>
                <a:gd name="connsiteX14" fmla="*/ 300030 w 565545"/>
                <a:gd name="connsiteY14" fmla="*/ 348186 h 493127"/>
                <a:gd name="connsiteX15" fmla="*/ 292836 w 565545"/>
                <a:gd name="connsiteY15" fmla="*/ 342454 h 493127"/>
                <a:gd name="connsiteX16" fmla="*/ 289959 w 565545"/>
                <a:gd name="connsiteY16" fmla="*/ 328123 h 493127"/>
                <a:gd name="connsiteX17" fmla="*/ 297152 w 565545"/>
                <a:gd name="connsiteY17" fmla="*/ 316659 h 493127"/>
                <a:gd name="connsiteX18" fmla="*/ 302907 w 565545"/>
                <a:gd name="connsiteY18" fmla="*/ 328123 h 493127"/>
                <a:gd name="connsiteX19" fmla="*/ 301468 w 565545"/>
                <a:gd name="connsiteY19" fmla="*/ 330990 h 493127"/>
                <a:gd name="connsiteX20" fmla="*/ 301468 w 565545"/>
                <a:gd name="connsiteY20" fmla="*/ 333856 h 493127"/>
                <a:gd name="connsiteX21" fmla="*/ 301468 w 565545"/>
                <a:gd name="connsiteY21" fmla="*/ 336722 h 493127"/>
                <a:gd name="connsiteX22" fmla="*/ 304346 w 565545"/>
                <a:gd name="connsiteY22" fmla="*/ 339588 h 493127"/>
                <a:gd name="connsiteX23" fmla="*/ 308662 w 565545"/>
                <a:gd name="connsiteY23" fmla="*/ 339588 h 493127"/>
                <a:gd name="connsiteX24" fmla="*/ 311539 w 565545"/>
                <a:gd name="connsiteY24" fmla="*/ 338155 h 493127"/>
                <a:gd name="connsiteX25" fmla="*/ 315855 w 565545"/>
                <a:gd name="connsiteY25" fmla="*/ 336722 h 493127"/>
                <a:gd name="connsiteX26" fmla="*/ 318733 w 565545"/>
                <a:gd name="connsiteY26" fmla="*/ 333856 h 493127"/>
                <a:gd name="connsiteX27" fmla="*/ 321610 w 565545"/>
                <a:gd name="connsiteY27" fmla="*/ 330990 h 493127"/>
                <a:gd name="connsiteX28" fmla="*/ 321610 w 565545"/>
                <a:gd name="connsiteY28" fmla="*/ 326690 h 493127"/>
                <a:gd name="connsiteX29" fmla="*/ 321610 w 565545"/>
                <a:gd name="connsiteY29" fmla="*/ 323824 h 493127"/>
                <a:gd name="connsiteX30" fmla="*/ 318733 w 565545"/>
                <a:gd name="connsiteY30" fmla="*/ 322391 h 493127"/>
                <a:gd name="connsiteX31" fmla="*/ 317294 w 565545"/>
                <a:gd name="connsiteY31" fmla="*/ 320958 h 493127"/>
                <a:gd name="connsiteX32" fmla="*/ 314417 w 565545"/>
                <a:gd name="connsiteY32" fmla="*/ 320958 h 493127"/>
                <a:gd name="connsiteX33" fmla="*/ 311539 w 565545"/>
                <a:gd name="connsiteY33" fmla="*/ 322391 h 493127"/>
                <a:gd name="connsiteX34" fmla="*/ 304346 w 565545"/>
                <a:gd name="connsiteY34" fmla="*/ 310927 h 493127"/>
                <a:gd name="connsiteX35" fmla="*/ 310101 w 565545"/>
                <a:gd name="connsiteY35" fmla="*/ 309494 h 493127"/>
                <a:gd name="connsiteX36" fmla="*/ 137853 w 565545"/>
                <a:gd name="connsiteY36" fmla="*/ 295266 h 493127"/>
                <a:gd name="connsiteX37" fmla="*/ 133537 w 565545"/>
                <a:gd name="connsiteY37" fmla="*/ 296695 h 493127"/>
                <a:gd name="connsiteX38" fmla="*/ 130660 w 565545"/>
                <a:gd name="connsiteY38" fmla="*/ 299554 h 493127"/>
                <a:gd name="connsiteX39" fmla="*/ 129222 w 565545"/>
                <a:gd name="connsiteY39" fmla="*/ 302413 h 493127"/>
                <a:gd name="connsiteX40" fmla="*/ 129222 w 565545"/>
                <a:gd name="connsiteY40" fmla="*/ 306701 h 493127"/>
                <a:gd name="connsiteX41" fmla="*/ 129222 w 565545"/>
                <a:gd name="connsiteY41" fmla="*/ 310989 h 493127"/>
                <a:gd name="connsiteX42" fmla="*/ 130660 w 565545"/>
                <a:gd name="connsiteY42" fmla="*/ 315277 h 493127"/>
                <a:gd name="connsiteX43" fmla="*/ 133537 w 565545"/>
                <a:gd name="connsiteY43" fmla="*/ 318136 h 493127"/>
                <a:gd name="connsiteX44" fmla="*/ 137853 w 565545"/>
                <a:gd name="connsiteY44" fmla="*/ 318136 h 493127"/>
                <a:gd name="connsiteX45" fmla="*/ 140730 w 565545"/>
                <a:gd name="connsiteY45" fmla="*/ 318136 h 493127"/>
                <a:gd name="connsiteX46" fmla="*/ 143607 w 565545"/>
                <a:gd name="connsiteY46" fmla="*/ 315277 h 493127"/>
                <a:gd name="connsiteX47" fmla="*/ 145045 w 565545"/>
                <a:gd name="connsiteY47" fmla="*/ 310989 h 493127"/>
                <a:gd name="connsiteX48" fmla="*/ 145045 w 565545"/>
                <a:gd name="connsiteY48" fmla="*/ 306701 h 493127"/>
                <a:gd name="connsiteX49" fmla="*/ 145045 w 565545"/>
                <a:gd name="connsiteY49" fmla="*/ 302413 h 493127"/>
                <a:gd name="connsiteX50" fmla="*/ 143607 w 565545"/>
                <a:gd name="connsiteY50" fmla="*/ 299554 h 493127"/>
                <a:gd name="connsiteX51" fmla="*/ 140730 w 565545"/>
                <a:gd name="connsiteY51" fmla="*/ 296695 h 493127"/>
                <a:gd name="connsiteX52" fmla="*/ 137853 w 565545"/>
                <a:gd name="connsiteY52" fmla="*/ 295266 h 493127"/>
                <a:gd name="connsiteX53" fmla="*/ 401842 w 565545"/>
                <a:gd name="connsiteY53" fmla="*/ 283745 h 493127"/>
                <a:gd name="connsiteX54" fmla="*/ 413332 w 565545"/>
                <a:gd name="connsiteY54" fmla="*/ 318123 h 493127"/>
                <a:gd name="connsiteX55" fmla="*/ 430566 w 565545"/>
                <a:gd name="connsiteY55" fmla="*/ 305231 h 493127"/>
                <a:gd name="connsiteX56" fmla="*/ 403278 w 565545"/>
                <a:gd name="connsiteY56" fmla="*/ 283745 h 493127"/>
                <a:gd name="connsiteX57" fmla="*/ 111960 w 565545"/>
                <a:gd name="connsiteY57" fmla="*/ 266679 h 493127"/>
                <a:gd name="connsiteX58" fmla="*/ 129222 w 565545"/>
                <a:gd name="connsiteY58" fmla="*/ 266679 h 493127"/>
                <a:gd name="connsiteX59" fmla="*/ 129222 w 565545"/>
                <a:gd name="connsiteY59" fmla="*/ 289549 h 493127"/>
                <a:gd name="connsiteX60" fmla="*/ 130660 w 565545"/>
                <a:gd name="connsiteY60" fmla="*/ 289549 h 493127"/>
                <a:gd name="connsiteX61" fmla="*/ 134976 w 565545"/>
                <a:gd name="connsiteY61" fmla="*/ 283831 h 493127"/>
                <a:gd name="connsiteX62" fmla="*/ 143607 w 565545"/>
                <a:gd name="connsiteY62" fmla="*/ 282402 h 493127"/>
                <a:gd name="connsiteX63" fmla="*/ 152238 w 565545"/>
                <a:gd name="connsiteY63" fmla="*/ 285261 h 493127"/>
                <a:gd name="connsiteX64" fmla="*/ 159430 w 565545"/>
                <a:gd name="connsiteY64" fmla="*/ 290978 h 493127"/>
                <a:gd name="connsiteX65" fmla="*/ 162307 w 565545"/>
                <a:gd name="connsiteY65" fmla="*/ 298125 h 493127"/>
                <a:gd name="connsiteX66" fmla="*/ 162307 w 565545"/>
                <a:gd name="connsiteY66" fmla="*/ 306701 h 493127"/>
                <a:gd name="connsiteX67" fmla="*/ 162307 w 565545"/>
                <a:gd name="connsiteY67" fmla="*/ 315277 h 493127"/>
                <a:gd name="connsiteX68" fmla="*/ 157992 w 565545"/>
                <a:gd name="connsiteY68" fmla="*/ 323853 h 493127"/>
                <a:gd name="connsiteX69" fmla="*/ 152238 w 565545"/>
                <a:gd name="connsiteY69" fmla="*/ 329570 h 493127"/>
                <a:gd name="connsiteX70" fmla="*/ 143607 w 565545"/>
                <a:gd name="connsiteY70" fmla="*/ 332429 h 493127"/>
                <a:gd name="connsiteX71" fmla="*/ 137853 w 565545"/>
                <a:gd name="connsiteY71" fmla="*/ 331000 h 493127"/>
                <a:gd name="connsiteX72" fmla="*/ 133537 w 565545"/>
                <a:gd name="connsiteY72" fmla="*/ 329570 h 493127"/>
                <a:gd name="connsiteX73" fmla="*/ 130660 w 565545"/>
                <a:gd name="connsiteY73" fmla="*/ 328141 h 493127"/>
                <a:gd name="connsiteX74" fmla="*/ 129222 w 565545"/>
                <a:gd name="connsiteY74" fmla="*/ 325282 h 493127"/>
                <a:gd name="connsiteX75" fmla="*/ 129222 w 565545"/>
                <a:gd name="connsiteY75" fmla="*/ 331000 h 493127"/>
                <a:gd name="connsiteX76" fmla="*/ 111960 w 565545"/>
                <a:gd name="connsiteY76" fmla="*/ 331000 h 493127"/>
                <a:gd name="connsiteX77" fmla="*/ 50258 w 565545"/>
                <a:gd name="connsiteY77" fmla="*/ 250870 h 493127"/>
                <a:gd name="connsiteX78" fmla="*/ 57451 w 565545"/>
                <a:gd name="connsiteY78" fmla="*/ 250870 h 493127"/>
                <a:gd name="connsiteX79" fmla="*/ 64645 w 565545"/>
                <a:gd name="connsiteY79" fmla="*/ 253736 h 493127"/>
                <a:gd name="connsiteX80" fmla="*/ 70400 w 565545"/>
                <a:gd name="connsiteY80" fmla="*/ 259468 h 493127"/>
                <a:gd name="connsiteX81" fmla="*/ 73277 w 565545"/>
                <a:gd name="connsiteY81" fmla="*/ 266633 h 493127"/>
                <a:gd name="connsiteX82" fmla="*/ 73277 w 565545"/>
                <a:gd name="connsiteY82" fmla="*/ 275232 h 493127"/>
                <a:gd name="connsiteX83" fmla="*/ 70400 w 565545"/>
                <a:gd name="connsiteY83" fmla="*/ 282397 h 493127"/>
                <a:gd name="connsiteX84" fmla="*/ 63206 w 565545"/>
                <a:gd name="connsiteY84" fmla="*/ 288129 h 493127"/>
                <a:gd name="connsiteX85" fmla="*/ 56013 w 565545"/>
                <a:gd name="connsiteY85" fmla="*/ 292428 h 493127"/>
                <a:gd name="connsiteX86" fmla="*/ 47381 w 565545"/>
                <a:gd name="connsiteY86" fmla="*/ 292428 h 493127"/>
                <a:gd name="connsiteX87" fmla="*/ 40187 w 565545"/>
                <a:gd name="connsiteY87" fmla="*/ 289562 h 493127"/>
                <a:gd name="connsiteX88" fmla="*/ 34432 w 565545"/>
                <a:gd name="connsiteY88" fmla="*/ 283830 h 493127"/>
                <a:gd name="connsiteX89" fmla="*/ 30116 w 565545"/>
                <a:gd name="connsiteY89" fmla="*/ 269499 h 493127"/>
                <a:gd name="connsiteX90" fmla="*/ 37310 w 565545"/>
                <a:gd name="connsiteY90" fmla="*/ 258035 h 493127"/>
                <a:gd name="connsiteX91" fmla="*/ 44503 w 565545"/>
                <a:gd name="connsiteY91" fmla="*/ 268066 h 493127"/>
                <a:gd name="connsiteX92" fmla="*/ 43064 w 565545"/>
                <a:gd name="connsiteY92" fmla="*/ 269499 h 493127"/>
                <a:gd name="connsiteX93" fmla="*/ 41626 w 565545"/>
                <a:gd name="connsiteY93" fmla="*/ 272366 h 493127"/>
                <a:gd name="connsiteX94" fmla="*/ 41626 w 565545"/>
                <a:gd name="connsiteY94" fmla="*/ 275232 h 493127"/>
                <a:gd name="connsiteX95" fmla="*/ 43064 w 565545"/>
                <a:gd name="connsiteY95" fmla="*/ 278098 h 493127"/>
                <a:gd name="connsiteX96" fmla="*/ 45942 w 565545"/>
                <a:gd name="connsiteY96" fmla="*/ 279531 h 493127"/>
                <a:gd name="connsiteX97" fmla="*/ 48819 w 565545"/>
                <a:gd name="connsiteY97" fmla="*/ 280964 h 493127"/>
                <a:gd name="connsiteX98" fmla="*/ 53135 w 565545"/>
                <a:gd name="connsiteY98" fmla="*/ 279531 h 493127"/>
                <a:gd name="connsiteX99" fmla="*/ 56013 w 565545"/>
                <a:gd name="connsiteY99" fmla="*/ 278098 h 493127"/>
                <a:gd name="connsiteX100" fmla="*/ 60329 w 565545"/>
                <a:gd name="connsiteY100" fmla="*/ 275232 h 493127"/>
                <a:gd name="connsiteX101" fmla="*/ 61768 w 565545"/>
                <a:gd name="connsiteY101" fmla="*/ 272366 h 493127"/>
                <a:gd name="connsiteX102" fmla="*/ 63206 w 565545"/>
                <a:gd name="connsiteY102" fmla="*/ 268066 h 493127"/>
                <a:gd name="connsiteX103" fmla="*/ 61768 w 565545"/>
                <a:gd name="connsiteY103" fmla="*/ 265200 h 493127"/>
                <a:gd name="connsiteX104" fmla="*/ 58890 w 565545"/>
                <a:gd name="connsiteY104" fmla="*/ 262334 h 493127"/>
                <a:gd name="connsiteX105" fmla="*/ 57451 w 565545"/>
                <a:gd name="connsiteY105" fmla="*/ 262334 h 493127"/>
                <a:gd name="connsiteX106" fmla="*/ 54574 w 565545"/>
                <a:gd name="connsiteY106" fmla="*/ 262334 h 493127"/>
                <a:gd name="connsiteX107" fmla="*/ 51697 w 565545"/>
                <a:gd name="connsiteY107" fmla="*/ 263767 h 493127"/>
                <a:gd name="connsiteX108" fmla="*/ 44503 w 565545"/>
                <a:gd name="connsiteY108" fmla="*/ 252303 h 493127"/>
                <a:gd name="connsiteX109" fmla="*/ 50258 w 565545"/>
                <a:gd name="connsiteY109" fmla="*/ 250870 h 493127"/>
                <a:gd name="connsiteX110" fmla="*/ 394661 w 565545"/>
                <a:gd name="connsiteY110" fmla="*/ 245069 h 493127"/>
                <a:gd name="connsiteX111" fmla="*/ 489449 w 565545"/>
                <a:gd name="connsiteY111" fmla="*/ 309528 h 493127"/>
                <a:gd name="connsiteX112" fmla="*/ 462162 w 565545"/>
                <a:gd name="connsiteY112" fmla="*/ 331015 h 493127"/>
                <a:gd name="connsiteX113" fmla="*/ 449236 w 565545"/>
                <a:gd name="connsiteY113" fmla="*/ 320988 h 493127"/>
                <a:gd name="connsiteX114" fmla="*/ 420513 w 565545"/>
                <a:gd name="connsiteY114" fmla="*/ 341042 h 493127"/>
                <a:gd name="connsiteX115" fmla="*/ 426257 w 565545"/>
                <a:gd name="connsiteY115" fmla="*/ 355366 h 493127"/>
                <a:gd name="connsiteX116" fmla="*/ 398970 w 565545"/>
                <a:gd name="connsiteY116" fmla="*/ 375420 h 493127"/>
                <a:gd name="connsiteX117" fmla="*/ 367374 w 565545"/>
                <a:gd name="connsiteY117" fmla="*/ 263691 h 493127"/>
                <a:gd name="connsiteX118" fmla="*/ 314418 w 565545"/>
                <a:gd name="connsiteY118" fmla="*/ 212079 h 493127"/>
                <a:gd name="connsiteX119" fmla="*/ 310103 w 565545"/>
                <a:gd name="connsiteY119" fmla="*/ 213516 h 493127"/>
                <a:gd name="connsiteX120" fmla="*/ 307227 w 565545"/>
                <a:gd name="connsiteY120" fmla="*/ 214953 h 493127"/>
                <a:gd name="connsiteX121" fmla="*/ 304351 w 565545"/>
                <a:gd name="connsiteY121" fmla="*/ 219263 h 493127"/>
                <a:gd name="connsiteX122" fmla="*/ 302912 w 565545"/>
                <a:gd name="connsiteY122" fmla="*/ 222137 h 493127"/>
                <a:gd name="connsiteX123" fmla="*/ 301474 w 565545"/>
                <a:gd name="connsiteY123" fmla="*/ 226447 h 493127"/>
                <a:gd name="connsiteX124" fmla="*/ 302912 w 565545"/>
                <a:gd name="connsiteY124" fmla="*/ 229321 h 493127"/>
                <a:gd name="connsiteX125" fmla="*/ 305789 w 565545"/>
                <a:gd name="connsiteY125" fmla="*/ 233632 h 493127"/>
                <a:gd name="connsiteX126" fmla="*/ 308665 w 565545"/>
                <a:gd name="connsiteY126" fmla="*/ 233632 h 493127"/>
                <a:gd name="connsiteX127" fmla="*/ 312980 w 565545"/>
                <a:gd name="connsiteY127" fmla="*/ 233632 h 493127"/>
                <a:gd name="connsiteX128" fmla="*/ 315856 w 565545"/>
                <a:gd name="connsiteY128" fmla="*/ 230758 h 493127"/>
                <a:gd name="connsiteX129" fmla="*/ 318732 w 565545"/>
                <a:gd name="connsiteY129" fmla="*/ 227884 h 493127"/>
                <a:gd name="connsiteX130" fmla="*/ 320171 w 565545"/>
                <a:gd name="connsiteY130" fmla="*/ 223574 h 493127"/>
                <a:gd name="connsiteX131" fmla="*/ 321609 w 565545"/>
                <a:gd name="connsiteY131" fmla="*/ 219263 h 493127"/>
                <a:gd name="connsiteX132" fmla="*/ 320171 w 565545"/>
                <a:gd name="connsiteY132" fmla="*/ 216390 h 493127"/>
                <a:gd name="connsiteX133" fmla="*/ 317294 w 565545"/>
                <a:gd name="connsiteY133" fmla="*/ 213516 h 493127"/>
                <a:gd name="connsiteX134" fmla="*/ 314418 w 565545"/>
                <a:gd name="connsiteY134" fmla="*/ 212079 h 493127"/>
                <a:gd name="connsiteX135" fmla="*/ 311541 w 565545"/>
                <a:gd name="connsiteY135" fmla="*/ 174721 h 493127"/>
                <a:gd name="connsiteX136" fmla="*/ 327362 w 565545"/>
                <a:gd name="connsiteY136" fmla="*/ 184779 h 493127"/>
                <a:gd name="connsiteX137" fmla="*/ 314418 w 565545"/>
                <a:gd name="connsiteY137" fmla="*/ 203458 h 493127"/>
                <a:gd name="connsiteX138" fmla="*/ 315856 w 565545"/>
                <a:gd name="connsiteY138" fmla="*/ 203458 h 493127"/>
                <a:gd name="connsiteX139" fmla="*/ 323047 w 565545"/>
                <a:gd name="connsiteY139" fmla="*/ 202021 h 493127"/>
                <a:gd name="connsiteX140" fmla="*/ 330238 w 565545"/>
                <a:gd name="connsiteY140" fmla="*/ 204895 h 493127"/>
                <a:gd name="connsiteX141" fmla="*/ 337429 w 565545"/>
                <a:gd name="connsiteY141" fmla="*/ 212079 h 493127"/>
                <a:gd name="connsiteX142" fmla="*/ 338867 w 565545"/>
                <a:gd name="connsiteY142" fmla="*/ 220700 h 493127"/>
                <a:gd name="connsiteX143" fmla="*/ 337429 w 565545"/>
                <a:gd name="connsiteY143" fmla="*/ 229321 h 493127"/>
                <a:gd name="connsiteX144" fmla="*/ 333114 w 565545"/>
                <a:gd name="connsiteY144" fmla="*/ 236505 h 493127"/>
                <a:gd name="connsiteX145" fmla="*/ 327362 w 565545"/>
                <a:gd name="connsiteY145" fmla="*/ 243690 h 493127"/>
                <a:gd name="connsiteX146" fmla="*/ 320171 w 565545"/>
                <a:gd name="connsiteY146" fmla="*/ 248000 h 493127"/>
                <a:gd name="connsiteX147" fmla="*/ 311541 w 565545"/>
                <a:gd name="connsiteY147" fmla="*/ 249437 h 493127"/>
                <a:gd name="connsiteX148" fmla="*/ 302912 w 565545"/>
                <a:gd name="connsiteY148" fmla="*/ 246563 h 493127"/>
                <a:gd name="connsiteX149" fmla="*/ 298598 w 565545"/>
                <a:gd name="connsiteY149" fmla="*/ 243690 h 493127"/>
                <a:gd name="connsiteX150" fmla="*/ 297160 w 565545"/>
                <a:gd name="connsiteY150" fmla="*/ 240816 h 493127"/>
                <a:gd name="connsiteX151" fmla="*/ 295721 w 565545"/>
                <a:gd name="connsiteY151" fmla="*/ 237942 h 493127"/>
                <a:gd name="connsiteX152" fmla="*/ 295721 w 565545"/>
                <a:gd name="connsiteY152" fmla="*/ 235069 h 493127"/>
                <a:gd name="connsiteX153" fmla="*/ 292845 w 565545"/>
                <a:gd name="connsiteY153" fmla="*/ 239379 h 493127"/>
                <a:gd name="connsiteX154" fmla="*/ 277025 w 565545"/>
                <a:gd name="connsiteY154" fmla="*/ 229321 h 493127"/>
                <a:gd name="connsiteX155" fmla="*/ 28601 w 565545"/>
                <a:gd name="connsiteY155" fmla="*/ 157593 h 493127"/>
                <a:gd name="connsiteX156" fmla="*/ 30037 w 565545"/>
                <a:gd name="connsiteY156" fmla="*/ 170525 h 493127"/>
                <a:gd name="connsiteX157" fmla="*/ 50136 w 565545"/>
                <a:gd name="connsiteY157" fmla="*/ 161904 h 493127"/>
                <a:gd name="connsiteX158" fmla="*/ 255500 w 565545"/>
                <a:gd name="connsiteY158" fmla="*/ 149094 h 493127"/>
                <a:gd name="connsiteX159" fmla="*/ 213874 w 565545"/>
                <a:gd name="connsiteY159" fmla="*/ 362681 h 493127"/>
                <a:gd name="connsiteX160" fmla="*/ 472244 w 565545"/>
                <a:gd name="connsiteY160" fmla="*/ 435788 h 493127"/>
                <a:gd name="connsiteX161" fmla="*/ 532531 w 565545"/>
                <a:gd name="connsiteY161" fmla="*/ 182064 h 493127"/>
                <a:gd name="connsiteX162" fmla="*/ 152130 w 565545"/>
                <a:gd name="connsiteY162" fmla="*/ 144835 h 493127"/>
                <a:gd name="connsiteX163" fmla="*/ 170746 w 565545"/>
                <a:gd name="connsiteY163" fmla="*/ 156283 h 493127"/>
                <a:gd name="connsiteX164" fmla="*/ 154994 w 565545"/>
                <a:gd name="connsiteY164" fmla="*/ 167731 h 493127"/>
                <a:gd name="connsiteX165" fmla="*/ 152130 w 565545"/>
                <a:gd name="connsiteY165" fmla="*/ 166300 h 493127"/>
                <a:gd name="connsiteX166" fmla="*/ 149265 w 565545"/>
                <a:gd name="connsiteY166" fmla="*/ 163438 h 493127"/>
                <a:gd name="connsiteX167" fmla="*/ 144969 w 565545"/>
                <a:gd name="connsiteY167" fmla="*/ 163438 h 493127"/>
                <a:gd name="connsiteX168" fmla="*/ 140673 w 565545"/>
                <a:gd name="connsiteY168" fmla="*/ 164869 h 493127"/>
                <a:gd name="connsiteX169" fmla="*/ 136377 w 565545"/>
                <a:gd name="connsiteY169" fmla="*/ 170593 h 493127"/>
                <a:gd name="connsiteX170" fmla="*/ 134945 w 565545"/>
                <a:gd name="connsiteY170" fmla="*/ 174886 h 493127"/>
                <a:gd name="connsiteX171" fmla="*/ 136377 w 565545"/>
                <a:gd name="connsiteY171" fmla="*/ 182040 h 493127"/>
                <a:gd name="connsiteX172" fmla="*/ 140673 w 565545"/>
                <a:gd name="connsiteY172" fmla="*/ 187764 h 493127"/>
                <a:gd name="connsiteX173" fmla="*/ 144969 w 565545"/>
                <a:gd name="connsiteY173" fmla="*/ 192057 h 493127"/>
                <a:gd name="connsiteX174" fmla="*/ 149265 w 565545"/>
                <a:gd name="connsiteY174" fmla="*/ 196350 h 493127"/>
                <a:gd name="connsiteX175" fmla="*/ 154994 w 565545"/>
                <a:gd name="connsiteY175" fmla="*/ 197781 h 493127"/>
                <a:gd name="connsiteX176" fmla="*/ 160722 w 565545"/>
                <a:gd name="connsiteY176" fmla="*/ 194919 h 493127"/>
                <a:gd name="connsiteX177" fmla="*/ 163586 w 565545"/>
                <a:gd name="connsiteY177" fmla="*/ 192057 h 493127"/>
                <a:gd name="connsiteX178" fmla="*/ 165018 w 565545"/>
                <a:gd name="connsiteY178" fmla="*/ 187764 h 493127"/>
                <a:gd name="connsiteX179" fmla="*/ 165018 w 565545"/>
                <a:gd name="connsiteY179" fmla="*/ 184902 h 493127"/>
                <a:gd name="connsiteX180" fmla="*/ 163586 w 565545"/>
                <a:gd name="connsiteY180" fmla="*/ 180609 h 493127"/>
                <a:gd name="connsiteX181" fmla="*/ 179339 w 565545"/>
                <a:gd name="connsiteY181" fmla="*/ 169162 h 493127"/>
                <a:gd name="connsiteX182" fmla="*/ 183635 w 565545"/>
                <a:gd name="connsiteY182" fmla="*/ 177748 h 493127"/>
                <a:gd name="connsiteX183" fmla="*/ 183635 w 565545"/>
                <a:gd name="connsiteY183" fmla="*/ 189195 h 493127"/>
                <a:gd name="connsiteX184" fmla="*/ 179339 w 565545"/>
                <a:gd name="connsiteY184" fmla="*/ 199212 h 493127"/>
                <a:gd name="connsiteX185" fmla="*/ 170746 w 565545"/>
                <a:gd name="connsiteY185" fmla="*/ 207798 h 493127"/>
                <a:gd name="connsiteX186" fmla="*/ 157858 w 565545"/>
                <a:gd name="connsiteY186" fmla="*/ 213522 h 493127"/>
                <a:gd name="connsiteX187" fmla="*/ 144969 w 565545"/>
                <a:gd name="connsiteY187" fmla="*/ 213522 h 493127"/>
                <a:gd name="connsiteX188" fmla="*/ 133513 w 565545"/>
                <a:gd name="connsiteY188" fmla="*/ 209229 h 493127"/>
                <a:gd name="connsiteX189" fmla="*/ 123488 w 565545"/>
                <a:gd name="connsiteY189" fmla="*/ 199212 h 493127"/>
                <a:gd name="connsiteX190" fmla="*/ 117760 w 565545"/>
                <a:gd name="connsiteY190" fmla="*/ 186333 h 493127"/>
                <a:gd name="connsiteX191" fmla="*/ 116328 w 565545"/>
                <a:gd name="connsiteY191" fmla="*/ 173455 h 493127"/>
                <a:gd name="connsiteX192" fmla="*/ 122056 w 565545"/>
                <a:gd name="connsiteY192" fmla="*/ 162007 h 493127"/>
                <a:gd name="connsiteX193" fmla="*/ 132081 w 565545"/>
                <a:gd name="connsiteY193" fmla="*/ 151990 h 493127"/>
                <a:gd name="connsiteX194" fmla="*/ 152130 w 565545"/>
                <a:gd name="connsiteY194" fmla="*/ 144835 h 493127"/>
                <a:gd name="connsiteX195" fmla="*/ 2759 w 565545"/>
                <a:gd name="connsiteY195" fmla="*/ 131730 h 493127"/>
                <a:gd name="connsiteX196" fmla="*/ 71671 w 565545"/>
                <a:gd name="connsiteY196" fmla="*/ 150409 h 493127"/>
                <a:gd name="connsiteX197" fmla="*/ 73107 w 565545"/>
                <a:gd name="connsiteY197" fmla="*/ 170525 h 493127"/>
                <a:gd name="connsiteX198" fmla="*/ 8502 w 565545"/>
                <a:gd name="connsiteY198" fmla="*/ 200699 h 493127"/>
                <a:gd name="connsiteX199" fmla="*/ 7066 w 565545"/>
                <a:gd name="connsiteY199" fmla="*/ 179146 h 493127"/>
                <a:gd name="connsiteX200" fmla="*/ 15680 w 565545"/>
                <a:gd name="connsiteY200" fmla="*/ 176272 h 493127"/>
                <a:gd name="connsiteX201" fmla="*/ 14244 w 565545"/>
                <a:gd name="connsiteY201" fmla="*/ 154720 h 493127"/>
                <a:gd name="connsiteX202" fmla="*/ 4195 w 565545"/>
                <a:gd name="connsiteY202" fmla="*/ 153283 h 493127"/>
                <a:gd name="connsiteX203" fmla="*/ 242581 w 565545"/>
                <a:gd name="connsiteY203" fmla="*/ 127592 h 493127"/>
                <a:gd name="connsiteX204" fmla="*/ 565545 w 565545"/>
                <a:gd name="connsiteY204" fmla="*/ 159128 h 493127"/>
                <a:gd name="connsiteX205" fmla="*/ 493775 w 565545"/>
                <a:gd name="connsiteY205" fmla="*/ 461591 h 493127"/>
                <a:gd name="connsiteX206" fmla="*/ 261242 w 565545"/>
                <a:gd name="connsiteY206" fmla="*/ 493127 h 493127"/>
                <a:gd name="connsiteX207" fmla="*/ 0 w 565545"/>
                <a:gd name="connsiteY207" fmla="*/ 399951 h 493127"/>
                <a:gd name="connsiteX208" fmla="*/ 195214 w 565545"/>
                <a:gd name="connsiteY208" fmla="*/ 369849 h 493127"/>
                <a:gd name="connsiteX209" fmla="*/ 345994 w 565545"/>
                <a:gd name="connsiteY209" fmla="*/ 77420 h 493127"/>
                <a:gd name="connsiteX210" fmla="*/ 344557 w 565545"/>
                <a:gd name="connsiteY210" fmla="*/ 80289 h 493127"/>
                <a:gd name="connsiteX211" fmla="*/ 341684 w 565545"/>
                <a:gd name="connsiteY211" fmla="*/ 83157 h 493127"/>
                <a:gd name="connsiteX212" fmla="*/ 337373 w 565545"/>
                <a:gd name="connsiteY212" fmla="*/ 87459 h 493127"/>
                <a:gd name="connsiteX213" fmla="*/ 338810 w 565545"/>
                <a:gd name="connsiteY213" fmla="*/ 90327 h 493127"/>
                <a:gd name="connsiteX214" fmla="*/ 341684 w 565545"/>
                <a:gd name="connsiteY214" fmla="*/ 93196 h 493127"/>
                <a:gd name="connsiteX215" fmla="*/ 345994 w 565545"/>
                <a:gd name="connsiteY215" fmla="*/ 91762 h 493127"/>
                <a:gd name="connsiteX216" fmla="*/ 350305 w 565545"/>
                <a:gd name="connsiteY216" fmla="*/ 87459 h 493127"/>
                <a:gd name="connsiteX217" fmla="*/ 348868 w 565545"/>
                <a:gd name="connsiteY217" fmla="*/ 81723 h 493127"/>
                <a:gd name="connsiteX218" fmla="*/ 192358 w 565545"/>
                <a:gd name="connsiteY218" fmla="*/ 57297 h 493127"/>
                <a:gd name="connsiteX219" fmla="*/ 180893 w 565545"/>
                <a:gd name="connsiteY219" fmla="*/ 70189 h 493127"/>
                <a:gd name="connsiteX220" fmla="*/ 192358 w 565545"/>
                <a:gd name="connsiteY220" fmla="*/ 81648 h 493127"/>
                <a:gd name="connsiteX221" fmla="*/ 196657 w 565545"/>
                <a:gd name="connsiteY221" fmla="*/ 83081 h 493127"/>
                <a:gd name="connsiteX222" fmla="*/ 199523 w 565545"/>
                <a:gd name="connsiteY222" fmla="*/ 84513 h 493127"/>
                <a:gd name="connsiteX223" fmla="*/ 203823 w 565545"/>
                <a:gd name="connsiteY223" fmla="*/ 84513 h 493127"/>
                <a:gd name="connsiteX224" fmla="*/ 206689 w 565545"/>
                <a:gd name="connsiteY224" fmla="*/ 81648 h 493127"/>
                <a:gd name="connsiteX225" fmla="*/ 205256 w 565545"/>
                <a:gd name="connsiteY225" fmla="*/ 68756 h 493127"/>
                <a:gd name="connsiteX226" fmla="*/ 340247 w 565545"/>
                <a:gd name="connsiteY226" fmla="*/ 50172 h 493127"/>
                <a:gd name="connsiteX227" fmla="*/ 347431 w 565545"/>
                <a:gd name="connsiteY227" fmla="*/ 50172 h 493127"/>
                <a:gd name="connsiteX228" fmla="*/ 353178 w 565545"/>
                <a:gd name="connsiteY228" fmla="*/ 54474 h 493127"/>
                <a:gd name="connsiteX229" fmla="*/ 357489 w 565545"/>
                <a:gd name="connsiteY229" fmla="*/ 60211 h 493127"/>
                <a:gd name="connsiteX230" fmla="*/ 367547 w 565545"/>
                <a:gd name="connsiteY230" fmla="*/ 77420 h 493127"/>
                <a:gd name="connsiteX231" fmla="*/ 370420 w 565545"/>
                <a:gd name="connsiteY231" fmla="*/ 81723 h 493127"/>
                <a:gd name="connsiteX232" fmla="*/ 374731 w 565545"/>
                <a:gd name="connsiteY232" fmla="*/ 86025 h 493127"/>
                <a:gd name="connsiteX233" fmla="*/ 358926 w 565545"/>
                <a:gd name="connsiteY233" fmla="*/ 96064 h 493127"/>
                <a:gd name="connsiteX234" fmla="*/ 357489 w 565545"/>
                <a:gd name="connsiteY234" fmla="*/ 94630 h 493127"/>
                <a:gd name="connsiteX235" fmla="*/ 356052 w 565545"/>
                <a:gd name="connsiteY235" fmla="*/ 91762 h 493127"/>
                <a:gd name="connsiteX236" fmla="*/ 351742 w 565545"/>
                <a:gd name="connsiteY236" fmla="*/ 100366 h 493127"/>
                <a:gd name="connsiteX237" fmla="*/ 344557 w 565545"/>
                <a:gd name="connsiteY237" fmla="*/ 106103 h 493127"/>
                <a:gd name="connsiteX238" fmla="*/ 338810 w 565545"/>
                <a:gd name="connsiteY238" fmla="*/ 107537 h 493127"/>
                <a:gd name="connsiteX239" fmla="*/ 333063 w 565545"/>
                <a:gd name="connsiteY239" fmla="*/ 108971 h 493127"/>
                <a:gd name="connsiteX240" fmla="*/ 327315 w 565545"/>
                <a:gd name="connsiteY240" fmla="*/ 106103 h 493127"/>
                <a:gd name="connsiteX241" fmla="*/ 321568 w 565545"/>
                <a:gd name="connsiteY241" fmla="*/ 101800 h 493127"/>
                <a:gd name="connsiteX242" fmla="*/ 320131 w 565545"/>
                <a:gd name="connsiteY242" fmla="*/ 94630 h 493127"/>
                <a:gd name="connsiteX243" fmla="*/ 321568 w 565545"/>
                <a:gd name="connsiteY243" fmla="*/ 88893 h 493127"/>
                <a:gd name="connsiteX244" fmla="*/ 324442 w 565545"/>
                <a:gd name="connsiteY244" fmla="*/ 84591 h 493127"/>
                <a:gd name="connsiteX245" fmla="*/ 328752 w 565545"/>
                <a:gd name="connsiteY245" fmla="*/ 80289 h 493127"/>
                <a:gd name="connsiteX246" fmla="*/ 333063 w 565545"/>
                <a:gd name="connsiteY246" fmla="*/ 75986 h 493127"/>
                <a:gd name="connsiteX247" fmla="*/ 337373 w 565545"/>
                <a:gd name="connsiteY247" fmla="*/ 73118 h 493127"/>
                <a:gd name="connsiteX248" fmla="*/ 340247 w 565545"/>
                <a:gd name="connsiteY248" fmla="*/ 70250 h 493127"/>
                <a:gd name="connsiteX249" fmla="*/ 340247 w 565545"/>
                <a:gd name="connsiteY249" fmla="*/ 65947 h 493127"/>
                <a:gd name="connsiteX250" fmla="*/ 335936 w 565545"/>
                <a:gd name="connsiteY250" fmla="*/ 64513 h 493127"/>
                <a:gd name="connsiteX251" fmla="*/ 331626 w 565545"/>
                <a:gd name="connsiteY251" fmla="*/ 65947 h 493127"/>
                <a:gd name="connsiteX252" fmla="*/ 328752 w 565545"/>
                <a:gd name="connsiteY252" fmla="*/ 67382 h 493127"/>
                <a:gd name="connsiteX253" fmla="*/ 328752 w 565545"/>
                <a:gd name="connsiteY253" fmla="*/ 70250 h 493127"/>
                <a:gd name="connsiteX254" fmla="*/ 327315 w 565545"/>
                <a:gd name="connsiteY254" fmla="*/ 71684 h 493127"/>
                <a:gd name="connsiteX255" fmla="*/ 328752 w 565545"/>
                <a:gd name="connsiteY255" fmla="*/ 73118 h 493127"/>
                <a:gd name="connsiteX256" fmla="*/ 312947 w 565545"/>
                <a:gd name="connsiteY256" fmla="*/ 83157 h 493127"/>
                <a:gd name="connsiteX257" fmla="*/ 311510 w 565545"/>
                <a:gd name="connsiteY257" fmla="*/ 74552 h 493127"/>
                <a:gd name="connsiteX258" fmla="*/ 314384 w 565545"/>
                <a:gd name="connsiteY258" fmla="*/ 65947 h 493127"/>
                <a:gd name="connsiteX259" fmla="*/ 320131 w 565545"/>
                <a:gd name="connsiteY259" fmla="*/ 60211 h 493127"/>
                <a:gd name="connsiteX260" fmla="*/ 327315 w 565545"/>
                <a:gd name="connsiteY260" fmla="*/ 55909 h 493127"/>
                <a:gd name="connsiteX261" fmla="*/ 340247 w 565545"/>
                <a:gd name="connsiteY261" fmla="*/ 50172 h 493127"/>
                <a:gd name="connsiteX262" fmla="*/ 57416 w 565545"/>
                <a:gd name="connsiteY262" fmla="*/ 48693 h 493127"/>
                <a:gd name="connsiteX263" fmla="*/ 53106 w 565545"/>
                <a:gd name="connsiteY263" fmla="*/ 50126 h 493127"/>
                <a:gd name="connsiteX264" fmla="*/ 51669 w 565545"/>
                <a:gd name="connsiteY264" fmla="*/ 54424 h 493127"/>
                <a:gd name="connsiteX265" fmla="*/ 53106 w 565545"/>
                <a:gd name="connsiteY265" fmla="*/ 58722 h 493127"/>
                <a:gd name="connsiteX266" fmla="*/ 60290 w 565545"/>
                <a:gd name="connsiteY266" fmla="*/ 63020 h 493127"/>
                <a:gd name="connsiteX267" fmla="*/ 67474 w 565545"/>
                <a:gd name="connsiteY267" fmla="*/ 60155 h 493127"/>
                <a:gd name="connsiteX268" fmla="*/ 71785 w 565545"/>
                <a:gd name="connsiteY268" fmla="*/ 55856 h 493127"/>
                <a:gd name="connsiteX269" fmla="*/ 67474 w 565545"/>
                <a:gd name="connsiteY269" fmla="*/ 54424 h 493127"/>
                <a:gd name="connsiteX270" fmla="*/ 63163 w 565545"/>
                <a:gd name="connsiteY270" fmla="*/ 51558 h 493127"/>
                <a:gd name="connsiteX271" fmla="*/ 57416 w 565545"/>
                <a:gd name="connsiteY271" fmla="*/ 48693 h 493127"/>
                <a:gd name="connsiteX272" fmla="*/ 212421 w 565545"/>
                <a:gd name="connsiteY272" fmla="*/ 34378 h 493127"/>
                <a:gd name="connsiteX273" fmla="*/ 203823 w 565545"/>
                <a:gd name="connsiteY273" fmla="*/ 45838 h 493127"/>
                <a:gd name="connsiteX274" fmla="*/ 213855 w 565545"/>
                <a:gd name="connsiteY274" fmla="*/ 54432 h 493127"/>
                <a:gd name="connsiteX275" fmla="*/ 221020 w 565545"/>
                <a:gd name="connsiteY275" fmla="*/ 58729 h 493127"/>
                <a:gd name="connsiteX276" fmla="*/ 226753 w 565545"/>
                <a:gd name="connsiteY276" fmla="*/ 55864 h 493127"/>
                <a:gd name="connsiteX277" fmla="*/ 228186 w 565545"/>
                <a:gd name="connsiteY277" fmla="*/ 50135 h 493127"/>
                <a:gd name="connsiteX278" fmla="*/ 223886 w 565545"/>
                <a:gd name="connsiteY278" fmla="*/ 44405 h 493127"/>
                <a:gd name="connsiteX279" fmla="*/ 511087 w 565545"/>
                <a:gd name="connsiteY279" fmla="*/ 34255 h 493127"/>
                <a:gd name="connsiteX280" fmla="*/ 525446 w 565545"/>
                <a:gd name="connsiteY280" fmla="*/ 35692 h 493127"/>
                <a:gd name="connsiteX281" fmla="*/ 536933 w 565545"/>
                <a:gd name="connsiteY281" fmla="*/ 41439 h 493127"/>
                <a:gd name="connsiteX282" fmla="*/ 545548 w 565545"/>
                <a:gd name="connsiteY282" fmla="*/ 51497 h 493127"/>
                <a:gd name="connsiteX283" fmla="*/ 549855 w 565545"/>
                <a:gd name="connsiteY283" fmla="*/ 65866 h 493127"/>
                <a:gd name="connsiteX284" fmla="*/ 522574 w 565545"/>
                <a:gd name="connsiteY284" fmla="*/ 65866 h 493127"/>
                <a:gd name="connsiteX285" fmla="*/ 518267 w 565545"/>
                <a:gd name="connsiteY285" fmla="*/ 58682 h 493127"/>
                <a:gd name="connsiteX286" fmla="*/ 511087 w 565545"/>
                <a:gd name="connsiteY286" fmla="*/ 55808 h 493127"/>
                <a:gd name="connsiteX287" fmla="*/ 503908 w 565545"/>
                <a:gd name="connsiteY287" fmla="*/ 57245 h 493127"/>
                <a:gd name="connsiteX288" fmla="*/ 501037 w 565545"/>
                <a:gd name="connsiteY288" fmla="*/ 61555 h 493127"/>
                <a:gd name="connsiteX289" fmla="*/ 498165 w 565545"/>
                <a:gd name="connsiteY289" fmla="*/ 67303 h 493127"/>
                <a:gd name="connsiteX290" fmla="*/ 498165 w 565545"/>
                <a:gd name="connsiteY290" fmla="*/ 74487 h 493127"/>
                <a:gd name="connsiteX291" fmla="*/ 498165 w 565545"/>
                <a:gd name="connsiteY291" fmla="*/ 81671 h 493127"/>
                <a:gd name="connsiteX292" fmla="*/ 501037 w 565545"/>
                <a:gd name="connsiteY292" fmla="*/ 87419 h 493127"/>
                <a:gd name="connsiteX293" fmla="*/ 503908 w 565545"/>
                <a:gd name="connsiteY293" fmla="*/ 91729 h 493127"/>
                <a:gd name="connsiteX294" fmla="*/ 511087 w 565545"/>
                <a:gd name="connsiteY294" fmla="*/ 93166 h 493127"/>
                <a:gd name="connsiteX295" fmla="*/ 519702 w 565545"/>
                <a:gd name="connsiteY295" fmla="*/ 90292 h 493127"/>
                <a:gd name="connsiteX296" fmla="*/ 522574 w 565545"/>
                <a:gd name="connsiteY296" fmla="*/ 83108 h 493127"/>
                <a:gd name="connsiteX297" fmla="*/ 551291 w 565545"/>
                <a:gd name="connsiteY297" fmla="*/ 83108 h 493127"/>
                <a:gd name="connsiteX298" fmla="*/ 545548 w 565545"/>
                <a:gd name="connsiteY298" fmla="*/ 96040 h 493127"/>
                <a:gd name="connsiteX299" fmla="*/ 536933 w 565545"/>
                <a:gd name="connsiteY299" fmla="*/ 106098 h 493127"/>
                <a:gd name="connsiteX300" fmla="*/ 525446 w 565545"/>
                <a:gd name="connsiteY300" fmla="*/ 113282 h 493127"/>
                <a:gd name="connsiteX301" fmla="*/ 511087 w 565545"/>
                <a:gd name="connsiteY301" fmla="*/ 114719 h 493127"/>
                <a:gd name="connsiteX302" fmla="*/ 493857 w 565545"/>
                <a:gd name="connsiteY302" fmla="*/ 111845 h 493127"/>
                <a:gd name="connsiteX303" fmla="*/ 480935 w 565545"/>
                <a:gd name="connsiteY303" fmla="*/ 104661 h 493127"/>
                <a:gd name="connsiteX304" fmla="*/ 472320 w 565545"/>
                <a:gd name="connsiteY304" fmla="*/ 91729 h 493127"/>
                <a:gd name="connsiteX305" fmla="*/ 469448 w 565545"/>
                <a:gd name="connsiteY305" fmla="*/ 74487 h 493127"/>
                <a:gd name="connsiteX306" fmla="*/ 472320 w 565545"/>
                <a:gd name="connsiteY306" fmla="*/ 58682 h 493127"/>
                <a:gd name="connsiteX307" fmla="*/ 480935 w 565545"/>
                <a:gd name="connsiteY307" fmla="*/ 45750 h 493127"/>
                <a:gd name="connsiteX308" fmla="*/ 493857 w 565545"/>
                <a:gd name="connsiteY308" fmla="*/ 37129 h 493127"/>
                <a:gd name="connsiteX309" fmla="*/ 511087 w 565545"/>
                <a:gd name="connsiteY309" fmla="*/ 34255 h 493127"/>
                <a:gd name="connsiteX310" fmla="*/ 417704 w 565545"/>
                <a:gd name="connsiteY310" fmla="*/ 17158 h 493127"/>
                <a:gd name="connsiteX311" fmla="*/ 413406 w 565545"/>
                <a:gd name="connsiteY311" fmla="*/ 18588 h 493127"/>
                <a:gd name="connsiteX312" fmla="*/ 411974 w 565545"/>
                <a:gd name="connsiteY312" fmla="*/ 21447 h 493127"/>
                <a:gd name="connsiteX313" fmla="*/ 410542 w 565545"/>
                <a:gd name="connsiteY313" fmla="*/ 25737 h 493127"/>
                <a:gd name="connsiteX314" fmla="*/ 411974 w 565545"/>
                <a:gd name="connsiteY314" fmla="*/ 28597 h 493127"/>
                <a:gd name="connsiteX315" fmla="*/ 414839 w 565545"/>
                <a:gd name="connsiteY315" fmla="*/ 31456 h 493127"/>
                <a:gd name="connsiteX316" fmla="*/ 419136 w 565545"/>
                <a:gd name="connsiteY316" fmla="*/ 34316 h 493127"/>
                <a:gd name="connsiteX317" fmla="*/ 422001 w 565545"/>
                <a:gd name="connsiteY317" fmla="*/ 35746 h 493127"/>
                <a:gd name="connsiteX318" fmla="*/ 426298 w 565545"/>
                <a:gd name="connsiteY318" fmla="*/ 35746 h 493127"/>
                <a:gd name="connsiteX319" fmla="*/ 430596 w 565545"/>
                <a:gd name="connsiteY319" fmla="*/ 34316 h 493127"/>
                <a:gd name="connsiteX320" fmla="*/ 432028 w 565545"/>
                <a:gd name="connsiteY320" fmla="*/ 31456 h 493127"/>
                <a:gd name="connsiteX321" fmla="*/ 433460 w 565545"/>
                <a:gd name="connsiteY321" fmla="*/ 27167 h 493127"/>
                <a:gd name="connsiteX322" fmla="*/ 432028 w 565545"/>
                <a:gd name="connsiteY322" fmla="*/ 24307 h 493127"/>
                <a:gd name="connsiteX323" fmla="*/ 429163 w 565545"/>
                <a:gd name="connsiteY323" fmla="*/ 21447 h 493127"/>
                <a:gd name="connsiteX324" fmla="*/ 424866 w 565545"/>
                <a:gd name="connsiteY324" fmla="*/ 20018 h 493127"/>
                <a:gd name="connsiteX325" fmla="*/ 422001 w 565545"/>
                <a:gd name="connsiteY325" fmla="*/ 18588 h 493127"/>
                <a:gd name="connsiteX326" fmla="*/ 417704 w 565545"/>
                <a:gd name="connsiteY326" fmla="*/ 17158 h 493127"/>
                <a:gd name="connsiteX327" fmla="*/ 66037 w 565545"/>
                <a:gd name="connsiteY327" fmla="*/ 12874 h 493127"/>
                <a:gd name="connsiteX328" fmla="*/ 76095 w 565545"/>
                <a:gd name="connsiteY328" fmla="*/ 14307 h 493127"/>
                <a:gd name="connsiteX329" fmla="*/ 84716 w 565545"/>
                <a:gd name="connsiteY329" fmla="*/ 20038 h 493127"/>
                <a:gd name="connsiteX330" fmla="*/ 93337 w 565545"/>
                <a:gd name="connsiteY330" fmla="*/ 27202 h 493127"/>
                <a:gd name="connsiteX331" fmla="*/ 101958 w 565545"/>
                <a:gd name="connsiteY331" fmla="*/ 41529 h 493127"/>
                <a:gd name="connsiteX332" fmla="*/ 104832 w 565545"/>
                <a:gd name="connsiteY332" fmla="*/ 51558 h 493127"/>
                <a:gd name="connsiteX333" fmla="*/ 100521 w 565545"/>
                <a:gd name="connsiteY333" fmla="*/ 58722 h 493127"/>
                <a:gd name="connsiteX334" fmla="*/ 94774 w 565545"/>
                <a:gd name="connsiteY334" fmla="*/ 64453 h 493127"/>
                <a:gd name="connsiteX335" fmla="*/ 76095 w 565545"/>
                <a:gd name="connsiteY335" fmla="*/ 81646 h 493127"/>
                <a:gd name="connsiteX336" fmla="*/ 70348 w 565545"/>
                <a:gd name="connsiteY336" fmla="*/ 87377 h 493127"/>
                <a:gd name="connsiteX337" fmla="*/ 67474 w 565545"/>
                <a:gd name="connsiteY337" fmla="*/ 93108 h 493127"/>
                <a:gd name="connsiteX338" fmla="*/ 51669 w 565545"/>
                <a:gd name="connsiteY338" fmla="*/ 75915 h 493127"/>
                <a:gd name="connsiteX339" fmla="*/ 53106 w 565545"/>
                <a:gd name="connsiteY339" fmla="*/ 73050 h 493127"/>
                <a:gd name="connsiteX340" fmla="*/ 55979 w 565545"/>
                <a:gd name="connsiteY340" fmla="*/ 71617 h 493127"/>
                <a:gd name="connsiteX341" fmla="*/ 55979 w 565545"/>
                <a:gd name="connsiteY341" fmla="*/ 70184 h 493127"/>
                <a:gd name="connsiteX342" fmla="*/ 44484 w 565545"/>
                <a:gd name="connsiteY342" fmla="*/ 68751 h 493127"/>
                <a:gd name="connsiteX343" fmla="*/ 37300 w 565545"/>
                <a:gd name="connsiteY343" fmla="*/ 61588 h 493127"/>
                <a:gd name="connsiteX344" fmla="*/ 31553 w 565545"/>
                <a:gd name="connsiteY344" fmla="*/ 54424 h 493127"/>
                <a:gd name="connsiteX345" fmla="*/ 30116 w 565545"/>
                <a:gd name="connsiteY345" fmla="*/ 47260 h 493127"/>
                <a:gd name="connsiteX346" fmla="*/ 31553 w 565545"/>
                <a:gd name="connsiteY346" fmla="*/ 40096 h 493127"/>
                <a:gd name="connsiteX347" fmla="*/ 35863 w 565545"/>
                <a:gd name="connsiteY347" fmla="*/ 32932 h 493127"/>
                <a:gd name="connsiteX348" fmla="*/ 43048 w 565545"/>
                <a:gd name="connsiteY348" fmla="*/ 28634 h 493127"/>
                <a:gd name="connsiteX349" fmla="*/ 50232 w 565545"/>
                <a:gd name="connsiteY349" fmla="*/ 28634 h 493127"/>
                <a:gd name="connsiteX350" fmla="*/ 57416 w 565545"/>
                <a:gd name="connsiteY350" fmla="*/ 31500 h 493127"/>
                <a:gd name="connsiteX351" fmla="*/ 63163 w 565545"/>
                <a:gd name="connsiteY351" fmla="*/ 35798 h 493127"/>
                <a:gd name="connsiteX352" fmla="*/ 68911 w 565545"/>
                <a:gd name="connsiteY352" fmla="*/ 40096 h 493127"/>
                <a:gd name="connsiteX353" fmla="*/ 74658 w 565545"/>
                <a:gd name="connsiteY353" fmla="*/ 44394 h 493127"/>
                <a:gd name="connsiteX354" fmla="*/ 78969 w 565545"/>
                <a:gd name="connsiteY354" fmla="*/ 47260 h 493127"/>
                <a:gd name="connsiteX355" fmla="*/ 83279 w 565545"/>
                <a:gd name="connsiteY355" fmla="*/ 45827 h 493127"/>
                <a:gd name="connsiteX356" fmla="*/ 84716 w 565545"/>
                <a:gd name="connsiteY356" fmla="*/ 41529 h 493127"/>
                <a:gd name="connsiteX357" fmla="*/ 81842 w 565545"/>
                <a:gd name="connsiteY357" fmla="*/ 35798 h 493127"/>
                <a:gd name="connsiteX358" fmla="*/ 78969 w 565545"/>
                <a:gd name="connsiteY358" fmla="*/ 32932 h 493127"/>
                <a:gd name="connsiteX359" fmla="*/ 76095 w 565545"/>
                <a:gd name="connsiteY359" fmla="*/ 32932 h 493127"/>
                <a:gd name="connsiteX360" fmla="*/ 73221 w 565545"/>
                <a:gd name="connsiteY360" fmla="*/ 32932 h 493127"/>
                <a:gd name="connsiteX361" fmla="*/ 71785 w 565545"/>
                <a:gd name="connsiteY361" fmla="*/ 34365 h 493127"/>
                <a:gd name="connsiteX362" fmla="*/ 57416 w 565545"/>
                <a:gd name="connsiteY362" fmla="*/ 18605 h 493127"/>
                <a:gd name="connsiteX363" fmla="*/ 66037 w 565545"/>
                <a:gd name="connsiteY363" fmla="*/ 12874 h 493127"/>
                <a:gd name="connsiteX364" fmla="*/ 416271 w 565545"/>
                <a:gd name="connsiteY364" fmla="*/ 0 h 493127"/>
                <a:gd name="connsiteX365" fmla="*/ 424866 w 565545"/>
                <a:gd name="connsiteY365" fmla="*/ 0 h 493127"/>
                <a:gd name="connsiteX366" fmla="*/ 432028 w 565545"/>
                <a:gd name="connsiteY366" fmla="*/ 2860 h 493127"/>
                <a:gd name="connsiteX367" fmla="*/ 440622 w 565545"/>
                <a:gd name="connsiteY367" fmla="*/ 7149 h 493127"/>
                <a:gd name="connsiteX368" fmla="*/ 446352 w 565545"/>
                <a:gd name="connsiteY368" fmla="*/ 14298 h 493127"/>
                <a:gd name="connsiteX369" fmla="*/ 449217 w 565545"/>
                <a:gd name="connsiteY369" fmla="*/ 22877 h 493127"/>
                <a:gd name="connsiteX370" fmla="*/ 446352 w 565545"/>
                <a:gd name="connsiteY370" fmla="*/ 31456 h 493127"/>
                <a:gd name="connsiteX371" fmla="*/ 444920 w 565545"/>
                <a:gd name="connsiteY371" fmla="*/ 35746 h 493127"/>
                <a:gd name="connsiteX372" fmla="*/ 440622 w 565545"/>
                <a:gd name="connsiteY372" fmla="*/ 38605 h 493127"/>
                <a:gd name="connsiteX373" fmla="*/ 437758 w 565545"/>
                <a:gd name="connsiteY373" fmla="*/ 40035 h 493127"/>
                <a:gd name="connsiteX374" fmla="*/ 434893 w 565545"/>
                <a:gd name="connsiteY374" fmla="*/ 41465 h 493127"/>
                <a:gd name="connsiteX375" fmla="*/ 440622 w 565545"/>
                <a:gd name="connsiteY375" fmla="*/ 42895 h 493127"/>
                <a:gd name="connsiteX376" fmla="*/ 433460 w 565545"/>
                <a:gd name="connsiteY376" fmla="*/ 58623 h 493127"/>
                <a:gd name="connsiteX377" fmla="*/ 374731 w 565545"/>
                <a:gd name="connsiteY377" fmla="*/ 32886 h 493127"/>
                <a:gd name="connsiteX378" fmla="*/ 381893 w 565545"/>
                <a:gd name="connsiteY378" fmla="*/ 15728 h 493127"/>
                <a:gd name="connsiteX379" fmla="*/ 401947 w 565545"/>
                <a:gd name="connsiteY379" fmla="*/ 25737 h 493127"/>
                <a:gd name="connsiteX380" fmla="*/ 400515 w 565545"/>
                <a:gd name="connsiteY380" fmla="*/ 18588 h 493127"/>
                <a:gd name="connsiteX381" fmla="*/ 401947 w 565545"/>
                <a:gd name="connsiteY381" fmla="*/ 11439 h 493127"/>
                <a:gd name="connsiteX382" fmla="*/ 407677 w 565545"/>
                <a:gd name="connsiteY382" fmla="*/ 2860 h 493127"/>
                <a:gd name="connsiteX383" fmla="*/ 416271 w 565545"/>
                <a:gd name="connsiteY383" fmla="*/ 0 h 493127"/>
                <a:gd name="connsiteX384" fmla="*/ 206689 w 565545"/>
                <a:gd name="connsiteY384" fmla="*/ 0 h 493127"/>
                <a:gd name="connsiteX385" fmla="*/ 243950 w 565545"/>
                <a:gd name="connsiteY385" fmla="*/ 34378 h 493127"/>
                <a:gd name="connsiteX386" fmla="*/ 252549 w 565545"/>
                <a:gd name="connsiteY386" fmla="*/ 44405 h 493127"/>
                <a:gd name="connsiteX387" fmla="*/ 255415 w 565545"/>
                <a:gd name="connsiteY387" fmla="*/ 55864 h 493127"/>
                <a:gd name="connsiteX388" fmla="*/ 253982 w 565545"/>
                <a:gd name="connsiteY388" fmla="*/ 63027 h 493127"/>
                <a:gd name="connsiteX389" fmla="*/ 249683 w 565545"/>
                <a:gd name="connsiteY389" fmla="*/ 70189 h 493127"/>
                <a:gd name="connsiteX390" fmla="*/ 239651 w 565545"/>
                <a:gd name="connsiteY390" fmla="*/ 75918 h 493127"/>
                <a:gd name="connsiteX391" fmla="*/ 229619 w 565545"/>
                <a:gd name="connsiteY391" fmla="*/ 75918 h 493127"/>
                <a:gd name="connsiteX392" fmla="*/ 231052 w 565545"/>
                <a:gd name="connsiteY392" fmla="*/ 81648 h 493127"/>
                <a:gd name="connsiteX393" fmla="*/ 232485 w 565545"/>
                <a:gd name="connsiteY393" fmla="*/ 88810 h 493127"/>
                <a:gd name="connsiteX394" fmla="*/ 231052 w 565545"/>
                <a:gd name="connsiteY394" fmla="*/ 95972 h 493127"/>
                <a:gd name="connsiteX395" fmla="*/ 225320 w 565545"/>
                <a:gd name="connsiteY395" fmla="*/ 103134 h 493127"/>
                <a:gd name="connsiteX396" fmla="*/ 215288 w 565545"/>
                <a:gd name="connsiteY396" fmla="*/ 110297 h 493127"/>
                <a:gd name="connsiteX397" fmla="*/ 205256 w 565545"/>
                <a:gd name="connsiteY397" fmla="*/ 111729 h 493127"/>
                <a:gd name="connsiteX398" fmla="*/ 193791 w 565545"/>
                <a:gd name="connsiteY398" fmla="*/ 108864 h 493127"/>
                <a:gd name="connsiteX399" fmla="*/ 183759 w 565545"/>
                <a:gd name="connsiteY399" fmla="*/ 101702 h 493127"/>
                <a:gd name="connsiteX400" fmla="*/ 145065 w 565545"/>
                <a:gd name="connsiteY400" fmla="*/ 67324 h 49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Lst>
              <a:rect l="l" t="t" r="r" b="b"/>
              <a:pathLst>
                <a:path w="565545" h="493127">
                  <a:moveTo>
                    <a:pt x="162199" y="428621"/>
                  </a:moveTo>
                  <a:lnTo>
                    <a:pt x="132056" y="431488"/>
                  </a:lnTo>
                  <a:lnTo>
                    <a:pt x="196649" y="455857"/>
                  </a:lnTo>
                  <a:lnTo>
                    <a:pt x="235405" y="451556"/>
                  </a:lnTo>
                  <a:close/>
                  <a:moveTo>
                    <a:pt x="310101" y="309494"/>
                  </a:moveTo>
                  <a:cubicBezTo>
                    <a:pt x="312978" y="308061"/>
                    <a:pt x="314417" y="308061"/>
                    <a:pt x="317294" y="309494"/>
                  </a:cubicBezTo>
                  <a:cubicBezTo>
                    <a:pt x="318733" y="309494"/>
                    <a:pt x="321610" y="310927"/>
                    <a:pt x="323049" y="312360"/>
                  </a:cubicBezTo>
                  <a:cubicBezTo>
                    <a:pt x="325926" y="313793"/>
                    <a:pt x="327365" y="315226"/>
                    <a:pt x="328804" y="318092"/>
                  </a:cubicBezTo>
                  <a:cubicBezTo>
                    <a:pt x="331681" y="320958"/>
                    <a:pt x="333120" y="323824"/>
                    <a:pt x="333120" y="326690"/>
                  </a:cubicBezTo>
                  <a:cubicBezTo>
                    <a:pt x="333120" y="329556"/>
                    <a:pt x="333120" y="330990"/>
                    <a:pt x="333120" y="333856"/>
                  </a:cubicBezTo>
                  <a:cubicBezTo>
                    <a:pt x="331681" y="336722"/>
                    <a:pt x="331681" y="339588"/>
                    <a:pt x="328804" y="341021"/>
                  </a:cubicBezTo>
                  <a:cubicBezTo>
                    <a:pt x="327365" y="343887"/>
                    <a:pt x="325926" y="345320"/>
                    <a:pt x="323049" y="346753"/>
                  </a:cubicBezTo>
                  <a:cubicBezTo>
                    <a:pt x="320172" y="349619"/>
                    <a:pt x="317294" y="349619"/>
                    <a:pt x="314417" y="351052"/>
                  </a:cubicBezTo>
                  <a:cubicBezTo>
                    <a:pt x="311539" y="351052"/>
                    <a:pt x="308662" y="351052"/>
                    <a:pt x="307223" y="351052"/>
                  </a:cubicBezTo>
                  <a:cubicBezTo>
                    <a:pt x="304346" y="351052"/>
                    <a:pt x="301468" y="349619"/>
                    <a:pt x="300030" y="348186"/>
                  </a:cubicBezTo>
                  <a:cubicBezTo>
                    <a:pt x="297152" y="346753"/>
                    <a:pt x="295714" y="343887"/>
                    <a:pt x="292836" y="342454"/>
                  </a:cubicBezTo>
                  <a:cubicBezTo>
                    <a:pt x="289959" y="336722"/>
                    <a:pt x="288520" y="332423"/>
                    <a:pt x="289959" y="328123"/>
                  </a:cubicBezTo>
                  <a:cubicBezTo>
                    <a:pt x="289959" y="323824"/>
                    <a:pt x="292836" y="320958"/>
                    <a:pt x="297152" y="316659"/>
                  </a:cubicBezTo>
                  <a:lnTo>
                    <a:pt x="302907" y="328123"/>
                  </a:lnTo>
                  <a:cubicBezTo>
                    <a:pt x="301468" y="329556"/>
                    <a:pt x="301468" y="329556"/>
                    <a:pt x="301468" y="330990"/>
                  </a:cubicBezTo>
                  <a:cubicBezTo>
                    <a:pt x="301468" y="330990"/>
                    <a:pt x="301468" y="332423"/>
                    <a:pt x="301468" y="333856"/>
                  </a:cubicBezTo>
                  <a:cubicBezTo>
                    <a:pt x="301468" y="333856"/>
                    <a:pt x="301468" y="335289"/>
                    <a:pt x="301468" y="336722"/>
                  </a:cubicBezTo>
                  <a:cubicBezTo>
                    <a:pt x="302907" y="338155"/>
                    <a:pt x="304346" y="338155"/>
                    <a:pt x="304346" y="339588"/>
                  </a:cubicBezTo>
                  <a:cubicBezTo>
                    <a:pt x="305785" y="339588"/>
                    <a:pt x="307223" y="339588"/>
                    <a:pt x="308662" y="339588"/>
                  </a:cubicBezTo>
                  <a:cubicBezTo>
                    <a:pt x="310101" y="339588"/>
                    <a:pt x="311539" y="339588"/>
                    <a:pt x="311539" y="338155"/>
                  </a:cubicBezTo>
                  <a:cubicBezTo>
                    <a:pt x="312978" y="338155"/>
                    <a:pt x="314417" y="336722"/>
                    <a:pt x="315855" y="336722"/>
                  </a:cubicBezTo>
                  <a:cubicBezTo>
                    <a:pt x="317294" y="335289"/>
                    <a:pt x="318733" y="335289"/>
                    <a:pt x="318733" y="333856"/>
                  </a:cubicBezTo>
                  <a:cubicBezTo>
                    <a:pt x="320172" y="332423"/>
                    <a:pt x="320172" y="332423"/>
                    <a:pt x="321610" y="330990"/>
                  </a:cubicBezTo>
                  <a:cubicBezTo>
                    <a:pt x="321610" y="329556"/>
                    <a:pt x="321610" y="328123"/>
                    <a:pt x="321610" y="326690"/>
                  </a:cubicBezTo>
                  <a:cubicBezTo>
                    <a:pt x="321610" y="326690"/>
                    <a:pt x="321610" y="325257"/>
                    <a:pt x="321610" y="323824"/>
                  </a:cubicBezTo>
                  <a:cubicBezTo>
                    <a:pt x="320172" y="322391"/>
                    <a:pt x="320172" y="322391"/>
                    <a:pt x="318733" y="322391"/>
                  </a:cubicBezTo>
                  <a:cubicBezTo>
                    <a:pt x="318733" y="320958"/>
                    <a:pt x="317294" y="320958"/>
                    <a:pt x="317294" y="320958"/>
                  </a:cubicBezTo>
                  <a:cubicBezTo>
                    <a:pt x="315855" y="320958"/>
                    <a:pt x="314417" y="320958"/>
                    <a:pt x="314417" y="320958"/>
                  </a:cubicBezTo>
                  <a:cubicBezTo>
                    <a:pt x="312978" y="320958"/>
                    <a:pt x="312978" y="320958"/>
                    <a:pt x="311539" y="322391"/>
                  </a:cubicBezTo>
                  <a:lnTo>
                    <a:pt x="304346" y="310927"/>
                  </a:lnTo>
                  <a:cubicBezTo>
                    <a:pt x="305785" y="310927"/>
                    <a:pt x="308662" y="309494"/>
                    <a:pt x="310101" y="309494"/>
                  </a:cubicBezTo>
                  <a:close/>
                  <a:moveTo>
                    <a:pt x="137853" y="295266"/>
                  </a:moveTo>
                  <a:cubicBezTo>
                    <a:pt x="134976" y="295266"/>
                    <a:pt x="133537" y="295266"/>
                    <a:pt x="133537" y="296695"/>
                  </a:cubicBezTo>
                  <a:cubicBezTo>
                    <a:pt x="132099" y="296695"/>
                    <a:pt x="130660" y="298125"/>
                    <a:pt x="130660" y="299554"/>
                  </a:cubicBezTo>
                  <a:cubicBezTo>
                    <a:pt x="130660" y="300983"/>
                    <a:pt x="129222" y="300983"/>
                    <a:pt x="129222" y="302413"/>
                  </a:cubicBezTo>
                  <a:cubicBezTo>
                    <a:pt x="129222" y="303842"/>
                    <a:pt x="129222" y="305271"/>
                    <a:pt x="129222" y="306701"/>
                  </a:cubicBezTo>
                  <a:cubicBezTo>
                    <a:pt x="129222" y="308130"/>
                    <a:pt x="129222" y="309559"/>
                    <a:pt x="129222" y="310989"/>
                  </a:cubicBezTo>
                  <a:cubicBezTo>
                    <a:pt x="129222" y="312418"/>
                    <a:pt x="130660" y="313847"/>
                    <a:pt x="130660" y="315277"/>
                  </a:cubicBezTo>
                  <a:cubicBezTo>
                    <a:pt x="130660" y="316706"/>
                    <a:pt x="132099" y="316706"/>
                    <a:pt x="133537" y="318136"/>
                  </a:cubicBezTo>
                  <a:cubicBezTo>
                    <a:pt x="133537" y="318136"/>
                    <a:pt x="134976" y="318136"/>
                    <a:pt x="137853" y="318136"/>
                  </a:cubicBezTo>
                  <a:cubicBezTo>
                    <a:pt x="139291" y="318136"/>
                    <a:pt x="140730" y="318136"/>
                    <a:pt x="140730" y="318136"/>
                  </a:cubicBezTo>
                  <a:cubicBezTo>
                    <a:pt x="142168" y="316706"/>
                    <a:pt x="143607" y="316706"/>
                    <a:pt x="143607" y="315277"/>
                  </a:cubicBezTo>
                  <a:cubicBezTo>
                    <a:pt x="143607" y="313847"/>
                    <a:pt x="145045" y="312418"/>
                    <a:pt x="145045" y="310989"/>
                  </a:cubicBezTo>
                  <a:cubicBezTo>
                    <a:pt x="145045" y="309559"/>
                    <a:pt x="145045" y="308130"/>
                    <a:pt x="145045" y="306701"/>
                  </a:cubicBezTo>
                  <a:cubicBezTo>
                    <a:pt x="145045" y="305271"/>
                    <a:pt x="145045" y="303842"/>
                    <a:pt x="145045" y="302413"/>
                  </a:cubicBezTo>
                  <a:cubicBezTo>
                    <a:pt x="145045" y="300983"/>
                    <a:pt x="143607" y="300983"/>
                    <a:pt x="143607" y="299554"/>
                  </a:cubicBezTo>
                  <a:cubicBezTo>
                    <a:pt x="143607" y="298125"/>
                    <a:pt x="142168" y="296695"/>
                    <a:pt x="140730" y="296695"/>
                  </a:cubicBezTo>
                  <a:cubicBezTo>
                    <a:pt x="140730" y="295266"/>
                    <a:pt x="139291" y="295266"/>
                    <a:pt x="137853" y="295266"/>
                  </a:cubicBezTo>
                  <a:close/>
                  <a:moveTo>
                    <a:pt x="401842" y="283745"/>
                  </a:moveTo>
                  <a:lnTo>
                    <a:pt x="413332" y="318123"/>
                  </a:lnTo>
                  <a:lnTo>
                    <a:pt x="430566" y="305231"/>
                  </a:lnTo>
                  <a:lnTo>
                    <a:pt x="403278" y="283745"/>
                  </a:lnTo>
                  <a:close/>
                  <a:moveTo>
                    <a:pt x="111960" y="266679"/>
                  </a:moveTo>
                  <a:lnTo>
                    <a:pt x="129222" y="266679"/>
                  </a:lnTo>
                  <a:lnTo>
                    <a:pt x="129222" y="289549"/>
                  </a:lnTo>
                  <a:lnTo>
                    <a:pt x="130660" y="289549"/>
                  </a:lnTo>
                  <a:cubicBezTo>
                    <a:pt x="132099" y="286690"/>
                    <a:pt x="133537" y="285261"/>
                    <a:pt x="134976" y="283831"/>
                  </a:cubicBezTo>
                  <a:cubicBezTo>
                    <a:pt x="137853" y="282402"/>
                    <a:pt x="140730" y="282402"/>
                    <a:pt x="143607" y="282402"/>
                  </a:cubicBezTo>
                  <a:cubicBezTo>
                    <a:pt x="146484" y="282402"/>
                    <a:pt x="150799" y="283831"/>
                    <a:pt x="152238" y="285261"/>
                  </a:cubicBezTo>
                  <a:cubicBezTo>
                    <a:pt x="155115" y="286690"/>
                    <a:pt x="157992" y="288119"/>
                    <a:pt x="159430" y="290978"/>
                  </a:cubicBezTo>
                  <a:cubicBezTo>
                    <a:pt x="160869" y="292407"/>
                    <a:pt x="160869" y="295266"/>
                    <a:pt x="162307" y="298125"/>
                  </a:cubicBezTo>
                  <a:cubicBezTo>
                    <a:pt x="162307" y="300983"/>
                    <a:pt x="162307" y="303842"/>
                    <a:pt x="162307" y="306701"/>
                  </a:cubicBezTo>
                  <a:cubicBezTo>
                    <a:pt x="162307" y="309559"/>
                    <a:pt x="162307" y="312418"/>
                    <a:pt x="162307" y="315277"/>
                  </a:cubicBezTo>
                  <a:cubicBezTo>
                    <a:pt x="160869" y="318136"/>
                    <a:pt x="159430" y="320994"/>
                    <a:pt x="157992" y="323853"/>
                  </a:cubicBezTo>
                  <a:cubicBezTo>
                    <a:pt x="156553" y="326712"/>
                    <a:pt x="155115" y="328141"/>
                    <a:pt x="152238" y="329570"/>
                  </a:cubicBezTo>
                  <a:cubicBezTo>
                    <a:pt x="149361" y="331000"/>
                    <a:pt x="146484" y="332429"/>
                    <a:pt x="143607" y="332429"/>
                  </a:cubicBezTo>
                  <a:cubicBezTo>
                    <a:pt x="140730" y="332429"/>
                    <a:pt x="139291" y="331000"/>
                    <a:pt x="137853" y="331000"/>
                  </a:cubicBezTo>
                  <a:cubicBezTo>
                    <a:pt x="136414" y="331000"/>
                    <a:pt x="134976" y="331000"/>
                    <a:pt x="133537" y="329570"/>
                  </a:cubicBezTo>
                  <a:cubicBezTo>
                    <a:pt x="133537" y="329570"/>
                    <a:pt x="132099" y="328141"/>
                    <a:pt x="130660" y="328141"/>
                  </a:cubicBezTo>
                  <a:cubicBezTo>
                    <a:pt x="130660" y="326712"/>
                    <a:pt x="130660" y="326712"/>
                    <a:pt x="129222" y="325282"/>
                  </a:cubicBezTo>
                  <a:lnTo>
                    <a:pt x="129222" y="331000"/>
                  </a:lnTo>
                  <a:lnTo>
                    <a:pt x="111960" y="331000"/>
                  </a:lnTo>
                  <a:close/>
                  <a:moveTo>
                    <a:pt x="50258" y="250870"/>
                  </a:moveTo>
                  <a:cubicBezTo>
                    <a:pt x="53135" y="249437"/>
                    <a:pt x="56013" y="249437"/>
                    <a:pt x="57451" y="250870"/>
                  </a:cubicBezTo>
                  <a:cubicBezTo>
                    <a:pt x="60329" y="250870"/>
                    <a:pt x="61768" y="252303"/>
                    <a:pt x="64645" y="253736"/>
                  </a:cubicBezTo>
                  <a:cubicBezTo>
                    <a:pt x="66084" y="255169"/>
                    <a:pt x="68961" y="256602"/>
                    <a:pt x="70400" y="259468"/>
                  </a:cubicBezTo>
                  <a:cubicBezTo>
                    <a:pt x="71839" y="262334"/>
                    <a:pt x="73277" y="265200"/>
                    <a:pt x="73277" y="266633"/>
                  </a:cubicBezTo>
                  <a:cubicBezTo>
                    <a:pt x="74716" y="269499"/>
                    <a:pt x="74716" y="272366"/>
                    <a:pt x="73277" y="275232"/>
                  </a:cubicBezTo>
                  <a:cubicBezTo>
                    <a:pt x="73277" y="278098"/>
                    <a:pt x="71839" y="280964"/>
                    <a:pt x="70400" y="282397"/>
                  </a:cubicBezTo>
                  <a:cubicBezTo>
                    <a:pt x="68961" y="285263"/>
                    <a:pt x="66084" y="286696"/>
                    <a:pt x="63206" y="288129"/>
                  </a:cubicBezTo>
                  <a:cubicBezTo>
                    <a:pt x="60329" y="289562"/>
                    <a:pt x="58890" y="290995"/>
                    <a:pt x="56013" y="292428"/>
                  </a:cubicBezTo>
                  <a:cubicBezTo>
                    <a:pt x="53135" y="292428"/>
                    <a:pt x="50258" y="292428"/>
                    <a:pt x="47381" y="292428"/>
                  </a:cubicBezTo>
                  <a:cubicBezTo>
                    <a:pt x="44503" y="292428"/>
                    <a:pt x="41626" y="290995"/>
                    <a:pt x="40187" y="289562"/>
                  </a:cubicBezTo>
                  <a:cubicBezTo>
                    <a:pt x="37310" y="288129"/>
                    <a:pt x="35871" y="285263"/>
                    <a:pt x="34432" y="283830"/>
                  </a:cubicBezTo>
                  <a:cubicBezTo>
                    <a:pt x="30116" y="278098"/>
                    <a:pt x="30116" y="273799"/>
                    <a:pt x="30116" y="269499"/>
                  </a:cubicBezTo>
                  <a:cubicBezTo>
                    <a:pt x="30116" y="265200"/>
                    <a:pt x="32993" y="262334"/>
                    <a:pt x="37310" y="258035"/>
                  </a:cubicBezTo>
                  <a:lnTo>
                    <a:pt x="44503" y="268066"/>
                  </a:lnTo>
                  <a:cubicBezTo>
                    <a:pt x="43064" y="269499"/>
                    <a:pt x="43064" y="269499"/>
                    <a:pt x="43064" y="269499"/>
                  </a:cubicBezTo>
                  <a:cubicBezTo>
                    <a:pt x="43064" y="270932"/>
                    <a:pt x="41626" y="270932"/>
                    <a:pt x="41626" y="272366"/>
                  </a:cubicBezTo>
                  <a:cubicBezTo>
                    <a:pt x="41626" y="272366"/>
                    <a:pt x="41626" y="273799"/>
                    <a:pt x="41626" y="275232"/>
                  </a:cubicBezTo>
                  <a:cubicBezTo>
                    <a:pt x="41626" y="275232"/>
                    <a:pt x="41626" y="276665"/>
                    <a:pt x="43064" y="278098"/>
                  </a:cubicBezTo>
                  <a:cubicBezTo>
                    <a:pt x="43064" y="279531"/>
                    <a:pt x="44503" y="279531"/>
                    <a:pt x="45942" y="279531"/>
                  </a:cubicBezTo>
                  <a:cubicBezTo>
                    <a:pt x="45942" y="280964"/>
                    <a:pt x="47381" y="280964"/>
                    <a:pt x="48819" y="280964"/>
                  </a:cubicBezTo>
                  <a:cubicBezTo>
                    <a:pt x="50258" y="280964"/>
                    <a:pt x="51697" y="280964"/>
                    <a:pt x="53135" y="279531"/>
                  </a:cubicBezTo>
                  <a:cubicBezTo>
                    <a:pt x="54574" y="279531"/>
                    <a:pt x="56013" y="278098"/>
                    <a:pt x="56013" y="278098"/>
                  </a:cubicBezTo>
                  <a:cubicBezTo>
                    <a:pt x="57451" y="276665"/>
                    <a:pt x="58890" y="276665"/>
                    <a:pt x="60329" y="275232"/>
                  </a:cubicBezTo>
                  <a:cubicBezTo>
                    <a:pt x="60329" y="273799"/>
                    <a:pt x="61768" y="273799"/>
                    <a:pt x="61768" y="272366"/>
                  </a:cubicBezTo>
                  <a:cubicBezTo>
                    <a:pt x="63206" y="270932"/>
                    <a:pt x="63206" y="269499"/>
                    <a:pt x="63206" y="268066"/>
                  </a:cubicBezTo>
                  <a:cubicBezTo>
                    <a:pt x="63206" y="268066"/>
                    <a:pt x="61768" y="266633"/>
                    <a:pt x="61768" y="265200"/>
                  </a:cubicBezTo>
                  <a:cubicBezTo>
                    <a:pt x="60329" y="263767"/>
                    <a:pt x="60329" y="263767"/>
                    <a:pt x="58890" y="262334"/>
                  </a:cubicBezTo>
                  <a:cubicBezTo>
                    <a:pt x="58890" y="262334"/>
                    <a:pt x="57451" y="262334"/>
                    <a:pt x="57451" y="262334"/>
                  </a:cubicBezTo>
                  <a:cubicBezTo>
                    <a:pt x="56013" y="262334"/>
                    <a:pt x="56013" y="262334"/>
                    <a:pt x="54574" y="262334"/>
                  </a:cubicBezTo>
                  <a:cubicBezTo>
                    <a:pt x="54574" y="262334"/>
                    <a:pt x="53135" y="262334"/>
                    <a:pt x="51697" y="263767"/>
                  </a:cubicBezTo>
                  <a:lnTo>
                    <a:pt x="44503" y="252303"/>
                  </a:lnTo>
                  <a:cubicBezTo>
                    <a:pt x="47381" y="252303"/>
                    <a:pt x="48819" y="250870"/>
                    <a:pt x="50258" y="250870"/>
                  </a:cubicBezTo>
                  <a:close/>
                  <a:moveTo>
                    <a:pt x="394661" y="245069"/>
                  </a:moveTo>
                  <a:lnTo>
                    <a:pt x="489449" y="309528"/>
                  </a:lnTo>
                  <a:lnTo>
                    <a:pt x="462162" y="331015"/>
                  </a:lnTo>
                  <a:lnTo>
                    <a:pt x="449236" y="320988"/>
                  </a:lnTo>
                  <a:lnTo>
                    <a:pt x="420513" y="341042"/>
                  </a:lnTo>
                  <a:lnTo>
                    <a:pt x="426257" y="355366"/>
                  </a:lnTo>
                  <a:lnTo>
                    <a:pt x="398970" y="375420"/>
                  </a:lnTo>
                  <a:lnTo>
                    <a:pt x="367374" y="263691"/>
                  </a:lnTo>
                  <a:close/>
                  <a:moveTo>
                    <a:pt x="314418" y="212079"/>
                  </a:moveTo>
                  <a:cubicBezTo>
                    <a:pt x="312980" y="212079"/>
                    <a:pt x="311541" y="212079"/>
                    <a:pt x="310103" y="213516"/>
                  </a:cubicBezTo>
                  <a:cubicBezTo>
                    <a:pt x="308665" y="213516"/>
                    <a:pt x="308665" y="214953"/>
                    <a:pt x="307227" y="214953"/>
                  </a:cubicBezTo>
                  <a:cubicBezTo>
                    <a:pt x="305789" y="216390"/>
                    <a:pt x="305789" y="217826"/>
                    <a:pt x="304351" y="219263"/>
                  </a:cubicBezTo>
                  <a:cubicBezTo>
                    <a:pt x="304351" y="220700"/>
                    <a:pt x="302912" y="220700"/>
                    <a:pt x="302912" y="222137"/>
                  </a:cubicBezTo>
                  <a:cubicBezTo>
                    <a:pt x="302912" y="223574"/>
                    <a:pt x="301474" y="225011"/>
                    <a:pt x="301474" y="226447"/>
                  </a:cubicBezTo>
                  <a:cubicBezTo>
                    <a:pt x="301474" y="227884"/>
                    <a:pt x="301474" y="229321"/>
                    <a:pt x="302912" y="229321"/>
                  </a:cubicBezTo>
                  <a:cubicBezTo>
                    <a:pt x="302912" y="230758"/>
                    <a:pt x="304351" y="232195"/>
                    <a:pt x="305789" y="233632"/>
                  </a:cubicBezTo>
                  <a:cubicBezTo>
                    <a:pt x="307227" y="233632"/>
                    <a:pt x="308665" y="233632"/>
                    <a:pt x="308665" y="233632"/>
                  </a:cubicBezTo>
                  <a:cubicBezTo>
                    <a:pt x="310103" y="233632"/>
                    <a:pt x="311541" y="233632"/>
                    <a:pt x="312980" y="233632"/>
                  </a:cubicBezTo>
                  <a:cubicBezTo>
                    <a:pt x="314418" y="232195"/>
                    <a:pt x="314418" y="232195"/>
                    <a:pt x="315856" y="230758"/>
                  </a:cubicBezTo>
                  <a:cubicBezTo>
                    <a:pt x="317294" y="229321"/>
                    <a:pt x="317294" y="227884"/>
                    <a:pt x="318732" y="227884"/>
                  </a:cubicBezTo>
                  <a:cubicBezTo>
                    <a:pt x="318732" y="226447"/>
                    <a:pt x="320171" y="225011"/>
                    <a:pt x="320171" y="223574"/>
                  </a:cubicBezTo>
                  <a:cubicBezTo>
                    <a:pt x="320171" y="222137"/>
                    <a:pt x="321609" y="220700"/>
                    <a:pt x="321609" y="219263"/>
                  </a:cubicBezTo>
                  <a:cubicBezTo>
                    <a:pt x="321609" y="217826"/>
                    <a:pt x="321609" y="217826"/>
                    <a:pt x="320171" y="216390"/>
                  </a:cubicBezTo>
                  <a:cubicBezTo>
                    <a:pt x="320171" y="214953"/>
                    <a:pt x="318732" y="213516"/>
                    <a:pt x="317294" y="213516"/>
                  </a:cubicBezTo>
                  <a:cubicBezTo>
                    <a:pt x="315856" y="212079"/>
                    <a:pt x="314418" y="212079"/>
                    <a:pt x="314418" y="212079"/>
                  </a:cubicBezTo>
                  <a:close/>
                  <a:moveTo>
                    <a:pt x="311541" y="174721"/>
                  </a:moveTo>
                  <a:lnTo>
                    <a:pt x="327362" y="184779"/>
                  </a:lnTo>
                  <a:lnTo>
                    <a:pt x="314418" y="203458"/>
                  </a:lnTo>
                  <a:lnTo>
                    <a:pt x="315856" y="203458"/>
                  </a:lnTo>
                  <a:cubicBezTo>
                    <a:pt x="317294" y="203458"/>
                    <a:pt x="320171" y="202021"/>
                    <a:pt x="323047" y="202021"/>
                  </a:cubicBezTo>
                  <a:cubicBezTo>
                    <a:pt x="324485" y="203458"/>
                    <a:pt x="327362" y="203458"/>
                    <a:pt x="330238" y="204895"/>
                  </a:cubicBezTo>
                  <a:cubicBezTo>
                    <a:pt x="333114" y="207768"/>
                    <a:pt x="335991" y="209205"/>
                    <a:pt x="337429" y="212079"/>
                  </a:cubicBezTo>
                  <a:cubicBezTo>
                    <a:pt x="338867" y="214953"/>
                    <a:pt x="338867" y="217826"/>
                    <a:pt x="338867" y="220700"/>
                  </a:cubicBezTo>
                  <a:cubicBezTo>
                    <a:pt x="338867" y="223574"/>
                    <a:pt x="338867" y="226447"/>
                    <a:pt x="337429" y="229321"/>
                  </a:cubicBezTo>
                  <a:cubicBezTo>
                    <a:pt x="335991" y="232195"/>
                    <a:pt x="334552" y="233632"/>
                    <a:pt x="333114" y="236505"/>
                  </a:cubicBezTo>
                  <a:cubicBezTo>
                    <a:pt x="331676" y="239379"/>
                    <a:pt x="330238" y="240816"/>
                    <a:pt x="327362" y="243690"/>
                  </a:cubicBezTo>
                  <a:cubicBezTo>
                    <a:pt x="325923" y="245126"/>
                    <a:pt x="323047" y="246563"/>
                    <a:pt x="320171" y="248000"/>
                  </a:cubicBezTo>
                  <a:cubicBezTo>
                    <a:pt x="317294" y="249437"/>
                    <a:pt x="314418" y="249437"/>
                    <a:pt x="311541" y="249437"/>
                  </a:cubicBezTo>
                  <a:cubicBezTo>
                    <a:pt x="308665" y="249437"/>
                    <a:pt x="305789" y="249437"/>
                    <a:pt x="302912" y="246563"/>
                  </a:cubicBezTo>
                  <a:cubicBezTo>
                    <a:pt x="301474" y="246563"/>
                    <a:pt x="300036" y="245126"/>
                    <a:pt x="298598" y="243690"/>
                  </a:cubicBezTo>
                  <a:cubicBezTo>
                    <a:pt x="298598" y="242253"/>
                    <a:pt x="297160" y="242253"/>
                    <a:pt x="297160" y="240816"/>
                  </a:cubicBezTo>
                  <a:cubicBezTo>
                    <a:pt x="295721" y="239379"/>
                    <a:pt x="295721" y="237942"/>
                    <a:pt x="295721" y="237942"/>
                  </a:cubicBezTo>
                  <a:cubicBezTo>
                    <a:pt x="295721" y="236505"/>
                    <a:pt x="295721" y="235069"/>
                    <a:pt x="295721" y="235069"/>
                  </a:cubicBezTo>
                  <a:lnTo>
                    <a:pt x="292845" y="239379"/>
                  </a:lnTo>
                  <a:lnTo>
                    <a:pt x="277025" y="229321"/>
                  </a:lnTo>
                  <a:close/>
                  <a:moveTo>
                    <a:pt x="28601" y="157593"/>
                  </a:moveTo>
                  <a:lnTo>
                    <a:pt x="30037" y="170525"/>
                  </a:lnTo>
                  <a:lnTo>
                    <a:pt x="50136" y="161904"/>
                  </a:lnTo>
                  <a:close/>
                  <a:moveTo>
                    <a:pt x="255500" y="149094"/>
                  </a:moveTo>
                  <a:lnTo>
                    <a:pt x="213874" y="362681"/>
                  </a:lnTo>
                  <a:lnTo>
                    <a:pt x="472244" y="435788"/>
                  </a:lnTo>
                  <a:lnTo>
                    <a:pt x="532531" y="182064"/>
                  </a:lnTo>
                  <a:close/>
                  <a:moveTo>
                    <a:pt x="152130" y="144835"/>
                  </a:moveTo>
                  <a:cubicBezTo>
                    <a:pt x="159290" y="146266"/>
                    <a:pt x="165018" y="150559"/>
                    <a:pt x="170746" y="156283"/>
                  </a:cubicBezTo>
                  <a:lnTo>
                    <a:pt x="154994" y="167731"/>
                  </a:lnTo>
                  <a:cubicBezTo>
                    <a:pt x="153562" y="166300"/>
                    <a:pt x="153562" y="166300"/>
                    <a:pt x="152130" y="166300"/>
                  </a:cubicBezTo>
                  <a:cubicBezTo>
                    <a:pt x="152130" y="164869"/>
                    <a:pt x="150698" y="164869"/>
                    <a:pt x="149265" y="163438"/>
                  </a:cubicBezTo>
                  <a:cubicBezTo>
                    <a:pt x="147833" y="163438"/>
                    <a:pt x="146401" y="163438"/>
                    <a:pt x="144969" y="163438"/>
                  </a:cubicBezTo>
                  <a:cubicBezTo>
                    <a:pt x="143537" y="163438"/>
                    <a:pt x="142105" y="164869"/>
                    <a:pt x="140673" y="164869"/>
                  </a:cubicBezTo>
                  <a:cubicBezTo>
                    <a:pt x="137809" y="166300"/>
                    <a:pt x="136377" y="167731"/>
                    <a:pt x="136377" y="170593"/>
                  </a:cubicBezTo>
                  <a:cubicBezTo>
                    <a:pt x="134945" y="172024"/>
                    <a:pt x="134945" y="173455"/>
                    <a:pt x="134945" y="174886"/>
                  </a:cubicBezTo>
                  <a:cubicBezTo>
                    <a:pt x="136377" y="177748"/>
                    <a:pt x="136377" y="179179"/>
                    <a:pt x="136377" y="182040"/>
                  </a:cubicBezTo>
                  <a:cubicBezTo>
                    <a:pt x="137809" y="183471"/>
                    <a:pt x="139241" y="184902"/>
                    <a:pt x="140673" y="187764"/>
                  </a:cubicBezTo>
                  <a:cubicBezTo>
                    <a:pt x="142105" y="189195"/>
                    <a:pt x="143537" y="190626"/>
                    <a:pt x="144969" y="192057"/>
                  </a:cubicBezTo>
                  <a:cubicBezTo>
                    <a:pt x="146401" y="193488"/>
                    <a:pt x="147833" y="194919"/>
                    <a:pt x="149265" y="196350"/>
                  </a:cubicBezTo>
                  <a:cubicBezTo>
                    <a:pt x="150698" y="196350"/>
                    <a:pt x="153562" y="197781"/>
                    <a:pt x="154994" y="197781"/>
                  </a:cubicBezTo>
                  <a:cubicBezTo>
                    <a:pt x="156426" y="196350"/>
                    <a:pt x="159290" y="196350"/>
                    <a:pt x="160722" y="194919"/>
                  </a:cubicBezTo>
                  <a:cubicBezTo>
                    <a:pt x="162154" y="193488"/>
                    <a:pt x="163586" y="193488"/>
                    <a:pt x="163586" y="192057"/>
                  </a:cubicBezTo>
                  <a:cubicBezTo>
                    <a:pt x="165018" y="190626"/>
                    <a:pt x="165018" y="189195"/>
                    <a:pt x="165018" y="187764"/>
                  </a:cubicBezTo>
                  <a:cubicBezTo>
                    <a:pt x="165018" y="186333"/>
                    <a:pt x="165018" y="186333"/>
                    <a:pt x="165018" y="184902"/>
                  </a:cubicBezTo>
                  <a:cubicBezTo>
                    <a:pt x="165018" y="183471"/>
                    <a:pt x="163586" y="182040"/>
                    <a:pt x="163586" y="180609"/>
                  </a:cubicBezTo>
                  <a:lnTo>
                    <a:pt x="179339" y="169162"/>
                  </a:lnTo>
                  <a:cubicBezTo>
                    <a:pt x="182203" y="172024"/>
                    <a:pt x="182203" y="174886"/>
                    <a:pt x="183635" y="177748"/>
                  </a:cubicBezTo>
                  <a:cubicBezTo>
                    <a:pt x="183635" y="182040"/>
                    <a:pt x="185067" y="184902"/>
                    <a:pt x="183635" y="189195"/>
                  </a:cubicBezTo>
                  <a:cubicBezTo>
                    <a:pt x="183635" y="192057"/>
                    <a:pt x="182203" y="194919"/>
                    <a:pt x="179339" y="199212"/>
                  </a:cubicBezTo>
                  <a:cubicBezTo>
                    <a:pt x="177907" y="202074"/>
                    <a:pt x="173610" y="204936"/>
                    <a:pt x="170746" y="207798"/>
                  </a:cubicBezTo>
                  <a:cubicBezTo>
                    <a:pt x="166450" y="210660"/>
                    <a:pt x="162154" y="213522"/>
                    <a:pt x="157858" y="213522"/>
                  </a:cubicBezTo>
                  <a:cubicBezTo>
                    <a:pt x="152130" y="214953"/>
                    <a:pt x="147833" y="214953"/>
                    <a:pt x="144969" y="213522"/>
                  </a:cubicBezTo>
                  <a:cubicBezTo>
                    <a:pt x="140673" y="213522"/>
                    <a:pt x="136377" y="210660"/>
                    <a:pt x="133513" y="209229"/>
                  </a:cubicBezTo>
                  <a:cubicBezTo>
                    <a:pt x="129217" y="206367"/>
                    <a:pt x="126352" y="202074"/>
                    <a:pt x="123488" y="199212"/>
                  </a:cubicBezTo>
                  <a:cubicBezTo>
                    <a:pt x="120624" y="194919"/>
                    <a:pt x="119192" y="190626"/>
                    <a:pt x="117760" y="186333"/>
                  </a:cubicBezTo>
                  <a:cubicBezTo>
                    <a:pt x="116328" y="180609"/>
                    <a:pt x="116328" y="177748"/>
                    <a:pt x="116328" y="173455"/>
                  </a:cubicBezTo>
                  <a:cubicBezTo>
                    <a:pt x="117760" y="169162"/>
                    <a:pt x="119192" y="164869"/>
                    <a:pt x="122056" y="162007"/>
                  </a:cubicBezTo>
                  <a:cubicBezTo>
                    <a:pt x="123488" y="157714"/>
                    <a:pt x="127784" y="154852"/>
                    <a:pt x="132081" y="151990"/>
                  </a:cubicBezTo>
                  <a:cubicBezTo>
                    <a:pt x="139241" y="146266"/>
                    <a:pt x="146401" y="144835"/>
                    <a:pt x="152130" y="144835"/>
                  </a:cubicBezTo>
                  <a:close/>
                  <a:moveTo>
                    <a:pt x="2759" y="131730"/>
                  </a:moveTo>
                  <a:lnTo>
                    <a:pt x="71671" y="150409"/>
                  </a:lnTo>
                  <a:lnTo>
                    <a:pt x="73107" y="170525"/>
                  </a:lnTo>
                  <a:lnTo>
                    <a:pt x="8502" y="200699"/>
                  </a:lnTo>
                  <a:lnTo>
                    <a:pt x="7066" y="179146"/>
                  </a:lnTo>
                  <a:lnTo>
                    <a:pt x="15680" y="176272"/>
                  </a:lnTo>
                  <a:lnTo>
                    <a:pt x="14244" y="154720"/>
                  </a:lnTo>
                  <a:lnTo>
                    <a:pt x="4195" y="153283"/>
                  </a:lnTo>
                  <a:close/>
                  <a:moveTo>
                    <a:pt x="242581" y="127592"/>
                  </a:moveTo>
                  <a:lnTo>
                    <a:pt x="565545" y="159128"/>
                  </a:lnTo>
                  <a:lnTo>
                    <a:pt x="493775" y="461591"/>
                  </a:lnTo>
                  <a:lnTo>
                    <a:pt x="261242" y="493127"/>
                  </a:lnTo>
                  <a:lnTo>
                    <a:pt x="0" y="399951"/>
                  </a:lnTo>
                  <a:lnTo>
                    <a:pt x="195214" y="369849"/>
                  </a:lnTo>
                  <a:close/>
                  <a:moveTo>
                    <a:pt x="345994" y="77420"/>
                  </a:moveTo>
                  <a:cubicBezTo>
                    <a:pt x="345994" y="78854"/>
                    <a:pt x="344557" y="78854"/>
                    <a:pt x="344557" y="80289"/>
                  </a:cubicBezTo>
                  <a:cubicBezTo>
                    <a:pt x="343120" y="81723"/>
                    <a:pt x="341684" y="81723"/>
                    <a:pt x="341684" y="83157"/>
                  </a:cubicBezTo>
                  <a:cubicBezTo>
                    <a:pt x="340247" y="84591"/>
                    <a:pt x="338810" y="86025"/>
                    <a:pt x="337373" y="87459"/>
                  </a:cubicBezTo>
                  <a:cubicBezTo>
                    <a:pt x="337373" y="88893"/>
                    <a:pt x="337373" y="88893"/>
                    <a:pt x="338810" y="90327"/>
                  </a:cubicBezTo>
                  <a:cubicBezTo>
                    <a:pt x="338810" y="91762"/>
                    <a:pt x="340247" y="93196"/>
                    <a:pt x="341684" y="93196"/>
                  </a:cubicBezTo>
                  <a:cubicBezTo>
                    <a:pt x="343120" y="93196"/>
                    <a:pt x="344557" y="93196"/>
                    <a:pt x="345994" y="91762"/>
                  </a:cubicBezTo>
                  <a:cubicBezTo>
                    <a:pt x="347431" y="90327"/>
                    <a:pt x="348868" y="88893"/>
                    <a:pt x="350305" y="87459"/>
                  </a:cubicBezTo>
                  <a:cubicBezTo>
                    <a:pt x="350305" y="86025"/>
                    <a:pt x="350305" y="83157"/>
                    <a:pt x="348868" y="81723"/>
                  </a:cubicBezTo>
                  <a:close/>
                  <a:moveTo>
                    <a:pt x="192358" y="57297"/>
                  </a:moveTo>
                  <a:lnTo>
                    <a:pt x="180893" y="70189"/>
                  </a:lnTo>
                  <a:lnTo>
                    <a:pt x="192358" y="81648"/>
                  </a:lnTo>
                  <a:cubicBezTo>
                    <a:pt x="193791" y="81648"/>
                    <a:pt x="195224" y="83081"/>
                    <a:pt x="196657" y="83081"/>
                  </a:cubicBezTo>
                  <a:cubicBezTo>
                    <a:pt x="198090" y="84513"/>
                    <a:pt x="198090" y="84513"/>
                    <a:pt x="199523" y="84513"/>
                  </a:cubicBezTo>
                  <a:cubicBezTo>
                    <a:pt x="200957" y="85945"/>
                    <a:pt x="202390" y="84513"/>
                    <a:pt x="203823" y="84513"/>
                  </a:cubicBezTo>
                  <a:cubicBezTo>
                    <a:pt x="203823" y="84513"/>
                    <a:pt x="205256" y="83081"/>
                    <a:pt x="206689" y="81648"/>
                  </a:cubicBezTo>
                  <a:cubicBezTo>
                    <a:pt x="210988" y="77351"/>
                    <a:pt x="209555" y="74486"/>
                    <a:pt x="205256" y="68756"/>
                  </a:cubicBezTo>
                  <a:close/>
                  <a:moveTo>
                    <a:pt x="340247" y="50172"/>
                  </a:moveTo>
                  <a:cubicBezTo>
                    <a:pt x="343120" y="48738"/>
                    <a:pt x="345994" y="48738"/>
                    <a:pt x="347431" y="50172"/>
                  </a:cubicBezTo>
                  <a:cubicBezTo>
                    <a:pt x="350305" y="50172"/>
                    <a:pt x="351742" y="51606"/>
                    <a:pt x="353178" y="54474"/>
                  </a:cubicBezTo>
                  <a:cubicBezTo>
                    <a:pt x="354615" y="55909"/>
                    <a:pt x="356052" y="57343"/>
                    <a:pt x="357489" y="60211"/>
                  </a:cubicBezTo>
                  <a:lnTo>
                    <a:pt x="367547" y="77420"/>
                  </a:lnTo>
                  <a:cubicBezTo>
                    <a:pt x="368984" y="78854"/>
                    <a:pt x="370420" y="80289"/>
                    <a:pt x="370420" y="81723"/>
                  </a:cubicBezTo>
                  <a:cubicBezTo>
                    <a:pt x="371857" y="83157"/>
                    <a:pt x="373294" y="84591"/>
                    <a:pt x="374731" y="86025"/>
                  </a:cubicBezTo>
                  <a:lnTo>
                    <a:pt x="358926" y="96064"/>
                  </a:lnTo>
                  <a:cubicBezTo>
                    <a:pt x="358926" y="94630"/>
                    <a:pt x="357489" y="94630"/>
                    <a:pt x="357489" y="94630"/>
                  </a:cubicBezTo>
                  <a:cubicBezTo>
                    <a:pt x="356052" y="93196"/>
                    <a:pt x="356052" y="93196"/>
                    <a:pt x="356052" y="91762"/>
                  </a:cubicBezTo>
                  <a:cubicBezTo>
                    <a:pt x="354615" y="94630"/>
                    <a:pt x="353178" y="97498"/>
                    <a:pt x="351742" y="100366"/>
                  </a:cubicBezTo>
                  <a:cubicBezTo>
                    <a:pt x="350305" y="101800"/>
                    <a:pt x="347431" y="103235"/>
                    <a:pt x="344557" y="106103"/>
                  </a:cubicBezTo>
                  <a:cubicBezTo>
                    <a:pt x="343120" y="106103"/>
                    <a:pt x="340247" y="107537"/>
                    <a:pt x="338810" y="107537"/>
                  </a:cubicBezTo>
                  <a:cubicBezTo>
                    <a:pt x="337373" y="108971"/>
                    <a:pt x="334499" y="108971"/>
                    <a:pt x="333063" y="108971"/>
                  </a:cubicBezTo>
                  <a:cubicBezTo>
                    <a:pt x="330189" y="108971"/>
                    <a:pt x="328752" y="107537"/>
                    <a:pt x="327315" y="106103"/>
                  </a:cubicBezTo>
                  <a:cubicBezTo>
                    <a:pt x="325878" y="106103"/>
                    <a:pt x="323005" y="103235"/>
                    <a:pt x="321568" y="101800"/>
                  </a:cubicBezTo>
                  <a:cubicBezTo>
                    <a:pt x="321568" y="98932"/>
                    <a:pt x="320131" y="97498"/>
                    <a:pt x="320131" y="94630"/>
                  </a:cubicBezTo>
                  <a:cubicBezTo>
                    <a:pt x="320131" y="93196"/>
                    <a:pt x="320131" y="91762"/>
                    <a:pt x="321568" y="88893"/>
                  </a:cubicBezTo>
                  <a:cubicBezTo>
                    <a:pt x="321568" y="87459"/>
                    <a:pt x="323005" y="86025"/>
                    <a:pt x="324442" y="84591"/>
                  </a:cubicBezTo>
                  <a:cubicBezTo>
                    <a:pt x="325878" y="83157"/>
                    <a:pt x="327315" y="81723"/>
                    <a:pt x="328752" y="80289"/>
                  </a:cubicBezTo>
                  <a:cubicBezTo>
                    <a:pt x="330189" y="78854"/>
                    <a:pt x="331626" y="77420"/>
                    <a:pt x="333063" y="75986"/>
                  </a:cubicBezTo>
                  <a:cubicBezTo>
                    <a:pt x="334499" y="74552"/>
                    <a:pt x="335936" y="73118"/>
                    <a:pt x="337373" y="73118"/>
                  </a:cubicBezTo>
                  <a:cubicBezTo>
                    <a:pt x="338810" y="71684"/>
                    <a:pt x="338810" y="70250"/>
                    <a:pt x="340247" y="70250"/>
                  </a:cubicBezTo>
                  <a:cubicBezTo>
                    <a:pt x="340247" y="68816"/>
                    <a:pt x="340247" y="67382"/>
                    <a:pt x="340247" y="65947"/>
                  </a:cubicBezTo>
                  <a:cubicBezTo>
                    <a:pt x="338810" y="64513"/>
                    <a:pt x="337373" y="64513"/>
                    <a:pt x="335936" y="64513"/>
                  </a:cubicBezTo>
                  <a:cubicBezTo>
                    <a:pt x="334499" y="64513"/>
                    <a:pt x="333063" y="64513"/>
                    <a:pt x="331626" y="65947"/>
                  </a:cubicBezTo>
                  <a:cubicBezTo>
                    <a:pt x="330189" y="65947"/>
                    <a:pt x="330189" y="67382"/>
                    <a:pt x="328752" y="67382"/>
                  </a:cubicBezTo>
                  <a:cubicBezTo>
                    <a:pt x="328752" y="68816"/>
                    <a:pt x="328752" y="68816"/>
                    <a:pt x="328752" y="70250"/>
                  </a:cubicBezTo>
                  <a:cubicBezTo>
                    <a:pt x="327315" y="70250"/>
                    <a:pt x="327315" y="71684"/>
                    <a:pt x="327315" y="71684"/>
                  </a:cubicBezTo>
                  <a:cubicBezTo>
                    <a:pt x="328752" y="73118"/>
                    <a:pt x="328752" y="73118"/>
                    <a:pt x="328752" y="73118"/>
                  </a:cubicBezTo>
                  <a:lnTo>
                    <a:pt x="312947" y="83157"/>
                  </a:lnTo>
                  <a:cubicBezTo>
                    <a:pt x="311510" y="78854"/>
                    <a:pt x="311510" y="75986"/>
                    <a:pt x="311510" y="74552"/>
                  </a:cubicBezTo>
                  <a:cubicBezTo>
                    <a:pt x="311510" y="71684"/>
                    <a:pt x="312947" y="68816"/>
                    <a:pt x="314384" y="65947"/>
                  </a:cubicBezTo>
                  <a:cubicBezTo>
                    <a:pt x="315821" y="64513"/>
                    <a:pt x="317257" y="61645"/>
                    <a:pt x="320131" y="60211"/>
                  </a:cubicBezTo>
                  <a:cubicBezTo>
                    <a:pt x="321568" y="58777"/>
                    <a:pt x="324442" y="57343"/>
                    <a:pt x="327315" y="55909"/>
                  </a:cubicBezTo>
                  <a:cubicBezTo>
                    <a:pt x="331626" y="53040"/>
                    <a:pt x="335936" y="50172"/>
                    <a:pt x="340247" y="50172"/>
                  </a:cubicBezTo>
                  <a:close/>
                  <a:moveTo>
                    <a:pt x="57416" y="48693"/>
                  </a:moveTo>
                  <a:cubicBezTo>
                    <a:pt x="55979" y="48693"/>
                    <a:pt x="54542" y="48693"/>
                    <a:pt x="53106" y="50126"/>
                  </a:cubicBezTo>
                  <a:cubicBezTo>
                    <a:pt x="51669" y="51558"/>
                    <a:pt x="51669" y="51558"/>
                    <a:pt x="51669" y="54424"/>
                  </a:cubicBezTo>
                  <a:cubicBezTo>
                    <a:pt x="51669" y="55856"/>
                    <a:pt x="51669" y="57289"/>
                    <a:pt x="53106" y="58722"/>
                  </a:cubicBezTo>
                  <a:cubicBezTo>
                    <a:pt x="54542" y="61588"/>
                    <a:pt x="57416" y="61588"/>
                    <a:pt x="60290" y="63020"/>
                  </a:cubicBezTo>
                  <a:cubicBezTo>
                    <a:pt x="61727" y="63020"/>
                    <a:pt x="64600" y="61588"/>
                    <a:pt x="67474" y="60155"/>
                  </a:cubicBezTo>
                  <a:lnTo>
                    <a:pt x="71785" y="55856"/>
                  </a:lnTo>
                  <a:cubicBezTo>
                    <a:pt x="70348" y="55856"/>
                    <a:pt x="68911" y="54424"/>
                    <a:pt x="67474" y="54424"/>
                  </a:cubicBezTo>
                  <a:cubicBezTo>
                    <a:pt x="66037" y="52991"/>
                    <a:pt x="64600" y="51558"/>
                    <a:pt x="63163" y="51558"/>
                  </a:cubicBezTo>
                  <a:cubicBezTo>
                    <a:pt x="60290" y="50126"/>
                    <a:pt x="58853" y="48693"/>
                    <a:pt x="57416" y="48693"/>
                  </a:cubicBezTo>
                  <a:close/>
                  <a:moveTo>
                    <a:pt x="212421" y="34378"/>
                  </a:moveTo>
                  <a:lnTo>
                    <a:pt x="203823" y="45838"/>
                  </a:lnTo>
                  <a:lnTo>
                    <a:pt x="213855" y="54432"/>
                  </a:lnTo>
                  <a:cubicBezTo>
                    <a:pt x="216721" y="57297"/>
                    <a:pt x="218154" y="58729"/>
                    <a:pt x="221020" y="58729"/>
                  </a:cubicBezTo>
                  <a:cubicBezTo>
                    <a:pt x="222453" y="58729"/>
                    <a:pt x="223886" y="58729"/>
                    <a:pt x="226753" y="55864"/>
                  </a:cubicBezTo>
                  <a:cubicBezTo>
                    <a:pt x="228186" y="54432"/>
                    <a:pt x="228186" y="53000"/>
                    <a:pt x="228186" y="50135"/>
                  </a:cubicBezTo>
                  <a:cubicBezTo>
                    <a:pt x="226753" y="48702"/>
                    <a:pt x="225320" y="47270"/>
                    <a:pt x="223886" y="44405"/>
                  </a:cubicBezTo>
                  <a:close/>
                  <a:moveTo>
                    <a:pt x="511087" y="34255"/>
                  </a:moveTo>
                  <a:cubicBezTo>
                    <a:pt x="515395" y="34255"/>
                    <a:pt x="521138" y="34255"/>
                    <a:pt x="525446" y="35692"/>
                  </a:cubicBezTo>
                  <a:cubicBezTo>
                    <a:pt x="529753" y="37129"/>
                    <a:pt x="534061" y="38566"/>
                    <a:pt x="536933" y="41439"/>
                  </a:cubicBezTo>
                  <a:cubicBezTo>
                    <a:pt x="541240" y="44313"/>
                    <a:pt x="544112" y="47187"/>
                    <a:pt x="545548" y="51497"/>
                  </a:cubicBezTo>
                  <a:cubicBezTo>
                    <a:pt x="548419" y="55808"/>
                    <a:pt x="549855" y="60118"/>
                    <a:pt x="549855" y="65866"/>
                  </a:cubicBezTo>
                  <a:lnTo>
                    <a:pt x="522574" y="65866"/>
                  </a:lnTo>
                  <a:cubicBezTo>
                    <a:pt x="521138" y="61555"/>
                    <a:pt x="521138" y="60118"/>
                    <a:pt x="518267" y="58682"/>
                  </a:cubicBezTo>
                  <a:cubicBezTo>
                    <a:pt x="516831" y="55808"/>
                    <a:pt x="513959" y="55808"/>
                    <a:pt x="511087" y="55808"/>
                  </a:cubicBezTo>
                  <a:cubicBezTo>
                    <a:pt x="508216" y="55808"/>
                    <a:pt x="506780" y="55808"/>
                    <a:pt x="503908" y="57245"/>
                  </a:cubicBezTo>
                  <a:cubicBezTo>
                    <a:pt x="502472" y="58682"/>
                    <a:pt x="501037" y="60118"/>
                    <a:pt x="501037" y="61555"/>
                  </a:cubicBezTo>
                  <a:cubicBezTo>
                    <a:pt x="499601" y="62992"/>
                    <a:pt x="499601" y="65866"/>
                    <a:pt x="498165" y="67303"/>
                  </a:cubicBezTo>
                  <a:cubicBezTo>
                    <a:pt x="498165" y="70176"/>
                    <a:pt x="498165" y="73050"/>
                    <a:pt x="498165" y="74487"/>
                  </a:cubicBezTo>
                  <a:cubicBezTo>
                    <a:pt x="498165" y="77361"/>
                    <a:pt x="498165" y="78798"/>
                    <a:pt x="498165" y="81671"/>
                  </a:cubicBezTo>
                  <a:cubicBezTo>
                    <a:pt x="499601" y="84545"/>
                    <a:pt x="499601" y="85982"/>
                    <a:pt x="501037" y="87419"/>
                  </a:cubicBezTo>
                  <a:cubicBezTo>
                    <a:pt x="501037" y="88856"/>
                    <a:pt x="502472" y="90292"/>
                    <a:pt x="503908" y="91729"/>
                  </a:cubicBezTo>
                  <a:cubicBezTo>
                    <a:pt x="506780" y="93166"/>
                    <a:pt x="508216" y="93166"/>
                    <a:pt x="511087" y="93166"/>
                  </a:cubicBezTo>
                  <a:cubicBezTo>
                    <a:pt x="513959" y="93166"/>
                    <a:pt x="516831" y="93166"/>
                    <a:pt x="519702" y="90292"/>
                  </a:cubicBezTo>
                  <a:cubicBezTo>
                    <a:pt x="521138" y="87419"/>
                    <a:pt x="522574" y="85982"/>
                    <a:pt x="522574" y="83108"/>
                  </a:cubicBezTo>
                  <a:lnTo>
                    <a:pt x="551291" y="83108"/>
                  </a:lnTo>
                  <a:cubicBezTo>
                    <a:pt x="549855" y="87419"/>
                    <a:pt x="548419" y="91729"/>
                    <a:pt x="545548" y="96040"/>
                  </a:cubicBezTo>
                  <a:cubicBezTo>
                    <a:pt x="544112" y="100350"/>
                    <a:pt x="541240" y="103224"/>
                    <a:pt x="536933" y="106098"/>
                  </a:cubicBezTo>
                  <a:cubicBezTo>
                    <a:pt x="534061" y="108972"/>
                    <a:pt x="529753" y="111845"/>
                    <a:pt x="525446" y="113282"/>
                  </a:cubicBezTo>
                  <a:cubicBezTo>
                    <a:pt x="521138" y="114719"/>
                    <a:pt x="515395" y="114719"/>
                    <a:pt x="511087" y="114719"/>
                  </a:cubicBezTo>
                  <a:cubicBezTo>
                    <a:pt x="505344" y="114719"/>
                    <a:pt x="499601" y="114719"/>
                    <a:pt x="493857" y="111845"/>
                  </a:cubicBezTo>
                  <a:cubicBezTo>
                    <a:pt x="489550" y="110408"/>
                    <a:pt x="485242" y="107535"/>
                    <a:pt x="480935" y="104661"/>
                  </a:cubicBezTo>
                  <a:cubicBezTo>
                    <a:pt x="478063" y="100350"/>
                    <a:pt x="473756" y="96040"/>
                    <a:pt x="472320" y="91729"/>
                  </a:cubicBezTo>
                  <a:cubicBezTo>
                    <a:pt x="469448" y="85982"/>
                    <a:pt x="469448" y="80234"/>
                    <a:pt x="469448" y="74487"/>
                  </a:cubicBezTo>
                  <a:cubicBezTo>
                    <a:pt x="469448" y="68740"/>
                    <a:pt x="469448" y="62992"/>
                    <a:pt x="472320" y="58682"/>
                  </a:cubicBezTo>
                  <a:cubicBezTo>
                    <a:pt x="473756" y="52934"/>
                    <a:pt x="478063" y="48624"/>
                    <a:pt x="480935" y="45750"/>
                  </a:cubicBezTo>
                  <a:cubicBezTo>
                    <a:pt x="485242" y="41439"/>
                    <a:pt x="489550" y="38566"/>
                    <a:pt x="493857" y="37129"/>
                  </a:cubicBezTo>
                  <a:cubicBezTo>
                    <a:pt x="499601" y="35692"/>
                    <a:pt x="505344" y="34255"/>
                    <a:pt x="511087" y="34255"/>
                  </a:cubicBezTo>
                  <a:close/>
                  <a:moveTo>
                    <a:pt x="417704" y="17158"/>
                  </a:moveTo>
                  <a:cubicBezTo>
                    <a:pt x="416271" y="17158"/>
                    <a:pt x="414839" y="18588"/>
                    <a:pt x="413406" y="18588"/>
                  </a:cubicBezTo>
                  <a:cubicBezTo>
                    <a:pt x="413406" y="20018"/>
                    <a:pt x="411974" y="20018"/>
                    <a:pt x="411974" y="21447"/>
                  </a:cubicBezTo>
                  <a:cubicBezTo>
                    <a:pt x="410542" y="22877"/>
                    <a:pt x="410542" y="24307"/>
                    <a:pt x="410542" y="25737"/>
                  </a:cubicBezTo>
                  <a:cubicBezTo>
                    <a:pt x="410542" y="27167"/>
                    <a:pt x="411974" y="28597"/>
                    <a:pt x="411974" y="28597"/>
                  </a:cubicBezTo>
                  <a:cubicBezTo>
                    <a:pt x="413406" y="30026"/>
                    <a:pt x="413406" y="31456"/>
                    <a:pt x="414839" y="31456"/>
                  </a:cubicBezTo>
                  <a:cubicBezTo>
                    <a:pt x="416271" y="32886"/>
                    <a:pt x="417704" y="32886"/>
                    <a:pt x="419136" y="34316"/>
                  </a:cubicBezTo>
                  <a:cubicBezTo>
                    <a:pt x="420569" y="34316"/>
                    <a:pt x="422001" y="34316"/>
                    <a:pt x="422001" y="35746"/>
                  </a:cubicBezTo>
                  <a:cubicBezTo>
                    <a:pt x="423433" y="35746"/>
                    <a:pt x="424866" y="35746"/>
                    <a:pt x="426298" y="35746"/>
                  </a:cubicBezTo>
                  <a:cubicBezTo>
                    <a:pt x="427731" y="35746"/>
                    <a:pt x="429163" y="35746"/>
                    <a:pt x="430596" y="34316"/>
                  </a:cubicBezTo>
                  <a:cubicBezTo>
                    <a:pt x="430596" y="34316"/>
                    <a:pt x="432028" y="32886"/>
                    <a:pt x="432028" y="31456"/>
                  </a:cubicBezTo>
                  <a:cubicBezTo>
                    <a:pt x="433460" y="30026"/>
                    <a:pt x="433460" y="28597"/>
                    <a:pt x="433460" y="27167"/>
                  </a:cubicBezTo>
                  <a:cubicBezTo>
                    <a:pt x="433460" y="25737"/>
                    <a:pt x="432028" y="25737"/>
                    <a:pt x="432028" y="24307"/>
                  </a:cubicBezTo>
                  <a:cubicBezTo>
                    <a:pt x="430596" y="22877"/>
                    <a:pt x="430596" y="22877"/>
                    <a:pt x="429163" y="21447"/>
                  </a:cubicBezTo>
                  <a:cubicBezTo>
                    <a:pt x="427731" y="20018"/>
                    <a:pt x="426298" y="20018"/>
                    <a:pt x="424866" y="20018"/>
                  </a:cubicBezTo>
                  <a:cubicBezTo>
                    <a:pt x="423433" y="18588"/>
                    <a:pt x="423433" y="18588"/>
                    <a:pt x="422001" y="18588"/>
                  </a:cubicBezTo>
                  <a:cubicBezTo>
                    <a:pt x="420569" y="17158"/>
                    <a:pt x="419136" y="17158"/>
                    <a:pt x="417704" y="17158"/>
                  </a:cubicBezTo>
                  <a:close/>
                  <a:moveTo>
                    <a:pt x="66037" y="12874"/>
                  </a:moveTo>
                  <a:cubicBezTo>
                    <a:pt x="70348" y="12874"/>
                    <a:pt x="73221" y="12874"/>
                    <a:pt x="76095" y="14307"/>
                  </a:cubicBezTo>
                  <a:cubicBezTo>
                    <a:pt x="78969" y="15740"/>
                    <a:pt x="81842" y="17172"/>
                    <a:pt x="84716" y="20038"/>
                  </a:cubicBezTo>
                  <a:cubicBezTo>
                    <a:pt x="87590" y="22903"/>
                    <a:pt x="90464" y="25769"/>
                    <a:pt x="93337" y="27202"/>
                  </a:cubicBezTo>
                  <a:cubicBezTo>
                    <a:pt x="97648" y="32932"/>
                    <a:pt x="100521" y="37231"/>
                    <a:pt x="101958" y="41529"/>
                  </a:cubicBezTo>
                  <a:cubicBezTo>
                    <a:pt x="103395" y="45827"/>
                    <a:pt x="104832" y="48693"/>
                    <a:pt x="104832" y="51558"/>
                  </a:cubicBezTo>
                  <a:cubicBezTo>
                    <a:pt x="103395" y="54424"/>
                    <a:pt x="101958" y="57289"/>
                    <a:pt x="100521" y="58722"/>
                  </a:cubicBezTo>
                  <a:cubicBezTo>
                    <a:pt x="99085" y="61588"/>
                    <a:pt x="96211" y="63020"/>
                    <a:pt x="94774" y="64453"/>
                  </a:cubicBezTo>
                  <a:lnTo>
                    <a:pt x="76095" y="81646"/>
                  </a:lnTo>
                  <a:cubicBezTo>
                    <a:pt x="74658" y="83079"/>
                    <a:pt x="73221" y="84512"/>
                    <a:pt x="70348" y="87377"/>
                  </a:cubicBezTo>
                  <a:cubicBezTo>
                    <a:pt x="68911" y="88810"/>
                    <a:pt x="68911" y="90242"/>
                    <a:pt x="67474" y="93108"/>
                  </a:cubicBezTo>
                  <a:lnTo>
                    <a:pt x="51669" y="75915"/>
                  </a:lnTo>
                  <a:cubicBezTo>
                    <a:pt x="51669" y="74482"/>
                    <a:pt x="53106" y="74482"/>
                    <a:pt x="53106" y="73050"/>
                  </a:cubicBezTo>
                  <a:cubicBezTo>
                    <a:pt x="54542" y="71617"/>
                    <a:pt x="54542" y="71617"/>
                    <a:pt x="55979" y="71617"/>
                  </a:cubicBezTo>
                  <a:lnTo>
                    <a:pt x="55979" y="70184"/>
                  </a:lnTo>
                  <a:cubicBezTo>
                    <a:pt x="51669" y="70184"/>
                    <a:pt x="48795" y="70184"/>
                    <a:pt x="44484" y="68751"/>
                  </a:cubicBezTo>
                  <a:cubicBezTo>
                    <a:pt x="41611" y="65886"/>
                    <a:pt x="38737" y="64453"/>
                    <a:pt x="37300" y="61588"/>
                  </a:cubicBezTo>
                  <a:cubicBezTo>
                    <a:pt x="34427" y="58722"/>
                    <a:pt x="32990" y="57289"/>
                    <a:pt x="31553" y="54424"/>
                  </a:cubicBezTo>
                  <a:cubicBezTo>
                    <a:pt x="30116" y="51558"/>
                    <a:pt x="30116" y="50126"/>
                    <a:pt x="30116" y="47260"/>
                  </a:cubicBezTo>
                  <a:cubicBezTo>
                    <a:pt x="30116" y="44394"/>
                    <a:pt x="30116" y="41529"/>
                    <a:pt x="31553" y="40096"/>
                  </a:cubicBezTo>
                  <a:cubicBezTo>
                    <a:pt x="31553" y="37231"/>
                    <a:pt x="34427" y="35798"/>
                    <a:pt x="35863" y="32932"/>
                  </a:cubicBezTo>
                  <a:cubicBezTo>
                    <a:pt x="38737" y="31500"/>
                    <a:pt x="40174" y="30067"/>
                    <a:pt x="43048" y="28634"/>
                  </a:cubicBezTo>
                  <a:cubicBezTo>
                    <a:pt x="45921" y="28634"/>
                    <a:pt x="47358" y="28634"/>
                    <a:pt x="50232" y="28634"/>
                  </a:cubicBezTo>
                  <a:cubicBezTo>
                    <a:pt x="53106" y="28634"/>
                    <a:pt x="54542" y="30067"/>
                    <a:pt x="57416" y="31500"/>
                  </a:cubicBezTo>
                  <a:cubicBezTo>
                    <a:pt x="58853" y="32932"/>
                    <a:pt x="61727" y="34365"/>
                    <a:pt x="63163" y="35798"/>
                  </a:cubicBezTo>
                  <a:cubicBezTo>
                    <a:pt x="66037" y="37231"/>
                    <a:pt x="67474" y="38664"/>
                    <a:pt x="68911" y="40096"/>
                  </a:cubicBezTo>
                  <a:cubicBezTo>
                    <a:pt x="71785" y="41529"/>
                    <a:pt x="73221" y="42962"/>
                    <a:pt x="74658" y="44394"/>
                  </a:cubicBezTo>
                  <a:cubicBezTo>
                    <a:pt x="76095" y="45827"/>
                    <a:pt x="77532" y="45827"/>
                    <a:pt x="78969" y="47260"/>
                  </a:cubicBezTo>
                  <a:cubicBezTo>
                    <a:pt x="80406" y="47260"/>
                    <a:pt x="81842" y="47260"/>
                    <a:pt x="83279" y="45827"/>
                  </a:cubicBezTo>
                  <a:cubicBezTo>
                    <a:pt x="84716" y="44394"/>
                    <a:pt x="84716" y="42962"/>
                    <a:pt x="84716" y="41529"/>
                  </a:cubicBezTo>
                  <a:cubicBezTo>
                    <a:pt x="83279" y="38664"/>
                    <a:pt x="83279" y="37231"/>
                    <a:pt x="81842" y="35798"/>
                  </a:cubicBezTo>
                  <a:cubicBezTo>
                    <a:pt x="80406" y="34365"/>
                    <a:pt x="78969" y="34365"/>
                    <a:pt x="78969" y="32932"/>
                  </a:cubicBezTo>
                  <a:cubicBezTo>
                    <a:pt x="77532" y="32932"/>
                    <a:pt x="76095" y="32932"/>
                    <a:pt x="76095" y="32932"/>
                  </a:cubicBezTo>
                  <a:cubicBezTo>
                    <a:pt x="74658" y="32932"/>
                    <a:pt x="73221" y="32932"/>
                    <a:pt x="73221" y="32932"/>
                  </a:cubicBezTo>
                  <a:cubicBezTo>
                    <a:pt x="71785" y="32932"/>
                    <a:pt x="71785" y="32932"/>
                    <a:pt x="71785" y="34365"/>
                  </a:cubicBezTo>
                  <a:lnTo>
                    <a:pt x="57416" y="18605"/>
                  </a:lnTo>
                  <a:cubicBezTo>
                    <a:pt x="60290" y="15740"/>
                    <a:pt x="63163" y="14307"/>
                    <a:pt x="66037" y="12874"/>
                  </a:cubicBezTo>
                  <a:close/>
                  <a:moveTo>
                    <a:pt x="416271" y="0"/>
                  </a:moveTo>
                  <a:cubicBezTo>
                    <a:pt x="419136" y="0"/>
                    <a:pt x="422001" y="0"/>
                    <a:pt x="424866" y="0"/>
                  </a:cubicBezTo>
                  <a:cubicBezTo>
                    <a:pt x="427731" y="1430"/>
                    <a:pt x="430596" y="1430"/>
                    <a:pt x="432028" y="2860"/>
                  </a:cubicBezTo>
                  <a:cubicBezTo>
                    <a:pt x="434893" y="4289"/>
                    <a:pt x="437758" y="5719"/>
                    <a:pt x="440622" y="7149"/>
                  </a:cubicBezTo>
                  <a:cubicBezTo>
                    <a:pt x="442055" y="10009"/>
                    <a:pt x="444920" y="11439"/>
                    <a:pt x="446352" y="14298"/>
                  </a:cubicBezTo>
                  <a:cubicBezTo>
                    <a:pt x="447785" y="17158"/>
                    <a:pt x="447785" y="20018"/>
                    <a:pt x="449217" y="22877"/>
                  </a:cubicBezTo>
                  <a:cubicBezTo>
                    <a:pt x="449217" y="25737"/>
                    <a:pt x="447785" y="28597"/>
                    <a:pt x="446352" y="31456"/>
                  </a:cubicBezTo>
                  <a:cubicBezTo>
                    <a:pt x="446352" y="32886"/>
                    <a:pt x="444920" y="34316"/>
                    <a:pt x="444920" y="35746"/>
                  </a:cubicBezTo>
                  <a:cubicBezTo>
                    <a:pt x="443487" y="37176"/>
                    <a:pt x="442055" y="38605"/>
                    <a:pt x="440622" y="38605"/>
                  </a:cubicBezTo>
                  <a:cubicBezTo>
                    <a:pt x="440622" y="40035"/>
                    <a:pt x="439190" y="40035"/>
                    <a:pt x="437758" y="40035"/>
                  </a:cubicBezTo>
                  <a:cubicBezTo>
                    <a:pt x="437758" y="41465"/>
                    <a:pt x="436325" y="41465"/>
                    <a:pt x="434893" y="41465"/>
                  </a:cubicBezTo>
                  <a:lnTo>
                    <a:pt x="440622" y="42895"/>
                  </a:lnTo>
                  <a:lnTo>
                    <a:pt x="433460" y="58623"/>
                  </a:lnTo>
                  <a:lnTo>
                    <a:pt x="374731" y="32886"/>
                  </a:lnTo>
                  <a:lnTo>
                    <a:pt x="381893" y="15728"/>
                  </a:lnTo>
                  <a:lnTo>
                    <a:pt x="401947" y="25737"/>
                  </a:lnTo>
                  <a:cubicBezTo>
                    <a:pt x="400515" y="22877"/>
                    <a:pt x="400515" y="21447"/>
                    <a:pt x="400515" y="18588"/>
                  </a:cubicBezTo>
                  <a:cubicBezTo>
                    <a:pt x="400515" y="15728"/>
                    <a:pt x="400515" y="14298"/>
                    <a:pt x="401947" y="11439"/>
                  </a:cubicBezTo>
                  <a:cubicBezTo>
                    <a:pt x="403379" y="7149"/>
                    <a:pt x="406244" y="4289"/>
                    <a:pt x="407677" y="2860"/>
                  </a:cubicBezTo>
                  <a:cubicBezTo>
                    <a:pt x="410542" y="1430"/>
                    <a:pt x="413406" y="0"/>
                    <a:pt x="416271" y="0"/>
                  </a:cubicBezTo>
                  <a:close/>
                  <a:moveTo>
                    <a:pt x="206689" y="0"/>
                  </a:moveTo>
                  <a:lnTo>
                    <a:pt x="243950" y="34378"/>
                  </a:lnTo>
                  <a:cubicBezTo>
                    <a:pt x="248249" y="37243"/>
                    <a:pt x="251116" y="41540"/>
                    <a:pt x="252549" y="44405"/>
                  </a:cubicBezTo>
                  <a:cubicBezTo>
                    <a:pt x="253982" y="48702"/>
                    <a:pt x="255415" y="51567"/>
                    <a:pt x="255415" y="55864"/>
                  </a:cubicBezTo>
                  <a:cubicBezTo>
                    <a:pt x="255415" y="58729"/>
                    <a:pt x="255415" y="61594"/>
                    <a:pt x="253982" y="63027"/>
                  </a:cubicBezTo>
                  <a:cubicBezTo>
                    <a:pt x="252549" y="65891"/>
                    <a:pt x="251116" y="68756"/>
                    <a:pt x="249683" y="70189"/>
                  </a:cubicBezTo>
                  <a:cubicBezTo>
                    <a:pt x="246816" y="73054"/>
                    <a:pt x="242517" y="75918"/>
                    <a:pt x="239651" y="75918"/>
                  </a:cubicBezTo>
                  <a:cubicBezTo>
                    <a:pt x="236784" y="75918"/>
                    <a:pt x="232485" y="75918"/>
                    <a:pt x="229619" y="75918"/>
                  </a:cubicBezTo>
                  <a:cubicBezTo>
                    <a:pt x="229619" y="77351"/>
                    <a:pt x="231052" y="78783"/>
                    <a:pt x="231052" y="81648"/>
                  </a:cubicBezTo>
                  <a:cubicBezTo>
                    <a:pt x="232485" y="83081"/>
                    <a:pt x="232485" y="85945"/>
                    <a:pt x="232485" y="88810"/>
                  </a:cubicBezTo>
                  <a:cubicBezTo>
                    <a:pt x="232485" y="90243"/>
                    <a:pt x="231052" y="93108"/>
                    <a:pt x="231052" y="95972"/>
                  </a:cubicBezTo>
                  <a:cubicBezTo>
                    <a:pt x="229619" y="97405"/>
                    <a:pt x="228186" y="100270"/>
                    <a:pt x="225320" y="103134"/>
                  </a:cubicBezTo>
                  <a:cubicBezTo>
                    <a:pt x="222453" y="105999"/>
                    <a:pt x="219587" y="108864"/>
                    <a:pt x="215288" y="110297"/>
                  </a:cubicBezTo>
                  <a:cubicBezTo>
                    <a:pt x="212421" y="111729"/>
                    <a:pt x="208122" y="111729"/>
                    <a:pt x="205256" y="111729"/>
                  </a:cubicBezTo>
                  <a:cubicBezTo>
                    <a:pt x="200957" y="111729"/>
                    <a:pt x="196657" y="110297"/>
                    <a:pt x="193791" y="108864"/>
                  </a:cubicBezTo>
                  <a:cubicBezTo>
                    <a:pt x="189492" y="107432"/>
                    <a:pt x="186625" y="104567"/>
                    <a:pt x="183759" y="101702"/>
                  </a:cubicBezTo>
                  <a:lnTo>
                    <a:pt x="145065" y="67324"/>
                  </a:lnTo>
                  <a:close/>
                </a:path>
              </a:pathLst>
            </a:custGeom>
            <a:solidFill>
              <a:srgbClr val="2285C5"/>
            </a:solidFill>
            <a:ln>
              <a:noFill/>
            </a:ln>
          </p:spPr>
          <p:txBody>
            <a:bodyPr/>
            <a:lstStyle/>
            <a:p>
              <a:endParaRPr lang="zh-CN" altLang="en-US">
                <a:cs typeface="+mn-ea"/>
                <a:sym typeface="+mn-lt"/>
              </a:endParaRPr>
            </a:p>
          </p:txBody>
        </p:sp>
        <p:graphicFrame>
          <p:nvGraphicFramePr>
            <p:cNvPr id="66" name="图表 65"/>
            <p:cNvGraphicFramePr/>
            <p:nvPr/>
          </p:nvGraphicFramePr>
          <p:xfrm>
            <a:off x="9280927" y="3727439"/>
            <a:ext cx="3098588" cy="1158384"/>
          </p:xfrm>
          <a:graphic>
            <a:graphicData uri="http://schemas.openxmlformats.org/drawingml/2006/chart">
              <c:chart xmlns:c="http://schemas.openxmlformats.org/drawingml/2006/chart" xmlns:r="http://schemas.openxmlformats.org/officeDocument/2006/relationships" r:id="rId4"/>
            </a:graphicData>
          </a:graphic>
        </p:graphicFrame>
        <p:grpSp>
          <p:nvGrpSpPr>
            <p:cNvPr id="79" name="组合 78"/>
            <p:cNvGrpSpPr/>
            <p:nvPr/>
          </p:nvGrpSpPr>
          <p:grpSpPr>
            <a:xfrm>
              <a:off x="9506389" y="2405729"/>
              <a:ext cx="2087515" cy="369332"/>
              <a:chOff x="996287" y="1310185"/>
              <a:chExt cx="2087515" cy="369332"/>
            </a:xfrm>
          </p:grpSpPr>
          <p:sp>
            <p:nvSpPr>
              <p:cNvPr id="80" name="文本框 79"/>
              <p:cNvSpPr txBox="1"/>
              <p:nvPr/>
            </p:nvSpPr>
            <p:spPr>
              <a:xfrm>
                <a:off x="996287" y="1310185"/>
                <a:ext cx="1323832" cy="369332"/>
              </a:xfrm>
              <a:prstGeom prst="rect">
                <a:avLst/>
              </a:prstGeom>
              <a:noFill/>
            </p:spPr>
            <p:txBody>
              <a:bodyPr wrap="square" rtlCol="0">
                <a:spAutoFit/>
              </a:bodyPr>
              <a:lstStyle/>
              <a:p>
                <a:r>
                  <a:rPr lang="zh-CN" altLang="en-US" b="1" dirty="0">
                    <a:solidFill>
                      <a:srgbClr val="2285C5"/>
                    </a:solidFill>
                    <a:cs typeface="+mn-ea"/>
                    <a:sym typeface="+mn-lt"/>
                  </a:rPr>
                  <a:t>项目名称</a:t>
                </a:r>
                <a:endParaRPr lang="zh-CN" altLang="en-US" b="1" dirty="0">
                  <a:solidFill>
                    <a:srgbClr val="2285C5"/>
                  </a:solidFill>
                  <a:cs typeface="+mn-ea"/>
                  <a:sym typeface="+mn-lt"/>
                </a:endParaRPr>
              </a:p>
            </p:txBody>
          </p:sp>
          <p:grpSp>
            <p:nvGrpSpPr>
              <p:cNvPr id="81" name="组合 80"/>
              <p:cNvGrpSpPr/>
              <p:nvPr/>
            </p:nvGrpSpPr>
            <p:grpSpPr>
              <a:xfrm>
                <a:off x="3029802" y="1376333"/>
                <a:ext cx="54000" cy="237036"/>
                <a:chOff x="3603008" y="241563"/>
                <a:chExt cx="54000" cy="237036"/>
              </a:xfrm>
            </p:grpSpPr>
            <p:sp>
              <p:nvSpPr>
                <p:cNvPr id="82" name="椭圆 81"/>
                <p:cNvSpPr/>
                <p:nvPr/>
              </p:nvSpPr>
              <p:spPr>
                <a:xfrm>
                  <a:off x="3603008" y="241563"/>
                  <a:ext cx="54000"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cs typeface="+mn-ea"/>
                    <a:sym typeface="+mn-lt"/>
                  </a:endParaRPr>
                </a:p>
              </p:txBody>
            </p:sp>
            <p:sp>
              <p:nvSpPr>
                <p:cNvPr id="83" name="椭圆 82"/>
                <p:cNvSpPr/>
                <p:nvPr/>
              </p:nvSpPr>
              <p:spPr>
                <a:xfrm>
                  <a:off x="3603008" y="333081"/>
                  <a:ext cx="54000"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cs typeface="+mn-ea"/>
                    <a:sym typeface="+mn-lt"/>
                  </a:endParaRPr>
                </a:p>
              </p:txBody>
            </p:sp>
            <p:sp>
              <p:nvSpPr>
                <p:cNvPr id="84" name="椭圆 83"/>
                <p:cNvSpPr/>
                <p:nvPr/>
              </p:nvSpPr>
              <p:spPr>
                <a:xfrm>
                  <a:off x="3603008" y="424599"/>
                  <a:ext cx="54000"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cs typeface="+mn-ea"/>
                    <a:sym typeface="+mn-lt"/>
                  </a:endParaRPr>
                </a:p>
              </p:txBody>
            </p:sp>
          </p:grpSp>
        </p:grpSp>
        <p:sp>
          <p:nvSpPr>
            <p:cNvPr id="88" name="文本框 87"/>
            <p:cNvSpPr txBox="1"/>
            <p:nvPr/>
          </p:nvSpPr>
          <p:spPr>
            <a:xfrm>
              <a:off x="9356734" y="3820883"/>
              <a:ext cx="1679266" cy="369332"/>
            </a:xfrm>
            <a:prstGeom prst="rect">
              <a:avLst/>
            </a:prstGeom>
            <a:noFill/>
          </p:spPr>
          <p:txBody>
            <a:bodyPr wrap="square" rtlCol="0">
              <a:spAutoFit/>
            </a:bodyPr>
            <a:lstStyle/>
            <a:p>
              <a:r>
                <a:rPr lang="zh-CN" altLang="en-US" dirty="0">
                  <a:solidFill>
                    <a:schemeClr val="bg2">
                      <a:lumMod val="25000"/>
                    </a:schemeClr>
                  </a:solidFill>
                  <a:cs typeface="+mn-ea"/>
                  <a:sym typeface="+mn-lt"/>
                </a:rPr>
                <a:t>￥</a:t>
              </a:r>
              <a:r>
                <a:rPr lang="en-US" altLang="zh-CN" dirty="0">
                  <a:solidFill>
                    <a:schemeClr val="bg2">
                      <a:lumMod val="25000"/>
                    </a:schemeClr>
                  </a:solidFill>
                  <a:cs typeface="+mn-ea"/>
                  <a:sym typeface="+mn-lt"/>
                </a:rPr>
                <a:t>32156</a:t>
              </a:r>
              <a:endParaRPr lang="zh-CN" altLang="en-US" dirty="0">
                <a:solidFill>
                  <a:schemeClr val="bg2">
                    <a:lumMod val="25000"/>
                  </a:schemeClr>
                </a:solidFill>
                <a:cs typeface="+mn-ea"/>
                <a:sym typeface="+mn-lt"/>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500" fill="hold"/>
                                        <p:tgtEl>
                                          <p:spTgt spid="101"/>
                                        </p:tgtEl>
                                        <p:attrNameLst>
                                          <p:attrName>ppt_x</p:attrName>
                                        </p:attrNameLst>
                                      </p:cBhvr>
                                      <p:tavLst>
                                        <p:tav tm="0">
                                          <p:val>
                                            <p:strVal val="#ppt_x"/>
                                          </p:val>
                                        </p:tav>
                                        <p:tav tm="100000">
                                          <p:val>
                                            <p:strVal val="#ppt_x"/>
                                          </p:val>
                                        </p:tav>
                                      </p:tavLst>
                                    </p:anim>
                                    <p:anim calcmode="lin" valueType="num">
                                      <p:cBhvr additive="base">
                                        <p:cTn id="17" dur="50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500" fill="hold"/>
                                        <p:tgtEl>
                                          <p:spTgt spid="102"/>
                                        </p:tgtEl>
                                        <p:attrNameLst>
                                          <p:attrName>ppt_x</p:attrName>
                                        </p:attrNameLst>
                                      </p:cBhvr>
                                      <p:tavLst>
                                        <p:tav tm="0">
                                          <p:val>
                                            <p:strVal val="#ppt_x"/>
                                          </p:val>
                                        </p:tav>
                                        <p:tav tm="100000">
                                          <p:val>
                                            <p:strVal val="#ppt_x"/>
                                          </p:val>
                                        </p:tav>
                                      </p:tavLst>
                                    </p:anim>
                                    <p:anim calcmode="lin" valueType="num">
                                      <p:cBhvr additive="base">
                                        <p:cTn id="22" dur="50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500" fill="hold"/>
                                        <p:tgtEl>
                                          <p:spTgt spid="103"/>
                                        </p:tgtEl>
                                        <p:attrNameLst>
                                          <p:attrName>ppt_x</p:attrName>
                                        </p:attrNameLst>
                                      </p:cBhvr>
                                      <p:tavLst>
                                        <p:tav tm="0">
                                          <p:val>
                                            <p:strVal val="#ppt_x"/>
                                          </p:val>
                                        </p:tav>
                                        <p:tav tm="100000">
                                          <p:val>
                                            <p:strVal val="#ppt_x"/>
                                          </p:val>
                                        </p:tav>
                                      </p:tavLst>
                                    </p:anim>
                                    <p:anim calcmode="lin" valueType="num">
                                      <p:cBhvr additive="base">
                                        <p:cTn id="27" dur="50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500" fill="hold"/>
                                        <p:tgtEl>
                                          <p:spTgt spid="104"/>
                                        </p:tgtEl>
                                        <p:attrNameLst>
                                          <p:attrName>ppt_x</p:attrName>
                                        </p:attrNameLst>
                                      </p:cBhvr>
                                      <p:tavLst>
                                        <p:tav tm="0">
                                          <p:val>
                                            <p:strVal val="#ppt_x"/>
                                          </p:val>
                                        </p:tav>
                                        <p:tav tm="100000">
                                          <p:val>
                                            <p:strVal val="#ppt_x"/>
                                          </p:val>
                                        </p:tav>
                                      </p:tavLst>
                                    </p:anim>
                                    <p:anim calcmode="lin" valueType="num">
                                      <p:cBhvr additive="base">
                                        <p:cTn id="32"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rp3ukfz">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4486</Words>
  <Application>WPS 演示</Application>
  <PresentationFormat>宽屏</PresentationFormat>
  <Paragraphs>426</Paragraphs>
  <Slides>40</Slides>
  <Notes>2</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40</vt:i4>
      </vt:variant>
    </vt:vector>
  </HeadingPairs>
  <TitlesOfParts>
    <vt:vector size="55" baseType="lpstr">
      <vt:lpstr>Arial</vt:lpstr>
      <vt:lpstr>宋体</vt:lpstr>
      <vt:lpstr>Wingdings</vt:lpstr>
      <vt:lpstr>思源黑体</vt:lpstr>
      <vt:lpstr>黑体</vt:lpstr>
      <vt:lpstr>微软雅黑</vt:lpstr>
      <vt:lpstr>Arial Unicode MS</vt:lpstr>
      <vt:lpstr>等线</vt:lpstr>
      <vt:lpstr>Meiryo</vt:lpstr>
      <vt:lpstr>Yu Gothic UI</vt:lpstr>
      <vt:lpstr>Arial Narrow</vt:lpstr>
      <vt:lpstr>Calibri</vt:lpstr>
      <vt:lpstr>Calibri Light</vt:lpstr>
      <vt:lpstr>www.pptying.com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creator>优品PPT</dc:creator>
  <dc:subject>https://www.ypppt.com/</dc:subject>
  <cp:lastModifiedBy>Years later</cp:lastModifiedBy>
  <cp:revision>66</cp:revision>
  <dcterms:created xsi:type="dcterms:W3CDTF">2021-06-03T02:01:00Z</dcterms:created>
  <dcterms:modified xsi:type="dcterms:W3CDTF">2024-04-30T15:59:09Z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A1AD699A59FF45DAAC59FE67B6468CF4_13</vt:lpwstr>
  </property>
  <property fmtid="{D5CDD505-2E9C-101B-9397-08002B2CF9AE}" pid="3" name="KSOProductBuildVer">
    <vt:lpwstr>2052-12.1.0.16417</vt:lpwstr>
  </property>
</Properties>
</file>