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5" r:id="rId5"/>
  </p:sldMasterIdLst>
  <p:notesMasterIdLst>
    <p:notesMasterId r:id="rId12"/>
  </p:notesMasterIdLst>
  <p:sldIdLst>
    <p:sldId id="256" r:id="rId6"/>
    <p:sldId id="260" r:id="rId7"/>
    <p:sldId id="262" r:id="rId8"/>
    <p:sldId id="264" r:id="rId9"/>
    <p:sldId id="265" r:id="rId10"/>
    <p:sldId id="266" r:id="rId11"/>
    <p:sldId id="286" r:id="rId13"/>
    <p:sldId id="268" r:id="rId14"/>
    <p:sldId id="269" r:id="rId15"/>
    <p:sldId id="270" r:id="rId16"/>
    <p:sldId id="271" r:id="rId17"/>
    <p:sldId id="272" r:id="rId18"/>
    <p:sldId id="288" r:id="rId19"/>
    <p:sldId id="274" r:id="rId20"/>
    <p:sldId id="275" r:id="rId21"/>
    <p:sldId id="276" r:id="rId22"/>
    <p:sldId id="277" r:id="rId23"/>
    <p:sldId id="278" r:id="rId24"/>
    <p:sldId id="279" r:id="rId25"/>
    <p:sldId id="289" r:id="rId26"/>
    <p:sldId id="281" r:id="rId27"/>
    <p:sldId id="282" r:id="rId28"/>
    <p:sldId id="283" r:id="rId29"/>
    <p:sldId id="284" r:id="rId30"/>
    <p:sldId id="285" r:id="rId31"/>
    <p:sldId id="290" r:id="rId32"/>
    <p:sldId id="307" r:id="rId33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30F42"/>
    <a:srgbClr val="E0D8CF"/>
    <a:srgbClr val="EAE7E2"/>
    <a:srgbClr val="FBF7F6"/>
    <a:srgbClr val="DDD4CB"/>
    <a:srgbClr val="203C63"/>
    <a:srgbClr val="1B2548"/>
    <a:srgbClr val="1C4D76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7" Type="http://schemas.openxmlformats.org/officeDocument/2006/relationships/tags" Target="tags/tag22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7" Type="http://schemas.openxmlformats.org/officeDocument/2006/relationships/tags" Target="../tags/tag112.xml"/><Relationship Id="rId6" Type="http://schemas.openxmlformats.org/officeDocument/2006/relationships/tags" Target="../tags/tag111.xml"/><Relationship Id="rId5" Type="http://schemas.openxmlformats.org/officeDocument/2006/relationships/tags" Target="../tags/tag110.xml"/><Relationship Id="rId4" Type="http://schemas.openxmlformats.org/officeDocument/2006/relationships/tags" Target="../tags/tag109.xml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126.xml"/><Relationship Id="rId5" Type="http://schemas.openxmlformats.org/officeDocument/2006/relationships/tags" Target="../tags/tag125.xml"/><Relationship Id="rId4" Type="http://schemas.openxmlformats.org/officeDocument/2006/relationships/tags" Target="../tags/tag124.xml"/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6" Type="http://schemas.openxmlformats.org/officeDocument/2006/relationships/tags" Target="../tags/tag142.xml"/><Relationship Id="rId5" Type="http://schemas.openxmlformats.org/officeDocument/2006/relationships/tags" Target="../tags/tag141.xml"/><Relationship Id="rId4" Type="http://schemas.openxmlformats.org/officeDocument/2006/relationships/tags" Target="../tags/tag140.xml"/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61.xml"/><Relationship Id="rId8" Type="http://schemas.openxmlformats.org/officeDocument/2006/relationships/tags" Target="../tags/tag160.xml"/><Relationship Id="rId7" Type="http://schemas.openxmlformats.org/officeDocument/2006/relationships/tags" Target="../tags/tag159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5" Type="http://schemas.openxmlformats.org/officeDocument/2006/relationships/tags" Target="../tags/tag183.xml"/><Relationship Id="rId4" Type="http://schemas.openxmlformats.org/officeDocument/2006/relationships/tags" Target="../tags/tag182.xml"/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6" Type="http://schemas.openxmlformats.org/officeDocument/2006/relationships/tags" Target="../tags/tag188.xml"/><Relationship Id="rId5" Type="http://schemas.openxmlformats.org/officeDocument/2006/relationships/tags" Target="../tags/tag187.xml"/><Relationship Id="rId4" Type="http://schemas.openxmlformats.org/officeDocument/2006/relationships/tags" Target="../tags/tag186.xml"/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advTm="5000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519772" y="6755152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0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0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70.xml"/><Relationship Id="rId17" Type="http://schemas.openxmlformats.org/officeDocument/2006/relationships/tags" Target="../tags/tag69.xml"/><Relationship Id="rId16" Type="http://schemas.openxmlformats.org/officeDocument/2006/relationships/tags" Target="../tags/tag68.xml"/><Relationship Id="rId15" Type="http://schemas.openxmlformats.org/officeDocument/2006/relationships/tags" Target="../tags/tag67.xml"/><Relationship Id="rId14" Type="http://schemas.openxmlformats.org/officeDocument/2006/relationships/tags" Target="../tags/tag66.xml"/><Relationship Id="rId13" Type="http://schemas.openxmlformats.org/officeDocument/2006/relationships/tags" Target="../tags/tag65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17" Type="http://schemas.openxmlformats.org/officeDocument/2006/relationships/tags" Target="../tags/tag132.xml"/><Relationship Id="rId16" Type="http://schemas.openxmlformats.org/officeDocument/2006/relationships/tags" Target="../tags/tag131.xml"/><Relationship Id="rId15" Type="http://schemas.openxmlformats.org/officeDocument/2006/relationships/tags" Target="../tags/tag130.xml"/><Relationship Id="rId14" Type="http://schemas.openxmlformats.org/officeDocument/2006/relationships/tags" Target="../tags/tag129.xml"/><Relationship Id="rId13" Type="http://schemas.openxmlformats.org/officeDocument/2006/relationships/tags" Target="../tags/tag128.xml"/><Relationship Id="rId12" Type="http://schemas.openxmlformats.org/officeDocument/2006/relationships/tags" Target="../tags/tag127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8" Type="http://schemas.openxmlformats.org/officeDocument/2006/relationships/theme" Target="../theme/theme3.xml"/><Relationship Id="rId17" Type="http://schemas.openxmlformats.org/officeDocument/2006/relationships/tags" Target="../tags/tag194.xml"/><Relationship Id="rId16" Type="http://schemas.openxmlformats.org/officeDocument/2006/relationships/tags" Target="../tags/tag193.xml"/><Relationship Id="rId15" Type="http://schemas.openxmlformats.org/officeDocument/2006/relationships/tags" Target="../tags/tag192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tags" Target="../tags/tag189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4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4CB"/>
            </a:gs>
            <a:gs pos="10000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Tm="5000">
    <p:random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4CB"/>
            </a:gs>
            <a:gs pos="10000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advTm="5000">
    <p:random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advTm="5000">
    <p:random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5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4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5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6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20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8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9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0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1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2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3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tags" Target="../tags/tag196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1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5.xml"/><Relationship Id="rId1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6.xml"/><Relationship Id="rId1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7.xml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8.xml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9.xml"/><Relationship Id="rId1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20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198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199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0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0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03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630795" y="0"/>
            <a:ext cx="3417570" cy="6456045"/>
          </a:xfrm>
          <a:prstGeom prst="rect">
            <a:avLst/>
          </a:prstGeom>
          <a:effectLst/>
        </p:spPr>
      </p:pic>
      <p:sp>
        <p:nvSpPr>
          <p:cNvPr id="21" name="文本框 20"/>
          <p:cNvSpPr txBox="1"/>
          <p:nvPr/>
        </p:nvSpPr>
        <p:spPr>
          <a:xfrm>
            <a:off x="764843" y="4032885"/>
            <a:ext cx="5492750" cy="5219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business etiquette training in the workplace etiquette training in the workplace business etiquette</a:t>
            </a:r>
            <a:endParaRPr kumimoji="0" lang="en-US" altLang="zh-CN" sz="1400" i="0" u="none" strike="noStrike" kern="12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64843" y="3357880"/>
            <a:ext cx="5492750" cy="460375"/>
          </a:xfrm>
          <a:prstGeom prst="rect">
            <a:avLst/>
          </a:prstGeom>
          <a:solidFill>
            <a:srgbClr val="B30F42"/>
          </a:solidFill>
          <a:effectLst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0" lang="zh-CN" altLang="en-US" sz="2400" i="0" u="none" strike="noStrike" kern="1200" spc="600" normalizeH="0" baseline="0" noProof="0" dirty="0">
                <a:solidFill>
                  <a:schemeClr val="bg1"/>
                </a:solidFill>
                <a:uLnTx/>
                <a:uFillTx/>
                <a:cs typeface="+mn-ea"/>
                <a:sym typeface="+mn-lt"/>
              </a:rPr>
              <a:t>公司部门 职场 商务礼仪培训</a:t>
            </a:r>
            <a:endParaRPr kumimoji="0" lang="zh-CN" altLang="en-US" sz="2400" i="0" u="none" strike="noStrike" kern="1200" spc="600" normalizeH="0" baseline="0" noProof="0" dirty="0">
              <a:solidFill>
                <a:schemeClr val="bg1"/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20250" y="1265563"/>
            <a:ext cx="26292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BUSINESS</a:t>
            </a:r>
            <a:endParaRPr lang="en-US" altLang="zh-CN" sz="4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370950" y="4692015"/>
            <a:ext cx="4280535" cy="5067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 algn="ctr" defTabSz="914400" fontAlgn="auto">
              <a:lnSpc>
                <a:spcPct val="150000"/>
              </a:lnSpc>
              <a:defRPr/>
            </a:pPr>
            <a:r>
              <a:rPr kumimoji="0" lang="zh-CN" altLang="en-US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讲师</a:t>
            </a:r>
            <a:r>
              <a:rPr kumimoji="0" lang="zh-CN" altLang="en-US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PPT</a:t>
            </a:r>
            <a:r>
              <a:rPr kumimoji="0" lang="zh-CN" altLang="en-US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营</a:t>
            </a:r>
            <a:r>
              <a:rPr kumimoji="0" lang="en-US" altLang="zh-CN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    </a:t>
            </a:r>
            <a:r>
              <a:rPr kumimoji="0" lang="zh-CN" altLang="en-US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时间：</a:t>
            </a:r>
            <a:r>
              <a:rPr kumimoji="0" lang="en-US" altLang="zh-CN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20XX.XX</a:t>
            </a:r>
            <a:endParaRPr kumimoji="0" lang="en-US" altLang="zh-CN" i="0" u="none" strike="noStrike" kern="12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83310" y="1972310"/>
            <a:ext cx="486791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大宋简" panose="02010609000101010101" pitchFamily="49" charset="-122"/>
                <a:ea typeface="汉仪大宋简" panose="02010609000101010101" pitchFamily="49" charset="-122"/>
                <a:cs typeface="+mn-ea"/>
                <a:sym typeface="+mn-lt"/>
              </a:rPr>
              <a:t>商务礼仪</a:t>
            </a:r>
            <a:endParaRPr lang="zh-CN" altLang="en-US" sz="8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大宋简" panose="02010609000101010101" pitchFamily="49" charset="-122"/>
              <a:ea typeface="汉仪大宋简" panose="02010609000101010101" pitchFamily="49" charset="-122"/>
              <a:cs typeface="+mn-ea"/>
              <a:sym typeface="+mn-lt"/>
            </a:endParaRPr>
          </a:p>
        </p:txBody>
      </p:sp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V="1">
            <a:off x="-63500" y="0"/>
            <a:ext cx="1966595" cy="14249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2" grpId="0" bldLvl="0" animBg="1"/>
      <p:bldP spid="24" grpId="0"/>
      <p:bldP spid="40" grpId="0" bldLvl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605915" y="1083884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女士着装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05915" y="2295525"/>
            <a:ext cx="6181090" cy="708035"/>
            <a:chOff x="5394700" y="1371509"/>
            <a:chExt cx="3855861" cy="707720"/>
          </a:xfrm>
        </p:grpSpPr>
        <p:sp>
          <p:nvSpPr>
            <p:cNvPr id="5" name="TextBox 19"/>
            <p:cNvSpPr txBox="1"/>
            <p:nvPr/>
          </p:nvSpPr>
          <p:spPr>
            <a:xfrm>
              <a:off x="5394700" y="1371509"/>
              <a:ext cx="2444433" cy="3681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符合身份</a:t>
              </a:r>
              <a:endPara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394700" y="1662057"/>
              <a:ext cx="3855861" cy="41717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且“影响工作，炫富、炫耀性别优势”的首饰不能戴。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605915" y="3301212"/>
            <a:ext cx="6181090" cy="700250"/>
            <a:chOff x="5394699" y="1379063"/>
            <a:chExt cx="3855862" cy="700502"/>
          </a:xfrm>
        </p:grpSpPr>
        <p:sp>
          <p:nvSpPr>
            <p:cNvPr id="15" name="TextBox 19"/>
            <p:cNvSpPr txBox="1"/>
            <p:nvPr/>
          </p:nvSpPr>
          <p:spPr>
            <a:xfrm>
              <a:off x="5394699" y="1379063"/>
              <a:ext cx="2444433" cy="36817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以少为准</a:t>
              </a:r>
              <a:endPara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394700" y="1662057"/>
              <a:ext cx="3855861" cy="41750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每种不多于两件（如耳环、手镯）。总数不超过三件。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605915" y="4298796"/>
            <a:ext cx="6181090" cy="698344"/>
            <a:chOff x="5394699" y="1381016"/>
            <a:chExt cx="3855862" cy="698479"/>
          </a:xfrm>
        </p:grpSpPr>
        <p:sp>
          <p:nvSpPr>
            <p:cNvPr id="20" name="TextBox 19"/>
            <p:cNvSpPr txBox="1"/>
            <p:nvPr/>
          </p:nvSpPr>
          <p:spPr>
            <a:xfrm>
              <a:off x="5394699" y="1381016"/>
              <a:ext cx="2444433" cy="36811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同质同色</a:t>
              </a:r>
              <a:endPara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394701" y="1662057"/>
              <a:ext cx="3855860" cy="4174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多首饰应同质同色，或不同质至少也要同色。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605915" y="5294477"/>
            <a:ext cx="6181090" cy="728809"/>
            <a:chOff x="5394699" y="1350567"/>
            <a:chExt cx="3855862" cy="728900"/>
          </a:xfrm>
        </p:grpSpPr>
        <p:sp>
          <p:nvSpPr>
            <p:cNvPr id="24" name="TextBox 19"/>
            <p:cNvSpPr txBox="1"/>
            <p:nvPr/>
          </p:nvSpPr>
          <p:spPr>
            <a:xfrm>
              <a:off x="5394699" y="1350567"/>
              <a:ext cx="2444433" cy="3681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defRPr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EngraversGothic BT" panose="020B0507020203020204" pitchFamily="34" charset="0"/>
                </a:defRPr>
              </a:lvl1pPr>
            </a:lstStyle>
            <a:p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符合习俗</a:t>
              </a:r>
              <a:endPara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394701" y="1662057"/>
              <a:ext cx="3855860" cy="4174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如十字架形的挂件在国际交往中不宜配戴。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3" name="图片 22" descr="D:\素材\29efd96aeb46a766f6194364d88d0675.jpeg29efd96aeb46a766f6194364d88d0675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6463665" y="0"/>
            <a:ext cx="6249035" cy="71469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295636" y="6605068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751706" y="1156274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走路规范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51706" y="2819400"/>
            <a:ext cx="6548755" cy="6964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0">
              <a:lnSpc>
                <a:spcPct val="200000"/>
              </a:lnSpc>
              <a:spcBef>
                <a:spcPts val="225"/>
              </a:spcBef>
              <a:spcAft>
                <a:spcPts val="375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、两眼平视前方，低头一般也拣不着钱。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51706" y="2338835"/>
            <a:ext cx="6213560" cy="497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、男士要稳定、矫健；女士要轻盈、优雅。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73930" y="3745230"/>
            <a:ext cx="6526530" cy="49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、步履轻捷不要拖拉（脚后跟不要拖地）。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83455" y="4277995"/>
            <a:ext cx="6637655" cy="71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200000"/>
              </a:lnSpc>
              <a:spcBef>
                <a:spcPts val="225"/>
              </a:spcBef>
              <a:spcAft>
                <a:spcPts val="375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、两臂在身体两侧自然摆动，有节奏感。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789805" y="5031740"/>
            <a:ext cx="6510655" cy="71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200000"/>
              </a:lnSpc>
              <a:spcBef>
                <a:spcPts val="225"/>
              </a:spcBef>
              <a:spcAft>
                <a:spcPts val="375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5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、身体应当保持正直，不要过分摇摆。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2" grpId="1"/>
      <p:bldP spid="3" grpId="0"/>
      <p:bldP spid="3" grpId="1"/>
      <p:bldP spid="10" grpId="0"/>
      <p:bldP spid="10" grpId="1"/>
      <p:bldP spid="17" grpId="0"/>
      <p:bldP spid="17" grpId="1"/>
      <p:bldP spid="18" grpId="0"/>
      <p:bldP spid="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042670" y="1144844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坐姿规范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2670" y="3034160"/>
            <a:ext cx="6548755" cy="95440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、女士的膝盖一定要并起来，脚可以放中间，也可以放在侧边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2670" y="2454405"/>
            <a:ext cx="2520242" cy="497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、不满坐是谦恭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2670" y="4034285"/>
            <a:ext cx="6526530" cy="49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、男士膝盖可稍微分开，但不宜超过肩宽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42670" y="4614040"/>
            <a:ext cx="6637655" cy="977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、翘腿时，要注意收紧上面的腿，脚尖下压，绝不能以脚尖指向别人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2670" y="5637025"/>
            <a:ext cx="2835910" cy="49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375"/>
              </a:spcAft>
            </a:pPr>
            <a:r>
              <a:rPr lang="en-US" altLang="zh-CN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5</a:t>
            </a:r>
            <a:r>
              <a:rPr lang="zh-CN" altLang="en-US" sz="24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、不要抖腿</a:t>
            </a:r>
            <a:endParaRPr lang="zh-CN" altLang="en-US" sz="24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2" grpId="1"/>
      <p:bldP spid="3" grpId="0"/>
      <p:bldP spid="3" grpId="1"/>
      <p:bldP spid="10" grpId="0"/>
      <p:bldP spid="10" grpId="1"/>
      <p:bldP spid="17" grpId="0"/>
      <p:bldP spid="17" grpId="1"/>
      <p:bldP spid="18" grpId="0"/>
      <p:bldP spid="1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rgbClr val="DDD4CB"/>
            </a:gs>
            <a:gs pos="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300595" y="-226060"/>
            <a:ext cx="3417570" cy="6456045"/>
          </a:xfrm>
          <a:prstGeom prst="rect">
            <a:avLst/>
          </a:prstGeom>
          <a:effectLst/>
        </p:spPr>
      </p:pic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V="1">
            <a:off x="0" y="0"/>
            <a:ext cx="1966595" cy="1424940"/>
          </a:xfrm>
          <a:prstGeom prst="rect">
            <a:avLst/>
          </a:prstGeom>
        </p:spPr>
      </p:pic>
      <p:sp>
        <p:nvSpPr>
          <p:cNvPr id="19" name="텍스트 개체 틀 8"/>
          <p:cNvSpPr txBox="1"/>
          <p:nvPr/>
        </p:nvSpPr>
        <p:spPr>
          <a:xfrm>
            <a:off x="1580833" y="1842135"/>
            <a:ext cx="3918585" cy="1203325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03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  <a:p>
            <a:pPr algn="ctr"/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社交礼仪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" name="텍스트 개체 틀 8"/>
          <p:cNvSpPr txBox="1"/>
          <p:nvPr/>
        </p:nvSpPr>
        <p:spPr>
          <a:xfrm>
            <a:off x="2259965" y="3133090"/>
            <a:ext cx="2433320" cy="27686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Social etiquette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5370" y="3742690"/>
            <a:ext cx="496951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单击此处输入文本内容，文字大小自由调节，此内容仅为示意。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enter the text content. The text size can be adjusted freely. This content is only for illustration.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  <p:bldP spid="2" grpId="1"/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013698" y="1737299"/>
            <a:ext cx="601345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礼貌用语不离身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66715" y="3115945"/>
            <a:ext cx="5107940" cy="437515"/>
          </a:xfrm>
          <a:prstGeom prst="rect">
            <a:avLst/>
          </a:prstGeom>
          <a:solidFill>
            <a:srgbClr val="B30F42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良言一句三冬暖，恶语伤人六月寒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6715" y="3867150"/>
            <a:ext cx="5107940" cy="437515"/>
          </a:xfrm>
          <a:prstGeom prst="rect">
            <a:avLst/>
          </a:prstGeom>
          <a:solidFill>
            <a:srgbClr val="B30F42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zh-CN" sz="2400" kern="100" dirty="0">
                <a:solidFill>
                  <a:schemeClr val="bg1"/>
                </a:solidFill>
                <a:cs typeface="+mn-ea"/>
                <a:sym typeface="+mn-lt"/>
              </a:rPr>
              <a:t>请、您、您好、对不起、谢谢、再见</a:t>
            </a:r>
            <a:endParaRPr lang="zh-CN" altLang="zh-CN" sz="2400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466715" y="4611370"/>
            <a:ext cx="5107940" cy="1111971"/>
          </a:xfrm>
          <a:prstGeom prst="rect">
            <a:avLst/>
          </a:prstGeom>
          <a:solidFill>
            <a:srgbClr val="B30F42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请字不离口、谢字随身走，我们的每一天都</a:t>
            </a:r>
            <a:r>
              <a:rPr lang="zh-CN" altLang="en-US" sz="2400" dirty="0" smtClean="0">
                <a:solidFill>
                  <a:schemeClr val="bg1"/>
                </a:solidFill>
                <a:cs typeface="+mn-ea"/>
                <a:sym typeface="+mn-lt"/>
              </a:rPr>
              <a:t>要在</a:t>
            </a: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爽朗的寒喧中开始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" grpId="0" bldLvl="0" animBg="1"/>
      <p:bldP spid="4" grpId="1" animBg="1"/>
      <p:bldP spid="3" grpId="0" bldLvl="0" animBg="1"/>
      <p:bldP spid="3" grpId="1" animBg="1"/>
      <p:bldP spid="10" grpId="0" bldLvl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012053" y="135502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职场用语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1056005" y="2693669"/>
            <a:ext cx="3451860" cy="834013"/>
            <a:chOff x="7483989" y="3339882"/>
            <a:chExt cx="2728517" cy="1111707"/>
          </a:xfrm>
        </p:grpSpPr>
        <p:sp>
          <p:nvSpPr>
            <p:cNvPr id="35" name="矩形 34"/>
            <p:cNvSpPr/>
            <p:nvPr/>
          </p:nvSpPr>
          <p:spPr>
            <a:xfrm>
              <a:off x="7483989" y="3922959"/>
              <a:ext cx="2728517" cy="5286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经理目前正在外出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483989" y="3339882"/>
              <a:ext cx="2050552" cy="66375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真是抱歉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056005" y="3695065"/>
            <a:ext cx="3451860" cy="846100"/>
            <a:chOff x="7431286" y="3349118"/>
            <a:chExt cx="2728517" cy="1127968"/>
          </a:xfrm>
        </p:grpSpPr>
        <p:sp>
          <p:nvSpPr>
            <p:cNvPr id="38" name="矩形 37"/>
            <p:cNvSpPr/>
            <p:nvPr/>
          </p:nvSpPr>
          <p:spPr>
            <a:xfrm>
              <a:off x="7431286" y="3948386"/>
              <a:ext cx="2728517" cy="52870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可以用传真发过来吗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7483989" y="3349118"/>
              <a:ext cx="2050552" cy="6638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麻烦您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262120" y="2663190"/>
            <a:ext cx="4187825" cy="864484"/>
            <a:chOff x="8130924" y="3318241"/>
            <a:chExt cx="2728517" cy="1152438"/>
          </a:xfrm>
        </p:grpSpPr>
        <p:sp>
          <p:nvSpPr>
            <p:cNvPr id="41" name="矩形 40"/>
            <p:cNvSpPr/>
            <p:nvPr/>
          </p:nvSpPr>
          <p:spPr>
            <a:xfrm>
              <a:off x="8130924" y="3941997"/>
              <a:ext cx="2728517" cy="5286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让您久等了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8161954" y="3318241"/>
              <a:ext cx="2050552" cy="66382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不好意思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262120" y="3707764"/>
            <a:ext cx="4187858" cy="833493"/>
            <a:chOff x="8086956" y="3322631"/>
            <a:chExt cx="2728517" cy="1111363"/>
          </a:xfrm>
        </p:grpSpPr>
        <p:sp>
          <p:nvSpPr>
            <p:cNvPr id="44" name="矩形 43"/>
            <p:cNvSpPr/>
            <p:nvPr/>
          </p:nvSpPr>
          <p:spPr>
            <a:xfrm>
              <a:off x="8086956" y="3905198"/>
              <a:ext cx="2728517" cy="52879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不知您有何贵干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8107666" y="3322631"/>
              <a:ext cx="2050552" cy="66396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对不起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056005" y="4742815"/>
            <a:ext cx="3451860" cy="824476"/>
            <a:chOff x="7468931" y="3339882"/>
            <a:chExt cx="2728517" cy="1099053"/>
          </a:xfrm>
        </p:grpSpPr>
        <p:sp>
          <p:nvSpPr>
            <p:cNvPr id="47" name="矩形 46"/>
            <p:cNvSpPr/>
            <p:nvPr/>
          </p:nvSpPr>
          <p:spPr>
            <a:xfrm>
              <a:off x="7468931" y="3910277"/>
              <a:ext cx="2728517" cy="52865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给您的资料您看了吗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7483989" y="3339882"/>
              <a:ext cx="2050552" cy="66379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请教您一下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262120" y="4742815"/>
            <a:ext cx="4187825" cy="824379"/>
            <a:chOff x="8156888" y="3300235"/>
            <a:chExt cx="2728517" cy="1098953"/>
          </a:xfrm>
        </p:grpSpPr>
        <p:sp>
          <p:nvSpPr>
            <p:cNvPr id="50" name="矩形 49"/>
            <p:cNvSpPr/>
            <p:nvPr/>
          </p:nvSpPr>
          <p:spPr>
            <a:xfrm>
              <a:off x="8156888" y="3870516"/>
              <a:ext cx="2728517" cy="52867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下次进货日是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5</a:t>
              </a: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号</a:t>
              </a:r>
              <a:endParaRPr lang="zh-CN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8156888" y="3300235"/>
              <a:ext cx="2050552" cy="66381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打扰您一下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024618" y="148075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拨打电话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135880" y="2865755"/>
            <a:ext cx="5788025" cy="2718435"/>
            <a:chOff x="5403183" y="1797631"/>
            <a:chExt cx="5506365" cy="3624462"/>
          </a:xfrm>
        </p:grpSpPr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5403183" y="1801334"/>
              <a:ext cx="5457800" cy="4134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您好！请问您是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××</a:t>
              </a: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吗？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……</a:t>
              </a:r>
              <a:endParaRPr lang="en-US" altLang="zh-CN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Rectangle 2"/>
            <p:cNvSpPr>
              <a:spLocks noChangeArrowheads="1"/>
            </p:cNvSpPr>
            <p:nvPr/>
          </p:nvSpPr>
          <p:spPr bwMode="auto">
            <a:xfrm>
              <a:off x="5451748" y="2615266"/>
              <a:ext cx="5457800" cy="4134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r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我是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××</a:t>
              </a: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单位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××</a:t>
              </a: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部门的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×××</a:t>
              </a:r>
              <a:endParaRPr lang="en-US" altLang="zh-CN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Rectangle 2"/>
            <p:cNvSpPr>
              <a:spLocks noChangeArrowheads="1"/>
            </p:cNvSpPr>
            <p:nvPr/>
          </p:nvSpPr>
          <p:spPr bwMode="auto">
            <a:xfrm>
              <a:off x="5451748" y="3394150"/>
              <a:ext cx="5457800" cy="4134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r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打电话主要的目的是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…………</a:t>
              </a:r>
              <a:endParaRPr lang="en-US" altLang="zh-CN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Rectangle 2"/>
            <p:cNvSpPr>
              <a:spLocks noChangeArrowheads="1"/>
            </p:cNvSpPr>
            <p:nvPr/>
          </p:nvSpPr>
          <p:spPr bwMode="auto">
            <a:xfrm>
              <a:off x="5451748" y="4230070"/>
              <a:ext cx="5457800" cy="4134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r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请问您现在说话可方便？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…..</a:t>
              </a:r>
              <a:endParaRPr lang="en-US" altLang="zh-CN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1"/>
            <p:cNvSpPr/>
            <p:nvPr/>
          </p:nvSpPr>
          <p:spPr>
            <a:xfrm>
              <a:off x="5691542" y="1797631"/>
              <a:ext cx="1522591" cy="426043"/>
            </a:xfrm>
            <a:prstGeom prst="rect">
              <a:avLst/>
            </a:prstGeom>
            <a:solidFill>
              <a:srgbClr val="B30F42"/>
            </a:solidFill>
            <a:ln w="3175" cap="flat" cmpd="sng" algn="ctr">
              <a:noFill/>
              <a:prstDash val="solid"/>
            </a:ln>
            <a:effectLst/>
          </p:spPr>
          <p:txBody>
            <a:bodyPr vert="horz" lIns="0" rIns="0" anchor="ctr"/>
            <a:lstStyle/>
            <a:p>
              <a:pPr algn="ctr">
                <a:defRPr/>
              </a:pPr>
              <a:r>
                <a:rPr lang="zh-CN" altLang="en-US" kern="10" dirty="0">
                  <a:ln w="9525">
                    <a:noFill/>
                    <a:round/>
                  </a:ln>
                  <a:solidFill>
                    <a:schemeClr val="bg1"/>
                  </a:solidFill>
                  <a:cs typeface="+mn-ea"/>
                  <a:sym typeface="+mn-lt"/>
                </a:rPr>
                <a:t>问候对方</a:t>
              </a:r>
              <a:endParaRPr lang="zh-CN" altLang="en-US" kern="10" dirty="0">
                <a:ln w="9525">
                  <a:noFill/>
                  <a:round/>
                </a:ln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18"/>
            <p:cNvSpPr/>
            <p:nvPr/>
          </p:nvSpPr>
          <p:spPr>
            <a:xfrm>
              <a:off x="5691542" y="2587146"/>
              <a:ext cx="1522591" cy="428615"/>
            </a:xfrm>
            <a:prstGeom prst="rect">
              <a:avLst/>
            </a:prstGeom>
            <a:solidFill>
              <a:srgbClr val="B30F42"/>
            </a:solidFill>
            <a:ln w="3175" cap="flat" cmpd="sng" algn="ctr">
              <a:noFill/>
              <a:prstDash val="solid"/>
            </a:ln>
            <a:effectLst/>
          </p:spPr>
          <p:txBody>
            <a:bodyPr vert="horz" lIns="0" rIns="0" anchor="ctr"/>
            <a:lstStyle/>
            <a:p>
              <a:pPr algn="ctr"/>
              <a:r>
                <a:rPr lang="zh-CN" altLang="en-US" kern="10" dirty="0">
                  <a:ln w="9525">
                    <a:noFill/>
                    <a:round/>
                  </a:ln>
                  <a:solidFill>
                    <a:schemeClr val="bg1"/>
                  </a:solidFill>
                  <a:cs typeface="+mn-ea"/>
                  <a:sym typeface="+mn-lt"/>
                </a:rPr>
                <a:t>自报家门</a:t>
              </a:r>
              <a:endParaRPr lang="zh-CN" altLang="en-US" kern="10" dirty="0">
                <a:ln w="9525">
                  <a:noFill/>
                  <a:round/>
                </a:ln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 20"/>
            <p:cNvSpPr/>
            <p:nvPr/>
          </p:nvSpPr>
          <p:spPr>
            <a:xfrm>
              <a:off x="5691542" y="4229772"/>
              <a:ext cx="1522591" cy="400235"/>
            </a:xfrm>
            <a:prstGeom prst="rect">
              <a:avLst/>
            </a:prstGeom>
            <a:solidFill>
              <a:srgbClr val="B30F42"/>
            </a:solidFill>
            <a:ln w="3175" cap="flat" cmpd="sng" algn="ctr">
              <a:noFill/>
              <a:prstDash val="solid"/>
            </a:ln>
            <a:effectLst/>
          </p:spPr>
          <p:txBody>
            <a:bodyPr vert="horz" lIns="0" rIns="0" anchor="ctr"/>
            <a:lstStyle/>
            <a:p>
              <a:pPr algn="ctr"/>
              <a:r>
                <a:rPr lang="zh-CN" altLang="en-US" kern="10" dirty="0">
                  <a:ln w="9525">
                    <a:noFill/>
                    <a:round/>
                  </a:ln>
                  <a:solidFill>
                    <a:schemeClr val="bg1"/>
                  </a:solidFill>
                  <a:cs typeface="+mn-ea"/>
                  <a:sym typeface="+mn-lt"/>
                </a:rPr>
                <a:t>必备用语</a:t>
              </a:r>
              <a:endParaRPr lang="zh-CN" altLang="en-US" kern="10" dirty="0">
                <a:ln w="9525">
                  <a:noFill/>
                  <a:round/>
                </a:ln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2"/>
            <p:cNvSpPr>
              <a:spLocks noChangeArrowheads="1"/>
            </p:cNvSpPr>
            <p:nvPr/>
          </p:nvSpPr>
          <p:spPr bwMode="auto">
            <a:xfrm>
              <a:off x="5451748" y="4995639"/>
              <a:ext cx="5457800" cy="4134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r">
                <a:lnSpc>
                  <a:spcPct val="120000"/>
                </a:lnSpc>
              </a:pPr>
              <a:r>
                <a:rPr lang="zh-CN" altLang="en-US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打搅您了，非常感谢！</a:t>
              </a:r>
              <a:r>
                <a:rPr lang="en-US" altLang="zh-CN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……...</a:t>
              </a:r>
              <a:endParaRPr lang="en-US" altLang="zh-CN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0"/>
            <p:cNvSpPr/>
            <p:nvPr/>
          </p:nvSpPr>
          <p:spPr>
            <a:xfrm>
              <a:off x="5691542" y="5001268"/>
              <a:ext cx="1522591" cy="420825"/>
            </a:xfrm>
            <a:prstGeom prst="rect">
              <a:avLst/>
            </a:prstGeom>
            <a:solidFill>
              <a:srgbClr val="B30F42"/>
            </a:solidFill>
            <a:ln w="3175" cap="flat" cmpd="sng" algn="ctr">
              <a:noFill/>
              <a:prstDash val="solid"/>
            </a:ln>
            <a:effectLst/>
          </p:spPr>
          <p:txBody>
            <a:bodyPr vert="horz" lIns="0" rIns="0" anchor="ctr"/>
            <a:lstStyle/>
            <a:p>
              <a:pPr algn="ctr"/>
              <a:r>
                <a:rPr lang="zh-CN" altLang="en-US" kern="10" dirty="0">
                  <a:ln w="9525">
                    <a:noFill/>
                    <a:round/>
                  </a:ln>
                  <a:solidFill>
                    <a:schemeClr val="bg1"/>
                  </a:solidFill>
                  <a:cs typeface="+mn-ea"/>
                  <a:sym typeface="+mn-lt"/>
                </a:rPr>
                <a:t>告别用语</a:t>
              </a:r>
              <a:endParaRPr lang="zh-CN" altLang="en-US" kern="10" dirty="0">
                <a:ln w="9525">
                  <a:noFill/>
                  <a:round/>
                </a:ln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18"/>
            <p:cNvSpPr/>
            <p:nvPr/>
          </p:nvSpPr>
          <p:spPr>
            <a:xfrm>
              <a:off x="5691542" y="3411335"/>
              <a:ext cx="1522591" cy="420827"/>
            </a:xfrm>
            <a:prstGeom prst="rect">
              <a:avLst/>
            </a:prstGeom>
            <a:solidFill>
              <a:srgbClr val="B30F42"/>
            </a:solidFill>
            <a:ln w="3175" cap="flat" cmpd="sng" algn="ctr">
              <a:noFill/>
              <a:prstDash val="solid"/>
            </a:ln>
            <a:effectLst/>
          </p:spPr>
          <p:txBody>
            <a:bodyPr vert="horz" lIns="0" rIns="0" anchor="ctr"/>
            <a:lstStyle/>
            <a:p>
              <a:pPr algn="ctr"/>
              <a:r>
                <a:rPr lang="zh-CN" altLang="en-US" kern="10" dirty="0">
                  <a:ln w="9525">
                    <a:noFill/>
                    <a:round/>
                  </a:ln>
                  <a:solidFill>
                    <a:schemeClr val="bg1"/>
                  </a:solidFill>
                  <a:cs typeface="+mn-ea"/>
                  <a:sym typeface="+mn-lt"/>
                </a:rPr>
                <a:t>所为何事</a:t>
              </a:r>
              <a:endParaRPr lang="zh-CN" altLang="en-US" kern="10" dirty="0">
                <a:ln w="9525">
                  <a:noFill/>
                  <a:round/>
                </a:ln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544445" y="1244539"/>
            <a:ext cx="265557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接电话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9470" y="2470150"/>
            <a:ext cx="6065520" cy="336169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三声内接听，因故未及时接听说抱歉；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应先问候，然后自报家门；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   a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、接听外部电话时：“您好，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XX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公司！”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   b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、接听内部电话时：“您好，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XX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部！”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   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不可以“喂，喂”或者“你是谁呀”像查户口似的。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声音适中、愉快、亲切；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spcBef>
                <a:spcPts val="200"/>
              </a:spcBef>
              <a:spcAft>
                <a:spcPts val="300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微笑接听电话，你的微笑对方听得见；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264648" y="92703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用餐礼仪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96715" y="2144395"/>
            <a:ext cx="7632065" cy="40773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用餐文雅，吃的时候应闭嘴细嚼慢咽，不要发出声音；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鱼刺、骨头轻轻吐在自己面前的小盘里，不要吐在桌子上；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敬酒时，杯口要低于对方杯口。如无特殊人物在场，可按序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敬酒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，避免厚此薄彼；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嘴里有食物时，不与人交谈；剔牙时，请用手掩口；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别人给倒水时，不要干看着，要扶着杯子，以示礼貌；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给人递水递饭一定是双手；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递刀具给别人要记得递刀柄那一端；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宴会未结束，不可随意离宴，要等主人和主宾先离席；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204458" y="151504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gradFill>
                  <a:gsLst>
                    <a:gs pos="0">
                      <a:srgbClr val="869B9C"/>
                    </a:gs>
                    <a:gs pos="100000">
                      <a:srgbClr val="57625C"/>
                    </a:gs>
                  </a:gsLst>
                  <a:lin scaled="1"/>
                </a:gradFill>
                <a:cs typeface="+mn-ea"/>
                <a:sym typeface="+mn-lt"/>
              </a:rPr>
              <a:t>用餐位置</a:t>
            </a:r>
            <a:endParaRPr lang="zh-CN" altLang="en-US" sz="6000" b="1" spc="600" dirty="0">
              <a:gradFill>
                <a:gsLst>
                  <a:gs pos="0">
                    <a:srgbClr val="869B9C"/>
                  </a:gs>
                  <a:gs pos="100000">
                    <a:srgbClr val="57625C"/>
                  </a:gs>
                </a:gsLst>
                <a:lin scaled="1"/>
              </a:gra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65530" y="2732405"/>
            <a:ext cx="2263140" cy="3067685"/>
            <a:chOff x="5419064" y="1724860"/>
            <a:chExt cx="2689449" cy="3645413"/>
          </a:xfrm>
        </p:grpSpPr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5939745" y="2300868"/>
              <a:ext cx="1656000" cy="165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B30F42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65" name="Oval 85"/>
            <p:cNvSpPr>
              <a:spLocks noChangeArrowheads="1"/>
            </p:cNvSpPr>
            <p:nvPr/>
          </p:nvSpPr>
          <p:spPr bwMode="auto">
            <a:xfrm>
              <a:off x="5851112" y="20128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1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66" name="Oval 86"/>
            <p:cNvSpPr>
              <a:spLocks noChangeArrowheads="1"/>
            </p:cNvSpPr>
            <p:nvPr/>
          </p:nvSpPr>
          <p:spPr bwMode="auto">
            <a:xfrm>
              <a:off x="7219264" y="2000260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2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67" name="Oval 87"/>
            <p:cNvSpPr>
              <a:spLocks noChangeArrowheads="1"/>
            </p:cNvSpPr>
            <p:nvPr/>
          </p:nvSpPr>
          <p:spPr bwMode="auto">
            <a:xfrm>
              <a:off x="5419064" y="2613574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3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68" name="Oval 88"/>
            <p:cNvSpPr>
              <a:spLocks noChangeArrowheads="1"/>
            </p:cNvSpPr>
            <p:nvPr/>
          </p:nvSpPr>
          <p:spPr bwMode="auto">
            <a:xfrm>
              <a:off x="7651312" y="2613574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4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69" name="Oval 89"/>
            <p:cNvSpPr>
              <a:spLocks noChangeArrowheads="1"/>
            </p:cNvSpPr>
            <p:nvPr/>
          </p:nvSpPr>
          <p:spPr bwMode="auto">
            <a:xfrm>
              <a:off x="5419064" y="3236972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5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70" name="Oval 90"/>
            <p:cNvSpPr>
              <a:spLocks noChangeArrowheads="1"/>
            </p:cNvSpPr>
            <p:nvPr/>
          </p:nvSpPr>
          <p:spPr bwMode="auto">
            <a:xfrm>
              <a:off x="7651312" y="3236972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6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71" name="Oval 91"/>
            <p:cNvSpPr>
              <a:spLocks noChangeArrowheads="1"/>
            </p:cNvSpPr>
            <p:nvPr/>
          </p:nvSpPr>
          <p:spPr bwMode="auto">
            <a:xfrm>
              <a:off x="5851112" y="38130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7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72" name="Oval 92"/>
            <p:cNvSpPr>
              <a:spLocks noChangeArrowheads="1"/>
            </p:cNvSpPr>
            <p:nvPr/>
          </p:nvSpPr>
          <p:spPr bwMode="auto">
            <a:xfrm>
              <a:off x="6515745" y="1724860"/>
              <a:ext cx="504000" cy="5040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主位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" name="Oval 93"/>
            <p:cNvSpPr>
              <a:spLocks noChangeArrowheads="1"/>
            </p:cNvSpPr>
            <p:nvPr/>
          </p:nvSpPr>
          <p:spPr bwMode="auto">
            <a:xfrm>
              <a:off x="7219264" y="38130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8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74" name="Oval 94"/>
            <p:cNvSpPr>
              <a:spLocks noChangeArrowheads="1"/>
            </p:cNvSpPr>
            <p:nvPr/>
          </p:nvSpPr>
          <p:spPr bwMode="auto">
            <a:xfrm>
              <a:off x="6539145" y="4029060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9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75" name="Line 96"/>
            <p:cNvSpPr>
              <a:spLocks noChangeShapeType="1"/>
            </p:cNvSpPr>
            <p:nvPr/>
          </p:nvSpPr>
          <p:spPr bwMode="auto">
            <a:xfrm>
              <a:off x="5821768" y="4533116"/>
              <a:ext cx="685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76" name="Line 97"/>
            <p:cNvSpPr>
              <a:spLocks noChangeShapeType="1"/>
            </p:cNvSpPr>
            <p:nvPr/>
          </p:nvSpPr>
          <p:spPr bwMode="auto">
            <a:xfrm flipH="1">
              <a:off x="6973896" y="4533116"/>
              <a:ext cx="762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77" name="WordArt 98"/>
            <p:cNvSpPr>
              <a:spLocks noChangeArrowheads="1" noChangeShapeType="1"/>
            </p:cNvSpPr>
            <p:nvPr/>
          </p:nvSpPr>
          <p:spPr bwMode="auto">
            <a:xfrm>
              <a:off x="6536764" y="4491433"/>
              <a:ext cx="461963" cy="381000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noAutofit/>
            </a:bodyPr>
            <a:lstStyle/>
            <a:p>
              <a:pPr algn="ctr"/>
              <a:r>
                <a:rPr lang="zh-CN" altLang="en-US" sz="1800" dirty="0">
                  <a:ln w="15773" cap="flat" cmpd="sng" algn="ctr">
                    <a:noFill/>
                    <a:prstDash val="solid"/>
                    <a:round/>
                  </a:ln>
                  <a:solidFill>
                    <a:srgbClr val="B30F42"/>
                  </a:solidFill>
                  <a:effectLst>
                    <a:outerShdw blurRad="50800" dist="40005" dir="5400000" algn="tl">
                      <a:srgbClr val="000000">
                        <a:alpha val="33000"/>
                      </a:srgbClr>
                    </a:outerShdw>
                  </a:effectLst>
                  <a:cs typeface="+mn-ea"/>
                  <a:sym typeface="+mn-lt"/>
                </a:rPr>
                <a:t>门</a:t>
              </a:r>
              <a:endParaRPr lang="zh-CN" altLang="en-US" sz="1800" dirty="0">
                <a:ln w="15773" cap="flat" cmpd="sng" algn="ctr">
                  <a:noFill/>
                  <a:prstDash val="solid"/>
                  <a:round/>
                </a:ln>
                <a:solidFill>
                  <a:srgbClr val="B30F42"/>
                </a:solidFill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8" name="Text Box 39"/>
            <p:cNvSpPr txBox="1">
              <a:spLocks noChangeArrowheads="1"/>
            </p:cNvSpPr>
            <p:nvPr/>
          </p:nvSpPr>
          <p:spPr bwMode="auto">
            <a:xfrm>
              <a:off x="5426980" y="4913073"/>
              <a:ext cx="2681533" cy="457200"/>
            </a:xfrm>
            <a:prstGeom prst="rect">
              <a:avLst/>
            </a:prstGeom>
            <a:solidFill>
              <a:srgbClr val="B30F42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75600" tIns="46800" rIns="75600" bIns="4680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>
                <a:spcAft>
                  <a:spcPts val="0"/>
                </a:spcAft>
                <a:defRPr sz="1600" b="1" kern="100">
                  <a:solidFill>
                    <a:schemeClr val="bg1"/>
                  </a:solidFill>
                  <a:effectLst/>
                  <a:latin typeface="Times New Roman" panose="02020603050405020304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1400" b="0" dirty="0">
                  <a:latin typeface="+mn-lt"/>
                  <a:ea typeface="+mn-ea"/>
                  <a:cs typeface="+mn-ea"/>
                  <a:sym typeface="+mn-lt"/>
                </a:rPr>
                <a:t>一个主位时的位次排列</a:t>
              </a:r>
              <a:endParaRPr lang="zh-CN" altLang="en-US" sz="1400" b="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606290" y="2741295"/>
            <a:ext cx="2263140" cy="3067685"/>
            <a:chOff x="8850296" y="1724860"/>
            <a:chExt cx="2689450" cy="3645413"/>
          </a:xfrm>
        </p:grpSpPr>
        <p:sp>
          <p:nvSpPr>
            <p:cNvPr id="80" name="Oval 84"/>
            <p:cNvSpPr>
              <a:spLocks noChangeArrowheads="1"/>
            </p:cNvSpPr>
            <p:nvPr/>
          </p:nvSpPr>
          <p:spPr bwMode="auto">
            <a:xfrm>
              <a:off x="9396735" y="2300868"/>
              <a:ext cx="1656000" cy="165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B30F42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ln>
                  <a:solidFill>
                    <a:srgbClr val="B30F42"/>
                  </a:solidFill>
                </a:ln>
                <a:cs typeface="+mn-ea"/>
                <a:sym typeface="+mn-lt"/>
              </a:endParaRPr>
            </a:p>
          </p:txBody>
        </p:sp>
        <p:sp>
          <p:nvSpPr>
            <p:cNvPr id="81" name="Oval 85"/>
            <p:cNvSpPr>
              <a:spLocks noChangeArrowheads="1"/>
            </p:cNvSpPr>
            <p:nvPr/>
          </p:nvSpPr>
          <p:spPr bwMode="auto">
            <a:xfrm>
              <a:off x="9282344" y="20128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1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2" name="Oval 86"/>
            <p:cNvSpPr>
              <a:spLocks noChangeArrowheads="1"/>
            </p:cNvSpPr>
            <p:nvPr/>
          </p:nvSpPr>
          <p:spPr bwMode="auto">
            <a:xfrm>
              <a:off x="10650496" y="2000260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2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3" name="Oval 87"/>
            <p:cNvSpPr>
              <a:spLocks noChangeArrowheads="1"/>
            </p:cNvSpPr>
            <p:nvPr/>
          </p:nvSpPr>
          <p:spPr bwMode="auto">
            <a:xfrm>
              <a:off x="8850296" y="2613574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3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4" name="Oval 88"/>
            <p:cNvSpPr>
              <a:spLocks noChangeArrowheads="1"/>
            </p:cNvSpPr>
            <p:nvPr/>
          </p:nvSpPr>
          <p:spPr bwMode="auto">
            <a:xfrm>
              <a:off x="11082544" y="2613574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4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5" name="Oval 89"/>
            <p:cNvSpPr>
              <a:spLocks noChangeArrowheads="1"/>
            </p:cNvSpPr>
            <p:nvPr/>
          </p:nvSpPr>
          <p:spPr bwMode="auto">
            <a:xfrm>
              <a:off x="8850296" y="3236972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5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6" name="Oval 90"/>
            <p:cNvSpPr>
              <a:spLocks noChangeArrowheads="1"/>
            </p:cNvSpPr>
            <p:nvPr/>
          </p:nvSpPr>
          <p:spPr bwMode="auto">
            <a:xfrm>
              <a:off x="11082544" y="3236972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6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7" name="Oval 91"/>
            <p:cNvSpPr>
              <a:spLocks noChangeArrowheads="1"/>
            </p:cNvSpPr>
            <p:nvPr/>
          </p:nvSpPr>
          <p:spPr bwMode="auto">
            <a:xfrm>
              <a:off x="9282344" y="38130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7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88" name="Oval 92"/>
            <p:cNvSpPr>
              <a:spLocks noChangeArrowheads="1"/>
            </p:cNvSpPr>
            <p:nvPr/>
          </p:nvSpPr>
          <p:spPr bwMode="auto">
            <a:xfrm>
              <a:off x="9972735" y="1724860"/>
              <a:ext cx="504000" cy="5040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CN" altLang="en-US" sz="1050" dirty="0">
                  <a:solidFill>
                    <a:schemeClr val="bg1"/>
                  </a:solidFill>
                  <a:cs typeface="+mn-ea"/>
                  <a:sym typeface="+mn-lt"/>
                </a:rPr>
                <a:t>主位</a:t>
              </a:r>
              <a:r>
                <a:rPr lang="en-US" altLang="zh-CN" sz="105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10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10650496" y="3813036"/>
              <a:ext cx="457200" cy="4572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800" dirty="0">
                  <a:cs typeface="+mn-ea"/>
                  <a:sym typeface="+mn-lt"/>
                </a:rPr>
                <a:t>8</a:t>
              </a: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90" name="Oval 94"/>
            <p:cNvSpPr>
              <a:spLocks noChangeArrowheads="1"/>
            </p:cNvSpPr>
            <p:nvPr/>
          </p:nvSpPr>
          <p:spPr bwMode="auto">
            <a:xfrm>
              <a:off x="9972735" y="4029060"/>
              <a:ext cx="504000" cy="504000"/>
            </a:xfrm>
            <a:prstGeom prst="ellipse">
              <a:avLst/>
            </a:prstGeom>
            <a:solidFill>
              <a:srgbClr val="B30F42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zh-CN" altLang="en-US" sz="1050" dirty="0">
                  <a:solidFill>
                    <a:schemeClr val="bg1"/>
                  </a:solidFill>
                  <a:cs typeface="+mn-ea"/>
                  <a:sym typeface="+mn-lt"/>
                </a:rPr>
                <a:t>主位</a:t>
              </a:r>
              <a:r>
                <a:rPr lang="en-US" altLang="zh-CN" sz="105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en-US" altLang="zh-CN" sz="10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1" name="Line 96"/>
            <p:cNvSpPr>
              <a:spLocks noChangeShapeType="1"/>
            </p:cNvSpPr>
            <p:nvPr/>
          </p:nvSpPr>
          <p:spPr bwMode="auto">
            <a:xfrm>
              <a:off x="9253000" y="4533116"/>
              <a:ext cx="6858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92" name="Line 97"/>
            <p:cNvSpPr>
              <a:spLocks noChangeShapeType="1"/>
            </p:cNvSpPr>
            <p:nvPr/>
          </p:nvSpPr>
          <p:spPr bwMode="auto">
            <a:xfrm flipH="1">
              <a:off x="10405128" y="4533116"/>
              <a:ext cx="762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kern="100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93" name="WordArt 98"/>
            <p:cNvSpPr>
              <a:spLocks noChangeArrowheads="1" noChangeShapeType="1"/>
            </p:cNvSpPr>
            <p:nvPr/>
          </p:nvSpPr>
          <p:spPr bwMode="auto">
            <a:xfrm>
              <a:off x="9993754" y="4518526"/>
              <a:ext cx="461963" cy="381000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noAutofit/>
            </a:bodyPr>
            <a:lstStyle/>
            <a:p>
              <a:pPr algn="ctr"/>
              <a:r>
                <a:rPr lang="zh-CN" altLang="en-US" sz="1800" dirty="0">
                  <a:ln w="15773" cap="flat" cmpd="sng" algn="ctr">
                    <a:noFill/>
                    <a:prstDash val="solid"/>
                    <a:round/>
                  </a:ln>
                  <a:solidFill>
                    <a:srgbClr val="B30F42"/>
                  </a:solidFill>
                  <a:effectLst>
                    <a:outerShdw blurRad="50800" dist="40005" dir="5400000" algn="tl">
                      <a:srgbClr val="000000">
                        <a:alpha val="33000"/>
                      </a:srgbClr>
                    </a:outerShdw>
                  </a:effectLst>
                  <a:cs typeface="+mn-ea"/>
                  <a:sym typeface="+mn-lt"/>
                </a:rPr>
                <a:t>门</a:t>
              </a:r>
              <a:endParaRPr lang="zh-CN" altLang="en-US" sz="1800" dirty="0">
                <a:ln w="15773" cap="flat" cmpd="sng" algn="ctr">
                  <a:noFill/>
                  <a:prstDash val="solid"/>
                  <a:round/>
                </a:ln>
                <a:solidFill>
                  <a:srgbClr val="B30F42"/>
                </a:solidFill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4" name="Text Box 39"/>
            <p:cNvSpPr txBox="1">
              <a:spLocks noChangeArrowheads="1"/>
            </p:cNvSpPr>
            <p:nvPr/>
          </p:nvSpPr>
          <p:spPr bwMode="auto">
            <a:xfrm>
              <a:off x="8909727" y="4913073"/>
              <a:ext cx="2630019" cy="457200"/>
            </a:xfrm>
            <a:prstGeom prst="rect">
              <a:avLst/>
            </a:prstGeom>
            <a:solidFill>
              <a:srgbClr val="B30F42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75600" tIns="46800" rIns="75600" bIns="4680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>
                <a:spcAft>
                  <a:spcPts val="0"/>
                </a:spcAft>
                <a:defRPr sz="1600" b="1" kern="100">
                  <a:solidFill>
                    <a:schemeClr val="bg1"/>
                  </a:solidFill>
                  <a:effectLst/>
                  <a:latin typeface="Times New Roman" panose="02020603050405020304"/>
                  <a:ea typeface="微软雅黑" panose="020B0503020204020204" pitchFamily="34" charset="-122"/>
                  <a:cs typeface="宋体" panose="02010600030101010101" pitchFamily="2" charset="-122"/>
                </a:defRPr>
              </a:lvl1pPr>
            </a:lstStyle>
            <a:p>
              <a:r>
                <a:rPr lang="zh-CN" altLang="en-US" sz="1400" b="0" dirty="0">
                  <a:latin typeface="+mn-lt"/>
                  <a:ea typeface="+mn-ea"/>
                  <a:cs typeface="+mn-ea"/>
                  <a:sym typeface="+mn-lt"/>
                </a:rPr>
                <a:t>两个主位时的位次排列</a:t>
              </a:r>
              <a:endParaRPr lang="zh-CN" altLang="en-US" sz="1400" b="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텍스트 개체 틀 8"/>
          <p:cNvSpPr txBox="1"/>
          <p:nvPr/>
        </p:nvSpPr>
        <p:spPr>
          <a:xfrm>
            <a:off x="2042160" y="1511300"/>
            <a:ext cx="6093460" cy="55372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01.</a:t>
            </a: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 </a:t>
            </a:r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礼仪概述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Etiquette overview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1" name="텍스트 개체 틀 8"/>
          <p:cNvSpPr txBox="1"/>
          <p:nvPr/>
        </p:nvSpPr>
        <p:spPr>
          <a:xfrm>
            <a:off x="2042160" y="2515870"/>
            <a:ext cx="6093460" cy="55372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02.</a:t>
            </a: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 </a:t>
            </a:r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职业形象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Professional image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2" name="텍스트 개체 틀 8"/>
          <p:cNvSpPr txBox="1"/>
          <p:nvPr/>
        </p:nvSpPr>
        <p:spPr>
          <a:xfrm>
            <a:off x="2042160" y="3520440"/>
            <a:ext cx="6093460" cy="55372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03. </a:t>
            </a:r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社交礼仪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Social etiquette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3" name="텍스트 개체 틀 8"/>
          <p:cNvSpPr txBox="1"/>
          <p:nvPr/>
        </p:nvSpPr>
        <p:spPr>
          <a:xfrm>
            <a:off x="2042160" y="4525010"/>
            <a:ext cx="6093460" cy="55372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04.</a:t>
            </a:r>
            <a:r>
              <a:rPr lang="en-US" altLang="ko-KR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 </a:t>
            </a:r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商务礼仪 </a:t>
            </a: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Business etiquette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4" name="텍스트 개체 틀 8"/>
          <p:cNvSpPr txBox="1"/>
          <p:nvPr/>
        </p:nvSpPr>
        <p:spPr>
          <a:xfrm>
            <a:off x="654685" y="2122805"/>
            <a:ext cx="968375" cy="175768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目</a:t>
            </a:r>
            <a:endParaRPr lang="zh-CN" altLang="en-US" sz="6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  <a:p>
            <a:pPr algn="ctr"/>
            <a:r>
              <a:rPr lang="zh-CN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录</a:t>
            </a:r>
            <a:r>
              <a:rPr lang="en-US" altLang="ko-KR" sz="6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 </a:t>
            </a:r>
            <a:endParaRPr lang="en-US" altLang="ko-KR" sz="6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5" name="텍스트 개체 틀 8"/>
          <p:cNvSpPr txBox="1"/>
          <p:nvPr/>
        </p:nvSpPr>
        <p:spPr>
          <a:xfrm>
            <a:off x="654685" y="3912870"/>
            <a:ext cx="968375" cy="193040"/>
          </a:xfrm>
          <a:prstGeom prst="rect">
            <a:avLst/>
          </a:prstGeom>
          <a:solidFill>
            <a:srgbClr val="B30F42"/>
          </a:solidFill>
        </p:spPr>
        <p:txBody>
          <a:bodyPr vert="horz"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0" dirty="0">
                <a:solidFill>
                  <a:schemeClr val="bg1"/>
                </a:solidFill>
                <a:effectLst/>
                <a:latin typeface="+mn-lt"/>
                <a:cs typeface="+mn-ea"/>
                <a:sym typeface="+mn-lt"/>
              </a:rPr>
              <a:t>CONTENTS </a:t>
            </a:r>
            <a:endParaRPr lang="en-US" altLang="ko-KR" sz="1400" b="0" dirty="0">
              <a:solidFill>
                <a:schemeClr val="bg1"/>
              </a:solidFill>
              <a:effectLst/>
              <a:latin typeface="+mn-lt"/>
              <a:cs typeface="+mn-ea"/>
              <a:sym typeface="+mn-lt"/>
            </a:endParaRPr>
          </a:p>
        </p:txBody>
      </p:sp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flipH="1" flipV="1">
            <a:off x="10225405" y="0"/>
            <a:ext cx="1966595" cy="1424940"/>
          </a:xfrm>
          <a:prstGeom prst="rect">
            <a:avLst/>
          </a:prstGeom>
        </p:spPr>
      </p:pic>
      <p:pic>
        <p:nvPicPr>
          <p:cNvPr id="2" name="图片 1" descr="51miz-E852339-1536C30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529830" y="2414270"/>
            <a:ext cx="3939540" cy="2754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595456" y="346229"/>
            <a:ext cx="1819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 bldLvl="0" animBg="1"/>
      <p:bldP spid="2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rgbClr val="DDD4CB"/>
            </a:gs>
            <a:gs pos="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300595" y="-226060"/>
            <a:ext cx="3417570" cy="6456045"/>
          </a:xfrm>
          <a:prstGeom prst="rect">
            <a:avLst/>
          </a:prstGeom>
          <a:effectLst/>
        </p:spPr>
      </p:pic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V="1">
            <a:off x="0" y="0"/>
            <a:ext cx="1966595" cy="1424940"/>
          </a:xfrm>
          <a:prstGeom prst="rect">
            <a:avLst/>
          </a:prstGeom>
        </p:spPr>
      </p:pic>
      <p:sp>
        <p:nvSpPr>
          <p:cNvPr id="19" name="텍스트 개체 틀 8"/>
          <p:cNvSpPr txBox="1"/>
          <p:nvPr/>
        </p:nvSpPr>
        <p:spPr>
          <a:xfrm>
            <a:off x="1580833" y="1842135"/>
            <a:ext cx="3918585" cy="1203325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04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  <a:p>
            <a:pPr algn="ctr"/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商务礼仪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" name="텍스트 개체 틀 8"/>
          <p:cNvSpPr txBox="1"/>
          <p:nvPr/>
        </p:nvSpPr>
        <p:spPr>
          <a:xfrm>
            <a:off x="2259965" y="3133090"/>
            <a:ext cx="2433320" cy="27686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Business etiquette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5370" y="3742690"/>
            <a:ext cx="496951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单击此处输入文本内容，文字大小自由调节，此内容仅为示意。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enter the text content. The text size can be adjusted freely. This content is only for illustration.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  <p:bldP spid="2" grpId="1"/>
      <p:bldP spid="3" grpId="0"/>
      <p:bldP spid="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436733" y="1772859"/>
            <a:ext cx="181610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问候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03095" y="2822039"/>
            <a:ext cx="3883772" cy="549381"/>
          </a:xfrm>
          <a:prstGeom prst="rect">
            <a:avLst/>
          </a:prstGeom>
          <a:solidFill>
            <a:srgbClr val="B30F42"/>
          </a:solidFill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问候是人际关系</a:t>
            </a:r>
            <a:r>
              <a:rPr lang="zh-CN" altLang="en-US" sz="2400" dirty="0" smtClean="0">
                <a:solidFill>
                  <a:schemeClr val="bg1"/>
                </a:solidFill>
                <a:cs typeface="+mn-ea"/>
                <a:sym typeface="+mn-lt"/>
              </a:rPr>
              <a:t>的优品步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03095" y="3744694"/>
            <a:ext cx="4802579" cy="139192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630" indent="-21463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遇熟人、同事主动打招呼；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14630" indent="-21463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与朋友同行时，遇到熟人时，可相互介绍；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14630" indent="-21463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同事间一般以名字或职务相称；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" grpId="0" bldLvl="0" animBg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231888" y="1283909"/>
            <a:ext cx="181610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介绍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817700" y="2305685"/>
            <a:ext cx="6644911" cy="323761"/>
          </a:xfrm>
          <a:prstGeom prst="rect">
            <a:avLst/>
          </a:prstGeom>
          <a:solidFill>
            <a:srgbClr val="B30F42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介绍他人的顺序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37527" y="2919170"/>
            <a:ext cx="940682" cy="889721"/>
            <a:chOff x="2052432" y="1827992"/>
            <a:chExt cx="940682" cy="889721"/>
          </a:xfrm>
        </p:grpSpPr>
        <p:sp>
          <p:nvSpPr>
            <p:cNvPr id="48" name="TextBox 47"/>
            <p:cNvSpPr txBox="1"/>
            <p:nvPr/>
          </p:nvSpPr>
          <p:spPr bwMode="auto">
            <a:xfrm>
              <a:off x="2052432" y="2226223"/>
              <a:ext cx="940682" cy="4914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zh-CN" altLang="en-US" sz="13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把下级介绍给上级</a:t>
              </a:r>
              <a:endParaRPr kumimoji="0" lang="zh-CN" alt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73106" y="1827992"/>
              <a:ext cx="4860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</a:t>
              </a:r>
              <a:endPara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980139" y="3275812"/>
            <a:ext cx="940682" cy="911098"/>
            <a:chOff x="3095044" y="2184634"/>
            <a:chExt cx="940682" cy="911098"/>
          </a:xfrm>
        </p:grpSpPr>
        <p:sp>
          <p:nvSpPr>
            <p:cNvPr id="59" name="TextBox 58"/>
            <p:cNvSpPr txBox="1"/>
            <p:nvPr/>
          </p:nvSpPr>
          <p:spPr>
            <a:xfrm>
              <a:off x="3322510" y="2184634"/>
              <a:ext cx="4427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B</a:t>
              </a:r>
              <a:endPara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 bwMode="auto">
            <a:xfrm>
              <a:off x="3095044" y="2603289"/>
              <a:ext cx="940682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zh-CN" altLang="en-US" sz="13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把晚辈介绍给长辈</a:t>
              </a:r>
              <a:endParaRPr kumimoji="0" lang="zh-CN" alt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026366" y="2919170"/>
            <a:ext cx="940682" cy="890674"/>
            <a:chOff x="4141271" y="1827992"/>
            <a:chExt cx="940682" cy="890674"/>
          </a:xfrm>
        </p:grpSpPr>
        <p:sp>
          <p:nvSpPr>
            <p:cNvPr id="55" name="TextBox 54"/>
            <p:cNvSpPr txBox="1"/>
            <p:nvPr/>
          </p:nvSpPr>
          <p:spPr>
            <a:xfrm>
              <a:off x="4351020" y="1827992"/>
              <a:ext cx="4700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</a:t>
              </a:r>
              <a:endPara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TextBox 67"/>
            <p:cNvSpPr txBox="1"/>
            <p:nvPr/>
          </p:nvSpPr>
          <p:spPr bwMode="auto">
            <a:xfrm>
              <a:off x="4141271" y="2226223"/>
              <a:ext cx="940682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zh-CN" altLang="en-US" sz="13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把男士介绍给女士</a:t>
              </a:r>
              <a:endParaRPr kumimoji="0" lang="zh-CN" alt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068978" y="3275812"/>
            <a:ext cx="940682" cy="911098"/>
            <a:chOff x="5183883" y="2184634"/>
            <a:chExt cx="940682" cy="911098"/>
          </a:xfrm>
        </p:grpSpPr>
        <p:sp>
          <p:nvSpPr>
            <p:cNvPr id="58" name="TextBox 57"/>
            <p:cNvSpPr txBox="1"/>
            <p:nvPr/>
          </p:nvSpPr>
          <p:spPr>
            <a:xfrm>
              <a:off x="5423739" y="2184634"/>
              <a:ext cx="50526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D</a:t>
              </a:r>
              <a:endPara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5183883" y="2603289"/>
              <a:ext cx="940682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zh-CN" altLang="en-US" sz="13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把主人介绍给客人</a:t>
              </a:r>
              <a:endParaRPr kumimoji="0" lang="zh-CN" altLang="en-US" sz="13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373507" y="2889870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E</a:t>
            </a:r>
            <a:endParaRPr kumimoji="0" lang="en-US" altLang="zh-CN" sz="3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5144830" y="3317401"/>
            <a:ext cx="94068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zh-CN" altLang="en-US" sz="13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把未婚介绍给已婚</a:t>
            </a:r>
            <a:endParaRPr kumimoji="0" lang="zh-CN" altLang="en-US" sz="13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17614" y="324604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</a:t>
            </a:r>
            <a:endParaRPr kumimoji="0" lang="en-US" altLang="zh-CN" sz="32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1" name="TextBox 70"/>
          <p:cNvSpPr txBox="1"/>
          <p:nvPr/>
        </p:nvSpPr>
        <p:spPr bwMode="auto">
          <a:xfrm>
            <a:off x="6187442" y="3653827"/>
            <a:ext cx="94068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zh-CN" altLang="en-US" sz="11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把非官方人员介绍给官方人员</a:t>
            </a:r>
            <a:endParaRPr kumimoji="0" lang="zh-CN" altLang="en-US" sz="11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任意多边形 8"/>
          <p:cNvSpPr/>
          <p:nvPr/>
        </p:nvSpPr>
        <p:spPr>
          <a:xfrm>
            <a:off x="645795" y="4390694"/>
            <a:ext cx="1661795" cy="1405918"/>
          </a:xfrm>
          <a:prstGeom prst="roundRect">
            <a:avLst/>
          </a:prstGeom>
          <a:solidFill>
            <a:srgbClr val="B30F4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6402" tIns="12002" rIns="282398" bIns="12002" numCol="1" spcCol="1270" anchor="ctr" anchorCtr="0">
            <a:sp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kern="1200" dirty="0">
                <a:solidFill>
                  <a:schemeClr val="bg1"/>
                </a:solidFill>
                <a:cs typeface="+mn-ea"/>
                <a:sym typeface="+mn-lt"/>
              </a:rPr>
              <a:t>表现出结识对方的热情，起立或欠身致意；</a:t>
            </a:r>
            <a:endParaRPr lang="zh-CN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任意多边形 9"/>
          <p:cNvSpPr/>
          <p:nvPr/>
        </p:nvSpPr>
        <p:spPr>
          <a:xfrm>
            <a:off x="2695575" y="4817124"/>
            <a:ext cx="1661795" cy="578457"/>
          </a:xfrm>
          <a:prstGeom prst="roundRect">
            <a:avLst/>
          </a:prstGeom>
          <a:solidFill>
            <a:srgbClr val="B30F4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6402" tIns="12002" rIns="282398" bIns="12002" numCol="1" spcCol="1270" anchor="ctr" anchorCtr="0">
            <a:sp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CN" kern="12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kern="1200" dirty="0">
                <a:solidFill>
                  <a:schemeClr val="bg1"/>
                </a:solidFill>
                <a:cs typeface="+mn-ea"/>
                <a:sym typeface="+mn-lt"/>
              </a:rPr>
              <a:t>双目应该注视对方；</a:t>
            </a:r>
            <a:endParaRPr lang="zh-CN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任意多边形 10"/>
          <p:cNvSpPr/>
          <p:nvPr/>
        </p:nvSpPr>
        <p:spPr>
          <a:xfrm>
            <a:off x="4709795" y="4804424"/>
            <a:ext cx="1661795" cy="578457"/>
          </a:xfrm>
          <a:prstGeom prst="roundRect">
            <a:avLst/>
          </a:prstGeom>
          <a:solidFill>
            <a:srgbClr val="B30F4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6402" tIns="12002" rIns="282398" bIns="12002" numCol="1" spcCol="1270" anchor="ctr" anchorCtr="0">
            <a:sp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kern="1200" dirty="0">
                <a:solidFill>
                  <a:schemeClr val="bg1"/>
                </a:solidFill>
                <a:cs typeface="+mn-ea"/>
                <a:sym typeface="+mn-lt"/>
              </a:rPr>
              <a:t>介绍完毕，握手问好。</a:t>
            </a:r>
            <a:endParaRPr lang="zh-CN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4" name="Rectangle 39"/>
          <p:cNvSpPr>
            <a:spLocks noChangeArrowheads="1"/>
          </p:cNvSpPr>
          <p:nvPr/>
        </p:nvSpPr>
        <p:spPr bwMode="auto">
          <a:xfrm>
            <a:off x="6746687" y="4682131"/>
            <a:ext cx="953512" cy="806533"/>
          </a:xfrm>
          <a:prstGeom prst="roundRect">
            <a:avLst/>
          </a:prstGeom>
          <a:solidFill>
            <a:srgbClr val="B30F42"/>
          </a:solidFill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当被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介绍时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4" grpId="0" bldLvl="0" animBg="1"/>
      <p:bldP spid="24" grpId="1" animBg="1"/>
      <p:bldP spid="56" grpId="0"/>
      <p:bldP spid="56" grpId="1"/>
      <p:bldP spid="70" grpId="0"/>
      <p:bldP spid="70" grpId="1"/>
      <p:bldP spid="57" grpId="0"/>
      <p:bldP spid="57" grpId="1"/>
      <p:bldP spid="71" grpId="0"/>
      <p:bldP spid="71" grpId="1"/>
      <p:bldP spid="10" grpId="0" bldLvl="0" animBg="1"/>
      <p:bldP spid="10" grpId="1" animBg="1"/>
      <p:bldP spid="11" grpId="0" bldLvl="0" animBg="1"/>
      <p:bldP spid="11" grpId="1" animBg="1"/>
      <p:bldP spid="12" grpId="0" bldLvl="0" animBg="1"/>
      <p:bldP spid="12" grpId="1" animBg="1"/>
      <p:bldP spid="74" grpId="0" bldLvl="0" animBg="1"/>
      <p:bldP spid="7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264648" y="154171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商务礼仪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996815" y="2755265"/>
            <a:ext cx="6031865" cy="27539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尊者为先：上级在先、长者在先、女性在先。 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客人到来之时应该主人先伸手，表示欢迎；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客人走的时候一般是客人先伸手，表示愿意继续交往。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不能伸出左手与人相握。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与女士握手，只能轻握手指，忌双手满握。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 fontAlgn="auto">
              <a:lnSpc>
                <a:spcPct val="150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男士在握手前先脱下手套，摘下帽子。女士可以例外。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951728" y="154806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商务礼仪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48005" y="2963545"/>
            <a:ext cx="2385060" cy="26847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邮件的行文是否有礼有节，措辞是否恰当、礼貌，在很大程度上显示了一位职场人士的专业素养，也一定程度地反应了其所在公司的专业形象。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61049" y="2963458"/>
            <a:ext cx="4561541" cy="33280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简单而又能概况内容的标题；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得体的称呼（如多人，则是大家，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ALL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开头、结尾最好要有问候语；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简明扼要，但也文字不要太少；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正确使用主送，抄送，密送；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超过三个附件，请打包；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结尾有简单明了的签名；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5000"/>
              </a:lnSpc>
              <a:spcBef>
                <a:spcPts val="300"/>
              </a:spcBef>
              <a:buClr>
                <a:srgbClr val="B30F42"/>
              </a:buClr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回复，及时回复。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308463" y="132581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商务礼仪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3415" y="2622550"/>
            <a:ext cx="7289165" cy="645160"/>
          </a:xfrm>
          <a:prstGeom prst="rect">
            <a:avLst/>
          </a:prstGeom>
          <a:solidFill>
            <a:srgbClr val="B30F42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现代化的会议离不开各种辅助器材，在召开会议之前，就应该把各种辅助器材准备妥当。</a:t>
            </a:r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Text Box 61"/>
          <p:cNvSpPr txBox="1">
            <a:spLocks noChangeArrowheads="1"/>
          </p:cNvSpPr>
          <p:nvPr/>
        </p:nvSpPr>
        <p:spPr bwMode="auto">
          <a:xfrm>
            <a:off x="6066155" y="3556000"/>
            <a:ext cx="3980180" cy="3695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75600" tIns="46800" rIns="75600" bIns="4680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>
              <a:spcAft>
                <a:spcPts val="0"/>
              </a:spcAft>
              <a:defRPr sz="1600" b="1" kern="100">
                <a:solidFill>
                  <a:schemeClr val="bg1"/>
                </a:solidFill>
                <a:effectLst/>
                <a:latin typeface="Times New Roman" panose="02020603050405020304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CN" altLang="en-US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桌椅、名牌、茶水</a:t>
            </a:r>
            <a:endParaRPr lang="zh-CN" altLang="en-US" sz="1800" b="0" dirty="0">
              <a:solidFill>
                <a:srgbClr val="B30F4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Box 61"/>
          <p:cNvSpPr txBox="1">
            <a:spLocks noChangeArrowheads="1"/>
          </p:cNvSpPr>
          <p:nvPr/>
        </p:nvSpPr>
        <p:spPr bwMode="auto">
          <a:xfrm>
            <a:off x="6066155" y="4094480"/>
            <a:ext cx="3980180" cy="3695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75600" tIns="46800" rIns="75600" bIns="4680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>
              <a:spcAft>
                <a:spcPts val="0"/>
              </a:spcAft>
              <a:defRPr sz="1600" b="1" kern="100">
                <a:solidFill>
                  <a:schemeClr val="bg1"/>
                </a:solidFill>
                <a:effectLst/>
                <a:latin typeface="Times New Roman" panose="02020603050405020304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CN" altLang="en-US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签到簿、名册、会议议程</a:t>
            </a:r>
            <a:endParaRPr lang="zh-CN" altLang="en-US" sz="1800" b="0" dirty="0">
              <a:solidFill>
                <a:srgbClr val="B30F4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Text Box 61"/>
          <p:cNvSpPr txBox="1">
            <a:spLocks noChangeArrowheads="1"/>
          </p:cNvSpPr>
          <p:nvPr/>
        </p:nvSpPr>
        <p:spPr bwMode="auto">
          <a:xfrm>
            <a:off x="6066155" y="4612640"/>
            <a:ext cx="3980180" cy="3695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75600" tIns="46800" rIns="75600" bIns="4680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>
              <a:spcAft>
                <a:spcPts val="0"/>
              </a:spcAft>
              <a:defRPr sz="1600" b="1" kern="100">
                <a:solidFill>
                  <a:schemeClr val="bg1"/>
                </a:solidFill>
                <a:effectLst/>
                <a:latin typeface="Times New Roman" panose="02020603050405020304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CN" altLang="en-US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黑板、白板、笔</a:t>
            </a:r>
            <a:endParaRPr lang="zh-CN" altLang="en-US" sz="1800" b="0" dirty="0">
              <a:solidFill>
                <a:srgbClr val="B30F4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Text Box 61"/>
          <p:cNvSpPr txBox="1">
            <a:spLocks noChangeArrowheads="1"/>
          </p:cNvSpPr>
          <p:nvPr/>
        </p:nvSpPr>
        <p:spPr bwMode="auto">
          <a:xfrm>
            <a:off x="6066155" y="5140960"/>
            <a:ext cx="3980180" cy="3695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75600" tIns="46800" rIns="75600" bIns="4680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>
              <a:spcAft>
                <a:spcPts val="0"/>
              </a:spcAft>
              <a:defRPr sz="1600" b="1" kern="100">
                <a:solidFill>
                  <a:schemeClr val="bg1"/>
                </a:solidFill>
                <a:effectLst/>
                <a:latin typeface="Times New Roman" panose="02020603050405020304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CN" altLang="en-US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各种视听器材</a:t>
            </a:r>
            <a:endParaRPr lang="zh-CN" altLang="en-US" sz="1800" b="0" dirty="0">
              <a:solidFill>
                <a:srgbClr val="B30F4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6066155" y="5669280"/>
            <a:ext cx="3980180" cy="3695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75600" tIns="46800" rIns="75600" bIns="46800" numCol="1" spcCol="0" rtlCol="0" fromWordArt="0" anchor="ctr" anchorCtr="0" forceAA="0" compatLnSpc="1">
            <a:spAutoFit/>
          </a:bodyPr>
          <a:lstStyle>
            <a:defPPr>
              <a:defRPr lang="zh-CN"/>
            </a:defPPr>
            <a:lvl1pPr algn="ctr">
              <a:spcAft>
                <a:spcPts val="0"/>
              </a:spcAft>
              <a:defRPr sz="1600" b="1" kern="100">
                <a:solidFill>
                  <a:schemeClr val="bg1"/>
                </a:solidFill>
                <a:effectLst/>
                <a:latin typeface="Times New Roman" panose="02020603050405020304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CN" altLang="en-US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资料、样品</a:t>
            </a:r>
            <a:r>
              <a:rPr lang="en-US" altLang="zh-CN" sz="1800" b="0" dirty="0">
                <a:solidFill>
                  <a:srgbClr val="B30F42"/>
                </a:solidFill>
                <a:latin typeface="+mn-lt"/>
                <a:ea typeface="+mn-ea"/>
                <a:cs typeface="+mn-ea"/>
                <a:sym typeface="+mn-lt"/>
              </a:rPr>
              <a:t>….</a:t>
            </a:r>
            <a:endParaRPr lang="en-US" altLang="zh-CN" sz="1800" b="0" dirty="0">
              <a:solidFill>
                <a:srgbClr val="B30F4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6" name="图片 5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" grpId="0" bldLvl="0" animBg="1"/>
      <p:bldP spid="2" grpId="0" bldLvl="0" animBg="1"/>
      <p:bldP spid="3" grpId="0" bldLvl="0" animBg="1"/>
      <p:bldP spid="8" grpId="0" bldLvl="0" animBg="1"/>
      <p:bldP spid="9" grpId="0" bldLvl="0" animBg="1"/>
      <p:bldP spid="5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630795" y="0"/>
            <a:ext cx="3417570" cy="6456045"/>
          </a:xfrm>
          <a:prstGeom prst="rect">
            <a:avLst/>
          </a:prstGeom>
          <a:effectLst/>
        </p:spPr>
      </p:pic>
      <p:sp>
        <p:nvSpPr>
          <p:cNvPr id="21" name="文本框 20"/>
          <p:cNvSpPr txBox="1"/>
          <p:nvPr/>
        </p:nvSpPr>
        <p:spPr>
          <a:xfrm>
            <a:off x="764843" y="4032885"/>
            <a:ext cx="5492750" cy="5219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business etiquette training in the workplace etiquette training in the workplace business etiquette</a:t>
            </a:r>
            <a:endParaRPr kumimoji="0" lang="en-US" altLang="zh-CN" sz="1400" i="0" u="none" strike="noStrike" kern="12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64843" y="3357880"/>
            <a:ext cx="5492750" cy="460375"/>
          </a:xfrm>
          <a:prstGeom prst="rect">
            <a:avLst/>
          </a:prstGeom>
          <a:solidFill>
            <a:srgbClr val="B30F42"/>
          </a:solidFill>
          <a:effectLst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0" lang="zh-CN" altLang="en-US" sz="2400" i="0" u="none" strike="noStrike" kern="1200" spc="600" normalizeH="0" baseline="0" noProof="0" dirty="0">
                <a:solidFill>
                  <a:schemeClr val="bg1"/>
                </a:solidFill>
                <a:uLnTx/>
                <a:uFillTx/>
                <a:cs typeface="+mn-ea"/>
                <a:sym typeface="+mn-lt"/>
              </a:rPr>
              <a:t>公司部门 职场 商务礼仪培训</a:t>
            </a:r>
            <a:endParaRPr kumimoji="0" lang="zh-CN" altLang="en-US" sz="2400" i="0" u="none" strike="noStrike" kern="1200" spc="600" normalizeH="0" baseline="0" noProof="0" dirty="0">
              <a:solidFill>
                <a:schemeClr val="bg1"/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20250" y="1265563"/>
            <a:ext cx="26292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BUSINESS</a:t>
            </a:r>
            <a:endParaRPr lang="en-US" altLang="zh-CN" sz="4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370950" y="4692015"/>
            <a:ext cx="4280535" cy="5067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 algn="ctr" defTabSz="914400" fontAlgn="auto">
              <a:lnSpc>
                <a:spcPct val="150000"/>
              </a:lnSpc>
              <a:defRPr/>
            </a:pPr>
            <a:r>
              <a:rPr kumimoji="0" lang="zh-CN" altLang="en-US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讲师</a:t>
            </a:r>
            <a:r>
              <a:rPr kumimoji="0" lang="zh-CN" altLang="en-US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PPT</a:t>
            </a:r>
            <a:r>
              <a:rPr kumimoji="0" lang="zh-CN" altLang="en-US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营</a:t>
            </a:r>
            <a:r>
              <a:rPr kumimoji="0" lang="en-US" altLang="zh-CN" i="0" u="none" strike="noStrike" kern="1200" normalizeH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    </a:t>
            </a:r>
            <a:r>
              <a:rPr kumimoji="0" lang="zh-CN" altLang="en-US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时间：</a:t>
            </a:r>
            <a:r>
              <a:rPr kumimoji="0" lang="en-US" altLang="zh-CN" i="0" u="none" strike="noStrike" kern="12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cs typeface="+mn-ea"/>
                <a:sym typeface="+mn-lt"/>
              </a:rPr>
              <a:t>20XX.XX</a:t>
            </a:r>
            <a:endParaRPr kumimoji="0" lang="en-US" altLang="zh-CN" i="0" u="none" strike="noStrike" kern="12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83310" y="1972310"/>
            <a:ext cx="486791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大宋简" panose="02010609000101010101" pitchFamily="49" charset="-122"/>
                <a:ea typeface="汉仪大宋简" panose="02010609000101010101" pitchFamily="49" charset="-122"/>
                <a:cs typeface="+mn-ea"/>
                <a:sym typeface="+mn-lt"/>
              </a:rPr>
              <a:t>谢谢观看</a:t>
            </a:r>
            <a:endParaRPr lang="zh-CN" altLang="en-US" sz="8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大宋简" panose="02010609000101010101" pitchFamily="49" charset="-122"/>
              <a:ea typeface="汉仪大宋简" panose="02010609000101010101" pitchFamily="49" charset="-122"/>
              <a:cs typeface="+mn-ea"/>
              <a:sym typeface="+mn-lt"/>
            </a:endParaRPr>
          </a:p>
        </p:txBody>
      </p:sp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V="1">
            <a:off x="-63500" y="0"/>
            <a:ext cx="1966595" cy="14249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2" grpId="0" bldLvl="0" animBg="1"/>
      <p:bldP spid="24" grpId="0"/>
      <p:bldP spid="40" grpId="0" bldLvl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rgbClr val="DDD4CB"/>
            </a:gs>
            <a:gs pos="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87400" y="0"/>
            <a:ext cx="3417570" cy="6456045"/>
          </a:xfrm>
          <a:prstGeom prst="rect">
            <a:avLst/>
          </a:prstGeom>
          <a:effectLst/>
        </p:spPr>
      </p:pic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H="1" flipV="1">
            <a:off x="10225405" y="0"/>
            <a:ext cx="1966595" cy="1424940"/>
          </a:xfrm>
          <a:prstGeom prst="rect">
            <a:avLst/>
          </a:prstGeom>
        </p:spPr>
      </p:pic>
      <p:sp>
        <p:nvSpPr>
          <p:cNvPr id="19" name="텍스트 개체 틀 8"/>
          <p:cNvSpPr txBox="1"/>
          <p:nvPr/>
        </p:nvSpPr>
        <p:spPr>
          <a:xfrm>
            <a:off x="5721033" y="1842135"/>
            <a:ext cx="3918585" cy="1203325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01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  <a:p>
            <a:pPr algn="ctr"/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礼仪概述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" name="텍스트 개체 틀 8"/>
          <p:cNvSpPr txBox="1"/>
          <p:nvPr/>
        </p:nvSpPr>
        <p:spPr>
          <a:xfrm>
            <a:off x="5206683" y="3145790"/>
            <a:ext cx="4947285" cy="27686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Etiquetteo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 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verview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95570" y="3742690"/>
            <a:ext cx="496951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单击此处输入文本内容，文字大小自由调节，此内容仅为示意。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enter the text content. The text size can be adjusted freely. This content is only for illustration.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  <p:bldP spid="2" grpId="1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994809" y="1202629"/>
            <a:ext cx="181610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礼仪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37851" y="2727960"/>
            <a:ext cx="3879215" cy="8070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400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尊重他人的一种</a:t>
            </a:r>
            <a:r>
              <a:rPr lang="zh-CN" altLang="en-US" sz="2400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观念表达</a:t>
            </a:r>
            <a:r>
              <a:rPr lang="zh-CN" altLang="en-US" sz="2400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这种观念的</a:t>
            </a:r>
            <a:r>
              <a:rPr lang="zh-CN" altLang="en-US" sz="2400" spc="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形式</a:t>
            </a:r>
            <a:endParaRPr lang="zh-CN" altLang="en-US" sz="2400" spc="600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913279" y="4776763"/>
            <a:ext cx="5928360" cy="4375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本质就是：尊重，就是与人为善，待人以诚</a:t>
            </a:r>
            <a:endParaRPr lang="zh-CN" altLang="zh-CN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520021" y="3682425"/>
            <a:ext cx="4714875" cy="683895"/>
          </a:xfrm>
          <a:prstGeom prst="rect">
            <a:avLst/>
          </a:prstGeom>
          <a:solidFill>
            <a:srgbClr val="B30F42"/>
          </a:solidFill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礼出于俗，俗化为礼</a:t>
            </a:r>
            <a:endParaRPr lang="zh-CN" altLang="en-US" sz="4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08479" y="5259785"/>
            <a:ext cx="6537960" cy="4375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礼仪源于我们在人际交往中最易让人接受的做法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" name="图片 2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7" grpId="0"/>
      <p:bldP spid="18" grpId="0" bldLvl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014865" y="1486474"/>
            <a:ext cx="265557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懂礼仪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891232" y="2592705"/>
            <a:ext cx="4902835" cy="437515"/>
          </a:xfrm>
          <a:prstGeom prst="rect">
            <a:avLst/>
          </a:prstGeom>
          <a:solidFill>
            <a:srgbClr val="B30F42"/>
          </a:solidFill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400" kern="100" dirty="0" smtClean="0">
                <a:solidFill>
                  <a:schemeClr val="bg1"/>
                </a:solidFill>
                <a:cs typeface="+mn-ea"/>
                <a:sym typeface="+mn-lt"/>
              </a:rPr>
              <a:t>懂</a:t>
            </a:r>
            <a:r>
              <a:rPr lang="zh-CN" altLang="en-US" sz="2400" kern="100" dirty="0">
                <a:solidFill>
                  <a:schemeClr val="bg1"/>
                </a:solidFill>
                <a:cs typeface="+mn-ea"/>
                <a:sym typeface="+mn-lt"/>
              </a:rPr>
              <a:t>礼仪，充满</a:t>
            </a:r>
            <a:r>
              <a:rPr lang="zh-CN" altLang="en-US" sz="2400" kern="100" dirty="0" smtClean="0">
                <a:solidFill>
                  <a:schemeClr val="bg1"/>
                </a:solidFill>
                <a:cs typeface="+mn-ea"/>
                <a:sym typeface="+mn-lt"/>
              </a:rPr>
              <a:t>自信，代表</a:t>
            </a:r>
            <a:r>
              <a:rPr lang="zh-CN" altLang="en-US" sz="2400" kern="100" dirty="0">
                <a:solidFill>
                  <a:schemeClr val="bg1"/>
                </a:solidFill>
                <a:cs typeface="+mn-ea"/>
                <a:sym typeface="+mn-lt"/>
              </a:rPr>
              <a:t>企业形象</a:t>
            </a:r>
            <a:endParaRPr lang="zh-CN" altLang="en-US" sz="2400" kern="100" spc="600" dirty="0" smtClea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216795" y="3146718"/>
            <a:ext cx="2273699" cy="55797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85750" indent="-285750" algn="l">
              <a:lnSpc>
                <a:spcPct val="150000"/>
              </a:lnSpc>
              <a:spcBef>
                <a:spcPct val="15000"/>
              </a:spcBef>
              <a:buClr>
                <a:srgbClr val="1C1C1C"/>
              </a:buClr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塑造组织形象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216795" y="4016668"/>
            <a:ext cx="2273699" cy="55797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85750" indent="-285750" algn="l">
              <a:lnSpc>
                <a:spcPct val="150000"/>
              </a:lnSpc>
              <a:spcBef>
                <a:spcPct val="15000"/>
              </a:spcBef>
              <a:buClr>
                <a:srgbClr val="1C1C1C"/>
              </a:buClr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传播沟通信息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216795" y="4886618"/>
            <a:ext cx="2273699" cy="55797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85750" indent="-285750" algn="l">
              <a:lnSpc>
                <a:spcPct val="150000"/>
              </a:lnSpc>
              <a:spcBef>
                <a:spcPct val="15000"/>
              </a:spcBef>
              <a:buClr>
                <a:srgbClr val="1C1C1C"/>
              </a:buClr>
              <a:buFont typeface="Wingdings" panose="05000000000000000000" pitchFamily="2" charset="2"/>
              <a:buChar char="l"/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提高办事效率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bldLvl="0" animBg="1"/>
      <p:bldP spid="17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351778" y="155949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不懂礼仪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02075" y="4634865"/>
            <a:ext cx="4275455" cy="67826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没有良好的礼仪，其余的一切成就都会被人看成骄傲、自负、无用和愚蠢。</a:t>
            </a:r>
            <a:endParaRPr lang="zh-CN" altLang="en-US" sz="1600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22943" y="2409477"/>
            <a:ext cx="7484382" cy="95038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不遵守商务礼仪，往往会让人见笑，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25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甚至会造成非常严重的后果。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02075" y="3779520"/>
            <a:ext cx="4276090" cy="56070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齐顷公不尊重各有残疾的晋、鲁、卫、曹四国使臣。四国歃血为盟，联合讨伐齐国。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矩形 4"/>
          <p:cNvSpPr>
            <a:spLocks noChangeArrowheads="1"/>
          </p:cNvSpPr>
          <p:nvPr/>
        </p:nvSpPr>
        <p:spPr bwMode="auto">
          <a:xfrm>
            <a:off x="537210" y="3779520"/>
            <a:ext cx="3141345" cy="441916"/>
          </a:xfrm>
          <a:prstGeom prst="rect">
            <a:avLst/>
          </a:prstGeom>
          <a:solidFill>
            <a:srgbClr val="B30F42"/>
          </a:solidFill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5000"/>
              </a:lnSpc>
              <a:spcBef>
                <a:spcPts val="150"/>
              </a:spcBef>
              <a:spcAft>
                <a:spcPts val="45"/>
              </a:spcAft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因“礼”引发的血战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TextBox 63"/>
          <p:cNvSpPr txBox="1"/>
          <p:nvPr/>
        </p:nvSpPr>
        <p:spPr>
          <a:xfrm>
            <a:off x="543560" y="4634865"/>
            <a:ext cx="3148330" cy="476541"/>
          </a:xfrm>
          <a:prstGeom prst="rect">
            <a:avLst/>
          </a:prstGeom>
          <a:solidFill>
            <a:srgbClr val="B30F42"/>
          </a:solidFill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kern="100" dirty="0">
                <a:solidFill>
                  <a:schemeClr val="bg1"/>
                </a:solidFill>
                <a:cs typeface="+mn-ea"/>
                <a:sym typeface="+mn-lt"/>
              </a:rPr>
              <a:t>约翰</a:t>
            </a:r>
            <a:r>
              <a:rPr lang="en-US" altLang="zh-CN" sz="2000" kern="100" dirty="0">
                <a:solidFill>
                  <a:schemeClr val="bg1"/>
                </a:solidFill>
                <a:cs typeface="+mn-ea"/>
                <a:sym typeface="+mn-lt"/>
              </a:rPr>
              <a:t>•</a:t>
            </a:r>
            <a:r>
              <a:rPr lang="zh-CN" altLang="en-US" sz="2000" kern="100" dirty="0">
                <a:solidFill>
                  <a:schemeClr val="bg1"/>
                </a:solidFill>
                <a:cs typeface="+mn-ea"/>
                <a:sym typeface="+mn-lt"/>
              </a:rPr>
              <a:t>洛克（英国哲学家）</a:t>
            </a:r>
            <a:endParaRPr lang="zh-CN" altLang="en-US" sz="2000" kern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" name="图片 3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839470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9" grpId="0"/>
      <p:bldP spid="19" grpId="1"/>
      <p:bldP spid="22" grpId="0"/>
      <p:bldP spid="22" grpId="1"/>
      <p:bldP spid="20" grpId="0"/>
      <p:bldP spid="20" grpId="1"/>
      <p:bldP spid="24" grpId="0" bldLvl="0" animBg="1"/>
      <p:bldP spid="24" grpId="1"/>
      <p:bldP spid="8" grpId="0" bldLvl="0" animBg="1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rgbClr val="DDD4CB"/>
            </a:gs>
            <a:gs pos="0">
              <a:srgbClr val="EAE7E2"/>
            </a:gs>
            <a:gs pos="51000">
              <a:srgbClr val="FBF7F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父亲节6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7300595" y="-226060"/>
            <a:ext cx="3417570" cy="6456045"/>
          </a:xfrm>
          <a:prstGeom prst="rect">
            <a:avLst/>
          </a:prstGeom>
          <a:effectLst/>
        </p:spPr>
      </p:pic>
      <p:pic>
        <p:nvPicPr>
          <p:cNvPr id="9" name="图片 8" descr="51miz-E907395-92706EF3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flipV="1">
            <a:off x="0" y="0"/>
            <a:ext cx="1966595" cy="1424940"/>
          </a:xfrm>
          <a:prstGeom prst="rect">
            <a:avLst/>
          </a:prstGeom>
        </p:spPr>
      </p:pic>
      <p:sp>
        <p:nvSpPr>
          <p:cNvPr id="19" name="텍스트 개체 틀 8"/>
          <p:cNvSpPr txBox="1"/>
          <p:nvPr/>
        </p:nvSpPr>
        <p:spPr>
          <a:xfrm>
            <a:off x="1580833" y="1842135"/>
            <a:ext cx="3918585" cy="1203325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02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  <a:p>
            <a:pPr algn="ctr"/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职业形象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2" name="텍스트 개체 틀 8"/>
          <p:cNvSpPr txBox="1"/>
          <p:nvPr/>
        </p:nvSpPr>
        <p:spPr>
          <a:xfrm>
            <a:off x="1066483" y="3145790"/>
            <a:ext cx="4947285" cy="276860"/>
          </a:xfrm>
          <a:prstGeom prst="rect">
            <a:avLst/>
          </a:prstGeom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12700" h="6350"/>
            </a:sp3d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ahoma" panose="020B0604030504040204" pitchFamily="34" charset="0"/>
                <a:ea typeface="+mn-ea"/>
                <a:cs typeface="Tahom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cs typeface="+mn-ea"/>
                <a:sym typeface="+mn-lt"/>
              </a:rPr>
              <a:t>Professional image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5370" y="3742690"/>
            <a:ext cx="496951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单击此处输入文本内容，文字大小自由调节，此内容仅为示意。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enter the text content. The text size can be adjusted freely. This content is only for illustration.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  <p:bldP spid="2" grpId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236143" y="129279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发肤容貌</a:t>
            </a:r>
            <a:endParaRPr lang="zh-CN" altLang="en-US" sz="6000" b="1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79820" y="2284730"/>
            <a:ext cx="5607685" cy="152019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spcBef>
                <a:spcPct val="15000"/>
              </a:spcBef>
              <a:buClr>
                <a:srgbClr val="1C1C1C"/>
              </a:buClr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）发型发式要求：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chemeClr val="bg1">
                  <a:lumMod val="50000"/>
                </a:schemeClr>
              </a:buClr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前发不遮眉，侧发不掩耳，后发不及领。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rgbClr val="FF3300"/>
              </a:buClr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）面部修饰：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chemeClr val="bg1">
                  <a:lumMod val="50000"/>
                </a:schemeClr>
              </a:buClr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剔须修面（每日必须），保持清洁。</a:t>
            </a:r>
            <a:endParaRPr lang="zh-CN" altLang="en-US" spc="600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79820" y="3919855"/>
            <a:ext cx="5607685" cy="185229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spcBef>
                <a:spcPct val="15000"/>
              </a:spcBef>
              <a:buClr>
                <a:srgbClr val="1C1C1C"/>
              </a:buClr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）发型发式：“女人看头”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chemeClr val="bg1">
                  <a:lumMod val="50000"/>
                </a:schemeClr>
              </a:buClr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时尚得体，美观大方、符合身份；不佩戴华丽的头饰，避免出现：远看像圣诞树，近看像杂货铺的场面。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rgbClr val="FF3300"/>
              </a:buClr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）面部修饰：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buClr>
                <a:schemeClr val="bg1">
                  <a:lumMod val="50000"/>
                </a:schemeClr>
              </a:buClr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清新淡妆，妆成有却无。</a:t>
            </a:r>
            <a:endParaRPr lang="zh-CN" altLang="en-US" spc="600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72043" y="2607249"/>
            <a:ext cx="1205230" cy="622300"/>
          </a:xfrm>
          <a:prstGeom prst="rect">
            <a:avLst/>
          </a:prstGeom>
          <a:solidFill>
            <a:srgbClr val="B30F42"/>
          </a:solidFill>
        </p:spPr>
        <p:txBody>
          <a:bodyPr wrap="none" lIns="68580" tIns="34290" rIns="68580" bIns="34290" rtlCol="0">
            <a:spAutoFit/>
          </a:bodyPr>
          <a:lstStyle/>
          <a:p>
            <a:pPr algn="l"/>
            <a:r>
              <a:rPr lang="zh-CN" altLang="en-US" sz="3600" b="1" spc="600" dirty="0">
                <a:solidFill>
                  <a:schemeClr val="bg1"/>
                </a:solidFill>
                <a:cs typeface="+mn-ea"/>
                <a:sym typeface="+mn-lt"/>
              </a:rPr>
              <a:t>男士</a:t>
            </a:r>
            <a:endParaRPr lang="zh-CN" altLang="en-US" sz="3600" b="1" spc="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21505" y="4504055"/>
            <a:ext cx="1228725" cy="622300"/>
          </a:xfrm>
          <a:prstGeom prst="rect">
            <a:avLst/>
          </a:prstGeom>
          <a:solidFill>
            <a:srgbClr val="B30F42"/>
          </a:solidFill>
        </p:spPr>
        <p:txBody>
          <a:bodyPr wrap="square" lIns="68580" tIns="34290" rIns="68580" bIns="34290" rtlCol="0">
            <a:spAutoFit/>
          </a:bodyPr>
          <a:lstStyle/>
          <a:p>
            <a:pPr algn="l"/>
            <a:r>
              <a:rPr lang="zh-CN" altLang="en-US" sz="3600" b="1" spc="600" dirty="0">
                <a:solidFill>
                  <a:schemeClr val="bg1"/>
                </a:solidFill>
                <a:cs typeface="+mn-ea"/>
                <a:sym typeface="+mn-lt"/>
              </a:rPr>
              <a:t>女士</a:t>
            </a:r>
            <a:endParaRPr lang="zh-CN" altLang="en-US" sz="3600" b="1" spc="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907155" y="3846830"/>
            <a:ext cx="7794625" cy="0"/>
          </a:xfrm>
          <a:prstGeom prst="line">
            <a:avLst/>
          </a:prstGeom>
          <a:ln>
            <a:solidFill>
              <a:srgbClr val="7A8C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 descr="51miz-P1254968-PZIWN847-1920x2560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37973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5" grpId="0"/>
      <p:bldP spid="15" grpId="1"/>
      <p:bldP spid="2" grpId="0"/>
      <p:bldP spid="2" grpId="1"/>
      <p:bldP spid="5" grpId="0" bldLvl="0" animBg="1"/>
      <p:bldP spid="5" grpId="1" animBg="1"/>
      <p:bldP spid="8" grpId="0" bldLvl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518969" y="1454089"/>
            <a:ext cx="3495040" cy="9918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CN" altLang="en-US" sz="6000" b="1" spc="600" dirty="0">
                <a:solidFill>
                  <a:srgbClr val="B30F42"/>
                </a:solidFill>
                <a:cs typeface="+mn-ea"/>
                <a:sym typeface="+mn-lt"/>
              </a:rPr>
              <a:t>男士着装</a:t>
            </a:r>
            <a:endParaRPr lang="zh-CN" altLang="en-US" sz="6000" b="1" spc="600" dirty="0">
              <a:solidFill>
                <a:srgbClr val="B30F42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518969" y="2589989"/>
            <a:ext cx="3510241" cy="347748"/>
            <a:chOff x="3680111" y="1968504"/>
            <a:chExt cx="3510241" cy="347748"/>
          </a:xfrm>
        </p:grpSpPr>
        <p:sp>
          <p:nvSpPr>
            <p:cNvPr id="4" name="圆角矩形 3"/>
            <p:cNvSpPr/>
            <p:nvPr/>
          </p:nvSpPr>
          <p:spPr>
            <a:xfrm>
              <a:off x="3680111" y="1968504"/>
              <a:ext cx="3510241" cy="279308"/>
            </a:xfrm>
            <a:prstGeom prst="roundRect">
              <a:avLst>
                <a:gd name="adj" fmla="val 6436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699161" y="1970812"/>
              <a:ext cx="2359464" cy="345440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两个单色，一个图案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518910" y="3127602"/>
            <a:ext cx="4244340" cy="7543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30000"/>
              </a:lnSpc>
              <a:spcBef>
                <a:spcPts val="450"/>
              </a:spcBef>
              <a:spcAft>
                <a:spcPts val="450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在西服套装、衬衣、领带中，最少要有两个单色，最多一个图案。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518969" y="4104867"/>
            <a:ext cx="3510241" cy="347345"/>
            <a:chOff x="3680111" y="3257857"/>
            <a:chExt cx="3510241" cy="347749"/>
          </a:xfrm>
        </p:grpSpPr>
        <p:sp>
          <p:nvSpPr>
            <p:cNvPr id="12" name="圆角矩形 11"/>
            <p:cNvSpPr/>
            <p:nvPr/>
          </p:nvSpPr>
          <p:spPr>
            <a:xfrm>
              <a:off x="3680111" y="3257857"/>
              <a:ext cx="3510241" cy="279308"/>
            </a:xfrm>
            <a:prstGeom prst="roundRect">
              <a:avLst>
                <a:gd name="adj" fmla="val 6436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699161" y="3260166"/>
              <a:ext cx="2359464" cy="345440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深浅交错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6518910" y="4642077"/>
            <a:ext cx="4735195" cy="117983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深色西服配浅色衬衫和鲜艳、中深色领带；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中深色西服配浅色衬衫和深色领带；</a:t>
            </a:r>
            <a:endParaRPr lang="en-US" altLang="zh-CN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225"/>
              </a:spcBef>
              <a:spcAft>
                <a:spcPts val="225"/>
              </a:spcAft>
            </a:pP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浅色西服配中深色衬衫和深色领带。</a:t>
            </a:r>
            <a:endParaRPr lang="zh-CN" altLang="en-US" kern="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6" name="图片 15" descr="D:\素材\51miz-E801030-F07C6064.png51miz-E801030-F07C6064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flipH="1">
            <a:off x="-317" y="0"/>
            <a:ext cx="4902200" cy="69348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4" grpId="0"/>
      <p:bldP spid="14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9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21.xml><?xml version="1.0" encoding="utf-8"?>
<p:tagLst xmlns:p="http://schemas.openxmlformats.org/presentationml/2006/main">
  <p:tag name="commondata" val="eyJoZGlkIjoiYTQ3YTc2YjBlNWRhYjQ0NTA0MDBkN2E0YWM4YTZjZGMifQ==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pptying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oqkxvv00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oqkxvv00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oqkxvv00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3083</Words>
  <Application>WPS 演示</Application>
  <PresentationFormat>宽屏</PresentationFormat>
  <Paragraphs>385</Paragraphs>
  <Slides>27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27</vt:i4>
      </vt:variant>
    </vt:vector>
  </HeadingPairs>
  <TitlesOfParts>
    <vt:vector size="47" baseType="lpstr">
      <vt:lpstr>Arial</vt:lpstr>
      <vt:lpstr>宋体</vt:lpstr>
      <vt:lpstr>Wingdings</vt:lpstr>
      <vt:lpstr>微软雅黑</vt:lpstr>
      <vt:lpstr>Wingdings</vt:lpstr>
      <vt:lpstr>汉仪大宋简</vt:lpstr>
      <vt:lpstr>Tahoma</vt:lpstr>
      <vt:lpstr>EngraversGothic BT</vt:lpstr>
      <vt:lpstr>NumberOnly</vt:lpstr>
      <vt:lpstr>Arial Unicode MS</vt:lpstr>
      <vt:lpstr>Calibri</vt:lpstr>
      <vt:lpstr>Times New Roman</vt:lpstr>
      <vt:lpstr>Meiryo</vt:lpstr>
      <vt:lpstr>Yu Gothic UI</vt:lpstr>
      <vt:lpstr>Arial Narrow</vt:lpstr>
      <vt:lpstr>Calibri Light</vt:lpstr>
      <vt:lpstr>www.pptying.com</vt:lpstr>
      <vt:lpstr>1_Office 主题​​</vt:lpstr>
      <vt:lpstr>2_Office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169</cp:revision>
  <dcterms:created xsi:type="dcterms:W3CDTF">2019-06-19T02:08:00Z</dcterms:created>
  <dcterms:modified xsi:type="dcterms:W3CDTF">2024-05-01T18:55:25Z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19056C4F537E4B8695D9CE985913A450_13</vt:lpwstr>
  </property>
</Properties>
</file>