
<file path=[Content_Types].xml><?xml version="1.0" encoding="utf-8"?>
<Types xmlns="http://schemas.openxmlformats.org/package/2006/content-types">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5"/>
  </p:handoutMasterIdLst>
  <p:sldIdLst>
    <p:sldId id="256" r:id="rId3"/>
    <p:sldId id="257" r:id="rId5"/>
    <p:sldId id="258" r:id="rId6"/>
    <p:sldId id="259" r:id="rId7"/>
    <p:sldId id="260" r:id="rId8"/>
    <p:sldId id="261" r:id="rId9"/>
    <p:sldId id="262" r:id="rId10"/>
    <p:sldId id="269" r:id="rId11"/>
    <p:sldId id="263" r:id="rId12"/>
    <p:sldId id="264" r:id="rId13"/>
    <p:sldId id="265" r:id="rId14"/>
    <p:sldId id="270" r:id="rId15"/>
    <p:sldId id="266" r:id="rId16"/>
    <p:sldId id="267" r:id="rId17"/>
    <p:sldId id="271" r:id="rId18"/>
    <p:sldId id="268" r:id="rId19"/>
    <p:sldId id="275" r:id="rId20"/>
    <p:sldId id="276" r:id="rId21"/>
    <p:sldId id="272" r:id="rId22"/>
    <p:sldId id="277" r:id="rId23"/>
    <p:sldId id="283"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04E33"/>
    <a:srgbClr val="EC7177"/>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18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8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endParaRPr dirty="0">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71.xml"/><Relationship Id="rId2" Type="http://schemas.openxmlformats.org/officeDocument/2006/relationships/image" Target="../media/image14.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72.xml"/><Relationship Id="rId2" Type="http://schemas.openxmlformats.org/officeDocument/2006/relationships/image" Target="../media/image15.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74.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75.xml"/><Relationship Id="rId2" Type="http://schemas.openxmlformats.org/officeDocument/2006/relationships/image" Target="../media/image18.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77.xml"/><Relationship Id="rId2" Type="http://schemas.openxmlformats.org/officeDocument/2006/relationships/image" Target="../media/image19.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ags" Target="../tags/tag78.xml"/><Relationship Id="rId2" Type="http://schemas.openxmlformats.org/officeDocument/2006/relationships/image" Target="../media/image20.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tags" Target="../tags/tag80.xml"/><Relationship Id="rId2" Type="http://schemas.openxmlformats.org/officeDocument/2006/relationships/image" Target="../media/image21.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8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67.xml"/><Relationship Id="rId2" Type="http://schemas.openxmlformats.org/officeDocument/2006/relationships/image" Target="../media/image8.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image" Target="../media/image9.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tags" Target="../tags/tag70.xml"/><Relationship Id="rId5" Type="http://schemas.microsoft.com/office/2007/relationships/hdphoto" Target="../media/image13.wdp"/><Relationship Id="rId4" Type="http://schemas.openxmlformats.org/officeDocument/2006/relationships/image" Target="../media/image12.png"/><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2138998" y="2649855"/>
            <a:ext cx="7914005" cy="829945"/>
          </a:xfrm>
          <a:prstGeom prst="rect">
            <a:avLst/>
          </a:prstGeom>
          <a:noFill/>
          <a:ln w="9525">
            <a:noFill/>
          </a:ln>
        </p:spPr>
        <p:txBody>
          <a:bodyPr wrap="square">
            <a:spAutoFit/>
          </a:bodyPr>
          <a:lstStyle/>
          <a:p>
            <a:pPr indent="0" algn="ctr"/>
            <a:r>
              <a:rPr lang="zh-CN" sz="4800">
                <a:solidFill>
                  <a:schemeClr val="bg1"/>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rPr>
              <a:t>党员教师工作总结汇报</a:t>
            </a:r>
            <a:endParaRPr lang="zh-CN" sz="4800">
              <a:solidFill>
                <a:schemeClr val="bg1"/>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endParaRPr>
          </a:p>
        </p:txBody>
      </p:sp>
      <p:sp>
        <p:nvSpPr>
          <p:cNvPr id="6" name="副标题 5"/>
          <p:cNvSpPr>
            <a:spLocks noGrp="1"/>
          </p:cNvSpPr>
          <p:nvPr>
            <p:ph type="subTitle" idx="1"/>
          </p:nvPr>
        </p:nvSpPr>
        <p:spPr>
          <a:xfrm>
            <a:off x="2808299" y="3479861"/>
            <a:ext cx="6574132" cy="466623"/>
          </a:xfrm>
        </p:spPr>
        <p:txBody>
          <a:bodyPr>
            <a:noAutofit/>
          </a:bodyPr>
          <a:lstStyle/>
          <a:p>
            <a:pPr algn="ctr"/>
            <a:r>
              <a:rPr lang="zh-CN" altLang="en-US" sz="1800" dirty="0">
                <a:solidFill>
                  <a:schemeClr val="bg1"/>
                </a:solidFill>
                <a:latin typeface="阿里巴巴普惠体 R" panose="00020600040101010101" charset="-122"/>
                <a:ea typeface="阿里巴巴普惠体 R" panose="00020600040101010101" charset="-122"/>
                <a:cs typeface="+mn-ea"/>
                <a:sym typeface="+mn-lt"/>
              </a:rPr>
              <a:t>童心飞扬，梦想起航，让孩子的童年更优秀！</a:t>
            </a:r>
            <a:endParaRPr lang="zh-CN" altLang="en-US" sz="1800" dirty="0">
              <a:solidFill>
                <a:schemeClr val="bg1"/>
              </a:solidFill>
              <a:latin typeface="阿里巴巴普惠体 R" panose="00020600040101010101" charset="-122"/>
              <a:ea typeface="阿里巴巴普惠体 R" panose="00020600040101010101" charset="-122"/>
              <a:cs typeface="+mn-ea"/>
              <a:sym typeface="+mn-lt"/>
            </a:endParaRPr>
          </a:p>
        </p:txBody>
      </p:sp>
      <p:pic>
        <p:nvPicPr>
          <p:cNvPr id="7" name="图片 6" descr="图片1"/>
          <p:cNvPicPr>
            <a:picLocks noChangeAspect="1"/>
          </p:cNvPicPr>
          <p:nvPr/>
        </p:nvPicPr>
        <p:blipFill>
          <a:blip r:embed="rId2"/>
          <a:stretch>
            <a:fillRect/>
          </a:stretch>
        </p:blipFill>
        <p:spPr>
          <a:xfrm>
            <a:off x="3885565" y="1562100"/>
            <a:ext cx="4419600" cy="1149350"/>
          </a:xfrm>
          <a:prstGeom prst="rect">
            <a:avLst/>
          </a:prstGeom>
          <a:effectLst>
            <a:outerShdw blurRad="50800" dist="38100" dir="2700000" algn="tl" rotWithShape="0">
              <a:prstClr val="black">
                <a:alpha val="40000"/>
              </a:prstClr>
            </a:outerShdw>
          </a:effectLst>
        </p:spPr>
      </p:pic>
      <p:grpSp>
        <p:nvGrpSpPr>
          <p:cNvPr id="8" name="组合 7"/>
          <p:cNvGrpSpPr/>
          <p:nvPr/>
        </p:nvGrpSpPr>
        <p:grpSpPr>
          <a:xfrm>
            <a:off x="4712335" y="4008755"/>
            <a:ext cx="2766060" cy="389890"/>
            <a:chOff x="7319" y="6313"/>
            <a:chExt cx="4356" cy="614"/>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97861">
              <a:off x="7319" y="6313"/>
              <a:ext cx="920" cy="614"/>
            </a:xfrm>
            <a:prstGeom prst="rect">
              <a:avLst/>
            </a:prstGeom>
          </p:spPr>
        </p:pic>
        <p:sp>
          <p:nvSpPr>
            <p:cNvPr id="31" name="文本框 30"/>
            <p:cNvSpPr txBox="1"/>
            <p:nvPr/>
          </p:nvSpPr>
          <p:spPr>
            <a:xfrm>
              <a:off x="8297" y="6330"/>
              <a:ext cx="3378" cy="580"/>
            </a:xfrm>
            <a:prstGeom prst="rect">
              <a:avLst/>
            </a:prstGeom>
            <a:noFill/>
          </p:spPr>
          <p:txBody>
            <a:bodyPr wrap="square" rtlCol="0">
              <a:spAutoFit/>
              <a:scene3d>
                <a:camera prst="orthographicFront"/>
                <a:lightRig rig="threePt" dir="t"/>
              </a:scene3d>
              <a:sp3d contourW="12700"/>
            </a:bodyPr>
            <a:lstStyle/>
            <a:p>
              <a:r>
                <a:rPr lang="zh-CN" altLang="en-US" dirty="0">
                  <a:ln w="41275">
                    <a:noFill/>
                  </a:ln>
                  <a:solidFill>
                    <a:schemeClr val="bg1"/>
                  </a:solidFill>
                  <a:latin typeface="阿里巴巴普惠体 R" panose="00020600040101010101" charset="-122"/>
                  <a:ea typeface="阿里巴巴普惠体 R" panose="00020600040101010101" charset="-122"/>
                </a:rPr>
                <a:t>教师：</a:t>
              </a:r>
              <a:r>
                <a:rPr lang="en-US" altLang="zh-CN" dirty="0">
                  <a:ln w="41275">
                    <a:noFill/>
                  </a:ln>
                  <a:solidFill>
                    <a:schemeClr val="bg1"/>
                  </a:solidFill>
                  <a:latin typeface="阿里巴巴普惠体 R" panose="00020600040101010101" charset="-122"/>
                  <a:ea typeface="阿里巴巴普惠体 R" panose="00020600040101010101" charset="-122"/>
                </a:rPr>
                <a:t>PPT</a:t>
              </a:r>
              <a:r>
                <a:rPr lang="zh-CN" altLang="en-US" dirty="0">
                  <a:ln w="41275">
                    <a:noFill/>
                  </a:ln>
                  <a:solidFill>
                    <a:schemeClr val="bg1"/>
                  </a:solidFill>
                  <a:latin typeface="阿里巴巴普惠体 R" panose="00020600040101010101" charset="-122"/>
                  <a:ea typeface="阿里巴巴普惠体 R" panose="00020600040101010101" charset="-122"/>
                </a:rPr>
                <a:t>营</a:t>
              </a:r>
              <a:endParaRPr lang="zh-CN" altLang="en-US" dirty="0">
                <a:ln w="41275">
                  <a:noFill/>
                </a:ln>
                <a:solidFill>
                  <a:schemeClr val="bg1"/>
                </a:solidFill>
                <a:latin typeface="阿里巴巴普惠体 R" panose="00020600040101010101" charset="-122"/>
                <a:ea typeface="阿里巴巴普惠体 R" panose="00020600040101010101" charset="-122"/>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874321" y="1875758"/>
            <a:ext cx="4328988" cy="2806836"/>
            <a:chOff x="755576" y="1421098"/>
            <a:chExt cx="4328988" cy="2806836"/>
          </a:xfrm>
        </p:grpSpPr>
        <p:pic>
          <p:nvPicPr>
            <p:cNvPr id="16386" name="Picture 2" descr="F:\1-原创素材\1_mm1102\PPT\PPT_014\materaials\pageimg_g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21098"/>
              <a:ext cx="4328988" cy="2806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21631" y="2209805"/>
              <a:ext cx="1759661" cy="1229995"/>
            </a:xfrm>
            <a:prstGeom prst="rect">
              <a:avLst/>
            </a:prstGeom>
            <a:noFill/>
          </p:spPr>
          <p:txBody>
            <a:bodyPr wrap="square" rtlCol="0">
              <a:spAutoFit/>
            </a:bodyPr>
            <a:lstStyle/>
            <a:p>
              <a:r>
                <a:rPr lang="zh-CN" altLang="en-US" sz="2400" dirty="0">
                  <a:solidFill>
                    <a:srgbClr val="304E33"/>
                  </a:solidFill>
                  <a:latin typeface="阿里巴巴普惠体 M" panose="00020600040101010101" charset="-122"/>
                  <a:ea typeface="阿里巴巴普惠体 M" panose="00020600040101010101" charset="-122"/>
                </a:rPr>
                <a:t>此处添加</a:t>
              </a:r>
              <a:endParaRPr lang="en-US" altLang="zh-CN" sz="2400" dirty="0">
                <a:solidFill>
                  <a:srgbClr val="304E33"/>
                </a:solidFill>
                <a:latin typeface="阿里巴巴普惠体 M" panose="00020600040101010101" charset="-122"/>
                <a:ea typeface="阿里巴巴普惠体 M" panose="00020600040101010101" charset="-122"/>
              </a:endParaRPr>
            </a:p>
            <a:p>
              <a:r>
                <a:rPr lang="zh-CN" altLang="en-US" sz="5000" dirty="0">
                  <a:solidFill>
                    <a:srgbClr val="304E33"/>
                  </a:solidFill>
                  <a:latin typeface="阿里巴巴普惠体 M" panose="00020600040101010101" charset="-122"/>
                  <a:ea typeface="阿里巴巴普惠体 M" panose="00020600040101010101" charset="-122"/>
                </a:rPr>
                <a:t>标题</a:t>
              </a:r>
              <a:endParaRPr lang="zh-CN" altLang="en-US" sz="5000" dirty="0">
                <a:solidFill>
                  <a:srgbClr val="304E33"/>
                </a:solidFill>
                <a:latin typeface="阿里巴巴普惠体 M" panose="00020600040101010101" charset="-122"/>
                <a:ea typeface="阿里巴巴普惠体 M" panose="00020600040101010101" charset="-122"/>
              </a:endParaRPr>
            </a:p>
          </p:txBody>
        </p:sp>
      </p:grpSp>
      <p:sp>
        <p:nvSpPr>
          <p:cNvPr id="4" name="矩形 3"/>
          <p:cNvSpPr/>
          <p:nvPr/>
        </p:nvSpPr>
        <p:spPr>
          <a:xfrm>
            <a:off x="5490210" y="2037715"/>
            <a:ext cx="6022340" cy="1383665"/>
          </a:xfrm>
          <a:prstGeom prst="rect">
            <a:avLst/>
          </a:prstGeom>
        </p:spPr>
        <p:txBody>
          <a:bodyPr wrap="square">
            <a:spAutoFit/>
          </a:bodyPr>
          <a:lstStyle/>
          <a:p>
            <a:pPr>
              <a:lnSpc>
                <a:spcPct val="150000"/>
              </a:lnSpc>
            </a:pPr>
            <a:r>
              <a:rPr lang="zh-CN" altLang="en-US" sz="1400" dirty="0">
                <a:solidFill>
                  <a:schemeClr val="bg1"/>
                </a:solidFill>
                <a:latin typeface="阿里巴巴普惠体 R" panose="00020600040101010101" charset="-122"/>
                <a:ea typeface="阿里巴巴普惠体 R" panose="00020600040101010101" charset="-122"/>
              </a:rPr>
              <a:t>此处添加详细文字描述此处添加详细文字描述此处添加详细文字描述此处添加详细文字描述此处添加详细文字描述此处添加详细文字描述此处此处添加详细文字描述此处添加详细文字描述此处此处添加详细文字描述此处添加详细文字描述此处此处添加详细文字描述此处添加详细文字描述</a:t>
            </a:r>
            <a:endParaRPr lang="zh-CN" altLang="en-US" sz="1400" dirty="0">
              <a:solidFill>
                <a:schemeClr val="bg1"/>
              </a:solidFill>
              <a:latin typeface="阿里巴巴普惠体 R" panose="00020600040101010101" charset="-122"/>
              <a:ea typeface="阿里巴巴普惠体 R" panose="00020600040101010101" charset="-122"/>
            </a:endParaRPr>
          </a:p>
        </p:txBody>
      </p:sp>
      <p:sp>
        <p:nvSpPr>
          <p:cNvPr id="5" name="矩形 4"/>
          <p:cNvSpPr/>
          <p:nvPr/>
        </p:nvSpPr>
        <p:spPr>
          <a:xfrm>
            <a:off x="5490210" y="3556000"/>
            <a:ext cx="6022340" cy="737235"/>
          </a:xfrm>
          <a:prstGeom prst="rect">
            <a:avLst/>
          </a:prstGeom>
        </p:spPr>
        <p:txBody>
          <a:bodyPr wrap="square">
            <a:spAutoFit/>
          </a:bodyPr>
          <a:lstStyle/>
          <a:p>
            <a:pPr>
              <a:lnSpc>
                <a:spcPct val="150000"/>
              </a:lnSpc>
            </a:pPr>
            <a:r>
              <a:rPr lang="zh-CN" altLang="en-US" sz="1400" dirty="0">
                <a:solidFill>
                  <a:schemeClr val="bg1"/>
                </a:solidFill>
                <a:latin typeface="阿里巴巴普惠体 R" panose="00020600040101010101" charset="-122"/>
                <a:ea typeface="阿里巴巴普惠体 R" panose="00020600040101010101" charset="-122"/>
              </a:rPr>
              <a:t>此处添加详细文字描述此处添加详细文字描述此处添加详细文字描述此处添加详细文字描述此处添加详细文字描述此处添加详细文字描述此处此处</a:t>
            </a:r>
            <a:endParaRPr lang="zh-CN" altLang="en-US" sz="1400" dirty="0">
              <a:solidFill>
                <a:schemeClr val="bg1"/>
              </a:solidFill>
              <a:latin typeface="阿里巴巴普惠体 R" panose="00020600040101010101" charset="-122"/>
              <a:ea typeface="阿里巴巴普惠体 R"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par>
                                <p:cTn id="11" presetID="5" presetClass="entr" presetSubtype="10" fill="hold" grpId="0"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7928605" y="1671603"/>
            <a:ext cx="3224625" cy="3155648"/>
            <a:chOff x="4932040" y="959768"/>
            <a:chExt cx="3224625" cy="3155648"/>
          </a:xfrm>
        </p:grpSpPr>
        <p:pic>
          <p:nvPicPr>
            <p:cNvPr id="18434" name="Picture 2" descr="F:\1-原创素材\1_mm1102\PPT\PPT_014\materaials\pageimg_g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959768"/>
              <a:ext cx="3224625" cy="3155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548191">
              <a:off x="5796138" y="2014117"/>
              <a:ext cx="1759661" cy="1476375"/>
            </a:xfrm>
            <a:prstGeom prst="rect">
              <a:avLst/>
            </a:prstGeom>
            <a:noFill/>
          </p:spPr>
          <p:txBody>
            <a:bodyPr wrap="square" rtlCol="0">
              <a:spAutoFit/>
            </a:bodyPr>
            <a:lstStyle/>
            <a:p>
              <a:pPr algn="ctr"/>
              <a:r>
                <a:rPr lang="zh-CN" altLang="en-US" sz="3000" dirty="0">
                  <a:solidFill>
                    <a:srgbClr val="304E33"/>
                  </a:solidFill>
                  <a:latin typeface="阿里巴巴普惠体 M" panose="00020600040101010101" charset="-122"/>
                  <a:ea typeface="阿里巴巴普惠体 M" panose="00020600040101010101" charset="-122"/>
                </a:rPr>
                <a:t>此处添加</a:t>
              </a:r>
              <a:endParaRPr lang="en-US" altLang="zh-CN" sz="3000" dirty="0">
                <a:solidFill>
                  <a:srgbClr val="304E33"/>
                </a:solidFill>
                <a:latin typeface="阿里巴巴普惠体 M" panose="00020600040101010101" charset="-122"/>
                <a:ea typeface="阿里巴巴普惠体 M" panose="00020600040101010101" charset="-122"/>
              </a:endParaRPr>
            </a:p>
            <a:p>
              <a:pPr algn="ctr"/>
              <a:r>
                <a:rPr lang="zh-CN" altLang="en-US" sz="6000" dirty="0">
                  <a:solidFill>
                    <a:srgbClr val="304E33"/>
                  </a:solidFill>
                  <a:latin typeface="阿里巴巴普惠体 M" panose="00020600040101010101" charset="-122"/>
                  <a:ea typeface="阿里巴巴普惠体 M" panose="00020600040101010101" charset="-122"/>
                </a:rPr>
                <a:t>标题</a:t>
              </a:r>
              <a:endParaRPr lang="zh-CN" altLang="en-US" sz="6000" dirty="0">
                <a:solidFill>
                  <a:srgbClr val="304E33"/>
                </a:solidFill>
                <a:latin typeface="阿里巴巴普惠体 M" panose="00020600040101010101" charset="-122"/>
                <a:ea typeface="阿里巴巴普惠体 M" panose="00020600040101010101" charset="-122"/>
              </a:endParaRPr>
            </a:p>
          </p:txBody>
        </p:sp>
      </p:grpSp>
      <p:sp>
        <p:nvSpPr>
          <p:cNvPr id="4" name="矩形 3"/>
          <p:cNvSpPr/>
          <p:nvPr/>
        </p:nvSpPr>
        <p:spPr>
          <a:xfrm>
            <a:off x="928370" y="2353945"/>
            <a:ext cx="6428105" cy="2030095"/>
          </a:xfrm>
          <a:prstGeom prst="rect">
            <a:avLst/>
          </a:prstGeom>
        </p:spPr>
        <p:txBody>
          <a:bodyPr wrap="square">
            <a:spAutoFit/>
          </a:bodyPr>
          <a:lstStyle/>
          <a:p>
            <a:pPr>
              <a:lnSpc>
                <a:spcPct val="150000"/>
              </a:lnSpc>
            </a:pPr>
            <a:r>
              <a:rPr lang="zh-CN" altLang="en-US" sz="1400" dirty="0">
                <a:solidFill>
                  <a:schemeClr val="bg1"/>
                </a:solidFill>
                <a:latin typeface="阿里巴巴普惠体 R" panose="00020600040101010101" charset="-122"/>
                <a:ea typeface="阿里巴巴普惠体 R" panose="00020600040101010101" charset="-122"/>
                <a:sym typeface="+mn-ea"/>
              </a:rPr>
              <a:t>此处添加详细文字描述此处添加详细文字描述此处添加详细文字描述此处添加详细文字描述此处添加详细文字描述此处添加详细文字描述此处此处添加详细文字描述此处添加详细文字描述此处此处添加详细文字描述此处此处添加详细文字描述此处添加详细文字描述此处添加详细文字描述此处添加详细文字描述此处添加详细文字描述此处添加详细文字描述此处此处添加详细文字描述此处添加详细文字描述此处此处添加详细文字描述此处</a:t>
            </a:r>
            <a:endParaRPr lang="zh-CN" altLang="en-US" sz="1400" dirty="0">
              <a:solidFill>
                <a:schemeClr val="bg1"/>
              </a:solidFill>
              <a:latin typeface="阿里巴巴普惠体 R" panose="00020600040101010101" charset="-122"/>
              <a:ea typeface="阿里巴巴普惠体 R" panose="00020600040101010101"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175760" y="2611120"/>
            <a:ext cx="3840480" cy="829945"/>
          </a:xfrm>
          <a:prstGeom prst="rect">
            <a:avLst/>
          </a:prstGeom>
          <a:noFill/>
        </p:spPr>
        <p:txBody>
          <a:bodyPr wrap="none" rtlCol="0" anchor="t">
            <a:spAutoFit/>
          </a:bodyPr>
          <a:lstStyle/>
          <a:p>
            <a:pPr indent="0" algn="ctr"/>
            <a:r>
              <a:rPr lang="zh-CN" sz="48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廉洁自律方面</a:t>
            </a:r>
            <a:endParaRPr lang="zh-CN" altLang="en-US" sz="48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655310" y="1854835"/>
            <a:ext cx="5250815" cy="29762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81" name="图片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93457" y="1485585"/>
            <a:ext cx="3940479" cy="3559433"/>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850" y="1805940"/>
            <a:ext cx="5539105" cy="3780155"/>
          </a:xfrm>
          <a:prstGeom prst="rect">
            <a:avLst/>
          </a:prstGeom>
        </p:spPr>
      </p:pic>
      <p:sp>
        <p:nvSpPr>
          <p:cNvPr id="100" name="文本框 99"/>
          <p:cNvSpPr txBox="1"/>
          <p:nvPr/>
        </p:nvSpPr>
        <p:spPr>
          <a:xfrm>
            <a:off x="6235065" y="2743835"/>
            <a:ext cx="4091305" cy="1198880"/>
          </a:xfrm>
          <a:prstGeom prst="rect">
            <a:avLst/>
          </a:prstGeom>
          <a:noFill/>
          <a:ln w="9525">
            <a:noFill/>
          </a:ln>
        </p:spPr>
        <p:txBody>
          <a:bodyPr wrap="square">
            <a:spAutoFit/>
          </a:bodyPr>
          <a:lstStyle/>
          <a:p>
            <a:pPr indent="0"/>
            <a:r>
              <a:rPr lang="zh-CN" b="0">
                <a:solidFill>
                  <a:srgbClr val="304E33"/>
                </a:solidFill>
                <a:latin typeface="阿里巴巴普惠体 R" panose="00020600040101010101" charset="-122"/>
                <a:ea typeface="阿里巴巴普惠体 R" panose="00020600040101010101" charset="-122"/>
                <a:cs typeface="阿里巴巴普惠体 R" panose="00020600040101010101" charset="-122"/>
              </a:rPr>
              <a:t>        在工作和生活中，以自律为本，全心全意为人民服务，以廉修身，时刻警告自己不得有任何越轨的行为，正确对待、自觉接受组织和群众的监督。</a:t>
            </a:r>
            <a:endParaRPr lang="zh-CN" altLang="en-US" b="0">
              <a:solidFill>
                <a:srgbClr val="304E33"/>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99880" y="1444015"/>
            <a:ext cx="4392488" cy="1014730"/>
          </a:xfrm>
          <a:prstGeom prst="rect">
            <a:avLst/>
          </a:prstGeom>
          <a:noFill/>
        </p:spPr>
        <p:txBody>
          <a:bodyPr wrap="square" rtlCol="0">
            <a:spAutoFit/>
          </a:bodyPr>
          <a:lstStyle/>
          <a:p>
            <a:pPr algn="ctr">
              <a:lnSpc>
                <a:spcPct val="150000"/>
              </a:lnSpc>
            </a:pPr>
            <a:r>
              <a:rPr lang="zh-CN" altLang="en-US" sz="4000" dirty="0">
                <a:solidFill>
                  <a:schemeClr val="bg1"/>
                </a:solidFill>
                <a:latin typeface="阿里巴巴普惠体 M" panose="00020600040101010101" charset="-122"/>
                <a:ea typeface="阿里巴巴普惠体 M" panose="00020600040101010101" charset="-122"/>
              </a:rPr>
              <a:t>此处添加标题</a:t>
            </a:r>
            <a:endParaRPr lang="zh-CN" altLang="en-US" sz="4000" dirty="0">
              <a:solidFill>
                <a:schemeClr val="bg1"/>
              </a:solidFill>
              <a:latin typeface="阿里巴巴普惠体 M" panose="00020600040101010101" charset="-122"/>
              <a:ea typeface="阿里巴巴普惠体 M" panose="00020600040101010101" charset="-122"/>
            </a:endParaRPr>
          </a:p>
        </p:txBody>
      </p:sp>
      <p:grpSp>
        <p:nvGrpSpPr>
          <p:cNvPr id="2" name="组合 1"/>
          <p:cNvGrpSpPr/>
          <p:nvPr/>
        </p:nvGrpSpPr>
        <p:grpSpPr>
          <a:xfrm>
            <a:off x="2353736" y="1873490"/>
            <a:ext cx="7484775" cy="2952328"/>
            <a:chOff x="831641" y="1201025"/>
            <a:chExt cx="7484775" cy="2952328"/>
          </a:xfrm>
        </p:grpSpPr>
        <p:pic>
          <p:nvPicPr>
            <p:cNvPr id="21506" name="Picture 2" descr="F:\1-原创素材\1_mm1102\PPT\PPT_014\materaials\pageimg_g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 y="1201025"/>
              <a:ext cx="7484775" cy="295232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1694720" y="2159984"/>
              <a:ext cx="6120680" cy="1706880"/>
            </a:xfrm>
            <a:prstGeom prst="rect">
              <a:avLst/>
            </a:prstGeom>
          </p:spPr>
          <p:txBody>
            <a:bodyPr wrap="square">
              <a:spAutoFit/>
            </a:bodyPr>
            <a:lstStyle/>
            <a:p>
              <a:pPr>
                <a:lnSpc>
                  <a:spcPct val="150000"/>
                </a:lnSpc>
              </a:pPr>
              <a:r>
                <a:rPr lang="zh-CN" altLang="en-US" sz="1400" dirty="0">
                  <a:solidFill>
                    <a:srgbClr val="304E33"/>
                  </a:solidFill>
                  <a:latin typeface="阿里巴巴普惠体 R" panose="00020600040101010101" charset="-122"/>
                  <a:ea typeface="阿里巴巴普惠体 R" panose="00020600040101010101" charset="-122"/>
                </a:rPr>
                <a:t>此处添加详细文字描述此处添加详细文字描述此处添加详细文字描述此处添加详细文字描述此处添加详细文字描述此处添加详细文字描述此处此处添加详细文字描述此处添加详细文字描述此处添加详细文字描述此处添加详细文字描述此处添加详细文字描述此处添加详细文字描述此处添加详细文字描述此处添加详细文字描述此处添加详细文字描述此处添加详细文字描述</a:t>
              </a:r>
              <a:endParaRPr lang="zh-CN" altLang="en-US" sz="1400" dirty="0">
                <a:solidFill>
                  <a:srgbClr val="304E33"/>
                </a:solidFill>
                <a:latin typeface="阿里巴巴普惠体 R" panose="00020600040101010101" charset="-122"/>
                <a:ea typeface="阿里巴巴普惠体 R" panose="00020600040101010101" charset="-122"/>
              </a:endParaRPr>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480560" y="2621280"/>
            <a:ext cx="3230880" cy="829945"/>
          </a:xfrm>
          <a:prstGeom prst="rect">
            <a:avLst/>
          </a:prstGeom>
          <a:noFill/>
        </p:spPr>
        <p:txBody>
          <a:bodyPr wrap="none" rtlCol="0" anchor="t">
            <a:spAutoFit/>
          </a:bodyPr>
          <a:lstStyle/>
          <a:p>
            <a:pPr indent="0" algn="l"/>
            <a:r>
              <a:rPr lang="zh-CN" sz="48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存在的问题</a:t>
            </a:r>
            <a:endParaRPr lang="zh-CN" altLang="en-US" sz="48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5324911" y="1968381"/>
            <a:ext cx="1540908" cy="2399997"/>
          </a:xfrm>
          <a:prstGeom prst="rect">
            <a:avLst/>
          </a:prstGeom>
        </p:spPr>
      </p:pic>
      <p:sp>
        <p:nvSpPr>
          <p:cNvPr id="7" name="文本框 6"/>
          <p:cNvSpPr txBox="1"/>
          <p:nvPr/>
        </p:nvSpPr>
        <p:spPr>
          <a:xfrm>
            <a:off x="1465190" y="2110105"/>
            <a:ext cx="3329940" cy="583565"/>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pPr indent="0"/>
            <a:r>
              <a:rPr lang="zh-CN" sz="3200" b="0">
                <a:solidFill>
                  <a:schemeClr val="bg1"/>
                </a:solidFill>
                <a:latin typeface="阿里巴巴普惠体 M" panose="00020600040101010101" charset="-122"/>
                <a:ea typeface="阿里巴巴普惠体 M" panose="00020600040101010101" charset="-122"/>
                <a:sym typeface="+mn-ea"/>
              </a:rPr>
              <a:t>在工作作风上</a:t>
            </a:r>
            <a:endParaRPr lang="zh-CN" altLang="en-US" sz="3200" b="0" dirty="0">
              <a:solidFill>
                <a:schemeClr val="bg1"/>
              </a:solidFill>
              <a:latin typeface="阿里巴巴普惠体 M" panose="00020600040101010101" charset="-122"/>
              <a:ea typeface="阿里巴巴普惠体 M" panose="00020600040101010101" charset="-122"/>
              <a:sym typeface="+mn-ea"/>
            </a:endParaRPr>
          </a:p>
        </p:txBody>
      </p:sp>
      <p:sp>
        <p:nvSpPr>
          <p:cNvPr id="8" name="文本框 7"/>
          <p:cNvSpPr txBox="1"/>
          <p:nvPr/>
        </p:nvSpPr>
        <p:spPr>
          <a:xfrm>
            <a:off x="1164881" y="2857636"/>
            <a:ext cx="3930558" cy="2030095"/>
          </a:xfrm>
          <a:prstGeom prst="rect">
            <a:avLst/>
          </a:prstGeom>
          <a:noFill/>
        </p:spPr>
        <p:txBody>
          <a:bodyPr wrap="square" rtlCol="0">
            <a:spAutoFit/>
          </a:bodyPr>
          <a:lstStyle/>
          <a:p>
            <a:pPr algn="l"/>
            <a:r>
              <a:rPr lang="en-US" altLang="zh-CN" sz="1400" spc="3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a:rPr>
              <a:t>     1、工作缺乏创新。从学校教科室工作中看，创新意识还不够强，创新的思路还不够宽阔，层次还不高；从教学工作中看，还没有完全脱离过去的老路子，没有走出照搬照抄、生搬硬套的误区，对当前教学的变化不够了解。</a:t>
            </a:r>
            <a:endParaRPr lang="en-US" altLang="zh-CN" sz="1400" spc="3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a:endParaRPr>
          </a:p>
          <a:p>
            <a:pPr algn="l"/>
            <a:endParaRPr lang="en-US" altLang="zh-CN" sz="1400" spc="3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a:endParaRPr>
          </a:p>
          <a:p>
            <a:pPr algn="l"/>
            <a:r>
              <a:rPr lang="en-US" altLang="zh-CN" sz="1400" spc="3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a:rPr>
              <a:t>   2、工作作风不扎实、工作深入不够。没有真正做到理论联系实际。</a:t>
            </a:r>
            <a:endParaRPr lang="en-US" altLang="zh-CN" sz="1400" spc="3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Arial" panose="020B0604020202020204"/>
            </a:endParaRPr>
          </a:p>
        </p:txBody>
      </p:sp>
      <p:sp>
        <p:nvSpPr>
          <p:cNvPr id="9" name="文本框 8"/>
          <p:cNvSpPr txBox="1"/>
          <p:nvPr/>
        </p:nvSpPr>
        <p:spPr>
          <a:xfrm>
            <a:off x="7424608" y="2110105"/>
            <a:ext cx="3662680" cy="583565"/>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zh-CN" altLang="en-US" sz="3200" b="0" dirty="0">
                <a:solidFill>
                  <a:schemeClr val="bg1"/>
                </a:solidFill>
                <a:latin typeface="阿里巴巴普惠体 M" panose="00020600040101010101" charset="-122"/>
                <a:ea typeface="阿里巴巴普惠体 M" panose="00020600040101010101" charset="-122"/>
                <a:sym typeface="Arial" panose="020B0604020202020204"/>
              </a:rPr>
              <a:t>在组织工作方面</a:t>
            </a:r>
            <a:endParaRPr lang="zh-CN" altLang="en-US" sz="3200" b="0" dirty="0">
              <a:solidFill>
                <a:schemeClr val="bg1"/>
              </a:solidFill>
              <a:latin typeface="阿里巴巴普惠体 M" panose="00020600040101010101" charset="-122"/>
              <a:ea typeface="阿里巴巴普惠体 M" panose="00020600040101010101" charset="-122"/>
              <a:sym typeface="Arial" panose="020B0604020202020204"/>
            </a:endParaRPr>
          </a:p>
        </p:txBody>
      </p:sp>
      <p:sp>
        <p:nvSpPr>
          <p:cNvPr id="10" name="文本框 9"/>
          <p:cNvSpPr txBox="1"/>
          <p:nvPr/>
        </p:nvSpPr>
        <p:spPr>
          <a:xfrm>
            <a:off x="7290669" y="2857475"/>
            <a:ext cx="3930558" cy="737235"/>
          </a:xfrm>
          <a:prstGeom prst="rect">
            <a:avLst/>
          </a:prstGeom>
          <a:noFill/>
        </p:spPr>
        <p:txBody>
          <a:bodyPr wrap="square" rtlCol="0">
            <a:spAutoFit/>
          </a:bodyPr>
          <a:lstStyle/>
          <a:p>
            <a:pPr algn="l"/>
            <a:r>
              <a:rPr lang="en-US" altLang="zh-CN" sz="1400" spc="300">
                <a:solidFill>
                  <a:schemeClr val="bg1"/>
                </a:solidFill>
                <a:latin typeface="阿里巴巴普惠体 R" panose="00020600040101010101" charset="-122"/>
                <a:ea typeface="阿里巴巴普惠体 R" panose="00020600040101010101" charset="-122"/>
                <a:sym typeface="Arial" panose="020B0604020202020204"/>
              </a:rPr>
              <a:t>     存在着说的多，有方案欠落实，具体工作体现少，批评与自我批评开展得不够及时等。</a:t>
            </a:r>
            <a:endParaRPr lang="en-US" altLang="zh-CN" sz="1400" spc="300">
              <a:solidFill>
                <a:schemeClr val="bg1"/>
              </a:solidFill>
              <a:latin typeface="阿里巴巴普惠体 R" panose="00020600040101010101" charset="-122"/>
              <a:ea typeface="阿里巴巴普惠体 R" panose="00020600040101010101" charset="-122"/>
              <a:sym typeface="Arial" panose="020B0604020202020204"/>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174294" y="1611655"/>
            <a:ext cx="4441545" cy="3102496"/>
            <a:chOff x="827584" y="771550"/>
            <a:chExt cx="4441545" cy="3102496"/>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71550"/>
              <a:ext cx="4441545" cy="310249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2460" y="2499742"/>
              <a:ext cx="3053556" cy="875665"/>
            </a:xfrm>
            <a:prstGeom prst="rect">
              <a:avLst/>
            </a:prstGeom>
            <a:noFill/>
          </p:spPr>
          <p:txBody>
            <a:bodyPr wrap="square" rtlCol="0">
              <a:spAutoFit/>
            </a:bodyPr>
            <a:lstStyle/>
            <a:p>
              <a:pPr algn="ctr">
                <a:lnSpc>
                  <a:spcPct val="150000"/>
                </a:lnSpc>
              </a:pPr>
              <a:r>
                <a:rPr lang="zh-CN" altLang="en-US" sz="3400" dirty="0">
                  <a:solidFill>
                    <a:schemeClr val="bg1"/>
                  </a:solidFill>
                  <a:latin typeface="阿里巴巴普惠体 M" panose="00020600040101010101" charset="-122"/>
                  <a:ea typeface="阿里巴巴普惠体 M" panose="00020600040101010101" charset="-122"/>
                </a:rPr>
                <a:t>此处添加标题</a:t>
              </a:r>
              <a:endParaRPr lang="zh-CN" altLang="en-US" sz="3400" dirty="0">
                <a:solidFill>
                  <a:schemeClr val="bg1"/>
                </a:solidFill>
                <a:latin typeface="阿里巴巴普惠体 M" panose="00020600040101010101" charset="-122"/>
                <a:ea typeface="阿里巴巴普惠体 M" panose="00020600040101010101" charset="-122"/>
              </a:endParaRPr>
            </a:p>
          </p:txBody>
        </p:sp>
      </p:grpSp>
      <p:sp>
        <p:nvSpPr>
          <p:cNvPr id="4" name="矩形 3"/>
          <p:cNvSpPr/>
          <p:nvPr/>
        </p:nvSpPr>
        <p:spPr>
          <a:xfrm>
            <a:off x="5986145" y="2650490"/>
            <a:ext cx="5111750" cy="2030095"/>
          </a:xfrm>
          <a:prstGeom prst="rect">
            <a:avLst/>
          </a:prstGeom>
        </p:spPr>
        <p:txBody>
          <a:bodyPr wrap="square">
            <a:spAutoFit/>
          </a:bodyPr>
          <a:lstStyle/>
          <a:p>
            <a:pPr>
              <a:lnSpc>
                <a:spcPct val="150000"/>
              </a:lnSpc>
            </a:pPr>
            <a:r>
              <a:rPr lang="zh-CN" altLang="en-US" sz="1400" dirty="0">
                <a:solidFill>
                  <a:schemeClr val="bg1"/>
                </a:solidFill>
                <a:latin typeface="阿里巴巴普惠体 R" panose="00020600040101010101" charset="-122"/>
                <a:ea typeface="阿里巴巴普惠体 R" panose="00020600040101010101" charset="-122"/>
              </a:rPr>
              <a:t>此处添加详细文字描述此处添加详细文字描述此处添加详细文字描述此处添加详细文字描述此处添加详细文字描述此处添加详细文字描述此处此处添加详细文字描述此处添加详细文字描述此处添加详细文字描述此处添加详细文字描述此处添加详细文字描述此处添加详细文字描述此处添加详细文字描述此处添加详细文字描述此处添加详细文字描述此处添加详细文字描述</a:t>
            </a:r>
            <a:endParaRPr lang="zh-CN" altLang="en-US" sz="1400" dirty="0">
              <a:solidFill>
                <a:schemeClr val="bg1"/>
              </a:solidFill>
              <a:latin typeface="阿里巴巴普惠体 R" panose="00020600040101010101" charset="-122"/>
              <a:ea typeface="阿里巴巴普惠体 R"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870960" y="2630805"/>
            <a:ext cx="4450080" cy="829945"/>
          </a:xfrm>
          <a:prstGeom prst="rect">
            <a:avLst/>
          </a:prstGeom>
          <a:noFill/>
        </p:spPr>
        <p:txBody>
          <a:bodyPr wrap="none" rtlCol="0" anchor="t">
            <a:spAutoFit/>
          </a:bodyPr>
          <a:lstStyle/>
          <a:p>
            <a:pPr indent="0" algn="l"/>
            <a:r>
              <a:rPr lang="zh-CN" sz="48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今后的努力方向</a:t>
            </a:r>
            <a:endParaRPr lang="zh-CN" sz="48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30133ede7da91bc78d55d99e4a09dfca"/>
          <p:cNvPicPr>
            <a:picLocks noChangeAspect="1"/>
          </p:cNvPicPr>
          <p:nvPr/>
        </p:nvPicPr>
        <p:blipFill>
          <a:blip r:embed="rId2"/>
          <a:stretch>
            <a:fillRect/>
          </a:stretch>
        </p:blipFill>
        <p:spPr>
          <a:xfrm flipH="1">
            <a:off x="493395" y="152400"/>
            <a:ext cx="9734550" cy="6553200"/>
          </a:xfrm>
          <a:prstGeom prst="rect">
            <a:avLst/>
          </a:prstGeom>
        </p:spPr>
      </p:pic>
      <p:sp>
        <p:nvSpPr>
          <p:cNvPr id="100" name="文本框 99"/>
          <p:cNvSpPr txBox="1"/>
          <p:nvPr/>
        </p:nvSpPr>
        <p:spPr>
          <a:xfrm>
            <a:off x="2844800" y="2472690"/>
            <a:ext cx="6345555" cy="2306955"/>
          </a:xfrm>
          <a:prstGeom prst="rect">
            <a:avLst/>
          </a:prstGeom>
          <a:noFill/>
          <a:ln w="9525">
            <a:noFill/>
          </a:ln>
        </p:spPr>
        <p:txBody>
          <a:bodyPr wrap="square">
            <a:spAutoFit/>
          </a:bodyPr>
          <a:lstStyle/>
          <a:p>
            <a:pPr indent="0"/>
            <a:r>
              <a:rPr lang="zh-CN" b="0">
                <a:solidFill>
                  <a:srgbClr val="304E33"/>
                </a:solidFill>
                <a:latin typeface="阿里巴巴普惠体 R" panose="00020600040101010101" charset="-122"/>
                <a:ea typeface="阿里巴巴普惠体 R" panose="00020600040101010101" charset="-122"/>
                <a:cs typeface="阿里巴巴普惠体 R" panose="00020600040101010101" charset="-122"/>
              </a:rPr>
              <a:t>（一）转变工作作风，做到既有方案又狠抓落实；</a:t>
            </a:r>
            <a:endParaRPr lang="zh-CN" b="0">
              <a:solidFill>
                <a:srgbClr val="304E33"/>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en-US" sz="1400" b="0">
                <a:solidFill>
                  <a:srgbClr val="304E33"/>
                </a:solidFill>
                <a:latin typeface="阿里巴巴普惠体 R" panose="00020600040101010101" charset="-122"/>
                <a:ea typeface="阿里巴巴普惠体 R" panose="00020600040101010101" charset="-122"/>
                <a:cs typeface="阿里巴巴普惠体 R" panose="00020600040101010101" charset="-122"/>
              </a:rPr>
              <a:t> </a:t>
            </a:r>
            <a:r>
              <a:rPr lang="zh-CN" b="0">
                <a:solidFill>
                  <a:srgbClr val="304E33"/>
                </a:solidFill>
                <a:latin typeface="阿里巴巴普惠体 R" panose="00020600040101010101" charset="-122"/>
                <a:ea typeface="阿里巴巴普惠体 R" panose="00020600040101010101" charset="-122"/>
                <a:cs typeface="阿里巴巴普惠体 R" panose="00020600040101010101" charset="-122"/>
              </a:rPr>
              <a:t> </a:t>
            </a:r>
            <a:endParaRPr lang="zh-CN" b="0">
              <a:solidFill>
                <a:srgbClr val="304E33"/>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rgbClr val="304E33"/>
                </a:solidFill>
                <a:latin typeface="阿里巴巴普惠体 R" panose="00020600040101010101" charset="-122"/>
                <a:ea typeface="阿里巴巴普惠体 R" panose="00020600040101010101" charset="-122"/>
                <a:cs typeface="阿里巴巴普惠体 R" panose="00020600040101010101" charset="-122"/>
              </a:rPr>
              <a:t>（二）严明工作纪律，不折不扣地做好自己的本职工作；</a:t>
            </a:r>
            <a:endParaRPr lang="zh-CN" b="0">
              <a:solidFill>
                <a:srgbClr val="304E33"/>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en-US" sz="1400" b="0">
                <a:solidFill>
                  <a:srgbClr val="304E33"/>
                </a:solidFill>
                <a:latin typeface="阿里巴巴普惠体 R" panose="00020600040101010101" charset="-122"/>
                <a:ea typeface="阿里巴巴普惠体 R" panose="00020600040101010101" charset="-122"/>
                <a:cs typeface="阿里巴巴普惠体 R" panose="00020600040101010101" charset="-122"/>
              </a:rPr>
              <a:t> </a:t>
            </a:r>
            <a:r>
              <a:rPr lang="zh-CN" b="0">
                <a:solidFill>
                  <a:srgbClr val="304E33"/>
                </a:solidFill>
                <a:latin typeface="阿里巴巴普惠体 R" panose="00020600040101010101" charset="-122"/>
                <a:ea typeface="阿里巴巴普惠体 R" panose="00020600040101010101" charset="-122"/>
                <a:cs typeface="阿里巴巴普惠体 R" panose="00020600040101010101" charset="-122"/>
              </a:rPr>
              <a:t> </a:t>
            </a:r>
            <a:endParaRPr lang="zh-CN" b="0">
              <a:solidFill>
                <a:srgbClr val="304E33"/>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rgbClr val="304E33"/>
                </a:solidFill>
                <a:latin typeface="阿里巴巴普惠体 R" panose="00020600040101010101" charset="-122"/>
                <a:ea typeface="阿里巴巴普惠体 R" panose="00020600040101010101" charset="-122"/>
                <a:cs typeface="阿里巴巴普惠体 R" panose="00020600040101010101" charset="-122"/>
              </a:rPr>
              <a:t>（三）加强理论学习，把学习当成一种自己的需求长期坚持下去，在不断提高自身政治理论水平的同时，注重将理论与工作实践相结合，提高运用理论指导实践的能力，力争在工作创新方面取得突破。</a:t>
            </a:r>
            <a:endParaRPr lang="zh-CN" altLang="en-US" b="0">
              <a:solidFill>
                <a:srgbClr val="304E33"/>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2639241" y="2404745"/>
            <a:ext cx="6914515" cy="2584450"/>
          </a:xfrm>
          <a:prstGeom prst="rect">
            <a:avLst/>
          </a:prstGeom>
          <a:noFill/>
          <a:ln w="9525">
            <a:noFill/>
          </a:ln>
        </p:spPr>
        <p:txBody>
          <a:bodyPr wrap="square">
            <a:spAutoFit/>
          </a:bodyPr>
          <a:lstStyle/>
          <a:p>
            <a:pPr indent="381000"/>
            <a:r>
              <a:rPr lang="en-US" b="0">
                <a:solidFill>
                  <a:schemeClr val="bg1"/>
                </a:solidFill>
                <a:latin typeface="阿里巴巴普惠体 R" panose="00020600040101010101" charset="-122"/>
                <a:ea typeface="阿里巴巴普惠体 R" panose="00020600040101010101" charset="-122"/>
                <a:cs typeface="阿里巴巴普惠体 R" panose="00020600040101010101" charset="-122"/>
              </a:rPr>
              <a:t> </a:t>
            </a:r>
            <a:r>
              <a:rPr b="0">
                <a:solidFill>
                  <a:schemeClr val="bg1"/>
                </a:solidFill>
                <a:latin typeface="阿里巴巴普惠体 R" panose="00020600040101010101" charset="-122"/>
                <a:ea typeface="阿里巴巴普惠体 R" panose="00020600040101010101" charset="-122"/>
                <a:cs typeface="阿里巴巴普惠体 R" panose="00020600040101010101" charset="-122"/>
              </a:rPr>
              <a:t>在过去的一年里，本人在学校党组织和单位领导的正确带领下，我一直以一名合格党员的标准要求自己，认真学习，努力工作，按时参加党的群众路线教育实践活动、党课教育等各类党组织活动，力求在工作、学习上有进步，在党性修养上有提高，在党员模范作用上有发挥，争取作一名合格的共产党员。为了今后能更好地开展工作，现在由我对自己在教学管理工作、日常学习经验和工作作风等方面的情况做一剖析，同时为进一步提高自身觉悟我会找出不足，并进行自我批评。希望各位给予批评帮助，我将以积极诚恳的态度虚心接受，认真整改。</a:t>
            </a:r>
            <a:endParaRPr b="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5" name="矩形 24"/>
          <p:cNvSpPr/>
          <p:nvPr/>
        </p:nvSpPr>
        <p:spPr>
          <a:xfrm>
            <a:off x="5243058" y="1389867"/>
            <a:ext cx="1706880" cy="1014730"/>
          </a:xfrm>
          <a:prstGeom prst="rect">
            <a:avLst/>
          </a:prstGeom>
        </p:spPr>
        <p:txBody>
          <a:bodyPr wrap="none">
            <a:spAutoFit/>
          </a:bodyPr>
          <a:lstStyle/>
          <a:p>
            <a:pPr algn="ctr"/>
            <a:r>
              <a:rPr lang="zh-CN" altLang="en-US" sz="6000" dirty="0">
                <a:solidFill>
                  <a:schemeClr val="bg1"/>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sym typeface="Arial" panose="020B0604020202020204"/>
              </a:rPr>
              <a:t>前言</a:t>
            </a:r>
            <a:endParaRPr lang="zh-CN" altLang="en-US" sz="6000" dirty="0">
              <a:solidFill>
                <a:schemeClr val="bg1"/>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sym typeface="Arial" panose="020B0604020202020204"/>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2138998" y="2649855"/>
            <a:ext cx="7914005" cy="829945"/>
          </a:xfrm>
          <a:prstGeom prst="rect">
            <a:avLst/>
          </a:prstGeom>
          <a:noFill/>
          <a:ln w="9525">
            <a:noFill/>
          </a:ln>
        </p:spPr>
        <p:txBody>
          <a:bodyPr wrap="square">
            <a:spAutoFit/>
          </a:bodyPr>
          <a:lstStyle/>
          <a:p>
            <a:pPr indent="0" algn="ctr"/>
            <a:r>
              <a:rPr lang="zh-CN" altLang="en-US" sz="4800">
                <a:solidFill>
                  <a:schemeClr val="bg1"/>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rPr>
              <a:t>感谢大家的观看</a:t>
            </a:r>
            <a:endParaRPr lang="zh-CN" altLang="en-US" sz="4800">
              <a:solidFill>
                <a:schemeClr val="bg1"/>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endParaRPr>
          </a:p>
        </p:txBody>
      </p:sp>
      <p:sp>
        <p:nvSpPr>
          <p:cNvPr id="6" name="副标题 5"/>
          <p:cNvSpPr>
            <a:spLocks noGrp="1"/>
          </p:cNvSpPr>
          <p:nvPr>
            <p:ph type="subTitle" idx="1"/>
          </p:nvPr>
        </p:nvSpPr>
        <p:spPr>
          <a:xfrm>
            <a:off x="2808299" y="3479861"/>
            <a:ext cx="6574132" cy="466623"/>
          </a:xfrm>
        </p:spPr>
        <p:txBody>
          <a:bodyPr>
            <a:noAutofit/>
          </a:bodyPr>
          <a:lstStyle/>
          <a:p>
            <a:pPr algn="ctr"/>
            <a:r>
              <a:rPr lang="zh-CN" altLang="en-US" sz="1800" dirty="0">
                <a:solidFill>
                  <a:schemeClr val="bg1"/>
                </a:solidFill>
                <a:latin typeface="阿里巴巴普惠体 R" panose="00020600040101010101" charset="-122"/>
                <a:ea typeface="阿里巴巴普惠体 R" panose="00020600040101010101" charset="-122"/>
                <a:cs typeface="+mn-ea"/>
                <a:sym typeface="+mn-lt"/>
              </a:rPr>
              <a:t>童心飞扬，梦想起航，让孩子的童年更优秀！</a:t>
            </a:r>
            <a:endParaRPr lang="zh-CN" altLang="en-US" sz="1800" dirty="0">
              <a:solidFill>
                <a:schemeClr val="bg1"/>
              </a:solidFill>
              <a:latin typeface="阿里巴巴普惠体 R" panose="00020600040101010101" charset="-122"/>
              <a:ea typeface="阿里巴巴普惠体 R" panose="00020600040101010101" charset="-122"/>
              <a:cs typeface="+mn-ea"/>
              <a:sym typeface="+mn-lt"/>
            </a:endParaRPr>
          </a:p>
        </p:txBody>
      </p:sp>
      <p:pic>
        <p:nvPicPr>
          <p:cNvPr id="7" name="图片 6" descr="图片1"/>
          <p:cNvPicPr>
            <a:picLocks noChangeAspect="1"/>
          </p:cNvPicPr>
          <p:nvPr/>
        </p:nvPicPr>
        <p:blipFill>
          <a:blip r:embed="rId2"/>
          <a:stretch>
            <a:fillRect/>
          </a:stretch>
        </p:blipFill>
        <p:spPr>
          <a:xfrm>
            <a:off x="3885565" y="1562100"/>
            <a:ext cx="4419600" cy="1149350"/>
          </a:xfrm>
          <a:prstGeom prst="rect">
            <a:avLst/>
          </a:prstGeom>
          <a:effectLst>
            <a:outerShdw blurRad="50800" dist="38100" dir="2700000" algn="tl" rotWithShape="0">
              <a:prstClr val="black">
                <a:alpha val="40000"/>
              </a:prstClr>
            </a:outerShdw>
          </a:effectLst>
        </p:spPr>
      </p:pic>
      <p:grpSp>
        <p:nvGrpSpPr>
          <p:cNvPr id="8" name="组合 7"/>
          <p:cNvGrpSpPr/>
          <p:nvPr/>
        </p:nvGrpSpPr>
        <p:grpSpPr>
          <a:xfrm>
            <a:off x="4712335" y="4008755"/>
            <a:ext cx="2766060" cy="389890"/>
            <a:chOff x="7319" y="6313"/>
            <a:chExt cx="4356" cy="614"/>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97861">
              <a:off x="7319" y="6313"/>
              <a:ext cx="920" cy="614"/>
            </a:xfrm>
            <a:prstGeom prst="rect">
              <a:avLst/>
            </a:prstGeom>
          </p:spPr>
        </p:pic>
        <p:sp>
          <p:nvSpPr>
            <p:cNvPr id="31" name="文本框 30"/>
            <p:cNvSpPr txBox="1"/>
            <p:nvPr/>
          </p:nvSpPr>
          <p:spPr>
            <a:xfrm>
              <a:off x="8297" y="6330"/>
              <a:ext cx="3378" cy="580"/>
            </a:xfrm>
            <a:prstGeom prst="rect">
              <a:avLst/>
            </a:prstGeom>
            <a:noFill/>
          </p:spPr>
          <p:txBody>
            <a:bodyPr wrap="square" rtlCol="0">
              <a:spAutoFit/>
              <a:scene3d>
                <a:camera prst="orthographicFront"/>
                <a:lightRig rig="threePt" dir="t"/>
              </a:scene3d>
              <a:sp3d contourW="12700"/>
            </a:bodyPr>
            <a:lstStyle/>
            <a:p>
              <a:r>
                <a:rPr lang="zh-CN" altLang="en-US" dirty="0">
                  <a:ln w="41275">
                    <a:noFill/>
                  </a:ln>
                  <a:solidFill>
                    <a:schemeClr val="bg1"/>
                  </a:solidFill>
                  <a:latin typeface="阿里巴巴普惠体 R" panose="00020600040101010101" charset="-122"/>
                  <a:ea typeface="阿里巴巴普惠体 R" panose="00020600040101010101" charset="-122"/>
                </a:rPr>
                <a:t>教师：</a:t>
              </a:r>
              <a:r>
                <a:rPr lang="en-US" altLang="zh-CN" dirty="0">
                  <a:ln w="41275">
                    <a:noFill/>
                  </a:ln>
                  <a:solidFill>
                    <a:schemeClr val="bg1"/>
                  </a:solidFill>
                  <a:latin typeface="阿里巴巴普惠体 R" panose="00020600040101010101" charset="-122"/>
                  <a:ea typeface="阿里巴巴普惠体 R" panose="00020600040101010101" charset="-122"/>
                </a:rPr>
                <a:t>PPT</a:t>
              </a:r>
              <a:r>
                <a:rPr lang="zh-CN" altLang="en-US" dirty="0">
                  <a:ln w="41275">
                    <a:noFill/>
                  </a:ln>
                  <a:solidFill>
                    <a:schemeClr val="bg1"/>
                  </a:solidFill>
                  <a:latin typeface="阿里巴巴普惠体 R" panose="00020600040101010101" charset="-122"/>
                  <a:ea typeface="阿里巴巴普惠体 R" panose="00020600040101010101" charset="-122"/>
                </a:rPr>
                <a:t>营</a:t>
              </a:r>
              <a:endParaRPr lang="zh-CN" altLang="en-US" dirty="0">
                <a:ln w="41275">
                  <a:noFill/>
                </a:ln>
                <a:solidFill>
                  <a:schemeClr val="bg1"/>
                </a:solidFill>
                <a:latin typeface="阿里巴巴普惠体 R" panose="00020600040101010101" charset="-122"/>
                <a:ea typeface="阿里巴巴普惠体 R" panose="00020600040101010101" charset="-122"/>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5791835" y="1813560"/>
            <a:ext cx="3019425" cy="398780"/>
          </a:xfrm>
          <a:prstGeom prst="rect">
            <a:avLst/>
          </a:prstGeom>
          <a:noFill/>
          <a:ln w="9525">
            <a:noFill/>
          </a:ln>
        </p:spPr>
        <p:txBody>
          <a:bodyPr wrap="square">
            <a:spAutoFit/>
          </a:bodyPr>
          <a:lstStyle/>
          <a:p>
            <a:pPr indent="0"/>
            <a:r>
              <a:rPr lang="zh-CN" sz="2000">
                <a:solidFill>
                  <a:schemeClr val="bg1"/>
                </a:solidFill>
                <a:latin typeface="阿里巴巴普惠体 R" panose="00020600040101010101" charset="-122"/>
                <a:ea typeface="阿里巴巴普惠体 R" panose="00020600040101010101" charset="-122"/>
                <a:cs typeface="阿里巴巴普惠体 R" panose="00020600040101010101" charset="-122"/>
              </a:rPr>
              <a:t> 一、理论学习方面</a:t>
            </a:r>
            <a:endParaRPr lang="zh-CN" altLang="en-US" sz="200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5791835" y="2397125"/>
            <a:ext cx="3019425" cy="398780"/>
          </a:xfrm>
          <a:prstGeom prst="rect">
            <a:avLst/>
          </a:prstGeom>
          <a:noFill/>
          <a:ln w="9525">
            <a:noFill/>
          </a:ln>
        </p:spPr>
        <p:txBody>
          <a:bodyPr wrap="square">
            <a:spAutoFit/>
          </a:bodyPr>
          <a:lstStyle/>
          <a:p>
            <a:pPr indent="0"/>
            <a:r>
              <a:rPr lang="zh-CN" sz="2000">
                <a:solidFill>
                  <a:schemeClr val="bg1"/>
                </a:solidFill>
                <a:latin typeface="阿里巴巴普惠体 R" panose="00020600040101010101" charset="-122"/>
                <a:ea typeface="阿里巴巴普惠体 R" panose="00020600040101010101" charset="-122"/>
                <a:cs typeface="阿里巴巴普惠体 R" panose="00020600040101010101" charset="-122"/>
              </a:rPr>
              <a:t> 二、教学管理工作方面</a:t>
            </a:r>
            <a:endParaRPr lang="zh-CN" altLang="en-US" sz="200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文本框 11"/>
          <p:cNvSpPr txBox="1"/>
          <p:nvPr/>
        </p:nvSpPr>
        <p:spPr>
          <a:xfrm>
            <a:off x="5791835" y="2980690"/>
            <a:ext cx="3019425" cy="398780"/>
          </a:xfrm>
          <a:prstGeom prst="rect">
            <a:avLst/>
          </a:prstGeom>
          <a:noFill/>
          <a:ln w="9525">
            <a:noFill/>
          </a:ln>
        </p:spPr>
        <p:txBody>
          <a:bodyPr wrap="square">
            <a:spAutoFit/>
          </a:bodyPr>
          <a:lstStyle/>
          <a:p>
            <a:pPr indent="0"/>
            <a:r>
              <a:rPr lang="en-US" sz="2000">
                <a:solidFill>
                  <a:schemeClr val="bg1"/>
                </a:solidFill>
                <a:latin typeface="阿里巴巴普惠体 R" panose="00020600040101010101" charset="-122"/>
                <a:ea typeface="阿里巴巴普惠体 R" panose="00020600040101010101" charset="-122"/>
                <a:cs typeface="阿里巴巴普惠体 R" panose="00020600040101010101" charset="-122"/>
              </a:rPr>
              <a:t> </a:t>
            </a:r>
            <a:r>
              <a:rPr lang="zh-CN" sz="2000">
                <a:solidFill>
                  <a:schemeClr val="bg1"/>
                </a:solidFill>
                <a:latin typeface="阿里巴巴普惠体 R" panose="00020600040101010101" charset="-122"/>
                <a:ea typeface="阿里巴巴普惠体 R" panose="00020600040101010101" charset="-122"/>
                <a:cs typeface="阿里巴巴普惠体 R" panose="00020600040101010101" charset="-122"/>
              </a:rPr>
              <a:t>三、廉洁自律方面</a:t>
            </a:r>
            <a:endParaRPr lang="zh-CN" altLang="en-US" sz="200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文本框 12"/>
          <p:cNvSpPr txBox="1"/>
          <p:nvPr/>
        </p:nvSpPr>
        <p:spPr>
          <a:xfrm>
            <a:off x="5791835" y="3564255"/>
            <a:ext cx="3019425" cy="398780"/>
          </a:xfrm>
          <a:prstGeom prst="rect">
            <a:avLst/>
          </a:prstGeom>
          <a:noFill/>
          <a:ln w="9525">
            <a:noFill/>
          </a:ln>
        </p:spPr>
        <p:txBody>
          <a:bodyPr wrap="square">
            <a:spAutoFit/>
          </a:bodyPr>
          <a:lstStyle/>
          <a:p>
            <a:pPr indent="0"/>
            <a:r>
              <a:rPr lang="zh-CN" sz="2000">
                <a:solidFill>
                  <a:schemeClr val="bg1"/>
                </a:solidFill>
                <a:latin typeface="阿里巴巴普惠体 R" panose="00020600040101010101" charset="-122"/>
                <a:ea typeface="阿里巴巴普惠体 R" panose="00020600040101010101" charset="-122"/>
                <a:cs typeface="阿里巴巴普惠体 R" panose="00020600040101010101" charset="-122"/>
              </a:rPr>
              <a:t> 四、存在的问题</a:t>
            </a:r>
            <a:endParaRPr lang="zh-CN" altLang="en-US" sz="200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4" name="文本框 13"/>
          <p:cNvSpPr txBox="1"/>
          <p:nvPr/>
        </p:nvSpPr>
        <p:spPr>
          <a:xfrm>
            <a:off x="5791835" y="4147820"/>
            <a:ext cx="3019425" cy="398780"/>
          </a:xfrm>
          <a:prstGeom prst="rect">
            <a:avLst/>
          </a:prstGeom>
          <a:noFill/>
          <a:ln w="9525">
            <a:noFill/>
          </a:ln>
        </p:spPr>
        <p:txBody>
          <a:bodyPr wrap="square">
            <a:spAutoFit/>
          </a:bodyPr>
          <a:lstStyle/>
          <a:p>
            <a:pPr indent="0"/>
            <a:r>
              <a:rPr lang="zh-CN" sz="2000">
                <a:solidFill>
                  <a:schemeClr val="bg1"/>
                </a:solidFill>
                <a:latin typeface="阿里巴巴普惠体 R" panose="00020600040101010101" charset="-122"/>
                <a:ea typeface="阿里巴巴普惠体 R" panose="00020600040101010101" charset="-122"/>
                <a:cs typeface="阿里巴巴普惠体 R" panose="00020600040101010101" charset="-122"/>
              </a:rPr>
              <a:t> 五、今后的努力方向</a:t>
            </a:r>
            <a:endParaRPr lang="zh-CN" altLang="en-US" sz="200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5" name="矩形 24"/>
          <p:cNvSpPr/>
          <p:nvPr/>
        </p:nvSpPr>
        <p:spPr>
          <a:xfrm>
            <a:off x="3388223" y="2672567"/>
            <a:ext cx="1706880" cy="1014730"/>
          </a:xfrm>
          <a:prstGeom prst="rect">
            <a:avLst/>
          </a:prstGeom>
        </p:spPr>
        <p:txBody>
          <a:bodyPr wrap="none">
            <a:spAutoFit/>
          </a:bodyPr>
          <a:lstStyle/>
          <a:p>
            <a:pPr algn="ctr"/>
            <a:r>
              <a:rPr lang="zh-CN" altLang="en-US" sz="6000" dirty="0">
                <a:solidFill>
                  <a:schemeClr val="bg1"/>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sym typeface="Arial" panose="020B0604020202020204"/>
              </a:rPr>
              <a:t>目录</a:t>
            </a:r>
            <a:endParaRPr lang="zh-CN" altLang="en-US" sz="6000" dirty="0">
              <a:solidFill>
                <a:schemeClr val="bg1"/>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sym typeface="Arial" panose="020B0604020202020204"/>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175760" y="2631440"/>
            <a:ext cx="3840480" cy="829945"/>
          </a:xfrm>
          <a:prstGeom prst="rect">
            <a:avLst/>
          </a:prstGeom>
          <a:noFill/>
        </p:spPr>
        <p:txBody>
          <a:bodyPr wrap="none" rtlCol="0" anchor="t">
            <a:spAutoFit/>
          </a:bodyPr>
          <a:lstStyle/>
          <a:p>
            <a:pPr indent="0"/>
            <a:r>
              <a:rPr lang="zh-CN" sz="48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理论学习方面</a:t>
            </a:r>
            <a:endParaRPr lang="zh-CN" altLang="en-US" sz="48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937248" y="1793012"/>
            <a:ext cx="7792720" cy="1289456"/>
            <a:chOff x="916928" y="1467257"/>
            <a:chExt cx="7792720" cy="1289456"/>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928" y="1467257"/>
              <a:ext cx="1014118" cy="1289456"/>
            </a:xfrm>
            <a:prstGeom prst="rect">
              <a:avLst/>
            </a:prstGeom>
          </p:spPr>
        </p:pic>
        <p:sp>
          <p:nvSpPr>
            <p:cNvPr id="10" name="矩形 9"/>
            <p:cNvSpPr/>
            <p:nvPr/>
          </p:nvSpPr>
          <p:spPr>
            <a:xfrm>
              <a:off x="1148500" y="1911944"/>
              <a:ext cx="514885" cy="430887"/>
            </a:xfrm>
            <a:prstGeom prst="rect">
              <a:avLst/>
            </a:prstGeom>
          </p:spPr>
          <p:txBody>
            <a:bodyPr wrap="none">
              <a:spAutoFit/>
            </a:bodyPr>
            <a:lstStyle/>
            <a:p>
              <a:r>
                <a:rPr lang="en-US" altLang="zh-CN" sz="2200" dirty="0">
                  <a:solidFill>
                    <a:srgbClr val="304E33"/>
                  </a:solidFill>
                  <a:latin typeface="阿里巴巴普惠体 M" panose="00020600040101010101" charset="-122"/>
                  <a:ea typeface="阿里巴巴普惠体 M" panose="00020600040101010101" charset="-122"/>
                  <a:cs typeface="+mn-ea"/>
                  <a:sym typeface="+mn-lt"/>
                </a:rPr>
                <a:t>01</a:t>
              </a:r>
              <a:endParaRPr lang="en-US" altLang="zh-CN" sz="2200" dirty="0">
                <a:solidFill>
                  <a:srgbClr val="304E33"/>
                </a:solidFill>
                <a:latin typeface="阿里巴巴普惠体 M" panose="00020600040101010101" charset="-122"/>
                <a:ea typeface="阿里巴巴普惠体 M" panose="00020600040101010101" charset="-122"/>
                <a:cs typeface="+mn-ea"/>
                <a:sym typeface="+mn-lt"/>
              </a:endParaRPr>
            </a:p>
          </p:txBody>
        </p:sp>
        <p:sp>
          <p:nvSpPr>
            <p:cNvPr id="11" name="矩形 10"/>
            <p:cNvSpPr/>
            <p:nvPr/>
          </p:nvSpPr>
          <p:spPr>
            <a:xfrm>
              <a:off x="2273923" y="1666012"/>
              <a:ext cx="6435725" cy="874407"/>
            </a:xfrm>
            <a:prstGeom prst="rect">
              <a:avLst/>
            </a:prstGeom>
          </p:spPr>
          <p:txBody>
            <a:bodyPr wrap="square">
              <a:spAutoFit/>
            </a:bodyPr>
            <a:lstStyle/>
            <a:p>
              <a:pPr>
                <a:lnSpc>
                  <a:spcPct val="150000"/>
                </a:lnSpc>
              </a:pPr>
              <a:r>
                <a:rPr lang="en-US" dirty="0">
                  <a:solidFill>
                    <a:schemeClr val="bg1"/>
                  </a:solidFill>
                  <a:latin typeface="阿里巴巴普惠体 R" panose="00020600040101010101" charset="-122"/>
                  <a:ea typeface="阿里巴巴普惠体 R" panose="00020600040101010101" charset="-122"/>
                  <a:cs typeface="+mn-ea"/>
                  <a:sym typeface="+mn-lt"/>
                </a:rPr>
                <a:t>       </a:t>
              </a:r>
              <a:r>
                <a:rPr dirty="0">
                  <a:solidFill>
                    <a:schemeClr val="bg1"/>
                  </a:solidFill>
                  <a:latin typeface="阿里巴巴普惠体 R" panose="00020600040101010101" charset="-122"/>
                  <a:ea typeface="阿里巴巴普惠体 R" panose="00020600040101010101" charset="-122"/>
                  <a:cs typeface="+mn-ea"/>
                  <a:sym typeface="+mn-lt"/>
                </a:rPr>
                <a:t>一年来，我主动加强对政治理论知识的学习，积极配合支部的组织生活计划，切实地提高了自己的思想认识。</a:t>
              </a:r>
              <a:endParaRPr dirty="0">
                <a:solidFill>
                  <a:schemeClr val="bg1"/>
                </a:solidFill>
                <a:latin typeface="阿里巴巴普惠体 R" panose="00020600040101010101" charset="-122"/>
                <a:ea typeface="阿里巴巴普惠体 R" panose="00020600040101010101" charset="-122"/>
                <a:cs typeface="+mn-ea"/>
                <a:sym typeface="+mn-lt"/>
              </a:endParaRPr>
            </a:p>
          </p:txBody>
        </p:sp>
      </p:grpSp>
      <p:grpSp>
        <p:nvGrpSpPr>
          <p:cNvPr id="4" name="组合 3"/>
          <p:cNvGrpSpPr/>
          <p:nvPr/>
        </p:nvGrpSpPr>
        <p:grpSpPr>
          <a:xfrm>
            <a:off x="937248" y="3245257"/>
            <a:ext cx="7792720" cy="1951990"/>
            <a:chOff x="916928" y="1467257"/>
            <a:chExt cx="7792720" cy="195199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928" y="1467257"/>
              <a:ext cx="1014118" cy="1289456"/>
            </a:xfrm>
            <a:prstGeom prst="rect">
              <a:avLst/>
            </a:prstGeom>
          </p:spPr>
        </p:pic>
        <p:sp>
          <p:nvSpPr>
            <p:cNvPr id="6" name="矩形 5"/>
            <p:cNvSpPr/>
            <p:nvPr/>
          </p:nvSpPr>
          <p:spPr>
            <a:xfrm>
              <a:off x="1148500" y="1911944"/>
              <a:ext cx="514885" cy="430887"/>
            </a:xfrm>
            <a:prstGeom prst="rect">
              <a:avLst/>
            </a:prstGeom>
          </p:spPr>
          <p:txBody>
            <a:bodyPr wrap="none">
              <a:spAutoFit/>
            </a:bodyPr>
            <a:lstStyle/>
            <a:p>
              <a:r>
                <a:rPr lang="en-US" altLang="zh-CN" sz="2200" dirty="0">
                  <a:solidFill>
                    <a:srgbClr val="304E33"/>
                  </a:solidFill>
                  <a:latin typeface="阿里巴巴普惠体 M" panose="00020600040101010101" charset="-122"/>
                  <a:ea typeface="阿里巴巴普惠体 M" panose="00020600040101010101" charset="-122"/>
                  <a:cs typeface="+mn-ea"/>
                  <a:sym typeface="+mn-lt"/>
                </a:rPr>
                <a:t>02</a:t>
              </a:r>
              <a:endParaRPr lang="en-US" altLang="zh-CN" sz="2200" dirty="0">
                <a:solidFill>
                  <a:srgbClr val="304E33"/>
                </a:solidFill>
                <a:latin typeface="阿里巴巴普惠体 M" panose="00020600040101010101" charset="-122"/>
                <a:ea typeface="阿里巴巴普惠体 M" panose="00020600040101010101" charset="-122"/>
                <a:cs typeface="+mn-ea"/>
                <a:sym typeface="+mn-lt"/>
              </a:endParaRPr>
            </a:p>
          </p:txBody>
        </p:sp>
        <p:sp>
          <p:nvSpPr>
            <p:cNvPr id="7" name="矩形 6"/>
            <p:cNvSpPr/>
            <p:nvPr/>
          </p:nvSpPr>
          <p:spPr>
            <a:xfrm>
              <a:off x="2273923" y="1666012"/>
              <a:ext cx="6435725" cy="1753235"/>
            </a:xfrm>
            <a:prstGeom prst="rect">
              <a:avLst/>
            </a:prstGeom>
          </p:spPr>
          <p:txBody>
            <a:bodyPr wrap="square">
              <a:spAutoFit/>
            </a:bodyPr>
            <a:lstStyle/>
            <a:p>
              <a:pPr>
                <a:lnSpc>
                  <a:spcPct val="150000"/>
                </a:lnSpc>
              </a:pPr>
              <a:r>
                <a:rPr lang="en-US" dirty="0">
                  <a:solidFill>
                    <a:schemeClr val="bg1"/>
                  </a:solidFill>
                  <a:latin typeface="阿里巴巴普惠体 R" panose="00020600040101010101" charset="-122"/>
                  <a:ea typeface="阿里巴巴普惠体 R" panose="00020600040101010101" charset="-122"/>
                  <a:cs typeface="+mn-ea"/>
                  <a:sym typeface="+mn-lt"/>
                </a:rPr>
                <a:t>        </a:t>
              </a:r>
              <a:r>
                <a:rPr dirty="0">
                  <a:solidFill>
                    <a:schemeClr val="bg1"/>
                  </a:solidFill>
                  <a:latin typeface="阿里巴巴普惠体 R" panose="00020600040101010101" charset="-122"/>
                  <a:ea typeface="阿里巴巴普惠体 R" panose="00020600040101010101" charset="-122"/>
                  <a:cs typeface="+mn-ea"/>
                  <a:sym typeface="+mn-lt"/>
                </a:rPr>
                <a:t>按时参加学校组织的学习会议，认真学习廉洁自律规定和教育资料，观看的教育警示片，通过学习，增强了遵纪守法和廉洁自律的意识，加强了党性锻炼，增强了自我约束力和免疫力。</a:t>
              </a:r>
              <a:endParaRPr dirty="0">
                <a:solidFill>
                  <a:schemeClr val="bg1"/>
                </a:solidFill>
                <a:latin typeface="阿里巴巴普惠体 R" panose="00020600040101010101" charset="-122"/>
                <a:ea typeface="阿里巴巴普惠体 R" panose="00020600040101010101" charset="-122"/>
                <a:cs typeface="+mn-ea"/>
                <a:sym typeface="+mn-lt"/>
              </a:endParaRPr>
            </a:p>
          </p:txBody>
        </p:sp>
      </p:grpSp>
      <p:pic>
        <p:nvPicPr>
          <p:cNvPr id="62" name="图片 61" descr="图片包含 玩具, LEGO&#10;&#10;已生成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719" y="1437147"/>
            <a:ext cx="3984171" cy="3984171"/>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fill="hold"/>
                                        <p:tgtEl>
                                          <p:spTgt spid="62"/>
                                        </p:tgtEl>
                                        <p:attrNameLst>
                                          <p:attrName>ppt_x</p:attrName>
                                        </p:attrNameLst>
                                      </p:cBhvr>
                                      <p:tavLst>
                                        <p:tav tm="0">
                                          <p:val>
                                            <p:strVal val="#ppt_x"/>
                                          </p:val>
                                        </p:tav>
                                        <p:tav tm="100000">
                                          <p:val>
                                            <p:strVal val="#ppt_x"/>
                                          </p:val>
                                        </p:tav>
                                      </p:tavLst>
                                    </p:anim>
                                    <p:anim calcmode="lin" valueType="num">
                                      <p:cBhvr additive="base">
                                        <p:cTn id="2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784225" y="1059180"/>
            <a:ext cx="3352800" cy="1917065"/>
            <a:chOff x="418016" y="525430"/>
            <a:chExt cx="3352644" cy="1917148"/>
          </a:xfrm>
        </p:grpSpPr>
        <p:pic>
          <p:nvPicPr>
            <p:cNvPr id="14338" name="Picture 2" descr="F:\1-原创素材\1_mm1102\PPT\PPT_014\materaials\pageimg_g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372" y="957356"/>
              <a:ext cx="2592288" cy="14852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5"/>
            <p:cNvSpPr txBox="1"/>
            <p:nvPr/>
          </p:nvSpPr>
          <p:spPr>
            <a:xfrm>
              <a:off x="418016" y="525430"/>
              <a:ext cx="866784" cy="1337945"/>
            </a:xfrm>
            <a:prstGeom prst="rect">
              <a:avLst/>
            </a:prstGeom>
            <a:noFill/>
          </p:spPr>
          <p:txBody>
            <a:bodyPr wrap="square" rtlCol="0">
              <a:spAutoFit/>
            </a:bodyPr>
            <a:lstStyle/>
            <a:p>
              <a:pPr algn="r">
                <a:lnSpc>
                  <a:spcPct val="150000"/>
                </a:lnSpc>
              </a:pPr>
              <a:r>
                <a:rPr lang="en-US" altLang="zh-CN" sz="5400" dirty="0">
                  <a:solidFill>
                    <a:schemeClr val="bg1"/>
                  </a:solidFill>
                  <a:latin typeface="阿里巴巴普惠体 R" panose="00020600040101010101" charset="-122"/>
                  <a:ea typeface="阿里巴巴普惠体 R" panose="00020600040101010101" charset="-122"/>
                </a:rPr>
                <a:t>1</a:t>
              </a:r>
              <a:endParaRPr lang="en-US" altLang="zh-CN" sz="5400" dirty="0">
                <a:solidFill>
                  <a:schemeClr val="bg1"/>
                </a:solidFill>
                <a:latin typeface="阿里巴巴普惠体 R" panose="00020600040101010101" charset="-122"/>
                <a:ea typeface="阿里巴巴普惠体 R" panose="00020600040101010101" charset="-122"/>
              </a:endParaRPr>
            </a:p>
          </p:txBody>
        </p:sp>
        <p:sp>
          <p:nvSpPr>
            <p:cNvPr id="8" name="矩形 7"/>
            <p:cNvSpPr/>
            <p:nvPr/>
          </p:nvSpPr>
          <p:spPr>
            <a:xfrm>
              <a:off x="1447984" y="1385218"/>
              <a:ext cx="2051685" cy="619577"/>
            </a:xfrm>
            <a:prstGeom prst="rect">
              <a:avLst/>
            </a:prstGeom>
          </p:spPr>
          <p:txBody>
            <a:bodyPr wrap="square">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rPr>
                <a:t>此处添加详细文字描述</a:t>
              </a:r>
              <a:endParaRPr lang="en-US" altLang="zh-CN" sz="1400" dirty="0">
                <a:solidFill>
                  <a:schemeClr val="bg1"/>
                </a:solidFill>
                <a:latin typeface="阿里巴巴普惠体 R" panose="00020600040101010101" charset="-122"/>
                <a:ea typeface="阿里巴巴普惠体 R" panose="00020600040101010101" charset="-122"/>
              </a:endParaRPr>
            </a:p>
            <a:p>
              <a:pPr algn="ctr"/>
              <a:r>
                <a:rPr lang="zh-CN" altLang="en-US" sz="1400" dirty="0">
                  <a:solidFill>
                    <a:schemeClr val="bg1"/>
                  </a:solidFill>
                  <a:latin typeface="阿里巴巴普惠体 R" panose="00020600040101010101" charset="-122"/>
                  <a:ea typeface="阿里巴巴普惠体 R" panose="00020600040101010101" charset="-122"/>
                </a:rPr>
                <a:t>此处添加详细文字描述</a:t>
              </a:r>
              <a:endParaRPr lang="en-US" altLang="zh-CN" sz="1400" dirty="0">
                <a:solidFill>
                  <a:schemeClr val="bg1"/>
                </a:solidFill>
                <a:latin typeface="阿里巴巴普惠体 R" panose="00020600040101010101" charset="-122"/>
                <a:ea typeface="阿里巴巴普惠体 R" panose="00020600040101010101" charset="-122"/>
              </a:endParaRPr>
            </a:p>
            <a:p>
              <a:pPr algn="ctr"/>
              <a:r>
                <a:rPr lang="zh-CN" altLang="en-US" sz="1400" dirty="0">
                  <a:solidFill>
                    <a:schemeClr val="bg1"/>
                  </a:solidFill>
                  <a:latin typeface="阿里巴巴普惠体 R" panose="00020600040101010101" charset="-122"/>
                  <a:ea typeface="阿里巴巴普惠体 R" panose="00020600040101010101" charset="-122"/>
                </a:rPr>
                <a:t>此处添加详细文字描述</a:t>
              </a:r>
              <a:endParaRPr lang="zh-CN" altLang="en-US" sz="1400" dirty="0">
                <a:solidFill>
                  <a:schemeClr val="bg1"/>
                </a:solidFill>
                <a:latin typeface="阿里巴巴普惠体 R" panose="00020600040101010101" charset="-122"/>
                <a:ea typeface="阿里巴巴普惠体 R" panose="00020600040101010101" charset="-122"/>
              </a:endParaRPr>
            </a:p>
          </p:txBody>
        </p:sp>
      </p:grpSp>
      <p:grpSp>
        <p:nvGrpSpPr>
          <p:cNvPr id="14" name="组合 13"/>
          <p:cNvGrpSpPr/>
          <p:nvPr/>
        </p:nvGrpSpPr>
        <p:grpSpPr>
          <a:xfrm>
            <a:off x="4506595" y="873760"/>
            <a:ext cx="3401695" cy="1998345"/>
            <a:chOff x="4139952" y="339502"/>
            <a:chExt cx="3401392" cy="1998426"/>
          </a:xfrm>
        </p:grpSpPr>
        <p:pic>
          <p:nvPicPr>
            <p:cNvPr id="13" name="Picture 2" descr="F:\1-原创素材\1_mm1102\PPT\PPT_014\materaials\pageimg_g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9056" y="852706"/>
              <a:ext cx="2592288" cy="14852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矩形 14"/>
            <p:cNvSpPr/>
            <p:nvPr/>
          </p:nvSpPr>
          <p:spPr>
            <a:xfrm>
              <a:off x="5218817" y="1226597"/>
              <a:ext cx="2051685" cy="636058"/>
            </a:xfrm>
            <a:prstGeom prst="rect">
              <a:avLst/>
            </a:prstGeom>
          </p:spPr>
          <p:txBody>
            <a:bodyPr wrap="square">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rPr>
                <a:t>此处添加详细文字描述</a:t>
              </a:r>
              <a:endParaRPr lang="en-US" altLang="zh-CN" sz="1400" dirty="0">
                <a:solidFill>
                  <a:schemeClr val="bg1"/>
                </a:solidFill>
                <a:latin typeface="阿里巴巴普惠体 R" panose="00020600040101010101" charset="-122"/>
                <a:ea typeface="阿里巴巴普惠体 R" panose="00020600040101010101" charset="-122"/>
              </a:endParaRPr>
            </a:p>
            <a:p>
              <a:pPr algn="ctr"/>
              <a:r>
                <a:rPr lang="zh-CN" altLang="en-US" sz="1400" dirty="0">
                  <a:solidFill>
                    <a:schemeClr val="bg1"/>
                  </a:solidFill>
                  <a:latin typeface="阿里巴巴普惠体 R" panose="00020600040101010101" charset="-122"/>
                  <a:ea typeface="阿里巴巴普惠体 R" panose="00020600040101010101" charset="-122"/>
                </a:rPr>
                <a:t>此处添加详细文字描述</a:t>
              </a:r>
              <a:endParaRPr lang="en-US" altLang="zh-CN" sz="1400" dirty="0">
                <a:solidFill>
                  <a:schemeClr val="bg1"/>
                </a:solidFill>
                <a:latin typeface="阿里巴巴普惠体 R" panose="00020600040101010101" charset="-122"/>
                <a:ea typeface="阿里巴巴普惠体 R" panose="00020600040101010101" charset="-122"/>
              </a:endParaRPr>
            </a:p>
            <a:p>
              <a:pPr algn="ctr"/>
              <a:r>
                <a:rPr lang="zh-CN" altLang="en-US" sz="1400" dirty="0">
                  <a:solidFill>
                    <a:schemeClr val="bg1"/>
                  </a:solidFill>
                  <a:latin typeface="阿里巴巴普惠体 R" panose="00020600040101010101" charset="-122"/>
                  <a:ea typeface="阿里巴巴普惠体 R" panose="00020600040101010101" charset="-122"/>
                </a:rPr>
                <a:t>此处添加详细文字描述</a:t>
              </a:r>
              <a:endParaRPr lang="zh-CN" altLang="en-US" sz="1400" dirty="0">
                <a:solidFill>
                  <a:schemeClr val="bg1"/>
                </a:solidFill>
                <a:latin typeface="阿里巴巴普惠体 R" panose="00020600040101010101" charset="-122"/>
                <a:ea typeface="阿里巴巴普惠体 R" panose="00020600040101010101" charset="-122"/>
              </a:endParaRPr>
            </a:p>
          </p:txBody>
        </p:sp>
        <p:sp>
          <p:nvSpPr>
            <p:cNvPr id="16" name="TextBox 10"/>
            <p:cNvSpPr txBox="1"/>
            <p:nvPr/>
          </p:nvSpPr>
          <p:spPr>
            <a:xfrm>
              <a:off x="4139952" y="339502"/>
              <a:ext cx="844585" cy="1337945"/>
            </a:xfrm>
            <a:prstGeom prst="rect">
              <a:avLst/>
            </a:prstGeom>
            <a:noFill/>
          </p:spPr>
          <p:txBody>
            <a:bodyPr wrap="square" rtlCol="0">
              <a:spAutoFit/>
            </a:bodyPr>
            <a:lstStyle/>
            <a:p>
              <a:pPr algn="r">
                <a:lnSpc>
                  <a:spcPct val="150000"/>
                </a:lnSpc>
              </a:pPr>
              <a:r>
                <a:rPr lang="en-US" altLang="zh-CN" sz="5400" dirty="0">
                  <a:solidFill>
                    <a:schemeClr val="bg1"/>
                  </a:solidFill>
                  <a:latin typeface="阿里巴巴普惠体 R" panose="00020600040101010101" charset="-122"/>
                  <a:ea typeface="阿里巴巴普惠体 R" panose="00020600040101010101" charset="-122"/>
                </a:rPr>
                <a:t>2</a:t>
              </a:r>
              <a:endParaRPr lang="en-US" altLang="zh-CN" sz="5400" dirty="0">
                <a:solidFill>
                  <a:schemeClr val="bg1"/>
                </a:solidFill>
                <a:latin typeface="阿里巴巴普惠体 R" panose="00020600040101010101" charset="-122"/>
                <a:ea typeface="阿里巴巴普惠体 R" panose="00020600040101010101" charset="-122"/>
              </a:endParaRPr>
            </a:p>
          </p:txBody>
        </p:sp>
      </p:grpSp>
      <p:grpSp>
        <p:nvGrpSpPr>
          <p:cNvPr id="17" name="组合 16"/>
          <p:cNvGrpSpPr/>
          <p:nvPr/>
        </p:nvGrpSpPr>
        <p:grpSpPr>
          <a:xfrm>
            <a:off x="1530985" y="3353435"/>
            <a:ext cx="3561080" cy="1871980"/>
            <a:chOff x="1115616" y="2571750"/>
            <a:chExt cx="3561184" cy="1872208"/>
          </a:xfrm>
        </p:grpSpPr>
        <p:grpSp>
          <p:nvGrpSpPr>
            <p:cNvPr id="18" name="组合 17"/>
            <p:cNvGrpSpPr/>
            <p:nvPr/>
          </p:nvGrpSpPr>
          <p:grpSpPr>
            <a:xfrm>
              <a:off x="2084512" y="2958736"/>
              <a:ext cx="2592288" cy="1485222"/>
              <a:chOff x="2084512" y="2958736"/>
              <a:chExt cx="2592288" cy="1485222"/>
            </a:xfrm>
          </p:grpSpPr>
          <p:pic>
            <p:nvPicPr>
              <p:cNvPr id="19" name="Picture 2" descr="F:\1-原创素材\1_mm1102\PPT\PPT_014\materaials\pageimg_g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4512" y="2958736"/>
                <a:ext cx="2592288" cy="14852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矩形 19"/>
              <p:cNvSpPr/>
              <p:nvPr/>
            </p:nvSpPr>
            <p:spPr>
              <a:xfrm>
                <a:off x="2354387" y="3332751"/>
                <a:ext cx="2051685" cy="737235"/>
              </a:xfrm>
              <a:prstGeom prst="rect">
                <a:avLst/>
              </a:prstGeom>
            </p:spPr>
            <p:txBody>
              <a:bodyPr wrap="square">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rPr>
                  <a:t>此处添加详细文字描述</a:t>
                </a:r>
                <a:endParaRPr lang="en-US" altLang="zh-CN" sz="1400" dirty="0">
                  <a:solidFill>
                    <a:schemeClr val="bg1"/>
                  </a:solidFill>
                  <a:latin typeface="阿里巴巴普惠体 R" panose="00020600040101010101" charset="-122"/>
                  <a:ea typeface="阿里巴巴普惠体 R" panose="00020600040101010101" charset="-122"/>
                </a:endParaRPr>
              </a:p>
              <a:p>
                <a:pPr algn="ctr"/>
                <a:r>
                  <a:rPr lang="zh-CN" altLang="en-US" sz="1400" dirty="0">
                    <a:solidFill>
                      <a:schemeClr val="bg1"/>
                    </a:solidFill>
                    <a:latin typeface="阿里巴巴普惠体 R" panose="00020600040101010101" charset="-122"/>
                    <a:ea typeface="阿里巴巴普惠体 R" panose="00020600040101010101" charset="-122"/>
                  </a:rPr>
                  <a:t>此处添加详细文字描述</a:t>
                </a:r>
                <a:endParaRPr lang="en-US" altLang="zh-CN" sz="1400" dirty="0">
                  <a:solidFill>
                    <a:schemeClr val="bg1"/>
                  </a:solidFill>
                  <a:latin typeface="阿里巴巴普惠体 R" panose="00020600040101010101" charset="-122"/>
                  <a:ea typeface="阿里巴巴普惠体 R" panose="00020600040101010101" charset="-122"/>
                </a:endParaRPr>
              </a:p>
              <a:p>
                <a:pPr algn="ctr"/>
                <a:r>
                  <a:rPr lang="zh-CN" altLang="en-US" sz="1400" dirty="0">
                    <a:solidFill>
                      <a:schemeClr val="bg1"/>
                    </a:solidFill>
                    <a:latin typeface="阿里巴巴普惠体 R" panose="00020600040101010101" charset="-122"/>
                    <a:ea typeface="阿里巴巴普惠体 R" panose="00020600040101010101" charset="-122"/>
                  </a:rPr>
                  <a:t>此处添加详细文字描述</a:t>
                </a:r>
                <a:endParaRPr lang="zh-CN" altLang="en-US" sz="1400" dirty="0">
                  <a:solidFill>
                    <a:schemeClr val="bg1"/>
                  </a:solidFill>
                  <a:latin typeface="阿里巴巴普惠体 R" panose="00020600040101010101" charset="-122"/>
                  <a:ea typeface="阿里巴巴普惠体 R" panose="00020600040101010101" charset="-122"/>
                </a:endParaRPr>
              </a:p>
            </p:txBody>
          </p:sp>
        </p:grpSp>
        <p:sp>
          <p:nvSpPr>
            <p:cNvPr id="21" name="TextBox 11"/>
            <p:cNvSpPr txBox="1"/>
            <p:nvPr/>
          </p:nvSpPr>
          <p:spPr>
            <a:xfrm>
              <a:off x="1115616" y="2571750"/>
              <a:ext cx="1020053" cy="1337945"/>
            </a:xfrm>
            <a:prstGeom prst="rect">
              <a:avLst/>
            </a:prstGeom>
            <a:noFill/>
          </p:spPr>
          <p:txBody>
            <a:bodyPr wrap="square" rtlCol="0">
              <a:spAutoFit/>
            </a:bodyPr>
            <a:lstStyle/>
            <a:p>
              <a:pPr algn="r">
                <a:lnSpc>
                  <a:spcPct val="150000"/>
                </a:lnSpc>
              </a:pPr>
              <a:r>
                <a:rPr lang="en-US" altLang="zh-CN" sz="5400" dirty="0">
                  <a:solidFill>
                    <a:schemeClr val="bg1"/>
                  </a:solidFill>
                  <a:latin typeface="阿里巴巴普惠体 R" panose="00020600040101010101" charset="-122"/>
                  <a:ea typeface="阿里巴巴普惠体 R" panose="00020600040101010101" charset="-122"/>
                </a:rPr>
                <a:t>3</a:t>
              </a:r>
              <a:endParaRPr lang="en-US" altLang="zh-CN" sz="5400" dirty="0">
                <a:solidFill>
                  <a:schemeClr val="bg1"/>
                </a:solidFill>
                <a:latin typeface="阿里巴巴普惠体 R" panose="00020600040101010101" charset="-122"/>
                <a:ea typeface="阿里巴巴普惠体 R" panose="00020600040101010101" charset="-122"/>
              </a:endParaRPr>
            </a:p>
          </p:txBody>
        </p:sp>
      </p:grpSp>
      <p:grpSp>
        <p:nvGrpSpPr>
          <p:cNvPr id="22" name="组合 21"/>
          <p:cNvGrpSpPr/>
          <p:nvPr/>
        </p:nvGrpSpPr>
        <p:grpSpPr>
          <a:xfrm>
            <a:off x="5582920" y="3309620"/>
            <a:ext cx="3436620" cy="1915795"/>
            <a:chOff x="5167575" y="2527919"/>
            <a:chExt cx="3436873" cy="1916039"/>
          </a:xfrm>
        </p:grpSpPr>
        <p:pic>
          <p:nvPicPr>
            <p:cNvPr id="23" name="Picture 2" descr="F:\1-原创素材\1_mm1102\PPT\PPT_014\materaials\pageimg_g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958736"/>
              <a:ext cx="2592288" cy="14852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4" name="矩形 23"/>
            <p:cNvSpPr/>
            <p:nvPr/>
          </p:nvSpPr>
          <p:spPr>
            <a:xfrm>
              <a:off x="6282000" y="3332464"/>
              <a:ext cx="2051685" cy="737235"/>
            </a:xfrm>
            <a:prstGeom prst="rect">
              <a:avLst/>
            </a:prstGeom>
          </p:spPr>
          <p:txBody>
            <a:bodyPr wrap="square">
              <a:spAutoFit/>
            </a:bodyPr>
            <a:lstStyle/>
            <a:p>
              <a:pPr algn="ctr"/>
              <a:r>
                <a:rPr lang="zh-CN" altLang="en-US" sz="1400" dirty="0">
                  <a:solidFill>
                    <a:schemeClr val="bg1"/>
                  </a:solidFill>
                  <a:latin typeface="阿里巴巴普惠体 R" panose="00020600040101010101" charset="-122"/>
                  <a:ea typeface="阿里巴巴普惠体 R" panose="00020600040101010101" charset="-122"/>
                </a:rPr>
                <a:t>此处添加详细文字描述</a:t>
              </a:r>
              <a:endParaRPr lang="en-US" altLang="zh-CN" sz="1400" dirty="0">
                <a:solidFill>
                  <a:schemeClr val="bg1"/>
                </a:solidFill>
                <a:latin typeface="阿里巴巴普惠体 R" panose="00020600040101010101" charset="-122"/>
                <a:ea typeface="阿里巴巴普惠体 R" panose="00020600040101010101" charset="-122"/>
              </a:endParaRPr>
            </a:p>
            <a:p>
              <a:pPr algn="ctr"/>
              <a:r>
                <a:rPr lang="zh-CN" altLang="en-US" sz="1400" dirty="0">
                  <a:solidFill>
                    <a:schemeClr val="bg1"/>
                  </a:solidFill>
                  <a:latin typeface="阿里巴巴普惠体 R" panose="00020600040101010101" charset="-122"/>
                  <a:ea typeface="阿里巴巴普惠体 R" panose="00020600040101010101" charset="-122"/>
                </a:rPr>
                <a:t>此处添加详细文字描述</a:t>
              </a:r>
              <a:endParaRPr lang="en-US" altLang="zh-CN" sz="1400" dirty="0">
                <a:solidFill>
                  <a:schemeClr val="bg1"/>
                </a:solidFill>
                <a:latin typeface="阿里巴巴普惠体 R" panose="00020600040101010101" charset="-122"/>
                <a:ea typeface="阿里巴巴普惠体 R" panose="00020600040101010101" charset="-122"/>
              </a:endParaRPr>
            </a:p>
            <a:p>
              <a:pPr algn="ctr"/>
              <a:r>
                <a:rPr lang="zh-CN" altLang="en-US" sz="1400" dirty="0">
                  <a:solidFill>
                    <a:schemeClr val="bg1"/>
                  </a:solidFill>
                  <a:latin typeface="阿里巴巴普惠体 R" panose="00020600040101010101" charset="-122"/>
                  <a:ea typeface="阿里巴巴普惠体 R" panose="00020600040101010101" charset="-122"/>
                </a:rPr>
                <a:t>此处添加详细文字描述</a:t>
              </a:r>
              <a:endParaRPr lang="zh-CN" altLang="en-US" sz="1400" dirty="0">
                <a:solidFill>
                  <a:schemeClr val="bg1"/>
                </a:solidFill>
                <a:latin typeface="阿里巴巴普惠体 R" panose="00020600040101010101" charset="-122"/>
                <a:ea typeface="阿里巴巴普惠体 R" panose="00020600040101010101" charset="-122"/>
              </a:endParaRPr>
            </a:p>
          </p:txBody>
        </p:sp>
        <p:sp>
          <p:nvSpPr>
            <p:cNvPr id="25" name="TextBox 12"/>
            <p:cNvSpPr txBox="1"/>
            <p:nvPr/>
          </p:nvSpPr>
          <p:spPr>
            <a:xfrm>
              <a:off x="5167575" y="2527919"/>
              <a:ext cx="844585" cy="1337945"/>
            </a:xfrm>
            <a:prstGeom prst="rect">
              <a:avLst/>
            </a:prstGeom>
            <a:noFill/>
          </p:spPr>
          <p:txBody>
            <a:bodyPr wrap="square" rtlCol="0">
              <a:spAutoFit/>
            </a:bodyPr>
            <a:lstStyle/>
            <a:p>
              <a:pPr algn="r">
                <a:lnSpc>
                  <a:spcPct val="150000"/>
                </a:lnSpc>
              </a:pPr>
              <a:r>
                <a:rPr lang="en-US" altLang="zh-CN" sz="5400" dirty="0">
                  <a:solidFill>
                    <a:schemeClr val="bg1"/>
                  </a:solidFill>
                  <a:latin typeface="阿里巴巴普惠体 R" panose="00020600040101010101" charset="-122"/>
                  <a:ea typeface="阿里巴巴普惠体 R" panose="00020600040101010101" charset="-122"/>
                </a:rPr>
                <a:t>4</a:t>
              </a:r>
              <a:endParaRPr lang="en-US" altLang="zh-CN" sz="5400" dirty="0">
                <a:solidFill>
                  <a:schemeClr val="bg1"/>
                </a:solidFill>
                <a:latin typeface="阿里巴巴普惠体 R" panose="00020600040101010101" charset="-122"/>
                <a:ea typeface="阿里巴巴普惠体 R" panose="00020600040101010101" charset="-122"/>
              </a:endParaRPr>
            </a:p>
          </p:txBody>
        </p:sp>
      </p:gr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712321" y="1166143"/>
            <a:ext cx="6768752" cy="2315760"/>
            <a:chOff x="1259632" y="483518"/>
            <a:chExt cx="6768752" cy="2315760"/>
          </a:xfrm>
        </p:grpSpPr>
        <p:pic>
          <p:nvPicPr>
            <p:cNvPr id="12290" name="Picture 2" descr="F:\1-原创素材\1_mm1102\PPT\PPT_014\materaials\pageimg_g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83518"/>
              <a:ext cx="6768752" cy="23157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47955" y="1506821"/>
              <a:ext cx="4392488" cy="1014730"/>
            </a:xfrm>
            <a:prstGeom prst="rect">
              <a:avLst/>
            </a:prstGeom>
            <a:noFill/>
          </p:spPr>
          <p:txBody>
            <a:bodyPr wrap="square" rtlCol="0">
              <a:spAutoFit/>
            </a:bodyPr>
            <a:lstStyle/>
            <a:p>
              <a:pPr algn="ctr">
                <a:lnSpc>
                  <a:spcPct val="150000"/>
                </a:lnSpc>
              </a:pPr>
              <a:r>
                <a:rPr lang="zh-CN" altLang="en-US" sz="4000" dirty="0">
                  <a:solidFill>
                    <a:srgbClr val="304E33"/>
                  </a:solidFill>
                  <a:latin typeface="阿里巴巴普惠体 M" panose="00020600040101010101" charset="-122"/>
                  <a:ea typeface="阿里巴巴普惠体 M" panose="00020600040101010101" charset="-122"/>
                </a:rPr>
                <a:t>此处添加标题</a:t>
              </a:r>
              <a:endParaRPr lang="zh-CN" altLang="en-US" sz="4000" dirty="0">
                <a:solidFill>
                  <a:srgbClr val="304E33"/>
                </a:solidFill>
                <a:latin typeface="阿里巴巴普惠体 M" panose="00020600040101010101" charset="-122"/>
                <a:ea typeface="阿里巴巴普惠体 M" panose="00020600040101010101" charset="-122"/>
              </a:endParaRPr>
            </a:p>
          </p:txBody>
        </p:sp>
      </p:grpSp>
      <p:sp>
        <p:nvSpPr>
          <p:cNvPr id="4" name="矩形 3"/>
          <p:cNvSpPr/>
          <p:nvPr/>
        </p:nvSpPr>
        <p:spPr>
          <a:xfrm>
            <a:off x="3035087" y="3680192"/>
            <a:ext cx="6120680" cy="1706880"/>
          </a:xfrm>
          <a:prstGeom prst="rect">
            <a:avLst/>
          </a:prstGeom>
        </p:spPr>
        <p:txBody>
          <a:bodyPr wrap="square">
            <a:spAutoFit/>
          </a:bodyPr>
          <a:lstStyle/>
          <a:p>
            <a:pPr>
              <a:lnSpc>
                <a:spcPct val="150000"/>
              </a:lnSpc>
            </a:pPr>
            <a:r>
              <a:rPr lang="en-US" altLang="zh-CN" sz="1400" dirty="0">
                <a:solidFill>
                  <a:schemeClr val="bg1"/>
                </a:solidFill>
                <a:latin typeface="阿里巴巴普惠体 R" panose="00020600040101010101" charset="-122"/>
                <a:ea typeface="阿里巴巴普惠体 R" panose="00020600040101010101" charset="-122"/>
              </a:rPr>
              <a:t>        </a:t>
            </a:r>
            <a:r>
              <a:rPr lang="zh-CN" altLang="en-US" sz="1400" dirty="0">
                <a:solidFill>
                  <a:schemeClr val="bg1"/>
                </a:solidFill>
                <a:latin typeface="阿里巴巴普惠体 R" panose="00020600040101010101" charset="-122"/>
                <a:ea typeface="阿里巴巴普惠体 R" panose="00020600040101010101" charset="-122"/>
              </a:rPr>
              <a:t>此处添加详细文字描述此处添加详细文字描述此处添加详细文字描述此处添加详细文字描述此处添加详细文字描述此处添加详细文字描述此处此处添加详细文字描述此处添加详细文字描述此处添加详细文字描述此处添加详细文字描述此处添加详细文字描述此处添加详细文字描述此处添加详细文字描述此处添加详细文字描述此处添加详细文字描述此处添加详细文字描述</a:t>
            </a:r>
            <a:endParaRPr lang="zh-CN" altLang="en-US" sz="1400" dirty="0">
              <a:solidFill>
                <a:schemeClr val="bg1"/>
              </a:solidFill>
              <a:latin typeface="阿里巴巴普惠体 R" panose="00020600040101010101" charset="-122"/>
              <a:ea typeface="阿里巴巴普惠体 R"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566160" y="2611120"/>
            <a:ext cx="5059680" cy="829945"/>
          </a:xfrm>
          <a:prstGeom prst="rect">
            <a:avLst/>
          </a:prstGeom>
          <a:noFill/>
        </p:spPr>
        <p:txBody>
          <a:bodyPr wrap="none" rtlCol="0" anchor="t">
            <a:spAutoFit/>
          </a:bodyPr>
          <a:lstStyle/>
          <a:p>
            <a:pPr indent="0" algn="l"/>
            <a:r>
              <a:rPr lang="zh-CN" sz="48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教学管理工作方面</a:t>
            </a:r>
            <a:endParaRPr lang="zh-CN" altLang="en-US" sz="48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4981050" y="2316784"/>
            <a:ext cx="916365" cy="1008002"/>
          </a:xfrm>
          <a:prstGeom prst="rect">
            <a:avLst/>
          </a:prstGeom>
        </p:spPr>
      </p:pic>
      <p:pic>
        <p:nvPicPr>
          <p:cNvPr id="17" name="图片 16"/>
          <p:cNvPicPr>
            <a:picLocks noChangeAspect="1"/>
          </p:cNvPicPr>
          <p:nvPr/>
        </p:nvPicPr>
        <p:blipFill>
          <a:blip r:embed="rId3"/>
          <a:stretch>
            <a:fillRect/>
          </a:stretch>
        </p:blipFill>
        <p:spPr>
          <a:xfrm>
            <a:off x="4981071" y="3779446"/>
            <a:ext cx="870547" cy="1019456"/>
          </a:xfrm>
          <a:prstGeom prst="rect">
            <a:avLst/>
          </a:prstGeom>
        </p:spPr>
      </p:pic>
      <p:sp>
        <p:nvSpPr>
          <p:cNvPr id="100" name="文本框 99"/>
          <p:cNvSpPr txBox="1"/>
          <p:nvPr/>
        </p:nvSpPr>
        <p:spPr>
          <a:xfrm>
            <a:off x="5788660" y="2236470"/>
            <a:ext cx="5761990" cy="1168400"/>
          </a:xfrm>
          <a:prstGeom prst="rect">
            <a:avLst/>
          </a:prstGeom>
          <a:noFill/>
          <a:ln w="9525">
            <a:noFill/>
          </a:ln>
        </p:spPr>
        <p:txBody>
          <a:bodyPr wrap="square">
            <a:spAutoFit/>
          </a:bodyPr>
          <a:lstStyle/>
          <a:p>
            <a:pPr indent="0"/>
            <a:r>
              <a:rPr lang="en-US" altLang="zh-CN" sz="1400" b="0">
                <a:solidFill>
                  <a:schemeClr val="bg1"/>
                </a:solidFill>
                <a:latin typeface="阿里巴巴普惠体 R" panose="00020600040101010101" charset="-122"/>
                <a:ea typeface="阿里巴巴普惠体 R" panose="00020600040101010101" charset="-122"/>
                <a:cs typeface="阿里巴巴普惠体 R" panose="00020600040101010101" charset="-122"/>
              </a:rPr>
              <a:t>        </a:t>
            </a:r>
            <a:r>
              <a:rPr lang="zh-CN" sz="1400" b="0">
                <a:solidFill>
                  <a:schemeClr val="bg1"/>
                </a:solidFill>
                <a:latin typeface="阿里巴巴普惠体 R" panose="00020600040101010101" charset="-122"/>
                <a:ea typeface="阿里巴巴普惠体 R" panose="00020600040101010101" charset="-122"/>
                <a:cs typeface="阿里巴巴普惠体 R" panose="00020600040101010101" charset="-122"/>
              </a:rPr>
              <a:t>工作上，本人时刻牢记自己是一名共产党员，踏实进取认真谨慎，忠于职守、尽职尽责，遵纪守法、廉洁自律，努力发挥党员的先锋模范作用，以吃苦在前、享乐在后和对自己负责、对班级负责、对党负责的态度对待每一项工作，树立大局意识、服务意识、使命意识，努力把“全心全意为人民服务”的宗旨体现在每个细节中；</a:t>
            </a:r>
            <a:endParaRPr lang="zh-CN" altLang="en-US" sz="1400" b="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文本框 1"/>
          <p:cNvSpPr txBox="1"/>
          <p:nvPr/>
        </p:nvSpPr>
        <p:spPr>
          <a:xfrm>
            <a:off x="5788660" y="3938905"/>
            <a:ext cx="5761990" cy="521970"/>
          </a:xfrm>
          <a:prstGeom prst="rect">
            <a:avLst/>
          </a:prstGeom>
          <a:noFill/>
          <a:ln w="9525">
            <a:noFill/>
          </a:ln>
        </p:spPr>
        <p:txBody>
          <a:bodyPr wrap="square">
            <a:spAutoFit/>
          </a:bodyPr>
          <a:lstStyle/>
          <a:p>
            <a:pPr indent="0"/>
            <a:r>
              <a:rPr lang="en-US" altLang="zh-CN" sz="1400" b="0">
                <a:solidFill>
                  <a:schemeClr val="bg1"/>
                </a:solidFill>
                <a:latin typeface="阿里巴巴普惠体 R" panose="00020600040101010101" charset="-122"/>
                <a:ea typeface="阿里巴巴普惠体 R" panose="00020600040101010101" charset="-122"/>
              </a:rPr>
              <a:t>        </a:t>
            </a:r>
            <a:r>
              <a:rPr lang="zh-CN" sz="1400" b="0">
                <a:solidFill>
                  <a:schemeClr val="bg1"/>
                </a:solidFill>
                <a:latin typeface="阿里巴巴普惠体 R" panose="00020600040101010101" charset="-122"/>
                <a:ea typeface="阿里巴巴普惠体 R" panose="00020600040101010101" charset="-122"/>
              </a:rPr>
              <a:t>以改进工作作风、讲求工作方法、注重工作效率、提高工作质量为目标，积极努力地完成各项工作任务。</a:t>
            </a:r>
            <a:endParaRPr lang="zh-CN" altLang="en-US" sz="1400" b="0">
              <a:solidFill>
                <a:schemeClr val="bg1"/>
              </a:solidFill>
              <a:latin typeface="阿里巴巴普惠体 R" panose="00020600040101010101" charset="-122"/>
              <a:ea typeface="阿里巴巴普惠体 R" panose="00020600040101010101" charset="-122"/>
            </a:endParaRPr>
          </a:p>
        </p:txBody>
      </p:sp>
      <p:pic>
        <p:nvPicPr>
          <p:cNvPr id="38" name="Picture 2" descr="C:\Users\Administrator\Desktop\4499633_211107066366_2副本.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22574" y="1387542"/>
            <a:ext cx="4071624" cy="408314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3"/>
          <p:cNvSpPr txBox="1"/>
          <p:nvPr/>
        </p:nvSpPr>
        <p:spPr>
          <a:xfrm rot="20124156">
            <a:off x="738038" y="1929757"/>
            <a:ext cx="1706880" cy="583565"/>
          </a:xfrm>
          <a:prstGeom prst="rect">
            <a:avLst/>
          </a:prstGeom>
          <a:noFill/>
        </p:spPr>
        <p:txBody>
          <a:bodyPr wrap="none" rtlCol="0">
            <a:spAutoFit/>
          </a:bodyPr>
          <a:lstStyle/>
          <a:p>
            <a:pPr algn="l"/>
            <a:r>
              <a:rPr lang="zh-CN" altLang="en-US" sz="3200" spc="-200" dirty="0">
                <a:ln w="9525">
                  <a:noFill/>
                </a:ln>
                <a:solidFill>
                  <a:srgbClr val="304E33"/>
                </a:solidFill>
                <a:effectLst>
                  <a:outerShdw blurRad="50800" dist="38100" dir="5400000" algn="t" rotWithShape="0">
                    <a:schemeClr val="bg1">
                      <a:alpha val="69000"/>
                    </a:schemeClr>
                  </a:outerShdw>
                </a:effectLst>
                <a:latin typeface="阿里巴巴普惠体 M" panose="00020600040101010101" charset="-122"/>
                <a:ea typeface="阿里巴巴普惠体 M" panose="00020600040101010101" charset="-122"/>
              </a:rPr>
              <a:t>标题内容</a:t>
            </a:r>
            <a:endParaRPr lang="zh-CN" altLang="en-US" sz="3200" spc="-200" dirty="0">
              <a:ln w="9525">
                <a:noFill/>
              </a:ln>
              <a:solidFill>
                <a:srgbClr val="304E33"/>
              </a:solidFill>
              <a:effectLst>
                <a:outerShdw blurRad="50800" dist="38100" dir="5400000" algn="t" rotWithShape="0">
                  <a:schemeClr val="bg1">
                    <a:alpha val="69000"/>
                  </a:schemeClr>
                </a:outerShdw>
              </a:effectLst>
              <a:latin typeface="阿里巴巴普惠体 M" panose="00020600040101010101" charset="-122"/>
              <a:ea typeface="阿里巴巴普惠体 M" panose="00020600040101010101"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Scale>
                                      <p:cBhvr>
                                        <p:cTn id="7" dur="12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250" decel="50000" fill="hold">
                                          <p:stCondLst>
                                            <p:cond delay="0"/>
                                          </p:stCondLst>
                                        </p:cTn>
                                        <p:tgtEl>
                                          <p:spTgt spid="16"/>
                                        </p:tgtEl>
                                        <p:attrNameLst>
                                          <p:attrName>ppt_x</p:attrName>
                                          <p:attrName>ppt_y</p:attrName>
                                        </p:attrNameLst>
                                      </p:cBhvr>
                                    </p:animMotion>
                                    <p:animEffect transition="in" filter="fade">
                                      <p:cBhvr>
                                        <p:cTn id="9" dur="1250"/>
                                        <p:tgtEl>
                                          <p:spTgt spid="16"/>
                                        </p:tgtEl>
                                      </p:cBhvr>
                                    </p:animEffect>
                                  </p:childTnLst>
                                </p:cTn>
                              </p:par>
                              <p:par>
                                <p:cTn id="10" presetID="52" presetClass="entr" presetSubtype="0" fill="hold" nodeType="withEffect">
                                  <p:stCondLst>
                                    <p:cond delay="350"/>
                                  </p:stCondLst>
                                  <p:childTnLst>
                                    <p:set>
                                      <p:cBhvr>
                                        <p:cTn id="11" dur="1" fill="hold">
                                          <p:stCondLst>
                                            <p:cond delay="0"/>
                                          </p:stCondLst>
                                        </p:cTn>
                                        <p:tgtEl>
                                          <p:spTgt spid="17"/>
                                        </p:tgtEl>
                                        <p:attrNameLst>
                                          <p:attrName>style.visibility</p:attrName>
                                        </p:attrNameLst>
                                      </p:cBhvr>
                                      <p:to>
                                        <p:strVal val="visible"/>
                                      </p:to>
                                    </p:set>
                                    <p:animScale>
                                      <p:cBhvr>
                                        <p:cTn id="12" dur="125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250" decel="50000" fill="hold">
                                          <p:stCondLst>
                                            <p:cond delay="0"/>
                                          </p:stCondLst>
                                        </p:cTn>
                                        <p:tgtEl>
                                          <p:spTgt spid="17"/>
                                        </p:tgtEl>
                                        <p:attrNameLst>
                                          <p:attrName>ppt_x</p:attrName>
                                          <p:attrName>ppt_y</p:attrName>
                                        </p:attrNameLst>
                                      </p:cBhvr>
                                    </p:animMotion>
                                    <p:animEffect transition="in" filter="fade">
                                      <p:cBhvr>
                                        <p:cTn id="14" dur="1250"/>
                                        <p:tgtEl>
                                          <p:spTgt spid="17"/>
                                        </p:tgtEl>
                                      </p:cBhvr>
                                    </p:animEffect>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fltVal val="0"/>
                                          </p:val>
                                        </p:tav>
                                        <p:tav tm="100000">
                                          <p:val>
                                            <p:strVal val="#ppt_w"/>
                                          </p:val>
                                        </p:tav>
                                      </p:tavLst>
                                    </p:anim>
                                    <p:anim calcmode="lin" valueType="num">
                                      <p:cBhvr>
                                        <p:cTn id="19" dur="1000" fill="hold"/>
                                        <p:tgtEl>
                                          <p:spTgt spid="38"/>
                                        </p:tgtEl>
                                        <p:attrNameLst>
                                          <p:attrName>ppt_h</p:attrName>
                                        </p:attrNameLst>
                                      </p:cBhvr>
                                      <p:tavLst>
                                        <p:tav tm="0">
                                          <p:val>
                                            <p:fltVal val="0"/>
                                          </p:val>
                                        </p:tav>
                                        <p:tav tm="100000">
                                          <p:val>
                                            <p:strVal val="#ppt_h"/>
                                          </p:val>
                                        </p:tav>
                                      </p:tavLst>
                                    </p:anim>
                                    <p:animEffect transition="in" filter="fade">
                                      <p:cBhvr>
                                        <p:cTn id="20" dur="1000"/>
                                        <p:tgtEl>
                                          <p:spTgt spid="38"/>
                                        </p:tgtEl>
                                      </p:cBhvr>
                                    </p:animEffect>
                                  </p:childTnLst>
                                </p:cTn>
                              </p:par>
                            </p:childTnLst>
                          </p:cTn>
                        </p:par>
                        <p:par>
                          <p:cTn id="21" fill="hold">
                            <p:stCondLst>
                              <p:cond delay="2750"/>
                            </p:stCondLst>
                            <p:childTnLst>
                              <p:par>
                                <p:cTn id="22" presetID="10"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p="http://schemas.openxmlformats.org/presentationml/2006/main">
  <p:tag name="commondata" val="eyJoZGlkIjoiYTQ3YTc2YjBlNWRhYjQ0NTA0MDBkN2E0YWM4YTZjZGM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2227</Words>
  <Application>WPS 演示</Application>
  <PresentationFormat>宽屏</PresentationFormat>
  <Paragraphs>123</Paragraphs>
  <Slides>21</Slides>
  <Notes>21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Arial</vt:lpstr>
      <vt:lpstr>宋体</vt:lpstr>
      <vt:lpstr>Wingdings</vt:lpstr>
      <vt:lpstr>阿里巴巴普惠体 M</vt:lpstr>
      <vt:lpstr>阿里巴巴普惠体 R</vt:lpstr>
      <vt:lpstr>Arial</vt:lpstr>
      <vt:lpstr>微软雅黑</vt:lpstr>
      <vt:lpstr>Arial Unicode MS</vt:lpstr>
      <vt:lpstr>阿里巴巴普惠体 B</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28</cp:revision>
  <dcterms:created xsi:type="dcterms:W3CDTF">2019-06-19T02:08:00Z</dcterms:created>
  <dcterms:modified xsi:type="dcterms:W3CDTF">2024-05-02T17:33:09Z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E7B71552E4F74C8C9ACF2812D4B187AB_13</vt:lpwstr>
  </property>
</Properties>
</file>