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3"/>
    <p:sldId id="262" r:id="rId4"/>
    <p:sldId id="263" r:id="rId5"/>
    <p:sldId id="264" r:id="rId6"/>
    <p:sldId id="271" r:id="rId7"/>
    <p:sldId id="272" r:id="rId8"/>
    <p:sldId id="274" r:id="rId9"/>
    <p:sldId id="275" r:id="rId10"/>
    <p:sldId id="276" r:id="rId11"/>
    <p:sldId id="277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79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2" r:id="rId28"/>
    <p:sldId id="301" r:id="rId29"/>
    <p:sldId id="304" r:id="rId30"/>
  </p:sldIdLst>
  <p:sldSz cx="12190095" cy="6858000"/>
  <p:notesSz cx="6858000" cy="9144000"/>
  <p:embeddedFontLst>
    <p:embeddedFont>
      <p:font typeface="MyriadSetPro-Thin" panose="02000203050000020004" pitchFamily="2" charset="0"/>
      <p:regular r:id="rId36"/>
    </p:embeddedFont>
    <p:embeddedFont>
      <p:font typeface="MyriadSetPro-Semibold" panose="02000400000000000000" pitchFamily="2" charset="0"/>
      <p:bold r:id="rId37"/>
    </p:embeddedFont>
    <p:embeddedFont>
      <p:font typeface="方正兰亭细黑_GBK" panose="02000000000000000000" pitchFamily="2" charset="-122"/>
      <p:regular r:id="rId38"/>
    </p:embeddedFont>
    <p:embeddedFont>
      <p:font typeface="微软雅黑" panose="020B0503020204020204" pitchFamily="34" charset="-122"/>
      <p:regular r:id="rId39"/>
    </p:embeddedFont>
    <p:embeddedFont>
      <p:font typeface="FZLanTingKanHei-R-GBK" panose="02000000000000000000" pitchFamily="2" charset="-122"/>
      <p:regular r:id="rId40"/>
    </p:embeddedFont>
    <p:embeddedFont>
      <p:font typeface="H-明兰" panose="020B0604030504040204" pitchFamily="34" charset="-122"/>
      <p:regular r:id="rId41"/>
    </p:embeddedFont>
    <p:embeddedFont>
      <p:font typeface="FZLanTingHeiS-DB1-GBK" panose="02000000000000000000" charset="-122"/>
      <p:regular r:id="rId42"/>
    </p:embeddedFont>
    <p:embeddedFont>
      <p:font typeface="Calibri" panose="020F0502020204030204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621" userDrawn="1">
          <p15:clr>
            <a:srgbClr val="A4A3A4"/>
          </p15:clr>
        </p15:guide>
        <p15:guide id="3" orient="horz" pos="2699" userDrawn="1">
          <p15:clr>
            <a:srgbClr val="A4A3A4"/>
          </p15:clr>
        </p15:guide>
        <p15:guide id="4" pos="3839" userDrawn="1">
          <p15:clr>
            <a:srgbClr val="A4A3A4"/>
          </p15:clr>
        </p15:guide>
        <p15:guide id="5" pos="2932" userDrawn="1">
          <p15:clr>
            <a:srgbClr val="A4A3A4"/>
          </p15:clr>
        </p15:guide>
        <p15:guide id="6" pos="4746" userDrawn="1">
          <p15:clr>
            <a:srgbClr val="A4A3A4"/>
          </p15:clr>
        </p15:guide>
        <p15:guide id="7" pos="210" userDrawn="1">
          <p15:clr>
            <a:srgbClr val="A4A3A4"/>
          </p15:clr>
        </p15:guide>
        <p15:guide id="8" pos="7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6"/>
    <a:srgbClr val="BFBFB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3" autoAdjust="0"/>
    <p:restoredTop sz="94660"/>
  </p:normalViewPr>
  <p:slideViewPr>
    <p:cSldViewPr showGuides="1">
      <p:cViewPr varScale="1">
        <p:scale>
          <a:sx n="84" d="100"/>
          <a:sy n="84" d="100"/>
        </p:scale>
        <p:origin x="552" y="84"/>
      </p:cViewPr>
      <p:guideLst>
        <p:guide orient="horz" pos="2160"/>
        <p:guide orient="horz" pos="1621"/>
        <p:guide orient="horz" pos="2699"/>
        <p:guide pos="3839"/>
        <p:guide pos="2932"/>
        <p:guide pos="4746"/>
        <p:guide pos="210"/>
        <p:guide pos="74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gs" Target="tags/tag1.xml"/><Relationship Id="rId46" Type="http://schemas.openxmlformats.org/officeDocument/2006/relationships/font" Target="fonts/font11.fntdata"/><Relationship Id="rId45" Type="http://schemas.openxmlformats.org/officeDocument/2006/relationships/font" Target="fonts/font10.fntdata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" Target="slides/slide2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4598250280774"/>
          <c:y val="0.0257846078995401"/>
          <c:w val="0.977080349943845"/>
          <c:h val="0.939054563146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1424</c:v>
                </c:pt>
                <c:pt idx="1">
                  <c:v>2000</c:v>
                </c:pt>
                <c:pt idx="2">
                  <c:v>3500</c:v>
                </c:pt>
                <c:pt idx="3">
                  <c:v>3800</c:v>
                </c:pt>
                <c:pt idx="4">
                  <c:v>4309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8"/>
        <c:axId val="596861312"/>
        <c:axId val="596861872"/>
      </c:barChart>
      <c:catAx>
        <c:axId val="596861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596861872"/>
        <c:crosses val="autoZero"/>
        <c:auto val="1"/>
        <c:lblAlgn val="ctr"/>
        <c:lblOffset val="100"/>
        <c:noMultiLvlLbl val="0"/>
      </c:catAx>
      <c:valAx>
        <c:axId val="596861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596861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>
          <a:solidFill>
            <a:schemeClr val="bg1"/>
          </a:solidFill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9233F-B0BB-44DE-A7B3-17CA56738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83086-5DC3-4A1A-BC99-636994B650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218B8-0759-4EF6-915F-DEF35E0477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6438-32C0-4A55-81A6-6429864AD7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568D-62A3-428D-9EAF-2462161BCA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337536" y="2672123"/>
            <a:ext cx="1513754" cy="1513754"/>
          </a:xfrm>
          <a:prstGeom prst="roundRect">
            <a:avLst>
              <a:gd name="adj" fmla="val 2213"/>
            </a:avLst>
          </a:prstGeom>
          <a:gradFill flip="none" rotWithShape="1">
            <a:gsLst>
              <a:gs pos="48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  <a:effectLst>
            <a:outerShdw blurRad="76200" dist="25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spc="300" dirty="0" smtClean="0">
                <a:latin typeface="MyriadSetPro-Semibold" panose="02000400000000000000" pitchFamily="2" charset="0"/>
                <a:ea typeface="方正兰亭细黑_GBK" panose="02000000000000000000" pitchFamily="2" charset="-122"/>
              </a:rPr>
              <a:t>LOGO</a:t>
            </a:r>
            <a:endParaRPr lang="zh-CN" altLang="en-US" sz="3200" spc="300" dirty="0">
              <a:latin typeface="MyriadSetPro-Semibold" panose="02000400000000000000" pitchFamily="2" charset="0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4638398" y="3041000"/>
            <a:ext cx="291361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/>
            <a:r>
              <a:rPr lang="zh-CN" altLang="zh-CN" sz="5500" dirty="0" smtClean="0">
                <a:solidFill>
                  <a:schemeClr val="tx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pitchFamily="2" charset="-122"/>
              </a:rPr>
              <a:t>公司</a:t>
            </a:r>
            <a:r>
              <a:rPr lang="zh-CN" altLang="en-US" sz="5500" dirty="0" smtClean="0">
                <a:solidFill>
                  <a:schemeClr val="tx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pitchFamily="2" charset="-122"/>
              </a:rPr>
              <a:t>规模</a:t>
            </a:r>
            <a:endParaRPr lang="zh-CN" altLang="zh-CN" sz="5500" dirty="0">
              <a:solidFill>
                <a:schemeClr val="tx1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  <a:sym typeface="FZLanTingKanHei-R-GBK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6140" y="3865112"/>
            <a:ext cx="139814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100" dirty="0" smtClean="0">
                <a:latin typeface="MyriadSetPro-Semibold" panose="02000400000000000000" pitchFamily="2" charset="0"/>
                <a:ea typeface="微软雅黑" panose="020B0503020204020204" pitchFamily="34" charset="-122"/>
                <a:sym typeface="Gotham" charset="0"/>
              </a:rPr>
              <a:t>KEY STARS</a:t>
            </a:r>
            <a:endParaRPr lang="zh-CN" altLang="zh-CN" sz="2100" dirty="0">
              <a:latin typeface="MyriadSetPro-Semibold" panose="02000400000000000000" pitchFamily="2" charset="0"/>
              <a:ea typeface="微软雅黑" panose="020B0503020204020204" pitchFamily="34" charset="-122"/>
              <a:sym typeface="Gotham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383953" y="2302741"/>
            <a:ext cx="541194" cy="541194"/>
          </a:xfrm>
          <a:prstGeom prst="roundRect">
            <a:avLst>
              <a:gd name="adj" fmla="val 2213"/>
            </a:avLst>
          </a:prstGeom>
          <a:gradFill flip="none" rotWithShape="1">
            <a:gsLst>
              <a:gs pos="48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  <a:effectLst>
            <a:outerShdw blurRad="76200" dist="25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prstClr val="white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</a:t>
            </a:r>
            <a:endParaRPr lang="zh-CN" altLang="en-US" sz="3200" dirty="0">
              <a:solidFill>
                <a:prstClr val="white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-122"/>
              </a:rPr>
              <a:t>公司规模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2005694" y="262542"/>
            <a:ext cx="7498754" cy="6091783"/>
            <a:chOff x="-2005694" y="143635"/>
            <a:chExt cx="7498754" cy="6091783"/>
          </a:xfrm>
        </p:grpSpPr>
        <p:sp>
          <p:nvSpPr>
            <p:cNvPr id="5" name="内蒙古"/>
            <p:cNvSpPr/>
            <p:nvPr/>
          </p:nvSpPr>
          <p:spPr bwMode="auto">
            <a:xfrm>
              <a:off x="1066768" y="208823"/>
              <a:ext cx="3355843" cy="2731406"/>
            </a:xfrm>
            <a:custGeom>
              <a:avLst/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noFill/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6" name="青海"/>
            <p:cNvSpPr/>
            <p:nvPr/>
          </p:nvSpPr>
          <p:spPr bwMode="auto">
            <a:xfrm>
              <a:off x="-146310" y="2473890"/>
              <a:ext cx="1878278" cy="1367195"/>
            </a:xfrm>
            <a:custGeom>
              <a:avLst/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noFill/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7" name="西藏"/>
            <p:cNvSpPr/>
            <p:nvPr/>
          </p:nvSpPr>
          <p:spPr bwMode="auto">
            <a:xfrm>
              <a:off x="-1745737" y="2716505"/>
              <a:ext cx="2822886" cy="1852426"/>
            </a:xfrm>
            <a:custGeom>
              <a:avLst/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noFill/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" name="新疆"/>
            <p:cNvSpPr/>
            <p:nvPr/>
          </p:nvSpPr>
          <p:spPr bwMode="auto">
            <a:xfrm>
              <a:off x="-2005694" y="678142"/>
              <a:ext cx="2996894" cy="2280979"/>
            </a:xfrm>
            <a:custGeom>
              <a:avLst/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noFill/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9" name="台湾"/>
            <p:cNvSpPr/>
            <p:nvPr/>
          </p:nvSpPr>
          <p:spPr bwMode="auto">
            <a:xfrm>
              <a:off x="4252580" y="4943793"/>
              <a:ext cx="264491" cy="579690"/>
            </a:xfrm>
            <a:custGeom>
              <a:avLst/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noFill/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0" name="河北"/>
            <p:cNvSpPr>
              <a:spLocks noEditPoints="1"/>
            </p:cNvSpPr>
            <p:nvPr/>
          </p:nvSpPr>
          <p:spPr bwMode="auto">
            <a:xfrm>
              <a:off x="3123586" y="2042355"/>
              <a:ext cx="812363" cy="1124580"/>
            </a:xfrm>
            <a:custGeom>
              <a:avLst/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" name="江西"/>
            <p:cNvSpPr/>
            <p:nvPr/>
          </p:nvSpPr>
          <p:spPr bwMode="auto">
            <a:xfrm>
              <a:off x="3209535" y="4194073"/>
              <a:ext cx="717902" cy="954550"/>
            </a:xfrm>
            <a:custGeom>
              <a:avLst/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>
              <a:spLocks noEditPoints="1"/>
            </p:cNvSpPr>
            <p:nvPr/>
          </p:nvSpPr>
          <p:spPr bwMode="auto">
            <a:xfrm>
              <a:off x="3285102" y="5485699"/>
              <a:ext cx="94461" cy="75569"/>
            </a:xfrm>
            <a:custGeom>
              <a:avLst/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3" name="上海"/>
            <p:cNvSpPr>
              <a:spLocks noEditPoints="1"/>
            </p:cNvSpPr>
            <p:nvPr/>
          </p:nvSpPr>
          <p:spPr bwMode="auto">
            <a:xfrm>
              <a:off x="4233688" y="3841085"/>
              <a:ext cx="151136" cy="185941"/>
            </a:xfrm>
            <a:custGeom>
              <a:avLst/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4" name="黑龙江"/>
            <p:cNvSpPr/>
            <p:nvPr/>
          </p:nvSpPr>
          <p:spPr bwMode="auto">
            <a:xfrm>
              <a:off x="3860378" y="143635"/>
              <a:ext cx="1632682" cy="1553134"/>
            </a:xfrm>
            <a:custGeom>
              <a:avLst/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5" name="湖北"/>
            <p:cNvSpPr/>
            <p:nvPr/>
          </p:nvSpPr>
          <p:spPr bwMode="auto">
            <a:xfrm>
              <a:off x="2412088" y="3689949"/>
              <a:ext cx="1137505" cy="711937"/>
            </a:xfrm>
            <a:custGeom>
              <a:avLst/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6" name="山东"/>
            <p:cNvSpPr/>
            <p:nvPr/>
          </p:nvSpPr>
          <p:spPr bwMode="auto">
            <a:xfrm>
              <a:off x="3312507" y="2786884"/>
              <a:ext cx="1024153" cy="655260"/>
            </a:xfrm>
            <a:custGeom>
              <a:avLst/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7" name="安徽"/>
            <p:cNvSpPr/>
            <p:nvPr/>
          </p:nvSpPr>
          <p:spPr bwMode="auto">
            <a:xfrm>
              <a:off x="3355482" y="3414738"/>
              <a:ext cx="699010" cy="878983"/>
            </a:xfrm>
            <a:custGeom>
              <a:avLst/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8" name="山西"/>
            <p:cNvSpPr/>
            <p:nvPr/>
          </p:nvSpPr>
          <p:spPr bwMode="auto">
            <a:xfrm>
              <a:off x="2695469" y="2384620"/>
              <a:ext cx="570742" cy="1067902"/>
            </a:xfrm>
            <a:custGeom>
              <a:avLst/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9" name="吉林"/>
            <p:cNvSpPr/>
            <p:nvPr/>
          </p:nvSpPr>
          <p:spPr bwMode="auto">
            <a:xfrm>
              <a:off x="4049300" y="1335608"/>
              <a:ext cx="1194183" cy="881965"/>
            </a:xfrm>
            <a:custGeom>
              <a:avLst/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0" name="湖南"/>
            <p:cNvSpPr/>
            <p:nvPr/>
          </p:nvSpPr>
          <p:spPr bwMode="auto">
            <a:xfrm>
              <a:off x="2472083" y="4221475"/>
              <a:ext cx="835230" cy="920372"/>
            </a:xfrm>
            <a:custGeom>
              <a:avLst/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1" name="江苏"/>
            <p:cNvSpPr/>
            <p:nvPr/>
          </p:nvSpPr>
          <p:spPr bwMode="auto">
            <a:xfrm>
              <a:off x="3534022" y="3309898"/>
              <a:ext cx="816339" cy="711937"/>
            </a:xfrm>
            <a:custGeom>
              <a:avLst/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2" name="福建"/>
            <p:cNvSpPr/>
            <p:nvPr/>
          </p:nvSpPr>
          <p:spPr bwMode="auto">
            <a:xfrm>
              <a:off x="3568486" y="4477455"/>
              <a:ext cx="665203" cy="803414"/>
            </a:xfrm>
            <a:custGeom>
              <a:avLst/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3" name="河南"/>
            <p:cNvSpPr/>
            <p:nvPr/>
          </p:nvSpPr>
          <p:spPr bwMode="auto">
            <a:xfrm>
              <a:off x="2709172" y="3137660"/>
              <a:ext cx="873017" cy="841198"/>
            </a:xfrm>
            <a:custGeom>
              <a:avLst/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4" name="辽宁"/>
            <p:cNvSpPr>
              <a:spLocks noEditPoints="1"/>
            </p:cNvSpPr>
            <p:nvPr/>
          </p:nvSpPr>
          <p:spPr bwMode="auto">
            <a:xfrm>
              <a:off x="3776299" y="1799739"/>
              <a:ext cx="891909" cy="860088"/>
            </a:xfrm>
            <a:custGeom>
              <a:avLst/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5" name="浙江"/>
            <p:cNvSpPr/>
            <p:nvPr/>
          </p:nvSpPr>
          <p:spPr bwMode="auto">
            <a:xfrm>
              <a:off x="3851869" y="3970350"/>
              <a:ext cx="589634" cy="674151"/>
            </a:xfrm>
            <a:custGeom>
              <a:avLst/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6" name="广东"/>
            <p:cNvSpPr>
              <a:spLocks noEditPoints="1"/>
            </p:cNvSpPr>
            <p:nvPr/>
          </p:nvSpPr>
          <p:spPr bwMode="auto">
            <a:xfrm>
              <a:off x="2611390" y="4990087"/>
              <a:ext cx="1175290" cy="897873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7" name="天津"/>
            <p:cNvSpPr/>
            <p:nvPr/>
          </p:nvSpPr>
          <p:spPr bwMode="auto">
            <a:xfrm>
              <a:off x="3544403" y="2455000"/>
              <a:ext cx="170030" cy="280399"/>
            </a:xfrm>
            <a:custGeom>
              <a:avLst/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8" name="北京"/>
            <p:cNvSpPr/>
            <p:nvPr/>
          </p:nvSpPr>
          <p:spPr bwMode="auto">
            <a:xfrm>
              <a:off x="3360673" y="2303861"/>
              <a:ext cx="245597" cy="283383"/>
            </a:xfrm>
            <a:custGeom>
              <a:avLst/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9" name="陕西"/>
            <p:cNvSpPr/>
            <p:nvPr/>
          </p:nvSpPr>
          <p:spPr bwMode="auto">
            <a:xfrm>
              <a:off x="2034245" y="2587244"/>
              <a:ext cx="793471" cy="1364215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0" name="重庆"/>
            <p:cNvSpPr/>
            <p:nvPr/>
          </p:nvSpPr>
          <p:spPr bwMode="auto">
            <a:xfrm>
              <a:off x="1996460" y="3875889"/>
              <a:ext cx="699010" cy="674151"/>
            </a:xfrm>
            <a:custGeom>
              <a:avLst/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1" name="广西"/>
            <p:cNvSpPr/>
            <p:nvPr/>
          </p:nvSpPr>
          <p:spPr bwMode="auto">
            <a:xfrm>
              <a:off x="1807538" y="4838951"/>
              <a:ext cx="1175290" cy="844181"/>
            </a:xfrm>
            <a:custGeom>
              <a:avLst/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2" name="云南"/>
            <p:cNvSpPr/>
            <p:nvPr/>
          </p:nvSpPr>
          <p:spPr bwMode="auto">
            <a:xfrm>
              <a:off x="709841" y="4274701"/>
              <a:ext cx="1364212" cy="1404980"/>
            </a:xfrm>
            <a:custGeom>
              <a:avLst/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3" name="宁夏"/>
            <p:cNvSpPr/>
            <p:nvPr/>
          </p:nvSpPr>
          <p:spPr bwMode="auto">
            <a:xfrm>
              <a:off x="1901999" y="2622044"/>
              <a:ext cx="453412" cy="711934"/>
            </a:xfrm>
            <a:custGeom>
              <a:avLst/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4" name="甘肃"/>
            <p:cNvSpPr/>
            <p:nvPr/>
          </p:nvSpPr>
          <p:spPr bwMode="auto">
            <a:xfrm>
              <a:off x="373723" y="1922043"/>
              <a:ext cx="2123878" cy="1852425"/>
            </a:xfrm>
            <a:custGeom>
              <a:avLst/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5" name="四川"/>
            <p:cNvSpPr/>
            <p:nvPr/>
          </p:nvSpPr>
          <p:spPr bwMode="auto">
            <a:xfrm>
              <a:off x="877845" y="3409550"/>
              <a:ext cx="1590918" cy="1439784"/>
            </a:xfrm>
            <a:custGeom>
              <a:avLst/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6" name="贵州"/>
            <p:cNvSpPr/>
            <p:nvPr/>
          </p:nvSpPr>
          <p:spPr bwMode="auto">
            <a:xfrm>
              <a:off x="1704127" y="4373050"/>
              <a:ext cx="887933" cy="749719"/>
            </a:xfrm>
            <a:custGeom>
              <a:avLst/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>
              <a:off x="3285102" y="5523484"/>
              <a:ext cx="37784" cy="18893"/>
            </a:xfrm>
            <a:custGeom>
              <a:avLst/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8" name="海南"/>
            <p:cNvSpPr/>
            <p:nvPr/>
          </p:nvSpPr>
          <p:spPr bwMode="auto">
            <a:xfrm>
              <a:off x="2430979" y="5917234"/>
              <a:ext cx="396736" cy="318184"/>
            </a:xfrm>
            <a:custGeom>
              <a:avLst/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BFBFBF"/>
              </a:solidFill>
              <a:round/>
            </a:ln>
          </p:spPr>
          <p:txBody>
            <a:bodyPr/>
            <a:lstStyle/>
            <a:p>
              <a:pPr marL="0" marR="0" lvl="0" indent="0" defTabSz="1045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050201" y="1566952"/>
            <a:ext cx="51755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500" dirty="0" smtClean="0">
                <a:solidFill>
                  <a:srgbClr val="BFBFBF"/>
                </a:solidFill>
                <a:latin typeface="MyriadSetPro-Thin" panose="02000203050000020004" pitchFamily="2" charset="0"/>
              </a:rPr>
              <a:t>SCALE</a:t>
            </a:r>
            <a:endParaRPr lang="zh-CN" altLang="en-US" sz="11500" dirty="0">
              <a:solidFill>
                <a:srgbClr val="BFBFBF"/>
              </a:solidFill>
              <a:latin typeface="MyriadSetPro-Thin" panose="02000203050000020004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04306" y="3429000"/>
            <a:ext cx="3421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5</a:t>
            </a:r>
            <a:r>
              <a:rPr lang="zh-CN" altLang="en-US" sz="32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个国家</a:t>
            </a:r>
            <a:endParaRPr lang="en-US" altLang="zh-CN" sz="32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164</a:t>
            </a:r>
            <a:r>
              <a:rPr lang="zh-CN" altLang="en-US" sz="32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个城市</a:t>
            </a:r>
            <a:endParaRPr lang="en-US" altLang="zh-CN" sz="32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66</a:t>
            </a:r>
            <a:r>
              <a:rPr lang="zh-CN" altLang="en-US" sz="32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个分支机构</a:t>
            </a:r>
            <a:endParaRPr lang="zh-CN" altLang="en-US" sz="32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1674680"/>
            <a:ext cx="12190413" cy="350864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22000" dirty="0" smtClean="0">
                <a:solidFill>
                  <a:schemeClr val="tx1">
                    <a:alpha val="10000"/>
                  </a:schemeClr>
                </a:solidFill>
                <a:latin typeface="MyriadSetPro-Thin" panose="02000203050000020004" pitchFamily="2" charset="0"/>
                <a:ea typeface="微软雅黑" panose="020B0503020204020204" pitchFamily="34" charset="-122"/>
              </a:rPr>
              <a:t>EMPLOYEE</a:t>
            </a:r>
            <a:endParaRPr lang="zh-CN" altLang="en-US" sz="22000" dirty="0">
              <a:solidFill>
                <a:schemeClr val="tx1">
                  <a:alpha val="10000"/>
                </a:schemeClr>
              </a:solidFill>
              <a:latin typeface="MyriadSetPro-Thin" panose="02000203050000020004" pitchFamily="2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9712" y="2672292"/>
            <a:ext cx="8910990" cy="160042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在册员工近</a:t>
            </a:r>
            <a:r>
              <a:rPr lang="en-US" altLang="zh-CN" sz="3200" spc="3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22,500</a:t>
            </a: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名</a:t>
            </a:r>
            <a:endParaRPr lang="en-US" altLang="zh-CN" sz="3200" spc="3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平均年龄</a:t>
            </a:r>
            <a:r>
              <a:rPr lang="en-US" altLang="zh-CN" sz="3200" spc="3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26</a:t>
            </a: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岁</a:t>
            </a:r>
            <a:endParaRPr lang="zh-CN" altLang="en-US" sz="3200" spc="3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643569" y="600723"/>
            <a:ext cx="901688" cy="623032"/>
            <a:chOff x="9201150" y="5653088"/>
            <a:chExt cx="544513" cy="376238"/>
          </a:xfrm>
          <a:solidFill>
            <a:schemeClr val="tx1">
              <a:lumMod val="50000"/>
              <a:lumOff val="50000"/>
              <a:alpha val="30000"/>
            </a:schemeClr>
          </a:solidFill>
        </p:grpSpPr>
        <p:sp>
          <p:nvSpPr>
            <p:cNvPr id="11" name="Freeform 899"/>
            <p:cNvSpPr>
              <a:spLocks noEditPoints="1"/>
            </p:cNvSpPr>
            <p:nvPr/>
          </p:nvSpPr>
          <p:spPr bwMode="auto">
            <a:xfrm>
              <a:off x="9201150" y="5732463"/>
              <a:ext cx="544513" cy="271463"/>
            </a:xfrm>
            <a:custGeom>
              <a:avLst/>
              <a:gdLst>
                <a:gd name="T0" fmla="*/ 71 w 212"/>
                <a:gd name="T1" fmla="*/ 17 h 106"/>
                <a:gd name="T2" fmla="*/ 70 w 212"/>
                <a:gd name="T3" fmla="*/ 8 h 106"/>
                <a:gd name="T4" fmla="*/ 65 w 212"/>
                <a:gd name="T5" fmla="*/ 6 h 106"/>
                <a:gd name="T6" fmla="*/ 34 w 212"/>
                <a:gd name="T7" fmla="*/ 33 h 106"/>
                <a:gd name="T8" fmla="*/ 36 w 212"/>
                <a:gd name="T9" fmla="*/ 50 h 106"/>
                <a:gd name="T10" fmla="*/ 39 w 212"/>
                <a:gd name="T11" fmla="*/ 60 h 106"/>
                <a:gd name="T12" fmla="*/ 39 w 212"/>
                <a:gd name="T13" fmla="*/ 65 h 106"/>
                <a:gd name="T14" fmla="*/ 30 w 212"/>
                <a:gd name="T15" fmla="*/ 74 h 106"/>
                <a:gd name="T16" fmla="*/ 1 w 212"/>
                <a:gd name="T17" fmla="*/ 89 h 106"/>
                <a:gd name="T18" fmla="*/ 25 w 212"/>
                <a:gd name="T19" fmla="*/ 106 h 106"/>
                <a:gd name="T20" fmla="*/ 25 w 212"/>
                <a:gd name="T21" fmla="*/ 93 h 106"/>
                <a:gd name="T22" fmla="*/ 25 w 212"/>
                <a:gd name="T23" fmla="*/ 91 h 106"/>
                <a:gd name="T24" fmla="*/ 46 w 212"/>
                <a:gd name="T25" fmla="*/ 76 h 106"/>
                <a:gd name="T26" fmla="*/ 69 w 212"/>
                <a:gd name="T27" fmla="*/ 67 h 106"/>
                <a:gd name="T28" fmla="*/ 66 w 212"/>
                <a:gd name="T29" fmla="*/ 65 h 106"/>
                <a:gd name="T30" fmla="*/ 70 w 212"/>
                <a:gd name="T31" fmla="*/ 52 h 106"/>
                <a:gd name="T32" fmla="*/ 75 w 212"/>
                <a:gd name="T33" fmla="*/ 45 h 106"/>
                <a:gd name="T34" fmla="*/ 70 w 212"/>
                <a:gd name="T35" fmla="*/ 24 h 106"/>
                <a:gd name="T36" fmla="*/ 211 w 212"/>
                <a:gd name="T37" fmla="*/ 89 h 106"/>
                <a:gd name="T38" fmla="*/ 182 w 212"/>
                <a:gd name="T39" fmla="*/ 74 h 106"/>
                <a:gd name="T40" fmla="*/ 173 w 212"/>
                <a:gd name="T41" fmla="*/ 65 h 106"/>
                <a:gd name="T42" fmla="*/ 173 w 212"/>
                <a:gd name="T43" fmla="*/ 59 h 106"/>
                <a:gd name="T44" fmla="*/ 177 w 212"/>
                <a:gd name="T45" fmla="*/ 49 h 106"/>
                <a:gd name="T46" fmla="*/ 178 w 212"/>
                <a:gd name="T47" fmla="*/ 37 h 106"/>
                <a:gd name="T48" fmla="*/ 178 w 212"/>
                <a:gd name="T49" fmla="*/ 23 h 106"/>
                <a:gd name="T50" fmla="*/ 174 w 212"/>
                <a:gd name="T51" fmla="*/ 8 h 106"/>
                <a:gd name="T52" fmla="*/ 168 w 212"/>
                <a:gd name="T53" fmla="*/ 6 h 106"/>
                <a:gd name="T54" fmla="*/ 139 w 212"/>
                <a:gd name="T55" fmla="*/ 12 h 106"/>
                <a:gd name="T56" fmla="*/ 139 w 212"/>
                <a:gd name="T57" fmla="*/ 15 h 106"/>
                <a:gd name="T58" fmla="*/ 140 w 212"/>
                <a:gd name="T59" fmla="*/ 17 h 106"/>
                <a:gd name="T60" fmla="*/ 138 w 212"/>
                <a:gd name="T61" fmla="*/ 41 h 106"/>
                <a:gd name="T62" fmla="*/ 139 w 212"/>
                <a:gd name="T63" fmla="*/ 50 h 106"/>
                <a:gd name="T64" fmla="*/ 142 w 212"/>
                <a:gd name="T65" fmla="*/ 60 h 106"/>
                <a:gd name="T66" fmla="*/ 143 w 212"/>
                <a:gd name="T67" fmla="*/ 65 h 106"/>
                <a:gd name="T68" fmla="*/ 156 w 212"/>
                <a:gd name="T69" fmla="*/ 72 h 106"/>
                <a:gd name="T70" fmla="*/ 170 w 212"/>
                <a:gd name="T71" fmla="*/ 78 h 106"/>
                <a:gd name="T72" fmla="*/ 187 w 212"/>
                <a:gd name="T73" fmla="*/ 92 h 106"/>
                <a:gd name="T74" fmla="*/ 187 w 212"/>
                <a:gd name="T75" fmla="*/ 101 h 106"/>
                <a:gd name="T76" fmla="*/ 212 w 212"/>
                <a:gd name="T7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106">
                  <a:moveTo>
                    <a:pt x="69" y="22"/>
                  </a:moveTo>
                  <a:cubicBezTo>
                    <a:pt x="69" y="20"/>
                    <a:pt x="70" y="18"/>
                    <a:pt x="71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0" y="11"/>
                    <a:pt x="70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6" y="0"/>
                    <a:pt x="47" y="4"/>
                    <a:pt x="42" y="6"/>
                  </a:cubicBezTo>
                  <a:cubicBezTo>
                    <a:pt x="35" y="8"/>
                    <a:pt x="30" y="18"/>
                    <a:pt x="34" y="33"/>
                  </a:cubicBezTo>
                  <a:cubicBezTo>
                    <a:pt x="34" y="36"/>
                    <a:pt x="32" y="37"/>
                    <a:pt x="32" y="38"/>
                  </a:cubicBezTo>
                  <a:cubicBezTo>
                    <a:pt x="33" y="41"/>
                    <a:pt x="33" y="49"/>
                    <a:pt x="36" y="50"/>
                  </a:cubicBezTo>
                  <a:cubicBezTo>
                    <a:pt x="36" y="51"/>
                    <a:pt x="38" y="51"/>
                    <a:pt x="38" y="51"/>
                  </a:cubicBezTo>
                  <a:cubicBezTo>
                    <a:pt x="38" y="54"/>
                    <a:pt x="38" y="57"/>
                    <a:pt x="39" y="60"/>
                  </a:cubicBezTo>
                  <a:cubicBezTo>
                    <a:pt x="39" y="62"/>
                    <a:pt x="41" y="62"/>
                    <a:pt x="4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8" y="67"/>
                    <a:pt x="37" y="72"/>
                    <a:pt x="35" y="73"/>
                  </a:cubicBezTo>
                  <a:cubicBezTo>
                    <a:pt x="33" y="73"/>
                    <a:pt x="32" y="74"/>
                    <a:pt x="30" y="74"/>
                  </a:cubicBezTo>
                  <a:cubicBezTo>
                    <a:pt x="25" y="76"/>
                    <a:pt x="19" y="79"/>
                    <a:pt x="13" y="81"/>
                  </a:cubicBezTo>
                  <a:cubicBezTo>
                    <a:pt x="8" y="83"/>
                    <a:pt x="2" y="84"/>
                    <a:pt x="1" y="89"/>
                  </a:cubicBezTo>
                  <a:cubicBezTo>
                    <a:pt x="1" y="93"/>
                    <a:pt x="0" y="101"/>
                    <a:pt x="0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4"/>
                    <a:pt x="25" y="103"/>
                    <a:pt x="25" y="101"/>
                  </a:cubicBezTo>
                  <a:cubicBezTo>
                    <a:pt x="25" y="98"/>
                    <a:pt x="25" y="95"/>
                    <a:pt x="25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8" y="83"/>
                    <a:pt x="36" y="80"/>
                    <a:pt x="42" y="78"/>
                  </a:cubicBezTo>
                  <a:cubicBezTo>
                    <a:pt x="44" y="77"/>
                    <a:pt x="45" y="77"/>
                    <a:pt x="46" y="76"/>
                  </a:cubicBezTo>
                  <a:cubicBezTo>
                    <a:pt x="49" y="75"/>
                    <a:pt x="53" y="74"/>
                    <a:pt x="56" y="72"/>
                  </a:cubicBezTo>
                  <a:cubicBezTo>
                    <a:pt x="60" y="70"/>
                    <a:pt x="65" y="68"/>
                    <a:pt x="69" y="67"/>
                  </a:cubicBezTo>
                  <a:cubicBezTo>
                    <a:pt x="69" y="66"/>
                    <a:pt x="69" y="66"/>
                    <a:pt x="69" y="65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6" y="62"/>
                    <a:pt x="68" y="61"/>
                    <a:pt x="69" y="59"/>
                  </a:cubicBezTo>
                  <a:cubicBezTo>
                    <a:pt x="70" y="57"/>
                    <a:pt x="69" y="54"/>
                    <a:pt x="70" y="52"/>
                  </a:cubicBezTo>
                  <a:cubicBezTo>
                    <a:pt x="71" y="51"/>
                    <a:pt x="73" y="50"/>
                    <a:pt x="73" y="49"/>
                  </a:cubicBezTo>
                  <a:cubicBezTo>
                    <a:pt x="74" y="48"/>
                    <a:pt x="75" y="46"/>
                    <a:pt x="75" y="45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1" y="38"/>
                    <a:pt x="70" y="30"/>
                    <a:pt x="70" y="24"/>
                  </a:cubicBezTo>
                  <a:cubicBezTo>
                    <a:pt x="70" y="23"/>
                    <a:pt x="70" y="23"/>
                    <a:pt x="69" y="22"/>
                  </a:cubicBezTo>
                  <a:close/>
                  <a:moveTo>
                    <a:pt x="211" y="89"/>
                  </a:moveTo>
                  <a:cubicBezTo>
                    <a:pt x="210" y="84"/>
                    <a:pt x="204" y="83"/>
                    <a:pt x="199" y="81"/>
                  </a:cubicBezTo>
                  <a:cubicBezTo>
                    <a:pt x="193" y="79"/>
                    <a:pt x="187" y="76"/>
                    <a:pt x="182" y="74"/>
                  </a:cubicBezTo>
                  <a:cubicBezTo>
                    <a:pt x="180" y="74"/>
                    <a:pt x="179" y="73"/>
                    <a:pt x="177" y="73"/>
                  </a:cubicBezTo>
                  <a:cubicBezTo>
                    <a:pt x="175" y="72"/>
                    <a:pt x="174" y="67"/>
                    <a:pt x="173" y="65"/>
                  </a:cubicBezTo>
                  <a:cubicBezTo>
                    <a:pt x="172" y="65"/>
                    <a:pt x="171" y="65"/>
                    <a:pt x="170" y="65"/>
                  </a:cubicBezTo>
                  <a:cubicBezTo>
                    <a:pt x="170" y="62"/>
                    <a:pt x="172" y="61"/>
                    <a:pt x="173" y="59"/>
                  </a:cubicBezTo>
                  <a:cubicBezTo>
                    <a:pt x="173" y="57"/>
                    <a:pt x="173" y="54"/>
                    <a:pt x="174" y="52"/>
                  </a:cubicBezTo>
                  <a:cubicBezTo>
                    <a:pt x="175" y="51"/>
                    <a:pt x="176" y="50"/>
                    <a:pt x="177" y="49"/>
                  </a:cubicBezTo>
                  <a:cubicBezTo>
                    <a:pt x="178" y="48"/>
                    <a:pt x="178" y="46"/>
                    <a:pt x="179" y="45"/>
                  </a:cubicBezTo>
                  <a:cubicBezTo>
                    <a:pt x="179" y="43"/>
                    <a:pt x="180" y="39"/>
                    <a:pt x="178" y="37"/>
                  </a:cubicBezTo>
                  <a:cubicBezTo>
                    <a:pt x="178" y="35"/>
                    <a:pt x="177" y="35"/>
                    <a:pt x="177" y="34"/>
                  </a:cubicBezTo>
                  <a:cubicBezTo>
                    <a:pt x="177" y="31"/>
                    <a:pt x="178" y="25"/>
                    <a:pt x="178" y="23"/>
                  </a:cubicBezTo>
                  <a:cubicBezTo>
                    <a:pt x="178" y="20"/>
                    <a:pt x="178" y="16"/>
                    <a:pt x="177" y="13"/>
                  </a:cubicBezTo>
                  <a:cubicBezTo>
                    <a:pt x="177" y="13"/>
                    <a:pt x="176" y="9"/>
                    <a:pt x="174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0" y="0"/>
                    <a:pt x="151" y="4"/>
                    <a:pt x="146" y="6"/>
                  </a:cubicBezTo>
                  <a:cubicBezTo>
                    <a:pt x="143" y="7"/>
                    <a:pt x="141" y="9"/>
                    <a:pt x="139" y="12"/>
                  </a:cubicBezTo>
                  <a:cubicBezTo>
                    <a:pt x="139" y="13"/>
                    <a:pt x="139" y="14"/>
                    <a:pt x="139" y="14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40" y="16"/>
                    <a:pt x="140" y="16"/>
                    <a:pt x="140" y="17"/>
                  </a:cubicBezTo>
                  <a:cubicBezTo>
                    <a:pt x="143" y="22"/>
                    <a:pt x="142" y="28"/>
                    <a:pt x="141" y="32"/>
                  </a:cubicBezTo>
                  <a:cubicBezTo>
                    <a:pt x="141" y="34"/>
                    <a:pt x="140" y="38"/>
                    <a:pt x="138" y="41"/>
                  </a:cubicBezTo>
                  <a:cubicBezTo>
                    <a:pt x="137" y="41"/>
                    <a:pt x="137" y="42"/>
                    <a:pt x="136" y="42"/>
                  </a:cubicBezTo>
                  <a:cubicBezTo>
                    <a:pt x="137" y="46"/>
                    <a:pt x="137" y="49"/>
                    <a:pt x="139" y="50"/>
                  </a:cubicBezTo>
                  <a:cubicBezTo>
                    <a:pt x="140" y="51"/>
                    <a:pt x="142" y="51"/>
                    <a:pt x="142" y="51"/>
                  </a:cubicBezTo>
                  <a:cubicBezTo>
                    <a:pt x="142" y="54"/>
                    <a:pt x="142" y="57"/>
                    <a:pt x="142" y="60"/>
                  </a:cubicBezTo>
                  <a:cubicBezTo>
                    <a:pt x="143" y="62"/>
                    <a:pt x="145" y="62"/>
                    <a:pt x="145" y="65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7" y="68"/>
                    <a:pt x="152" y="70"/>
                    <a:pt x="156" y="72"/>
                  </a:cubicBezTo>
                  <a:cubicBezTo>
                    <a:pt x="160" y="74"/>
                    <a:pt x="163" y="75"/>
                    <a:pt x="166" y="76"/>
                  </a:cubicBezTo>
                  <a:cubicBezTo>
                    <a:pt x="167" y="77"/>
                    <a:pt x="168" y="77"/>
                    <a:pt x="170" y="78"/>
                  </a:cubicBezTo>
                  <a:cubicBezTo>
                    <a:pt x="176" y="80"/>
                    <a:pt x="184" y="83"/>
                    <a:pt x="187" y="91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95"/>
                    <a:pt x="187" y="98"/>
                    <a:pt x="187" y="101"/>
                  </a:cubicBezTo>
                  <a:cubicBezTo>
                    <a:pt x="187" y="103"/>
                    <a:pt x="187" y="104"/>
                    <a:pt x="187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1"/>
                    <a:pt x="211" y="93"/>
                    <a:pt x="21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00"/>
            <p:cNvSpPr/>
            <p:nvPr/>
          </p:nvSpPr>
          <p:spPr bwMode="auto">
            <a:xfrm>
              <a:off x="9280525" y="5653088"/>
              <a:ext cx="385763" cy="376238"/>
            </a:xfrm>
            <a:custGeom>
              <a:avLst/>
              <a:gdLst>
                <a:gd name="T0" fmla="*/ 102 w 150"/>
                <a:gd name="T1" fmla="*/ 17 h 147"/>
                <a:gd name="T2" fmla="*/ 103 w 150"/>
                <a:gd name="T3" fmla="*/ 32 h 147"/>
                <a:gd name="T4" fmla="*/ 102 w 150"/>
                <a:gd name="T5" fmla="*/ 46 h 147"/>
                <a:gd name="T6" fmla="*/ 104 w 150"/>
                <a:gd name="T7" fmla="*/ 50 h 147"/>
                <a:gd name="T8" fmla="*/ 104 w 150"/>
                <a:gd name="T9" fmla="*/ 62 h 147"/>
                <a:gd name="T10" fmla="*/ 102 w 150"/>
                <a:gd name="T11" fmla="*/ 68 h 147"/>
                <a:gd name="T12" fmla="*/ 97 w 150"/>
                <a:gd name="T13" fmla="*/ 72 h 147"/>
                <a:gd name="T14" fmla="*/ 96 w 150"/>
                <a:gd name="T15" fmla="*/ 82 h 147"/>
                <a:gd name="T16" fmla="*/ 92 w 150"/>
                <a:gd name="T17" fmla="*/ 90 h 147"/>
                <a:gd name="T18" fmla="*/ 96 w 150"/>
                <a:gd name="T19" fmla="*/ 90 h 147"/>
                <a:gd name="T20" fmla="*/ 102 w 150"/>
                <a:gd name="T21" fmla="*/ 101 h 147"/>
                <a:gd name="T22" fmla="*/ 109 w 150"/>
                <a:gd name="T23" fmla="*/ 103 h 147"/>
                <a:gd name="T24" fmla="*/ 132 w 150"/>
                <a:gd name="T25" fmla="*/ 113 h 147"/>
                <a:gd name="T26" fmla="*/ 150 w 150"/>
                <a:gd name="T27" fmla="*/ 124 h 147"/>
                <a:gd name="T28" fmla="*/ 150 w 150"/>
                <a:gd name="T29" fmla="*/ 147 h 147"/>
                <a:gd name="T30" fmla="*/ 0 w 150"/>
                <a:gd name="T31" fmla="*/ 147 h 147"/>
                <a:gd name="T32" fmla="*/ 0 w 150"/>
                <a:gd name="T33" fmla="*/ 124 h 147"/>
                <a:gd name="T34" fmla="*/ 18 w 150"/>
                <a:gd name="T35" fmla="*/ 113 h 147"/>
                <a:gd name="T36" fmla="*/ 41 w 150"/>
                <a:gd name="T37" fmla="*/ 103 h 147"/>
                <a:gd name="T38" fmla="*/ 48 w 150"/>
                <a:gd name="T39" fmla="*/ 101 h 147"/>
                <a:gd name="T40" fmla="*/ 54 w 150"/>
                <a:gd name="T41" fmla="*/ 90 h 147"/>
                <a:gd name="T42" fmla="*/ 57 w 150"/>
                <a:gd name="T43" fmla="*/ 90 h 147"/>
                <a:gd name="T44" fmla="*/ 53 w 150"/>
                <a:gd name="T45" fmla="*/ 83 h 147"/>
                <a:gd name="T46" fmla="*/ 52 w 150"/>
                <a:gd name="T47" fmla="*/ 70 h 147"/>
                <a:gd name="T48" fmla="*/ 49 w 150"/>
                <a:gd name="T49" fmla="*/ 70 h 147"/>
                <a:gd name="T50" fmla="*/ 44 w 150"/>
                <a:gd name="T51" fmla="*/ 53 h 147"/>
                <a:gd name="T52" fmla="*/ 46 w 150"/>
                <a:gd name="T53" fmla="*/ 46 h 147"/>
                <a:gd name="T54" fmla="*/ 58 w 150"/>
                <a:gd name="T55" fmla="*/ 7 h 147"/>
                <a:gd name="T56" fmla="*/ 90 w 150"/>
                <a:gd name="T57" fmla="*/ 7 h 147"/>
                <a:gd name="T58" fmla="*/ 93 w 150"/>
                <a:gd name="T59" fmla="*/ 10 h 147"/>
                <a:gd name="T60" fmla="*/ 98 w 150"/>
                <a:gd name="T61" fmla="*/ 10 h 147"/>
                <a:gd name="T62" fmla="*/ 102 w 150"/>
                <a:gd name="T63" fmla="*/ 1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47">
                  <a:moveTo>
                    <a:pt x="102" y="17"/>
                  </a:moveTo>
                  <a:cubicBezTo>
                    <a:pt x="103" y="22"/>
                    <a:pt x="103" y="26"/>
                    <a:pt x="103" y="32"/>
                  </a:cubicBezTo>
                  <a:cubicBezTo>
                    <a:pt x="103" y="34"/>
                    <a:pt x="102" y="43"/>
                    <a:pt x="102" y="46"/>
                  </a:cubicBezTo>
                  <a:cubicBezTo>
                    <a:pt x="102" y="48"/>
                    <a:pt x="103" y="48"/>
                    <a:pt x="104" y="50"/>
                  </a:cubicBezTo>
                  <a:cubicBezTo>
                    <a:pt x="105" y="54"/>
                    <a:pt x="105" y="59"/>
                    <a:pt x="104" y="62"/>
                  </a:cubicBezTo>
                  <a:cubicBezTo>
                    <a:pt x="104" y="64"/>
                    <a:pt x="103" y="66"/>
                    <a:pt x="102" y="68"/>
                  </a:cubicBezTo>
                  <a:cubicBezTo>
                    <a:pt x="101" y="70"/>
                    <a:pt x="98" y="70"/>
                    <a:pt x="97" y="72"/>
                  </a:cubicBezTo>
                  <a:cubicBezTo>
                    <a:pt x="96" y="75"/>
                    <a:pt x="97" y="78"/>
                    <a:pt x="96" y="82"/>
                  </a:cubicBezTo>
                  <a:cubicBezTo>
                    <a:pt x="95" y="85"/>
                    <a:pt x="92" y="85"/>
                    <a:pt x="92" y="90"/>
                  </a:cubicBezTo>
                  <a:cubicBezTo>
                    <a:pt x="93" y="90"/>
                    <a:pt x="94" y="90"/>
                    <a:pt x="96" y="90"/>
                  </a:cubicBezTo>
                  <a:cubicBezTo>
                    <a:pt x="97" y="93"/>
                    <a:pt x="100" y="99"/>
                    <a:pt x="102" y="101"/>
                  </a:cubicBezTo>
                  <a:cubicBezTo>
                    <a:pt x="104" y="102"/>
                    <a:pt x="107" y="102"/>
                    <a:pt x="109" y="103"/>
                  </a:cubicBezTo>
                  <a:cubicBezTo>
                    <a:pt x="116" y="106"/>
                    <a:pt x="125" y="110"/>
                    <a:pt x="132" y="113"/>
                  </a:cubicBezTo>
                  <a:cubicBezTo>
                    <a:pt x="139" y="116"/>
                    <a:pt x="148" y="117"/>
                    <a:pt x="150" y="124"/>
                  </a:cubicBezTo>
                  <a:cubicBezTo>
                    <a:pt x="150" y="129"/>
                    <a:pt x="150" y="141"/>
                    <a:pt x="15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1"/>
                    <a:pt x="0" y="129"/>
                    <a:pt x="0" y="124"/>
                  </a:cubicBezTo>
                  <a:cubicBezTo>
                    <a:pt x="3" y="117"/>
                    <a:pt x="11" y="116"/>
                    <a:pt x="18" y="113"/>
                  </a:cubicBezTo>
                  <a:cubicBezTo>
                    <a:pt x="25" y="110"/>
                    <a:pt x="34" y="106"/>
                    <a:pt x="41" y="103"/>
                  </a:cubicBezTo>
                  <a:cubicBezTo>
                    <a:pt x="44" y="102"/>
                    <a:pt x="46" y="102"/>
                    <a:pt x="48" y="101"/>
                  </a:cubicBezTo>
                  <a:cubicBezTo>
                    <a:pt x="50" y="99"/>
                    <a:pt x="53" y="93"/>
                    <a:pt x="54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4" y="85"/>
                    <a:pt x="53" y="83"/>
                  </a:cubicBezTo>
                  <a:cubicBezTo>
                    <a:pt x="53" y="79"/>
                    <a:pt x="53" y="74"/>
                    <a:pt x="52" y="70"/>
                  </a:cubicBezTo>
                  <a:cubicBezTo>
                    <a:pt x="52" y="71"/>
                    <a:pt x="49" y="70"/>
                    <a:pt x="49" y="70"/>
                  </a:cubicBezTo>
                  <a:cubicBezTo>
                    <a:pt x="45" y="67"/>
                    <a:pt x="45" y="57"/>
                    <a:pt x="44" y="53"/>
                  </a:cubicBezTo>
                  <a:cubicBezTo>
                    <a:pt x="44" y="51"/>
                    <a:pt x="47" y="49"/>
                    <a:pt x="46" y="46"/>
                  </a:cubicBezTo>
                  <a:cubicBezTo>
                    <a:pt x="42" y="25"/>
                    <a:pt x="48" y="11"/>
                    <a:pt x="58" y="7"/>
                  </a:cubicBezTo>
                  <a:cubicBezTo>
                    <a:pt x="65" y="5"/>
                    <a:pt x="78" y="0"/>
                    <a:pt x="90" y="7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0" y="12"/>
                    <a:pt x="102" y="17"/>
                    <a:pt x="1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817796" y="592345"/>
            <a:ext cx="553234" cy="631410"/>
            <a:chOff x="4279901" y="5935663"/>
            <a:chExt cx="292100" cy="333376"/>
          </a:xfrm>
          <a:solidFill>
            <a:schemeClr val="tx1">
              <a:lumMod val="50000"/>
              <a:lumOff val="50000"/>
              <a:alpha val="30000"/>
            </a:schemeClr>
          </a:solidFill>
        </p:grpSpPr>
        <p:sp>
          <p:nvSpPr>
            <p:cNvPr id="4" name="Freeform 874"/>
            <p:cNvSpPr>
              <a:spLocks noEditPoints="1"/>
            </p:cNvSpPr>
            <p:nvPr/>
          </p:nvSpPr>
          <p:spPr bwMode="auto">
            <a:xfrm>
              <a:off x="4476751" y="5935663"/>
              <a:ext cx="95250" cy="333375"/>
            </a:xfrm>
            <a:custGeom>
              <a:avLst/>
              <a:gdLst>
                <a:gd name="T0" fmla="*/ 0 w 60"/>
                <a:gd name="T1" fmla="*/ 0 h 210"/>
                <a:gd name="T2" fmla="*/ 0 w 60"/>
                <a:gd name="T3" fmla="*/ 210 h 210"/>
                <a:gd name="T4" fmla="*/ 60 w 60"/>
                <a:gd name="T5" fmla="*/ 210 h 210"/>
                <a:gd name="T6" fmla="*/ 60 w 60"/>
                <a:gd name="T7" fmla="*/ 0 h 210"/>
                <a:gd name="T8" fmla="*/ 0 w 60"/>
                <a:gd name="T9" fmla="*/ 0 h 210"/>
                <a:gd name="T10" fmla="*/ 43 w 60"/>
                <a:gd name="T11" fmla="*/ 157 h 210"/>
                <a:gd name="T12" fmla="*/ 17 w 60"/>
                <a:gd name="T13" fmla="*/ 157 h 210"/>
                <a:gd name="T14" fmla="*/ 17 w 60"/>
                <a:gd name="T15" fmla="*/ 131 h 210"/>
                <a:gd name="T16" fmla="*/ 43 w 60"/>
                <a:gd name="T17" fmla="*/ 131 h 210"/>
                <a:gd name="T18" fmla="*/ 43 w 60"/>
                <a:gd name="T19" fmla="*/ 157 h 210"/>
                <a:gd name="T20" fmla="*/ 43 w 60"/>
                <a:gd name="T21" fmla="*/ 105 h 210"/>
                <a:gd name="T22" fmla="*/ 17 w 60"/>
                <a:gd name="T23" fmla="*/ 105 h 210"/>
                <a:gd name="T24" fmla="*/ 17 w 60"/>
                <a:gd name="T25" fmla="*/ 78 h 210"/>
                <a:gd name="T26" fmla="*/ 43 w 60"/>
                <a:gd name="T27" fmla="*/ 78 h 210"/>
                <a:gd name="T28" fmla="*/ 43 w 60"/>
                <a:gd name="T29" fmla="*/ 105 h 210"/>
                <a:gd name="T30" fmla="*/ 43 w 60"/>
                <a:gd name="T31" fmla="*/ 52 h 210"/>
                <a:gd name="T32" fmla="*/ 17 w 60"/>
                <a:gd name="T33" fmla="*/ 52 h 210"/>
                <a:gd name="T34" fmla="*/ 17 w 60"/>
                <a:gd name="T35" fmla="*/ 26 h 210"/>
                <a:gd name="T36" fmla="*/ 43 w 60"/>
                <a:gd name="T37" fmla="*/ 26 h 210"/>
                <a:gd name="T38" fmla="*/ 43 w 60"/>
                <a:gd name="T39" fmla="*/ 5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210">
                  <a:moveTo>
                    <a:pt x="0" y="0"/>
                  </a:moveTo>
                  <a:lnTo>
                    <a:pt x="0" y="210"/>
                  </a:lnTo>
                  <a:lnTo>
                    <a:pt x="60" y="210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43" y="157"/>
                  </a:moveTo>
                  <a:lnTo>
                    <a:pt x="17" y="157"/>
                  </a:lnTo>
                  <a:lnTo>
                    <a:pt x="17" y="131"/>
                  </a:lnTo>
                  <a:lnTo>
                    <a:pt x="43" y="131"/>
                  </a:lnTo>
                  <a:lnTo>
                    <a:pt x="43" y="157"/>
                  </a:lnTo>
                  <a:close/>
                  <a:moveTo>
                    <a:pt x="43" y="105"/>
                  </a:moveTo>
                  <a:lnTo>
                    <a:pt x="17" y="105"/>
                  </a:lnTo>
                  <a:lnTo>
                    <a:pt x="17" y="78"/>
                  </a:lnTo>
                  <a:lnTo>
                    <a:pt x="43" y="78"/>
                  </a:lnTo>
                  <a:lnTo>
                    <a:pt x="43" y="105"/>
                  </a:lnTo>
                  <a:close/>
                  <a:moveTo>
                    <a:pt x="43" y="52"/>
                  </a:moveTo>
                  <a:lnTo>
                    <a:pt x="17" y="52"/>
                  </a:lnTo>
                  <a:lnTo>
                    <a:pt x="17" y="26"/>
                  </a:lnTo>
                  <a:lnTo>
                    <a:pt x="43" y="26"/>
                  </a:lnTo>
                  <a:lnTo>
                    <a:pt x="4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75"/>
            <p:cNvSpPr>
              <a:spLocks noEditPoints="1"/>
            </p:cNvSpPr>
            <p:nvPr/>
          </p:nvSpPr>
          <p:spPr bwMode="auto">
            <a:xfrm>
              <a:off x="4279901" y="5981701"/>
              <a:ext cx="166688" cy="287338"/>
            </a:xfrm>
            <a:custGeom>
              <a:avLst/>
              <a:gdLst>
                <a:gd name="T0" fmla="*/ 87 w 105"/>
                <a:gd name="T1" fmla="*/ 9 h 181"/>
                <a:gd name="T2" fmla="*/ 49 w 105"/>
                <a:gd name="T3" fmla="*/ 9 h 181"/>
                <a:gd name="T4" fmla="*/ 49 w 105"/>
                <a:gd name="T5" fmla="*/ 23 h 181"/>
                <a:gd name="T6" fmla="*/ 24 w 105"/>
                <a:gd name="T7" fmla="*/ 23 h 181"/>
                <a:gd name="T8" fmla="*/ 24 w 105"/>
                <a:gd name="T9" fmla="*/ 0 h 181"/>
                <a:gd name="T10" fmla="*/ 16 w 105"/>
                <a:gd name="T11" fmla="*/ 0 h 181"/>
                <a:gd name="T12" fmla="*/ 16 w 105"/>
                <a:gd name="T13" fmla="*/ 23 h 181"/>
                <a:gd name="T14" fmla="*/ 0 w 105"/>
                <a:gd name="T15" fmla="*/ 23 h 181"/>
                <a:gd name="T16" fmla="*/ 0 w 105"/>
                <a:gd name="T17" fmla="*/ 181 h 181"/>
                <a:gd name="T18" fmla="*/ 105 w 105"/>
                <a:gd name="T19" fmla="*/ 181 h 181"/>
                <a:gd name="T20" fmla="*/ 105 w 105"/>
                <a:gd name="T21" fmla="*/ 23 h 181"/>
                <a:gd name="T22" fmla="*/ 87 w 105"/>
                <a:gd name="T23" fmla="*/ 23 h 181"/>
                <a:gd name="T24" fmla="*/ 87 w 105"/>
                <a:gd name="T25" fmla="*/ 9 h 181"/>
                <a:gd name="T26" fmla="*/ 43 w 105"/>
                <a:gd name="T27" fmla="*/ 128 h 181"/>
                <a:gd name="T28" fmla="*/ 16 w 105"/>
                <a:gd name="T29" fmla="*/ 128 h 181"/>
                <a:gd name="T30" fmla="*/ 16 w 105"/>
                <a:gd name="T31" fmla="*/ 102 h 181"/>
                <a:gd name="T32" fmla="*/ 43 w 105"/>
                <a:gd name="T33" fmla="*/ 102 h 181"/>
                <a:gd name="T34" fmla="*/ 43 w 105"/>
                <a:gd name="T35" fmla="*/ 128 h 181"/>
                <a:gd name="T36" fmla="*/ 43 w 105"/>
                <a:gd name="T37" fmla="*/ 76 h 181"/>
                <a:gd name="T38" fmla="*/ 16 w 105"/>
                <a:gd name="T39" fmla="*/ 76 h 181"/>
                <a:gd name="T40" fmla="*/ 16 w 105"/>
                <a:gd name="T41" fmla="*/ 49 h 181"/>
                <a:gd name="T42" fmla="*/ 43 w 105"/>
                <a:gd name="T43" fmla="*/ 49 h 181"/>
                <a:gd name="T44" fmla="*/ 43 w 105"/>
                <a:gd name="T45" fmla="*/ 76 h 181"/>
                <a:gd name="T46" fmla="*/ 87 w 105"/>
                <a:gd name="T47" fmla="*/ 128 h 181"/>
                <a:gd name="T48" fmla="*/ 61 w 105"/>
                <a:gd name="T49" fmla="*/ 128 h 181"/>
                <a:gd name="T50" fmla="*/ 61 w 105"/>
                <a:gd name="T51" fmla="*/ 102 h 181"/>
                <a:gd name="T52" fmla="*/ 87 w 105"/>
                <a:gd name="T53" fmla="*/ 102 h 181"/>
                <a:gd name="T54" fmla="*/ 87 w 105"/>
                <a:gd name="T55" fmla="*/ 128 h 181"/>
                <a:gd name="T56" fmla="*/ 87 w 105"/>
                <a:gd name="T57" fmla="*/ 76 h 181"/>
                <a:gd name="T58" fmla="*/ 61 w 105"/>
                <a:gd name="T59" fmla="*/ 76 h 181"/>
                <a:gd name="T60" fmla="*/ 61 w 105"/>
                <a:gd name="T61" fmla="*/ 49 h 181"/>
                <a:gd name="T62" fmla="*/ 87 w 105"/>
                <a:gd name="T63" fmla="*/ 49 h 181"/>
                <a:gd name="T64" fmla="*/ 87 w 105"/>
                <a:gd name="T65" fmla="*/ 7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81">
                  <a:moveTo>
                    <a:pt x="87" y="9"/>
                  </a:moveTo>
                  <a:lnTo>
                    <a:pt x="49" y="9"/>
                  </a:lnTo>
                  <a:lnTo>
                    <a:pt x="49" y="23"/>
                  </a:lnTo>
                  <a:lnTo>
                    <a:pt x="24" y="23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0" y="23"/>
                  </a:lnTo>
                  <a:lnTo>
                    <a:pt x="0" y="181"/>
                  </a:lnTo>
                  <a:lnTo>
                    <a:pt x="105" y="181"/>
                  </a:lnTo>
                  <a:lnTo>
                    <a:pt x="105" y="23"/>
                  </a:lnTo>
                  <a:lnTo>
                    <a:pt x="87" y="23"/>
                  </a:lnTo>
                  <a:lnTo>
                    <a:pt x="87" y="9"/>
                  </a:lnTo>
                  <a:close/>
                  <a:moveTo>
                    <a:pt x="43" y="128"/>
                  </a:moveTo>
                  <a:lnTo>
                    <a:pt x="16" y="128"/>
                  </a:lnTo>
                  <a:lnTo>
                    <a:pt x="16" y="102"/>
                  </a:lnTo>
                  <a:lnTo>
                    <a:pt x="43" y="102"/>
                  </a:lnTo>
                  <a:lnTo>
                    <a:pt x="43" y="128"/>
                  </a:lnTo>
                  <a:close/>
                  <a:moveTo>
                    <a:pt x="43" y="76"/>
                  </a:moveTo>
                  <a:lnTo>
                    <a:pt x="16" y="76"/>
                  </a:lnTo>
                  <a:lnTo>
                    <a:pt x="16" y="49"/>
                  </a:lnTo>
                  <a:lnTo>
                    <a:pt x="43" y="49"/>
                  </a:lnTo>
                  <a:lnTo>
                    <a:pt x="43" y="76"/>
                  </a:lnTo>
                  <a:close/>
                  <a:moveTo>
                    <a:pt x="87" y="128"/>
                  </a:moveTo>
                  <a:lnTo>
                    <a:pt x="61" y="128"/>
                  </a:lnTo>
                  <a:lnTo>
                    <a:pt x="61" y="102"/>
                  </a:lnTo>
                  <a:lnTo>
                    <a:pt x="87" y="102"/>
                  </a:lnTo>
                  <a:lnTo>
                    <a:pt x="87" y="128"/>
                  </a:lnTo>
                  <a:close/>
                  <a:moveTo>
                    <a:pt x="87" y="76"/>
                  </a:moveTo>
                  <a:lnTo>
                    <a:pt x="61" y="76"/>
                  </a:lnTo>
                  <a:lnTo>
                    <a:pt x="61" y="49"/>
                  </a:lnTo>
                  <a:lnTo>
                    <a:pt x="87" y="49"/>
                  </a:lnTo>
                  <a:lnTo>
                    <a:pt x="8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2136345"/>
            <a:ext cx="12190413" cy="258531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6000" dirty="0" smtClean="0">
                <a:solidFill>
                  <a:schemeClr val="tx1">
                    <a:alpha val="10000"/>
                  </a:schemeClr>
                </a:solidFill>
                <a:latin typeface="MyriadSetPro-Thin" panose="02000203050000020004" pitchFamily="2" charset="0"/>
                <a:ea typeface="方正兰亭细黑_GBK" panose="02000000000000000000" pitchFamily="2" charset="-122"/>
              </a:rPr>
              <a:t>SALES CENTER</a:t>
            </a:r>
            <a:endParaRPr lang="zh-CN" altLang="en-US" sz="16000" dirty="0">
              <a:solidFill>
                <a:schemeClr val="tx1">
                  <a:alpha val="10000"/>
                </a:schemeClr>
              </a:solidFill>
              <a:latin typeface="MyriadSetPro-Thin" panose="02000203050000020004" pitchFamily="2" charset="0"/>
              <a:ea typeface="方正兰亭细黑_GBK" panose="020000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9712" y="2628787"/>
            <a:ext cx="8910990" cy="160042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2015</a:t>
            </a: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年进驻</a:t>
            </a:r>
            <a:r>
              <a:rPr lang="en-US" altLang="zh-CN" sz="3200" spc="3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1,628</a:t>
            </a: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个售楼处</a:t>
            </a:r>
            <a:endParaRPr lang="en-US" altLang="zh-CN" sz="3200" spc="3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同比增加</a:t>
            </a:r>
            <a:r>
              <a:rPr lang="en-US" altLang="zh-CN" sz="3200" spc="3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322</a:t>
            </a: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</a:t>
            </a:r>
            <a:endParaRPr lang="zh-CN" altLang="en-US" sz="3200" spc="3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8"/>
          <p:cNvSpPr>
            <a:spLocks noEditPoints="1"/>
          </p:cNvSpPr>
          <p:nvPr/>
        </p:nvSpPr>
        <p:spPr bwMode="auto">
          <a:xfrm>
            <a:off x="5778707" y="592344"/>
            <a:ext cx="631412" cy="631412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6 w 288"/>
              <a:gd name="T11" fmla="*/ 106 h 288"/>
              <a:gd name="T12" fmla="*/ 135 w 288"/>
              <a:gd name="T13" fmla="*/ 208 h 288"/>
              <a:gd name="T14" fmla="*/ 122 w 288"/>
              <a:gd name="T15" fmla="*/ 213 h 288"/>
              <a:gd name="T16" fmla="*/ 113 w 288"/>
              <a:gd name="T17" fmla="*/ 213 h 288"/>
              <a:gd name="T18" fmla="*/ 101 w 288"/>
              <a:gd name="T19" fmla="*/ 208 h 288"/>
              <a:gd name="T20" fmla="*/ 53 w 288"/>
              <a:gd name="T21" fmla="*/ 160 h 288"/>
              <a:gd name="T22" fmla="*/ 53 w 288"/>
              <a:gd name="T23" fmla="*/ 149 h 288"/>
              <a:gd name="T24" fmla="*/ 72 w 288"/>
              <a:gd name="T25" fmla="*/ 130 h 288"/>
              <a:gd name="T26" fmla="*/ 82 w 288"/>
              <a:gd name="T27" fmla="*/ 130 h 288"/>
              <a:gd name="T28" fmla="*/ 113 w 288"/>
              <a:gd name="T29" fmla="*/ 161 h 288"/>
              <a:gd name="T30" fmla="*/ 123 w 288"/>
              <a:gd name="T31" fmla="*/ 161 h 288"/>
              <a:gd name="T32" fmla="*/ 207 w 288"/>
              <a:gd name="T33" fmla="*/ 77 h 288"/>
              <a:gd name="T34" fmla="*/ 217 w 288"/>
              <a:gd name="T35" fmla="*/ 77 h 288"/>
              <a:gd name="T36" fmla="*/ 236 w 288"/>
              <a:gd name="T37" fmla="*/ 96 h 288"/>
              <a:gd name="T38" fmla="*/ 236 w 288"/>
              <a:gd name="T39" fmla="*/ 1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882155"/>
            <a:ext cx="12190413" cy="509369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32300" dirty="0" smtClean="0">
                <a:solidFill>
                  <a:schemeClr val="tx1">
                    <a:alpha val="10000"/>
                  </a:schemeClr>
                </a:solidFill>
                <a:latin typeface="MyriadSetPro-Thin" panose="02000203050000020004" pitchFamily="2" charset="0"/>
                <a:ea typeface="微软雅黑" panose="020B0503020204020204" pitchFamily="34" charset="-122"/>
              </a:rPr>
              <a:t>CLIENT</a:t>
            </a:r>
            <a:endParaRPr lang="zh-CN" altLang="en-US" sz="32300" dirty="0">
              <a:solidFill>
                <a:schemeClr val="tx1">
                  <a:alpha val="10000"/>
                </a:schemeClr>
              </a:solidFill>
              <a:latin typeface="MyriadSetPro-Thin" panose="02000203050000020004" pitchFamily="2" charset="0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9712" y="1890123"/>
            <a:ext cx="8910990" cy="307775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累计服务</a:t>
            </a:r>
            <a:endParaRPr lang="en-US" altLang="zh-CN" sz="3200" spc="3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近</a:t>
            </a:r>
            <a:r>
              <a:rPr lang="en-US" altLang="zh-CN" sz="3200" spc="3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17,200</a:t>
            </a: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家开发商</a:t>
            </a:r>
            <a:endParaRPr lang="en-US" altLang="zh-CN" sz="3200" spc="3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spc="3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338</a:t>
            </a: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个政府机构</a:t>
            </a:r>
            <a:endParaRPr lang="en-US" altLang="zh-CN" sz="3200" spc="3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spc="3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63</a:t>
            </a: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所金融机构</a:t>
            </a:r>
            <a:endParaRPr lang="zh-CN" altLang="en-US" sz="3200" spc="300" dirty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882155"/>
            <a:ext cx="12190413" cy="509369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32300" dirty="0" smtClean="0">
                <a:solidFill>
                  <a:schemeClr val="tx1">
                    <a:alpha val="10000"/>
                  </a:schemeClr>
                </a:solidFill>
                <a:latin typeface="MyriadSetPro-Thin" panose="02000203050000020004" pitchFamily="2" charset="0"/>
                <a:ea typeface="微软雅黑" panose="020B0503020204020204" pitchFamily="34" charset="-122"/>
              </a:rPr>
              <a:t>CLIENT</a:t>
            </a:r>
            <a:endParaRPr lang="zh-CN" altLang="en-US" sz="32300" dirty="0">
              <a:solidFill>
                <a:schemeClr val="tx1">
                  <a:alpha val="10000"/>
                </a:schemeClr>
              </a:solidFill>
              <a:latin typeface="MyriadSetPro-Thin" panose="02000203050000020004" pitchFamily="2" charset="0"/>
              <a:ea typeface="微软雅黑" panose="020B0503020204020204" pitchFamily="34" charset="-122"/>
            </a:endParaRPr>
          </a:p>
        </p:txBody>
      </p:sp>
      <p:sp>
        <p:nvSpPr>
          <p:cNvPr id="3" name="Freeform 138"/>
          <p:cNvSpPr>
            <a:spLocks noEditPoints="1"/>
          </p:cNvSpPr>
          <p:nvPr/>
        </p:nvSpPr>
        <p:spPr bwMode="auto">
          <a:xfrm>
            <a:off x="5778707" y="592344"/>
            <a:ext cx="631412" cy="631412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6 w 288"/>
              <a:gd name="T11" fmla="*/ 106 h 288"/>
              <a:gd name="T12" fmla="*/ 135 w 288"/>
              <a:gd name="T13" fmla="*/ 208 h 288"/>
              <a:gd name="T14" fmla="*/ 122 w 288"/>
              <a:gd name="T15" fmla="*/ 213 h 288"/>
              <a:gd name="T16" fmla="*/ 113 w 288"/>
              <a:gd name="T17" fmla="*/ 213 h 288"/>
              <a:gd name="T18" fmla="*/ 101 w 288"/>
              <a:gd name="T19" fmla="*/ 208 h 288"/>
              <a:gd name="T20" fmla="*/ 53 w 288"/>
              <a:gd name="T21" fmla="*/ 160 h 288"/>
              <a:gd name="T22" fmla="*/ 53 w 288"/>
              <a:gd name="T23" fmla="*/ 149 h 288"/>
              <a:gd name="T24" fmla="*/ 72 w 288"/>
              <a:gd name="T25" fmla="*/ 130 h 288"/>
              <a:gd name="T26" fmla="*/ 82 w 288"/>
              <a:gd name="T27" fmla="*/ 130 h 288"/>
              <a:gd name="T28" fmla="*/ 113 w 288"/>
              <a:gd name="T29" fmla="*/ 161 h 288"/>
              <a:gd name="T30" fmla="*/ 123 w 288"/>
              <a:gd name="T31" fmla="*/ 161 h 288"/>
              <a:gd name="T32" fmla="*/ 207 w 288"/>
              <a:gd name="T33" fmla="*/ 77 h 288"/>
              <a:gd name="T34" fmla="*/ 217 w 288"/>
              <a:gd name="T35" fmla="*/ 77 h 288"/>
              <a:gd name="T36" fmla="*/ 236 w 288"/>
              <a:gd name="T37" fmla="*/ 96 h 288"/>
              <a:gd name="T38" fmla="*/ 236 w 288"/>
              <a:gd name="T39" fmla="*/ 1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39712" y="3121230"/>
            <a:ext cx="8910990" cy="61554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累计服务</a:t>
            </a:r>
            <a:r>
              <a:rPr lang="en-US" altLang="zh-CN" sz="3200" spc="3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8,680,000</a:t>
            </a: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位小业主客户</a:t>
            </a:r>
            <a:endParaRPr lang="en-US" altLang="zh-CN" sz="3200" spc="3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823589" y="629307"/>
            <a:ext cx="541648" cy="557486"/>
            <a:chOff x="2336800" y="2732088"/>
            <a:chExt cx="271463" cy="279401"/>
          </a:xfrm>
          <a:solidFill>
            <a:schemeClr val="tx1">
              <a:lumMod val="50000"/>
              <a:lumOff val="50000"/>
              <a:alpha val="30000"/>
            </a:schemeClr>
          </a:solidFill>
        </p:grpSpPr>
        <p:sp>
          <p:nvSpPr>
            <p:cNvPr id="4" name="Freeform 145"/>
            <p:cNvSpPr/>
            <p:nvPr/>
          </p:nvSpPr>
          <p:spPr bwMode="auto">
            <a:xfrm>
              <a:off x="2338388" y="2936876"/>
              <a:ext cx="269875" cy="74613"/>
            </a:xfrm>
            <a:custGeom>
              <a:avLst/>
              <a:gdLst>
                <a:gd name="T0" fmla="*/ 278 w 278"/>
                <a:gd name="T1" fmla="*/ 1 h 77"/>
                <a:gd name="T2" fmla="*/ 253 w 278"/>
                <a:gd name="T3" fmla="*/ 23 h 77"/>
                <a:gd name="T4" fmla="*/ 253 w 278"/>
                <a:gd name="T5" fmla="*/ 23 h 77"/>
                <a:gd name="T6" fmla="*/ 253 w 278"/>
                <a:gd name="T7" fmla="*/ 23 h 77"/>
                <a:gd name="T8" fmla="*/ 140 w 278"/>
                <a:gd name="T9" fmla="*/ 52 h 77"/>
                <a:gd name="T10" fmla="*/ 38 w 278"/>
                <a:gd name="T11" fmla="*/ 30 h 77"/>
                <a:gd name="T12" fmla="*/ 0 w 278"/>
                <a:gd name="T13" fmla="*/ 0 h 77"/>
                <a:gd name="T14" fmla="*/ 47 w 278"/>
                <a:gd name="T15" fmla="*/ 56 h 77"/>
                <a:gd name="T16" fmla="*/ 140 w 278"/>
                <a:gd name="T17" fmla="*/ 77 h 77"/>
                <a:gd name="T18" fmla="*/ 243 w 278"/>
                <a:gd name="T19" fmla="*/ 50 h 77"/>
                <a:gd name="T20" fmla="*/ 243 w 278"/>
                <a:gd name="T21" fmla="*/ 50 h 77"/>
                <a:gd name="T22" fmla="*/ 278 w 278"/>
                <a:gd name="T2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7">
                  <a:moveTo>
                    <a:pt x="278" y="1"/>
                  </a:moveTo>
                  <a:cubicBezTo>
                    <a:pt x="271" y="9"/>
                    <a:pt x="263" y="16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23" y="42"/>
                    <a:pt x="183" y="52"/>
                    <a:pt x="140" y="52"/>
                  </a:cubicBezTo>
                  <a:cubicBezTo>
                    <a:pt x="103" y="52"/>
                    <a:pt x="67" y="44"/>
                    <a:pt x="38" y="30"/>
                  </a:cubicBezTo>
                  <a:cubicBezTo>
                    <a:pt x="22" y="22"/>
                    <a:pt x="9" y="11"/>
                    <a:pt x="0" y="0"/>
                  </a:cubicBezTo>
                  <a:cubicBezTo>
                    <a:pt x="2" y="21"/>
                    <a:pt x="18" y="41"/>
                    <a:pt x="47" y="56"/>
                  </a:cubicBezTo>
                  <a:cubicBezTo>
                    <a:pt x="73" y="70"/>
                    <a:pt x="107" y="77"/>
                    <a:pt x="140" y="77"/>
                  </a:cubicBezTo>
                  <a:cubicBezTo>
                    <a:pt x="178" y="77"/>
                    <a:pt x="216" y="67"/>
                    <a:pt x="243" y="50"/>
                  </a:cubicBezTo>
                  <a:cubicBezTo>
                    <a:pt x="243" y="50"/>
                    <a:pt x="243" y="50"/>
                    <a:pt x="243" y="50"/>
                  </a:cubicBezTo>
                  <a:cubicBezTo>
                    <a:pt x="265" y="36"/>
                    <a:pt x="276" y="19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46"/>
            <p:cNvSpPr/>
            <p:nvPr/>
          </p:nvSpPr>
          <p:spPr bwMode="auto">
            <a:xfrm>
              <a:off x="2338388" y="2897188"/>
              <a:ext cx="269875" cy="73025"/>
            </a:xfrm>
            <a:custGeom>
              <a:avLst/>
              <a:gdLst>
                <a:gd name="T0" fmla="*/ 253 w 278"/>
                <a:gd name="T1" fmla="*/ 22 h 76"/>
                <a:gd name="T2" fmla="*/ 253 w 278"/>
                <a:gd name="T3" fmla="*/ 23 h 76"/>
                <a:gd name="T4" fmla="*/ 253 w 278"/>
                <a:gd name="T5" fmla="*/ 23 h 76"/>
                <a:gd name="T6" fmla="*/ 140 w 278"/>
                <a:gd name="T7" fmla="*/ 52 h 76"/>
                <a:gd name="T8" fmla="*/ 38 w 278"/>
                <a:gd name="T9" fmla="*/ 30 h 76"/>
                <a:gd name="T10" fmla="*/ 0 w 278"/>
                <a:gd name="T11" fmla="*/ 0 h 76"/>
                <a:gd name="T12" fmla="*/ 47 w 278"/>
                <a:gd name="T13" fmla="*/ 56 h 76"/>
                <a:gd name="T14" fmla="*/ 140 w 278"/>
                <a:gd name="T15" fmla="*/ 76 h 76"/>
                <a:gd name="T16" fmla="*/ 243 w 278"/>
                <a:gd name="T17" fmla="*/ 49 h 76"/>
                <a:gd name="T18" fmla="*/ 243 w 278"/>
                <a:gd name="T19" fmla="*/ 49 h 76"/>
                <a:gd name="T20" fmla="*/ 278 w 278"/>
                <a:gd name="T21" fmla="*/ 1 h 76"/>
                <a:gd name="T22" fmla="*/ 253 w 278"/>
                <a:gd name="T23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6">
                  <a:moveTo>
                    <a:pt x="253" y="22"/>
                  </a:move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23" y="42"/>
                    <a:pt x="183" y="52"/>
                    <a:pt x="140" y="52"/>
                  </a:cubicBezTo>
                  <a:cubicBezTo>
                    <a:pt x="103" y="52"/>
                    <a:pt x="67" y="44"/>
                    <a:pt x="38" y="30"/>
                  </a:cubicBezTo>
                  <a:cubicBezTo>
                    <a:pt x="22" y="21"/>
                    <a:pt x="9" y="11"/>
                    <a:pt x="0" y="0"/>
                  </a:cubicBezTo>
                  <a:cubicBezTo>
                    <a:pt x="2" y="20"/>
                    <a:pt x="18" y="41"/>
                    <a:pt x="47" y="56"/>
                  </a:cubicBezTo>
                  <a:cubicBezTo>
                    <a:pt x="73" y="70"/>
                    <a:pt x="107" y="76"/>
                    <a:pt x="140" y="76"/>
                  </a:cubicBezTo>
                  <a:cubicBezTo>
                    <a:pt x="178" y="76"/>
                    <a:pt x="216" y="67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65" y="35"/>
                    <a:pt x="276" y="18"/>
                    <a:pt x="278" y="1"/>
                  </a:cubicBezTo>
                  <a:cubicBezTo>
                    <a:pt x="271" y="9"/>
                    <a:pt x="263" y="16"/>
                    <a:pt x="25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47"/>
            <p:cNvSpPr/>
            <p:nvPr/>
          </p:nvSpPr>
          <p:spPr bwMode="auto">
            <a:xfrm>
              <a:off x="2338388" y="2855913"/>
              <a:ext cx="269875" cy="73025"/>
            </a:xfrm>
            <a:custGeom>
              <a:avLst/>
              <a:gdLst>
                <a:gd name="T0" fmla="*/ 253 w 278"/>
                <a:gd name="T1" fmla="*/ 22 h 76"/>
                <a:gd name="T2" fmla="*/ 253 w 278"/>
                <a:gd name="T3" fmla="*/ 22 h 76"/>
                <a:gd name="T4" fmla="*/ 253 w 278"/>
                <a:gd name="T5" fmla="*/ 22 h 76"/>
                <a:gd name="T6" fmla="*/ 140 w 278"/>
                <a:gd name="T7" fmla="*/ 52 h 76"/>
                <a:gd name="T8" fmla="*/ 38 w 278"/>
                <a:gd name="T9" fmla="*/ 29 h 76"/>
                <a:gd name="T10" fmla="*/ 0 w 278"/>
                <a:gd name="T11" fmla="*/ 0 h 76"/>
                <a:gd name="T12" fmla="*/ 47 w 278"/>
                <a:gd name="T13" fmla="*/ 55 h 76"/>
                <a:gd name="T14" fmla="*/ 140 w 278"/>
                <a:gd name="T15" fmla="*/ 76 h 76"/>
                <a:gd name="T16" fmla="*/ 243 w 278"/>
                <a:gd name="T17" fmla="*/ 49 h 76"/>
                <a:gd name="T18" fmla="*/ 243 w 278"/>
                <a:gd name="T19" fmla="*/ 49 h 76"/>
                <a:gd name="T20" fmla="*/ 278 w 278"/>
                <a:gd name="T21" fmla="*/ 1 h 76"/>
                <a:gd name="T22" fmla="*/ 253 w 278"/>
                <a:gd name="T23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6">
                  <a:moveTo>
                    <a:pt x="253" y="22"/>
                  </a:move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23" y="41"/>
                    <a:pt x="183" y="52"/>
                    <a:pt x="140" y="52"/>
                  </a:cubicBezTo>
                  <a:cubicBezTo>
                    <a:pt x="103" y="52"/>
                    <a:pt x="67" y="44"/>
                    <a:pt x="38" y="29"/>
                  </a:cubicBezTo>
                  <a:cubicBezTo>
                    <a:pt x="22" y="21"/>
                    <a:pt x="9" y="11"/>
                    <a:pt x="0" y="0"/>
                  </a:cubicBezTo>
                  <a:cubicBezTo>
                    <a:pt x="2" y="20"/>
                    <a:pt x="18" y="41"/>
                    <a:pt x="47" y="55"/>
                  </a:cubicBezTo>
                  <a:cubicBezTo>
                    <a:pt x="73" y="69"/>
                    <a:pt x="107" y="76"/>
                    <a:pt x="140" y="76"/>
                  </a:cubicBezTo>
                  <a:cubicBezTo>
                    <a:pt x="178" y="76"/>
                    <a:pt x="216" y="67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65" y="35"/>
                    <a:pt x="276" y="18"/>
                    <a:pt x="278" y="1"/>
                  </a:cubicBezTo>
                  <a:cubicBezTo>
                    <a:pt x="271" y="9"/>
                    <a:pt x="263" y="16"/>
                    <a:pt x="25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8"/>
            <p:cNvSpPr>
              <a:spLocks noEditPoints="1"/>
            </p:cNvSpPr>
            <p:nvPr/>
          </p:nvSpPr>
          <p:spPr bwMode="auto">
            <a:xfrm>
              <a:off x="2336800" y="2732088"/>
              <a:ext cx="271463" cy="165100"/>
            </a:xfrm>
            <a:custGeom>
              <a:avLst/>
              <a:gdLst>
                <a:gd name="T0" fmla="*/ 2 w 280"/>
                <a:gd name="T1" fmla="*/ 78 h 171"/>
                <a:gd name="T2" fmla="*/ 49 w 280"/>
                <a:gd name="T3" fmla="*/ 141 h 171"/>
                <a:gd name="T4" fmla="*/ 245 w 280"/>
                <a:gd name="T5" fmla="*/ 135 h 171"/>
                <a:gd name="T6" fmla="*/ 245 w 280"/>
                <a:gd name="T7" fmla="*/ 135 h 171"/>
                <a:gd name="T8" fmla="*/ 280 w 280"/>
                <a:gd name="T9" fmla="*/ 84 h 171"/>
                <a:gd name="T10" fmla="*/ 280 w 280"/>
                <a:gd name="T11" fmla="*/ 81 h 171"/>
                <a:gd name="T12" fmla="*/ 280 w 280"/>
                <a:gd name="T13" fmla="*/ 77 h 171"/>
                <a:gd name="T14" fmla="*/ 233 w 280"/>
                <a:gd name="T15" fmla="*/ 21 h 171"/>
                <a:gd name="T16" fmla="*/ 140 w 280"/>
                <a:gd name="T17" fmla="*/ 0 h 171"/>
                <a:gd name="T18" fmla="*/ 133 w 280"/>
                <a:gd name="T19" fmla="*/ 1 h 171"/>
                <a:gd name="T20" fmla="*/ 132 w 280"/>
                <a:gd name="T21" fmla="*/ 1 h 171"/>
                <a:gd name="T22" fmla="*/ 119 w 280"/>
                <a:gd name="T23" fmla="*/ 1 h 171"/>
                <a:gd name="T24" fmla="*/ 119 w 280"/>
                <a:gd name="T25" fmla="*/ 1 h 171"/>
                <a:gd name="T26" fmla="*/ 106 w 280"/>
                <a:gd name="T27" fmla="*/ 3 h 171"/>
                <a:gd name="T28" fmla="*/ 106 w 280"/>
                <a:gd name="T29" fmla="*/ 3 h 171"/>
                <a:gd name="T30" fmla="*/ 93 w 280"/>
                <a:gd name="T31" fmla="*/ 5 h 171"/>
                <a:gd name="T32" fmla="*/ 93 w 280"/>
                <a:gd name="T33" fmla="*/ 5 h 171"/>
                <a:gd name="T34" fmla="*/ 37 w 280"/>
                <a:gd name="T35" fmla="*/ 27 h 171"/>
                <a:gd name="T36" fmla="*/ 37 w 280"/>
                <a:gd name="T37" fmla="*/ 27 h 171"/>
                <a:gd name="T38" fmla="*/ 2 w 280"/>
                <a:gd name="T39" fmla="*/ 78 h 171"/>
                <a:gd name="T40" fmla="*/ 230 w 280"/>
                <a:gd name="T41" fmla="*/ 127 h 171"/>
                <a:gd name="T42" fmla="*/ 230 w 280"/>
                <a:gd name="T43" fmla="*/ 127 h 171"/>
                <a:gd name="T44" fmla="*/ 62 w 280"/>
                <a:gd name="T45" fmla="*/ 133 h 171"/>
                <a:gd name="T46" fmla="*/ 52 w 280"/>
                <a:gd name="T47" fmla="*/ 35 h 171"/>
                <a:gd name="T48" fmla="*/ 220 w 280"/>
                <a:gd name="T49" fmla="*/ 30 h 171"/>
                <a:gd name="T50" fmla="*/ 230 w 280"/>
                <a:gd name="T51" fmla="*/ 12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171">
                  <a:moveTo>
                    <a:pt x="2" y="78"/>
                  </a:moveTo>
                  <a:cubicBezTo>
                    <a:pt x="0" y="101"/>
                    <a:pt x="16" y="125"/>
                    <a:pt x="49" y="141"/>
                  </a:cubicBezTo>
                  <a:cubicBezTo>
                    <a:pt x="106" y="171"/>
                    <a:pt x="194" y="168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68" y="120"/>
                    <a:pt x="279" y="102"/>
                    <a:pt x="280" y="84"/>
                  </a:cubicBezTo>
                  <a:cubicBezTo>
                    <a:pt x="280" y="83"/>
                    <a:pt x="280" y="82"/>
                    <a:pt x="280" y="81"/>
                  </a:cubicBezTo>
                  <a:cubicBezTo>
                    <a:pt x="280" y="80"/>
                    <a:pt x="280" y="78"/>
                    <a:pt x="280" y="77"/>
                  </a:cubicBezTo>
                  <a:cubicBezTo>
                    <a:pt x="278" y="56"/>
                    <a:pt x="262" y="36"/>
                    <a:pt x="233" y="21"/>
                  </a:cubicBezTo>
                  <a:cubicBezTo>
                    <a:pt x="206" y="7"/>
                    <a:pt x="173" y="0"/>
                    <a:pt x="140" y="0"/>
                  </a:cubicBezTo>
                  <a:cubicBezTo>
                    <a:pt x="138" y="0"/>
                    <a:pt x="135" y="0"/>
                    <a:pt x="133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28" y="1"/>
                    <a:pt x="124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5" y="2"/>
                    <a:pt x="110" y="2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4"/>
                    <a:pt x="97" y="4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72" y="10"/>
                    <a:pt x="52" y="1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4" y="42"/>
                    <a:pt x="3" y="60"/>
                    <a:pt x="2" y="78"/>
                  </a:cubicBezTo>
                  <a:close/>
                  <a:moveTo>
                    <a:pt x="230" y="127"/>
                  </a:moveTo>
                  <a:cubicBezTo>
                    <a:pt x="230" y="127"/>
                    <a:pt x="230" y="127"/>
                    <a:pt x="230" y="127"/>
                  </a:cubicBezTo>
                  <a:cubicBezTo>
                    <a:pt x="187" y="156"/>
                    <a:pt x="111" y="158"/>
                    <a:pt x="62" y="133"/>
                  </a:cubicBezTo>
                  <a:cubicBezTo>
                    <a:pt x="13" y="107"/>
                    <a:pt x="8" y="63"/>
                    <a:pt x="52" y="35"/>
                  </a:cubicBezTo>
                  <a:cubicBezTo>
                    <a:pt x="95" y="6"/>
                    <a:pt x="171" y="4"/>
                    <a:pt x="220" y="30"/>
                  </a:cubicBezTo>
                  <a:cubicBezTo>
                    <a:pt x="269" y="55"/>
                    <a:pt x="274" y="99"/>
                    <a:pt x="23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49"/>
            <p:cNvSpPr>
              <a:spLocks noEditPoints="1"/>
            </p:cNvSpPr>
            <p:nvPr/>
          </p:nvSpPr>
          <p:spPr bwMode="auto">
            <a:xfrm>
              <a:off x="2352675" y="2740026"/>
              <a:ext cx="241300" cy="139700"/>
            </a:xfrm>
            <a:custGeom>
              <a:avLst/>
              <a:gdLst>
                <a:gd name="T0" fmla="*/ 40 w 248"/>
                <a:gd name="T1" fmla="*/ 29 h 144"/>
                <a:gd name="T2" fmla="*/ 50 w 248"/>
                <a:gd name="T3" fmla="*/ 120 h 144"/>
                <a:gd name="T4" fmla="*/ 208 w 248"/>
                <a:gd name="T5" fmla="*/ 115 h 144"/>
                <a:gd name="T6" fmla="*/ 198 w 248"/>
                <a:gd name="T7" fmla="*/ 24 h 144"/>
                <a:gd name="T8" fmla="*/ 40 w 248"/>
                <a:gd name="T9" fmla="*/ 29 h 144"/>
                <a:gd name="T10" fmla="*/ 81 w 248"/>
                <a:gd name="T11" fmla="*/ 107 h 144"/>
                <a:gd name="T12" fmla="*/ 74 w 248"/>
                <a:gd name="T13" fmla="*/ 111 h 144"/>
                <a:gd name="T14" fmla="*/ 68 w 248"/>
                <a:gd name="T15" fmla="*/ 111 h 144"/>
                <a:gd name="T16" fmla="*/ 67 w 248"/>
                <a:gd name="T17" fmla="*/ 110 h 144"/>
                <a:gd name="T18" fmla="*/ 65 w 248"/>
                <a:gd name="T19" fmla="*/ 109 h 144"/>
                <a:gd name="T20" fmla="*/ 64 w 248"/>
                <a:gd name="T21" fmla="*/ 106 h 144"/>
                <a:gd name="T22" fmla="*/ 71 w 248"/>
                <a:gd name="T23" fmla="*/ 101 h 144"/>
                <a:gd name="T24" fmla="*/ 51 w 248"/>
                <a:gd name="T25" fmla="*/ 82 h 144"/>
                <a:gd name="T26" fmla="*/ 52 w 248"/>
                <a:gd name="T27" fmla="*/ 81 h 144"/>
                <a:gd name="T28" fmla="*/ 69 w 248"/>
                <a:gd name="T29" fmla="*/ 76 h 144"/>
                <a:gd name="T30" fmla="*/ 71 w 248"/>
                <a:gd name="T31" fmla="*/ 76 h 144"/>
                <a:gd name="T32" fmla="*/ 86 w 248"/>
                <a:gd name="T33" fmla="*/ 91 h 144"/>
                <a:gd name="T34" fmla="*/ 114 w 248"/>
                <a:gd name="T35" fmla="*/ 73 h 144"/>
                <a:gd name="T36" fmla="*/ 113 w 248"/>
                <a:gd name="T37" fmla="*/ 41 h 144"/>
                <a:gd name="T38" fmla="*/ 168 w 248"/>
                <a:gd name="T39" fmla="*/ 38 h 144"/>
                <a:gd name="T40" fmla="*/ 175 w 248"/>
                <a:gd name="T41" fmla="*/ 33 h 144"/>
                <a:gd name="T42" fmla="*/ 182 w 248"/>
                <a:gd name="T43" fmla="*/ 33 h 144"/>
                <a:gd name="T44" fmla="*/ 185 w 248"/>
                <a:gd name="T45" fmla="*/ 35 h 144"/>
                <a:gd name="T46" fmla="*/ 185 w 248"/>
                <a:gd name="T47" fmla="*/ 38 h 144"/>
                <a:gd name="T48" fmla="*/ 178 w 248"/>
                <a:gd name="T49" fmla="*/ 43 h 144"/>
                <a:gd name="T50" fmla="*/ 195 w 248"/>
                <a:gd name="T51" fmla="*/ 61 h 144"/>
                <a:gd name="T52" fmla="*/ 193 w 248"/>
                <a:gd name="T53" fmla="*/ 62 h 144"/>
                <a:gd name="T54" fmla="*/ 179 w 248"/>
                <a:gd name="T55" fmla="*/ 66 h 144"/>
                <a:gd name="T56" fmla="*/ 176 w 248"/>
                <a:gd name="T57" fmla="*/ 66 h 144"/>
                <a:gd name="T58" fmla="*/ 163 w 248"/>
                <a:gd name="T59" fmla="*/ 53 h 144"/>
                <a:gd name="T60" fmla="*/ 137 w 248"/>
                <a:gd name="T61" fmla="*/ 70 h 144"/>
                <a:gd name="T62" fmla="*/ 137 w 248"/>
                <a:gd name="T63" fmla="*/ 103 h 144"/>
                <a:gd name="T64" fmla="*/ 81 w 248"/>
                <a:gd name="T65" fmla="*/ 10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144">
                  <a:moveTo>
                    <a:pt x="40" y="29"/>
                  </a:moveTo>
                  <a:cubicBezTo>
                    <a:pt x="0" y="56"/>
                    <a:pt x="4" y="96"/>
                    <a:pt x="50" y="120"/>
                  </a:cubicBezTo>
                  <a:cubicBezTo>
                    <a:pt x="96" y="144"/>
                    <a:pt x="167" y="142"/>
                    <a:pt x="208" y="115"/>
                  </a:cubicBezTo>
                  <a:cubicBezTo>
                    <a:pt x="248" y="89"/>
                    <a:pt x="244" y="48"/>
                    <a:pt x="198" y="24"/>
                  </a:cubicBezTo>
                  <a:cubicBezTo>
                    <a:pt x="152" y="0"/>
                    <a:pt x="81" y="2"/>
                    <a:pt x="40" y="29"/>
                  </a:cubicBezTo>
                  <a:close/>
                  <a:moveTo>
                    <a:pt x="81" y="107"/>
                  </a:moveTo>
                  <a:cubicBezTo>
                    <a:pt x="74" y="111"/>
                    <a:pt x="74" y="111"/>
                    <a:pt x="74" y="111"/>
                  </a:cubicBezTo>
                  <a:cubicBezTo>
                    <a:pt x="72" y="112"/>
                    <a:pt x="71" y="112"/>
                    <a:pt x="68" y="111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2" y="108"/>
                    <a:pt x="62" y="107"/>
                    <a:pt x="64" y="106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65" y="99"/>
                    <a:pt x="46" y="85"/>
                    <a:pt x="51" y="82"/>
                  </a:cubicBezTo>
                  <a:cubicBezTo>
                    <a:pt x="51" y="82"/>
                    <a:pt x="51" y="82"/>
                    <a:pt x="52" y="81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6"/>
                    <a:pt x="71" y="76"/>
                    <a:pt x="71" y="76"/>
                  </a:cubicBezTo>
                  <a:cubicBezTo>
                    <a:pt x="72" y="77"/>
                    <a:pt x="77" y="86"/>
                    <a:pt x="86" y="91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08" y="66"/>
                    <a:pt x="95" y="53"/>
                    <a:pt x="113" y="41"/>
                  </a:cubicBezTo>
                  <a:cubicBezTo>
                    <a:pt x="134" y="27"/>
                    <a:pt x="161" y="34"/>
                    <a:pt x="168" y="38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8" y="32"/>
                    <a:pt x="179" y="32"/>
                    <a:pt x="182" y="33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8" y="36"/>
                    <a:pt x="188" y="37"/>
                    <a:pt x="185" y="38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83" y="45"/>
                    <a:pt x="200" y="58"/>
                    <a:pt x="195" y="61"/>
                  </a:cubicBezTo>
                  <a:cubicBezTo>
                    <a:pt x="195" y="62"/>
                    <a:pt x="194" y="62"/>
                    <a:pt x="193" y="62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78" y="66"/>
                    <a:pt x="177" y="66"/>
                    <a:pt x="176" y="66"/>
                  </a:cubicBezTo>
                  <a:cubicBezTo>
                    <a:pt x="175" y="65"/>
                    <a:pt x="170" y="56"/>
                    <a:pt x="163" y="53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3" y="78"/>
                    <a:pt x="155" y="91"/>
                    <a:pt x="137" y="103"/>
                  </a:cubicBezTo>
                  <a:cubicBezTo>
                    <a:pt x="117" y="116"/>
                    <a:pt x="93" y="111"/>
                    <a:pt x="81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50"/>
            <p:cNvSpPr/>
            <p:nvPr/>
          </p:nvSpPr>
          <p:spPr bwMode="auto">
            <a:xfrm>
              <a:off x="2444750" y="2817813"/>
              <a:ext cx="30163" cy="19050"/>
            </a:xfrm>
            <a:custGeom>
              <a:avLst/>
              <a:gdLst>
                <a:gd name="T0" fmla="*/ 22 w 31"/>
                <a:gd name="T1" fmla="*/ 14 h 19"/>
                <a:gd name="T2" fmla="*/ 24 w 31"/>
                <a:gd name="T3" fmla="*/ 0 h 19"/>
                <a:gd name="T4" fmla="*/ 0 w 31"/>
                <a:gd name="T5" fmla="*/ 16 h 19"/>
                <a:gd name="T6" fmla="*/ 22 w 31"/>
                <a:gd name="T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9">
                  <a:moveTo>
                    <a:pt x="22" y="14"/>
                  </a:moveTo>
                  <a:cubicBezTo>
                    <a:pt x="31" y="9"/>
                    <a:pt x="26" y="3"/>
                    <a:pt x="24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8"/>
                    <a:pt x="15" y="19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51"/>
            <p:cNvSpPr/>
            <p:nvPr/>
          </p:nvSpPr>
          <p:spPr bwMode="auto">
            <a:xfrm>
              <a:off x="2474913" y="2782888"/>
              <a:ext cx="28575" cy="19050"/>
            </a:xfrm>
            <a:custGeom>
              <a:avLst/>
              <a:gdLst>
                <a:gd name="T0" fmla="*/ 7 w 30"/>
                <a:gd name="T1" fmla="*/ 19 h 19"/>
                <a:gd name="T2" fmla="*/ 30 w 30"/>
                <a:gd name="T3" fmla="*/ 4 h 19"/>
                <a:gd name="T4" fmla="*/ 8 w 30"/>
                <a:gd name="T5" fmla="*/ 6 h 19"/>
                <a:gd name="T6" fmla="*/ 7 w 30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9">
                  <a:moveTo>
                    <a:pt x="7" y="19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26" y="3"/>
                    <a:pt x="16" y="0"/>
                    <a:pt x="8" y="6"/>
                  </a:cubicBezTo>
                  <a:cubicBezTo>
                    <a:pt x="0" y="11"/>
                    <a:pt x="4" y="16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0" y="1520792"/>
            <a:ext cx="12190413" cy="381641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24000" dirty="0" smtClean="0">
                <a:solidFill>
                  <a:schemeClr val="tx1">
                    <a:alpha val="10000"/>
                  </a:schemeClr>
                </a:solidFill>
                <a:latin typeface="MyriadSetPro-Thin" panose="02000203050000020004" pitchFamily="2" charset="0"/>
                <a:ea typeface="方正兰亭细黑_GBK" panose="02000000000000000000" pitchFamily="2" charset="-122"/>
              </a:rPr>
              <a:t>REVENUE</a:t>
            </a:r>
            <a:endParaRPr lang="zh-CN" altLang="en-US" sz="24000" dirty="0">
              <a:solidFill>
                <a:schemeClr val="tx1">
                  <a:alpha val="10000"/>
                </a:schemeClr>
              </a:solidFill>
              <a:latin typeface="MyriadSetPro-Thin" panose="02000203050000020004" pitchFamily="2" charset="0"/>
              <a:ea typeface="方正兰亭细黑_GBK" panose="02000000000000000000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9712" y="2628787"/>
            <a:ext cx="8910990" cy="160042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2015</a:t>
            </a: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年实现营收</a:t>
            </a:r>
            <a:r>
              <a:rPr lang="zh-CN" altLang="en-US" sz="3200" spc="3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￥</a:t>
            </a:r>
            <a:r>
              <a:rPr lang="en-US" altLang="zh-CN" sz="3200" spc="3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47.11</a:t>
            </a: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亿元</a:t>
            </a:r>
            <a:endParaRPr lang="en-US" altLang="zh-CN" sz="3200" spc="3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spc="3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同比增长</a:t>
            </a:r>
            <a:r>
              <a:rPr lang="en-US" altLang="zh-CN" sz="3200" spc="3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42.39</a:t>
            </a:r>
            <a:r>
              <a:rPr lang="zh-CN" altLang="en-US" sz="3200" spc="3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％</a:t>
            </a:r>
            <a:endParaRPr lang="en-US" altLang="zh-CN" sz="3200" spc="300" dirty="0" smtClean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4638398" y="3041000"/>
            <a:ext cx="291361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/>
            <a:r>
              <a:rPr lang="zh-CN" altLang="en-US" sz="5500" dirty="0" smtClean="0">
                <a:solidFill>
                  <a:schemeClr val="tx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pitchFamily="2" charset="-122"/>
              </a:rPr>
              <a:t>主营业务</a:t>
            </a:r>
            <a:endParaRPr lang="zh-CN" altLang="zh-CN" sz="5500" dirty="0">
              <a:solidFill>
                <a:schemeClr val="tx1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  <a:sym typeface="FZLanTingKanHei-R-GBK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55181" y="3865112"/>
            <a:ext cx="32800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100" dirty="0" smtClean="0">
                <a:latin typeface="MyriadSetPro-Semibold" panose="02000400000000000000" pitchFamily="2" charset="0"/>
                <a:ea typeface="微软雅黑" panose="020B0503020204020204" pitchFamily="34" charset="-122"/>
                <a:sym typeface="Gotham" charset="0"/>
              </a:rPr>
              <a:t>MAIN BUSINESS SEGMENTS</a:t>
            </a:r>
            <a:endParaRPr lang="zh-CN" altLang="zh-CN" sz="2100" dirty="0">
              <a:latin typeface="MyriadSetPro-Semibold" panose="02000400000000000000" pitchFamily="2" charset="0"/>
              <a:ea typeface="微软雅黑" panose="020B0503020204020204" pitchFamily="34" charset="-122"/>
              <a:sym typeface="Gotham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383953" y="2302741"/>
            <a:ext cx="541194" cy="541194"/>
          </a:xfrm>
          <a:prstGeom prst="roundRect">
            <a:avLst>
              <a:gd name="adj" fmla="val 2213"/>
            </a:avLst>
          </a:prstGeom>
          <a:gradFill flip="none" rotWithShape="1">
            <a:gsLst>
              <a:gs pos="48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  <a:effectLst>
            <a:outerShdw blurRad="76200" dist="25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prstClr val="white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3</a:t>
            </a:r>
            <a:endParaRPr lang="zh-CN" altLang="en-US" sz="3200" dirty="0">
              <a:solidFill>
                <a:prstClr val="white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5286" y="1808820"/>
            <a:ext cx="337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latin typeface="MyriadSetPro-Semibold" panose="02000400000000000000" pitchFamily="2" charset="0"/>
              </a:rPr>
              <a:t>MAIN BUSINESS SEGMENTS</a:t>
            </a:r>
            <a:endParaRPr lang="zh-CN" altLang="en-US" dirty="0" smtClean="0">
              <a:latin typeface="MyriadSetPro-Semibold" panose="02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4275" y="2178152"/>
            <a:ext cx="265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主营业务</a:t>
            </a:r>
            <a:endParaRPr lang="zh-CN" altLang="en-US" sz="20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729721" y="2751087"/>
            <a:ext cx="1350150" cy="1711325"/>
          </a:xfrm>
          <a:prstGeom prst="roundRect">
            <a:avLst>
              <a:gd name="adj" fmla="val 4087"/>
            </a:avLst>
          </a:prstGeom>
          <a:noFill/>
          <a:ln w="190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4726" y="3697327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泛交易</a:t>
            </a:r>
            <a:endParaRPr lang="zh-CN" altLang="en-US" sz="24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65096" y="3200800"/>
            <a:ext cx="279401" cy="266700"/>
            <a:chOff x="3448050" y="1622426"/>
            <a:chExt cx="279401" cy="266700"/>
          </a:xfrm>
          <a:solidFill>
            <a:schemeClr val="tx1"/>
          </a:solidFill>
        </p:grpSpPr>
        <p:sp>
          <p:nvSpPr>
            <p:cNvPr id="8" name="Freeform 379"/>
            <p:cNvSpPr>
              <a:spLocks noEditPoints="1"/>
            </p:cNvSpPr>
            <p:nvPr/>
          </p:nvSpPr>
          <p:spPr bwMode="auto">
            <a:xfrm>
              <a:off x="3448050" y="1773238"/>
              <a:ext cx="139700" cy="115888"/>
            </a:xfrm>
            <a:custGeom>
              <a:avLst/>
              <a:gdLst>
                <a:gd name="T0" fmla="*/ 112 w 144"/>
                <a:gd name="T1" fmla="*/ 0 h 120"/>
                <a:gd name="T2" fmla="*/ 32 w 144"/>
                <a:gd name="T3" fmla="*/ 0 h 120"/>
                <a:gd name="T4" fmla="*/ 0 w 144"/>
                <a:gd name="T5" fmla="*/ 32 h 120"/>
                <a:gd name="T6" fmla="*/ 0 w 144"/>
                <a:gd name="T7" fmla="*/ 88 h 120"/>
                <a:gd name="T8" fmla="*/ 32 w 144"/>
                <a:gd name="T9" fmla="*/ 120 h 120"/>
                <a:gd name="T10" fmla="*/ 112 w 144"/>
                <a:gd name="T11" fmla="*/ 120 h 120"/>
                <a:gd name="T12" fmla="*/ 144 w 144"/>
                <a:gd name="T13" fmla="*/ 88 h 120"/>
                <a:gd name="T14" fmla="*/ 144 w 144"/>
                <a:gd name="T15" fmla="*/ 32 h 120"/>
                <a:gd name="T16" fmla="*/ 112 w 144"/>
                <a:gd name="T17" fmla="*/ 0 h 120"/>
                <a:gd name="T18" fmla="*/ 108 w 144"/>
                <a:gd name="T19" fmla="*/ 92 h 120"/>
                <a:gd name="T20" fmla="*/ 36 w 144"/>
                <a:gd name="T21" fmla="*/ 92 h 120"/>
                <a:gd name="T22" fmla="*/ 28 w 144"/>
                <a:gd name="T23" fmla="*/ 84 h 120"/>
                <a:gd name="T24" fmla="*/ 28 w 144"/>
                <a:gd name="T25" fmla="*/ 36 h 120"/>
                <a:gd name="T26" fmla="*/ 36 w 144"/>
                <a:gd name="T27" fmla="*/ 28 h 120"/>
                <a:gd name="T28" fmla="*/ 108 w 144"/>
                <a:gd name="T29" fmla="*/ 28 h 120"/>
                <a:gd name="T30" fmla="*/ 116 w 144"/>
                <a:gd name="T31" fmla="*/ 36 h 120"/>
                <a:gd name="T32" fmla="*/ 116 w 144"/>
                <a:gd name="T33" fmla="*/ 84 h 120"/>
                <a:gd name="T34" fmla="*/ 108 w 144"/>
                <a:gd name="T35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20">
                  <a:moveTo>
                    <a:pt x="11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6"/>
                    <a:pt x="14" y="120"/>
                    <a:pt x="32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30" y="120"/>
                    <a:pt x="144" y="106"/>
                    <a:pt x="144" y="88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4" y="14"/>
                    <a:pt x="130" y="0"/>
                    <a:pt x="112" y="0"/>
                  </a:cubicBezTo>
                  <a:close/>
                  <a:moveTo>
                    <a:pt x="108" y="92"/>
                  </a:moveTo>
                  <a:cubicBezTo>
                    <a:pt x="36" y="92"/>
                    <a:pt x="36" y="92"/>
                    <a:pt x="36" y="92"/>
                  </a:cubicBezTo>
                  <a:cubicBezTo>
                    <a:pt x="32" y="92"/>
                    <a:pt x="28" y="88"/>
                    <a:pt x="28" y="84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2"/>
                    <a:pt x="32" y="28"/>
                    <a:pt x="36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12" y="28"/>
                    <a:pt x="116" y="32"/>
                    <a:pt x="116" y="36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88"/>
                    <a:pt x="112" y="92"/>
                    <a:pt x="10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9" name="Freeform 380"/>
            <p:cNvSpPr>
              <a:spLocks noEditPoints="1"/>
            </p:cNvSpPr>
            <p:nvPr/>
          </p:nvSpPr>
          <p:spPr bwMode="auto">
            <a:xfrm>
              <a:off x="3587750" y="1622426"/>
              <a:ext cx="138113" cy="115888"/>
            </a:xfrm>
            <a:custGeom>
              <a:avLst/>
              <a:gdLst>
                <a:gd name="T0" fmla="*/ 112 w 144"/>
                <a:gd name="T1" fmla="*/ 120 h 120"/>
                <a:gd name="T2" fmla="*/ 144 w 144"/>
                <a:gd name="T3" fmla="*/ 88 h 120"/>
                <a:gd name="T4" fmla="*/ 144 w 144"/>
                <a:gd name="T5" fmla="*/ 32 h 120"/>
                <a:gd name="T6" fmla="*/ 112 w 144"/>
                <a:gd name="T7" fmla="*/ 0 h 120"/>
                <a:gd name="T8" fmla="*/ 32 w 144"/>
                <a:gd name="T9" fmla="*/ 0 h 120"/>
                <a:gd name="T10" fmla="*/ 0 w 144"/>
                <a:gd name="T11" fmla="*/ 32 h 120"/>
                <a:gd name="T12" fmla="*/ 0 w 144"/>
                <a:gd name="T13" fmla="*/ 88 h 120"/>
                <a:gd name="T14" fmla="*/ 32 w 144"/>
                <a:gd name="T15" fmla="*/ 120 h 120"/>
                <a:gd name="T16" fmla="*/ 112 w 144"/>
                <a:gd name="T17" fmla="*/ 120 h 120"/>
                <a:gd name="T18" fmla="*/ 28 w 144"/>
                <a:gd name="T19" fmla="*/ 84 h 120"/>
                <a:gd name="T20" fmla="*/ 28 w 144"/>
                <a:gd name="T21" fmla="*/ 36 h 120"/>
                <a:gd name="T22" fmla="*/ 36 w 144"/>
                <a:gd name="T23" fmla="*/ 28 h 120"/>
                <a:gd name="T24" fmla="*/ 108 w 144"/>
                <a:gd name="T25" fmla="*/ 28 h 120"/>
                <a:gd name="T26" fmla="*/ 116 w 144"/>
                <a:gd name="T27" fmla="*/ 36 h 120"/>
                <a:gd name="T28" fmla="*/ 116 w 144"/>
                <a:gd name="T29" fmla="*/ 84 h 120"/>
                <a:gd name="T30" fmla="*/ 108 w 144"/>
                <a:gd name="T31" fmla="*/ 92 h 120"/>
                <a:gd name="T32" fmla="*/ 36 w 144"/>
                <a:gd name="T33" fmla="*/ 92 h 120"/>
                <a:gd name="T34" fmla="*/ 28 w 144"/>
                <a:gd name="T3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20">
                  <a:moveTo>
                    <a:pt x="112" y="120"/>
                  </a:moveTo>
                  <a:cubicBezTo>
                    <a:pt x="130" y="120"/>
                    <a:pt x="144" y="106"/>
                    <a:pt x="144" y="88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4" y="14"/>
                    <a:pt x="130" y="0"/>
                    <a:pt x="11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6"/>
                    <a:pt x="14" y="120"/>
                    <a:pt x="32" y="120"/>
                  </a:cubicBezTo>
                  <a:lnTo>
                    <a:pt x="112" y="120"/>
                  </a:lnTo>
                  <a:close/>
                  <a:moveTo>
                    <a:pt x="28" y="84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1"/>
                    <a:pt x="31" y="28"/>
                    <a:pt x="36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12" y="28"/>
                    <a:pt x="116" y="31"/>
                    <a:pt x="116" y="36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88"/>
                    <a:pt x="112" y="92"/>
                    <a:pt x="108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1" y="92"/>
                    <a:pt x="28" y="88"/>
                    <a:pt x="2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10" name="Freeform 381"/>
            <p:cNvSpPr/>
            <p:nvPr/>
          </p:nvSpPr>
          <p:spPr bwMode="auto">
            <a:xfrm>
              <a:off x="3614738" y="1762126"/>
              <a:ext cx="112713" cy="127000"/>
            </a:xfrm>
            <a:custGeom>
              <a:avLst/>
              <a:gdLst>
                <a:gd name="T0" fmla="*/ 117 w 117"/>
                <a:gd name="T1" fmla="*/ 41 h 130"/>
                <a:gd name="T2" fmla="*/ 75 w 117"/>
                <a:gd name="T3" fmla="*/ 0 h 130"/>
                <a:gd name="T4" fmla="*/ 34 w 117"/>
                <a:gd name="T5" fmla="*/ 41 h 130"/>
                <a:gd name="T6" fmla="*/ 35 w 117"/>
                <a:gd name="T7" fmla="*/ 41 h 130"/>
                <a:gd name="T8" fmla="*/ 64 w 117"/>
                <a:gd name="T9" fmla="*/ 41 h 130"/>
                <a:gd name="T10" fmla="*/ 64 w 117"/>
                <a:gd name="T11" fmla="*/ 42 h 130"/>
                <a:gd name="T12" fmla="*/ 0 w 117"/>
                <a:gd name="T13" fmla="*/ 106 h 130"/>
                <a:gd name="T14" fmla="*/ 0 w 117"/>
                <a:gd name="T15" fmla="*/ 106 h 130"/>
                <a:gd name="T16" fmla="*/ 0 w 117"/>
                <a:gd name="T17" fmla="*/ 130 h 130"/>
                <a:gd name="T18" fmla="*/ 0 w 117"/>
                <a:gd name="T19" fmla="*/ 130 h 130"/>
                <a:gd name="T20" fmla="*/ 89 w 117"/>
                <a:gd name="T21" fmla="*/ 42 h 130"/>
                <a:gd name="T22" fmla="*/ 89 w 117"/>
                <a:gd name="T23" fmla="*/ 41 h 130"/>
                <a:gd name="T24" fmla="*/ 117 w 117"/>
                <a:gd name="T25" fmla="*/ 4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0">
                  <a:moveTo>
                    <a:pt x="117" y="4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2"/>
                    <a:pt x="64" y="42"/>
                  </a:cubicBezTo>
                  <a:cubicBezTo>
                    <a:pt x="64" y="77"/>
                    <a:pt x="35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49" y="130"/>
                    <a:pt x="89" y="91"/>
                    <a:pt x="89" y="42"/>
                  </a:cubicBezTo>
                  <a:cubicBezTo>
                    <a:pt x="89" y="42"/>
                    <a:pt x="89" y="41"/>
                    <a:pt x="89" y="41"/>
                  </a:cubicBez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11" name="Freeform 382"/>
            <p:cNvSpPr/>
            <p:nvPr/>
          </p:nvSpPr>
          <p:spPr bwMode="auto">
            <a:xfrm>
              <a:off x="3448050" y="1622426"/>
              <a:ext cx="114300" cy="125413"/>
            </a:xfrm>
            <a:custGeom>
              <a:avLst/>
              <a:gdLst>
                <a:gd name="T0" fmla="*/ 41 w 117"/>
                <a:gd name="T1" fmla="*/ 130 h 130"/>
                <a:gd name="T2" fmla="*/ 83 w 117"/>
                <a:gd name="T3" fmla="*/ 89 h 130"/>
                <a:gd name="T4" fmla="*/ 82 w 117"/>
                <a:gd name="T5" fmla="*/ 89 h 130"/>
                <a:gd name="T6" fmla="*/ 53 w 117"/>
                <a:gd name="T7" fmla="*/ 89 h 130"/>
                <a:gd name="T8" fmla="*/ 53 w 117"/>
                <a:gd name="T9" fmla="*/ 88 h 130"/>
                <a:gd name="T10" fmla="*/ 117 w 117"/>
                <a:gd name="T11" fmla="*/ 24 h 130"/>
                <a:gd name="T12" fmla="*/ 117 w 117"/>
                <a:gd name="T13" fmla="*/ 24 h 130"/>
                <a:gd name="T14" fmla="*/ 117 w 117"/>
                <a:gd name="T15" fmla="*/ 0 h 130"/>
                <a:gd name="T16" fmla="*/ 117 w 117"/>
                <a:gd name="T17" fmla="*/ 0 h 130"/>
                <a:gd name="T18" fmla="*/ 28 w 117"/>
                <a:gd name="T19" fmla="*/ 88 h 130"/>
                <a:gd name="T20" fmla="*/ 28 w 117"/>
                <a:gd name="T21" fmla="*/ 89 h 130"/>
                <a:gd name="T22" fmla="*/ 0 w 117"/>
                <a:gd name="T23" fmla="*/ 89 h 130"/>
                <a:gd name="T24" fmla="*/ 41 w 117"/>
                <a:gd name="T2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0">
                  <a:moveTo>
                    <a:pt x="41" y="130"/>
                  </a:moveTo>
                  <a:cubicBezTo>
                    <a:pt x="83" y="89"/>
                    <a:pt x="83" y="89"/>
                    <a:pt x="83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8"/>
                  </a:cubicBezTo>
                  <a:cubicBezTo>
                    <a:pt x="53" y="53"/>
                    <a:pt x="81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68" y="0"/>
                    <a:pt x="28" y="39"/>
                    <a:pt x="28" y="88"/>
                  </a:cubicBezTo>
                  <a:cubicBezTo>
                    <a:pt x="28" y="88"/>
                    <a:pt x="28" y="89"/>
                    <a:pt x="28" y="89"/>
                  </a:cubicBezTo>
                  <a:cubicBezTo>
                    <a:pt x="0" y="89"/>
                    <a:pt x="0" y="89"/>
                    <a:pt x="0" y="89"/>
                  </a:cubicBezTo>
                  <a:lnTo>
                    <a:pt x="41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49701" y="4542510"/>
            <a:ext cx="1710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MyriadSetPro-Semibold" panose="02000400000000000000" pitchFamily="2" charset="0"/>
              </a:rPr>
              <a:t>PAN-TRANSACTION</a:t>
            </a:r>
            <a:endParaRPr lang="zh-CN" altLang="en-US" sz="1200" dirty="0" smtClean="0">
              <a:latin typeface="MyriadSetPro-Semibold" panose="02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9984" y="3698462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类金融</a:t>
            </a:r>
            <a:endParaRPr lang="zh-CN" altLang="en-US" sz="24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90354" y="3194450"/>
            <a:ext cx="279400" cy="279400"/>
            <a:chOff x="1219200" y="2732088"/>
            <a:chExt cx="279400" cy="279400"/>
          </a:xfrm>
          <a:solidFill>
            <a:schemeClr val="tx1"/>
          </a:solidFill>
        </p:grpSpPr>
        <p:sp>
          <p:nvSpPr>
            <p:cNvPr id="15" name="Freeform 375"/>
            <p:cNvSpPr>
              <a:spLocks noEditPoints="1"/>
            </p:cNvSpPr>
            <p:nvPr/>
          </p:nvSpPr>
          <p:spPr bwMode="auto">
            <a:xfrm>
              <a:off x="1219200" y="2732088"/>
              <a:ext cx="279400" cy="279400"/>
            </a:xfrm>
            <a:custGeom>
              <a:avLst/>
              <a:gdLst>
                <a:gd name="T0" fmla="*/ 144 w 289"/>
                <a:gd name="T1" fmla="*/ 0 h 288"/>
                <a:gd name="T2" fmla="*/ 0 w 289"/>
                <a:gd name="T3" fmla="*/ 144 h 288"/>
                <a:gd name="T4" fmla="*/ 144 w 289"/>
                <a:gd name="T5" fmla="*/ 288 h 288"/>
                <a:gd name="T6" fmla="*/ 289 w 289"/>
                <a:gd name="T7" fmla="*/ 144 h 288"/>
                <a:gd name="T8" fmla="*/ 144 w 289"/>
                <a:gd name="T9" fmla="*/ 0 h 288"/>
                <a:gd name="T10" fmla="*/ 144 w 289"/>
                <a:gd name="T11" fmla="*/ 267 h 288"/>
                <a:gd name="T12" fmla="*/ 21 w 289"/>
                <a:gd name="T13" fmla="*/ 144 h 288"/>
                <a:gd name="T14" fmla="*/ 144 w 289"/>
                <a:gd name="T15" fmla="*/ 20 h 288"/>
                <a:gd name="T16" fmla="*/ 268 w 289"/>
                <a:gd name="T17" fmla="*/ 144 h 288"/>
                <a:gd name="T18" fmla="*/ 144 w 289"/>
                <a:gd name="T19" fmla="*/ 26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9" y="224"/>
                    <a:pt x="289" y="144"/>
                  </a:cubicBezTo>
                  <a:cubicBezTo>
                    <a:pt x="289" y="64"/>
                    <a:pt x="224" y="0"/>
                    <a:pt x="144" y="0"/>
                  </a:cubicBezTo>
                  <a:close/>
                  <a:moveTo>
                    <a:pt x="144" y="267"/>
                  </a:moveTo>
                  <a:cubicBezTo>
                    <a:pt x="76" y="267"/>
                    <a:pt x="21" y="212"/>
                    <a:pt x="21" y="144"/>
                  </a:cubicBezTo>
                  <a:cubicBezTo>
                    <a:pt x="21" y="76"/>
                    <a:pt x="76" y="20"/>
                    <a:pt x="144" y="20"/>
                  </a:cubicBezTo>
                  <a:cubicBezTo>
                    <a:pt x="213" y="20"/>
                    <a:pt x="268" y="76"/>
                    <a:pt x="268" y="144"/>
                  </a:cubicBezTo>
                  <a:cubicBezTo>
                    <a:pt x="268" y="212"/>
                    <a:pt x="213" y="267"/>
                    <a:pt x="144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76"/>
            <p:cNvSpPr/>
            <p:nvPr/>
          </p:nvSpPr>
          <p:spPr bwMode="auto">
            <a:xfrm>
              <a:off x="1365250" y="2884488"/>
              <a:ext cx="14288" cy="36513"/>
            </a:xfrm>
            <a:custGeom>
              <a:avLst/>
              <a:gdLst>
                <a:gd name="T0" fmla="*/ 0 w 15"/>
                <a:gd name="T1" fmla="*/ 0 h 38"/>
                <a:gd name="T2" fmla="*/ 0 w 15"/>
                <a:gd name="T3" fmla="*/ 38 h 38"/>
                <a:gd name="T4" fmla="*/ 15 w 15"/>
                <a:gd name="T5" fmla="*/ 20 h 38"/>
                <a:gd name="T6" fmla="*/ 0 w 15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37"/>
                    <a:pt x="15" y="33"/>
                    <a:pt x="15" y="20"/>
                  </a:cubicBezTo>
                  <a:cubicBezTo>
                    <a:pt x="15" y="7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77"/>
            <p:cNvSpPr/>
            <p:nvPr/>
          </p:nvSpPr>
          <p:spPr bwMode="auto">
            <a:xfrm>
              <a:off x="1339850" y="2819401"/>
              <a:ext cx="14288" cy="34925"/>
            </a:xfrm>
            <a:custGeom>
              <a:avLst/>
              <a:gdLst>
                <a:gd name="T0" fmla="*/ 0 w 15"/>
                <a:gd name="T1" fmla="*/ 17 h 36"/>
                <a:gd name="T2" fmla="*/ 15 w 15"/>
                <a:gd name="T3" fmla="*/ 36 h 36"/>
                <a:gd name="T4" fmla="*/ 15 w 15"/>
                <a:gd name="T5" fmla="*/ 0 h 36"/>
                <a:gd name="T6" fmla="*/ 0 w 15"/>
                <a:gd name="T7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6">
                  <a:moveTo>
                    <a:pt x="0" y="17"/>
                  </a:moveTo>
                  <a:cubicBezTo>
                    <a:pt x="0" y="29"/>
                    <a:pt x="10" y="34"/>
                    <a:pt x="15" y="3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0" y="4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8"/>
            <p:cNvSpPr>
              <a:spLocks noEditPoints="1"/>
            </p:cNvSpPr>
            <p:nvPr/>
          </p:nvSpPr>
          <p:spPr bwMode="auto">
            <a:xfrm>
              <a:off x="1247775" y="2759076"/>
              <a:ext cx="222250" cy="223838"/>
            </a:xfrm>
            <a:custGeom>
              <a:avLst/>
              <a:gdLst>
                <a:gd name="T0" fmla="*/ 115 w 231"/>
                <a:gd name="T1" fmla="*/ 0 h 231"/>
                <a:gd name="T2" fmla="*/ 0 w 231"/>
                <a:gd name="T3" fmla="*/ 116 h 231"/>
                <a:gd name="T4" fmla="*/ 115 w 231"/>
                <a:gd name="T5" fmla="*/ 231 h 231"/>
                <a:gd name="T6" fmla="*/ 231 w 231"/>
                <a:gd name="T7" fmla="*/ 116 h 231"/>
                <a:gd name="T8" fmla="*/ 115 w 231"/>
                <a:gd name="T9" fmla="*/ 0 h 231"/>
                <a:gd name="T10" fmla="*/ 123 w 231"/>
                <a:gd name="T11" fmla="*/ 192 h 231"/>
                <a:gd name="T12" fmla="*/ 123 w 231"/>
                <a:gd name="T13" fmla="*/ 202 h 231"/>
                <a:gd name="T14" fmla="*/ 119 w 231"/>
                <a:gd name="T15" fmla="*/ 207 h 231"/>
                <a:gd name="T16" fmla="*/ 114 w 231"/>
                <a:gd name="T17" fmla="*/ 207 h 231"/>
                <a:gd name="T18" fmla="*/ 110 w 231"/>
                <a:gd name="T19" fmla="*/ 202 h 231"/>
                <a:gd name="T20" fmla="*/ 110 w 231"/>
                <a:gd name="T21" fmla="*/ 192 h 231"/>
                <a:gd name="T22" fmla="*/ 71 w 231"/>
                <a:gd name="T23" fmla="*/ 181 h 231"/>
                <a:gd name="T24" fmla="*/ 72 w 231"/>
                <a:gd name="T25" fmla="*/ 179 h 231"/>
                <a:gd name="T26" fmla="*/ 78 w 231"/>
                <a:gd name="T27" fmla="*/ 160 h 231"/>
                <a:gd name="T28" fmla="*/ 80 w 231"/>
                <a:gd name="T29" fmla="*/ 158 h 231"/>
                <a:gd name="T30" fmla="*/ 110 w 231"/>
                <a:gd name="T31" fmla="*/ 168 h 231"/>
                <a:gd name="T32" fmla="*/ 110 w 231"/>
                <a:gd name="T33" fmla="*/ 125 h 231"/>
                <a:gd name="T34" fmla="*/ 71 w 231"/>
                <a:gd name="T35" fmla="*/ 82 h 231"/>
                <a:gd name="T36" fmla="*/ 110 w 231"/>
                <a:gd name="T37" fmla="*/ 40 h 231"/>
                <a:gd name="T38" fmla="*/ 110 w 231"/>
                <a:gd name="T39" fmla="*/ 29 h 231"/>
                <a:gd name="T40" fmla="*/ 114 w 231"/>
                <a:gd name="T41" fmla="*/ 25 h 231"/>
                <a:gd name="T42" fmla="*/ 119 w 231"/>
                <a:gd name="T43" fmla="*/ 25 h 231"/>
                <a:gd name="T44" fmla="*/ 123 w 231"/>
                <a:gd name="T45" fmla="*/ 29 h 231"/>
                <a:gd name="T46" fmla="*/ 123 w 231"/>
                <a:gd name="T47" fmla="*/ 40 h 231"/>
                <a:gd name="T48" fmla="*/ 158 w 231"/>
                <a:gd name="T49" fmla="*/ 53 h 231"/>
                <a:gd name="T50" fmla="*/ 157 w 231"/>
                <a:gd name="T51" fmla="*/ 55 h 231"/>
                <a:gd name="T52" fmla="*/ 151 w 231"/>
                <a:gd name="T53" fmla="*/ 70 h 231"/>
                <a:gd name="T54" fmla="*/ 149 w 231"/>
                <a:gd name="T55" fmla="*/ 72 h 231"/>
                <a:gd name="T56" fmla="*/ 123 w 231"/>
                <a:gd name="T57" fmla="*/ 63 h 231"/>
                <a:gd name="T58" fmla="*/ 123 w 231"/>
                <a:gd name="T59" fmla="*/ 104 h 231"/>
                <a:gd name="T60" fmla="*/ 162 w 231"/>
                <a:gd name="T61" fmla="*/ 149 h 231"/>
                <a:gd name="T62" fmla="*/ 123 w 231"/>
                <a:gd name="T63" fmla="*/ 19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231"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1"/>
                    <a:pt x="115" y="231"/>
                  </a:cubicBezTo>
                  <a:cubicBezTo>
                    <a:pt x="179" y="231"/>
                    <a:pt x="231" y="180"/>
                    <a:pt x="231" y="116"/>
                  </a:cubicBezTo>
                  <a:cubicBezTo>
                    <a:pt x="231" y="52"/>
                    <a:pt x="179" y="0"/>
                    <a:pt x="115" y="0"/>
                  </a:cubicBezTo>
                  <a:close/>
                  <a:moveTo>
                    <a:pt x="123" y="192"/>
                  </a:moveTo>
                  <a:cubicBezTo>
                    <a:pt x="123" y="202"/>
                    <a:pt x="123" y="202"/>
                    <a:pt x="123" y="202"/>
                  </a:cubicBezTo>
                  <a:cubicBezTo>
                    <a:pt x="123" y="206"/>
                    <a:pt x="123" y="207"/>
                    <a:pt x="119" y="207"/>
                  </a:cubicBezTo>
                  <a:cubicBezTo>
                    <a:pt x="114" y="207"/>
                    <a:pt x="114" y="207"/>
                    <a:pt x="114" y="207"/>
                  </a:cubicBezTo>
                  <a:cubicBezTo>
                    <a:pt x="110" y="207"/>
                    <a:pt x="110" y="206"/>
                    <a:pt x="110" y="20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02" y="192"/>
                    <a:pt x="71" y="187"/>
                    <a:pt x="71" y="181"/>
                  </a:cubicBezTo>
                  <a:cubicBezTo>
                    <a:pt x="71" y="180"/>
                    <a:pt x="71" y="180"/>
                    <a:pt x="72" y="17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60"/>
                    <a:pt x="79" y="158"/>
                    <a:pt x="80" y="158"/>
                  </a:cubicBezTo>
                  <a:cubicBezTo>
                    <a:pt x="81" y="158"/>
                    <a:pt x="96" y="167"/>
                    <a:pt x="110" y="168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96" y="119"/>
                    <a:pt x="71" y="111"/>
                    <a:pt x="71" y="82"/>
                  </a:cubicBezTo>
                  <a:cubicBezTo>
                    <a:pt x="71" y="50"/>
                    <a:pt x="99" y="40"/>
                    <a:pt x="110" y="4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25"/>
                    <a:pt x="110" y="25"/>
                    <a:pt x="114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3" y="25"/>
                    <a:pt x="123" y="25"/>
                    <a:pt x="123" y="29"/>
                  </a:cubicBezTo>
                  <a:cubicBezTo>
                    <a:pt x="123" y="40"/>
                    <a:pt x="123" y="40"/>
                    <a:pt x="123" y="40"/>
                  </a:cubicBezTo>
                  <a:cubicBezTo>
                    <a:pt x="130" y="40"/>
                    <a:pt x="158" y="45"/>
                    <a:pt x="158" y="53"/>
                  </a:cubicBezTo>
                  <a:cubicBezTo>
                    <a:pt x="158" y="54"/>
                    <a:pt x="158" y="54"/>
                    <a:pt x="157" y="55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0" y="71"/>
                    <a:pt x="150" y="72"/>
                    <a:pt x="149" y="72"/>
                  </a:cubicBezTo>
                  <a:cubicBezTo>
                    <a:pt x="147" y="72"/>
                    <a:pt x="133" y="63"/>
                    <a:pt x="123" y="63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38" y="111"/>
                    <a:pt x="162" y="121"/>
                    <a:pt x="162" y="149"/>
                  </a:cubicBezTo>
                  <a:cubicBezTo>
                    <a:pt x="162" y="180"/>
                    <a:pt x="138" y="190"/>
                    <a:pt x="123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74959" y="4542510"/>
            <a:ext cx="1710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MyriadSetPro-Semibold" panose="02000400000000000000" pitchFamily="2" charset="0"/>
              </a:rPr>
              <a:t>FINANCING</a:t>
            </a:r>
            <a:endParaRPr lang="zh-CN" altLang="en-US" sz="1200" dirty="0" smtClean="0">
              <a:latin typeface="MyriadSetPro-Semibold" panose="02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5242" y="3699030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大资管</a:t>
            </a:r>
            <a:endParaRPr lang="zh-CN" altLang="en-US" sz="24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21" name="Freeform 804"/>
          <p:cNvSpPr/>
          <p:nvPr/>
        </p:nvSpPr>
        <p:spPr bwMode="auto">
          <a:xfrm>
            <a:off x="6891869" y="3179924"/>
            <a:ext cx="326886" cy="308452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200217" y="4542510"/>
            <a:ext cx="171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MyriadSetPro-Semibold" panose="02000400000000000000" pitchFamily="2" charset="0"/>
              </a:rPr>
              <a:t>PROPERTY &amp; ASSET MANAGEMENT</a:t>
            </a:r>
            <a:endParaRPr lang="zh-CN" altLang="en-US" sz="1200" dirty="0" smtClean="0">
              <a:latin typeface="MyriadSetPro-Semibold" panose="02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50501" y="3699030"/>
            <a:ext cx="12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互联网与数据服务</a:t>
            </a:r>
            <a:endParaRPr lang="zh-CN" altLang="en-US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208844" y="3149858"/>
            <a:ext cx="343454" cy="368584"/>
            <a:chOff x="8474075" y="3846513"/>
            <a:chExt cx="260350" cy="279400"/>
          </a:xfrm>
          <a:solidFill>
            <a:schemeClr val="tx1"/>
          </a:solidFill>
        </p:grpSpPr>
        <p:sp>
          <p:nvSpPr>
            <p:cNvPr id="25" name="Freeform 98"/>
            <p:cNvSpPr>
              <a:spLocks noEditPoints="1"/>
            </p:cNvSpPr>
            <p:nvPr/>
          </p:nvSpPr>
          <p:spPr bwMode="auto">
            <a:xfrm>
              <a:off x="8474075" y="3846513"/>
              <a:ext cx="260350" cy="279400"/>
            </a:xfrm>
            <a:custGeom>
              <a:avLst/>
              <a:gdLst>
                <a:gd name="T0" fmla="*/ 217 w 270"/>
                <a:gd name="T1" fmla="*/ 54 h 288"/>
                <a:gd name="T2" fmla="*/ 135 w 270"/>
                <a:gd name="T3" fmla="*/ 0 h 288"/>
                <a:gd name="T4" fmla="*/ 53 w 270"/>
                <a:gd name="T5" fmla="*/ 54 h 288"/>
                <a:gd name="T6" fmla="*/ 10 w 270"/>
                <a:gd name="T7" fmla="*/ 72 h 288"/>
                <a:gd name="T8" fmla="*/ 10 w 270"/>
                <a:gd name="T9" fmla="*/ 216 h 288"/>
                <a:gd name="T10" fmla="*/ 85 w 270"/>
                <a:gd name="T11" fmla="*/ 230 h 288"/>
                <a:gd name="T12" fmla="*/ 185 w 270"/>
                <a:gd name="T13" fmla="*/ 230 h 288"/>
                <a:gd name="T14" fmla="*/ 260 w 270"/>
                <a:gd name="T15" fmla="*/ 216 h 288"/>
                <a:gd name="T16" fmla="*/ 260 w 270"/>
                <a:gd name="T17" fmla="*/ 72 h 288"/>
                <a:gd name="T18" fmla="*/ 24 w 270"/>
                <a:gd name="T19" fmla="*/ 208 h 288"/>
                <a:gd name="T20" fmla="*/ 47 w 270"/>
                <a:gd name="T21" fmla="*/ 155 h 288"/>
                <a:gd name="T22" fmla="*/ 81 w 270"/>
                <a:gd name="T23" fmla="*/ 215 h 288"/>
                <a:gd name="T24" fmla="*/ 73 w 270"/>
                <a:gd name="T25" fmla="*/ 157 h 288"/>
                <a:gd name="T26" fmla="*/ 73 w 270"/>
                <a:gd name="T27" fmla="*/ 131 h 288"/>
                <a:gd name="T28" fmla="*/ 73 w 270"/>
                <a:gd name="T29" fmla="*/ 157 h 288"/>
                <a:gd name="T30" fmla="*/ 47 w 270"/>
                <a:gd name="T31" fmla="*/ 133 h 288"/>
                <a:gd name="T32" fmla="*/ 24 w 270"/>
                <a:gd name="T33" fmla="*/ 80 h 288"/>
                <a:gd name="T34" fmla="*/ 81 w 270"/>
                <a:gd name="T35" fmla="*/ 74 h 288"/>
                <a:gd name="T36" fmla="*/ 177 w 270"/>
                <a:gd name="T37" fmla="*/ 97 h 288"/>
                <a:gd name="T38" fmla="*/ 154 w 270"/>
                <a:gd name="T39" fmla="*/ 84 h 288"/>
                <a:gd name="T40" fmla="*/ 177 w 270"/>
                <a:gd name="T41" fmla="*/ 97 h 288"/>
                <a:gd name="T42" fmla="*/ 169 w 270"/>
                <a:gd name="T43" fmla="*/ 62 h 288"/>
                <a:gd name="T44" fmla="*/ 101 w 270"/>
                <a:gd name="T45" fmla="*/ 62 h 288"/>
                <a:gd name="T46" fmla="*/ 97 w 270"/>
                <a:gd name="T47" fmla="*/ 77 h 288"/>
                <a:gd name="T48" fmla="*/ 104 w 270"/>
                <a:gd name="T49" fmla="*/ 90 h 288"/>
                <a:gd name="T50" fmla="*/ 97 w 270"/>
                <a:gd name="T51" fmla="*/ 77 h 288"/>
                <a:gd name="T52" fmla="*/ 104 w 270"/>
                <a:gd name="T53" fmla="*/ 198 h 288"/>
                <a:gd name="T54" fmla="*/ 97 w 270"/>
                <a:gd name="T55" fmla="*/ 211 h 288"/>
                <a:gd name="T56" fmla="*/ 135 w 270"/>
                <a:gd name="T57" fmla="*/ 272 h 288"/>
                <a:gd name="T58" fmla="*/ 135 w 270"/>
                <a:gd name="T59" fmla="*/ 213 h 288"/>
                <a:gd name="T60" fmla="*/ 135 w 270"/>
                <a:gd name="T61" fmla="*/ 272 h 288"/>
                <a:gd name="T62" fmla="*/ 154 w 270"/>
                <a:gd name="T63" fmla="*/ 204 h 288"/>
                <a:gd name="T64" fmla="*/ 177 w 270"/>
                <a:gd name="T65" fmla="*/ 191 h 288"/>
                <a:gd name="T66" fmla="*/ 180 w 270"/>
                <a:gd name="T67" fmla="*/ 170 h 288"/>
                <a:gd name="T68" fmla="*/ 135 w 270"/>
                <a:gd name="T69" fmla="*/ 196 h 288"/>
                <a:gd name="T70" fmla="*/ 90 w 270"/>
                <a:gd name="T71" fmla="*/ 170 h 288"/>
                <a:gd name="T72" fmla="*/ 90 w 270"/>
                <a:gd name="T73" fmla="*/ 118 h 288"/>
                <a:gd name="T74" fmla="*/ 135 w 270"/>
                <a:gd name="T75" fmla="*/ 92 h 288"/>
                <a:gd name="T76" fmla="*/ 180 w 270"/>
                <a:gd name="T77" fmla="*/ 118 h 288"/>
                <a:gd name="T78" fmla="*/ 180 w 270"/>
                <a:gd name="T79" fmla="*/ 170 h 288"/>
                <a:gd name="T80" fmla="*/ 246 w 270"/>
                <a:gd name="T81" fmla="*/ 80 h 288"/>
                <a:gd name="T82" fmla="*/ 223 w 270"/>
                <a:gd name="T83" fmla="*/ 133 h 288"/>
                <a:gd name="T84" fmla="*/ 189 w 270"/>
                <a:gd name="T85" fmla="*/ 74 h 288"/>
                <a:gd name="T86" fmla="*/ 197 w 270"/>
                <a:gd name="T87" fmla="*/ 131 h 288"/>
                <a:gd name="T88" fmla="*/ 197 w 270"/>
                <a:gd name="T89" fmla="*/ 157 h 288"/>
                <a:gd name="T90" fmla="*/ 197 w 270"/>
                <a:gd name="T91" fmla="*/ 131 h 288"/>
                <a:gd name="T92" fmla="*/ 217 w 270"/>
                <a:gd name="T93" fmla="*/ 218 h 288"/>
                <a:gd name="T94" fmla="*/ 195 w 270"/>
                <a:gd name="T95" fmla="*/ 179 h 288"/>
                <a:gd name="T96" fmla="*/ 232 w 270"/>
                <a:gd name="T97" fmla="*/ 16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88">
                  <a:moveTo>
                    <a:pt x="260" y="72"/>
                  </a:moveTo>
                  <a:cubicBezTo>
                    <a:pt x="253" y="60"/>
                    <a:pt x="237" y="54"/>
                    <a:pt x="217" y="54"/>
                  </a:cubicBezTo>
                  <a:cubicBezTo>
                    <a:pt x="207" y="54"/>
                    <a:pt x="196" y="56"/>
                    <a:pt x="185" y="58"/>
                  </a:cubicBezTo>
                  <a:cubicBezTo>
                    <a:pt x="173" y="23"/>
                    <a:pt x="155" y="0"/>
                    <a:pt x="135" y="0"/>
                  </a:cubicBezTo>
                  <a:cubicBezTo>
                    <a:pt x="115" y="0"/>
                    <a:pt x="97" y="23"/>
                    <a:pt x="85" y="58"/>
                  </a:cubicBezTo>
                  <a:cubicBezTo>
                    <a:pt x="74" y="56"/>
                    <a:pt x="63" y="54"/>
                    <a:pt x="53" y="54"/>
                  </a:cubicBezTo>
                  <a:cubicBezTo>
                    <a:pt x="43" y="54"/>
                    <a:pt x="34" y="56"/>
                    <a:pt x="27" y="59"/>
                  </a:cubicBezTo>
                  <a:cubicBezTo>
                    <a:pt x="19" y="62"/>
                    <a:pt x="14" y="66"/>
                    <a:pt x="10" y="72"/>
                  </a:cubicBezTo>
                  <a:cubicBezTo>
                    <a:pt x="0" y="90"/>
                    <a:pt x="11" y="117"/>
                    <a:pt x="36" y="144"/>
                  </a:cubicBezTo>
                  <a:cubicBezTo>
                    <a:pt x="11" y="171"/>
                    <a:pt x="0" y="198"/>
                    <a:pt x="10" y="216"/>
                  </a:cubicBezTo>
                  <a:cubicBezTo>
                    <a:pt x="17" y="228"/>
                    <a:pt x="33" y="234"/>
                    <a:pt x="53" y="234"/>
                  </a:cubicBezTo>
                  <a:cubicBezTo>
                    <a:pt x="63" y="234"/>
                    <a:pt x="74" y="233"/>
                    <a:pt x="85" y="230"/>
                  </a:cubicBezTo>
                  <a:cubicBezTo>
                    <a:pt x="97" y="265"/>
                    <a:pt x="115" y="288"/>
                    <a:pt x="135" y="288"/>
                  </a:cubicBezTo>
                  <a:cubicBezTo>
                    <a:pt x="155" y="288"/>
                    <a:pt x="173" y="265"/>
                    <a:pt x="185" y="230"/>
                  </a:cubicBezTo>
                  <a:cubicBezTo>
                    <a:pt x="196" y="233"/>
                    <a:pt x="207" y="234"/>
                    <a:pt x="217" y="234"/>
                  </a:cubicBezTo>
                  <a:cubicBezTo>
                    <a:pt x="237" y="234"/>
                    <a:pt x="253" y="228"/>
                    <a:pt x="260" y="216"/>
                  </a:cubicBezTo>
                  <a:cubicBezTo>
                    <a:pt x="270" y="198"/>
                    <a:pt x="259" y="171"/>
                    <a:pt x="234" y="144"/>
                  </a:cubicBezTo>
                  <a:cubicBezTo>
                    <a:pt x="259" y="117"/>
                    <a:pt x="270" y="90"/>
                    <a:pt x="260" y="72"/>
                  </a:cubicBezTo>
                  <a:close/>
                  <a:moveTo>
                    <a:pt x="53" y="218"/>
                  </a:moveTo>
                  <a:cubicBezTo>
                    <a:pt x="38" y="218"/>
                    <a:pt x="28" y="214"/>
                    <a:pt x="24" y="208"/>
                  </a:cubicBezTo>
                  <a:cubicBezTo>
                    <a:pt x="20" y="200"/>
                    <a:pt x="25" y="184"/>
                    <a:pt x="38" y="167"/>
                  </a:cubicBezTo>
                  <a:cubicBezTo>
                    <a:pt x="41" y="163"/>
                    <a:pt x="44" y="159"/>
                    <a:pt x="47" y="155"/>
                  </a:cubicBezTo>
                  <a:cubicBezTo>
                    <a:pt x="55" y="163"/>
                    <a:pt x="65" y="171"/>
                    <a:pt x="75" y="179"/>
                  </a:cubicBezTo>
                  <a:cubicBezTo>
                    <a:pt x="76" y="191"/>
                    <a:pt x="78" y="203"/>
                    <a:pt x="81" y="215"/>
                  </a:cubicBezTo>
                  <a:cubicBezTo>
                    <a:pt x="71" y="217"/>
                    <a:pt x="62" y="218"/>
                    <a:pt x="53" y="218"/>
                  </a:cubicBezTo>
                  <a:close/>
                  <a:moveTo>
                    <a:pt x="73" y="157"/>
                  </a:moveTo>
                  <a:cubicBezTo>
                    <a:pt x="68" y="153"/>
                    <a:pt x="63" y="149"/>
                    <a:pt x="58" y="144"/>
                  </a:cubicBezTo>
                  <a:cubicBezTo>
                    <a:pt x="63" y="140"/>
                    <a:pt x="68" y="135"/>
                    <a:pt x="73" y="131"/>
                  </a:cubicBezTo>
                  <a:cubicBezTo>
                    <a:pt x="73" y="135"/>
                    <a:pt x="73" y="140"/>
                    <a:pt x="73" y="144"/>
                  </a:cubicBezTo>
                  <a:cubicBezTo>
                    <a:pt x="73" y="149"/>
                    <a:pt x="73" y="153"/>
                    <a:pt x="73" y="157"/>
                  </a:cubicBezTo>
                  <a:close/>
                  <a:moveTo>
                    <a:pt x="75" y="109"/>
                  </a:moveTo>
                  <a:cubicBezTo>
                    <a:pt x="65" y="117"/>
                    <a:pt x="55" y="125"/>
                    <a:pt x="47" y="133"/>
                  </a:cubicBezTo>
                  <a:cubicBezTo>
                    <a:pt x="44" y="129"/>
                    <a:pt x="41" y="125"/>
                    <a:pt x="38" y="121"/>
                  </a:cubicBezTo>
                  <a:cubicBezTo>
                    <a:pt x="25" y="104"/>
                    <a:pt x="20" y="88"/>
                    <a:pt x="24" y="80"/>
                  </a:cubicBezTo>
                  <a:cubicBezTo>
                    <a:pt x="28" y="74"/>
                    <a:pt x="38" y="70"/>
                    <a:pt x="53" y="70"/>
                  </a:cubicBezTo>
                  <a:cubicBezTo>
                    <a:pt x="62" y="70"/>
                    <a:pt x="71" y="71"/>
                    <a:pt x="81" y="74"/>
                  </a:cubicBezTo>
                  <a:cubicBezTo>
                    <a:pt x="78" y="85"/>
                    <a:pt x="76" y="97"/>
                    <a:pt x="75" y="109"/>
                  </a:cubicBezTo>
                  <a:close/>
                  <a:moveTo>
                    <a:pt x="177" y="97"/>
                  </a:moveTo>
                  <a:cubicBezTo>
                    <a:pt x="174" y="95"/>
                    <a:pt x="170" y="93"/>
                    <a:pt x="166" y="90"/>
                  </a:cubicBezTo>
                  <a:cubicBezTo>
                    <a:pt x="162" y="88"/>
                    <a:pt x="158" y="86"/>
                    <a:pt x="154" y="84"/>
                  </a:cubicBezTo>
                  <a:cubicBezTo>
                    <a:pt x="161" y="82"/>
                    <a:pt x="167" y="79"/>
                    <a:pt x="174" y="77"/>
                  </a:cubicBezTo>
                  <a:cubicBezTo>
                    <a:pt x="175" y="84"/>
                    <a:pt x="176" y="90"/>
                    <a:pt x="177" y="97"/>
                  </a:cubicBezTo>
                  <a:close/>
                  <a:moveTo>
                    <a:pt x="135" y="16"/>
                  </a:moveTo>
                  <a:cubicBezTo>
                    <a:pt x="146" y="16"/>
                    <a:pt x="160" y="33"/>
                    <a:pt x="169" y="62"/>
                  </a:cubicBezTo>
                  <a:cubicBezTo>
                    <a:pt x="158" y="65"/>
                    <a:pt x="147" y="70"/>
                    <a:pt x="135" y="75"/>
                  </a:cubicBezTo>
                  <a:cubicBezTo>
                    <a:pt x="123" y="69"/>
                    <a:pt x="112" y="65"/>
                    <a:pt x="101" y="62"/>
                  </a:cubicBezTo>
                  <a:cubicBezTo>
                    <a:pt x="111" y="33"/>
                    <a:pt x="124" y="16"/>
                    <a:pt x="135" y="16"/>
                  </a:cubicBezTo>
                  <a:close/>
                  <a:moveTo>
                    <a:pt x="97" y="77"/>
                  </a:moveTo>
                  <a:cubicBezTo>
                    <a:pt x="103" y="79"/>
                    <a:pt x="109" y="82"/>
                    <a:pt x="116" y="84"/>
                  </a:cubicBezTo>
                  <a:cubicBezTo>
                    <a:pt x="112" y="86"/>
                    <a:pt x="108" y="88"/>
                    <a:pt x="104" y="90"/>
                  </a:cubicBezTo>
                  <a:cubicBezTo>
                    <a:pt x="100" y="93"/>
                    <a:pt x="96" y="95"/>
                    <a:pt x="93" y="97"/>
                  </a:cubicBezTo>
                  <a:cubicBezTo>
                    <a:pt x="94" y="90"/>
                    <a:pt x="95" y="84"/>
                    <a:pt x="97" y="77"/>
                  </a:cubicBezTo>
                  <a:close/>
                  <a:moveTo>
                    <a:pt x="93" y="191"/>
                  </a:moveTo>
                  <a:cubicBezTo>
                    <a:pt x="96" y="193"/>
                    <a:pt x="100" y="195"/>
                    <a:pt x="104" y="198"/>
                  </a:cubicBezTo>
                  <a:cubicBezTo>
                    <a:pt x="108" y="200"/>
                    <a:pt x="112" y="202"/>
                    <a:pt x="116" y="204"/>
                  </a:cubicBezTo>
                  <a:cubicBezTo>
                    <a:pt x="109" y="207"/>
                    <a:pt x="103" y="209"/>
                    <a:pt x="97" y="211"/>
                  </a:cubicBezTo>
                  <a:cubicBezTo>
                    <a:pt x="95" y="204"/>
                    <a:pt x="94" y="198"/>
                    <a:pt x="93" y="191"/>
                  </a:cubicBezTo>
                  <a:close/>
                  <a:moveTo>
                    <a:pt x="135" y="272"/>
                  </a:moveTo>
                  <a:cubicBezTo>
                    <a:pt x="124" y="272"/>
                    <a:pt x="111" y="255"/>
                    <a:pt x="101" y="226"/>
                  </a:cubicBezTo>
                  <a:cubicBezTo>
                    <a:pt x="112" y="223"/>
                    <a:pt x="123" y="219"/>
                    <a:pt x="135" y="213"/>
                  </a:cubicBezTo>
                  <a:cubicBezTo>
                    <a:pt x="147" y="219"/>
                    <a:pt x="158" y="223"/>
                    <a:pt x="169" y="226"/>
                  </a:cubicBezTo>
                  <a:cubicBezTo>
                    <a:pt x="160" y="255"/>
                    <a:pt x="146" y="272"/>
                    <a:pt x="135" y="272"/>
                  </a:cubicBezTo>
                  <a:close/>
                  <a:moveTo>
                    <a:pt x="174" y="211"/>
                  </a:moveTo>
                  <a:cubicBezTo>
                    <a:pt x="167" y="209"/>
                    <a:pt x="161" y="207"/>
                    <a:pt x="154" y="204"/>
                  </a:cubicBezTo>
                  <a:cubicBezTo>
                    <a:pt x="158" y="202"/>
                    <a:pt x="162" y="200"/>
                    <a:pt x="166" y="198"/>
                  </a:cubicBezTo>
                  <a:cubicBezTo>
                    <a:pt x="170" y="195"/>
                    <a:pt x="174" y="193"/>
                    <a:pt x="177" y="191"/>
                  </a:cubicBezTo>
                  <a:cubicBezTo>
                    <a:pt x="176" y="198"/>
                    <a:pt x="175" y="204"/>
                    <a:pt x="174" y="211"/>
                  </a:cubicBezTo>
                  <a:close/>
                  <a:moveTo>
                    <a:pt x="180" y="170"/>
                  </a:moveTo>
                  <a:cubicBezTo>
                    <a:pt x="173" y="175"/>
                    <a:pt x="166" y="179"/>
                    <a:pt x="158" y="184"/>
                  </a:cubicBezTo>
                  <a:cubicBezTo>
                    <a:pt x="150" y="188"/>
                    <a:pt x="143" y="192"/>
                    <a:pt x="135" y="196"/>
                  </a:cubicBezTo>
                  <a:cubicBezTo>
                    <a:pt x="127" y="192"/>
                    <a:pt x="120" y="188"/>
                    <a:pt x="112" y="184"/>
                  </a:cubicBezTo>
                  <a:cubicBezTo>
                    <a:pt x="105" y="179"/>
                    <a:pt x="97" y="175"/>
                    <a:pt x="90" y="170"/>
                  </a:cubicBezTo>
                  <a:cubicBezTo>
                    <a:pt x="90" y="162"/>
                    <a:pt x="89" y="153"/>
                    <a:pt x="89" y="144"/>
                  </a:cubicBezTo>
                  <a:cubicBezTo>
                    <a:pt x="89" y="135"/>
                    <a:pt x="90" y="126"/>
                    <a:pt x="90" y="118"/>
                  </a:cubicBezTo>
                  <a:cubicBezTo>
                    <a:pt x="97" y="113"/>
                    <a:pt x="105" y="109"/>
                    <a:pt x="112" y="104"/>
                  </a:cubicBezTo>
                  <a:cubicBezTo>
                    <a:pt x="120" y="100"/>
                    <a:pt x="127" y="96"/>
                    <a:pt x="135" y="92"/>
                  </a:cubicBezTo>
                  <a:cubicBezTo>
                    <a:pt x="143" y="96"/>
                    <a:pt x="150" y="100"/>
                    <a:pt x="158" y="104"/>
                  </a:cubicBezTo>
                  <a:cubicBezTo>
                    <a:pt x="166" y="109"/>
                    <a:pt x="173" y="113"/>
                    <a:pt x="180" y="118"/>
                  </a:cubicBezTo>
                  <a:cubicBezTo>
                    <a:pt x="181" y="126"/>
                    <a:pt x="181" y="135"/>
                    <a:pt x="181" y="144"/>
                  </a:cubicBezTo>
                  <a:cubicBezTo>
                    <a:pt x="181" y="153"/>
                    <a:pt x="181" y="162"/>
                    <a:pt x="180" y="170"/>
                  </a:cubicBezTo>
                  <a:close/>
                  <a:moveTo>
                    <a:pt x="217" y="70"/>
                  </a:moveTo>
                  <a:cubicBezTo>
                    <a:pt x="232" y="70"/>
                    <a:pt x="242" y="74"/>
                    <a:pt x="246" y="80"/>
                  </a:cubicBezTo>
                  <a:cubicBezTo>
                    <a:pt x="251" y="88"/>
                    <a:pt x="245" y="104"/>
                    <a:pt x="232" y="121"/>
                  </a:cubicBezTo>
                  <a:cubicBezTo>
                    <a:pt x="230" y="125"/>
                    <a:pt x="226" y="129"/>
                    <a:pt x="223" y="133"/>
                  </a:cubicBezTo>
                  <a:cubicBezTo>
                    <a:pt x="215" y="125"/>
                    <a:pt x="205" y="117"/>
                    <a:pt x="195" y="109"/>
                  </a:cubicBezTo>
                  <a:cubicBezTo>
                    <a:pt x="194" y="97"/>
                    <a:pt x="192" y="85"/>
                    <a:pt x="189" y="74"/>
                  </a:cubicBezTo>
                  <a:cubicBezTo>
                    <a:pt x="199" y="71"/>
                    <a:pt x="208" y="70"/>
                    <a:pt x="217" y="70"/>
                  </a:cubicBezTo>
                  <a:close/>
                  <a:moveTo>
                    <a:pt x="197" y="131"/>
                  </a:moveTo>
                  <a:cubicBezTo>
                    <a:pt x="202" y="135"/>
                    <a:pt x="207" y="140"/>
                    <a:pt x="212" y="144"/>
                  </a:cubicBezTo>
                  <a:cubicBezTo>
                    <a:pt x="207" y="149"/>
                    <a:pt x="202" y="153"/>
                    <a:pt x="197" y="157"/>
                  </a:cubicBezTo>
                  <a:cubicBezTo>
                    <a:pt x="197" y="153"/>
                    <a:pt x="197" y="149"/>
                    <a:pt x="197" y="144"/>
                  </a:cubicBezTo>
                  <a:cubicBezTo>
                    <a:pt x="197" y="140"/>
                    <a:pt x="197" y="135"/>
                    <a:pt x="197" y="131"/>
                  </a:cubicBezTo>
                  <a:close/>
                  <a:moveTo>
                    <a:pt x="246" y="208"/>
                  </a:moveTo>
                  <a:cubicBezTo>
                    <a:pt x="242" y="214"/>
                    <a:pt x="232" y="218"/>
                    <a:pt x="217" y="218"/>
                  </a:cubicBezTo>
                  <a:cubicBezTo>
                    <a:pt x="208" y="218"/>
                    <a:pt x="199" y="217"/>
                    <a:pt x="189" y="215"/>
                  </a:cubicBezTo>
                  <a:cubicBezTo>
                    <a:pt x="192" y="203"/>
                    <a:pt x="194" y="191"/>
                    <a:pt x="195" y="179"/>
                  </a:cubicBezTo>
                  <a:cubicBezTo>
                    <a:pt x="205" y="171"/>
                    <a:pt x="215" y="163"/>
                    <a:pt x="223" y="155"/>
                  </a:cubicBezTo>
                  <a:cubicBezTo>
                    <a:pt x="226" y="159"/>
                    <a:pt x="230" y="163"/>
                    <a:pt x="232" y="167"/>
                  </a:cubicBezTo>
                  <a:cubicBezTo>
                    <a:pt x="245" y="184"/>
                    <a:pt x="251" y="200"/>
                    <a:pt x="246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99"/>
            <p:cNvSpPr>
              <a:spLocks noChangeArrowheads="1"/>
            </p:cNvSpPr>
            <p:nvPr/>
          </p:nvSpPr>
          <p:spPr bwMode="auto">
            <a:xfrm>
              <a:off x="8524875" y="38989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100"/>
            <p:cNvSpPr>
              <a:spLocks noChangeArrowheads="1"/>
            </p:cNvSpPr>
            <p:nvPr/>
          </p:nvSpPr>
          <p:spPr bwMode="auto">
            <a:xfrm>
              <a:off x="8683625" y="38989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01"/>
            <p:cNvSpPr>
              <a:spLocks noChangeArrowheads="1"/>
            </p:cNvSpPr>
            <p:nvPr/>
          </p:nvSpPr>
          <p:spPr bwMode="auto">
            <a:xfrm>
              <a:off x="8583613" y="3967163"/>
              <a:ext cx="41275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525476" y="4542510"/>
            <a:ext cx="171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MyriadSetPro-Semibold" panose="02000400000000000000" pitchFamily="2" charset="0"/>
              </a:rPr>
              <a:t>INTERNET &amp; DATE SERVICE</a:t>
            </a:r>
            <a:endParaRPr lang="zh-CN" altLang="en-US" sz="1200" dirty="0" smtClean="0">
              <a:latin typeface="MyriadSetPro-Semibold" panose="02000400000000000000" pitchFamily="2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054979" y="2753925"/>
            <a:ext cx="1350150" cy="1711325"/>
          </a:xfrm>
          <a:prstGeom prst="roundRect">
            <a:avLst>
              <a:gd name="adj" fmla="val 4087"/>
            </a:avLst>
          </a:prstGeom>
          <a:noFill/>
          <a:ln w="190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380237" y="2753925"/>
            <a:ext cx="1350150" cy="1711325"/>
          </a:xfrm>
          <a:prstGeom prst="roundRect">
            <a:avLst>
              <a:gd name="adj" fmla="val 4087"/>
            </a:avLst>
          </a:prstGeom>
          <a:noFill/>
          <a:ln w="190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705496" y="2753925"/>
            <a:ext cx="1350150" cy="1711325"/>
          </a:xfrm>
          <a:prstGeom prst="roundRect">
            <a:avLst>
              <a:gd name="adj" fmla="val 4087"/>
            </a:avLst>
          </a:prstGeom>
          <a:noFill/>
          <a:ln w="190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-122"/>
              </a:rPr>
              <a:t>主营业务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3000">
        <p14:pan dir="u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93714" y="2273676"/>
            <a:ext cx="306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泛交易</a:t>
            </a:r>
            <a:endParaRPr lang="zh-CN" altLang="en-US" sz="7200" dirty="0" smtClean="0">
              <a:solidFill>
                <a:schemeClr val="tx1">
                  <a:lumMod val="50000"/>
                  <a:lumOff val="50000"/>
                </a:schemeClr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093832" y="2695273"/>
            <a:ext cx="540060" cy="540060"/>
            <a:chOff x="6096660" y="2695273"/>
            <a:chExt cx="540060" cy="540060"/>
          </a:xfrm>
        </p:grpSpPr>
        <p:sp>
          <p:nvSpPr>
            <p:cNvPr id="40" name="圆角矩形 39"/>
            <p:cNvSpPr/>
            <p:nvPr/>
          </p:nvSpPr>
          <p:spPr>
            <a:xfrm>
              <a:off x="6096660" y="2695273"/>
              <a:ext cx="540060" cy="540060"/>
            </a:xfrm>
            <a:prstGeom prst="roundRect">
              <a:avLst>
                <a:gd name="adj" fmla="val 2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89"/>
            <p:cNvSpPr/>
            <p:nvPr/>
          </p:nvSpPr>
          <p:spPr bwMode="auto">
            <a:xfrm>
              <a:off x="6151455" y="2777216"/>
              <a:ext cx="430470" cy="376174"/>
            </a:xfrm>
            <a:custGeom>
              <a:avLst/>
              <a:gdLst>
                <a:gd name="T0" fmla="*/ 90 w 111"/>
                <a:gd name="T1" fmla="*/ 52 h 97"/>
                <a:gd name="T2" fmla="*/ 111 w 111"/>
                <a:gd name="T3" fmla="*/ 52 h 97"/>
                <a:gd name="T4" fmla="*/ 90 w 111"/>
                <a:gd name="T5" fmla="*/ 32 h 97"/>
                <a:gd name="T6" fmla="*/ 90 w 111"/>
                <a:gd name="T7" fmla="*/ 0 h 97"/>
                <a:gd name="T8" fmla="*/ 73 w 111"/>
                <a:gd name="T9" fmla="*/ 0 h 97"/>
                <a:gd name="T10" fmla="*/ 73 w 111"/>
                <a:gd name="T11" fmla="*/ 16 h 97"/>
                <a:gd name="T12" fmla="*/ 56 w 111"/>
                <a:gd name="T13" fmla="*/ 0 h 97"/>
                <a:gd name="T14" fmla="*/ 0 w 111"/>
                <a:gd name="T15" fmla="*/ 52 h 97"/>
                <a:gd name="T16" fmla="*/ 21 w 111"/>
                <a:gd name="T17" fmla="*/ 52 h 97"/>
                <a:gd name="T18" fmla="*/ 21 w 111"/>
                <a:gd name="T19" fmla="*/ 97 h 97"/>
                <a:gd name="T20" fmla="*/ 45 w 111"/>
                <a:gd name="T21" fmla="*/ 97 h 97"/>
                <a:gd name="T22" fmla="*/ 45 w 111"/>
                <a:gd name="T23" fmla="*/ 66 h 97"/>
                <a:gd name="T24" fmla="*/ 66 w 111"/>
                <a:gd name="T25" fmla="*/ 66 h 97"/>
                <a:gd name="T26" fmla="*/ 66 w 111"/>
                <a:gd name="T27" fmla="*/ 97 h 97"/>
                <a:gd name="T28" fmla="*/ 90 w 111"/>
                <a:gd name="T29" fmla="*/ 97 h 97"/>
                <a:gd name="T30" fmla="*/ 90 w 111"/>
                <a:gd name="T31" fmla="*/ 5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97">
                  <a:moveTo>
                    <a:pt x="90" y="52"/>
                  </a:moveTo>
                  <a:lnTo>
                    <a:pt x="111" y="52"/>
                  </a:lnTo>
                  <a:lnTo>
                    <a:pt x="90" y="32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73" y="16"/>
                  </a:lnTo>
                  <a:lnTo>
                    <a:pt x="56" y="0"/>
                  </a:lnTo>
                  <a:lnTo>
                    <a:pt x="0" y="52"/>
                  </a:lnTo>
                  <a:lnTo>
                    <a:pt x="21" y="52"/>
                  </a:lnTo>
                  <a:lnTo>
                    <a:pt x="21" y="97"/>
                  </a:lnTo>
                  <a:lnTo>
                    <a:pt x="45" y="97"/>
                  </a:lnTo>
                  <a:lnTo>
                    <a:pt x="45" y="66"/>
                  </a:lnTo>
                  <a:lnTo>
                    <a:pt x="66" y="66"/>
                  </a:lnTo>
                  <a:lnTo>
                    <a:pt x="66" y="97"/>
                  </a:lnTo>
                  <a:lnTo>
                    <a:pt x="90" y="97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93832" y="3843323"/>
            <a:ext cx="540060" cy="540060"/>
            <a:chOff x="6093832" y="3843323"/>
            <a:chExt cx="540060" cy="540060"/>
          </a:xfrm>
        </p:grpSpPr>
        <p:sp>
          <p:nvSpPr>
            <p:cNvPr id="42" name="圆角矩形 41"/>
            <p:cNvSpPr/>
            <p:nvPr/>
          </p:nvSpPr>
          <p:spPr>
            <a:xfrm>
              <a:off x="6093832" y="3843323"/>
              <a:ext cx="540060" cy="540060"/>
            </a:xfrm>
            <a:prstGeom prst="roundRect">
              <a:avLst>
                <a:gd name="adj" fmla="val 2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804"/>
            <p:cNvSpPr/>
            <p:nvPr/>
          </p:nvSpPr>
          <p:spPr bwMode="auto">
            <a:xfrm flipH="1">
              <a:off x="6132434" y="3894975"/>
              <a:ext cx="462856" cy="436756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093832" y="4991373"/>
            <a:ext cx="540060" cy="540060"/>
            <a:chOff x="6096660" y="4993811"/>
            <a:chExt cx="540060" cy="540060"/>
          </a:xfrm>
        </p:grpSpPr>
        <p:sp>
          <p:nvSpPr>
            <p:cNvPr id="43" name="圆角矩形 42"/>
            <p:cNvSpPr/>
            <p:nvPr/>
          </p:nvSpPr>
          <p:spPr>
            <a:xfrm>
              <a:off x="6096660" y="4993811"/>
              <a:ext cx="540060" cy="540060"/>
            </a:xfrm>
            <a:prstGeom prst="roundRect">
              <a:avLst>
                <a:gd name="adj" fmla="val 2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150690" y="5047841"/>
              <a:ext cx="432000" cy="432000"/>
              <a:chOff x="5830889" y="3163888"/>
              <a:chExt cx="176213" cy="176213"/>
            </a:xfrm>
            <a:solidFill>
              <a:schemeClr val="bg1"/>
            </a:solidFill>
          </p:grpSpPr>
          <p:sp>
            <p:nvSpPr>
              <p:cNvPr id="16" name="Freeform 94"/>
              <p:cNvSpPr/>
              <p:nvPr/>
            </p:nvSpPr>
            <p:spPr bwMode="auto">
              <a:xfrm>
                <a:off x="5976939" y="3224213"/>
                <a:ext cx="6350" cy="11113"/>
              </a:xfrm>
              <a:custGeom>
                <a:avLst/>
                <a:gdLst>
                  <a:gd name="T0" fmla="*/ 1 w 10"/>
                  <a:gd name="T1" fmla="*/ 6 h 18"/>
                  <a:gd name="T2" fmla="*/ 4 w 10"/>
                  <a:gd name="T3" fmla="*/ 11 h 18"/>
                  <a:gd name="T4" fmla="*/ 5 w 10"/>
                  <a:gd name="T5" fmla="*/ 16 h 18"/>
                  <a:gd name="T6" fmla="*/ 9 w 10"/>
                  <a:gd name="T7" fmla="*/ 16 h 18"/>
                  <a:gd name="T8" fmla="*/ 8 w 10"/>
                  <a:gd name="T9" fmla="*/ 13 h 18"/>
                  <a:gd name="T10" fmla="*/ 8 w 10"/>
                  <a:gd name="T11" fmla="*/ 11 h 18"/>
                  <a:gd name="T12" fmla="*/ 10 w 10"/>
                  <a:gd name="T13" fmla="*/ 11 h 18"/>
                  <a:gd name="T14" fmla="*/ 8 w 10"/>
                  <a:gd name="T15" fmla="*/ 9 h 18"/>
                  <a:gd name="T16" fmla="*/ 7 w 10"/>
                  <a:gd name="T17" fmla="*/ 8 h 18"/>
                  <a:gd name="T18" fmla="*/ 5 w 10"/>
                  <a:gd name="T19" fmla="*/ 6 h 18"/>
                  <a:gd name="T20" fmla="*/ 5 w 10"/>
                  <a:gd name="T21" fmla="*/ 4 h 18"/>
                  <a:gd name="T22" fmla="*/ 7 w 10"/>
                  <a:gd name="T23" fmla="*/ 4 h 18"/>
                  <a:gd name="T24" fmla="*/ 8 w 10"/>
                  <a:gd name="T25" fmla="*/ 3 h 18"/>
                  <a:gd name="T26" fmla="*/ 5 w 10"/>
                  <a:gd name="T27" fmla="*/ 1 h 18"/>
                  <a:gd name="T28" fmla="*/ 1 w 10"/>
                  <a:gd name="T29" fmla="*/ 3 h 18"/>
                  <a:gd name="T30" fmla="*/ 1 w 10"/>
                  <a:gd name="T3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18">
                    <a:moveTo>
                      <a:pt x="1" y="6"/>
                    </a:moveTo>
                    <a:cubicBezTo>
                      <a:pt x="1" y="8"/>
                      <a:pt x="3" y="9"/>
                      <a:pt x="4" y="11"/>
                    </a:cubicBezTo>
                    <a:cubicBezTo>
                      <a:pt x="4" y="13"/>
                      <a:pt x="2" y="15"/>
                      <a:pt x="5" y="16"/>
                    </a:cubicBezTo>
                    <a:cubicBezTo>
                      <a:pt x="6" y="18"/>
                      <a:pt x="9" y="18"/>
                      <a:pt x="9" y="16"/>
                    </a:cubicBezTo>
                    <a:cubicBezTo>
                      <a:pt x="7" y="16"/>
                      <a:pt x="9" y="13"/>
                      <a:pt x="8" y="13"/>
                    </a:cubicBezTo>
                    <a:cubicBezTo>
                      <a:pt x="8" y="12"/>
                      <a:pt x="8" y="12"/>
                      <a:pt x="8" y="11"/>
                    </a:cubicBezTo>
                    <a:cubicBezTo>
                      <a:pt x="8" y="11"/>
                      <a:pt x="9" y="11"/>
                      <a:pt x="10" y="11"/>
                    </a:cubicBezTo>
                    <a:cubicBezTo>
                      <a:pt x="10" y="10"/>
                      <a:pt x="8" y="10"/>
                      <a:pt x="8" y="9"/>
                    </a:cubicBezTo>
                    <a:cubicBezTo>
                      <a:pt x="8" y="9"/>
                      <a:pt x="6" y="10"/>
                      <a:pt x="7" y="8"/>
                    </a:cubicBezTo>
                    <a:cubicBezTo>
                      <a:pt x="7" y="7"/>
                      <a:pt x="6" y="7"/>
                      <a:pt x="5" y="6"/>
                    </a:cubicBezTo>
                    <a:cubicBezTo>
                      <a:pt x="5" y="6"/>
                      <a:pt x="4" y="4"/>
                      <a:pt x="5" y="4"/>
                    </a:cubicBezTo>
                    <a:cubicBezTo>
                      <a:pt x="6" y="4"/>
                      <a:pt x="5" y="4"/>
                      <a:pt x="7" y="4"/>
                    </a:cubicBezTo>
                    <a:cubicBezTo>
                      <a:pt x="7" y="4"/>
                      <a:pt x="9" y="3"/>
                      <a:pt x="8" y="3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3" y="3"/>
                      <a:pt x="1" y="3"/>
                    </a:cubicBezTo>
                    <a:cubicBezTo>
                      <a:pt x="1" y="3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95"/>
              <p:cNvSpPr/>
              <p:nvPr/>
            </p:nvSpPr>
            <p:spPr bwMode="auto">
              <a:xfrm>
                <a:off x="5962651" y="3225801"/>
                <a:ext cx="11113" cy="6350"/>
              </a:xfrm>
              <a:custGeom>
                <a:avLst/>
                <a:gdLst>
                  <a:gd name="T0" fmla="*/ 16 w 18"/>
                  <a:gd name="T1" fmla="*/ 8 h 11"/>
                  <a:gd name="T2" fmla="*/ 13 w 18"/>
                  <a:gd name="T3" fmla="*/ 4 h 11"/>
                  <a:gd name="T4" fmla="*/ 10 w 18"/>
                  <a:gd name="T5" fmla="*/ 3 h 11"/>
                  <a:gd name="T6" fmla="*/ 8 w 18"/>
                  <a:gd name="T7" fmla="*/ 3 h 11"/>
                  <a:gd name="T8" fmla="*/ 6 w 18"/>
                  <a:gd name="T9" fmla="*/ 2 h 11"/>
                  <a:gd name="T10" fmla="*/ 3 w 18"/>
                  <a:gd name="T11" fmla="*/ 0 h 11"/>
                  <a:gd name="T12" fmla="*/ 0 w 18"/>
                  <a:gd name="T13" fmla="*/ 8 h 11"/>
                  <a:gd name="T14" fmla="*/ 0 w 18"/>
                  <a:gd name="T15" fmla="*/ 9 h 11"/>
                  <a:gd name="T16" fmla="*/ 9 w 18"/>
                  <a:gd name="T17" fmla="*/ 8 h 11"/>
                  <a:gd name="T18" fmla="*/ 10 w 18"/>
                  <a:gd name="T19" fmla="*/ 8 h 11"/>
                  <a:gd name="T20" fmla="*/ 14 w 18"/>
                  <a:gd name="T21" fmla="*/ 10 h 11"/>
                  <a:gd name="T22" fmla="*/ 16 w 18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1">
                    <a:moveTo>
                      <a:pt x="16" y="8"/>
                    </a:moveTo>
                    <a:cubicBezTo>
                      <a:pt x="16" y="5"/>
                      <a:pt x="13" y="5"/>
                      <a:pt x="13" y="4"/>
                    </a:cubicBezTo>
                    <a:cubicBezTo>
                      <a:pt x="12" y="4"/>
                      <a:pt x="11" y="3"/>
                      <a:pt x="10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6" y="4"/>
                      <a:pt x="7" y="2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2" y="9"/>
                      <a:pt x="9" y="9"/>
                      <a:pt x="9" y="8"/>
                    </a:cubicBezTo>
                    <a:cubicBezTo>
                      <a:pt x="9" y="8"/>
                      <a:pt x="10" y="11"/>
                      <a:pt x="10" y="8"/>
                    </a:cubicBezTo>
                    <a:cubicBezTo>
                      <a:pt x="11" y="8"/>
                      <a:pt x="12" y="11"/>
                      <a:pt x="14" y="10"/>
                    </a:cubicBezTo>
                    <a:cubicBezTo>
                      <a:pt x="14" y="11"/>
                      <a:pt x="18" y="8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96"/>
              <p:cNvSpPr/>
              <p:nvPr/>
            </p:nvSpPr>
            <p:spPr bwMode="auto">
              <a:xfrm>
                <a:off x="5900739" y="325278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97"/>
              <p:cNvSpPr>
                <a:spLocks noEditPoints="1"/>
              </p:cNvSpPr>
              <p:nvPr/>
            </p:nvSpPr>
            <p:spPr bwMode="auto">
              <a:xfrm>
                <a:off x="5830889" y="3163888"/>
                <a:ext cx="176213" cy="176213"/>
              </a:xfrm>
              <a:custGeom>
                <a:avLst/>
                <a:gdLst>
                  <a:gd name="T0" fmla="*/ 178 w 288"/>
                  <a:gd name="T1" fmla="*/ 90 h 288"/>
                  <a:gd name="T2" fmla="*/ 180 w 288"/>
                  <a:gd name="T3" fmla="*/ 88 h 288"/>
                  <a:gd name="T4" fmla="*/ 176 w 288"/>
                  <a:gd name="T5" fmla="*/ 94 h 288"/>
                  <a:gd name="T6" fmla="*/ 191 w 288"/>
                  <a:gd name="T7" fmla="*/ 108 h 288"/>
                  <a:gd name="T8" fmla="*/ 210 w 288"/>
                  <a:gd name="T9" fmla="*/ 124 h 288"/>
                  <a:gd name="T10" fmla="*/ 236 w 288"/>
                  <a:gd name="T11" fmla="*/ 156 h 288"/>
                  <a:gd name="T12" fmla="*/ 232 w 288"/>
                  <a:gd name="T13" fmla="*/ 174 h 288"/>
                  <a:gd name="T14" fmla="*/ 222 w 288"/>
                  <a:gd name="T15" fmla="*/ 215 h 288"/>
                  <a:gd name="T16" fmla="*/ 197 w 288"/>
                  <a:gd name="T17" fmla="*/ 208 h 288"/>
                  <a:gd name="T18" fmla="*/ 187 w 288"/>
                  <a:gd name="T19" fmla="*/ 166 h 288"/>
                  <a:gd name="T20" fmla="*/ 163 w 288"/>
                  <a:gd name="T21" fmla="*/ 135 h 288"/>
                  <a:gd name="T22" fmla="*/ 177 w 288"/>
                  <a:gd name="T23" fmla="*/ 118 h 288"/>
                  <a:gd name="T24" fmla="*/ 240 w 288"/>
                  <a:gd name="T25" fmla="*/ 193 h 288"/>
                  <a:gd name="T26" fmla="*/ 174 w 288"/>
                  <a:gd name="T27" fmla="*/ 88 h 288"/>
                  <a:gd name="T28" fmla="*/ 164 w 288"/>
                  <a:gd name="T29" fmla="*/ 71 h 288"/>
                  <a:gd name="T30" fmla="*/ 236 w 288"/>
                  <a:gd name="T31" fmla="*/ 197 h 288"/>
                  <a:gd name="T32" fmla="*/ 239 w 288"/>
                  <a:gd name="T33" fmla="*/ 206 h 288"/>
                  <a:gd name="T34" fmla="*/ 240 w 288"/>
                  <a:gd name="T35" fmla="*/ 127 h 288"/>
                  <a:gd name="T36" fmla="*/ 250 w 288"/>
                  <a:gd name="T37" fmla="*/ 133 h 288"/>
                  <a:gd name="T38" fmla="*/ 240 w 288"/>
                  <a:gd name="T39" fmla="*/ 151 h 288"/>
                  <a:gd name="T40" fmla="*/ 223 w 288"/>
                  <a:gd name="T41" fmla="*/ 124 h 288"/>
                  <a:gd name="T42" fmla="*/ 210 w 288"/>
                  <a:gd name="T43" fmla="*/ 109 h 288"/>
                  <a:gd name="T44" fmla="*/ 196 w 288"/>
                  <a:gd name="T45" fmla="*/ 105 h 288"/>
                  <a:gd name="T46" fmla="*/ 191 w 288"/>
                  <a:gd name="T47" fmla="*/ 104 h 288"/>
                  <a:gd name="T48" fmla="*/ 172 w 288"/>
                  <a:gd name="T49" fmla="*/ 106 h 288"/>
                  <a:gd name="T50" fmla="*/ 180 w 288"/>
                  <a:gd name="T51" fmla="*/ 96 h 288"/>
                  <a:gd name="T52" fmla="*/ 193 w 288"/>
                  <a:gd name="T53" fmla="*/ 84 h 288"/>
                  <a:gd name="T54" fmla="*/ 195 w 288"/>
                  <a:gd name="T55" fmla="*/ 73 h 288"/>
                  <a:gd name="T56" fmla="*/ 222 w 288"/>
                  <a:gd name="T57" fmla="*/ 70 h 288"/>
                  <a:gd name="T58" fmla="*/ 67 w 288"/>
                  <a:gd name="T59" fmla="*/ 58 h 288"/>
                  <a:gd name="T60" fmla="*/ 71 w 288"/>
                  <a:gd name="T61" fmla="*/ 68 h 288"/>
                  <a:gd name="T62" fmla="*/ 87 w 288"/>
                  <a:gd name="T63" fmla="*/ 64 h 288"/>
                  <a:gd name="T64" fmla="*/ 93 w 288"/>
                  <a:gd name="T65" fmla="*/ 69 h 288"/>
                  <a:gd name="T66" fmla="*/ 80 w 288"/>
                  <a:gd name="T67" fmla="*/ 80 h 288"/>
                  <a:gd name="T68" fmla="*/ 100 w 288"/>
                  <a:gd name="T69" fmla="*/ 92 h 288"/>
                  <a:gd name="T70" fmla="*/ 107 w 288"/>
                  <a:gd name="T71" fmla="*/ 76 h 288"/>
                  <a:gd name="T72" fmla="*/ 124 w 288"/>
                  <a:gd name="T73" fmla="*/ 87 h 288"/>
                  <a:gd name="T74" fmla="*/ 114 w 288"/>
                  <a:gd name="T75" fmla="*/ 98 h 288"/>
                  <a:gd name="T76" fmla="*/ 117 w 288"/>
                  <a:gd name="T77" fmla="*/ 103 h 288"/>
                  <a:gd name="T78" fmla="*/ 100 w 288"/>
                  <a:gd name="T79" fmla="*/ 119 h 288"/>
                  <a:gd name="T80" fmla="*/ 87 w 288"/>
                  <a:gd name="T81" fmla="*/ 127 h 288"/>
                  <a:gd name="T82" fmla="*/ 84 w 288"/>
                  <a:gd name="T83" fmla="*/ 144 h 288"/>
                  <a:gd name="T84" fmla="*/ 92 w 288"/>
                  <a:gd name="T85" fmla="*/ 149 h 288"/>
                  <a:gd name="T86" fmla="*/ 105 w 288"/>
                  <a:gd name="T87" fmla="*/ 156 h 288"/>
                  <a:gd name="T88" fmla="*/ 122 w 288"/>
                  <a:gd name="T89" fmla="*/ 158 h 288"/>
                  <a:gd name="T90" fmla="*/ 134 w 288"/>
                  <a:gd name="T91" fmla="*/ 167 h 288"/>
                  <a:gd name="T92" fmla="*/ 148 w 288"/>
                  <a:gd name="T93" fmla="*/ 177 h 288"/>
                  <a:gd name="T94" fmla="*/ 139 w 288"/>
                  <a:gd name="T95" fmla="*/ 211 h 288"/>
                  <a:gd name="T96" fmla="*/ 127 w 288"/>
                  <a:gd name="T97" fmla="*/ 232 h 288"/>
                  <a:gd name="T98" fmla="*/ 114 w 288"/>
                  <a:gd name="T99" fmla="*/ 247 h 288"/>
                  <a:gd name="T100" fmla="*/ 105 w 288"/>
                  <a:gd name="T101" fmla="*/ 240 h 288"/>
                  <a:gd name="T102" fmla="*/ 102 w 288"/>
                  <a:gd name="T103" fmla="*/ 189 h 288"/>
                  <a:gd name="T104" fmla="*/ 93 w 288"/>
                  <a:gd name="T105" fmla="*/ 159 h 288"/>
                  <a:gd name="T106" fmla="*/ 63 w 288"/>
                  <a:gd name="T107" fmla="*/ 133 h 288"/>
                  <a:gd name="T108" fmla="*/ 52 w 288"/>
                  <a:gd name="T109" fmla="*/ 122 h 288"/>
                  <a:gd name="T110" fmla="*/ 121 w 288"/>
                  <a:gd name="T111" fmla="*/ 102 h 288"/>
                  <a:gd name="T112" fmla="*/ 107 w 288"/>
                  <a:gd name="T113" fmla="*/ 142 h 288"/>
                  <a:gd name="T114" fmla="*/ 110 w 288"/>
                  <a:gd name="T115" fmla="*/ 153 h 288"/>
                  <a:gd name="T116" fmla="*/ 102 w 288"/>
                  <a:gd name="T117" fmla="*/ 145 h 288"/>
                  <a:gd name="T118" fmla="*/ 95 w 288"/>
                  <a:gd name="T119" fmla="*/ 13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8" h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3"/>
                      <a:pt x="65" y="288"/>
                      <a:pt x="144" y="288"/>
                    </a:cubicBezTo>
                    <a:cubicBezTo>
                      <a:pt x="224" y="288"/>
                      <a:pt x="288" y="223"/>
                      <a:pt x="288" y="144"/>
                    </a:cubicBezTo>
                    <a:cubicBezTo>
                      <a:pt x="288" y="64"/>
                      <a:pt x="224" y="0"/>
                      <a:pt x="144" y="0"/>
                    </a:cubicBezTo>
                    <a:close/>
                    <a:moveTo>
                      <a:pt x="177" y="93"/>
                    </a:moveTo>
                    <a:cubicBezTo>
                      <a:pt x="175" y="93"/>
                      <a:pt x="176" y="91"/>
                      <a:pt x="176" y="90"/>
                    </a:cubicBezTo>
                    <a:cubicBezTo>
                      <a:pt x="177" y="90"/>
                      <a:pt x="180" y="90"/>
                      <a:pt x="178" y="90"/>
                    </a:cubicBezTo>
                    <a:cubicBezTo>
                      <a:pt x="178" y="88"/>
                      <a:pt x="177" y="87"/>
                      <a:pt x="176" y="87"/>
                    </a:cubicBezTo>
                    <a:cubicBezTo>
                      <a:pt x="176" y="86"/>
                      <a:pt x="175" y="86"/>
                      <a:pt x="175" y="84"/>
                    </a:cubicBezTo>
                    <a:cubicBezTo>
                      <a:pt x="175" y="82"/>
                      <a:pt x="177" y="84"/>
                      <a:pt x="177" y="82"/>
                    </a:cubicBezTo>
                    <a:cubicBezTo>
                      <a:pt x="179" y="82"/>
                      <a:pt x="177" y="83"/>
                      <a:pt x="177" y="83"/>
                    </a:cubicBezTo>
                    <a:cubicBezTo>
                      <a:pt x="177" y="83"/>
                      <a:pt x="177" y="84"/>
                      <a:pt x="177" y="84"/>
                    </a:cubicBezTo>
                    <a:cubicBezTo>
                      <a:pt x="179" y="84"/>
                      <a:pt x="179" y="83"/>
                      <a:pt x="180" y="83"/>
                    </a:cubicBezTo>
                    <a:cubicBezTo>
                      <a:pt x="179" y="84"/>
                      <a:pt x="178" y="85"/>
                      <a:pt x="179" y="86"/>
                    </a:cubicBezTo>
                    <a:cubicBezTo>
                      <a:pt x="180" y="86"/>
                      <a:pt x="181" y="87"/>
                      <a:pt x="180" y="88"/>
                    </a:cubicBezTo>
                    <a:cubicBezTo>
                      <a:pt x="182" y="88"/>
                      <a:pt x="183" y="90"/>
                      <a:pt x="182" y="92"/>
                    </a:cubicBezTo>
                    <a:cubicBezTo>
                      <a:pt x="183" y="92"/>
                      <a:pt x="183" y="92"/>
                      <a:pt x="183" y="91"/>
                    </a:cubicBezTo>
                    <a:cubicBezTo>
                      <a:pt x="184" y="91"/>
                      <a:pt x="184" y="92"/>
                      <a:pt x="183" y="92"/>
                    </a:cubicBezTo>
                    <a:cubicBezTo>
                      <a:pt x="182" y="94"/>
                      <a:pt x="180" y="94"/>
                      <a:pt x="178" y="94"/>
                    </a:cubicBezTo>
                    <a:cubicBezTo>
                      <a:pt x="178" y="92"/>
                      <a:pt x="178" y="92"/>
                      <a:pt x="177" y="93"/>
                    </a:cubicBezTo>
                    <a:close/>
                    <a:moveTo>
                      <a:pt x="177" y="94"/>
                    </a:moveTo>
                    <a:cubicBezTo>
                      <a:pt x="177" y="95"/>
                      <a:pt x="176" y="95"/>
                      <a:pt x="176" y="94"/>
                    </a:cubicBezTo>
                    <a:cubicBezTo>
                      <a:pt x="176" y="94"/>
                      <a:pt x="176" y="94"/>
                      <a:pt x="176" y="94"/>
                    </a:cubicBezTo>
                    <a:cubicBezTo>
                      <a:pt x="176" y="94"/>
                      <a:pt x="176" y="94"/>
                      <a:pt x="177" y="94"/>
                    </a:cubicBezTo>
                    <a:close/>
                    <a:moveTo>
                      <a:pt x="191" y="109"/>
                    </a:moveTo>
                    <a:cubicBezTo>
                      <a:pt x="191" y="110"/>
                      <a:pt x="191" y="110"/>
                      <a:pt x="191" y="109"/>
                    </a:cubicBezTo>
                    <a:cubicBezTo>
                      <a:pt x="192" y="109"/>
                      <a:pt x="192" y="112"/>
                      <a:pt x="190" y="112"/>
                    </a:cubicBezTo>
                    <a:cubicBezTo>
                      <a:pt x="190" y="111"/>
                      <a:pt x="190" y="109"/>
                      <a:pt x="191" y="109"/>
                    </a:cubicBezTo>
                    <a:close/>
                    <a:moveTo>
                      <a:pt x="191" y="106"/>
                    </a:moveTo>
                    <a:cubicBezTo>
                      <a:pt x="191" y="107"/>
                      <a:pt x="192" y="107"/>
                      <a:pt x="192" y="106"/>
                    </a:cubicBezTo>
                    <a:cubicBezTo>
                      <a:pt x="193" y="106"/>
                      <a:pt x="191" y="107"/>
                      <a:pt x="191" y="108"/>
                    </a:cubicBezTo>
                    <a:cubicBezTo>
                      <a:pt x="191" y="108"/>
                      <a:pt x="191" y="107"/>
                      <a:pt x="191" y="106"/>
                    </a:cubicBezTo>
                    <a:close/>
                    <a:moveTo>
                      <a:pt x="192" y="116"/>
                    </a:moveTo>
                    <a:cubicBezTo>
                      <a:pt x="192" y="116"/>
                      <a:pt x="192" y="115"/>
                      <a:pt x="192" y="115"/>
                    </a:cubicBezTo>
                    <a:cubicBezTo>
                      <a:pt x="194" y="116"/>
                      <a:pt x="196" y="121"/>
                      <a:pt x="196" y="123"/>
                    </a:cubicBezTo>
                    <a:cubicBezTo>
                      <a:pt x="197" y="123"/>
                      <a:pt x="198" y="123"/>
                      <a:pt x="199" y="123"/>
                    </a:cubicBezTo>
                    <a:cubicBezTo>
                      <a:pt x="199" y="124"/>
                      <a:pt x="201" y="124"/>
                      <a:pt x="202" y="124"/>
                    </a:cubicBezTo>
                    <a:cubicBezTo>
                      <a:pt x="204" y="124"/>
                      <a:pt x="208" y="124"/>
                      <a:pt x="208" y="122"/>
                    </a:cubicBezTo>
                    <a:cubicBezTo>
                      <a:pt x="209" y="122"/>
                      <a:pt x="210" y="123"/>
                      <a:pt x="210" y="124"/>
                    </a:cubicBezTo>
                    <a:cubicBezTo>
                      <a:pt x="211" y="124"/>
                      <a:pt x="219" y="124"/>
                      <a:pt x="218" y="126"/>
                    </a:cubicBezTo>
                    <a:cubicBezTo>
                      <a:pt x="219" y="126"/>
                      <a:pt x="220" y="128"/>
                      <a:pt x="221" y="128"/>
                    </a:cubicBezTo>
                    <a:cubicBezTo>
                      <a:pt x="221" y="129"/>
                      <a:pt x="222" y="133"/>
                      <a:pt x="223" y="133"/>
                    </a:cubicBezTo>
                    <a:cubicBezTo>
                      <a:pt x="223" y="134"/>
                      <a:pt x="224" y="136"/>
                      <a:pt x="225" y="137"/>
                    </a:cubicBezTo>
                    <a:cubicBezTo>
                      <a:pt x="225" y="138"/>
                      <a:pt x="227" y="142"/>
                      <a:pt x="229" y="143"/>
                    </a:cubicBezTo>
                    <a:cubicBezTo>
                      <a:pt x="228" y="144"/>
                      <a:pt x="230" y="145"/>
                      <a:pt x="230" y="146"/>
                    </a:cubicBezTo>
                    <a:cubicBezTo>
                      <a:pt x="230" y="146"/>
                      <a:pt x="231" y="148"/>
                      <a:pt x="231" y="149"/>
                    </a:cubicBezTo>
                    <a:cubicBezTo>
                      <a:pt x="231" y="150"/>
                      <a:pt x="234" y="156"/>
                      <a:pt x="236" y="156"/>
                    </a:cubicBezTo>
                    <a:cubicBezTo>
                      <a:pt x="236" y="156"/>
                      <a:pt x="234" y="157"/>
                      <a:pt x="236" y="157"/>
                    </a:cubicBezTo>
                    <a:cubicBezTo>
                      <a:pt x="237" y="157"/>
                      <a:pt x="238" y="157"/>
                      <a:pt x="238" y="156"/>
                    </a:cubicBezTo>
                    <a:cubicBezTo>
                      <a:pt x="240" y="156"/>
                      <a:pt x="242" y="156"/>
                      <a:pt x="244" y="156"/>
                    </a:cubicBezTo>
                    <a:cubicBezTo>
                      <a:pt x="244" y="158"/>
                      <a:pt x="242" y="159"/>
                      <a:pt x="242" y="162"/>
                    </a:cubicBezTo>
                    <a:cubicBezTo>
                      <a:pt x="241" y="162"/>
                      <a:pt x="241" y="163"/>
                      <a:pt x="241" y="164"/>
                    </a:cubicBezTo>
                    <a:cubicBezTo>
                      <a:pt x="240" y="164"/>
                      <a:pt x="240" y="165"/>
                      <a:pt x="239" y="166"/>
                    </a:cubicBezTo>
                    <a:cubicBezTo>
                      <a:pt x="239" y="167"/>
                      <a:pt x="237" y="169"/>
                      <a:pt x="236" y="170"/>
                    </a:cubicBezTo>
                    <a:cubicBezTo>
                      <a:pt x="235" y="171"/>
                      <a:pt x="233" y="172"/>
                      <a:pt x="232" y="174"/>
                    </a:cubicBezTo>
                    <a:cubicBezTo>
                      <a:pt x="233" y="174"/>
                      <a:pt x="228" y="179"/>
                      <a:pt x="229" y="179"/>
                    </a:cubicBezTo>
                    <a:cubicBezTo>
                      <a:pt x="229" y="180"/>
                      <a:pt x="228" y="187"/>
                      <a:pt x="229" y="187"/>
                    </a:cubicBezTo>
                    <a:cubicBezTo>
                      <a:pt x="229" y="188"/>
                      <a:pt x="231" y="194"/>
                      <a:pt x="230" y="194"/>
                    </a:cubicBezTo>
                    <a:cubicBezTo>
                      <a:pt x="230" y="196"/>
                      <a:pt x="229" y="197"/>
                      <a:pt x="229" y="199"/>
                    </a:cubicBezTo>
                    <a:cubicBezTo>
                      <a:pt x="228" y="199"/>
                      <a:pt x="227" y="200"/>
                      <a:pt x="227" y="200"/>
                    </a:cubicBezTo>
                    <a:cubicBezTo>
                      <a:pt x="226" y="200"/>
                      <a:pt x="225" y="203"/>
                      <a:pt x="225" y="203"/>
                    </a:cubicBezTo>
                    <a:cubicBezTo>
                      <a:pt x="225" y="205"/>
                      <a:pt x="224" y="207"/>
                      <a:pt x="224" y="210"/>
                    </a:cubicBezTo>
                    <a:cubicBezTo>
                      <a:pt x="224" y="210"/>
                      <a:pt x="222" y="215"/>
                      <a:pt x="222" y="215"/>
                    </a:cubicBezTo>
                    <a:cubicBezTo>
                      <a:pt x="221" y="216"/>
                      <a:pt x="217" y="219"/>
                      <a:pt x="217" y="221"/>
                    </a:cubicBezTo>
                    <a:cubicBezTo>
                      <a:pt x="217" y="221"/>
                      <a:pt x="215" y="224"/>
                      <a:pt x="215" y="225"/>
                    </a:cubicBezTo>
                    <a:cubicBezTo>
                      <a:pt x="214" y="225"/>
                      <a:pt x="208" y="226"/>
                      <a:pt x="208" y="226"/>
                    </a:cubicBezTo>
                    <a:cubicBezTo>
                      <a:pt x="207" y="226"/>
                      <a:pt x="204" y="227"/>
                      <a:pt x="203" y="226"/>
                    </a:cubicBezTo>
                    <a:cubicBezTo>
                      <a:pt x="203" y="225"/>
                      <a:pt x="202" y="224"/>
                      <a:pt x="202" y="222"/>
                    </a:cubicBezTo>
                    <a:cubicBezTo>
                      <a:pt x="202" y="222"/>
                      <a:pt x="202" y="219"/>
                      <a:pt x="201" y="219"/>
                    </a:cubicBezTo>
                    <a:cubicBezTo>
                      <a:pt x="201" y="219"/>
                      <a:pt x="197" y="212"/>
                      <a:pt x="198" y="212"/>
                    </a:cubicBezTo>
                    <a:cubicBezTo>
                      <a:pt x="198" y="211"/>
                      <a:pt x="197" y="208"/>
                      <a:pt x="197" y="208"/>
                    </a:cubicBezTo>
                    <a:cubicBezTo>
                      <a:pt x="197" y="206"/>
                      <a:pt x="195" y="204"/>
                      <a:pt x="195" y="201"/>
                    </a:cubicBezTo>
                    <a:cubicBezTo>
                      <a:pt x="195" y="201"/>
                      <a:pt x="194" y="196"/>
                      <a:pt x="194" y="196"/>
                    </a:cubicBezTo>
                    <a:cubicBezTo>
                      <a:pt x="194" y="193"/>
                      <a:pt x="195" y="191"/>
                      <a:pt x="195" y="188"/>
                    </a:cubicBezTo>
                    <a:cubicBezTo>
                      <a:pt x="196" y="185"/>
                      <a:pt x="195" y="183"/>
                      <a:pt x="195" y="181"/>
                    </a:cubicBezTo>
                    <a:cubicBezTo>
                      <a:pt x="194" y="181"/>
                      <a:pt x="193" y="179"/>
                      <a:pt x="193" y="178"/>
                    </a:cubicBezTo>
                    <a:cubicBezTo>
                      <a:pt x="192" y="177"/>
                      <a:pt x="191" y="175"/>
                      <a:pt x="191" y="173"/>
                    </a:cubicBezTo>
                    <a:cubicBezTo>
                      <a:pt x="192" y="172"/>
                      <a:pt x="192" y="168"/>
                      <a:pt x="192" y="167"/>
                    </a:cubicBezTo>
                    <a:cubicBezTo>
                      <a:pt x="190" y="166"/>
                      <a:pt x="190" y="166"/>
                      <a:pt x="187" y="166"/>
                    </a:cubicBezTo>
                    <a:cubicBezTo>
                      <a:pt x="186" y="164"/>
                      <a:pt x="178" y="165"/>
                      <a:pt x="176" y="165"/>
                    </a:cubicBezTo>
                    <a:cubicBezTo>
                      <a:pt x="176" y="166"/>
                      <a:pt x="170" y="165"/>
                      <a:pt x="170" y="164"/>
                    </a:cubicBezTo>
                    <a:cubicBezTo>
                      <a:pt x="168" y="164"/>
                      <a:pt x="165" y="161"/>
                      <a:pt x="165" y="159"/>
                    </a:cubicBezTo>
                    <a:cubicBezTo>
                      <a:pt x="164" y="158"/>
                      <a:pt x="161" y="153"/>
                      <a:pt x="161" y="152"/>
                    </a:cubicBezTo>
                    <a:cubicBezTo>
                      <a:pt x="160" y="151"/>
                      <a:pt x="160" y="148"/>
                      <a:pt x="161" y="148"/>
                    </a:cubicBezTo>
                    <a:cubicBezTo>
                      <a:pt x="161" y="148"/>
                      <a:pt x="161" y="145"/>
                      <a:pt x="160" y="144"/>
                    </a:cubicBezTo>
                    <a:cubicBezTo>
                      <a:pt x="160" y="144"/>
                      <a:pt x="161" y="143"/>
                      <a:pt x="161" y="142"/>
                    </a:cubicBezTo>
                    <a:cubicBezTo>
                      <a:pt x="161" y="139"/>
                      <a:pt x="161" y="138"/>
                      <a:pt x="163" y="135"/>
                    </a:cubicBezTo>
                    <a:cubicBezTo>
                      <a:pt x="163" y="134"/>
                      <a:pt x="164" y="133"/>
                      <a:pt x="164" y="132"/>
                    </a:cubicBezTo>
                    <a:cubicBezTo>
                      <a:pt x="165" y="130"/>
                      <a:pt x="165" y="132"/>
                      <a:pt x="166" y="130"/>
                    </a:cubicBezTo>
                    <a:cubicBezTo>
                      <a:pt x="167" y="130"/>
                      <a:pt x="168" y="128"/>
                      <a:pt x="169" y="127"/>
                    </a:cubicBezTo>
                    <a:cubicBezTo>
                      <a:pt x="169" y="127"/>
                      <a:pt x="169" y="127"/>
                      <a:pt x="169" y="126"/>
                    </a:cubicBezTo>
                    <a:cubicBezTo>
                      <a:pt x="169" y="126"/>
                      <a:pt x="170" y="123"/>
                      <a:pt x="170" y="122"/>
                    </a:cubicBezTo>
                    <a:cubicBezTo>
                      <a:pt x="172" y="120"/>
                      <a:pt x="171" y="121"/>
                      <a:pt x="172" y="122"/>
                    </a:cubicBezTo>
                    <a:cubicBezTo>
                      <a:pt x="173" y="121"/>
                      <a:pt x="174" y="119"/>
                      <a:pt x="174" y="119"/>
                    </a:cubicBezTo>
                    <a:cubicBezTo>
                      <a:pt x="175" y="119"/>
                      <a:pt x="176" y="118"/>
                      <a:pt x="177" y="118"/>
                    </a:cubicBezTo>
                    <a:cubicBezTo>
                      <a:pt x="177" y="119"/>
                      <a:pt x="180" y="118"/>
                      <a:pt x="180" y="118"/>
                    </a:cubicBezTo>
                    <a:cubicBezTo>
                      <a:pt x="180" y="117"/>
                      <a:pt x="184" y="116"/>
                      <a:pt x="185" y="116"/>
                    </a:cubicBezTo>
                    <a:cubicBezTo>
                      <a:pt x="185" y="114"/>
                      <a:pt x="191" y="116"/>
                      <a:pt x="192" y="116"/>
                    </a:cubicBezTo>
                    <a:close/>
                    <a:moveTo>
                      <a:pt x="195" y="114"/>
                    </a:moveTo>
                    <a:cubicBezTo>
                      <a:pt x="196" y="113"/>
                      <a:pt x="196" y="114"/>
                      <a:pt x="197" y="114"/>
                    </a:cubicBezTo>
                    <a:cubicBezTo>
                      <a:pt x="198" y="115"/>
                      <a:pt x="198" y="114"/>
                      <a:pt x="199" y="114"/>
                    </a:cubicBezTo>
                    <a:cubicBezTo>
                      <a:pt x="199" y="117"/>
                      <a:pt x="197" y="115"/>
                      <a:pt x="195" y="114"/>
                    </a:cubicBezTo>
                    <a:close/>
                    <a:moveTo>
                      <a:pt x="240" y="193"/>
                    </a:moveTo>
                    <a:cubicBezTo>
                      <a:pt x="240" y="192"/>
                      <a:pt x="240" y="193"/>
                      <a:pt x="241" y="192"/>
                    </a:cubicBezTo>
                    <a:cubicBezTo>
                      <a:pt x="241" y="193"/>
                      <a:pt x="241" y="193"/>
                      <a:pt x="240" y="193"/>
                    </a:cubicBezTo>
                    <a:close/>
                    <a:moveTo>
                      <a:pt x="170" y="92"/>
                    </a:moveTo>
                    <a:cubicBezTo>
                      <a:pt x="169" y="91"/>
                      <a:pt x="170" y="91"/>
                      <a:pt x="170" y="90"/>
                    </a:cubicBezTo>
                    <a:cubicBezTo>
                      <a:pt x="168" y="89"/>
                      <a:pt x="172" y="89"/>
                      <a:pt x="172" y="88"/>
                    </a:cubicBezTo>
                    <a:cubicBezTo>
                      <a:pt x="172" y="88"/>
                      <a:pt x="171" y="87"/>
                      <a:pt x="172" y="87"/>
                    </a:cubicBezTo>
                    <a:cubicBezTo>
                      <a:pt x="172" y="86"/>
                      <a:pt x="172" y="88"/>
                      <a:pt x="173" y="87"/>
                    </a:cubicBezTo>
                    <a:cubicBezTo>
                      <a:pt x="174" y="87"/>
                      <a:pt x="175" y="86"/>
                      <a:pt x="174" y="88"/>
                    </a:cubicBezTo>
                    <a:cubicBezTo>
                      <a:pt x="174" y="91"/>
                      <a:pt x="173" y="92"/>
                      <a:pt x="170" y="92"/>
                    </a:cubicBezTo>
                    <a:close/>
                    <a:moveTo>
                      <a:pt x="153" y="71"/>
                    </a:moveTo>
                    <a:cubicBezTo>
                      <a:pt x="153" y="71"/>
                      <a:pt x="155" y="70"/>
                      <a:pt x="156" y="70"/>
                    </a:cubicBezTo>
                    <a:cubicBezTo>
                      <a:pt x="156" y="70"/>
                      <a:pt x="155" y="70"/>
                      <a:pt x="156" y="70"/>
                    </a:cubicBezTo>
                    <a:cubicBezTo>
                      <a:pt x="156" y="70"/>
                      <a:pt x="156" y="71"/>
                      <a:pt x="156" y="71"/>
                    </a:cubicBezTo>
                    <a:cubicBezTo>
                      <a:pt x="156" y="72"/>
                      <a:pt x="159" y="71"/>
                      <a:pt x="159" y="71"/>
                    </a:cubicBezTo>
                    <a:cubicBezTo>
                      <a:pt x="162" y="71"/>
                      <a:pt x="162" y="69"/>
                      <a:pt x="162" y="71"/>
                    </a:cubicBezTo>
                    <a:cubicBezTo>
                      <a:pt x="163" y="72"/>
                      <a:pt x="163" y="71"/>
                      <a:pt x="164" y="71"/>
                    </a:cubicBezTo>
                    <a:cubicBezTo>
                      <a:pt x="164" y="72"/>
                      <a:pt x="165" y="72"/>
                      <a:pt x="164" y="72"/>
                    </a:cubicBezTo>
                    <a:cubicBezTo>
                      <a:pt x="163" y="73"/>
                      <a:pt x="162" y="73"/>
                      <a:pt x="160" y="73"/>
                    </a:cubicBezTo>
                    <a:cubicBezTo>
                      <a:pt x="160" y="73"/>
                      <a:pt x="157" y="74"/>
                      <a:pt x="157" y="74"/>
                    </a:cubicBezTo>
                    <a:cubicBezTo>
                      <a:pt x="155" y="74"/>
                      <a:pt x="155" y="73"/>
                      <a:pt x="153" y="73"/>
                    </a:cubicBezTo>
                    <a:cubicBezTo>
                      <a:pt x="153" y="72"/>
                      <a:pt x="155" y="71"/>
                      <a:pt x="153" y="71"/>
                    </a:cubicBezTo>
                    <a:close/>
                    <a:moveTo>
                      <a:pt x="235" y="198"/>
                    </a:moveTo>
                    <a:cubicBezTo>
                      <a:pt x="236" y="199"/>
                      <a:pt x="236" y="200"/>
                      <a:pt x="237" y="198"/>
                    </a:cubicBezTo>
                    <a:cubicBezTo>
                      <a:pt x="235" y="198"/>
                      <a:pt x="236" y="198"/>
                      <a:pt x="236" y="197"/>
                    </a:cubicBezTo>
                    <a:cubicBezTo>
                      <a:pt x="237" y="197"/>
                      <a:pt x="240" y="198"/>
                      <a:pt x="240" y="196"/>
                    </a:cubicBezTo>
                    <a:cubicBezTo>
                      <a:pt x="237" y="196"/>
                      <a:pt x="240" y="192"/>
                      <a:pt x="240" y="195"/>
                    </a:cubicBezTo>
                    <a:cubicBezTo>
                      <a:pt x="242" y="195"/>
                      <a:pt x="241" y="192"/>
                      <a:pt x="242" y="191"/>
                    </a:cubicBezTo>
                    <a:cubicBezTo>
                      <a:pt x="242" y="192"/>
                      <a:pt x="242" y="195"/>
                      <a:pt x="243" y="195"/>
                    </a:cubicBezTo>
                    <a:cubicBezTo>
                      <a:pt x="244" y="197"/>
                      <a:pt x="242" y="197"/>
                      <a:pt x="242" y="198"/>
                    </a:cubicBezTo>
                    <a:cubicBezTo>
                      <a:pt x="241" y="199"/>
                      <a:pt x="241" y="200"/>
                      <a:pt x="241" y="200"/>
                    </a:cubicBezTo>
                    <a:cubicBezTo>
                      <a:pt x="241" y="200"/>
                      <a:pt x="240" y="200"/>
                      <a:pt x="240" y="200"/>
                    </a:cubicBezTo>
                    <a:cubicBezTo>
                      <a:pt x="240" y="202"/>
                      <a:pt x="239" y="204"/>
                      <a:pt x="239" y="206"/>
                    </a:cubicBezTo>
                    <a:cubicBezTo>
                      <a:pt x="238" y="206"/>
                      <a:pt x="238" y="209"/>
                      <a:pt x="238" y="211"/>
                    </a:cubicBezTo>
                    <a:cubicBezTo>
                      <a:pt x="238" y="212"/>
                      <a:pt x="237" y="212"/>
                      <a:pt x="237" y="213"/>
                    </a:cubicBezTo>
                    <a:cubicBezTo>
                      <a:pt x="232" y="213"/>
                      <a:pt x="234" y="201"/>
                      <a:pt x="235" y="198"/>
                    </a:cubicBezTo>
                    <a:close/>
                    <a:moveTo>
                      <a:pt x="259" y="134"/>
                    </a:moveTo>
                    <a:cubicBezTo>
                      <a:pt x="258" y="134"/>
                      <a:pt x="256" y="134"/>
                      <a:pt x="255" y="133"/>
                    </a:cubicBezTo>
                    <a:cubicBezTo>
                      <a:pt x="252" y="133"/>
                      <a:pt x="248" y="130"/>
                      <a:pt x="245" y="131"/>
                    </a:cubicBezTo>
                    <a:cubicBezTo>
                      <a:pt x="245" y="131"/>
                      <a:pt x="245" y="131"/>
                      <a:pt x="244" y="131"/>
                    </a:cubicBezTo>
                    <a:cubicBezTo>
                      <a:pt x="245" y="130"/>
                      <a:pt x="242" y="124"/>
                      <a:pt x="240" y="127"/>
                    </a:cubicBezTo>
                    <a:cubicBezTo>
                      <a:pt x="240" y="127"/>
                      <a:pt x="241" y="130"/>
                      <a:pt x="242" y="130"/>
                    </a:cubicBezTo>
                    <a:cubicBezTo>
                      <a:pt x="242" y="131"/>
                      <a:pt x="242" y="132"/>
                      <a:pt x="243" y="132"/>
                    </a:cubicBezTo>
                    <a:cubicBezTo>
                      <a:pt x="244" y="133"/>
                      <a:pt x="242" y="134"/>
                      <a:pt x="243" y="134"/>
                    </a:cubicBezTo>
                    <a:cubicBezTo>
                      <a:pt x="244" y="134"/>
                      <a:pt x="244" y="134"/>
                      <a:pt x="244" y="132"/>
                    </a:cubicBezTo>
                    <a:cubicBezTo>
                      <a:pt x="244" y="132"/>
                      <a:pt x="244" y="132"/>
                      <a:pt x="245" y="132"/>
                    </a:cubicBezTo>
                    <a:cubicBezTo>
                      <a:pt x="244" y="133"/>
                      <a:pt x="244" y="134"/>
                      <a:pt x="245" y="134"/>
                    </a:cubicBezTo>
                    <a:cubicBezTo>
                      <a:pt x="246" y="137"/>
                      <a:pt x="245" y="135"/>
                      <a:pt x="245" y="136"/>
                    </a:cubicBezTo>
                    <a:cubicBezTo>
                      <a:pt x="247" y="136"/>
                      <a:pt x="249" y="135"/>
                      <a:pt x="250" y="133"/>
                    </a:cubicBezTo>
                    <a:cubicBezTo>
                      <a:pt x="251" y="133"/>
                      <a:pt x="250" y="134"/>
                      <a:pt x="250" y="134"/>
                    </a:cubicBezTo>
                    <a:cubicBezTo>
                      <a:pt x="251" y="135"/>
                      <a:pt x="252" y="135"/>
                      <a:pt x="251" y="136"/>
                    </a:cubicBezTo>
                    <a:cubicBezTo>
                      <a:pt x="251" y="137"/>
                      <a:pt x="253" y="138"/>
                      <a:pt x="252" y="136"/>
                    </a:cubicBezTo>
                    <a:cubicBezTo>
                      <a:pt x="255" y="136"/>
                      <a:pt x="254" y="139"/>
                      <a:pt x="253" y="140"/>
                    </a:cubicBezTo>
                    <a:cubicBezTo>
                      <a:pt x="253" y="141"/>
                      <a:pt x="252" y="141"/>
                      <a:pt x="252" y="142"/>
                    </a:cubicBezTo>
                    <a:cubicBezTo>
                      <a:pt x="252" y="143"/>
                      <a:pt x="251" y="145"/>
                      <a:pt x="250" y="145"/>
                    </a:cubicBezTo>
                    <a:cubicBezTo>
                      <a:pt x="250" y="145"/>
                      <a:pt x="245" y="148"/>
                      <a:pt x="245" y="149"/>
                    </a:cubicBezTo>
                    <a:cubicBezTo>
                      <a:pt x="244" y="149"/>
                      <a:pt x="241" y="150"/>
                      <a:pt x="240" y="151"/>
                    </a:cubicBezTo>
                    <a:cubicBezTo>
                      <a:pt x="239" y="151"/>
                      <a:pt x="236" y="152"/>
                      <a:pt x="236" y="153"/>
                    </a:cubicBezTo>
                    <a:cubicBezTo>
                      <a:pt x="233" y="153"/>
                      <a:pt x="233" y="149"/>
                      <a:pt x="232" y="149"/>
                    </a:cubicBezTo>
                    <a:cubicBezTo>
                      <a:pt x="232" y="148"/>
                      <a:pt x="231" y="148"/>
                      <a:pt x="231" y="147"/>
                    </a:cubicBezTo>
                    <a:cubicBezTo>
                      <a:pt x="232" y="147"/>
                      <a:pt x="228" y="139"/>
                      <a:pt x="228" y="137"/>
                    </a:cubicBezTo>
                    <a:cubicBezTo>
                      <a:pt x="227" y="137"/>
                      <a:pt x="226" y="135"/>
                      <a:pt x="226" y="134"/>
                    </a:cubicBezTo>
                    <a:cubicBezTo>
                      <a:pt x="225" y="133"/>
                      <a:pt x="224" y="131"/>
                      <a:pt x="224" y="130"/>
                    </a:cubicBezTo>
                    <a:cubicBezTo>
                      <a:pt x="223" y="129"/>
                      <a:pt x="220" y="126"/>
                      <a:pt x="220" y="125"/>
                    </a:cubicBezTo>
                    <a:cubicBezTo>
                      <a:pt x="221" y="125"/>
                      <a:pt x="223" y="126"/>
                      <a:pt x="223" y="124"/>
                    </a:cubicBezTo>
                    <a:cubicBezTo>
                      <a:pt x="222" y="124"/>
                      <a:pt x="222" y="123"/>
                      <a:pt x="223" y="123"/>
                    </a:cubicBezTo>
                    <a:cubicBezTo>
                      <a:pt x="223" y="122"/>
                      <a:pt x="224" y="121"/>
                      <a:pt x="224" y="120"/>
                    </a:cubicBezTo>
                    <a:cubicBezTo>
                      <a:pt x="224" y="119"/>
                      <a:pt x="225" y="117"/>
                      <a:pt x="225" y="116"/>
                    </a:cubicBezTo>
                    <a:cubicBezTo>
                      <a:pt x="223" y="116"/>
                      <a:pt x="223" y="116"/>
                      <a:pt x="222" y="116"/>
                    </a:cubicBezTo>
                    <a:cubicBezTo>
                      <a:pt x="222" y="117"/>
                      <a:pt x="220" y="116"/>
                      <a:pt x="219" y="116"/>
                    </a:cubicBezTo>
                    <a:cubicBezTo>
                      <a:pt x="219" y="115"/>
                      <a:pt x="215" y="117"/>
                      <a:pt x="214" y="115"/>
                    </a:cubicBezTo>
                    <a:cubicBezTo>
                      <a:pt x="213" y="114"/>
                      <a:pt x="213" y="113"/>
                      <a:pt x="213" y="111"/>
                    </a:cubicBezTo>
                    <a:cubicBezTo>
                      <a:pt x="212" y="110"/>
                      <a:pt x="211" y="109"/>
                      <a:pt x="210" y="109"/>
                    </a:cubicBezTo>
                    <a:cubicBezTo>
                      <a:pt x="208" y="109"/>
                      <a:pt x="209" y="112"/>
                      <a:pt x="209" y="113"/>
                    </a:cubicBezTo>
                    <a:cubicBezTo>
                      <a:pt x="211" y="113"/>
                      <a:pt x="208" y="115"/>
                      <a:pt x="208" y="116"/>
                    </a:cubicBezTo>
                    <a:cubicBezTo>
                      <a:pt x="206" y="115"/>
                      <a:pt x="207" y="112"/>
                      <a:pt x="205" y="112"/>
                    </a:cubicBezTo>
                    <a:cubicBezTo>
                      <a:pt x="205" y="111"/>
                      <a:pt x="205" y="110"/>
                      <a:pt x="204" y="110"/>
                    </a:cubicBezTo>
                    <a:cubicBezTo>
                      <a:pt x="204" y="109"/>
                      <a:pt x="204" y="108"/>
                      <a:pt x="203" y="107"/>
                    </a:cubicBezTo>
                    <a:cubicBezTo>
                      <a:pt x="203" y="107"/>
                      <a:pt x="201" y="106"/>
                      <a:pt x="201" y="106"/>
                    </a:cubicBezTo>
                    <a:cubicBezTo>
                      <a:pt x="200" y="106"/>
                      <a:pt x="196" y="101"/>
                      <a:pt x="195" y="102"/>
                    </a:cubicBezTo>
                    <a:cubicBezTo>
                      <a:pt x="195" y="104"/>
                      <a:pt x="196" y="104"/>
                      <a:pt x="196" y="105"/>
                    </a:cubicBezTo>
                    <a:cubicBezTo>
                      <a:pt x="198" y="104"/>
                      <a:pt x="198" y="108"/>
                      <a:pt x="200" y="108"/>
                    </a:cubicBezTo>
                    <a:cubicBezTo>
                      <a:pt x="200" y="108"/>
                      <a:pt x="200" y="109"/>
                      <a:pt x="201" y="109"/>
                    </a:cubicBezTo>
                    <a:cubicBezTo>
                      <a:pt x="202" y="109"/>
                      <a:pt x="202" y="110"/>
                      <a:pt x="203" y="110"/>
                    </a:cubicBezTo>
                    <a:cubicBezTo>
                      <a:pt x="202" y="111"/>
                      <a:pt x="200" y="109"/>
                      <a:pt x="201" y="111"/>
                    </a:cubicBezTo>
                    <a:cubicBezTo>
                      <a:pt x="201" y="112"/>
                      <a:pt x="201" y="113"/>
                      <a:pt x="200" y="114"/>
                    </a:cubicBezTo>
                    <a:cubicBezTo>
                      <a:pt x="200" y="113"/>
                      <a:pt x="199" y="110"/>
                      <a:pt x="198" y="110"/>
                    </a:cubicBezTo>
                    <a:cubicBezTo>
                      <a:pt x="197" y="108"/>
                      <a:pt x="195" y="108"/>
                      <a:pt x="194" y="107"/>
                    </a:cubicBezTo>
                    <a:cubicBezTo>
                      <a:pt x="193" y="107"/>
                      <a:pt x="193" y="104"/>
                      <a:pt x="191" y="104"/>
                    </a:cubicBezTo>
                    <a:cubicBezTo>
                      <a:pt x="191" y="104"/>
                      <a:pt x="190" y="105"/>
                      <a:pt x="190" y="105"/>
                    </a:cubicBezTo>
                    <a:cubicBezTo>
                      <a:pt x="189" y="106"/>
                      <a:pt x="184" y="105"/>
                      <a:pt x="184" y="105"/>
                    </a:cubicBezTo>
                    <a:cubicBezTo>
                      <a:pt x="184" y="105"/>
                      <a:pt x="182" y="111"/>
                      <a:pt x="182" y="112"/>
                    </a:cubicBezTo>
                    <a:cubicBezTo>
                      <a:pt x="181" y="114"/>
                      <a:pt x="180" y="114"/>
                      <a:pt x="180" y="115"/>
                    </a:cubicBezTo>
                    <a:cubicBezTo>
                      <a:pt x="179" y="116"/>
                      <a:pt x="174" y="116"/>
                      <a:pt x="174" y="116"/>
                    </a:cubicBezTo>
                    <a:cubicBezTo>
                      <a:pt x="172" y="116"/>
                      <a:pt x="170" y="114"/>
                      <a:pt x="170" y="112"/>
                    </a:cubicBezTo>
                    <a:cubicBezTo>
                      <a:pt x="170" y="112"/>
                      <a:pt x="171" y="106"/>
                      <a:pt x="171" y="105"/>
                    </a:cubicBezTo>
                    <a:cubicBezTo>
                      <a:pt x="172" y="105"/>
                      <a:pt x="172" y="105"/>
                      <a:pt x="172" y="106"/>
                    </a:cubicBezTo>
                    <a:cubicBezTo>
                      <a:pt x="173" y="105"/>
                      <a:pt x="176" y="106"/>
                      <a:pt x="176" y="105"/>
                    </a:cubicBezTo>
                    <a:cubicBezTo>
                      <a:pt x="178" y="105"/>
                      <a:pt x="178" y="105"/>
                      <a:pt x="177" y="106"/>
                    </a:cubicBezTo>
                    <a:cubicBezTo>
                      <a:pt x="179" y="106"/>
                      <a:pt x="181" y="107"/>
                      <a:pt x="181" y="105"/>
                    </a:cubicBezTo>
                    <a:cubicBezTo>
                      <a:pt x="180" y="105"/>
                      <a:pt x="180" y="105"/>
                      <a:pt x="180" y="104"/>
                    </a:cubicBezTo>
                    <a:cubicBezTo>
                      <a:pt x="182" y="102"/>
                      <a:pt x="178" y="100"/>
                      <a:pt x="178" y="98"/>
                    </a:cubicBezTo>
                    <a:cubicBezTo>
                      <a:pt x="177" y="98"/>
                      <a:pt x="176" y="96"/>
                      <a:pt x="177" y="97"/>
                    </a:cubicBezTo>
                    <a:cubicBezTo>
                      <a:pt x="178" y="98"/>
                      <a:pt x="182" y="99"/>
                      <a:pt x="180" y="96"/>
                    </a:cubicBezTo>
                    <a:cubicBezTo>
                      <a:pt x="180" y="96"/>
                      <a:pt x="180" y="96"/>
                      <a:pt x="180" y="96"/>
                    </a:cubicBezTo>
                    <a:cubicBezTo>
                      <a:pt x="181" y="97"/>
                      <a:pt x="182" y="98"/>
                      <a:pt x="182" y="97"/>
                    </a:cubicBezTo>
                    <a:cubicBezTo>
                      <a:pt x="183" y="97"/>
                      <a:pt x="185" y="95"/>
                      <a:pt x="183" y="95"/>
                    </a:cubicBezTo>
                    <a:cubicBezTo>
                      <a:pt x="183" y="95"/>
                      <a:pt x="183" y="94"/>
                      <a:pt x="183" y="93"/>
                    </a:cubicBezTo>
                    <a:cubicBezTo>
                      <a:pt x="186" y="95"/>
                      <a:pt x="184" y="93"/>
                      <a:pt x="186" y="92"/>
                    </a:cubicBezTo>
                    <a:cubicBezTo>
                      <a:pt x="186" y="93"/>
                      <a:pt x="187" y="91"/>
                      <a:pt x="188" y="91"/>
                    </a:cubicBezTo>
                    <a:cubicBezTo>
                      <a:pt x="189" y="90"/>
                      <a:pt x="191" y="91"/>
                      <a:pt x="191" y="89"/>
                    </a:cubicBezTo>
                    <a:cubicBezTo>
                      <a:pt x="190" y="89"/>
                      <a:pt x="190" y="86"/>
                      <a:pt x="190" y="85"/>
                    </a:cubicBezTo>
                    <a:cubicBezTo>
                      <a:pt x="192" y="85"/>
                      <a:pt x="193" y="83"/>
                      <a:pt x="193" y="84"/>
                    </a:cubicBezTo>
                    <a:cubicBezTo>
                      <a:pt x="194" y="85"/>
                      <a:pt x="194" y="86"/>
                      <a:pt x="194" y="87"/>
                    </a:cubicBezTo>
                    <a:cubicBezTo>
                      <a:pt x="196" y="88"/>
                      <a:pt x="195" y="86"/>
                      <a:pt x="195" y="85"/>
                    </a:cubicBezTo>
                    <a:cubicBezTo>
                      <a:pt x="195" y="85"/>
                      <a:pt x="194" y="82"/>
                      <a:pt x="194" y="81"/>
                    </a:cubicBezTo>
                    <a:cubicBezTo>
                      <a:pt x="193" y="81"/>
                      <a:pt x="192" y="82"/>
                      <a:pt x="192" y="82"/>
                    </a:cubicBezTo>
                    <a:cubicBezTo>
                      <a:pt x="190" y="82"/>
                      <a:pt x="189" y="81"/>
                      <a:pt x="187" y="81"/>
                    </a:cubicBezTo>
                    <a:cubicBezTo>
                      <a:pt x="187" y="81"/>
                      <a:pt x="185" y="79"/>
                      <a:pt x="185" y="79"/>
                    </a:cubicBezTo>
                    <a:cubicBezTo>
                      <a:pt x="184" y="77"/>
                      <a:pt x="186" y="77"/>
                      <a:pt x="187" y="77"/>
                    </a:cubicBezTo>
                    <a:cubicBezTo>
                      <a:pt x="187" y="75"/>
                      <a:pt x="194" y="76"/>
                      <a:pt x="195" y="73"/>
                    </a:cubicBezTo>
                    <a:cubicBezTo>
                      <a:pt x="192" y="73"/>
                      <a:pt x="197" y="68"/>
                      <a:pt x="197" y="68"/>
                    </a:cubicBezTo>
                    <a:cubicBezTo>
                      <a:pt x="199" y="67"/>
                      <a:pt x="200" y="66"/>
                      <a:pt x="202" y="66"/>
                    </a:cubicBezTo>
                    <a:cubicBezTo>
                      <a:pt x="203" y="65"/>
                      <a:pt x="213" y="63"/>
                      <a:pt x="213" y="64"/>
                    </a:cubicBezTo>
                    <a:cubicBezTo>
                      <a:pt x="214" y="64"/>
                      <a:pt x="221" y="64"/>
                      <a:pt x="221" y="65"/>
                    </a:cubicBezTo>
                    <a:cubicBezTo>
                      <a:pt x="222" y="65"/>
                      <a:pt x="224" y="66"/>
                      <a:pt x="225" y="65"/>
                    </a:cubicBezTo>
                    <a:cubicBezTo>
                      <a:pt x="226" y="65"/>
                      <a:pt x="231" y="67"/>
                      <a:pt x="231" y="69"/>
                    </a:cubicBezTo>
                    <a:cubicBezTo>
                      <a:pt x="229" y="69"/>
                      <a:pt x="225" y="69"/>
                      <a:pt x="222" y="69"/>
                    </a:cubicBezTo>
                    <a:cubicBezTo>
                      <a:pt x="222" y="70"/>
                      <a:pt x="222" y="69"/>
                      <a:pt x="222" y="70"/>
                    </a:cubicBezTo>
                    <a:cubicBezTo>
                      <a:pt x="223" y="70"/>
                      <a:pt x="225" y="73"/>
                      <a:pt x="225" y="74"/>
                    </a:cubicBezTo>
                    <a:cubicBezTo>
                      <a:pt x="226" y="74"/>
                      <a:pt x="227" y="73"/>
                      <a:pt x="228" y="73"/>
                    </a:cubicBezTo>
                    <a:cubicBezTo>
                      <a:pt x="228" y="74"/>
                      <a:pt x="230" y="74"/>
                      <a:pt x="230" y="73"/>
                    </a:cubicBezTo>
                    <a:cubicBezTo>
                      <a:pt x="229" y="73"/>
                      <a:pt x="229" y="71"/>
                      <a:pt x="230" y="71"/>
                    </a:cubicBezTo>
                    <a:cubicBezTo>
                      <a:pt x="230" y="70"/>
                      <a:pt x="232" y="71"/>
                      <a:pt x="233" y="69"/>
                    </a:cubicBezTo>
                    <a:cubicBezTo>
                      <a:pt x="248" y="87"/>
                      <a:pt x="257" y="110"/>
                      <a:pt x="259" y="134"/>
                    </a:cubicBezTo>
                    <a:close/>
                    <a:moveTo>
                      <a:pt x="65" y="59"/>
                    </a:moveTo>
                    <a:cubicBezTo>
                      <a:pt x="66" y="59"/>
                      <a:pt x="67" y="58"/>
                      <a:pt x="67" y="58"/>
                    </a:cubicBezTo>
                    <a:cubicBezTo>
                      <a:pt x="67" y="59"/>
                      <a:pt x="67" y="59"/>
                      <a:pt x="68" y="61"/>
                    </a:cubicBezTo>
                    <a:cubicBezTo>
                      <a:pt x="68" y="61"/>
                      <a:pt x="69" y="63"/>
                      <a:pt x="69" y="63"/>
                    </a:cubicBezTo>
                    <a:cubicBezTo>
                      <a:pt x="70" y="63"/>
                      <a:pt x="71" y="63"/>
                      <a:pt x="72" y="64"/>
                    </a:cubicBezTo>
                    <a:cubicBezTo>
                      <a:pt x="71" y="64"/>
                      <a:pt x="71" y="64"/>
                      <a:pt x="70" y="64"/>
                    </a:cubicBezTo>
                    <a:cubicBezTo>
                      <a:pt x="71" y="67"/>
                      <a:pt x="69" y="65"/>
                      <a:pt x="68" y="65"/>
                    </a:cubicBezTo>
                    <a:cubicBezTo>
                      <a:pt x="68" y="65"/>
                      <a:pt x="63" y="63"/>
                      <a:pt x="65" y="66"/>
                    </a:cubicBezTo>
                    <a:cubicBezTo>
                      <a:pt x="66" y="66"/>
                      <a:pt x="65" y="66"/>
                      <a:pt x="67" y="67"/>
                    </a:cubicBezTo>
                    <a:cubicBezTo>
                      <a:pt x="68" y="67"/>
                      <a:pt x="70" y="68"/>
                      <a:pt x="71" y="68"/>
                    </a:cubicBezTo>
                    <a:cubicBezTo>
                      <a:pt x="72" y="68"/>
                      <a:pt x="73" y="68"/>
                      <a:pt x="74" y="68"/>
                    </a:cubicBezTo>
                    <a:cubicBezTo>
                      <a:pt x="74" y="68"/>
                      <a:pt x="77" y="66"/>
                      <a:pt x="75" y="66"/>
                    </a:cubicBezTo>
                    <a:cubicBezTo>
                      <a:pt x="75" y="65"/>
                      <a:pt x="75" y="65"/>
                      <a:pt x="74" y="65"/>
                    </a:cubicBezTo>
                    <a:cubicBezTo>
                      <a:pt x="74" y="64"/>
                      <a:pt x="76" y="65"/>
                      <a:pt x="77" y="65"/>
                    </a:cubicBezTo>
                    <a:cubicBezTo>
                      <a:pt x="78" y="63"/>
                      <a:pt x="77" y="63"/>
                      <a:pt x="78" y="62"/>
                    </a:cubicBezTo>
                    <a:cubicBezTo>
                      <a:pt x="79" y="61"/>
                      <a:pt x="80" y="62"/>
                      <a:pt x="81" y="61"/>
                    </a:cubicBezTo>
                    <a:cubicBezTo>
                      <a:pt x="82" y="61"/>
                      <a:pt x="82" y="61"/>
                      <a:pt x="83" y="62"/>
                    </a:cubicBezTo>
                    <a:cubicBezTo>
                      <a:pt x="83" y="63"/>
                      <a:pt x="87" y="68"/>
                      <a:pt x="87" y="64"/>
                    </a:cubicBezTo>
                    <a:cubicBezTo>
                      <a:pt x="88" y="65"/>
                      <a:pt x="89" y="67"/>
                      <a:pt x="89" y="68"/>
                    </a:cubicBezTo>
                    <a:cubicBezTo>
                      <a:pt x="91" y="68"/>
                      <a:pt x="91" y="66"/>
                      <a:pt x="91" y="65"/>
                    </a:cubicBezTo>
                    <a:cubicBezTo>
                      <a:pt x="92" y="65"/>
                      <a:pt x="91" y="64"/>
                      <a:pt x="91" y="64"/>
                    </a:cubicBezTo>
                    <a:cubicBezTo>
                      <a:pt x="92" y="63"/>
                      <a:pt x="93" y="64"/>
                      <a:pt x="93" y="63"/>
                    </a:cubicBezTo>
                    <a:cubicBezTo>
                      <a:pt x="93" y="63"/>
                      <a:pt x="93" y="64"/>
                      <a:pt x="93" y="64"/>
                    </a:cubicBezTo>
                    <a:cubicBezTo>
                      <a:pt x="94" y="64"/>
                      <a:pt x="95" y="64"/>
                      <a:pt x="96" y="64"/>
                    </a:cubicBezTo>
                    <a:cubicBezTo>
                      <a:pt x="96" y="64"/>
                      <a:pt x="96" y="67"/>
                      <a:pt x="96" y="68"/>
                    </a:cubicBezTo>
                    <a:cubicBezTo>
                      <a:pt x="95" y="69"/>
                      <a:pt x="93" y="69"/>
                      <a:pt x="93" y="69"/>
                    </a:cubicBezTo>
                    <a:cubicBezTo>
                      <a:pt x="91" y="71"/>
                      <a:pt x="96" y="72"/>
                      <a:pt x="97" y="73"/>
                    </a:cubicBezTo>
                    <a:cubicBezTo>
                      <a:pt x="97" y="73"/>
                      <a:pt x="95" y="73"/>
                      <a:pt x="95" y="73"/>
                    </a:cubicBezTo>
                    <a:cubicBezTo>
                      <a:pt x="93" y="73"/>
                      <a:pt x="90" y="74"/>
                      <a:pt x="89" y="73"/>
                    </a:cubicBezTo>
                    <a:cubicBezTo>
                      <a:pt x="91" y="73"/>
                      <a:pt x="91" y="72"/>
                      <a:pt x="92" y="70"/>
                    </a:cubicBezTo>
                    <a:cubicBezTo>
                      <a:pt x="90" y="69"/>
                      <a:pt x="89" y="70"/>
                      <a:pt x="88" y="72"/>
                    </a:cubicBezTo>
                    <a:cubicBezTo>
                      <a:pt x="87" y="74"/>
                      <a:pt x="86" y="71"/>
                      <a:pt x="85" y="73"/>
                    </a:cubicBezTo>
                    <a:cubicBezTo>
                      <a:pt x="85" y="73"/>
                      <a:pt x="82" y="74"/>
                      <a:pt x="82" y="74"/>
                    </a:cubicBezTo>
                    <a:cubicBezTo>
                      <a:pt x="79" y="74"/>
                      <a:pt x="80" y="77"/>
                      <a:pt x="80" y="80"/>
                    </a:cubicBezTo>
                    <a:cubicBezTo>
                      <a:pt x="81" y="81"/>
                      <a:pt x="84" y="83"/>
                      <a:pt x="83" y="84"/>
                    </a:cubicBezTo>
                    <a:cubicBezTo>
                      <a:pt x="86" y="84"/>
                      <a:pt x="87" y="85"/>
                      <a:pt x="90" y="85"/>
                    </a:cubicBezTo>
                    <a:cubicBezTo>
                      <a:pt x="90" y="85"/>
                      <a:pt x="91" y="86"/>
                      <a:pt x="91" y="86"/>
                    </a:cubicBezTo>
                    <a:cubicBezTo>
                      <a:pt x="91" y="87"/>
                      <a:pt x="93" y="87"/>
                      <a:pt x="94" y="87"/>
                    </a:cubicBezTo>
                    <a:cubicBezTo>
                      <a:pt x="94" y="85"/>
                      <a:pt x="96" y="89"/>
                      <a:pt x="97" y="90"/>
                    </a:cubicBezTo>
                    <a:cubicBezTo>
                      <a:pt x="96" y="90"/>
                      <a:pt x="97" y="92"/>
                      <a:pt x="97" y="92"/>
                    </a:cubicBezTo>
                    <a:cubicBezTo>
                      <a:pt x="97" y="92"/>
                      <a:pt x="97" y="92"/>
                      <a:pt x="97" y="93"/>
                    </a:cubicBezTo>
                    <a:cubicBezTo>
                      <a:pt x="98" y="93"/>
                      <a:pt x="100" y="93"/>
                      <a:pt x="100" y="92"/>
                    </a:cubicBezTo>
                    <a:cubicBezTo>
                      <a:pt x="99" y="92"/>
                      <a:pt x="100" y="91"/>
                      <a:pt x="100" y="90"/>
                    </a:cubicBezTo>
                    <a:cubicBezTo>
                      <a:pt x="99" y="89"/>
                      <a:pt x="99" y="87"/>
                      <a:pt x="100" y="87"/>
                    </a:cubicBezTo>
                    <a:cubicBezTo>
                      <a:pt x="100" y="88"/>
                      <a:pt x="104" y="86"/>
                      <a:pt x="102" y="86"/>
                    </a:cubicBezTo>
                    <a:cubicBezTo>
                      <a:pt x="102" y="84"/>
                      <a:pt x="103" y="83"/>
                      <a:pt x="102" y="82"/>
                    </a:cubicBezTo>
                    <a:cubicBezTo>
                      <a:pt x="101" y="81"/>
                      <a:pt x="100" y="82"/>
                      <a:pt x="100" y="81"/>
                    </a:cubicBezTo>
                    <a:cubicBezTo>
                      <a:pt x="102" y="80"/>
                      <a:pt x="101" y="77"/>
                      <a:pt x="100" y="76"/>
                    </a:cubicBezTo>
                    <a:cubicBezTo>
                      <a:pt x="101" y="76"/>
                      <a:pt x="102" y="76"/>
                      <a:pt x="102" y="76"/>
                    </a:cubicBezTo>
                    <a:cubicBezTo>
                      <a:pt x="104" y="76"/>
                      <a:pt x="106" y="78"/>
                      <a:pt x="107" y="76"/>
                    </a:cubicBezTo>
                    <a:cubicBezTo>
                      <a:pt x="109" y="77"/>
                      <a:pt x="107" y="78"/>
                      <a:pt x="110" y="77"/>
                    </a:cubicBezTo>
                    <a:cubicBezTo>
                      <a:pt x="110" y="78"/>
                      <a:pt x="113" y="80"/>
                      <a:pt x="113" y="80"/>
                    </a:cubicBezTo>
                    <a:cubicBezTo>
                      <a:pt x="113" y="80"/>
                      <a:pt x="113" y="81"/>
                      <a:pt x="114" y="81"/>
                    </a:cubicBezTo>
                    <a:cubicBezTo>
                      <a:pt x="114" y="82"/>
                      <a:pt x="113" y="81"/>
                      <a:pt x="113" y="82"/>
                    </a:cubicBezTo>
                    <a:cubicBezTo>
                      <a:pt x="114" y="82"/>
                      <a:pt x="116" y="82"/>
                      <a:pt x="116" y="82"/>
                    </a:cubicBezTo>
                    <a:cubicBezTo>
                      <a:pt x="117" y="82"/>
                      <a:pt x="118" y="80"/>
                      <a:pt x="118" y="79"/>
                    </a:cubicBezTo>
                    <a:cubicBezTo>
                      <a:pt x="118" y="79"/>
                      <a:pt x="120" y="83"/>
                      <a:pt x="121" y="83"/>
                    </a:cubicBezTo>
                    <a:cubicBezTo>
                      <a:pt x="121" y="84"/>
                      <a:pt x="124" y="86"/>
                      <a:pt x="124" y="87"/>
                    </a:cubicBezTo>
                    <a:cubicBezTo>
                      <a:pt x="124" y="87"/>
                      <a:pt x="124" y="87"/>
                      <a:pt x="124" y="88"/>
                    </a:cubicBezTo>
                    <a:cubicBezTo>
                      <a:pt x="125" y="88"/>
                      <a:pt x="126" y="86"/>
                      <a:pt x="126" y="88"/>
                    </a:cubicBezTo>
                    <a:cubicBezTo>
                      <a:pt x="127" y="88"/>
                      <a:pt x="128" y="89"/>
                      <a:pt x="128" y="90"/>
                    </a:cubicBezTo>
                    <a:cubicBezTo>
                      <a:pt x="127" y="90"/>
                      <a:pt x="128" y="92"/>
                      <a:pt x="128" y="92"/>
                    </a:cubicBezTo>
                    <a:cubicBezTo>
                      <a:pt x="128" y="93"/>
                      <a:pt x="125" y="92"/>
                      <a:pt x="124" y="92"/>
                    </a:cubicBezTo>
                    <a:cubicBezTo>
                      <a:pt x="123" y="96"/>
                      <a:pt x="118" y="93"/>
                      <a:pt x="114" y="94"/>
                    </a:cubicBezTo>
                    <a:cubicBezTo>
                      <a:pt x="113" y="95"/>
                      <a:pt x="109" y="98"/>
                      <a:pt x="109" y="100"/>
                    </a:cubicBezTo>
                    <a:cubicBezTo>
                      <a:pt x="111" y="100"/>
                      <a:pt x="112" y="99"/>
                      <a:pt x="114" y="98"/>
                    </a:cubicBezTo>
                    <a:cubicBezTo>
                      <a:pt x="116" y="98"/>
                      <a:pt x="116" y="97"/>
                      <a:pt x="117" y="97"/>
                    </a:cubicBezTo>
                    <a:cubicBezTo>
                      <a:pt x="117" y="97"/>
                      <a:pt x="118" y="97"/>
                      <a:pt x="118" y="97"/>
                    </a:cubicBezTo>
                    <a:cubicBezTo>
                      <a:pt x="115" y="97"/>
                      <a:pt x="117" y="99"/>
                      <a:pt x="117" y="100"/>
                    </a:cubicBezTo>
                    <a:cubicBezTo>
                      <a:pt x="118" y="101"/>
                      <a:pt x="119" y="102"/>
                      <a:pt x="120" y="102"/>
                    </a:cubicBezTo>
                    <a:cubicBezTo>
                      <a:pt x="120" y="103"/>
                      <a:pt x="118" y="102"/>
                      <a:pt x="118" y="103"/>
                    </a:cubicBezTo>
                    <a:cubicBezTo>
                      <a:pt x="118" y="103"/>
                      <a:pt x="117" y="104"/>
                      <a:pt x="117" y="104"/>
                    </a:cubicBezTo>
                    <a:cubicBezTo>
                      <a:pt x="114" y="104"/>
                      <a:pt x="115" y="104"/>
                      <a:pt x="115" y="103"/>
                    </a:cubicBezTo>
                    <a:cubicBezTo>
                      <a:pt x="116" y="104"/>
                      <a:pt x="117" y="103"/>
                      <a:pt x="117" y="103"/>
                    </a:cubicBezTo>
                    <a:cubicBezTo>
                      <a:pt x="116" y="102"/>
                      <a:pt x="116" y="103"/>
                      <a:pt x="116" y="102"/>
                    </a:cubicBezTo>
                    <a:cubicBezTo>
                      <a:pt x="115" y="102"/>
                      <a:pt x="114" y="103"/>
                      <a:pt x="113" y="103"/>
                    </a:cubicBezTo>
                    <a:cubicBezTo>
                      <a:pt x="112" y="103"/>
                      <a:pt x="111" y="104"/>
                      <a:pt x="111" y="104"/>
                    </a:cubicBezTo>
                    <a:cubicBezTo>
                      <a:pt x="110" y="106"/>
                      <a:pt x="109" y="108"/>
                      <a:pt x="108" y="108"/>
                    </a:cubicBezTo>
                    <a:cubicBezTo>
                      <a:pt x="108" y="108"/>
                      <a:pt x="106" y="110"/>
                      <a:pt x="106" y="110"/>
                    </a:cubicBezTo>
                    <a:cubicBezTo>
                      <a:pt x="105" y="111"/>
                      <a:pt x="105" y="111"/>
                      <a:pt x="104" y="112"/>
                    </a:cubicBezTo>
                    <a:cubicBezTo>
                      <a:pt x="104" y="113"/>
                      <a:pt x="104" y="115"/>
                      <a:pt x="104" y="115"/>
                    </a:cubicBezTo>
                    <a:cubicBezTo>
                      <a:pt x="102" y="116"/>
                      <a:pt x="102" y="119"/>
                      <a:pt x="100" y="119"/>
                    </a:cubicBezTo>
                    <a:cubicBezTo>
                      <a:pt x="99" y="122"/>
                      <a:pt x="97" y="122"/>
                      <a:pt x="97" y="125"/>
                    </a:cubicBezTo>
                    <a:cubicBezTo>
                      <a:pt x="97" y="126"/>
                      <a:pt x="98" y="129"/>
                      <a:pt x="98" y="130"/>
                    </a:cubicBezTo>
                    <a:cubicBezTo>
                      <a:pt x="98" y="131"/>
                      <a:pt x="98" y="133"/>
                      <a:pt x="97" y="133"/>
                    </a:cubicBezTo>
                    <a:cubicBezTo>
                      <a:pt x="97" y="133"/>
                      <a:pt x="95" y="131"/>
                      <a:pt x="96" y="131"/>
                    </a:cubicBezTo>
                    <a:cubicBezTo>
                      <a:pt x="96" y="130"/>
                      <a:pt x="95" y="127"/>
                      <a:pt x="94" y="127"/>
                    </a:cubicBezTo>
                    <a:cubicBezTo>
                      <a:pt x="93" y="126"/>
                      <a:pt x="92" y="127"/>
                      <a:pt x="91" y="126"/>
                    </a:cubicBezTo>
                    <a:cubicBezTo>
                      <a:pt x="90" y="125"/>
                      <a:pt x="87" y="125"/>
                      <a:pt x="86" y="125"/>
                    </a:cubicBezTo>
                    <a:cubicBezTo>
                      <a:pt x="86" y="126"/>
                      <a:pt x="87" y="126"/>
                      <a:pt x="87" y="127"/>
                    </a:cubicBezTo>
                    <a:cubicBezTo>
                      <a:pt x="86" y="127"/>
                      <a:pt x="85" y="128"/>
                      <a:pt x="84" y="128"/>
                    </a:cubicBezTo>
                    <a:cubicBezTo>
                      <a:pt x="83" y="127"/>
                      <a:pt x="83" y="126"/>
                      <a:pt x="81" y="126"/>
                    </a:cubicBezTo>
                    <a:cubicBezTo>
                      <a:pt x="78" y="126"/>
                      <a:pt x="76" y="129"/>
                      <a:pt x="76" y="132"/>
                    </a:cubicBezTo>
                    <a:cubicBezTo>
                      <a:pt x="76" y="132"/>
                      <a:pt x="76" y="137"/>
                      <a:pt x="76" y="137"/>
                    </a:cubicBezTo>
                    <a:cubicBezTo>
                      <a:pt x="76" y="139"/>
                      <a:pt x="78" y="140"/>
                      <a:pt x="78" y="141"/>
                    </a:cubicBezTo>
                    <a:cubicBezTo>
                      <a:pt x="79" y="141"/>
                      <a:pt x="80" y="144"/>
                      <a:pt x="82" y="144"/>
                    </a:cubicBezTo>
                    <a:cubicBezTo>
                      <a:pt x="82" y="145"/>
                      <a:pt x="81" y="145"/>
                      <a:pt x="83" y="145"/>
                    </a:cubicBezTo>
                    <a:cubicBezTo>
                      <a:pt x="83" y="145"/>
                      <a:pt x="84" y="145"/>
                      <a:pt x="84" y="144"/>
                    </a:cubicBezTo>
                    <a:cubicBezTo>
                      <a:pt x="83" y="143"/>
                      <a:pt x="84" y="142"/>
                      <a:pt x="85" y="141"/>
                    </a:cubicBezTo>
                    <a:cubicBezTo>
                      <a:pt x="85" y="143"/>
                      <a:pt x="87" y="141"/>
                      <a:pt x="87" y="141"/>
                    </a:cubicBezTo>
                    <a:cubicBezTo>
                      <a:pt x="87" y="141"/>
                      <a:pt x="89" y="140"/>
                      <a:pt x="89" y="140"/>
                    </a:cubicBezTo>
                    <a:cubicBezTo>
                      <a:pt x="89" y="138"/>
                      <a:pt x="91" y="140"/>
                      <a:pt x="90" y="141"/>
                    </a:cubicBezTo>
                    <a:cubicBezTo>
                      <a:pt x="89" y="141"/>
                      <a:pt x="89" y="142"/>
                      <a:pt x="88" y="142"/>
                    </a:cubicBezTo>
                    <a:cubicBezTo>
                      <a:pt x="88" y="144"/>
                      <a:pt x="87" y="145"/>
                      <a:pt x="87" y="146"/>
                    </a:cubicBezTo>
                    <a:cubicBezTo>
                      <a:pt x="87" y="147"/>
                      <a:pt x="88" y="147"/>
                      <a:pt x="88" y="149"/>
                    </a:cubicBezTo>
                    <a:cubicBezTo>
                      <a:pt x="89" y="149"/>
                      <a:pt x="91" y="149"/>
                      <a:pt x="92" y="149"/>
                    </a:cubicBezTo>
                    <a:cubicBezTo>
                      <a:pt x="92" y="148"/>
                      <a:pt x="92" y="148"/>
                      <a:pt x="92" y="148"/>
                    </a:cubicBezTo>
                    <a:cubicBezTo>
                      <a:pt x="94" y="148"/>
                      <a:pt x="92" y="152"/>
                      <a:pt x="94" y="152"/>
                    </a:cubicBezTo>
                    <a:cubicBezTo>
                      <a:pt x="94" y="154"/>
                      <a:pt x="94" y="155"/>
                      <a:pt x="94" y="156"/>
                    </a:cubicBezTo>
                    <a:cubicBezTo>
                      <a:pt x="95" y="157"/>
                      <a:pt x="96" y="158"/>
                      <a:pt x="96" y="159"/>
                    </a:cubicBezTo>
                    <a:cubicBezTo>
                      <a:pt x="97" y="159"/>
                      <a:pt x="100" y="159"/>
                      <a:pt x="100" y="158"/>
                    </a:cubicBezTo>
                    <a:cubicBezTo>
                      <a:pt x="101" y="158"/>
                      <a:pt x="102" y="159"/>
                      <a:pt x="101" y="160"/>
                    </a:cubicBezTo>
                    <a:cubicBezTo>
                      <a:pt x="105" y="160"/>
                      <a:pt x="103" y="157"/>
                      <a:pt x="104" y="157"/>
                    </a:cubicBezTo>
                    <a:cubicBezTo>
                      <a:pt x="105" y="156"/>
                      <a:pt x="105" y="156"/>
                      <a:pt x="105" y="156"/>
                    </a:cubicBezTo>
                    <a:cubicBezTo>
                      <a:pt x="106" y="157"/>
                      <a:pt x="107" y="155"/>
                      <a:pt x="107" y="155"/>
                    </a:cubicBezTo>
                    <a:cubicBezTo>
                      <a:pt x="107" y="155"/>
                      <a:pt x="108" y="154"/>
                      <a:pt x="108" y="154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10" y="155"/>
                      <a:pt x="111" y="154"/>
                      <a:pt x="112" y="154"/>
                    </a:cubicBezTo>
                    <a:cubicBezTo>
                      <a:pt x="113" y="154"/>
                      <a:pt x="113" y="157"/>
                      <a:pt x="115" y="157"/>
                    </a:cubicBezTo>
                    <a:cubicBezTo>
                      <a:pt x="117" y="157"/>
                      <a:pt x="119" y="158"/>
                      <a:pt x="120" y="157"/>
                    </a:cubicBezTo>
                    <a:cubicBezTo>
                      <a:pt x="120" y="157"/>
                      <a:pt x="121" y="157"/>
                      <a:pt x="121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3" y="159"/>
                      <a:pt x="123" y="159"/>
                      <a:pt x="124" y="160"/>
                    </a:cubicBezTo>
                    <a:cubicBezTo>
                      <a:pt x="124" y="161"/>
                      <a:pt x="125" y="161"/>
                      <a:pt x="125" y="161"/>
                    </a:cubicBezTo>
                    <a:cubicBezTo>
                      <a:pt x="126" y="162"/>
                      <a:pt x="125" y="162"/>
                      <a:pt x="127" y="163"/>
                    </a:cubicBezTo>
                    <a:cubicBezTo>
                      <a:pt x="128" y="163"/>
                      <a:pt x="129" y="164"/>
                      <a:pt x="130" y="164"/>
                    </a:cubicBezTo>
                    <a:cubicBezTo>
                      <a:pt x="130" y="162"/>
                      <a:pt x="131" y="164"/>
                      <a:pt x="132" y="164"/>
                    </a:cubicBezTo>
                    <a:cubicBezTo>
                      <a:pt x="132" y="164"/>
                      <a:pt x="132" y="164"/>
                      <a:pt x="133" y="165"/>
                    </a:cubicBezTo>
                    <a:cubicBezTo>
                      <a:pt x="134" y="166"/>
                      <a:pt x="133" y="166"/>
                      <a:pt x="134" y="167"/>
                    </a:cubicBezTo>
                    <a:cubicBezTo>
                      <a:pt x="135" y="168"/>
                      <a:pt x="135" y="170"/>
                      <a:pt x="135" y="171"/>
                    </a:cubicBezTo>
                    <a:cubicBezTo>
                      <a:pt x="135" y="171"/>
                      <a:pt x="135" y="173"/>
                      <a:pt x="135" y="174"/>
                    </a:cubicBezTo>
                    <a:cubicBezTo>
                      <a:pt x="134" y="174"/>
                      <a:pt x="137" y="175"/>
                      <a:pt x="137" y="173"/>
                    </a:cubicBezTo>
                    <a:cubicBezTo>
                      <a:pt x="138" y="173"/>
                      <a:pt x="139" y="175"/>
                      <a:pt x="140" y="175"/>
                    </a:cubicBezTo>
                    <a:cubicBezTo>
                      <a:pt x="139" y="176"/>
                      <a:pt x="141" y="177"/>
                      <a:pt x="141" y="175"/>
                    </a:cubicBezTo>
                    <a:cubicBezTo>
                      <a:pt x="143" y="175"/>
                      <a:pt x="143" y="178"/>
                      <a:pt x="142" y="179"/>
                    </a:cubicBezTo>
                    <a:cubicBezTo>
                      <a:pt x="144" y="179"/>
                      <a:pt x="144" y="178"/>
                      <a:pt x="146" y="178"/>
                    </a:cubicBezTo>
                    <a:cubicBezTo>
                      <a:pt x="147" y="178"/>
                      <a:pt x="147" y="178"/>
                      <a:pt x="148" y="177"/>
                    </a:cubicBezTo>
                    <a:cubicBezTo>
                      <a:pt x="150" y="178"/>
                      <a:pt x="151" y="179"/>
                      <a:pt x="152" y="180"/>
                    </a:cubicBezTo>
                    <a:cubicBezTo>
                      <a:pt x="155" y="182"/>
                      <a:pt x="155" y="188"/>
                      <a:pt x="152" y="190"/>
                    </a:cubicBezTo>
                    <a:cubicBezTo>
                      <a:pt x="152" y="190"/>
                      <a:pt x="150" y="193"/>
                      <a:pt x="150" y="193"/>
                    </a:cubicBezTo>
                    <a:cubicBezTo>
                      <a:pt x="150" y="193"/>
                      <a:pt x="150" y="197"/>
                      <a:pt x="149" y="197"/>
                    </a:cubicBezTo>
                    <a:cubicBezTo>
                      <a:pt x="149" y="198"/>
                      <a:pt x="149" y="202"/>
                      <a:pt x="148" y="202"/>
                    </a:cubicBezTo>
                    <a:cubicBezTo>
                      <a:pt x="148" y="204"/>
                      <a:pt x="147" y="205"/>
                      <a:pt x="146" y="207"/>
                    </a:cubicBezTo>
                    <a:cubicBezTo>
                      <a:pt x="145" y="207"/>
                      <a:pt x="142" y="209"/>
                      <a:pt x="142" y="210"/>
                    </a:cubicBezTo>
                    <a:cubicBezTo>
                      <a:pt x="141" y="210"/>
                      <a:pt x="140" y="211"/>
                      <a:pt x="139" y="211"/>
                    </a:cubicBezTo>
                    <a:cubicBezTo>
                      <a:pt x="139" y="211"/>
                      <a:pt x="137" y="213"/>
                      <a:pt x="138" y="213"/>
                    </a:cubicBezTo>
                    <a:cubicBezTo>
                      <a:pt x="137" y="214"/>
                      <a:pt x="138" y="217"/>
                      <a:pt x="137" y="218"/>
                    </a:cubicBezTo>
                    <a:cubicBezTo>
                      <a:pt x="136" y="219"/>
                      <a:pt x="136" y="219"/>
                      <a:pt x="136" y="219"/>
                    </a:cubicBezTo>
                    <a:cubicBezTo>
                      <a:pt x="135" y="219"/>
                      <a:pt x="136" y="220"/>
                      <a:pt x="134" y="220"/>
                    </a:cubicBezTo>
                    <a:cubicBezTo>
                      <a:pt x="133" y="220"/>
                      <a:pt x="131" y="222"/>
                      <a:pt x="131" y="223"/>
                    </a:cubicBezTo>
                    <a:cubicBezTo>
                      <a:pt x="131" y="225"/>
                      <a:pt x="131" y="226"/>
                      <a:pt x="130" y="227"/>
                    </a:cubicBezTo>
                    <a:cubicBezTo>
                      <a:pt x="130" y="227"/>
                      <a:pt x="127" y="227"/>
                      <a:pt x="127" y="229"/>
                    </a:cubicBezTo>
                    <a:cubicBezTo>
                      <a:pt x="127" y="229"/>
                      <a:pt x="127" y="231"/>
                      <a:pt x="127" y="232"/>
                    </a:cubicBezTo>
                    <a:cubicBezTo>
                      <a:pt x="126" y="232"/>
                      <a:pt x="125" y="232"/>
                      <a:pt x="124" y="233"/>
                    </a:cubicBezTo>
                    <a:cubicBezTo>
                      <a:pt x="122" y="233"/>
                      <a:pt x="122" y="233"/>
                      <a:pt x="121" y="234"/>
                    </a:cubicBezTo>
                    <a:cubicBezTo>
                      <a:pt x="121" y="235"/>
                      <a:pt x="120" y="236"/>
                      <a:pt x="120" y="236"/>
                    </a:cubicBezTo>
                    <a:cubicBezTo>
                      <a:pt x="120" y="238"/>
                      <a:pt x="119" y="236"/>
                      <a:pt x="117" y="237"/>
                    </a:cubicBezTo>
                    <a:cubicBezTo>
                      <a:pt x="118" y="237"/>
                      <a:pt x="118" y="239"/>
                      <a:pt x="118" y="239"/>
                    </a:cubicBezTo>
                    <a:cubicBezTo>
                      <a:pt x="118" y="240"/>
                      <a:pt x="117" y="241"/>
                      <a:pt x="116" y="242"/>
                    </a:cubicBezTo>
                    <a:cubicBezTo>
                      <a:pt x="116" y="242"/>
                      <a:pt x="115" y="243"/>
                      <a:pt x="115" y="243"/>
                    </a:cubicBezTo>
                    <a:cubicBezTo>
                      <a:pt x="115" y="245"/>
                      <a:pt x="114" y="246"/>
                      <a:pt x="114" y="247"/>
                    </a:cubicBezTo>
                    <a:cubicBezTo>
                      <a:pt x="115" y="247"/>
                      <a:pt x="114" y="247"/>
                      <a:pt x="114" y="248"/>
                    </a:cubicBezTo>
                    <a:cubicBezTo>
                      <a:pt x="115" y="247"/>
                      <a:pt x="115" y="247"/>
                      <a:pt x="115" y="247"/>
                    </a:cubicBezTo>
                    <a:cubicBezTo>
                      <a:pt x="115" y="246"/>
                      <a:pt x="117" y="247"/>
                      <a:pt x="116" y="247"/>
                    </a:cubicBezTo>
                    <a:cubicBezTo>
                      <a:pt x="115" y="249"/>
                      <a:pt x="114" y="249"/>
                      <a:pt x="114" y="250"/>
                    </a:cubicBezTo>
                    <a:cubicBezTo>
                      <a:pt x="112" y="250"/>
                      <a:pt x="111" y="254"/>
                      <a:pt x="112" y="254"/>
                    </a:cubicBezTo>
                    <a:cubicBezTo>
                      <a:pt x="112" y="254"/>
                      <a:pt x="113" y="255"/>
                      <a:pt x="113" y="255"/>
                    </a:cubicBezTo>
                    <a:cubicBezTo>
                      <a:pt x="110" y="254"/>
                      <a:pt x="107" y="253"/>
                      <a:pt x="104" y="252"/>
                    </a:cubicBezTo>
                    <a:cubicBezTo>
                      <a:pt x="104" y="249"/>
                      <a:pt x="104" y="240"/>
                      <a:pt x="105" y="240"/>
                    </a:cubicBezTo>
                    <a:cubicBezTo>
                      <a:pt x="105" y="239"/>
                      <a:pt x="106" y="237"/>
                      <a:pt x="106" y="237"/>
                    </a:cubicBezTo>
                    <a:cubicBezTo>
                      <a:pt x="106" y="235"/>
                      <a:pt x="106" y="234"/>
                      <a:pt x="106" y="232"/>
                    </a:cubicBezTo>
                    <a:cubicBezTo>
                      <a:pt x="105" y="231"/>
                      <a:pt x="107" y="229"/>
                      <a:pt x="107" y="227"/>
                    </a:cubicBezTo>
                    <a:cubicBezTo>
                      <a:pt x="109" y="226"/>
                      <a:pt x="108" y="215"/>
                      <a:pt x="109" y="215"/>
                    </a:cubicBezTo>
                    <a:cubicBezTo>
                      <a:pt x="109" y="210"/>
                      <a:pt x="111" y="207"/>
                      <a:pt x="110" y="201"/>
                    </a:cubicBezTo>
                    <a:cubicBezTo>
                      <a:pt x="110" y="201"/>
                      <a:pt x="107" y="198"/>
                      <a:pt x="107" y="198"/>
                    </a:cubicBezTo>
                    <a:cubicBezTo>
                      <a:pt x="105" y="198"/>
                      <a:pt x="103" y="194"/>
                      <a:pt x="103" y="192"/>
                    </a:cubicBezTo>
                    <a:cubicBezTo>
                      <a:pt x="102" y="191"/>
                      <a:pt x="102" y="190"/>
                      <a:pt x="102" y="189"/>
                    </a:cubicBezTo>
                    <a:cubicBezTo>
                      <a:pt x="102" y="189"/>
                      <a:pt x="98" y="182"/>
                      <a:pt x="98" y="182"/>
                    </a:cubicBezTo>
                    <a:cubicBezTo>
                      <a:pt x="95" y="181"/>
                      <a:pt x="98" y="179"/>
                      <a:pt x="98" y="177"/>
                    </a:cubicBezTo>
                    <a:cubicBezTo>
                      <a:pt x="96" y="176"/>
                      <a:pt x="98" y="170"/>
                      <a:pt x="99" y="170"/>
                    </a:cubicBezTo>
                    <a:cubicBezTo>
                      <a:pt x="99" y="170"/>
                      <a:pt x="99" y="169"/>
                      <a:pt x="100" y="169"/>
                    </a:cubicBezTo>
                    <a:cubicBezTo>
                      <a:pt x="101" y="171"/>
                      <a:pt x="103" y="168"/>
                      <a:pt x="101" y="168"/>
                    </a:cubicBezTo>
                    <a:cubicBezTo>
                      <a:pt x="101" y="167"/>
                      <a:pt x="101" y="164"/>
                      <a:pt x="101" y="163"/>
                    </a:cubicBezTo>
                    <a:cubicBezTo>
                      <a:pt x="101" y="161"/>
                      <a:pt x="99" y="158"/>
                      <a:pt x="98" y="162"/>
                    </a:cubicBezTo>
                    <a:cubicBezTo>
                      <a:pt x="97" y="161"/>
                      <a:pt x="93" y="161"/>
                      <a:pt x="93" y="159"/>
                    </a:cubicBezTo>
                    <a:cubicBezTo>
                      <a:pt x="93" y="158"/>
                      <a:pt x="91" y="155"/>
                      <a:pt x="90" y="155"/>
                    </a:cubicBezTo>
                    <a:cubicBezTo>
                      <a:pt x="91" y="153"/>
                      <a:pt x="86" y="150"/>
                      <a:pt x="84" y="150"/>
                    </a:cubicBezTo>
                    <a:cubicBezTo>
                      <a:pt x="84" y="150"/>
                      <a:pt x="84" y="150"/>
                      <a:pt x="83" y="150"/>
                    </a:cubicBezTo>
                    <a:cubicBezTo>
                      <a:pt x="82" y="150"/>
                      <a:pt x="81" y="147"/>
                      <a:pt x="79" y="147"/>
                    </a:cubicBezTo>
                    <a:cubicBezTo>
                      <a:pt x="77" y="147"/>
                      <a:pt x="75" y="146"/>
                      <a:pt x="73" y="146"/>
                    </a:cubicBezTo>
                    <a:cubicBezTo>
                      <a:pt x="72" y="145"/>
                      <a:pt x="69" y="145"/>
                      <a:pt x="68" y="144"/>
                    </a:cubicBezTo>
                    <a:cubicBezTo>
                      <a:pt x="67" y="144"/>
                      <a:pt x="66" y="141"/>
                      <a:pt x="66" y="139"/>
                    </a:cubicBezTo>
                    <a:cubicBezTo>
                      <a:pt x="66" y="138"/>
                      <a:pt x="65" y="133"/>
                      <a:pt x="63" y="133"/>
                    </a:cubicBezTo>
                    <a:cubicBezTo>
                      <a:pt x="63" y="132"/>
                      <a:pt x="60" y="130"/>
                      <a:pt x="59" y="130"/>
                    </a:cubicBezTo>
                    <a:cubicBezTo>
                      <a:pt x="59" y="130"/>
                      <a:pt x="58" y="127"/>
                      <a:pt x="58" y="127"/>
                    </a:cubicBezTo>
                    <a:cubicBezTo>
                      <a:pt x="58" y="126"/>
                      <a:pt x="55" y="123"/>
                      <a:pt x="55" y="124"/>
                    </a:cubicBezTo>
                    <a:cubicBezTo>
                      <a:pt x="54" y="125"/>
                      <a:pt x="57" y="127"/>
                      <a:pt x="57" y="128"/>
                    </a:cubicBezTo>
                    <a:cubicBezTo>
                      <a:pt x="57" y="128"/>
                      <a:pt x="59" y="132"/>
                      <a:pt x="60" y="132"/>
                    </a:cubicBezTo>
                    <a:cubicBezTo>
                      <a:pt x="64" y="140"/>
                      <a:pt x="56" y="135"/>
                      <a:pt x="56" y="132"/>
                    </a:cubicBezTo>
                    <a:cubicBezTo>
                      <a:pt x="56" y="131"/>
                      <a:pt x="54" y="127"/>
                      <a:pt x="54" y="126"/>
                    </a:cubicBezTo>
                    <a:cubicBezTo>
                      <a:pt x="53" y="126"/>
                      <a:pt x="52" y="122"/>
                      <a:pt x="52" y="122"/>
                    </a:cubicBezTo>
                    <a:cubicBezTo>
                      <a:pt x="52" y="120"/>
                      <a:pt x="51" y="119"/>
                      <a:pt x="48" y="119"/>
                    </a:cubicBezTo>
                    <a:cubicBezTo>
                      <a:pt x="48" y="119"/>
                      <a:pt x="46" y="116"/>
                      <a:pt x="46" y="116"/>
                    </a:cubicBezTo>
                    <a:cubicBezTo>
                      <a:pt x="46" y="115"/>
                      <a:pt x="44" y="112"/>
                      <a:pt x="43" y="112"/>
                    </a:cubicBezTo>
                    <a:cubicBezTo>
                      <a:pt x="43" y="110"/>
                      <a:pt x="42" y="107"/>
                      <a:pt x="43" y="105"/>
                    </a:cubicBezTo>
                    <a:cubicBezTo>
                      <a:pt x="43" y="102"/>
                      <a:pt x="43" y="97"/>
                      <a:pt x="39" y="94"/>
                    </a:cubicBezTo>
                    <a:cubicBezTo>
                      <a:pt x="46" y="81"/>
                      <a:pt x="55" y="69"/>
                      <a:pt x="65" y="59"/>
                    </a:cubicBezTo>
                    <a:close/>
                    <a:moveTo>
                      <a:pt x="122" y="100"/>
                    </a:moveTo>
                    <a:cubicBezTo>
                      <a:pt x="122" y="101"/>
                      <a:pt x="122" y="102"/>
                      <a:pt x="121" y="102"/>
                    </a:cubicBezTo>
                    <a:cubicBezTo>
                      <a:pt x="121" y="101"/>
                      <a:pt x="121" y="101"/>
                      <a:pt x="122" y="100"/>
                    </a:cubicBezTo>
                    <a:close/>
                    <a:moveTo>
                      <a:pt x="116" y="144"/>
                    </a:moveTo>
                    <a:cubicBezTo>
                      <a:pt x="116" y="144"/>
                      <a:pt x="115" y="145"/>
                      <a:pt x="115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lose/>
                    <a:moveTo>
                      <a:pt x="108" y="144"/>
                    </a:moveTo>
                    <a:cubicBezTo>
                      <a:pt x="108" y="145"/>
                      <a:pt x="105" y="145"/>
                      <a:pt x="105" y="144"/>
                    </a:cubicBezTo>
                    <a:cubicBezTo>
                      <a:pt x="106" y="144"/>
                      <a:pt x="107" y="144"/>
                      <a:pt x="108" y="144"/>
                    </a:cubicBezTo>
                    <a:cubicBezTo>
                      <a:pt x="108" y="143"/>
                      <a:pt x="107" y="143"/>
                      <a:pt x="107" y="142"/>
                    </a:cubicBezTo>
                    <a:cubicBezTo>
                      <a:pt x="108" y="142"/>
                      <a:pt x="109" y="143"/>
                      <a:pt x="111" y="143"/>
                    </a:cubicBezTo>
                    <a:cubicBezTo>
                      <a:pt x="111" y="142"/>
                      <a:pt x="110" y="143"/>
                      <a:pt x="111" y="142"/>
                    </a:cubicBezTo>
                    <a:cubicBezTo>
                      <a:pt x="111" y="142"/>
                      <a:pt x="113" y="144"/>
                      <a:pt x="113" y="144"/>
                    </a:cubicBezTo>
                    <a:cubicBezTo>
                      <a:pt x="111" y="144"/>
                      <a:pt x="110" y="144"/>
                      <a:pt x="108" y="144"/>
                    </a:cubicBezTo>
                    <a:close/>
                    <a:moveTo>
                      <a:pt x="110" y="153"/>
                    </a:moveTo>
                    <a:cubicBezTo>
                      <a:pt x="110" y="153"/>
                      <a:pt x="110" y="153"/>
                      <a:pt x="109" y="153"/>
                    </a:cubicBezTo>
                    <a:cubicBezTo>
                      <a:pt x="109" y="153"/>
                      <a:pt x="109" y="153"/>
                      <a:pt x="109" y="153"/>
                    </a:cubicBezTo>
                    <a:cubicBezTo>
                      <a:pt x="109" y="153"/>
                      <a:pt x="110" y="153"/>
                      <a:pt x="110" y="153"/>
                    </a:cubicBezTo>
                    <a:close/>
                    <a:moveTo>
                      <a:pt x="100" y="140"/>
                    </a:moveTo>
                    <a:cubicBezTo>
                      <a:pt x="99" y="140"/>
                      <a:pt x="97" y="139"/>
                      <a:pt x="97" y="138"/>
                    </a:cubicBezTo>
                    <a:cubicBezTo>
                      <a:pt x="97" y="138"/>
                      <a:pt x="98" y="138"/>
                      <a:pt x="99" y="137"/>
                    </a:cubicBezTo>
                    <a:cubicBezTo>
                      <a:pt x="101" y="137"/>
                      <a:pt x="102" y="139"/>
                      <a:pt x="104" y="139"/>
                    </a:cubicBezTo>
                    <a:cubicBezTo>
                      <a:pt x="104" y="140"/>
                      <a:pt x="106" y="141"/>
                      <a:pt x="104" y="141"/>
                    </a:cubicBezTo>
                    <a:cubicBezTo>
                      <a:pt x="102" y="142"/>
                      <a:pt x="101" y="141"/>
                      <a:pt x="100" y="140"/>
                    </a:cubicBezTo>
                    <a:close/>
                    <a:moveTo>
                      <a:pt x="103" y="145"/>
                    </a:moveTo>
                    <a:cubicBezTo>
                      <a:pt x="102" y="145"/>
                      <a:pt x="102" y="145"/>
                      <a:pt x="102" y="145"/>
                    </a:cubicBezTo>
                    <a:cubicBezTo>
                      <a:pt x="102" y="144"/>
                      <a:pt x="103" y="143"/>
                      <a:pt x="103" y="145"/>
                    </a:cubicBezTo>
                    <a:close/>
                    <a:moveTo>
                      <a:pt x="101" y="145"/>
                    </a:moveTo>
                    <a:cubicBezTo>
                      <a:pt x="101" y="145"/>
                      <a:pt x="100" y="145"/>
                      <a:pt x="100" y="144"/>
                    </a:cubicBezTo>
                    <a:cubicBezTo>
                      <a:pt x="101" y="144"/>
                      <a:pt x="101" y="144"/>
                      <a:pt x="101" y="145"/>
                    </a:cubicBezTo>
                    <a:close/>
                    <a:moveTo>
                      <a:pt x="95" y="138"/>
                    </a:moveTo>
                    <a:cubicBezTo>
                      <a:pt x="95" y="139"/>
                      <a:pt x="92" y="139"/>
                      <a:pt x="93" y="137"/>
                    </a:cubicBezTo>
                    <a:cubicBezTo>
                      <a:pt x="93" y="137"/>
                      <a:pt x="93" y="137"/>
                      <a:pt x="93" y="137"/>
                    </a:cubicBezTo>
                    <a:cubicBezTo>
                      <a:pt x="94" y="138"/>
                      <a:pt x="94" y="138"/>
                      <a:pt x="9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0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en-US" sz="1000" dirty="0">
                <a:solidFill>
                  <a:srgbClr val="E1E1E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-122"/>
              </a:rPr>
              <a:t>主营业务</a:t>
            </a:r>
            <a:endParaRPr lang="zh-CN" altLang="zh-CN" sz="1000" dirty="0">
              <a:solidFill>
                <a:srgbClr val="E1E1E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4139" y="1313765"/>
            <a:ext cx="3690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SetPro-Semibold" panose="02000400000000000000" pitchFamily="2" charset="0"/>
              </a:rPr>
              <a:t>PAN-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MyriadSetPro-Semibold" panose="02000400000000000000" pitchFamily="2" charset="0"/>
            </a:endParaRPr>
          </a:p>
          <a:p>
            <a:pPr algn="r"/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SetPro-Semibold" panose="02000400000000000000" pitchFamily="2" charset="0"/>
              </a:rPr>
              <a:t>TRANSACTION</a:t>
            </a:r>
            <a:endParaRPr lang="zh-CN" alt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7274" y="2672916"/>
            <a:ext cx="265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新房代理</a:t>
            </a:r>
            <a:endParaRPr lang="zh-CN" altLang="en-US" sz="32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7274" y="3820966"/>
            <a:ext cx="265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社区管家</a:t>
            </a:r>
            <a:endParaRPr lang="zh-CN" altLang="en-US" sz="32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7274" y="4969016"/>
            <a:ext cx="265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海外交易</a:t>
            </a:r>
            <a:endParaRPr lang="zh-CN" altLang="en-US" sz="32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F5928893-4303-440F-8534-F991791E45DC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75384" y="1718810"/>
            <a:ext cx="2565286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altLang="zh-CN" sz="3600" dirty="0" smtClean="0">
                <a:latin typeface="MyriadSetPro-Semibold" panose="02000400000000000000" pitchFamily="2" charset="0"/>
                <a:ea typeface="微软雅黑" panose="020B0503020204020204" pitchFamily="34" charset="-122"/>
              </a:rPr>
              <a:t>CONTENTS</a:t>
            </a:r>
            <a:endParaRPr lang="zh-CN" altLang="en-US" sz="2800" dirty="0" smtClean="0">
              <a:latin typeface="MyriadSetPro-Semibold" panose="02000400000000000000" pitchFamily="2" charset="0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840669" y="2041975"/>
            <a:ext cx="315035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5"/>
          <p:cNvSpPr/>
          <p:nvPr/>
        </p:nvSpPr>
        <p:spPr bwMode="auto">
          <a:xfrm>
            <a:off x="5381509" y="2591780"/>
            <a:ext cx="15286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rIns="45720" anchor="ctr">
            <a:spAutoFit/>
          </a:bodyPr>
          <a:lstStyle/>
          <a:p>
            <a:pPr eaLnBrk="1"/>
            <a:r>
              <a:rPr lang="zh-CN" altLang="zh-CN" sz="2800" dirty="0"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pitchFamily="2" charset="-122"/>
              </a:rPr>
              <a:t>公司概况</a:t>
            </a:r>
            <a:endParaRPr lang="zh-CN" altLang="zh-CN" sz="2800" dirty="0">
              <a:latin typeface="FZLanTingKanHei-R-GBK" panose="02000000000000000000" pitchFamily="2" charset="-122"/>
              <a:ea typeface="FZLanTingKanHei-R-GBK" panose="02000000000000000000" pitchFamily="2" charset="-122"/>
              <a:sym typeface="FZLanTingKanHei-R-GBK" panose="02000000000000000000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943637" y="2686044"/>
            <a:ext cx="334692" cy="3346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6"/>
          <p:cNvSpPr/>
          <p:nvPr/>
        </p:nvSpPr>
        <p:spPr bwMode="auto">
          <a:xfrm>
            <a:off x="5381509" y="3301926"/>
            <a:ext cx="15286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rIns="45720" anchor="ctr">
            <a:spAutoFit/>
          </a:bodyPr>
          <a:lstStyle/>
          <a:p>
            <a:pPr eaLnBrk="1"/>
            <a:r>
              <a:rPr lang="zh-CN" altLang="zh-CN" sz="2800" dirty="0"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pitchFamily="2" charset="-122"/>
              </a:rPr>
              <a:t>公司规模</a:t>
            </a:r>
            <a:endParaRPr lang="zh-CN" altLang="zh-CN" sz="2800" dirty="0">
              <a:latin typeface="FZLanTingKanHei-R-GBK" panose="02000000000000000000" pitchFamily="2" charset="-122"/>
              <a:ea typeface="FZLanTingKanHei-R-GBK" panose="02000000000000000000" pitchFamily="2" charset="-122"/>
              <a:sym typeface="FZLanTingKanHei-R-GBK" panose="02000000000000000000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943637" y="3396190"/>
            <a:ext cx="334692" cy="3346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7"/>
          <p:cNvSpPr/>
          <p:nvPr/>
        </p:nvSpPr>
        <p:spPr bwMode="auto">
          <a:xfrm>
            <a:off x="5381509" y="3936190"/>
            <a:ext cx="15286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rIns="45720" anchor="ctr">
            <a:spAutoFit/>
          </a:bodyPr>
          <a:lstStyle/>
          <a:p>
            <a:pPr eaLnBrk="1"/>
            <a:r>
              <a:rPr lang="zh-CN" altLang="zh-CN" sz="2800" dirty="0"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pitchFamily="2" charset="-122"/>
              </a:rPr>
              <a:t>主营业务</a:t>
            </a:r>
            <a:endParaRPr lang="zh-CN" altLang="zh-CN" sz="2800" dirty="0">
              <a:latin typeface="FZLanTingKanHei-R-GBK" panose="02000000000000000000" pitchFamily="2" charset="-122"/>
              <a:ea typeface="FZLanTingKanHei-R-GBK" panose="02000000000000000000" pitchFamily="2" charset="-122"/>
              <a:sym typeface="FZLanTingKanHei-R-GBK" panose="02000000000000000000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943637" y="4030455"/>
            <a:ext cx="334692" cy="3346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8"/>
          <p:cNvSpPr/>
          <p:nvPr/>
        </p:nvSpPr>
        <p:spPr bwMode="auto">
          <a:xfrm>
            <a:off x="5381509" y="4570965"/>
            <a:ext cx="33239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rIns="45720" anchor="ctr">
            <a:spAutoFit/>
          </a:bodyPr>
          <a:lstStyle/>
          <a:p>
            <a:pPr eaLnBrk="1"/>
            <a:r>
              <a:rPr lang="zh-CN" altLang="zh-CN" sz="2800"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pitchFamily="2" charset="-122"/>
              </a:rPr>
              <a:t>企业文化与社会责任</a:t>
            </a:r>
            <a:endParaRPr lang="zh-CN" altLang="zh-CN" sz="2800">
              <a:latin typeface="FZLanTingKanHei-R-GBK" panose="02000000000000000000" pitchFamily="2" charset="-122"/>
              <a:ea typeface="FZLanTingKanHei-R-GBK" panose="02000000000000000000" pitchFamily="2" charset="-122"/>
              <a:sym typeface="FZLanTingKanHei-R-GBK" panose="02000000000000000000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943637" y="4665230"/>
            <a:ext cx="334692" cy="3346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5060090" y="1088740"/>
          <a:ext cx="6525725" cy="220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918838" y="3978833"/>
            <a:ext cx="5131363" cy="1574122"/>
            <a:chOff x="649601" y="3885089"/>
            <a:chExt cx="5131363" cy="1574122"/>
          </a:xfrm>
        </p:grpSpPr>
        <p:sp>
          <p:nvSpPr>
            <p:cNvPr id="7" name="矩形 6"/>
            <p:cNvSpPr/>
            <p:nvPr/>
          </p:nvSpPr>
          <p:spPr>
            <a:xfrm>
              <a:off x="1061488" y="3885089"/>
              <a:ext cx="430758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 smtClean="0">
                  <a:solidFill>
                    <a:srgbClr val="FF0000"/>
                  </a:solidFill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￥</a:t>
              </a:r>
              <a:r>
                <a:rPr lang="en-US" altLang="zh-CN" sz="7200" dirty="0" smtClean="0">
                  <a:solidFill>
                    <a:srgbClr val="FF0000"/>
                  </a:solidFill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4309</a:t>
              </a:r>
              <a:r>
                <a:rPr lang="zh-CN" altLang="en-US" sz="7200" dirty="0" smtClean="0">
                  <a:solidFill>
                    <a:srgbClr val="FF0000"/>
                  </a:solidFill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亿</a:t>
              </a:r>
              <a:endParaRPr lang="zh-CN" altLang="en-US" sz="72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601" y="4838669"/>
              <a:ext cx="5131363" cy="620542"/>
            </a:xfrm>
            <a:prstGeom prst="rect">
              <a:avLst/>
            </a:prstGeom>
            <a:noFill/>
          </p:spPr>
          <p:txBody>
            <a:bodyPr wrap="square" lIns="121908" tIns="60954" rIns="121908" bIns="60954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 smtClean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2015</a:t>
              </a:r>
              <a:r>
                <a:rPr lang="zh-CN" altLang="en-US" sz="2400" dirty="0" smtClean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年新房代理销售额创新高</a:t>
              </a:r>
              <a:endParaRPr lang="en-US" altLang="zh-CN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49508" y="3978833"/>
            <a:ext cx="5131363" cy="1574122"/>
            <a:chOff x="6680271" y="3885089"/>
            <a:chExt cx="5131363" cy="1574122"/>
          </a:xfrm>
        </p:grpSpPr>
        <p:sp>
          <p:nvSpPr>
            <p:cNvPr id="10" name="矩形 9"/>
            <p:cNvSpPr/>
            <p:nvPr/>
          </p:nvSpPr>
          <p:spPr>
            <a:xfrm>
              <a:off x="8421047" y="3885089"/>
              <a:ext cx="167706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dirty="0" smtClean="0">
                  <a:solidFill>
                    <a:srgbClr val="FF0000"/>
                  </a:solidFill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7</a:t>
              </a:r>
              <a:r>
                <a:rPr lang="zh-CN" altLang="en-US" sz="7200" dirty="0" smtClean="0">
                  <a:solidFill>
                    <a:srgbClr val="FF0000"/>
                  </a:solidFill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年</a:t>
              </a:r>
              <a:endParaRPr lang="zh-CN" altLang="en-US" sz="7200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80271" y="4838669"/>
              <a:ext cx="5131363" cy="620542"/>
            </a:xfrm>
            <a:prstGeom prst="rect">
              <a:avLst/>
            </a:prstGeom>
            <a:noFill/>
          </p:spPr>
          <p:txBody>
            <a:bodyPr wrap="square" lIns="121908" tIns="60954" rIns="121908" bIns="60954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 smtClean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连续</a:t>
              </a:r>
              <a:r>
                <a:rPr lang="en-US" altLang="zh-CN" sz="2400" dirty="0" smtClean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7</a:t>
              </a:r>
              <a:r>
                <a:rPr lang="zh-CN" altLang="en-US" sz="2400" dirty="0" smtClean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年跑赢大市</a:t>
              </a:r>
              <a:endParaRPr lang="en-US" altLang="zh-CN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endParaRPr>
            </a:p>
          </p:txBody>
        </p:sp>
      </p:grpSp>
      <p:sp>
        <p:nvSpPr>
          <p:cNvPr id="12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-122"/>
              </a:rPr>
              <a:t>主营业务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3714" y="2273676"/>
            <a:ext cx="306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泛交易</a:t>
            </a:r>
            <a:endParaRPr lang="zh-CN" altLang="en-US" sz="7200" dirty="0" smtClean="0">
              <a:solidFill>
                <a:schemeClr val="tx1">
                  <a:lumMod val="50000"/>
                  <a:lumOff val="50000"/>
                </a:schemeClr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4139" y="1313765"/>
            <a:ext cx="3690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SetPro-Semibold" panose="02000400000000000000" pitchFamily="2" charset="0"/>
              </a:rPr>
              <a:t>PAN-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MyriadSetPro-Semibold" panose="02000400000000000000" pitchFamily="2" charset="0"/>
            </a:endParaRPr>
          </a:p>
          <a:p>
            <a:pPr algn="r"/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SetPro-Semibold" panose="02000400000000000000" pitchFamily="2" charset="0"/>
              </a:rPr>
              <a:t>TRANSACTION</a:t>
            </a:r>
            <a:endParaRPr lang="zh-CN" alt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MyriadSetPro-Semibold" panose="02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ferris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>
          <a:xfrm>
            <a:off x="6093832" y="4991373"/>
            <a:ext cx="540060" cy="540060"/>
          </a:xfrm>
          <a:prstGeom prst="roundRect">
            <a:avLst>
              <a:gd name="adj" fmla="val 2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093832" y="3843323"/>
            <a:ext cx="540060" cy="540060"/>
          </a:xfrm>
          <a:prstGeom prst="roundRect">
            <a:avLst>
              <a:gd name="adj" fmla="val 2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6093832" y="2695273"/>
            <a:ext cx="540060" cy="540060"/>
          </a:xfrm>
          <a:prstGeom prst="roundRect">
            <a:avLst>
              <a:gd name="adj" fmla="val 2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139" y="1808820"/>
            <a:ext cx="369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SetPro-Semibold" panose="02000400000000000000" pitchFamily="2" charset="0"/>
              </a:rPr>
              <a:t>FINANCING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3714" y="2273676"/>
            <a:ext cx="306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类金融</a:t>
            </a:r>
            <a:endParaRPr lang="zh-CN" altLang="en-US" sz="7200" dirty="0" smtClean="0">
              <a:solidFill>
                <a:schemeClr val="tx1">
                  <a:lumMod val="50000"/>
                  <a:lumOff val="50000"/>
                </a:schemeClr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183049" y="2767626"/>
            <a:ext cx="361626" cy="395354"/>
            <a:chOff x="1618155" y="3560661"/>
            <a:chExt cx="361626" cy="395354"/>
          </a:xfrm>
        </p:grpSpPr>
        <p:sp>
          <p:nvSpPr>
            <p:cNvPr id="9" name="Freeform 665"/>
            <p:cNvSpPr/>
            <p:nvPr/>
          </p:nvSpPr>
          <p:spPr bwMode="auto">
            <a:xfrm>
              <a:off x="1618155" y="3560661"/>
              <a:ext cx="361626" cy="279184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10" name="Rectangle 666"/>
            <p:cNvSpPr>
              <a:spLocks noChangeArrowheads="1"/>
            </p:cNvSpPr>
            <p:nvPr/>
          </p:nvSpPr>
          <p:spPr bwMode="auto">
            <a:xfrm>
              <a:off x="1650009" y="3860455"/>
              <a:ext cx="52464" cy="95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11" name="Rectangle 667"/>
            <p:cNvSpPr>
              <a:spLocks noChangeArrowheads="1"/>
            </p:cNvSpPr>
            <p:nvPr/>
          </p:nvSpPr>
          <p:spPr bwMode="auto">
            <a:xfrm>
              <a:off x="1736199" y="3813612"/>
              <a:ext cx="52464" cy="142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12" name="Rectangle 668"/>
            <p:cNvSpPr>
              <a:spLocks noChangeArrowheads="1"/>
            </p:cNvSpPr>
            <p:nvPr/>
          </p:nvSpPr>
          <p:spPr bwMode="auto">
            <a:xfrm>
              <a:off x="1824263" y="3766769"/>
              <a:ext cx="52464" cy="189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13" name="Rectangle 669"/>
            <p:cNvSpPr>
              <a:spLocks noChangeArrowheads="1"/>
            </p:cNvSpPr>
            <p:nvPr/>
          </p:nvSpPr>
          <p:spPr bwMode="auto">
            <a:xfrm>
              <a:off x="1910453" y="3719926"/>
              <a:ext cx="52464" cy="236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16" name="Freeform 1560"/>
          <p:cNvSpPr>
            <a:spLocks noEditPoints="1"/>
          </p:cNvSpPr>
          <p:nvPr/>
        </p:nvSpPr>
        <p:spPr bwMode="auto">
          <a:xfrm>
            <a:off x="6111265" y="3888328"/>
            <a:ext cx="505194" cy="450050"/>
          </a:xfrm>
          <a:custGeom>
            <a:avLst/>
            <a:gdLst>
              <a:gd name="T0" fmla="*/ 85 w 176"/>
              <a:gd name="T1" fmla="*/ 125 h 157"/>
              <a:gd name="T2" fmla="*/ 91 w 176"/>
              <a:gd name="T3" fmla="*/ 125 h 157"/>
              <a:gd name="T4" fmla="*/ 89 w 176"/>
              <a:gd name="T5" fmla="*/ 108 h 157"/>
              <a:gd name="T6" fmla="*/ 73 w 176"/>
              <a:gd name="T7" fmla="*/ 85 h 157"/>
              <a:gd name="T8" fmla="*/ 76 w 176"/>
              <a:gd name="T9" fmla="*/ 90 h 157"/>
              <a:gd name="T10" fmla="*/ 73 w 176"/>
              <a:gd name="T11" fmla="*/ 85 h 157"/>
              <a:gd name="T12" fmla="*/ 85 w 176"/>
              <a:gd name="T13" fmla="*/ 76 h 157"/>
              <a:gd name="T14" fmla="*/ 89 w 176"/>
              <a:gd name="T15" fmla="*/ 95 h 157"/>
              <a:gd name="T16" fmla="*/ 91 w 176"/>
              <a:gd name="T17" fmla="*/ 77 h 157"/>
              <a:gd name="T18" fmla="*/ 129 w 176"/>
              <a:gd name="T19" fmla="*/ 55 h 157"/>
              <a:gd name="T20" fmla="*/ 104 w 176"/>
              <a:gd name="T21" fmla="*/ 32 h 157"/>
              <a:gd name="T22" fmla="*/ 103 w 176"/>
              <a:gd name="T23" fmla="*/ 28 h 157"/>
              <a:gd name="T24" fmla="*/ 112 w 176"/>
              <a:gd name="T25" fmla="*/ 6 h 157"/>
              <a:gd name="T26" fmla="*/ 60 w 176"/>
              <a:gd name="T27" fmla="*/ 6 h 157"/>
              <a:gd name="T28" fmla="*/ 70 w 176"/>
              <a:gd name="T29" fmla="*/ 30 h 157"/>
              <a:gd name="T30" fmla="*/ 73 w 176"/>
              <a:gd name="T31" fmla="*/ 33 h 157"/>
              <a:gd name="T32" fmla="*/ 57 w 176"/>
              <a:gd name="T33" fmla="*/ 156 h 157"/>
              <a:gd name="T34" fmla="*/ 118 w 176"/>
              <a:gd name="T35" fmla="*/ 156 h 157"/>
              <a:gd name="T36" fmla="*/ 114 w 176"/>
              <a:gd name="T37" fmla="*/ 114 h 157"/>
              <a:gd name="T38" fmla="*/ 101 w 176"/>
              <a:gd name="T39" fmla="*/ 129 h 157"/>
              <a:gd name="T40" fmla="*/ 98 w 176"/>
              <a:gd name="T41" fmla="*/ 136 h 157"/>
              <a:gd name="T42" fmla="*/ 91 w 176"/>
              <a:gd name="T43" fmla="*/ 136 h 157"/>
              <a:gd name="T44" fmla="*/ 89 w 176"/>
              <a:gd name="T45" fmla="*/ 132 h 157"/>
              <a:gd name="T46" fmla="*/ 86 w 176"/>
              <a:gd name="T47" fmla="*/ 136 h 157"/>
              <a:gd name="T48" fmla="*/ 78 w 176"/>
              <a:gd name="T49" fmla="*/ 136 h 157"/>
              <a:gd name="T50" fmla="*/ 71 w 176"/>
              <a:gd name="T51" fmla="*/ 127 h 157"/>
              <a:gd name="T52" fmla="*/ 67 w 176"/>
              <a:gd name="T53" fmla="*/ 108 h 157"/>
              <a:gd name="T54" fmla="*/ 77 w 176"/>
              <a:gd name="T55" fmla="*/ 122 h 157"/>
              <a:gd name="T56" fmla="*/ 72 w 176"/>
              <a:gd name="T57" fmla="*/ 102 h 157"/>
              <a:gd name="T58" fmla="*/ 63 w 176"/>
              <a:gd name="T59" fmla="*/ 87 h 157"/>
              <a:gd name="T60" fmla="*/ 71 w 176"/>
              <a:gd name="T61" fmla="*/ 73 h 157"/>
              <a:gd name="T62" fmla="*/ 77 w 176"/>
              <a:gd name="T63" fmla="*/ 63 h 157"/>
              <a:gd name="T64" fmla="*/ 85 w 176"/>
              <a:gd name="T65" fmla="*/ 63 h 157"/>
              <a:gd name="T66" fmla="*/ 87 w 176"/>
              <a:gd name="T67" fmla="*/ 68 h 157"/>
              <a:gd name="T68" fmla="*/ 91 w 176"/>
              <a:gd name="T69" fmla="*/ 63 h 157"/>
              <a:gd name="T70" fmla="*/ 99 w 176"/>
              <a:gd name="T71" fmla="*/ 63 h 157"/>
              <a:gd name="T72" fmla="*/ 100 w 176"/>
              <a:gd name="T73" fmla="*/ 71 h 157"/>
              <a:gd name="T74" fmla="*/ 112 w 176"/>
              <a:gd name="T75" fmla="*/ 87 h 157"/>
              <a:gd name="T76" fmla="*/ 103 w 176"/>
              <a:gd name="T77" fmla="*/ 86 h 157"/>
              <a:gd name="T78" fmla="*/ 100 w 176"/>
              <a:gd name="T79" fmla="*/ 98 h 157"/>
              <a:gd name="T80" fmla="*/ 112 w 176"/>
              <a:gd name="T81" fmla="*/ 106 h 157"/>
              <a:gd name="T82" fmla="*/ 101 w 176"/>
              <a:gd name="T83" fmla="*/ 111 h 157"/>
              <a:gd name="T84" fmla="*/ 99 w 176"/>
              <a:gd name="T85" fmla="*/ 123 h 157"/>
              <a:gd name="T86" fmla="*/ 104 w 176"/>
              <a:gd name="T87" fmla="*/ 11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57">
                <a:moveTo>
                  <a:pt x="85" y="106"/>
                </a:moveTo>
                <a:cubicBezTo>
                  <a:pt x="85" y="125"/>
                  <a:pt x="85" y="125"/>
                  <a:pt x="85" y="125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90" y="125"/>
                  <a:pt x="90" y="125"/>
                  <a:pt x="91" y="125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8"/>
                  <a:pt x="89" y="108"/>
                </a:cubicBezTo>
                <a:cubicBezTo>
                  <a:pt x="88" y="107"/>
                  <a:pt x="86" y="107"/>
                  <a:pt x="85" y="106"/>
                </a:cubicBezTo>
                <a:close/>
                <a:moveTo>
                  <a:pt x="73" y="85"/>
                </a:moveTo>
                <a:cubicBezTo>
                  <a:pt x="73" y="86"/>
                  <a:pt x="73" y="88"/>
                  <a:pt x="74" y="89"/>
                </a:cubicBezTo>
                <a:cubicBezTo>
                  <a:pt x="75" y="89"/>
                  <a:pt x="75" y="90"/>
                  <a:pt x="76" y="90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81"/>
                  <a:pt x="73" y="83"/>
                  <a:pt x="73" y="85"/>
                </a:cubicBezTo>
                <a:close/>
                <a:moveTo>
                  <a:pt x="88" y="76"/>
                </a:moveTo>
                <a:cubicBezTo>
                  <a:pt x="87" y="76"/>
                  <a:pt x="86" y="76"/>
                  <a:pt x="85" y="76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4"/>
                  <a:pt x="87" y="94"/>
                  <a:pt x="89" y="95"/>
                </a:cubicBezTo>
                <a:cubicBezTo>
                  <a:pt x="90" y="95"/>
                  <a:pt x="90" y="95"/>
                  <a:pt x="91" y="95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6"/>
                  <a:pt x="89" y="76"/>
                  <a:pt x="88" y="76"/>
                </a:cubicBezTo>
                <a:close/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4" y="114"/>
                </a:moveTo>
                <a:cubicBezTo>
                  <a:pt x="113" y="117"/>
                  <a:pt x="112" y="120"/>
                  <a:pt x="110" y="123"/>
                </a:cubicBezTo>
                <a:cubicBezTo>
                  <a:pt x="108" y="126"/>
                  <a:pt x="105" y="128"/>
                  <a:pt x="101" y="129"/>
                </a:cubicBezTo>
                <a:cubicBezTo>
                  <a:pt x="100" y="130"/>
                  <a:pt x="99" y="130"/>
                  <a:pt x="99" y="130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6" y="139"/>
                  <a:pt x="94" y="139"/>
                </a:cubicBezTo>
                <a:cubicBezTo>
                  <a:pt x="92" y="139"/>
                  <a:pt x="91" y="138"/>
                  <a:pt x="91" y="13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88" y="132"/>
                  <a:pt x="87" y="132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8"/>
                  <a:pt x="84" y="139"/>
                  <a:pt x="82" y="139"/>
                </a:cubicBezTo>
                <a:cubicBezTo>
                  <a:pt x="80" y="139"/>
                  <a:pt x="78" y="138"/>
                  <a:pt x="78" y="136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5" y="129"/>
                  <a:pt x="73" y="128"/>
                  <a:pt x="71" y="127"/>
                </a:cubicBezTo>
                <a:cubicBezTo>
                  <a:pt x="67" y="124"/>
                  <a:pt x="64" y="119"/>
                  <a:pt x="63" y="113"/>
                </a:cubicBezTo>
                <a:cubicBezTo>
                  <a:pt x="62" y="110"/>
                  <a:pt x="64" y="108"/>
                  <a:pt x="67" y="108"/>
                </a:cubicBezTo>
                <a:cubicBezTo>
                  <a:pt x="69" y="109"/>
                  <a:pt x="72" y="111"/>
                  <a:pt x="72" y="114"/>
                </a:cubicBezTo>
                <a:cubicBezTo>
                  <a:pt x="73" y="117"/>
                  <a:pt x="75" y="120"/>
                  <a:pt x="77" y="122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4" y="103"/>
                  <a:pt x="73" y="102"/>
                  <a:pt x="72" y="102"/>
                </a:cubicBezTo>
                <a:cubicBezTo>
                  <a:pt x="69" y="100"/>
                  <a:pt x="67" y="98"/>
                  <a:pt x="65" y="95"/>
                </a:cubicBezTo>
                <a:cubicBezTo>
                  <a:pt x="64" y="93"/>
                  <a:pt x="63" y="90"/>
                  <a:pt x="63" y="87"/>
                </a:cubicBezTo>
                <a:cubicBezTo>
                  <a:pt x="64" y="84"/>
                  <a:pt x="64" y="81"/>
                  <a:pt x="66" y="79"/>
                </a:cubicBezTo>
                <a:cubicBezTo>
                  <a:pt x="67" y="77"/>
                  <a:pt x="69" y="75"/>
                  <a:pt x="71" y="73"/>
                </a:cubicBezTo>
                <a:cubicBezTo>
                  <a:pt x="72" y="72"/>
                  <a:pt x="74" y="71"/>
                  <a:pt x="77" y="70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9" y="60"/>
                  <a:pt x="82" y="60"/>
                </a:cubicBezTo>
                <a:cubicBezTo>
                  <a:pt x="84" y="60"/>
                  <a:pt x="85" y="61"/>
                  <a:pt x="85" y="63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8"/>
                  <a:pt x="86" y="68"/>
                  <a:pt x="87" y="68"/>
                </a:cubicBezTo>
                <a:cubicBezTo>
                  <a:pt x="88" y="68"/>
                  <a:pt x="90" y="68"/>
                  <a:pt x="91" y="69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1"/>
                  <a:pt x="92" y="60"/>
                  <a:pt x="95" y="60"/>
                </a:cubicBezTo>
                <a:cubicBezTo>
                  <a:pt x="97" y="60"/>
                  <a:pt x="99" y="62"/>
                  <a:pt x="99" y="63"/>
                </a:cubicBez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4" y="72"/>
                  <a:pt x="106" y="74"/>
                  <a:pt x="108" y="76"/>
                </a:cubicBezTo>
                <a:cubicBezTo>
                  <a:pt x="110" y="79"/>
                  <a:pt x="112" y="83"/>
                  <a:pt x="112" y="87"/>
                </a:cubicBezTo>
                <a:cubicBezTo>
                  <a:pt x="113" y="90"/>
                  <a:pt x="111" y="92"/>
                  <a:pt x="108" y="92"/>
                </a:cubicBezTo>
                <a:cubicBezTo>
                  <a:pt x="105" y="92"/>
                  <a:pt x="103" y="89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3" y="99"/>
                  <a:pt x="105" y="100"/>
                  <a:pt x="106" y="100"/>
                </a:cubicBezTo>
                <a:cubicBezTo>
                  <a:pt x="109" y="101"/>
                  <a:pt x="111" y="103"/>
                  <a:pt x="112" y="106"/>
                </a:cubicBezTo>
                <a:cubicBezTo>
                  <a:pt x="113" y="108"/>
                  <a:pt x="114" y="111"/>
                  <a:pt x="114" y="114"/>
                </a:cubicBezTo>
                <a:close/>
                <a:moveTo>
                  <a:pt x="101" y="111"/>
                </a:moveTo>
                <a:cubicBezTo>
                  <a:pt x="101" y="111"/>
                  <a:pt x="100" y="111"/>
                  <a:pt x="100" y="111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3"/>
                  <a:pt x="99" y="123"/>
                  <a:pt x="100" y="122"/>
                </a:cubicBezTo>
                <a:cubicBezTo>
                  <a:pt x="102" y="121"/>
                  <a:pt x="103" y="118"/>
                  <a:pt x="104" y="116"/>
                </a:cubicBezTo>
                <a:cubicBezTo>
                  <a:pt x="104" y="114"/>
                  <a:pt x="103" y="112"/>
                  <a:pt x="101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0" name="Freeform 842"/>
          <p:cNvSpPr>
            <a:spLocks noEditPoints="1"/>
          </p:cNvSpPr>
          <p:nvPr/>
        </p:nvSpPr>
        <p:spPr bwMode="auto">
          <a:xfrm>
            <a:off x="6158608" y="5072950"/>
            <a:ext cx="410508" cy="376906"/>
          </a:xfrm>
          <a:custGeom>
            <a:avLst/>
            <a:gdLst>
              <a:gd name="T0" fmla="*/ 183 w 281"/>
              <a:gd name="T1" fmla="*/ 258 h 258"/>
              <a:gd name="T2" fmla="*/ 78 w 281"/>
              <a:gd name="T3" fmla="*/ 0 h 258"/>
              <a:gd name="T4" fmla="*/ 167 w 281"/>
              <a:gd name="T5" fmla="*/ 221 h 258"/>
              <a:gd name="T6" fmla="*/ 139 w 281"/>
              <a:gd name="T7" fmla="*/ 193 h 258"/>
              <a:gd name="T8" fmla="*/ 167 w 281"/>
              <a:gd name="T9" fmla="*/ 221 h 258"/>
              <a:gd name="T10" fmla="*/ 115 w 281"/>
              <a:gd name="T11" fmla="*/ 152 h 258"/>
              <a:gd name="T12" fmla="*/ 142 w 281"/>
              <a:gd name="T13" fmla="*/ 179 h 258"/>
              <a:gd name="T14" fmla="*/ 167 w 281"/>
              <a:gd name="T15" fmla="*/ 137 h 258"/>
              <a:gd name="T16" fmla="*/ 139 w 281"/>
              <a:gd name="T17" fmla="*/ 110 h 258"/>
              <a:gd name="T18" fmla="*/ 167 w 281"/>
              <a:gd name="T19" fmla="*/ 137 h 258"/>
              <a:gd name="T20" fmla="*/ 115 w 281"/>
              <a:gd name="T21" fmla="*/ 68 h 258"/>
              <a:gd name="T22" fmla="*/ 142 w 281"/>
              <a:gd name="T23" fmla="*/ 95 h 258"/>
              <a:gd name="T24" fmla="*/ 139 w 281"/>
              <a:gd name="T25" fmla="*/ 26 h 258"/>
              <a:gd name="T26" fmla="*/ 167 w 281"/>
              <a:gd name="T27" fmla="*/ 53 h 258"/>
              <a:gd name="T28" fmla="*/ 139 w 281"/>
              <a:gd name="T29" fmla="*/ 26 h 258"/>
              <a:gd name="T30" fmla="*/ 118 w 281"/>
              <a:gd name="T31" fmla="*/ 26 h 258"/>
              <a:gd name="T32" fmla="*/ 91 w 281"/>
              <a:gd name="T33" fmla="*/ 53 h 258"/>
              <a:gd name="T34" fmla="*/ 91 w 281"/>
              <a:gd name="T35" fmla="*/ 110 h 258"/>
              <a:gd name="T36" fmla="*/ 118 w 281"/>
              <a:gd name="T37" fmla="*/ 137 h 258"/>
              <a:gd name="T38" fmla="*/ 91 w 281"/>
              <a:gd name="T39" fmla="*/ 110 h 258"/>
              <a:gd name="T40" fmla="*/ 118 w 281"/>
              <a:gd name="T41" fmla="*/ 193 h 258"/>
              <a:gd name="T42" fmla="*/ 91 w 281"/>
              <a:gd name="T43" fmla="*/ 221 h 258"/>
              <a:gd name="T44" fmla="*/ 0 w 281"/>
              <a:gd name="T45" fmla="*/ 258 h 258"/>
              <a:gd name="T46" fmla="*/ 63 w 281"/>
              <a:gd name="T47" fmla="*/ 82 h 258"/>
              <a:gd name="T48" fmla="*/ 0 w 281"/>
              <a:gd name="T49" fmla="*/ 258 h 258"/>
              <a:gd name="T50" fmla="*/ 45 w 281"/>
              <a:gd name="T51" fmla="*/ 95 h 258"/>
              <a:gd name="T52" fmla="*/ 18 w 281"/>
              <a:gd name="T53" fmla="*/ 124 h 258"/>
              <a:gd name="T54" fmla="*/ 18 w 281"/>
              <a:gd name="T55" fmla="*/ 145 h 258"/>
              <a:gd name="T56" fmla="*/ 45 w 281"/>
              <a:gd name="T57" fmla="*/ 173 h 258"/>
              <a:gd name="T58" fmla="*/ 18 w 281"/>
              <a:gd name="T59" fmla="*/ 145 h 258"/>
              <a:gd name="T60" fmla="*/ 45 w 281"/>
              <a:gd name="T61" fmla="*/ 193 h 258"/>
              <a:gd name="T62" fmla="*/ 18 w 281"/>
              <a:gd name="T63" fmla="*/ 221 h 258"/>
              <a:gd name="T64" fmla="*/ 270 w 281"/>
              <a:gd name="T65" fmla="*/ 106 h 258"/>
              <a:gd name="T66" fmla="*/ 254 w 281"/>
              <a:gd name="T67" fmla="*/ 72 h 258"/>
              <a:gd name="T68" fmla="*/ 242 w 281"/>
              <a:gd name="T69" fmla="*/ 40 h 258"/>
              <a:gd name="T70" fmla="*/ 234 w 281"/>
              <a:gd name="T71" fmla="*/ 10 h 258"/>
              <a:gd name="T72" fmla="*/ 223 w 281"/>
              <a:gd name="T73" fmla="*/ 40 h 258"/>
              <a:gd name="T74" fmla="*/ 207 w 281"/>
              <a:gd name="T75" fmla="*/ 72 h 258"/>
              <a:gd name="T76" fmla="*/ 196 w 281"/>
              <a:gd name="T77" fmla="*/ 106 h 258"/>
              <a:gd name="T78" fmla="*/ 281 w 281"/>
              <a:gd name="T79" fmla="*/ 258 h 258"/>
              <a:gd name="T80" fmla="*/ 270 w 281"/>
              <a:gd name="T81" fmla="*/ 106 h 258"/>
              <a:gd name="T82" fmla="*/ 210 w 281"/>
              <a:gd name="T83" fmla="*/ 239 h 258"/>
              <a:gd name="T84" fmla="*/ 238 w 281"/>
              <a:gd name="T85" fmla="*/ 210 h 258"/>
              <a:gd name="T86" fmla="*/ 238 w 281"/>
              <a:gd name="T87" fmla="*/ 153 h 258"/>
              <a:gd name="T88" fmla="*/ 210 w 281"/>
              <a:gd name="T89" fmla="*/ 124 h 258"/>
              <a:gd name="T90" fmla="*/ 238 w 281"/>
              <a:gd name="T91" fmla="*/ 153 h 258"/>
              <a:gd name="T92" fmla="*/ 242 w 281"/>
              <a:gd name="T93" fmla="*/ 195 h 258"/>
              <a:gd name="T94" fmla="*/ 270 w 281"/>
              <a:gd name="T95" fmla="*/ 16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1" h="258">
                <a:moveTo>
                  <a:pt x="78" y="258"/>
                </a:moveTo>
                <a:lnTo>
                  <a:pt x="183" y="258"/>
                </a:lnTo>
                <a:lnTo>
                  <a:pt x="183" y="0"/>
                </a:lnTo>
                <a:lnTo>
                  <a:pt x="78" y="0"/>
                </a:lnTo>
                <a:lnTo>
                  <a:pt x="78" y="258"/>
                </a:lnTo>
                <a:close/>
                <a:moveTo>
                  <a:pt x="167" y="221"/>
                </a:moveTo>
                <a:lnTo>
                  <a:pt x="139" y="221"/>
                </a:lnTo>
                <a:lnTo>
                  <a:pt x="139" y="193"/>
                </a:lnTo>
                <a:lnTo>
                  <a:pt x="167" y="193"/>
                </a:lnTo>
                <a:lnTo>
                  <a:pt x="167" y="221"/>
                </a:lnTo>
                <a:close/>
                <a:moveTo>
                  <a:pt x="115" y="179"/>
                </a:moveTo>
                <a:lnTo>
                  <a:pt x="115" y="152"/>
                </a:lnTo>
                <a:lnTo>
                  <a:pt x="142" y="152"/>
                </a:lnTo>
                <a:lnTo>
                  <a:pt x="142" y="179"/>
                </a:lnTo>
                <a:lnTo>
                  <a:pt x="115" y="179"/>
                </a:lnTo>
                <a:close/>
                <a:moveTo>
                  <a:pt x="167" y="137"/>
                </a:moveTo>
                <a:lnTo>
                  <a:pt x="139" y="137"/>
                </a:lnTo>
                <a:lnTo>
                  <a:pt x="139" y="110"/>
                </a:lnTo>
                <a:lnTo>
                  <a:pt x="167" y="110"/>
                </a:lnTo>
                <a:lnTo>
                  <a:pt x="167" y="137"/>
                </a:lnTo>
                <a:close/>
                <a:moveTo>
                  <a:pt x="115" y="95"/>
                </a:moveTo>
                <a:lnTo>
                  <a:pt x="115" y="68"/>
                </a:lnTo>
                <a:lnTo>
                  <a:pt x="142" y="68"/>
                </a:lnTo>
                <a:lnTo>
                  <a:pt x="142" y="95"/>
                </a:lnTo>
                <a:lnTo>
                  <a:pt x="115" y="95"/>
                </a:lnTo>
                <a:close/>
                <a:moveTo>
                  <a:pt x="139" y="26"/>
                </a:moveTo>
                <a:lnTo>
                  <a:pt x="167" y="26"/>
                </a:lnTo>
                <a:lnTo>
                  <a:pt x="167" y="53"/>
                </a:lnTo>
                <a:lnTo>
                  <a:pt x="139" y="53"/>
                </a:lnTo>
                <a:lnTo>
                  <a:pt x="139" y="26"/>
                </a:lnTo>
                <a:close/>
                <a:moveTo>
                  <a:pt x="91" y="26"/>
                </a:moveTo>
                <a:lnTo>
                  <a:pt x="118" y="26"/>
                </a:lnTo>
                <a:lnTo>
                  <a:pt x="118" y="53"/>
                </a:lnTo>
                <a:lnTo>
                  <a:pt x="91" y="53"/>
                </a:lnTo>
                <a:lnTo>
                  <a:pt x="91" y="26"/>
                </a:lnTo>
                <a:close/>
                <a:moveTo>
                  <a:pt x="91" y="110"/>
                </a:moveTo>
                <a:lnTo>
                  <a:pt x="118" y="110"/>
                </a:lnTo>
                <a:lnTo>
                  <a:pt x="118" y="137"/>
                </a:lnTo>
                <a:lnTo>
                  <a:pt x="91" y="137"/>
                </a:lnTo>
                <a:lnTo>
                  <a:pt x="91" y="110"/>
                </a:lnTo>
                <a:close/>
                <a:moveTo>
                  <a:pt x="91" y="193"/>
                </a:moveTo>
                <a:lnTo>
                  <a:pt x="118" y="193"/>
                </a:lnTo>
                <a:lnTo>
                  <a:pt x="118" y="221"/>
                </a:lnTo>
                <a:lnTo>
                  <a:pt x="91" y="221"/>
                </a:lnTo>
                <a:lnTo>
                  <a:pt x="91" y="193"/>
                </a:lnTo>
                <a:close/>
                <a:moveTo>
                  <a:pt x="0" y="258"/>
                </a:moveTo>
                <a:lnTo>
                  <a:pt x="63" y="258"/>
                </a:lnTo>
                <a:lnTo>
                  <a:pt x="63" y="82"/>
                </a:lnTo>
                <a:lnTo>
                  <a:pt x="0" y="82"/>
                </a:lnTo>
                <a:lnTo>
                  <a:pt x="0" y="258"/>
                </a:lnTo>
                <a:close/>
                <a:moveTo>
                  <a:pt x="18" y="95"/>
                </a:moveTo>
                <a:lnTo>
                  <a:pt x="45" y="95"/>
                </a:lnTo>
                <a:lnTo>
                  <a:pt x="45" y="124"/>
                </a:lnTo>
                <a:lnTo>
                  <a:pt x="18" y="124"/>
                </a:lnTo>
                <a:lnTo>
                  <a:pt x="18" y="95"/>
                </a:lnTo>
                <a:close/>
                <a:moveTo>
                  <a:pt x="18" y="145"/>
                </a:moveTo>
                <a:lnTo>
                  <a:pt x="45" y="145"/>
                </a:lnTo>
                <a:lnTo>
                  <a:pt x="45" y="173"/>
                </a:lnTo>
                <a:lnTo>
                  <a:pt x="18" y="173"/>
                </a:lnTo>
                <a:lnTo>
                  <a:pt x="18" y="145"/>
                </a:lnTo>
                <a:close/>
                <a:moveTo>
                  <a:pt x="18" y="193"/>
                </a:moveTo>
                <a:lnTo>
                  <a:pt x="45" y="193"/>
                </a:lnTo>
                <a:lnTo>
                  <a:pt x="45" y="221"/>
                </a:lnTo>
                <a:lnTo>
                  <a:pt x="18" y="221"/>
                </a:lnTo>
                <a:lnTo>
                  <a:pt x="18" y="193"/>
                </a:lnTo>
                <a:close/>
                <a:moveTo>
                  <a:pt x="270" y="106"/>
                </a:moveTo>
                <a:lnTo>
                  <a:pt x="270" y="72"/>
                </a:lnTo>
                <a:lnTo>
                  <a:pt x="254" y="72"/>
                </a:lnTo>
                <a:lnTo>
                  <a:pt x="254" y="40"/>
                </a:lnTo>
                <a:lnTo>
                  <a:pt x="242" y="40"/>
                </a:lnTo>
                <a:lnTo>
                  <a:pt x="242" y="10"/>
                </a:lnTo>
                <a:lnTo>
                  <a:pt x="234" y="10"/>
                </a:lnTo>
                <a:lnTo>
                  <a:pt x="234" y="40"/>
                </a:lnTo>
                <a:lnTo>
                  <a:pt x="223" y="40"/>
                </a:lnTo>
                <a:lnTo>
                  <a:pt x="223" y="72"/>
                </a:lnTo>
                <a:lnTo>
                  <a:pt x="207" y="72"/>
                </a:lnTo>
                <a:lnTo>
                  <a:pt x="207" y="106"/>
                </a:lnTo>
                <a:lnTo>
                  <a:pt x="196" y="106"/>
                </a:lnTo>
                <a:lnTo>
                  <a:pt x="196" y="258"/>
                </a:lnTo>
                <a:lnTo>
                  <a:pt x="281" y="258"/>
                </a:lnTo>
                <a:lnTo>
                  <a:pt x="281" y="106"/>
                </a:lnTo>
                <a:lnTo>
                  <a:pt x="270" y="106"/>
                </a:lnTo>
                <a:close/>
                <a:moveTo>
                  <a:pt x="238" y="239"/>
                </a:moveTo>
                <a:lnTo>
                  <a:pt x="210" y="239"/>
                </a:lnTo>
                <a:lnTo>
                  <a:pt x="210" y="210"/>
                </a:lnTo>
                <a:lnTo>
                  <a:pt x="238" y="210"/>
                </a:lnTo>
                <a:lnTo>
                  <a:pt x="238" y="239"/>
                </a:lnTo>
                <a:close/>
                <a:moveTo>
                  <a:pt x="238" y="153"/>
                </a:moveTo>
                <a:lnTo>
                  <a:pt x="210" y="153"/>
                </a:lnTo>
                <a:lnTo>
                  <a:pt x="210" y="124"/>
                </a:lnTo>
                <a:lnTo>
                  <a:pt x="238" y="124"/>
                </a:lnTo>
                <a:lnTo>
                  <a:pt x="238" y="153"/>
                </a:lnTo>
                <a:close/>
                <a:moveTo>
                  <a:pt x="270" y="195"/>
                </a:moveTo>
                <a:lnTo>
                  <a:pt x="242" y="195"/>
                </a:lnTo>
                <a:lnTo>
                  <a:pt x="242" y="168"/>
                </a:lnTo>
                <a:lnTo>
                  <a:pt x="270" y="168"/>
                </a:lnTo>
                <a:lnTo>
                  <a:pt x="270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2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-122"/>
              </a:rPr>
              <a:t>主营业务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7274" y="2672916"/>
            <a:ext cx="265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消费金融</a:t>
            </a:r>
            <a:endParaRPr lang="zh-CN" altLang="en-US" sz="32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7274" y="3820966"/>
            <a:ext cx="265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资产投资管理</a:t>
            </a:r>
            <a:endParaRPr lang="zh-CN" altLang="en-US" sz="32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7274" y="4969016"/>
            <a:ext cx="265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融通交易</a:t>
            </a:r>
            <a:endParaRPr lang="zh-CN" altLang="en-US" sz="32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p:transition spd="slow" advTm="3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4325176" y="0"/>
            <a:ext cx="3534226" cy="1448780"/>
          </a:xfrm>
          <a:prstGeom prst="triangle">
            <a:avLst/>
          </a:prstGeom>
          <a:gradFill flip="none" rotWithShape="0"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C00000"/>
              </a:gs>
            </a:gsLst>
            <a:lin ang="16200000" scaled="1"/>
            <a:tileRect/>
          </a:gradFill>
          <a:ln>
            <a:noFill/>
          </a:ln>
          <a:effectLst>
            <a:outerShdw blurRad="76200" dist="508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94561" y="584684"/>
            <a:ext cx="1799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MyriadSetPro-Semibold" panose="02000400000000000000" pitchFamily="2" charset="0"/>
              </a:rPr>
              <a:t>FINANCING</a:t>
            </a:r>
            <a:endParaRPr lang="en-US" altLang="zh-CN" sz="1400" dirty="0" smtClean="0">
              <a:solidFill>
                <a:schemeClr val="bg1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6569" y="152636"/>
            <a:ext cx="165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类金融</a:t>
            </a:r>
            <a:endParaRPr lang="zh-CN" altLang="en-US" sz="28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54566" y="2652774"/>
            <a:ext cx="688356" cy="688356"/>
            <a:chOff x="3155950" y="-7526338"/>
            <a:chExt cx="379413" cy="379413"/>
          </a:xfrm>
          <a:solidFill>
            <a:schemeClr val="tx1"/>
          </a:solidFill>
        </p:grpSpPr>
        <p:sp>
          <p:nvSpPr>
            <p:cNvPr id="11" name="Freeform 10"/>
            <p:cNvSpPr/>
            <p:nvPr/>
          </p:nvSpPr>
          <p:spPr bwMode="auto">
            <a:xfrm>
              <a:off x="3155950" y="-7526338"/>
              <a:ext cx="379413" cy="379413"/>
            </a:xfrm>
            <a:custGeom>
              <a:avLst/>
              <a:gdLst>
                <a:gd name="T0" fmla="*/ 207 w 239"/>
                <a:gd name="T1" fmla="*/ 87 h 239"/>
                <a:gd name="T2" fmla="*/ 207 w 239"/>
                <a:gd name="T3" fmla="*/ 11 h 239"/>
                <a:gd name="T4" fmla="*/ 164 w 239"/>
                <a:gd name="T5" fmla="*/ 11 h 239"/>
                <a:gd name="T6" fmla="*/ 164 w 239"/>
                <a:gd name="T7" fmla="*/ 44 h 239"/>
                <a:gd name="T8" fmla="*/ 120 w 239"/>
                <a:gd name="T9" fmla="*/ 0 h 239"/>
                <a:gd name="T10" fmla="*/ 0 w 239"/>
                <a:gd name="T11" fmla="*/ 120 h 239"/>
                <a:gd name="T12" fmla="*/ 21 w 239"/>
                <a:gd name="T13" fmla="*/ 120 h 239"/>
                <a:gd name="T14" fmla="*/ 21 w 239"/>
                <a:gd name="T15" fmla="*/ 239 h 239"/>
                <a:gd name="T16" fmla="*/ 88 w 239"/>
                <a:gd name="T17" fmla="*/ 239 h 239"/>
                <a:gd name="T18" fmla="*/ 88 w 239"/>
                <a:gd name="T19" fmla="*/ 142 h 239"/>
                <a:gd name="T20" fmla="*/ 152 w 239"/>
                <a:gd name="T21" fmla="*/ 142 h 239"/>
                <a:gd name="T22" fmla="*/ 152 w 239"/>
                <a:gd name="T23" fmla="*/ 239 h 239"/>
                <a:gd name="T24" fmla="*/ 218 w 239"/>
                <a:gd name="T25" fmla="*/ 239 h 239"/>
                <a:gd name="T26" fmla="*/ 218 w 239"/>
                <a:gd name="T27" fmla="*/ 120 h 239"/>
                <a:gd name="T28" fmla="*/ 239 w 239"/>
                <a:gd name="T29" fmla="*/ 120 h 239"/>
                <a:gd name="T30" fmla="*/ 207 w 239"/>
                <a:gd name="T31" fmla="*/ 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239">
                  <a:moveTo>
                    <a:pt x="207" y="87"/>
                  </a:moveTo>
                  <a:lnTo>
                    <a:pt x="207" y="11"/>
                  </a:lnTo>
                  <a:lnTo>
                    <a:pt x="164" y="11"/>
                  </a:lnTo>
                  <a:lnTo>
                    <a:pt x="164" y="44"/>
                  </a:lnTo>
                  <a:lnTo>
                    <a:pt x="120" y="0"/>
                  </a:lnTo>
                  <a:lnTo>
                    <a:pt x="0" y="120"/>
                  </a:lnTo>
                  <a:lnTo>
                    <a:pt x="21" y="120"/>
                  </a:lnTo>
                  <a:lnTo>
                    <a:pt x="21" y="239"/>
                  </a:lnTo>
                  <a:lnTo>
                    <a:pt x="88" y="239"/>
                  </a:lnTo>
                  <a:lnTo>
                    <a:pt x="88" y="142"/>
                  </a:lnTo>
                  <a:lnTo>
                    <a:pt x="152" y="142"/>
                  </a:lnTo>
                  <a:lnTo>
                    <a:pt x="152" y="239"/>
                  </a:lnTo>
                  <a:lnTo>
                    <a:pt x="218" y="239"/>
                  </a:lnTo>
                  <a:lnTo>
                    <a:pt x="218" y="120"/>
                  </a:lnTo>
                  <a:lnTo>
                    <a:pt x="239" y="120"/>
                  </a:lnTo>
                  <a:lnTo>
                    <a:pt x="20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309938" y="-7281863"/>
              <a:ext cx="6985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309938" y="-7281863"/>
              <a:ext cx="6985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309938" y="-7281863"/>
              <a:ext cx="6985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309938" y="-7281863"/>
              <a:ext cx="6985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2150672" y="2348880"/>
            <a:ext cx="129614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08634" y="3806532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有房一族</a:t>
            </a:r>
            <a:endParaRPr lang="zh-CN" altLang="en-US" sz="28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88449" y="2675816"/>
            <a:ext cx="809322" cy="642272"/>
            <a:chOff x="1970088" y="1004888"/>
            <a:chExt cx="446087" cy="354012"/>
          </a:xfrm>
          <a:solidFill>
            <a:schemeClr val="tx1"/>
          </a:solidFill>
        </p:grpSpPr>
        <p:sp>
          <p:nvSpPr>
            <p:cNvPr id="21" name="Freeform 752"/>
            <p:cNvSpPr>
              <a:spLocks noEditPoints="1"/>
            </p:cNvSpPr>
            <p:nvPr/>
          </p:nvSpPr>
          <p:spPr bwMode="auto">
            <a:xfrm>
              <a:off x="1970088" y="1049338"/>
              <a:ext cx="387350" cy="273050"/>
            </a:xfrm>
            <a:custGeom>
              <a:avLst/>
              <a:gdLst>
                <a:gd name="T0" fmla="*/ 81 w 151"/>
                <a:gd name="T1" fmla="*/ 11 h 107"/>
                <a:gd name="T2" fmla="*/ 41 w 151"/>
                <a:gd name="T3" fmla="*/ 20 h 107"/>
                <a:gd name="T4" fmla="*/ 25 w 151"/>
                <a:gd name="T5" fmla="*/ 2 h 107"/>
                <a:gd name="T6" fmla="*/ 27 w 151"/>
                <a:gd name="T7" fmla="*/ 28 h 107"/>
                <a:gd name="T8" fmla="*/ 12 w 151"/>
                <a:gd name="T9" fmla="*/ 49 h 107"/>
                <a:gd name="T10" fmla="*/ 7 w 151"/>
                <a:gd name="T11" fmla="*/ 49 h 107"/>
                <a:gd name="T12" fmla="*/ 4 w 151"/>
                <a:gd name="T13" fmla="*/ 47 h 107"/>
                <a:gd name="T14" fmla="*/ 0 w 151"/>
                <a:gd name="T15" fmla="*/ 59 h 107"/>
                <a:gd name="T16" fmla="*/ 4 w 151"/>
                <a:gd name="T17" fmla="*/ 71 h 107"/>
                <a:gd name="T18" fmla="*/ 7 w 151"/>
                <a:gd name="T19" fmla="*/ 69 h 107"/>
                <a:gd name="T20" fmla="*/ 12 w 151"/>
                <a:gd name="T21" fmla="*/ 69 h 107"/>
                <a:gd name="T22" fmla="*/ 81 w 151"/>
                <a:gd name="T23" fmla="*/ 107 h 107"/>
                <a:gd name="T24" fmla="*/ 151 w 151"/>
                <a:gd name="T25" fmla="*/ 59 h 107"/>
                <a:gd name="T26" fmla="*/ 81 w 151"/>
                <a:gd name="T27" fmla="*/ 11 h 107"/>
                <a:gd name="T28" fmla="*/ 108 w 151"/>
                <a:gd name="T29" fmla="*/ 29 h 107"/>
                <a:gd name="T30" fmla="*/ 104 w 151"/>
                <a:gd name="T31" fmla="*/ 31 h 107"/>
                <a:gd name="T32" fmla="*/ 81 w 151"/>
                <a:gd name="T33" fmla="*/ 26 h 107"/>
                <a:gd name="T34" fmla="*/ 58 w 151"/>
                <a:gd name="T35" fmla="*/ 31 h 107"/>
                <a:gd name="T36" fmla="*/ 57 w 151"/>
                <a:gd name="T37" fmla="*/ 31 h 107"/>
                <a:gd name="T38" fmla="*/ 57 w 151"/>
                <a:gd name="T39" fmla="*/ 31 h 107"/>
                <a:gd name="T40" fmla="*/ 56 w 151"/>
                <a:gd name="T41" fmla="*/ 31 h 107"/>
                <a:gd name="T42" fmla="*/ 54 w 151"/>
                <a:gd name="T43" fmla="*/ 29 h 107"/>
                <a:gd name="T44" fmla="*/ 55 w 151"/>
                <a:gd name="T45" fmla="*/ 25 h 107"/>
                <a:gd name="T46" fmla="*/ 81 w 151"/>
                <a:gd name="T47" fmla="*/ 20 h 107"/>
                <a:gd name="T48" fmla="*/ 106 w 151"/>
                <a:gd name="T49" fmla="*/ 25 h 107"/>
                <a:gd name="T50" fmla="*/ 108 w 151"/>
                <a:gd name="T51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07">
                  <a:moveTo>
                    <a:pt x="81" y="11"/>
                  </a:moveTo>
                  <a:cubicBezTo>
                    <a:pt x="66" y="11"/>
                    <a:pt x="52" y="14"/>
                    <a:pt x="41" y="20"/>
                  </a:cubicBezTo>
                  <a:cubicBezTo>
                    <a:pt x="38" y="11"/>
                    <a:pt x="30" y="0"/>
                    <a:pt x="25" y="2"/>
                  </a:cubicBezTo>
                  <a:cubicBezTo>
                    <a:pt x="31" y="13"/>
                    <a:pt x="28" y="25"/>
                    <a:pt x="27" y="28"/>
                  </a:cubicBezTo>
                  <a:cubicBezTo>
                    <a:pt x="20" y="34"/>
                    <a:pt x="15" y="41"/>
                    <a:pt x="12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8"/>
                    <a:pt x="5" y="47"/>
                    <a:pt x="4" y="47"/>
                  </a:cubicBezTo>
                  <a:cubicBezTo>
                    <a:pt x="2" y="47"/>
                    <a:pt x="0" y="53"/>
                    <a:pt x="0" y="59"/>
                  </a:cubicBezTo>
                  <a:cubicBezTo>
                    <a:pt x="0" y="66"/>
                    <a:pt x="2" y="71"/>
                    <a:pt x="4" y="71"/>
                  </a:cubicBezTo>
                  <a:cubicBezTo>
                    <a:pt x="5" y="71"/>
                    <a:pt x="6" y="70"/>
                    <a:pt x="7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9" y="91"/>
                    <a:pt x="47" y="107"/>
                    <a:pt x="81" y="107"/>
                  </a:cubicBezTo>
                  <a:cubicBezTo>
                    <a:pt x="120" y="107"/>
                    <a:pt x="151" y="85"/>
                    <a:pt x="151" y="59"/>
                  </a:cubicBezTo>
                  <a:cubicBezTo>
                    <a:pt x="151" y="33"/>
                    <a:pt x="120" y="11"/>
                    <a:pt x="81" y="11"/>
                  </a:cubicBezTo>
                  <a:close/>
                  <a:moveTo>
                    <a:pt x="108" y="29"/>
                  </a:moveTo>
                  <a:cubicBezTo>
                    <a:pt x="107" y="31"/>
                    <a:pt x="105" y="31"/>
                    <a:pt x="104" y="31"/>
                  </a:cubicBezTo>
                  <a:cubicBezTo>
                    <a:pt x="96" y="27"/>
                    <a:pt x="88" y="26"/>
                    <a:pt x="81" y="26"/>
                  </a:cubicBezTo>
                  <a:cubicBezTo>
                    <a:pt x="68" y="26"/>
                    <a:pt x="59" y="30"/>
                    <a:pt x="58" y="31"/>
                  </a:cubicBezTo>
                  <a:cubicBezTo>
                    <a:pt x="58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6" y="31"/>
                  </a:cubicBezTo>
                  <a:cubicBezTo>
                    <a:pt x="55" y="31"/>
                    <a:pt x="54" y="30"/>
                    <a:pt x="54" y="29"/>
                  </a:cubicBezTo>
                  <a:cubicBezTo>
                    <a:pt x="53" y="28"/>
                    <a:pt x="53" y="26"/>
                    <a:pt x="55" y="25"/>
                  </a:cubicBezTo>
                  <a:cubicBezTo>
                    <a:pt x="55" y="25"/>
                    <a:pt x="66" y="20"/>
                    <a:pt x="81" y="20"/>
                  </a:cubicBezTo>
                  <a:cubicBezTo>
                    <a:pt x="89" y="20"/>
                    <a:pt x="98" y="21"/>
                    <a:pt x="106" y="25"/>
                  </a:cubicBezTo>
                  <a:cubicBezTo>
                    <a:pt x="108" y="26"/>
                    <a:pt x="108" y="28"/>
                    <a:pt x="10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753"/>
            <p:cNvSpPr>
              <a:spLocks noChangeArrowheads="1"/>
            </p:cNvSpPr>
            <p:nvPr/>
          </p:nvSpPr>
          <p:spPr bwMode="auto">
            <a:xfrm>
              <a:off x="2141538" y="1004888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54"/>
            <p:cNvSpPr/>
            <p:nvPr/>
          </p:nvSpPr>
          <p:spPr bwMode="auto">
            <a:xfrm>
              <a:off x="2079625" y="1254125"/>
              <a:ext cx="44450" cy="104775"/>
            </a:xfrm>
            <a:custGeom>
              <a:avLst/>
              <a:gdLst>
                <a:gd name="T0" fmla="*/ 28 w 28"/>
                <a:gd name="T1" fmla="*/ 66 h 66"/>
                <a:gd name="T2" fmla="*/ 15 w 28"/>
                <a:gd name="T3" fmla="*/ 58 h 66"/>
                <a:gd name="T4" fmla="*/ 0 w 28"/>
                <a:gd name="T5" fmla="*/ 66 h 66"/>
                <a:gd name="T6" fmla="*/ 0 w 28"/>
                <a:gd name="T7" fmla="*/ 32 h 66"/>
                <a:gd name="T8" fmla="*/ 0 w 28"/>
                <a:gd name="T9" fmla="*/ 0 h 66"/>
                <a:gd name="T10" fmla="*/ 15 w 28"/>
                <a:gd name="T11" fmla="*/ 0 h 66"/>
                <a:gd name="T12" fmla="*/ 28 w 28"/>
                <a:gd name="T13" fmla="*/ 0 h 66"/>
                <a:gd name="T14" fmla="*/ 28 w 28"/>
                <a:gd name="T15" fmla="*/ 32 h 66"/>
                <a:gd name="T16" fmla="*/ 28 w 28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66">
                  <a:moveTo>
                    <a:pt x="28" y="66"/>
                  </a:moveTo>
                  <a:lnTo>
                    <a:pt x="15" y="58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lnTo>
                    <a:pt x="28" y="32"/>
                  </a:lnTo>
                  <a:lnTo>
                    <a:pt x="2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55"/>
            <p:cNvSpPr/>
            <p:nvPr/>
          </p:nvSpPr>
          <p:spPr bwMode="auto">
            <a:xfrm>
              <a:off x="2244725" y="1254125"/>
              <a:ext cx="42863" cy="104775"/>
            </a:xfrm>
            <a:custGeom>
              <a:avLst/>
              <a:gdLst>
                <a:gd name="T0" fmla="*/ 27 w 27"/>
                <a:gd name="T1" fmla="*/ 66 h 66"/>
                <a:gd name="T2" fmla="*/ 14 w 27"/>
                <a:gd name="T3" fmla="*/ 58 h 66"/>
                <a:gd name="T4" fmla="*/ 0 w 27"/>
                <a:gd name="T5" fmla="*/ 66 h 66"/>
                <a:gd name="T6" fmla="*/ 0 w 27"/>
                <a:gd name="T7" fmla="*/ 32 h 66"/>
                <a:gd name="T8" fmla="*/ 0 w 27"/>
                <a:gd name="T9" fmla="*/ 0 h 66"/>
                <a:gd name="T10" fmla="*/ 14 w 27"/>
                <a:gd name="T11" fmla="*/ 0 h 66"/>
                <a:gd name="T12" fmla="*/ 27 w 27"/>
                <a:gd name="T13" fmla="*/ 0 h 66"/>
                <a:gd name="T14" fmla="*/ 27 w 27"/>
                <a:gd name="T15" fmla="*/ 32 h 66"/>
                <a:gd name="T16" fmla="*/ 27 w 27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6">
                  <a:moveTo>
                    <a:pt x="27" y="66"/>
                  </a:moveTo>
                  <a:lnTo>
                    <a:pt x="14" y="58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27" y="32"/>
                  </a:lnTo>
                  <a:lnTo>
                    <a:pt x="2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56"/>
            <p:cNvSpPr>
              <a:spLocks noEditPoints="1"/>
            </p:cNvSpPr>
            <p:nvPr/>
          </p:nvSpPr>
          <p:spPr bwMode="auto">
            <a:xfrm>
              <a:off x="2346325" y="1182688"/>
              <a:ext cx="69850" cy="39688"/>
            </a:xfrm>
            <a:custGeom>
              <a:avLst/>
              <a:gdLst>
                <a:gd name="T0" fmla="*/ 0 w 27"/>
                <a:gd name="T1" fmla="*/ 10 h 16"/>
                <a:gd name="T2" fmla="*/ 0 w 27"/>
                <a:gd name="T3" fmla="*/ 10 h 16"/>
                <a:gd name="T4" fmla="*/ 1 w 27"/>
                <a:gd name="T5" fmla="*/ 8 h 16"/>
                <a:gd name="T6" fmla="*/ 3 w 27"/>
                <a:gd name="T7" fmla="*/ 9 h 16"/>
                <a:gd name="T8" fmla="*/ 3 w 27"/>
                <a:gd name="T9" fmla="*/ 9 h 16"/>
                <a:gd name="T10" fmla="*/ 3 w 27"/>
                <a:gd name="T11" fmla="*/ 9 h 16"/>
                <a:gd name="T12" fmla="*/ 3 w 27"/>
                <a:gd name="T13" fmla="*/ 9 h 16"/>
                <a:gd name="T14" fmla="*/ 5 w 27"/>
                <a:gd name="T15" fmla="*/ 11 h 16"/>
                <a:gd name="T16" fmla="*/ 11 w 27"/>
                <a:gd name="T17" fmla="*/ 13 h 16"/>
                <a:gd name="T18" fmla="*/ 10 w 27"/>
                <a:gd name="T19" fmla="*/ 12 h 16"/>
                <a:gd name="T20" fmla="*/ 7 w 27"/>
                <a:gd name="T21" fmla="*/ 9 h 16"/>
                <a:gd name="T22" fmla="*/ 7 w 27"/>
                <a:gd name="T23" fmla="*/ 7 h 16"/>
                <a:gd name="T24" fmla="*/ 9 w 27"/>
                <a:gd name="T25" fmla="*/ 2 h 16"/>
                <a:gd name="T26" fmla="*/ 14 w 27"/>
                <a:gd name="T27" fmla="*/ 0 h 16"/>
                <a:gd name="T28" fmla="*/ 15 w 27"/>
                <a:gd name="T29" fmla="*/ 0 h 16"/>
                <a:gd name="T30" fmla="*/ 19 w 27"/>
                <a:gd name="T31" fmla="*/ 2 h 16"/>
                <a:gd name="T32" fmla="*/ 21 w 27"/>
                <a:gd name="T33" fmla="*/ 7 h 16"/>
                <a:gd name="T34" fmla="*/ 20 w 27"/>
                <a:gd name="T35" fmla="*/ 10 h 16"/>
                <a:gd name="T36" fmla="*/ 25 w 27"/>
                <a:gd name="T37" fmla="*/ 8 h 16"/>
                <a:gd name="T38" fmla="*/ 27 w 27"/>
                <a:gd name="T39" fmla="*/ 8 h 16"/>
                <a:gd name="T40" fmla="*/ 26 w 27"/>
                <a:gd name="T41" fmla="*/ 10 h 16"/>
                <a:gd name="T42" fmla="*/ 17 w 27"/>
                <a:gd name="T43" fmla="*/ 14 h 16"/>
                <a:gd name="T44" fmla="*/ 15 w 27"/>
                <a:gd name="T45" fmla="*/ 15 h 16"/>
                <a:gd name="T46" fmla="*/ 11 w 27"/>
                <a:gd name="T47" fmla="*/ 16 h 16"/>
                <a:gd name="T48" fmla="*/ 3 w 27"/>
                <a:gd name="T49" fmla="*/ 13 h 16"/>
                <a:gd name="T50" fmla="*/ 14 w 27"/>
                <a:gd name="T51" fmla="*/ 3 h 16"/>
                <a:gd name="T52" fmla="*/ 11 w 27"/>
                <a:gd name="T53" fmla="*/ 4 h 16"/>
                <a:gd name="T54" fmla="*/ 10 w 27"/>
                <a:gd name="T55" fmla="*/ 7 h 16"/>
                <a:gd name="T56" fmla="*/ 10 w 27"/>
                <a:gd name="T57" fmla="*/ 8 h 16"/>
                <a:gd name="T58" fmla="*/ 11 w 27"/>
                <a:gd name="T59" fmla="*/ 10 h 16"/>
                <a:gd name="T60" fmla="*/ 16 w 27"/>
                <a:gd name="T61" fmla="*/ 11 h 16"/>
                <a:gd name="T62" fmla="*/ 16 w 27"/>
                <a:gd name="T63" fmla="*/ 11 h 16"/>
                <a:gd name="T64" fmla="*/ 18 w 27"/>
                <a:gd name="T65" fmla="*/ 7 h 16"/>
                <a:gd name="T66" fmla="*/ 17 w 27"/>
                <a:gd name="T67" fmla="*/ 4 h 16"/>
                <a:gd name="T68" fmla="*/ 15 w 27"/>
                <a:gd name="T6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6">
                  <a:moveTo>
                    <a:pt x="3" y="13"/>
                  </a:moveTo>
                  <a:cubicBezTo>
                    <a:pt x="1" y="12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2"/>
                    <a:pt x="8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1"/>
                    <a:pt x="8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4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9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0"/>
                    <a:pt x="23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13"/>
                    <a:pt x="20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5" y="14"/>
                    <a:pt x="3" y="13"/>
                  </a:cubicBezTo>
                  <a:close/>
                  <a:moveTo>
                    <a:pt x="15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8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>
            <a:off x="5445038" y="2348880"/>
            <a:ext cx="129614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103000" y="3806532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理财＋融资</a:t>
            </a:r>
            <a:endParaRPr lang="zh-CN" altLang="en-US" sz="28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739404" y="2348880"/>
            <a:ext cx="129614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487"/>
          <p:cNvSpPr>
            <a:spLocks noEditPoints="1"/>
          </p:cNvSpPr>
          <p:nvPr/>
        </p:nvSpPr>
        <p:spPr bwMode="auto">
          <a:xfrm>
            <a:off x="9048935" y="2614728"/>
            <a:ext cx="677082" cy="764448"/>
          </a:xfrm>
          <a:custGeom>
            <a:avLst/>
            <a:gdLst>
              <a:gd name="T0" fmla="*/ 185 w 253"/>
              <a:gd name="T1" fmla="*/ 37 h 287"/>
              <a:gd name="T2" fmla="*/ 127 w 253"/>
              <a:gd name="T3" fmla="*/ 0 h 287"/>
              <a:gd name="T4" fmla="*/ 126 w 253"/>
              <a:gd name="T5" fmla="*/ 0 h 287"/>
              <a:gd name="T6" fmla="*/ 69 w 253"/>
              <a:gd name="T7" fmla="*/ 37 h 287"/>
              <a:gd name="T8" fmla="*/ 0 w 253"/>
              <a:gd name="T9" fmla="*/ 30 h 287"/>
              <a:gd name="T10" fmla="*/ 0 w 253"/>
              <a:gd name="T11" fmla="*/ 30 h 287"/>
              <a:gd name="T12" fmla="*/ 0 w 253"/>
              <a:gd name="T13" fmla="*/ 97 h 287"/>
              <a:gd name="T14" fmla="*/ 0 w 253"/>
              <a:gd name="T15" fmla="*/ 98 h 287"/>
              <a:gd name="T16" fmla="*/ 14 w 253"/>
              <a:gd name="T17" fmla="*/ 170 h 287"/>
              <a:gd name="T18" fmla="*/ 49 w 253"/>
              <a:gd name="T19" fmla="*/ 229 h 287"/>
              <a:gd name="T20" fmla="*/ 122 w 253"/>
              <a:gd name="T21" fmla="*/ 284 h 287"/>
              <a:gd name="T22" fmla="*/ 127 w 253"/>
              <a:gd name="T23" fmla="*/ 287 h 287"/>
              <a:gd name="T24" fmla="*/ 132 w 253"/>
              <a:gd name="T25" fmla="*/ 284 h 287"/>
              <a:gd name="T26" fmla="*/ 204 w 253"/>
              <a:gd name="T27" fmla="*/ 229 h 287"/>
              <a:gd name="T28" fmla="*/ 240 w 253"/>
              <a:gd name="T29" fmla="*/ 170 h 287"/>
              <a:gd name="T30" fmla="*/ 253 w 253"/>
              <a:gd name="T31" fmla="*/ 98 h 287"/>
              <a:gd name="T32" fmla="*/ 253 w 253"/>
              <a:gd name="T33" fmla="*/ 30 h 287"/>
              <a:gd name="T34" fmla="*/ 253 w 253"/>
              <a:gd name="T35" fmla="*/ 30 h 287"/>
              <a:gd name="T36" fmla="*/ 185 w 253"/>
              <a:gd name="T37" fmla="*/ 37 h 287"/>
              <a:gd name="T38" fmla="*/ 219 w 253"/>
              <a:gd name="T39" fmla="*/ 101 h 287"/>
              <a:gd name="T40" fmla="*/ 208 w 253"/>
              <a:gd name="T41" fmla="*/ 159 h 287"/>
              <a:gd name="T42" fmla="*/ 182 w 253"/>
              <a:gd name="T43" fmla="*/ 204 h 287"/>
              <a:gd name="T44" fmla="*/ 180 w 253"/>
              <a:gd name="T45" fmla="*/ 205 h 287"/>
              <a:gd name="T46" fmla="*/ 127 w 253"/>
              <a:gd name="T47" fmla="*/ 249 h 287"/>
              <a:gd name="T48" fmla="*/ 73 w 253"/>
              <a:gd name="T49" fmla="*/ 205 h 287"/>
              <a:gd name="T50" fmla="*/ 72 w 253"/>
              <a:gd name="T51" fmla="*/ 204 h 287"/>
              <a:gd name="T52" fmla="*/ 45 w 253"/>
              <a:gd name="T53" fmla="*/ 159 h 287"/>
              <a:gd name="T54" fmla="*/ 34 w 253"/>
              <a:gd name="T55" fmla="*/ 101 h 287"/>
              <a:gd name="T56" fmla="*/ 34 w 253"/>
              <a:gd name="T57" fmla="*/ 75 h 287"/>
              <a:gd name="T58" fmla="*/ 79 w 253"/>
              <a:gd name="T59" fmla="*/ 73 h 287"/>
              <a:gd name="T60" fmla="*/ 126 w 253"/>
              <a:gd name="T61" fmla="*/ 48 h 287"/>
              <a:gd name="T62" fmla="*/ 174 w 253"/>
              <a:gd name="T63" fmla="*/ 73 h 287"/>
              <a:gd name="T64" fmla="*/ 219 w 253"/>
              <a:gd name="T65" fmla="*/ 75 h 287"/>
              <a:gd name="T66" fmla="*/ 219 w 253"/>
              <a:gd name="T67" fmla="*/ 101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3" h="287">
                <a:moveTo>
                  <a:pt x="185" y="37"/>
                </a:moveTo>
                <a:cubicBezTo>
                  <a:pt x="156" y="32"/>
                  <a:pt x="129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2"/>
                  <a:pt x="69" y="37"/>
                </a:cubicBezTo>
                <a:cubicBezTo>
                  <a:pt x="40" y="42"/>
                  <a:pt x="2" y="29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3" y="141"/>
                  <a:pt x="14" y="170"/>
                </a:cubicBezTo>
                <a:cubicBezTo>
                  <a:pt x="24" y="199"/>
                  <a:pt x="44" y="223"/>
                  <a:pt x="49" y="229"/>
                </a:cubicBezTo>
                <a:cubicBezTo>
                  <a:pt x="53" y="233"/>
                  <a:pt x="81" y="263"/>
                  <a:pt x="122" y="284"/>
                </a:cubicBezTo>
                <a:cubicBezTo>
                  <a:pt x="127" y="287"/>
                  <a:pt x="127" y="287"/>
                  <a:pt x="127" y="287"/>
                </a:cubicBezTo>
                <a:cubicBezTo>
                  <a:pt x="132" y="284"/>
                  <a:pt x="132" y="284"/>
                  <a:pt x="132" y="284"/>
                </a:cubicBezTo>
                <a:cubicBezTo>
                  <a:pt x="173" y="263"/>
                  <a:pt x="201" y="233"/>
                  <a:pt x="204" y="229"/>
                </a:cubicBezTo>
                <a:cubicBezTo>
                  <a:pt x="210" y="223"/>
                  <a:pt x="230" y="199"/>
                  <a:pt x="240" y="170"/>
                </a:cubicBezTo>
                <a:cubicBezTo>
                  <a:pt x="250" y="141"/>
                  <a:pt x="253" y="99"/>
                  <a:pt x="253" y="98"/>
                </a:cubicBezTo>
                <a:cubicBezTo>
                  <a:pt x="253" y="30"/>
                  <a:pt x="253" y="30"/>
                  <a:pt x="253" y="30"/>
                </a:cubicBezTo>
                <a:cubicBezTo>
                  <a:pt x="253" y="30"/>
                  <a:pt x="253" y="30"/>
                  <a:pt x="253" y="30"/>
                </a:cubicBezTo>
                <a:cubicBezTo>
                  <a:pt x="252" y="29"/>
                  <a:pt x="214" y="42"/>
                  <a:pt x="185" y="37"/>
                </a:cubicBezTo>
                <a:close/>
                <a:moveTo>
                  <a:pt x="219" y="101"/>
                </a:moveTo>
                <a:cubicBezTo>
                  <a:pt x="219" y="105"/>
                  <a:pt x="216" y="137"/>
                  <a:pt x="208" y="159"/>
                </a:cubicBezTo>
                <a:cubicBezTo>
                  <a:pt x="200" y="183"/>
                  <a:pt x="183" y="202"/>
                  <a:pt x="182" y="204"/>
                </a:cubicBezTo>
                <a:cubicBezTo>
                  <a:pt x="180" y="205"/>
                  <a:pt x="180" y="205"/>
                  <a:pt x="180" y="205"/>
                </a:cubicBezTo>
                <a:cubicBezTo>
                  <a:pt x="180" y="205"/>
                  <a:pt x="158" y="230"/>
                  <a:pt x="127" y="249"/>
                </a:cubicBezTo>
                <a:cubicBezTo>
                  <a:pt x="95" y="230"/>
                  <a:pt x="73" y="205"/>
                  <a:pt x="73" y="205"/>
                </a:cubicBezTo>
                <a:cubicBezTo>
                  <a:pt x="72" y="204"/>
                  <a:pt x="72" y="204"/>
                  <a:pt x="72" y="204"/>
                </a:cubicBezTo>
                <a:cubicBezTo>
                  <a:pt x="70" y="202"/>
                  <a:pt x="53" y="183"/>
                  <a:pt x="45" y="159"/>
                </a:cubicBezTo>
                <a:cubicBezTo>
                  <a:pt x="37" y="137"/>
                  <a:pt x="35" y="105"/>
                  <a:pt x="34" y="101"/>
                </a:cubicBezTo>
                <a:cubicBezTo>
                  <a:pt x="34" y="75"/>
                  <a:pt x="34" y="75"/>
                  <a:pt x="34" y="75"/>
                </a:cubicBezTo>
                <a:cubicBezTo>
                  <a:pt x="44" y="73"/>
                  <a:pt x="62" y="76"/>
                  <a:pt x="79" y="73"/>
                </a:cubicBezTo>
                <a:cubicBezTo>
                  <a:pt x="101" y="69"/>
                  <a:pt x="124" y="48"/>
                  <a:pt x="126" y="48"/>
                </a:cubicBezTo>
                <a:cubicBezTo>
                  <a:pt x="129" y="48"/>
                  <a:pt x="151" y="69"/>
                  <a:pt x="174" y="73"/>
                </a:cubicBezTo>
                <a:cubicBezTo>
                  <a:pt x="191" y="76"/>
                  <a:pt x="209" y="73"/>
                  <a:pt x="219" y="75"/>
                </a:cubicBezTo>
                <a:lnTo>
                  <a:pt x="219" y="1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397366" y="3806532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值得信赖</a:t>
            </a:r>
            <a:endParaRPr lang="zh-CN" altLang="en-US" sz="28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90750" y="5028855"/>
            <a:ext cx="666074" cy="6660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我们也是</a:t>
            </a:r>
            <a:endParaRPr lang="zh-CN" altLang="en-US" b="1" dirty="0">
              <a:solidFill>
                <a:schemeClr val="bg1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28832" y="4977172"/>
            <a:ext cx="7470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国内最大的持牌专业金融机构</a:t>
            </a:r>
            <a:endParaRPr lang="zh-CN" altLang="en-US" sz="44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33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-122"/>
              </a:rPr>
              <a:t>主营业务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/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20168" y="2588711"/>
            <a:ext cx="31694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￥</a:t>
            </a:r>
            <a:r>
              <a:rPr lang="en-US" altLang="zh-CN" sz="72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30</a:t>
            </a:r>
            <a:r>
              <a:rPr lang="zh-CN" altLang="en-US" sz="72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亿</a:t>
            </a:r>
            <a:endParaRPr lang="zh-CN" altLang="en-US" sz="7200" dirty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662" y="3778729"/>
            <a:ext cx="421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家庭信用消费贷产品</a:t>
            </a:r>
            <a:r>
              <a:rPr lang="en-US" altLang="zh-CN" dirty="0" smtClean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家园云贷</a:t>
            </a:r>
            <a:endParaRPr lang="en-US" altLang="zh-CN" dirty="0" smtClean="0">
              <a:solidFill>
                <a:schemeClr val="bg1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2015</a:t>
            </a:r>
            <a:r>
              <a:rPr lang="zh-CN" altLang="en-US" dirty="0" smtClean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年放款额</a:t>
            </a:r>
            <a:endParaRPr lang="zh-CN" altLang="en-US" dirty="0" smtClean="0">
              <a:solidFill>
                <a:schemeClr val="bg1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77919" y="2588711"/>
            <a:ext cx="28151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851</a:t>
            </a:r>
            <a:r>
              <a:rPr lang="zh-CN" altLang="en-US" sz="72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</a:t>
            </a:r>
            <a:endParaRPr lang="zh-CN" altLang="en-US" sz="7200" dirty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9282" y="3778729"/>
            <a:ext cx="421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为</a:t>
            </a:r>
            <a:r>
              <a:rPr lang="en-US" altLang="zh-CN" dirty="0" smtClean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851</a:t>
            </a:r>
            <a:r>
              <a:rPr lang="zh-CN" altLang="en-US" dirty="0" smtClean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个项目提供金融支持</a:t>
            </a:r>
            <a:endParaRPr lang="en-US" altLang="zh-CN" dirty="0" smtClean="0">
              <a:solidFill>
                <a:schemeClr val="bg1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有效提升去化率</a:t>
            </a:r>
            <a:endParaRPr lang="zh-CN" altLang="en-US" dirty="0" smtClean="0">
              <a:solidFill>
                <a:schemeClr val="bg1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flipV="1">
            <a:off x="4325176" y="0"/>
            <a:ext cx="3534226" cy="1448780"/>
          </a:xfrm>
          <a:prstGeom prst="triangle">
            <a:avLst/>
          </a:prstGeom>
          <a:gradFill flip="none" rotWithShape="0"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C00000"/>
              </a:gs>
            </a:gsLst>
            <a:lin ang="16200000" scaled="1"/>
            <a:tileRect/>
          </a:gradFill>
          <a:ln>
            <a:noFill/>
          </a:ln>
          <a:effectLst>
            <a:outerShdw blurRad="76200" dist="508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 eaLnBrk="1"/>
            <a:r>
              <a:rPr lang="zh-CN" altLang="en-US" sz="1000" dirty="0">
                <a:solidFill>
                  <a:srgbClr val="E1E1E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-122"/>
              </a:rPr>
              <a:t>主营业务</a:t>
            </a:r>
            <a:endParaRPr lang="zh-CN" altLang="zh-CN" sz="1000" dirty="0">
              <a:solidFill>
                <a:srgbClr val="E1E1E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4561" y="584684"/>
            <a:ext cx="1799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MyriadSetPro-Semibold" panose="02000400000000000000" pitchFamily="2" charset="0"/>
              </a:rPr>
              <a:t>FINANCING</a:t>
            </a:r>
            <a:endParaRPr lang="en-US" altLang="zh-CN" sz="1400" dirty="0" smtClean="0">
              <a:solidFill>
                <a:schemeClr val="bg1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569" y="152636"/>
            <a:ext cx="165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类金融</a:t>
            </a:r>
            <a:endParaRPr lang="zh-CN" altLang="en-US" sz="28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94" y="891350"/>
            <a:ext cx="12190413" cy="190820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1600" dirty="0" smtClean="0">
                <a:solidFill>
                  <a:schemeClr val="tx1">
                    <a:alpha val="50000"/>
                  </a:schemeClr>
                </a:solidFill>
                <a:latin typeface="MyriadSetPro-Thin" panose="02000203050000020004" pitchFamily="2" charset="0"/>
                <a:ea typeface="FZLanTingKanHei-R-GBK" panose="02000000000000000000" pitchFamily="2" charset="-122"/>
              </a:rPr>
              <a:t>PRINCIPLE</a:t>
            </a:r>
            <a:endParaRPr lang="zh-CN" altLang="en-US" sz="11600" dirty="0">
              <a:solidFill>
                <a:schemeClr val="tx1">
                  <a:alpha val="50000"/>
                </a:schemeClr>
              </a:solidFill>
              <a:latin typeface="MyriadSetPro-Thin" panose="02000203050000020004" pitchFamily="2" charset="0"/>
              <a:ea typeface="FZLanTingKanHei-R-GBK" panose="02000000000000000000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375" y="2799553"/>
            <a:ext cx="230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服务</a:t>
            </a:r>
            <a:endParaRPr lang="zh-CN" altLang="en-US" sz="8000" dirty="0" smtClean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5584" y="2799553"/>
            <a:ext cx="230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入口</a:t>
            </a:r>
            <a:endParaRPr lang="zh-CN" altLang="en-US" sz="8000" dirty="0" smtClean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793" y="2799553"/>
            <a:ext cx="230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开放</a:t>
            </a:r>
            <a:endParaRPr lang="zh-CN" altLang="en-US" sz="8000" dirty="0" smtClean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0003" y="2799553"/>
            <a:ext cx="230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平台</a:t>
            </a:r>
            <a:endParaRPr lang="zh-CN" altLang="en-US" sz="8000" dirty="0" smtClean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5266" y="4506215"/>
            <a:ext cx="6338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建立人与资产的链接</a:t>
            </a:r>
            <a:endParaRPr lang="zh-CN" altLang="en-US" sz="40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375" y="296652"/>
            <a:ext cx="11522076" cy="455508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28800" spc="600" dirty="0" smtClean="0">
                <a:solidFill>
                  <a:schemeClr val="tx1">
                    <a:alpha val="20000"/>
                  </a:schemeClr>
                </a:solidFill>
                <a:latin typeface="MyriadSetPro-Thin" panose="02000203050000020004" pitchFamily="2" charset="0"/>
                <a:ea typeface="FZLanTingKanHei-R-GBK" panose="02000000000000000000" pitchFamily="2" charset="-122"/>
              </a:rPr>
              <a:t>VALUE</a:t>
            </a:r>
            <a:endParaRPr lang="zh-CN" altLang="en-US" sz="28800" spc="600" dirty="0">
              <a:solidFill>
                <a:schemeClr val="tx1">
                  <a:alpha val="20000"/>
                </a:schemeClr>
              </a:solidFill>
              <a:latin typeface="MyriadSetPro-Thin" panose="02000203050000020004" pitchFamily="2" charset="0"/>
              <a:ea typeface="FZLanTingKanHei-R-GBK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5388" y="2230932"/>
            <a:ext cx="417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核 心 价 值 观</a:t>
            </a:r>
            <a:endParaRPr lang="zh-CN" altLang="en-US" sz="4000" spc="6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6137" y="4161552"/>
            <a:ext cx="287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以客户为中心</a:t>
            </a:r>
            <a:endParaRPr lang="zh-CN" altLang="en-US" sz="2400" spc="6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6137" y="4639572"/>
            <a:ext cx="287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以奋斗者为本</a:t>
            </a:r>
            <a:endParaRPr lang="zh-CN" altLang="en-US" sz="2400" spc="6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6137" y="5117592"/>
            <a:ext cx="287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以团队为强大</a:t>
            </a:r>
            <a:endParaRPr lang="zh-CN" altLang="en-US" sz="2400" spc="6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6137" y="5595612"/>
            <a:ext cx="287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以专业为生</a:t>
            </a:r>
            <a:endParaRPr lang="zh-CN" altLang="en-US" sz="2400" spc="6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411" y="2573338"/>
            <a:ext cx="3455591" cy="8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中文字体：方正兰亭刊黑</a:t>
            </a:r>
            <a:endParaRPr lang="en-US" altLang="zh-CN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英文</a:t>
            </a:r>
            <a:r>
              <a:rPr lang="zh-CN" altLang="en-US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字体：</a:t>
            </a:r>
            <a:r>
              <a:rPr lang="en-US" altLang="zh-CN" dirty="0" err="1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MyriadSetPro</a:t>
            </a:r>
            <a:r>
              <a:rPr lang="en-US" altLang="zh-CN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-Thin</a:t>
            </a:r>
            <a:endParaRPr lang="zh-CN" altLang="en-US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640436" y="3744603"/>
            <a:ext cx="540060" cy="540060"/>
          </a:xfrm>
          <a:prstGeom prst="roundRect">
            <a:avLst>
              <a:gd name="adj" fmla="val 2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824383" y="3744603"/>
            <a:ext cx="540060" cy="540060"/>
          </a:xfrm>
          <a:prstGeom prst="roundRect">
            <a:avLst>
              <a:gd name="adj" fmla="val 2557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994215" y="3744603"/>
            <a:ext cx="540060" cy="540060"/>
          </a:xfrm>
          <a:prstGeom prst="roundRect">
            <a:avLst>
              <a:gd name="adj" fmla="val 25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4550" y="2204864"/>
            <a:ext cx="2879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谢谢</a:t>
            </a:r>
            <a:endParaRPr lang="en-US" altLang="zh-CN" sz="96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algn="ctr"/>
            <a:r>
              <a:rPr lang="en-US" altLang="zh-CN" sz="28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THANK YOU</a:t>
            </a:r>
            <a:endParaRPr lang="zh-CN" altLang="en-US" sz="28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4" y="-35654"/>
            <a:ext cx="12180571" cy="6893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7123"/>
            <a:ext cx="12189460" cy="12374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388" y="1400492"/>
            <a:ext cx="2504684" cy="7618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99869" y="4134375"/>
            <a:ext cx="379988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" y="1174537"/>
            <a:ext cx="12190413" cy="450892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zh-CN" sz="28700" dirty="0" smtClean="0">
                <a:solidFill>
                  <a:schemeClr val="tx1">
                    <a:alpha val="5000"/>
                  </a:schemeClr>
                </a:solidFill>
                <a:latin typeface="MyriadSetPro-Thin" panose="02000203050000020004" pitchFamily="2" charset="0"/>
                <a:ea typeface="微软雅黑" panose="020B0503020204020204" pitchFamily="34" charset="-122"/>
              </a:rPr>
              <a:t>SERVICE</a:t>
            </a:r>
            <a:endParaRPr lang="zh-CN" altLang="en-US" sz="28700" dirty="0" smtClean="0">
              <a:solidFill>
                <a:schemeClr val="tx1">
                  <a:alpha val="5000"/>
                </a:schemeClr>
              </a:solidFill>
              <a:latin typeface="MyriadSetPro-Thin" panose="02000203050000020004" pitchFamily="2" charset="0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4786" y="2573905"/>
            <a:ext cx="7560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全国领先的房地产</a:t>
            </a:r>
            <a:r>
              <a:rPr lang="zh-CN" altLang="en-US" sz="3800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综合服务</a:t>
            </a:r>
            <a:r>
              <a:rPr lang="zh-CN" altLang="en-US" sz="38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提供商</a:t>
            </a:r>
            <a:endParaRPr lang="zh-CN" altLang="en-US" sz="38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9761" y="3199329"/>
            <a:ext cx="801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MyriadSetPro-Thin" panose="02000203050000020004" pitchFamily="2" charset="0"/>
              </a:rPr>
              <a:t>LEADING INTEGRATED PROPERTY SERVICE PROVIDER IN CHINA</a:t>
            </a:r>
            <a:endParaRPr lang="zh-CN" altLang="en-US" sz="2000" dirty="0" smtClean="0">
              <a:latin typeface="MyriadSetPro-Thin" panose="0200020305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7964" y="4009419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FZLanTingKanHei-R-GBK" panose="02000000000000000000" pitchFamily="2" charset="-122"/>
                <a:ea typeface="FZLanTingKanHei-R-GBK" panose="02000000000000000000" pitchFamily="2" charset="-122"/>
                <a:cs typeface="H-明兰" panose="020B0604030504040204" pitchFamily="34" charset="-122"/>
              </a:rPr>
              <a:t>估价</a:t>
            </a:r>
            <a:endParaRPr lang="zh-CN" altLang="en-US" dirty="0" smtClean="0">
              <a:latin typeface="FZLanTingKanHei-R-GBK" panose="02000000000000000000" pitchFamily="2" charset="-122"/>
              <a:ea typeface="FZLanTingKanHei-R-GBK" panose="02000000000000000000" pitchFamily="2" charset="-122"/>
              <a:cs typeface="H-明兰" panose="020B060403050404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7764" y="4009419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FZLanTingKanHei-R-GBK" panose="02000000000000000000" pitchFamily="2" charset="-122"/>
                <a:ea typeface="FZLanTingKanHei-R-GBK" panose="02000000000000000000" pitchFamily="2" charset="-122"/>
                <a:cs typeface="H-明兰" panose="020B0604030504040204" pitchFamily="34" charset="-122"/>
              </a:rPr>
              <a:t>交易</a:t>
            </a:r>
            <a:endParaRPr lang="zh-CN" altLang="en-US" dirty="0" smtClean="0">
              <a:latin typeface="FZLanTingKanHei-R-GBK" panose="02000000000000000000" pitchFamily="2" charset="-122"/>
              <a:ea typeface="FZLanTingKanHei-R-GBK" panose="02000000000000000000" pitchFamily="2" charset="-122"/>
              <a:cs typeface="H-明兰" panose="020B060403050404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363" y="4009419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FZLanTingKanHei-R-GBK" panose="02000000000000000000" pitchFamily="2" charset="-122"/>
                <a:ea typeface="FZLanTingKanHei-R-GBK" panose="02000000000000000000" pitchFamily="2" charset="-122"/>
                <a:cs typeface="H-明兰" panose="020B0604030504040204" pitchFamily="34" charset="-122"/>
              </a:rPr>
              <a:t>运营</a:t>
            </a:r>
            <a:endParaRPr lang="zh-CN" altLang="en-US" dirty="0" smtClean="0">
              <a:latin typeface="FZLanTingKanHei-R-GBK" panose="02000000000000000000" pitchFamily="2" charset="-122"/>
              <a:ea typeface="FZLanTingKanHei-R-GBK" panose="02000000000000000000" pitchFamily="2" charset="-122"/>
              <a:cs typeface="H-明兰" panose="020B060403050404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7564" y="4009419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FZLanTingKanHei-R-GBK" panose="02000000000000000000" pitchFamily="2" charset="-122"/>
                <a:ea typeface="FZLanTingKanHei-R-GBK" panose="02000000000000000000" pitchFamily="2" charset="-122"/>
                <a:cs typeface="H-明兰" panose="020B0604030504040204" pitchFamily="34" charset="-122"/>
              </a:rPr>
              <a:t>金融</a:t>
            </a:r>
            <a:endParaRPr lang="zh-CN" altLang="en-US" dirty="0" smtClean="0">
              <a:latin typeface="FZLanTingKanHei-R-GBK" panose="02000000000000000000" pitchFamily="2" charset="-122"/>
              <a:ea typeface="FZLanTingKanHei-R-GBK" panose="02000000000000000000" pitchFamily="2" charset="-122"/>
              <a:cs typeface="H-明兰" panose="020B0604030504040204" pitchFamily="34" charset="-122"/>
            </a:endParaRPr>
          </a:p>
        </p:txBody>
      </p:sp>
      <p:cxnSp>
        <p:nvCxnSpPr>
          <p:cNvPr id="11" name="直接连接符 10"/>
          <p:cNvCxnSpPr>
            <a:stCxn id="5" idx="3"/>
            <a:endCxn id="6" idx="1"/>
          </p:cNvCxnSpPr>
          <p:nvPr/>
        </p:nvCxnSpPr>
        <p:spPr>
          <a:xfrm>
            <a:off x="4273049" y="4194085"/>
            <a:ext cx="70471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6" idx="3"/>
            <a:endCxn id="8" idx="1"/>
          </p:cNvCxnSpPr>
          <p:nvPr/>
        </p:nvCxnSpPr>
        <p:spPr>
          <a:xfrm>
            <a:off x="5742849" y="4194085"/>
            <a:ext cx="70471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8" idx="3"/>
            <a:endCxn id="7" idx="1"/>
          </p:cNvCxnSpPr>
          <p:nvPr/>
        </p:nvCxnSpPr>
        <p:spPr>
          <a:xfrm>
            <a:off x="7212649" y="4194085"/>
            <a:ext cx="70471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4638398" y="3041000"/>
            <a:ext cx="291361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 eaLnBrk="1"/>
            <a:r>
              <a:rPr lang="zh-CN" altLang="zh-CN" sz="5500" dirty="0">
                <a:solidFill>
                  <a:schemeClr val="tx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pitchFamily="2" charset="-122"/>
              </a:rPr>
              <a:t>公司</a:t>
            </a:r>
            <a:r>
              <a:rPr lang="zh-CN" altLang="zh-CN" sz="5500" dirty="0" smtClean="0">
                <a:solidFill>
                  <a:schemeClr val="tx1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  <a:sym typeface="FZLanTingKanHei-R-GBK" panose="02000000000000000000" pitchFamily="2" charset="-122"/>
              </a:rPr>
              <a:t>概况</a:t>
            </a:r>
            <a:endParaRPr lang="zh-CN" altLang="zh-CN" sz="5500" dirty="0">
              <a:solidFill>
                <a:schemeClr val="tx1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  <a:sym typeface="FZLanTingKanHei-R-GBK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1582" y="3865112"/>
            <a:ext cx="28472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100" dirty="0">
                <a:latin typeface="MyriadSetPro-Semibold" panose="02000400000000000000" pitchFamily="2" charset="0"/>
                <a:ea typeface="微软雅黑" panose="020B0503020204020204" pitchFamily="34" charset="-122"/>
                <a:sym typeface="Gotham" charset="0"/>
              </a:rPr>
              <a:t>CORPORATE OVERVIEW</a:t>
            </a:r>
            <a:endParaRPr lang="zh-CN" altLang="zh-CN" sz="2100" dirty="0">
              <a:latin typeface="MyriadSetPro-Semibold" panose="02000400000000000000" pitchFamily="2" charset="0"/>
              <a:ea typeface="微软雅黑" panose="020B0503020204020204" pitchFamily="34" charset="-122"/>
              <a:sym typeface="Gotham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383953" y="2302741"/>
            <a:ext cx="541194" cy="541194"/>
          </a:xfrm>
          <a:prstGeom prst="roundRect">
            <a:avLst>
              <a:gd name="adj" fmla="val 2213"/>
            </a:avLst>
          </a:prstGeom>
          <a:gradFill flip="none" rotWithShape="1">
            <a:gsLst>
              <a:gs pos="48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  <a:effectLst>
            <a:outerShdw blurRad="76200" dist="25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</a:t>
            </a:r>
            <a:endParaRPr lang="zh-CN" altLang="en-US" sz="32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4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 eaLnBrk="1"/>
            <a:r>
              <a:rPr lang="zh-CN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-122"/>
              </a:rPr>
              <a:t>公司概况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4818" y="1859340"/>
            <a:ext cx="70207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smtClean="0">
                <a:latin typeface="MyriadSetPro-Thin" panose="02000203050000020004" pitchFamily="2" charset="0"/>
              </a:rPr>
              <a:t>Since  1993</a:t>
            </a:r>
            <a:endParaRPr lang="zh-CN" altLang="en-US" sz="11500" dirty="0">
              <a:latin typeface="MyriadSetPro-Thin" panose="0200020305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4786" y="34458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中国最早从事房地产</a:t>
            </a:r>
            <a:r>
              <a:rPr lang="zh-CN" altLang="en-US" sz="28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专业</a:t>
            </a:r>
            <a:r>
              <a:rPr lang="zh-CN" altLang="en-US" sz="28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咨询的服务机构</a:t>
            </a:r>
            <a:endParaRPr lang="zh-CN" altLang="en-US" sz="28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9621" y="2105561"/>
            <a:ext cx="9496187" cy="2646878"/>
            <a:chOff x="1414554" y="1808820"/>
            <a:chExt cx="9496187" cy="2646878"/>
          </a:xfrm>
        </p:grpSpPr>
        <p:sp>
          <p:nvSpPr>
            <p:cNvPr id="3" name="TextBox 2"/>
            <p:cNvSpPr txBox="1"/>
            <p:nvPr/>
          </p:nvSpPr>
          <p:spPr>
            <a:xfrm>
              <a:off x="1414554" y="2226668"/>
              <a:ext cx="20702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5400" dirty="0" smtClean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公司之路</a:t>
              </a:r>
              <a:endParaRPr lang="zh-CN" altLang="en-US" sz="5400" dirty="0">
                <a:latin typeface="FZLanTingKanHei-R-GBK" panose="02000000000000000000" pitchFamily="2" charset="-122"/>
                <a:ea typeface="FZLanTingKanHei-R-GBK" panose="02000000000000000000" pitchFamily="2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14886" y="1808820"/>
              <a:ext cx="76958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dirty="0" smtClean="0">
                  <a:solidFill>
                    <a:srgbClr val="BFBFBF"/>
                  </a:solidFill>
                  <a:latin typeface="MyriadSetPro-Thin" panose="02000203050000020004" pitchFamily="2" charset="0"/>
                  <a:ea typeface="方正兰亭细黑_GBK" panose="02000000000000000000" pitchFamily="2" charset="-122"/>
                </a:rPr>
                <a:t>HISTORY</a:t>
              </a:r>
              <a:endParaRPr lang="zh-CN" altLang="en-US" sz="16600" dirty="0" smtClean="0">
                <a:solidFill>
                  <a:srgbClr val="BFBFBF"/>
                </a:solidFill>
                <a:latin typeface="MyriadSetPro-Thin" panose="02000203050000020004" pitchFamily="2" charset="0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7" name="等腰三角形 6"/>
          <p:cNvSpPr/>
          <p:nvPr/>
        </p:nvSpPr>
        <p:spPr>
          <a:xfrm rot="16200000" flipV="1">
            <a:off x="10654733" y="3235354"/>
            <a:ext cx="449257" cy="387291"/>
          </a:xfrm>
          <a:prstGeom prst="triangle">
            <a:avLst/>
          </a:prstGeom>
          <a:gradFill flip="none" rotWithShape="1">
            <a:gsLst>
              <a:gs pos="40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  <a:effectLst>
            <a:outerShdw blurRad="76200" dist="25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4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 eaLnBrk="1"/>
            <a:r>
              <a:rPr lang="zh-CN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-122"/>
              </a:rPr>
              <a:t>公司概况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33375" y="3406497"/>
            <a:ext cx="115220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999751" y="3338990"/>
            <a:ext cx="135015" cy="135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27699" y="3338990"/>
            <a:ext cx="135015" cy="135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055646" y="3338990"/>
            <a:ext cx="135015" cy="135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7188" y="360902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MyriadSetPro-Thin" panose="02000203050000020004" pitchFamily="2" charset="0"/>
              </a:rPr>
              <a:t>1993-2002</a:t>
            </a:r>
            <a:endParaRPr lang="zh-CN" altLang="en-US" dirty="0" smtClean="0">
              <a:latin typeface="MyriadSetPro-Thin" panose="02000203050000020004" pitchFamily="2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04695" y="2661545"/>
            <a:ext cx="1754948" cy="623193"/>
            <a:chOff x="1504695" y="2661545"/>
            <a:chExt cx="1754948" cy="623193"/>
          </a:xfrm>
        </p:grpSpPr>
        <p:sp>
          <p:nvSpPr>
            <p:cNvPr id="10" name="TextBox 9"/>
            <p:cNvSpPr txBox="1"/>
            <p:nvPr/>
          </p:nvSpPr>
          <p:spPr>
            <a:xfrm>
              <a:off x="1504695" y="2742310"/>
              <a:ext cx="1125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专业化</a:t>
              </a:r>
              <a:endParaRPr lang="zh-CN" altLang="en-US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9821" y="2661545"/>
              <a:ext cx="6298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估价</a:t>
              </a:r>
              <a:endParaRPr lang="zh-CN" altLang="en-US" sz="1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9821" y="2976961"/>
              <a:ext cx="6298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咨询</a:t>
              </a:r>
              <a:endParaRPr lang="zh-CN" altLang="en-US" sz="1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600793" y="2661545"/>
              <a:ext cx="0" cy="623193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526118" y="2725523"/>
            <a:ext cx="112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全国</a:t>
            </a:r>
            <a:r>
              <a:rPr lang="zh-CN" altLang="en-US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化</a:t>
            </a:r>
            <a:endParaRPr lang="zh-CN" altLang="en-US" sz="24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1244" y="2644758"/>
            <a:ext cx="1154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咨询</a:t>
            </a:r>
            <a:r>
              <a:rPr lang="en-US" altLang="zh-CN" sz="1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+</a:t>
            </a:r>
            <a:r>
              <a:rPr lang="zh-CN" altLang="en-US" sz="1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实施</a:t>
            </a:r>
            <a:endParaRPr lang="zh-CN" altLang="en-US" sz="14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1244" y="2960174"/>
            <a:ext cx="62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上市</a:t>
            </a:r>
            <a:endParaRPr lang="zh-CN" altLang="en-US" sz="14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622216" y="2644758"/>
            <a:ext cx="0" cy="623193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8610" y="360902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MyriadSetPro-Thin" panose="02000203050000020004" pitchFamily="2" charset="0"/>
              </a:rPr>
              <a:t>2003-2012</a:t>
            </a:r>
            <a:endParaRPr lang="zh-CN" altLang="en-US" dirty="0" smtClean="0">
              <a:latin typeface="MyriadSetPro-Thin" panose="0200020305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0838" y="2742310"/>
            <a:ext cx="112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集成化</a:t>
            </a:r>
            <a:endParaRPr lang="zh-CN" altLang="en-US" sz="24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85964" y="2661545"/>
            <a:ext cx="62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yriadSetPro-Thin" panose="02000203050000020004" pitchFamily="2" charset="0"/>
                <a:ea typeface="FZLanTingKanHei-R-GBK" panose="02000000000000000000" pitchFamily="2" charset="-122"/>
              </a:rPr>
              <a:t>0-1</a:t>
            </a:r>
            <a:endParaRPr lang="zh-CN" altLang="en-US" sz="1400" dirty="0" smtClean="0">
              <a:latin typeface="MyriadSetPro-Thin" panose="02000203050000020004" pitchFamily="2" charset="0"/>
              <a:ea typeface="FZLanTingKanHei-R-GBK" panose="02000000000000000000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85963" y="2976961"/>
            <a:ext cx="867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yriadSetPro-Thin" panose="02000203050000020004" pitchFamily="2" charset="0"/>
                <a:ea typeface="FZLanTingKanHei-R-GBK" panose="02000000000000000000" pitchFamily="2" charset="-122"/>
              </a:rPr>
              <a:t>0-100</a:t>
            </a:r>
            <a:endParaRPr lang="zh-CN" altLang="en-US" sz="1400" dirty="0" smtClean="0">
              <a:latin typeface="MyriadSetPro-Thin" panose="02000203050000020004" pitchFamily="2" charset="0"/>
              <a:ea typeface="FZLanTingKanHei-R-GBK" panose="02000000000000000000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656936" y="2661545"/>
            <a:ext cx="0" cy="623193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493083" y="360902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MyriadSetPro-Thin" panose="02000203050000020004" pitchFamily="2" charset="0"/>
              </a:rPr>
              <a:t>2013-2016</a:t>
            </a:r>
            <a:endParaRPr lang="zh-CN" altLang="en-US" dirty="0" smtClean="0">
              <a:latin typeface="MyriadSetPro-Thin" panose="02000203050000020004" pitchFamily="2" charset="0"/>
            </a:endParaRPr>
          </a:p>
        </p:txBody>
      </p:sp>
    </p:spTree>
  </p:cSld>
  <p:clrMapOvr>
    <a:masterClrMapping/>
  </p:clrMapOvr>
  <p:transition spd="slow" advTm="3000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4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 eaLnBrk="1"/>
            <a:r>
              <a:rPr lang="zh-CN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-122"/>
              </a:rPr>
              <a:t>公司概况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5319" y="2925531"/>
            <a:ext cx="487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让更多人享受真正的地产服务</a:t>
            </a:r>
            <a:endParaRPr lang="zh-CN" altLang="en-US" sz="28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0521" y="3286138"/>
            <a:ext cx="486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 smtClean="0">
                <a:latin typeface="MyriadSetPro-Thin" panose="02000203050000020004" pitchFamily="2" charset="0"/>
                <a:ea typeface="方正兰亭细黑_GBK" panose="02000000000000000000" pitchFamily="2" charset="-122"/>
              </a:rPr>
              <a:t>WE SERVE YOU ENJOY</a:t>
            </a:r>
            <a:endParaRPr lang="zh-CN" altLang="en-US" sz="3600" spc="300" dirty="0" smtClean="0">
              <a:latin typeface="MyriadSetPro-Thin" panose="02000203050000020004" pitchFamily="2" charset="0"/>
              <a:ea typeface="方正兰亭细黑_GBK" panose="020000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628856" y="2940045"/>
            <a:ext cx="0" cy="855662"/>
          </a:xfrm>
          <a:prstGeom prst="line">
            <a:avLst/>
          </a:prstGeom>
          <a:ln w="76200" cap="flat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0F89A6E-6157-44CB-BFDA-F65D0184ED3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9449" y="188640"/>
            <a:ext cx="9496187" cy="2646878"/>
            <a:chOff x="1414554" y="1808820"/>
            <a:chExt cx="9496187" cy="2646878"/>
          </a:xfrm>
        </p:grpSpPr>
        <p:sp>
          <p:nvSpPr>
            <p:cNvPr id="4" name="TextBox 3"/>
            <p:cNvSpPr txBox="1"/>
            <p:nvPr/>
          </p:nvSpPr>
          <p:spPr>
            <a:xfrm>
              <a:off x="1414554" y="2226668"/>
              <a:ext cx="20702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5400" dirty="0">
                  <a:latin typeface="FZLanTingKanHei-R-GBK" panose="02000000000000000000" pitchFamily="2" charset="-122"/>
                  <a:ea typeface="FZLanTingKanHei-R-GBK" panose="02000000000000000000" pitchFamily="2" charset="-122"/>
                </a:rPr>
                <a:t>公司荣誉</a:t>
              </a:r>
              <a:endParaRPr lang="zh-CN" altLang="en-US" sz="5400" dirty="0">
                <a:latin typeface="FZLanTingKanHei-R-GBK" panose="02000000000000000000" pitchFamily="2" charset="-122"/>
                <a:ea typeface="FZLanTingKanHei-R-GBK" panose="02000000000000000000" pitchFamily="2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14886" y="1808820"/>
              <a:ext cx="76958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dirty="0" smtClean="0">
                  <a:solidFill>
                    <a:srgbClr val="BFBFBF"/>
                  </a:solidFill>
                  <a:latin typeface="MyriadSetPro-Thin" panose="02000203050000020004" pitchFamily="2" charset="0"/>
                  <a:ea typeface="方正兰亭细黑_GBK" panose="02000000000000000000" pitchFamily="2" charset="-122"/>
                </a:rPr>
                <a:t>HONOR</a:t>
              </a:r>
              <a:endParaRPr lang="zh-CN" altLang="en-US" sz="16600" dirty="0" smtClean="0">
                <a:solidFill>
                  <a:srgbClr val="BFBFBF"/>
                </a:solidFill>
                <a:latin typeface="MyriadSetPro-Thin" panose="02000203050000020004" pitchFamily="2" charset="0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09641" y="2442950"/>
            <a:ext cx="10216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中国房地产策划代理百强企业综合实力</a:t>
            </a:r>
            <a:r>
              <a:rPr lang="en-US" altLang="zh-CN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TOP10</a:t>
            </a:r>
            <a:r>
              <a:rPr lang="zh-CN" altLang="en-US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（自</a:t>
            </a:r>
            <a:r>
              <a:rPr lang="en-US" altLang="zh-CN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2005</a:t>
            </a:r>
            <a:r>
              <a:rPr lang="zh-CN" altLang="en-US" dirty="0" smtClean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年起蝉联至今）</a:t>
            </a:r>
            <a:endParaRPr lang="en-US" altLang="zh-CN" dirty="0" smtClean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marL="342900" indent="-34290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中国房地产策划代理品牌价值</a:t>
            </a:r>
            <a:r>
              <a:rPr lang="en-US" altLang="zh-CN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TOP10</a:t>
            </a:r>
            <a:r>
              <a:rPr lang="zh-CN" altLang="en-US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（自</a:t>
            </a:r>
            <a:r>
              <a:rPr lang="en-US" altLang="zh-CN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2005</a:t>
            </a:r>
            <a:r>
              <a:rPr lang="zh-CN" altLang="en-US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年起蝉联至今）</a:t>
            </a:r>
            <a:endParaRPr lang="en-US" altLang="zh-CN" dirty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marL="342900" indent="-34290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中国房地产策划代理百强企业最佳综合服务机构</a:t>
            </a:r>
            <a:endParaRPr lang="en-US" altLang="zh-CN" sz="24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marL="342900" indent="-34290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年度最佳城市雇主</a:t>
            </a:r>
            <a:r>
              <a:rPr lang="zh-CN" altLang="en-US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（自</a:t>
            </a:r>
            <a:r>
              <a:rPr lang="en-US" altLang="zh-CN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2014</a:t>
            </a:r>
            <a:r>
              <a:rPr lang="zh-CN" altLang="en-US" dirty="0">
                <a:solidFill>
                  <a:srgbClr val="FF0000"/>
                </a:solidFill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年起蝉联至今）</a:t>
            </a:r>
            <a:endParaRPr lang="en-US" altLang="zh-CN" dirty="0">
              <a:solidFill>
                <a:srgbClr val="FF0000"/>
              </a:solidFill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marL="342900" indent="-34290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中国中小板上市公司价值五十强</a:t>
            </a:r>
            <a:endParaRPr lang="en-US" altLang="zh-CN" sz="24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  <a:p>
            <a:pPr marL="342900" indent="-34290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FZLanTingKanHei-R-GBK" panose="02000000000000000000" pitchFamily="2" charset="-122"/>
                <a:ea typeface="FZLanTingKanHei-R-GBK" panose="02000000000000000000" pitchFamily="2" charset="-122"/>
              </a:rPr>
              <a:t>中国房地产诚信企业</a:t>
            </a:r>
            <a:endParaRPr lang="zh-CN" altLang="en-US" sz="2400" dirty="0" smtClean="0">
              <a:latin typeface="FZLanTingKanHei-R-GBK" panose="02000000000000000000" pitchFamily="2" charset="-122"/>
              <a:ea typeface="FZLanTingKanHei-R-GBK" panose="02000000000000000000" pitchFamily="2" charset="-122"/>
            </a:endParaRPr>
          </a:p>
        </p:txBody>
      </p:sp>
      <p:sp>
        <p:nvSpPr>
          <p:cNvPr id="7" name="Rectangle 4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 eaLnBrk="1"/>
            <a:r>
              <a:rPr lang="zh-CN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LanTingHeiS-DB1-GBK" panose="02000000000000000000" charset="-122"/>
              </a:rPr>
              <a:t>公司概况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LanTingHeiS-DB1-GBK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MyriadSetPro-Thin" panose="02000203050000020004" pitchFamily="2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WPS 演示</Application>
  <PresentationFormat>自定义</PresentationFormat>
  <Paragraphs>300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宋体</vt:lpstr>
      <vt:lpstr>Wingdings</vt:lpstr>
      <vt:lpstr>MyriadSetPro-Thin</vt:lpstr>
      <vt:lpstr>MyriadSetPro-Semibold</vt:lpstr>
      <vt:lpstr>方正兰亭细黑_GBK</vt:lpstr>
      <vt:lpstr>微软雅黑</vt:lpstr>
      <vt:lpstr>FZLanTingKanHei-R-GBK</vt:lpstr>
      <vt:lpstr>H-明兰</vt:lpstr>
      <vt:lpstr>等线</vt:lpstr>
      <vt:lpstr>Gotham</vt:lpstr>
      <vt:lpstr>Segoe Print</vt:lpstr>
      <vt:lpstr>FZLanTingHeiS-DB1-GBK</vt:lpstr>
      <vt:lpstr>Arial Unicode MS</vt:lpstr>
      <vt:lpstr>Calibri</vt:lpstr>
      <vt:lpstr>Segoe UI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26</cp:revision>
  <dcterms:created xsi:type="dcterms:W3CDTF">2016-08-25T09:24:00Z</dcterms:created>
  <dcterms:modified xsi:type="dcterms:W3CDTF">2024-05-03T05:36:06Z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39F9FC7C40BA4ECA812EE95A826C77C6_13</vt:lpwstr>
  </property>
  <property fmtid="{D5CDD505-2E9C-101B-9397-08002B2CF9AE}" pid="3" name="KSOProductBuildVer">
    <vt:lpwstr>2052-12.1.0.16417</vt:lpwstr>
  </property>
</Properties>
</file>