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14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76" r:id="rId12"/>
    <p:sldId id="264" r:id="rId13"/>
    <p:sldId id="277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89" r:id="rId25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5B9BD5"/>
    <a:srgbClr val="784B70"/>
    <a:srgbClr val="4DB8AF"/>
    <a:srgbClr val="FFE0C1"/>
    <a:srgbClr val="FCD96B"/>
    <a:srgbClr val="D87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2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9" Type="http://schemas.openxmlformats.org/officeDocument/2006/relationships/tags" Target="tags/tag2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B79500-F975-4711-AF71-5CAE4D78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410ED-7890-4DF4-9109-90FDAA71ECF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410ED-7890-4DF4-9109-90FDAA71EC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3131840" y="6739570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2672C-127B-4759-A65C-4A9511312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E05B5-02D4-41A3-81A5-D669161CCC8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tags" Target="../tags/tag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7.png"/><Relationship Id="rId3" Type="http://schemas.openxmlformats.org/officeDocument/2006/relationships/image" Target="../media/image19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6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image" Target="../media/image28.png"/><Relationship Id="rId8" Type="http://schemas.openxmlformats.org/officeDocument/2006/relationships/image" Target="../media/image27.png"/><Relationship Id="rId7" Type="http://schemas.openxmlformats.org/officeDocument/2006/relationships/image" Target="../media/image26.png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1" Type="http://schemas.openxmlformats.org/officeDocument/2006/relationships/slideLayout" Target="../slideLayouts/slideLayout1.xml"/><Relationship Id="rId10" Type="http://schemas.openxmlformats.org/officeDocument/2006/relationships/image" Target="../media/image29.png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38.jpeg"/><Relationship Id="rId4" Type="http://schemas.openxmlformats.org/officeDocument/2006/relationships/image" Target="../media/image37.jpeg"/><Relationship Id="rId3" Type="http://schemas.openxmlformats.org/officeDocument/2006/relationships/image" Target="../media/image36.jpeg"/><Relationship Id="rId2" Type="http://schemas.openxmlformats.org/officeDocument/2006/relationships/image" Target="../media/image35.png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6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4.png"/><Relationship Id="rId3" Type="http://schemas.openxmlformats.org/officeDocument/2006/relationships/image" Target="../media/image16.png"/><Relationship Id="rId2" Type="http://schemas.openxmlformats.org/officeDocument/2006/relationships/image" Target="../media/image43.png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6.png"/><Relationship Id="rId3" Type="http://schemas.openxmlformats.org/officeDocument/2006/relationships/image" Target="../media/image44.png"/><Relationship Id="rId2" Type="http://schemas.openxmlformats.org/officeDocument/2006/relationships/image" Target="../media/image45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6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8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47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7.png"/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9.png"/><Relationship Id="rId3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2" cstate="screen"/>
          <a:srcRect/>
          <a:stretch>
            <a:fillRect/>
          </a:stretch>
        </p:blipFill>
        <p:spPr>
          <a:xfrm rot="19684388">
            <a:off x="10831661" y="2439812"/>
            <a:ext cx="440865" cy="786693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387020" y="2035061"/>
            <a:ext cx="9417963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8000" b="1" dirty="0" smtClean="0">
                <a:ln w="114300">
                  <a:solidFill>
                    <a:srgbClr val="6E3D65"/>
                  </a:solidFill>
                </a:ln>
                <a:solidFill>
                  <a:srgbClr val="6E3D65"/>
                </a:solidFill>
                <a:cs typeface="+mn-ea"/>
                <a:sym typeface="+mn-lt"/>
              </a:rPr>
              <a:t>少先队竞选自我介绍</a:t>
            </a:r>
            <a:endParaRPr lang="zh-CN" altLang="en-US" sz="8000" b="1" dirty="0" smtClean="0">
              <a:ln w="114300">
                <a:solidFill>
                  <a:srgbClr val="6E3D65"/>
                </a:solidFill>
              </a:ln>
              <a:solidFill>
                <a:srgbClr val="6E3D65"/>
              </a:solidFill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387020" y="2035061"/>
            <a:ext cx="9417963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8000" b="1" dirty="0" smtClean="0">
                <a:ln w="63500">
                  <a:solidFill>
                    <a:srgbClr val="CD5161"/>
                  </a:solidFill>
                </a:ln>
                <a:solidFill>
                  <a:srgbClr val="6E3D65"/>
                </a:solidFill>
                <a:cs typeface="+mn-ea"/>
                <a:sym typeface="+mn-lt"/>
              </a:rPr>
              <a:t>少先队竞选自我介绍</a:t>
            </a:r>
            <a:endParaRPr lang="zh-CN" altLang="en-US" sz="8000" b="1" dirty="0" smtClean="0">
              <a:ln w="63500">
                <a:solidFill>
                  <a:srgbClr val="CD5161"/>
                </a:solidFill>
              </a:ln>
              <a:solidFill>
                <a:srgbClr val="6E3D65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387020" y="2035061"/>
            <a:ext cx="9417963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8000" b="1" dirty="0" smtClean="0">
                <a:ln w="41275">
                  <a:solidFill>
                    <a:srgbClr val="42B4AA"/>
                  </a:solidFill>
                </a:ln>
                <a:solidFill>
                  <a:schemeClr val="bg1"/>
                </a:solidFill>
                <a:cs typeface="+mn-ea"/>
                <a:sym typeface="+mn-lt"/>
              </a:rPr>
              <a:t>少先队竞选自我介绍</a:t>
            </a:r>
            <a:endParaRPr lang="zh-CN" altLang="en-US" sz="8000" b="1" dirty="0" smtClean="0">
              <a:ln w="41275">
                <a:solidFill>
                  <a:srgbClr val="42B4AA"/>
                </a:solidFill>
              </a:ln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PA_矩形 43"/>
          <p:cNvSpPr/>
          <p:nvPr>
            <p:custDataLst>
              <p:tags r:id="rId3"/>
            </p:custDataLst>
          </p:nvPr>
        </p:nvSpPr>
        <p:spPr>
          <a:xfrm>
            <a:off x="3248890" y="4341226"/>
            <a:ext cx="5694219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b="1" spc="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时间：</a:t>
            </a:r>
            <a:r>
              <a:rPr lang="en-US" altLang="zh-CN" b="1" spc="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20XX</a:t>
            </a:r>
            <a:r>
              <a:rPr lang="zh-CN" altLang="en-US" b="1" spc="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年   汇报</a:t>
            </a:r>
            <a:r>
              <a:rPr lang="zh-CN" altLang="en-US" b="1" spc="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人</a:t>
            </a:r>
            <a:r>
              <a:rPr lang="zh-CN" altLang="en-US" b="1" spc="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：</a:t>
            </a:r>
            <a:r>
              <a:rPr lang="en-US" altLang="zh-CN" b="1" spc="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PPT</a:t>
            </a:r>
            <a:r>
              <a:rPr lang="zh-CN" altLang="en-US" b="1" spc="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营</a:t>
            </a:r>
            <a:endParaRPr lang="zh-CN" altLang="en-US" b="1" spc="600" dirty="0" smtClean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 rot="20715527">
            <a:off x="177058" y="53401"/>
            <a:ext cx="1598434" cy="159843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5" cstate="screen"/>
          <a:srcRect l="-584"/>
          <a:stretch>
            <a:fillRect/>
          </a:stretch>
        </p:blipFill>
        <p:spPr>
          <a:xfrm>
            <a:off x="4289363" y="591928"/>
            <a:ext cx="1576684" cy="92081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5" cstate="screen"/>
          <a:srcRect l="-584"/>
          <a:stretch>
            <a:fillRect/>
          </a:stretch>
        </p:blipFill>
        <p:spPr>
          <a:xfrm rot="929564">
            <a:off x="8078098" y="792430"/>
            <a:ext cx="1576684" cy="920814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2" cstate="screen"/>
          <a:srcRect/>
          <a:stretch>
            <a:fillRect/>
          </a:stretch>
        </p:blipFill>
        <p:spPr>
          <a:xfrm rot="2247357">
            <a:off x="854982" y="2287486"/>
            <a:ext cx="440865" cy="78669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Requires="p14" p14:dur="10" advClick="0" advTm="2000">
        <p15:prstTrans prst="drape"/>
        <p:sndAc>
          <p:stSnd>
            <p:snd r:embed="rId6" name="click.wav"/>
          </p:stSnd>
        </p:sndAc>
      </p:transition>
    </mc:Choice>
    <mc:Fallback>
      <p:transition advClick="0" advTm="2000">
        <p:fade/>
        <p:sndAc>
          <p:stSnd>
            <p:snd r:embed="rId6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495808" y="6700132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884473" flipH="1">
            <a:off x="10269326" y="38328"/>
            <a:ext cx="1598434" cy="1598434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 rotWithShape="1">
          <a:blip r:embed="rId3" cstate="screen"/>
          <a:srcRect/>
          <a:stretch>
            <a:fillRect/>
          </a:stretch>
        </p:blipFill>
        <p:spPr>
          <a:xfrm>
            <a:off x="4710105" y="-64127"/>
            <a:ext cx="2771791" cy="1940773"/>
          </a:xfrm>
          <a:prstGeom prst="rect">
            <a:avLst/>
          </a:prstGeom>
        </p:spPr>
      </p:pic>
      <p:sp>
        <p:nvSpPr>
          <p:cNvPr id="25" name="文本框 24"/>
          <p:cNvSpPr txBox="1"/>
          <p:nvPr/>
        </p:nvSpPr>
        <p:spPr>
          <a:xfrm>
            <a:off x="5042697" y="542263"/>
            <a:ext cx="2356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4DB8AF"/>
                </a:solidFill>
                <a:cs typeface="+mn-ea"/>
                <a:sym typeface="+mn-lt"/>
              </a:rPr>
              <a:t>荣誉证书</a:t>
            </a:r>
            <a:endParaRPr lang="zh-CN" altLang="en-US" sz="4000" dirty="0">
              <a:solidFill>
                <a:srgbClr val="4DB8AF"/>
              </a:solidFill>
              <a:cs typeface="+mn-ea"/>
              <a:sym typeface="+mn-lt"/>
            </a:endParaRP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 rotWithShape="1">
          <a:blip r:embed="rId4" cstate="screen"/>
          <a:srcRect l="-584"/>
          <a:stretch>
            <a:fillRect/>
          </a:stretch>
        </p:blipFill>
        <p:spPr>
          <a:xfrm rot="929564">
            <a:off x="948323" y="544094"/>
            <a:ext cx="1094971" cy="639484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 rotWithShape="1">
          <a:blip r:embed="rId4" cstate="screen"/>
          <a:srcRect l="-584"/>
          <a:stretch>
            <a:fillRect/>
          </a:stretch>
        </p:blipFill>
        <p:spPr>
          <a:xfrm rot="280517">
            <a:off x="2896867" y="1165924"/>
            <a:ext cx="1094971" cy="639484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 rotWithShape="1">
          <a:blip r:embed="rId4" cstate="screen"/>
          <a:srcRect l="-584"/>
          <a:stretch>
            <a:fillRect/>
          </a:stretch>
        </p:blipFill>
        <p:spPr>
          <a:xfrm rot="280517">
            <a:off x="8324991" y="569726"/>
            <a:ext cx="1094971" cy="63948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5" cstate="screen"/>
          <a:srcRect/>
          <a:stretch>
            <a:fillRect/>
          </a:stretch>
        </p:blipFill>
        <p:spPr>
          <a:xfrm>
            <a:off x="1016411" y="2638486"/>
            <a:ext cx="2184798" cy="1584371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5" cstate="screen"/>
          <a:srcRect/>
          <a:stretch>
            <a:fillRect/>
          </a:stretch>
        </p:blipFill>
        <p:spPr>
          <a:xfrm>
            <a:off x="3827018" y="2636814"/>
            <a:ext cx="2184798" cy="1584371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5" cstate="screen"/>
          <a:srcRect/>
          <a:stretch>
            <a:fillRect/>
          </a:stretch>
        </p:blipFill>
        <p:spPr>
          <a:xfrm>
            <a:off x="6519405" y="2636813"/>
            <a:ext cx="2184798" cy="1584371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 rotWithShape="1">
          <a:blip r:embed="rId5" cstate="screen"/>
          <a:srcRect/>
          <a:stretch>
            <a:fillRect/>
          </a:stretch>
        </p:blipFill>
        <p:spPr>
          <a:xfrm>
            <a:off x="9330012" y="2636812"/>
            <a:ext cx="2184798" cy="158437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8560" y="669615"/>
            <a:ext cx="6074880" cy="3482034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192386" y="2636478"/>
            <a:ext cx="39568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b="1" dirty="0" smtClean="0">
                <a:cs typeface="+mn-ea"/>
                <a:sym typeface="+mn-lt"/>
              </a:rPr>
              <a:t>兴趣爱好</a:t>
            </a:r>
            <a:endParaRPr lang="zh-CN" altLang="en-US" sz="6600" b="1" dirty="0" smtClean="0">
              <a:cs typeface="+mn-ea"/>
              <a:sym typeface="+mn-lt"/>
            </a:endParaRPr>
          </a:p>
          <a:p>
            <a:endParaRPr lang="zh-CN" altLang="en-US" b="1" dirty="0">
              <a:cs typeface="+mn-ea"/>
              <a:sym typeface="+mn-lt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929564">
            <a:off x="639765" y="525683"/>
            <a:ext cx="1094971" cy="63948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280517">
            <a:off x="5548515" y="949729"/>
            <a:ext cx="1094971" cy="63948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280517">
            <a:off x="1982167" y="2454192"/>
            <a:ext cx="1094971" cy="639484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280517">
            <a:off x="9844262" y="2509654"/>
            <a:ext cx="1094971" cy="63948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4" cstate="screen"/>
          <a:srcRect/>
          <a:stretch>
            <a:fillRect/>
          </a:stretch>
        </p:blipFill>
        <p:spPr>
          <a:xfrm rot="18489257">
            <a:off x="10574696" y="452857"/>
            <a:ext cx="827835" cy="147721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175" y="792511"/>
            <a:ext cx="2792129" cy="2393253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1259950" y="1393354"/>
            <a:ext cx="2421405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4400" dirty="0">
                <a:ln w="41275">
                  <a:noFill/>
                </a:ln>
                <a:solidFill>
                  <a:srgbClr val="784B70"/>
                </a:solidFill>
                <a:cs typeface="+mn-ea"/>
                <a:sym typeface="+mn-lt"/>
              </a:rPr>
              <a:t>我</a:t>
            </a:r>
            <a:r>
              <a:rPr lang="zh-CN" altLang="en-US" sz="4400" dirty="0" smtClean="0">
                <a:ln w="41275">
                  <a:noFill/>
                </a:ln>
                <a:solidFill>
                  <a:srgbClr val="784B70"/>
                </a:solidFill>
                <a:cs typeface="+mn-ea"/>
                <a:sym typeface="+mn-lt"/>
              </a:rPr>
              <a:t>的爱好</a:t>
            </a:r>
            <a:endParaRPr lang="zh-CN" altLang="en-US" sz="4400" dirty="0">
              <a:ln w="41275">
                <a:noFill/>
              </a:ln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52" name="图片 51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9062619" y="1916586"/>
            <a:ext cx="3278829" cy="3278829"/>
          </a:xfrm>
          <a:prstGeom prst="rect">
            <a:avLst/>
          </a:prstGeom>
        </p:spPr>
      </p:pic>
      <p:grpSp>
        <p:nvGrpSpPr>
          <p:cNvPr id="66" name="组合 65"/>
          <p:cNvGrpSpPr/>
          <p:nvPr/>
        </p:nvGrpSpPr>
        <p:grpSpPr>
          <a:xfrm>
            <a:off x="8009118" y="279520"/>
            <a:ext cx="1399889" cy="1188198"/>
            <a:chOff x="8009118" y="279520"/>
            <a:chExt cx="1399889" cy="1188198"/>
          </a:xfrm>
        </p:grpSpPr>
        <p:pic>
          <p:nvPicPr>
            <p:cNvPr id="57" name="图片 56"/>
            <p:cNvPicPr>
              <a:picLocks noChangeAspect="1"/>
            </p:cNvPicPr>
            <p:nvPr/>
          </p:nvPicPr>
          <p:blipFill rotWithShape="1">
            <a:blip r:embed="rId4" cstate="screen"/>
            <a:srcRect/>
            <a:stretch>
              <a:fillRect/>
            </a:stretch>
          </p:blipFill>
          <p:spPr>
            <a:xfrm>
              <a:off x="8009118" y="279520"/>
              <a:ext cx="1399889" cy="1188198"/>
            </a:xfrm>
            <a:prstGeom prst="rect">
              <a:avLst/>
            </a:prstGeom>
          </p:spPr>
        </p:pic>
        <p:sp>
          <p:nvSpPr>
            <p:cNvPr id="16" name="文本框 15"/>
            <p:cNvSpPr txBox="1"/>
            <p:nvPr/>
          </p:nvSpPr>
          <p:spPr>
            <a:xfrm>
              <a:off x="8206991" y="630768"/>
              <a:ext cx="10822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画画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4679524" y="3950897"/>
            <a:ext cx="2587656" cy="1139749"/>
            <a:chOff x="4679524" y="3950897"/>
            <a:chExt cx="2587656" cy="1139749"/>
          </a:xfrm>
        </p:grpSpPr>
        <p:pic>
          <p:nvPicPr>
            <p:cNvPr id="56" name="图片 55"/>
            <p:cNvPicPr>
              <a:picLocks noChangeAspect="1"/>
            </p:cNvPicPr>
            <p:nvPr/>
          </p:nvPicPr>
          <p:blipFill rotWithShape="1">
            <a:blip r:embed="rId5" cstate="screen"/>
            <a:srcRect/>
            <a:stretch>
              <a:fillRect/>
            </a:stretch>
          </p:blipFill>
          <p:spPr>
            <a:xfrm>
              <a:off x="5340445" y="3950897"/>
              <a:ext cx="1342809" cy="1139749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4679524" y="4270675"/>
              <a:ext cx="25876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唱歌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2346721" y="3678587"/>
            <a:ext cx="1306586" cy="1229315"/>
            <a:chOff x="2346721" y="3678587"/>
            <a:chExt cx="1306586" cy="1229315"/>
          </a:xfrm>
        </p:grpSpPr>
        <p:pic>
          <p:nvPicPr>
            <p:cNvPr id="54" name="图片 53"/>
            <p:cNvPicPr>
              <a:picLocks noChangeAspect="1"/>
            </p:cNvPicPr>
            <p:nvPr/>
          </p:nvPicPr>
          <p:blipFill rotWithShape="1">
            <a:blip r:embed="rId6" cstate="screen"/>
            <a:srcRect/>
            <a:stretch>
              <a:fillRect/>
            </a:stretch>
          </p:blipFill>
          <p:spPr>
            <a:xfrm>
              <a:off x="2357535" y="3678587"/>
              <a:ext cx="1260636" cy="1229315"/>
            </a:xfrm>
            <a:prstGeom prst="rect">
              <a:avLst/>
            </a:prstGeom>
          </p:spPr>
        </p:pic>
        <p:sp>
          <p:nvSpPr>
            <p:cNvPr id="26" name="文本框 25"/>
            <p:cNvSpPr txBox="1"/>
            <p:nvPr/>
          </p:nvSpPr>
          <p:spPr>
            <a:xfrm>
              <a:off x="2346721" y="4083982"/>
              <a:ext cx="13065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跳舞</a:t>
              </a:r>
              <a:endPara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4110201" y="1156579"/>
            <a:ext cx="1696786" cy="2549349"/>
            <a:chOff x="4110201" y="1156579"/>
            <a:chExt cx="1696786" cy="2549349"/>
          </a:xfrm>
        </p:grpSpPr>
        <p:pic>
          <p:nvPicPr>
            <p:cNvPr id="55" name="图片 54"/>
            <p:cNvPicPr>
              <a:picLocks noChangeAspect="1"/>
            </p:cNvPicPr>
            <p:nvPr/>
          </p:nvPicPr>
          <p:blipFill rotWithShape="1">
            <a:blip r:embed="rId7" cstate="screen"/>
            <a:srcRect/>
            <a:stretch>
              <a:fillRect/>
            </a:stretch>
          </p:blipFill>
          <p:spPr>
            <a:xfrm>
              <a:off x="4110201" y="1156579"/>
              <a:ext cx="1696786" cy="2549349"/>
            </a:xfrm>
            <a:prstGeom prst="rect">
              <a:avLst/>
            </a:prstGeom>
          </p:spPr>
        </p:pic>
        <p:sp>
          <p:nvSpPr>
            <p:cNvPr id="46" name="文本框 45"/>
            <p:cNvSpPr txBox="1"/>
            <p:nvPr/>
          </p:nvSpPr>
          <p:spPr>
            <a:xfrm>
              <a:off x="4594630" y="2565976"/>
              <a:ext cx="88392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跑步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4988628" y="317511"/>
            <a:ext cx="1459766" cy="1188198"/>
            <a:chOff x="4988628" y="317511"/>
            <a:chExt cx="1459766" cy="1188198"/>
          </a:xfrm>
        </p:grpSpPr>
        <p:pic>
          <p:nvPicPr>
            <p:cNvPr id="58" name="图片 57"/>
            <p:cNvPicPr>
              <a:picLocks noChangeAspect="1"/>
            </p:cNvPicPr>
            <p:nvPr/>
          </p:nvPicPr>
          <p:blipFill rotWithShape="1">
            <a:blip r:embed="rId4" cstate="screen"/>
            <a:srcRect/>
            <a:stretch>
              <a:fillRect/>
            </a:stretch>
          </p:blipFill>
          <p:spPr>
            <a:xfrm>
              <a:off x="4988628" y="317511"/>
              <a:ext cx="1399889" cy="1188198"/>
            </a:xfrm>
            <a:prstGeom prst="rect">
              <a:avLst/>
            </a:prstGeom>
          </p:spPr>
        </p:pic>
        <p:sp>
          <p:nvSpPr>
            <p:cNvPr id="60" name="文本框 59"/>
            <p:cNvSpPr txBox="1"/>
            <p:nvPr/>
          </p:nvSpPr>
          <p:spPr>
            <a:xfrm>
              <a:off x="5332251" y="718763"/>
              <a:ext cx="1116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阅读</a:t>
              </a:r>
              <a:endPara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7262940" y="3054985"/>
            <a:ext cx="1446122" cy="1011898"/>
            <a:chOff x="7262940" y="3054985"/>
            <a:chExt cx="1446122" cy="1011898"/>
          </a:xfrm>
        </p:grpSpPr>
        <p:pic>
          <p:nvPicPr>
            <p:cNvPr id="62" name="图片 61"/>
            <p:cNvPicPr>
              <a:picLocks noChangeAspect="1"/>
            </p:cNvPicPr>
            <p:nvPr/>
          </p:nvPicPr>
          <p:blipFill rotWithShape="1">
            <a:blip r:embed="rId8" cstate="screen"/>
            <a:srcRect/>
            <a:stretch>
              <a:fillRect/>
            </a:stretch>
          </p:blipFill>
          <p:spPr>
            <a:xfrm>
              <a:off x="7262940" y="3054985"/>
              <a:ext cx="1037679" cy="1011898"/>
            </a:xfrm>
            <a:prstGeom prst="rect">
              <a:avLst/>
            </a:prstGeom>
          </p:spPr>
        </p:pic>
        <p:sp>
          <p:nvSpPr>
            <p:cNvPr id="59" name="文本框 58"/>
            <p:cNvSpPr txBox="1"/>
            <p:nvPr/>
          </p:nvSpPr>
          <p:spPr>
            <a:xfrm>
              <a:off x="7456997" y="3394908"/>
              <a:ext cx="12520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练字</a:t>
              </a:r>
              <a:endPara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6750125" y="1329440"/>
            <a:ext cx="1472559" cy="1302636"/>
            <a:chOff x="6750125" y="1329440"/>
            <a:chExt cx="1472559" cy="1302636"/>
          </a:xfrm>
        </p:grpSpPr>
        <p:pic>
          <p:nvPicPr>
            <p:cNvPr id="63" name="图片 62"/>
            <p:cNvPicPr>
              <a:picLocks noChangeAspect="1"/>
            </p:cNvPicPr>
            <p:nvPr/>
          </p:nvPicPr>
          <p:blipFill rotWithShape="1">
            <a:blip r:embed="rId9" cstate="screen"/>
            <a:srcRect/>
            <a:stretch>
              <a:fillRect/>
            </a:stretch>
          </p:blipFill>
          <p:spPr>
            <a:xfrm>
              <a:off x="6750125" y="1329440"/>
              <a:ext cx="1472559" cy="1302636"/>
            </a:xfrm>
            <a:prstGeom prst="rect">
              <a:avLst/>
            </a:prstGeom>
          </p:spPr>
        </p:pic>
        <p:sp>
          <p:nvSpPr>
            <p:cNvPr id="61" name="文本框 60"/>
            <p:cNvSpPr txBox="1"/>
            <p:nvPr/>
          </p:nvSpPr>
          <p:spPr>
            <a:xfrm>
              <a:off x="6911734" y="1847799"/>
              <a:ext cx="1284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solidFill>
                    <a:schemeClr val="bg1"/>
                  </a:solidFill>
                  <a:cs typeface="+mn-ea"/>
                  <a:sym typeface="+mn-lt"/>
                </a:rPr>
                <a:t>打羽毛球</a:t>
              </a:r>
              <a:endParaRPr lang="en-US" altLang="zh-CN" dirty="0" smtClea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64" name="图片 63"/>
          <p:cNvPicPr>
            <a:picLocks noChangeAspect="1"/>
          </p:cNvPicPr>
          <p:nvPr/>
        </p:nvPicPr>
        <p:blipFill rotWithShape="1">
          <a:blip r:embed="rId10" cstate="screen"/>
          <a:srcRect/>
          <a:stretch>
            <a:fillRect/>
          </a:stretch>
        </p:blipFill>
        <p:spPr>
          <a:xfrm rot="18489257">
            <a:off x="10671690" y="438529"/>
            <a:ext cx="574153" cy="10245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3282" y="364196"/>
            <a:ext cx="3628718" cy="247320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9166938" y="1030288"/>
            <a:ext cx="2421405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4400" dirty="0">
                <a:ln w="41275">
                  <a:noFill/>
                </a:ln>
                <a:solidFill>
                  <a:srgbClr val="784B70"/>
                </a:solidFill>
                <a:cs typeface="+mn-ea"/>
                <a:sym typeface="+mn-lt"/>
              </a:rPr>
              <a:t>我</a:t>
            </a:r>
            <a:r>
              <a:rPr lang="zh-CN" altLang="en-US" sz="4400" dirty="0" smtClean="0">
                <a:ln w="41275">
                  <a:noFill/>
                </a:ln>
                <a:solidFill>
                  <a:srgbClr val="784B70"/>
                </a:solidFill>
                <a:cs typeface="+mn-ea"/>
                <a:sym typeface="+mn-lt"/>
              </a:rPr>
              <a:t>的生活</a:t>
            </a:r>
            <a:endParaRPr lang="zh-CN" altLang="en-US" sz="4400" dirty="0">
              <a:ln w="41275">
                <a:noFill/>
              </a:ln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535786" y="3246682"/>
            <a:ext cx="2248678" cy="149986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776441" y="1030288"/>
            <a:ext cx="2302661" cy="15358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6596742" y="3246682"/>
            <a:ext cx="2258980" cy="150598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4598605" y="1030288"/>
            <a:ext cx="2445174" cy="15358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431411" y="292212"/>
            <a:ext cx="3123293" cy="2302696"/>
            <a:chOff x="2045607" y="525477"/>
            <a:chExt cx="3123293" cy="2302696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45607" y="525477"/>
              <a:ext cx="3123293" cy="2302696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3028449" y="1355628"/>
              <a:ext cx="17724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dirty="0" smtClean="0">
                  <a:ln w="41275">
                    <a:noFill/>
                  </a:ln>
                  <a:solidFill>
                    <a:srgbClr val="784B70"/>
                  </a:solidFill>
                  <a:cs typeface="+mn-ea"/>
                  <a:sym typeface="+mn-lt"/>
                </a:rPr>
                <a:t>社会实践</a:t>
              </a:r>
              <a:endParaRPr lang="zh-CN" altLang="en-US" sz="2800" dirty="0">
                <a:ln w="41275">
                  <a:noFill/>
                </a:ln>
                <a:solidFill>
                  <a:srgbClr val="784B70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9278993" y="3280535"/>
            <a:ext cx="2099660" cy="15243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  <a:headEnd/>
            <a:tailEnd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1216812" y="3265256"/>
            <a:ext cx="2086225" cy="153963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  <a:headEnd/>
            <a:tailEnd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5036999" y="3280535"/>
            <a:ext cx="2319996" cy="15396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  <a:headEnd/>
            <a:tailEnd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矩形 3"/>
          <p:cNvSpPr/>
          <p:nvPr/>
        </p:nvSpPr>
        <p:spPr>
          <a:xfrm>
            <a:off x="5078704" y="450544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cs typeface="+mn-ea"/>
                <a:sym typeface="+mn-lt"/>
              </a:rPr>
              <a:t>请在此添加文字内容并根据需要调整字体大小，建议采用合适行距和合适的对齐方式。请在此添加文字内容并根据需要调整字体大小，建议采用合适行距和合适的对齐方式。</a:t>
            </a:r>
            <a:endParaRPr lang="zh-CN" altLang="en-US" sz="2000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4659">
            <a:off x="594890" y="439477"/>
            <a:ext cx="2838450" cy="19621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127909" y="1125053"/>
            <a:ext cx="1772411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800" dirty="0" smtClean="0">
                <a:ln w="41275">
                  <a:noFill/>
                </a:ln>
                <a:solidFill>
                  <a:srgbClr val="784B70"/>
                </a:solidFill>
                <a:cs typeface="+mn-ea"/>
                <a:sym typeface="+mn-lt"/>
              </a:rPr>
              <a:t>我的理想</a:t>
            </a:r>
            <a:endParaRPr lang="zh-CN" altLang="en-US" sz="2800" dirty="0">
              <a:ln w="41275">
                <a:noFill/>
              </a:ln>
              <a:solidFill>
                <a:srgbClr val="784B70"/>
              </a:solidFill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669902" y="1842472"/>
            <a:ext cx="4544995" cy="2214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400">
                <a:latin typeface="汉仪小麦体简" panose="00020600040101010101" pitchFamily="18" charset="-122"/>
                <a:ea typeface="汉仪小麦体简" panose="00020600040101010101" pitchFamily="18" charset="-122"/>
              </a:defRPr>
            </a:lvl1pPr>
          </a:lstStyle>
          <a:p>
            <a:pPr algn="ctr"/>
            <a:r>
              <a:rPr lang="zh-CN" altLang="en-US" sz="6000" b="1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长大后</a:t>
            </a:r>
            <a:endParaRPr lang="en-US" altLang="zh-CN" sz="6000" b="1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/>
            <a:r>
              <a:rPr lang="zh-CN" altLang="en-US" sz="6000" b="1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当一名老师</a:t>
            </a:r>
            <a:endParaRPr lang="zh-CN" altLang="en-US" sz="6000" b="1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 rot="215917">
            <a:off x="7556950" y="352827"/>
            <a:ext cx="5099601" cy="509960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8560" y="669615"/>
            <a:ext cx="6074880" cy="3482034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192386" y="2636478"/>
            <a:ext cx="39568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b="1" dirty="0" smtClean="0">
                <a:cs typeface="+mn-ea"/>
                <a:sym typeface="+mn-lt"/>
              </a:rPr>
              <a:t>宣誓拉票</a:t>
            </a:r>
            <a:endParaRPr lang="zh-CN" altLang="en-US" sz="6600" b="1" dirty="0" smtClean="0">
              <a:cs typeface="+mn-ea"/>
              <a:sym typeface="+mn-lt"/>
            </a:endParaRPr>
          </a:p>
          <a:p>
            <a:endParaRPr lang="zh-CN" altLang="en-US" b="1" dirty="0"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929564">
            <a:off x="639765" y="525683"/>
            <a:ext cx="1094971" cy="63948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280517">
            <a:off x="5548515" y="949729"/>
            <a:ext cx="1094971" cy="63948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280517">
            <a:off x="1982167" y="2454192"/>
            <a:ext cx="1094971" cy="63948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280517">
            <a:off x="9844262" y="2509654"/>
            <a:ext cx="1094971" cy="63948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4" cstate="screen"/>
          <a:srcRect/>
          <a:stretch>
            <a:fillRect/>
          </a:stretch>
        </p:blipFill>
        <p:spPr>
          <a:xfrm rot="18489257">
            <a:off x="10686410" y="167561"/>
            <a:ext cx="827835" cy="14772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29894">
            <a:off x="655086" y="221053"/>
            <a:ext cx="3341795" cy="2458846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038561" y="997668"/>
            <a:ext cx="2320459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3600" dirty="0" smtClean="0">
                <a:ln w="41275">
                  <a:noFill/>
                </a:ln>
                <a:solidFill>
                  <a:srgbClr val="784B70"/>
                </a:solidFill>
                <a:cs typeface="+mn-ea"/>
                <a:sym typeface="+mn-lt"/>
              </a:rPr>
              <a:t>竞选目标</a:t>
            </a:r>
            <a:endParaRPr lang="zh-CN" altLang="en-US" sz="3600" dirty="0">
              <a:ln w="41275">
                <a:noFill/>
              </a:ln>
              <a:solidFill>
                <a:srgbClr val="784B70"/>
              </a:solidFill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499364" y="2644170"/>
            <a:ext cx="46666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400">
                <a:latin typeface="汉仪小麦体简" panose="00020600040101010101" pitchFamily="18" charset="-122"/>
                <a:ea typeface="汉仪小麦体简" panose="00020600040101010101" pitchFamily="18" charset="-122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9600" b="1" dirty="0" smtClean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中队长</a:t>
            </a:r>
            <a:endParaRPr lang="zh-CN" altLang="en-US" sz="9600" b="1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5630991" y="152342"/>
            <a:ext cx="2272558" cy="239975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5777776" y="1122363"/>
            <a:ext cx="547494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rgbClr val="784B70"/>
                </a:solidFill>
                <a:cs typeface="+mn-ea"/>
                <a:sym typeface="+mn-lt"/>
              </a:rPr>
              <a:t>假如我是中队长，我将：</a:t>
            </a:r>
            <a:endParaRPr lang="en-US" altLang="zh-CN" sz="2800" dirty="0" smtClean="0">
              <a:solidFill>
                <a:srgbClr val="784B70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accent1"/>
                </a:solidFill>
                <a:cs typeface="+mn-ea"/>
                <a:sym typeface="+mn-lt"/>
              </a:rPr>
              <a:t>用“热心”为同学服务；</a:t>
            </a:r>
            <a:endParaRPr lang="en-US" altLang="zh-CN" sz="2800" dirty="0" smtClean="0">
              <a:solidFill>
                <a:schemeClr val="accent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accent1"/>
                </a:solidFill>
                <a:cs typeface="+mn-ea"/>
                <a:sym typeface="+mn-lt"/>
              </a:rPr>
              <a:t>用“真诚”做老师的得力助手；</a:t>
            </a:r>
            <a:endParaRPr lang="en-US" altLang="zh-CN" sz="2800" dirty="0" smtClean="0">
              <a:solidFill>
                <a:schemeClr val="accent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accent1"/>
                </a:solidFill>
                <a:cs typeface="+mn-ea"/>
                <a:sym typeface="+mn-lt"/>
              </a:rPr>
              <a:t>用“创新”开展班级工作；</a:t>
            </a:r>
            <a:endParaRPr lang="en-US" altLang="zh-CN" sz="2800" dirty="0" smtClean="0">
              <a:solidFill>
                <a:schemeClr val="accent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accent1"/>
                </a:solidFill>
                <a:cs typeface="+mn-ea"/>
                <a:sym typeface="+mn-lt"/>
              </a:rPr>
              <a:t>用“汗水”保卫校园整洁、有序。</a:t>
            </a:r>
            <a:endParaRPr lang="zh-CN" altLang="en-US" sz="28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127" y="934401"/>
            <a:ext cx="3771522" cy="286287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610352" y="2042670"/>
            <a:ext cx="2320459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3600" dirty="0" smtClean="0">
                <a:ln w="41275">
                  <a:noFill/>
                </a:ln>
                <a:solidFill>
                  <a:srgbClr val="784B70"/>
                </a:solidFill>
                <a:cs typeface="+mn-ea"/>
                <a:sym typeface="+mn-lt"/>
              </a:rPr>
              <a:t>我的设想</a:t>
            </a:r>
            <a:endParaRPr lang="zh-CN" altLang="en-US" sz="3600" dirty="0">
              <a:ln w="41275">
                <a:noFill/>
              </a:ln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 cstate="screen"/>
          <a:srcRect/>
          <a:stretch>
            <a:fillRect/>
          </a:stretch>
        </p:blipFill>
        <p:spPr>
          <a:xfrm rot="18489257">
            <a:off x="10574696" y="452857"/>
            <a:ext cx="827835" cy="147721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35176" y="187859"/>
            <a:ext cx="1690756" cy="178538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927696" y="1430498"/>
            <a:ext cx="7104637" cy="1106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400">
                <a:latin typeface="汉仪小麦体简" panose="00020600040101010101" pitchFamily="18" charset="-122"/>
                <a:ea typeface="汉仪小麦体简" panose="00020600040101010101" pitchFamily="18" charset="-122"/>
              </a:defRPr>
            </a:lvl1pPr>
          </a:lstStyle>
          <a:p>
            <a:pPr algn="ctr"/>
            <a:r>
              <a:rPr lang="zh-CN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请投我一票！</a:t>
            </a:r>
            <a:endParaRPr lang="zh-CN" altLang="en-US" sz="60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910095" y="2749202"/>
            <a:ext cx="5207002" cy="1106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400">
                <a:latin typeface="汉仪小麦体简" panose="00020600040101010101" pitchFamily="18" charset="-122"/>
                <a:ea typeface="汉仪小麦体简" panose="00020600040101010101" pitchFamily="18" charset="-122"/>
              </a:defRPr>
            </a:lvl1pPr>
          </a:lstStyle>
          <a:p>
            <a:pPr algn="ctr"/>
            <a:r>
              <a:rPr lang="zh-CN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谢谢支持</a:t>
            </a:r>
            <a:endParaRPr lang="zh-CN" altLang="en-US" sz="60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915607" y="2642847"/>
            <a:ext cx="1988976" cy="1988976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380470" y="11934"/>
            <a:ext cx="1690756" cy="178538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 flipH="1">
            <a:off x="8321999" y="904627"/>
            <a:ext cx="3984172" cy="39841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b="1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20715527">
            <a:off x="1433267" y="487933"/>
            <a:ext cx="2167997" cy="216799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20715527">
            <a:off x="1433268" y="2497282"/>
            <a:ext cx="2167997" cy="216799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20715527">
            <a:off x="5913119" y="2497281"/>
            <a:ext cx="2167997" cy="216799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20715527">
            <a:off x="5913119" y="487934"/>
            <a:ext cx="2167997" cy="2167997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3621498" y="1441704"/>
            <a:ext cx="3108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cs typeface="+mn-ea"/>
                <a:sym typeface="+mn-lt"/>
              </a:rPr>
              <a:t>1.</a:t>
            </a:r>
            <a:r>
              <a:rPr lang="zh-CN" altLang="en-US" sz="2800" b="1" dirty="0" smtClean="0">
                <a:cs typeface="+mn-ea"/>
                <a:sym typeface="+mn-lt"/>
              </a:rPr>
              <a:t>自我介绍</a:t>
            </a:r>
            <a:endParaRPr lang="zh-CN" altLang="en-US" sz="2800" b="1" dirty="0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671376" y="3300659"/>
            <a:ext cx="2141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cs typeface="+mn-ea"/>
                <a:sym typeface="+mn-lt"/>
              </a:rPr>
              <a:t>3</a:t>
            </a:r>
            <a:r>
              <a:rPr lang="en-US" altLang="zh-CN" sz="2800" b="1" dirty="0" smtClean="0">
                <a:cs typeface="+mn-ea"/>
                <a:sym typeface="+mn-lt"/>
              </a:rPr>
              <a:t>.</a:t>
            </a:r>
            <a:r>
              <a:rPr lang="zh-CN" altLang="en-US" sz="2800" b="1" dirty="0" smtClean="0">
                <a:cs typeface="+mn-ea"/>
                <a:sym typeface="+mn-lt"/>
              </a:rPr>
              <a:t>兴趣爱好</a:t>
            </a:r>
            <a:endParaRPr lang="zh-CN" altLang="en-US" sz="2800" b="1" dirty="0"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410909" y="1441704"/>
            <a:ext cx="2257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cs typeface="+mn-ea"/>
                <a:sym typeface="+mn-lt"/>
              </a:rPr>
              <a:t>2.</a:t>
            </a:r>
            <a:r>
              <a:rPr lang="zh-CN" altLang="en-US" sz="2800" b="1" dirty="0" smtClean="0">
                <a:cs typeface="+mn-ea"/>
                <a:sym typeface="+mn-lt"/>
              </a:rPr>
              <a:t>优势特点</a:t>
            </a:r>
            <a:endParaRPr lang="zh-CN" altLang="en-US" sz="2800" b="1" dirty="0"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460787" y="3309070"/>
            <a:ext cx="2257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cs typeface="+mn-ea"/>
                <a:sym typeface="+mn-lt"/>
              </a:rPr>
              <a:t>4.</a:t>
            </a:r>
            <a:r>
              <a:rPr lang="zh-CN" altLang="en-US" sz="2800" b="1" dirty="0" smtClean="0">
                <a:cs typeface="+mn-ea"/>
                <a:sym typeface="+mn-lt"/>
              </a:rPr>
              <a:t>宣誓拉票</a:t>
            </a:r>
            <a:endParaRPr lang="zh-CN" altLang="en-US" sz="2800" b="1" dirty="0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65973" y="328474"/>
            <a:ext cx="174655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FFFF"/>
                </a:solidFill>
              </a:rPr>
              <a:t>https://www.ypppt.com/</a:t>
            </a:r>
            <a:endParaRPr lang="zh-CN" altLang="en-US" sz="100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Click="0" advTm="1000">
        <p15:prstTrans prst="peelOff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8560" y="669615"/>
            <a:ext cx="6074880" cy="3482034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192386" y="2636478"/>
            <a:ext cx="39568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b="1" dirty="0">
                <a:cs typeface="+mn-ea"/>
                <a:sym typeface="+mn-lt"/>
              </a:rPr>
              <a:t>感谢观看</a:t>
            </a:r>
            <a:endParaRPr lang="zh-CN" altLang="en-US" sz="6600" b="1" dirty="0" smtClean="0">
              <a:cs typeface="+mn-ea"/>
              <a:sym typeface="+mn-lt"/>
            </a:endParaRPr>
          </a:p>
          <a:p>
            <a:endParaRPr lang="zh-CN" altLang="en-US" b="1" dirty="0"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929564">
            <a:off x="639765" y="525683"/>
            <a:ext cx="1094971" cy="63948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280517">
            <a:off x="5548515" y="949729"/>
            <a:ext cx="1094971" cy="63948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280517">
            <a:off x="1982167" y="2454192"/>
            <a:ext cx="1094971" cy="63948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280517">
            <a:off x="9844262" y="2509654"/>
            <a:ext cx="1094971" cy="63948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4" cstate="screen"/>
          <a:srcRect/>
          <a:stretch>
            <a:fillRect/>
          </a:stretch>
        </p:blipFill>
        <p:spPr>
          <a:xfrm rot="18489257">
            <a:off x="10574696" y="452857"/>
            <a:ext cx="827835" cy="14772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">
        <p14:ripple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8560" y="669615"/>
            <a:ext cx="6074880" cy="3482034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192386" y="2636478"/>
            <a:ext cx="39568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dirty="0">
                <a:cs typeface="+mn-ea"/>
                <a:sym typeface="+mn-lt"/>
              </a:rPr>
              <a:t>自我介绍</a:t>
            </a:r>
            <a:endParaRPr lang="zh-CN" altLang="en-US" sz="6600" dirty="0">
              <a:cs typeface="+mn-ea"/>
              <a:sym typeface="+mn-lt"/>
            </a:endParaRPr>
          </a:p>
          <a:p>
            <a:endParaRPr lang="zh-CN" altLang="en-US" dirty="0">
              <a:cs typeface="+mn-ea"/>
              <a:sym typeface="+mn-lt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929564">
            <a:off x="639765" y="525683"/>
            <a:ext cx="1094971" cy="63948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280517">
            <a:off x="5548515" y="949729"/>
            <a:ext cx="1094971" cy="63948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280517">
            <a:off x="1982167" y="2454192"/>
            <a:ext cx="1094971" cy="63948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9988453" y="183274"/>
            <a:ext cx="1629297" cy="108619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280517">
            <a:off x="9844262" y="2509654"/>
            <a:ext cx="1094971" cy="639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 cstate="screen"/>
          <a:srcRect t="24848" b="30427"/>
          <a:stretch>
            <a:fillRect/>
          </a:stretch>
        </p:blipFill>
        <p:spPr>
          <a:xfrm>
            <a:off x="1" y="10409"/>
            <a:ext cx="12527280" cy="550077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699175" y="1122363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3200" dirty="0">
                <a:solidFill>
                  <a:srgbClr val="784B70"/>
                </a:solidFill>
                <a:cs typeface="+mn-ea"/>
                <a:sym typeface="+mn-lt"/>
              </a:rPr>
              <a:t>同学们好！老师好！</a:t>
            </a:r>
            <a:endParaRPr lang="zh-CN" altLang="en-US" sz="32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40194" y="1976374"/>
            <a:ext cx="7443326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rgbClr val="784B70"/>
                </a:solidFill>
                <a:cs typeface="+mn-ea"/>
                <a:sym typeface="+mn-lt"/>
              </a:rPr>
              <a:t>我是</a:t>
            </a:r>
            <a:r>
              <a:rPr lang="zh-CN" altLang="en-US" sz="2000" dirty="0" smtClean="0">
                <a:solidFill>
                  <a:srgbClr val="784B70"/>
                </a:solidFill>
                <a:cs typeface="+mn-ea"/>
                <a:sym typeface="+mn-lt"/>
              </a:rPr>
              <a:t>三一班的笨笨，</a:t>
            </a:r>
            <a:r>
              <a:rPr lang="zh-CN" altLang="en-US" sz="2000" dirty="0">
                <a:solidFill>
                  <a:srgbClr val="784B70"/>
                </a:solidFill>
                <a:cs typeface="+mn-ea"/>
                <a:sym typeface="+mn-lt"/>
              </a:rPr>
              <a:t>三年来，在老师的辛勤培育教导下，我长大了，连年被评为“三好”学生和优秀班干部。老师给我的评价是：做事认真、主动、组织能力强；同学们给我的评价是：学习成绩好，举止大方；我给自己的评价是：充满自信、喜欢挑战、乐于奉献。</a:t>
            </a:r>
            <a:endParaRPr lang="zh-CN" altLang="en-US" sz="2000" dirty="0">
              <a:solidFill>
                <a:srgbClr val="784B70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wind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8560" y="669615"/>
            <a:ext cx="6074880" cy="3482034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192386" y="2636478"/>
            <a:ext cx="39568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b="1" dirty="0" smtClean="0">
                <a:cs typeface="+mn-ea"/>
                <a:sym typeface="+mn-lt"/>
              </a:rPr>
              <a:t>优势特点</a:t>
            </a:r>
            <a:endParaRPr lang="zh-CN" altLang="en-US" sz="6600" b="1" dirty="0" smtClean="0">
              <a:cs typeface="+mn-ea"/>
              <a:sym typeface="+mn-lt"/>
            </a:endParaRPr>
          </a:p>
          <a:p>
            <a:endParaRPr lang="zh-CN" altLang="en-US" b="1" dirty="0">
              <a:cs typeface="+mn-ea"/>
              <a:sym typeface="+mn-lt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929564">
            <a:off x="639765" y="525683"/>
            <a:ext cx="1094971" cy="63948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280517">
            <a:off x="5548515" y="949729"/>
            <a:ext cx="1094971" cy="63948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280517">
            <a:off x="1982167" y="2454192"/>
            <a:ext cx="1094971" cy="63948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280517">
            <a:off x="9844262" y="2509654"/>
            <a:ext cx="1094971" cy="63948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9988453" y="183274"/>
            <a:ext cx="1629297" cy="108619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5655733" y="978200"/>
            <a:ext cx="7084359" cy="565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dirty="0">
                <a:solidFill>
                  <a:srgbClr val="784B70"/>
                </a:solidFill>
                <a:cs typeface="+mn-ea"/>
                <a:sym typeface="+mn-lt"/>
              </a:rPr>
              <a:t>做事认真、主动、组织能力强；</a:t>
            </a:r>
            <a:endParaRPr lang="en-US" altLang="zh-CN" sz="28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screen"/>
          <a:srcRect/>
          <a:stretch>
            <a:fillRect/>
          </a:stretch>
        </p:blipFill>
        <p:spPr>
          <a:xfrm rot="19675691">
            <a:off x="5031824" y="813622"/>
            <a:ext cx="495568" cy="82097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 cstate="screen"/>
          <a:srcRect/>
          <a:stretch>
            <a:fillRect/>
          </a:stretch>
        </p:blipFill>
        <p:spPr>
          <a:xfrm rot="19675691">
            <a:off x="5031824" y="2295854"/>
            <a:ext cx="495568" cy="82097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 cstate="screen"/>
          <a:srcRect/>
          <a:stretch>
            <a:fillRect/>
          </a:stretch>
        </p:blipFill>
        <p:spPr>
          <a:xfrm rot="19675691">
            <a:off x="5031824" y="3897046"/>
            <a:ext cx="495568" cy="820972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5707537" y="2524614"/>
            <a:ext cx="10390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rgbClr val="784B70"/>
                </a:solidFill>
                <a:cs typeface="+mn-ea"/>
                <a:sym typeface="+mn-lt"/>
              </a:rPr>
              <a:t>学习成绩好，举止大方；</a:t>
            </a:r>
            <a:endParaRPr lang="zh-CN" altLang="en-US" sz="28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589078" y="4033379"/>
            <a:ext cx="7804676" cy="565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dirty="0">
                <a:solidFill>
                  <a:srgbClr val="784B70"/>
                </a:solidFill>
                <a:cs typeface="+mn-ea"/>
                <a:sym typeface="+mn-lt"/>
              </a:rPr>
              <a:t>充满自信、喜欢挑战、乐于奉献。</a:t>
            </a:r>
            <a:endParaRPr lang="zh-CN" altLang="en-US" sz="28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 rot="884473" flipH="1">
            <a:off x="-25235" y="-83285"/>
            <a:ext cx="1340222" cy="1340222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1969111" y="1452261"/>
            <a:ext cx="1538883" cy="2375864"/>
          </a:xfrm>
          <a:prstGeom prst="rect">
            <a:avLst/>
          </a:prstGeom>
          <a:noFill/>
          <a:ln w="76200">
            <a:solidFill>
              <a:srgbClr val="4DB8AF"/>
            </a:solidFill>
            <a:prstDash val="dash"/>
          </a:ln>
        </p:spPr>
        <p:txBody>
          <a:bodyPr vert="eaVert" wrap="square" rtlCol="0">
            <a:spAutoFit/>
          </a:bodyPr>
          <a:lstStyle/>
          <a:p>
            <a:r>
              <a:rPr lang="zh-CN" altLang="en-US" sz="8800" dirty="0">
                <a:solidFill>
                  <a:srgbClr val="784B70"/>
                </a:solidFill>
                <a:cs typeface="+mn-ea"/>
                <a:sym typeface="+mn-lt"/>
              </a:rPr>
              <a:t>优势</a:t>
            </a:r>
            <a:endParaRPr lang="zh-CN" altLang="en-US" sz="88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4" cstate="screen"/>
          <a:srcRect/>
          <a:stretch>
            <a:fillRect/>
          </a:stretch>
        </p:blipFill>
        <p:spPr>
          <a:xfrm rot="2883520">
            <a:off x="3192008" y="1235388"/>
            <a:ext cx="513933" cy="43374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5" cstate="screen"/>
          <a:srcRect/>
          <a:stretch>
            <a:fillRect/>
          </a:stretch>
        </p:blipFill>
        <p:spPr>
          <a:xfrm rot="19779301">
            <a:off x="1285364" y="3529613"/>
            <a:ext cx="1193801" cy="10075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6118903" y="901971"/>
            <a:ext cx="3268134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rgbClr val="784B70"/>
                </a:solidFill>
                <a:cs typeface="+mn-ea"/>
                <a:sym typeface="+mn-lt"/>
              </a:rPr>
              <a:t>请输入文本请输入文本请输入文本请输入文本</a:t>
            </a:r>
            <a:endParaRPr lang="en-US" altLang="zh-CN" sz="1200" dirty="0" smtClean="0">
              <a:solidFill>
                <a:srgbClr val="784B70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rgbClr val="784B70"/>
                </a:solidFill>
                <a:cs typeface="+mn-ea"/>
                <a:sym typeface="+mn-lt"/>
              </a:rPr>
              <a:t>请输入文本请输入文本请输入文本请输入文本</a:t>
            </a:r>
            <a:endParaRPr lang="en-US" altLang="zh-CN" sz="1200" dirty="0" smtClean="0">
              <a:solidFill>
                <a:srgbClr val="784B70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rgbClr val="784B70"/>
                </a:solidFill>
                <a:cs typeface="+mn-ea"/>
                <a:sym typeface="+mn-lt"/>
              </a:rPr>
              <a:t>请输入文本请输入文本请输入文本请输入文本</a:t>
            </a:r>
            <a:endParaRPr lang="en-US" altLang="zh-CN" sz="1200" dirty="0" smtClean="0">
              <a:solidFill>
                <a:srgbClr val="784B70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endParaRPr lang="en-US" altLang="zh-CN" sz="28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884473" flipH="1">
            <a:off x="-25235" y="-83285"/>
            <a:ext cx="1340222" cy="1340222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1969111" y="1452261"/>
            <a:ext cx="1538883" cy="2375864"/>
          </a:xfrm>
          <a:prstGeom prst="rect">
            <a:avLst/>
          </a:prstGeom>
          <a:noFill/>
          <a:ln w="76200">
            <a:solidFill>
              <a:srgbClr val="D87482"/>
            </a:solidFill>
            <a:prstDash val="dash"/>
          </a:ln>
        </p:spPr>
        <p:txBody>
          <a:bodyPr vert="eaVert" wrap="square" rtlCol="0">
            <a:spAutoFit/>
          </a:bodyPr>
          <a:lstStyle/>
          <a:p>
            <a:r>
              <a:rPr lang="zh-CN" altLang="en-US" sz="8800" dirty="0" smtClean="0">
                <a:solidFill>
                  <a:srgbClr val="FCD96B"/>
                </a:solidFill>
                <a:cs typeface="+mn-ea"/>
                <a:sym typeface="+mn-lt"/>
              </a:rPr>
              <a:t>特点</a:t>
            </a:r>
            <a:endParaRPr lang="zh-CN" altLang="en-US" sz="8800" dirty="0">
              <a:solidFill>
                <a:srgbClr val="FCD96B"/>
              </a:solidFill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118903" y="3792821"/>
            <a:ext cx="3268134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rgbClr val="784B70"/>
                </a:solidFill>
                <a:cs typeface="+mn-ea"/>
                <a:sym typeface="+mn-lt"/>
              </a:rPr>
              <a:t>请输入文本请输入文本请输入文本请输入文本</a:t>
            </a:r>
            <a:endParaRPr lang="en-US" altLang="zh-CN" sz="1200" dirty="0" smtClean="0">
              <a:solidFill>
                <a:srgbClr val="784B70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rgbClr val="784B70"/>
                </a:solidFill>
                <a:cs typeface="+mn-ea"/>
                <a:sym typeface="+mn-lt"/>
              </a:rPr>
              <a:t>请输入文本请输入文本请输入文本请输入文本</a:t>
            </a:r>
            <a:endParaRPr lang="en-US" altLang="zh-CN" sz="1200" dirty="0" smtClean="0">
              <a:solidFill>
                <a:srgbClr val="784B70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rgbClr val="784B70"/>
                </a:solidFill>
                <a:cs typeface="+mn-ea"/>
                <a:sym typeface="+mn-lt"/>
              </a:rPr>
              <a:t>请输入文本请输入文本请输入文本请输入文本</a:t>
            </a:r>
            <a:endParaRPr lang="en-US" altLang="zh-CN" sz="1200" dirty="0" smtClean="0">
              <a:solidFill>
                <a:srgbClr val="784B70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endParaRPr lang="en-US" altLang="zh-CN" sz="28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118903" y="2347396"/>
            <a:ext cx="3268134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rgbClr val="784B70"/>
                </a:solidFill>
                <a:cs typeface="+mn-ea"/>
                <a:sym typeface="+mn-lt"/>
              </a:rPr>
              <a:t>请输入文本请输入文本请输入文本请输入文本</a:t>
            </a:r>
            <a:endParaRPr lang="en-US" altLang="zh-CN" sz="1200" dirty="0" smtClean="0">
              <a:solidFill>
                <a:srgbClr val="784B70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rgbClr val="784B70"/>
                </a:solidFill>
                <a:cs typeface="+mn-ea"/>
                <a:sym typeface="+mn-lt"/>
              </a:rPr>
              <a:t>请输入文本请输入文本请输入文本请输入文本</a:t>
            </a:r>
            <a:endParaRPr lang="en-US" altLang="zh-CN" sz="1200" dirty="0" smtClean="0">
              <a:solidFill>
                <a:srgbClr val="784B70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rgbClr val="784B70"/>
                </a:solidFill>
                <a:cs typeface="+mn-ea"/>
                <a:sym typeface="+mn-lt"/>
              </a:rPr>
              <a:t>请输入文本请输入文本请输入文本请输入文本</a:t>
            </a:r>
            <a:endParaRPr lang="en-US" altLang="zh-CN" sz="1200" dirty="0" smtClean="0">
              <a:solidFill>
                <a:srgbClr val="784B70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endParaRPr lang="en-US" altLang="zh-CN" sz="28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5189107" y="827302"/>
            <a:ext cx="769487" cy="996379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5189106" y="2176166"/>
            <a:ext cx="769487" cy="996379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5189106" y="3752114"/>
            <a:ext cx="769487" cy="996379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1277867" y="3331991"/>
            <a:ext cx="1382488" cy="921659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 rotWithShape="1">
          <a:blip r:embed="rId5" cstate="screen"/>
          <a:srcRect/>
          <a:stretch>
            <a:fillRect/>
          </a:stretch>
        </p:blipFill>
        <p:spPr>
          <a:xfrm rot="18489257">
            <a:off x="10574696" y="452857"/>
            <a:ext cx="827835" cy="14772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 animBg="1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2240777" y="2171514"/>
            <a:ext cx="2146547" cy="430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rgbClr val="784B70"/>
                </a:solidFill>
                <a:cs typeface="+mn-ea"/>
                <a:sym typeface="+mn-lt"/>
              </a:rPr>
              <a:t>请输入文本</a:t>
            </a:r>
            <a:endParaRPr lang="en-US" altLang="zh-CN" sz="20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466778" y="3347986"/>
            <a:ext cx="1923883" cy="430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 smtClean="0">
                <a:solidFill>
                  <a:srgbClr val="784B70"/>
                </a:solidFill>
                <a:cs typeface="+mn-ea"/>
                <a:sym typeface="+mn-lt"/>
              </a:rPr>
              <a:t>请输入文本</a:t>
            </a:r>
            <a:endParaRPr lang="en-US" altLang="zh-CN" sz="20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528002" y="4317217"/>
            <a:ext cx="1778001" cy="430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 smtClean="0">
                <a:solidFill>
                  <a:srgbClr val="784B70"/>
                </a:solidFill>
                <a:cs typeface="+mn-ea"/>
                <a:sym typeface="+mn-lt"/>
              </a:rPr>
              <a:t>请输入文本</a:t>
            </a:r>
            <a:endParaRPr lang="en-US" altLang="zh-CN" sz="20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884473" flipH="1">
            <a:off x="10269326" y="38328"/>
            <a:ext cx="1598434" cy="1598434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929564">
            <a:off x="1103514" y="2146872"/>
            <a:ext cx="1094971" cy="639484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4" cstate="screen"/>
          <a:srcRect/>
          <a:stretch>
            <a:fillRect/>
          </a:stretch>
        </p:blipFill>
        <p:spPr>
          <a:xfrm>
            <a:off x="3302000" y="-9410"/>
            <a:ext cx="4986867" cy="1947034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929564">
            <a:off x="2306292" y="3261804"/>
            <a:ext cx="1094971" cy="639484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929564">
            <a:off x="3367516" y="4302174"/>
            <a:ext cx="1094971" cy="639484"/>
          </a:xfrm>
          <a:prstGeom prst="rect">
            <a:avLst/>
          </a:prstGeom>
        </p:spPr>
      </p:pic>
      <p:sp>
        <p:nvSpPr>
          <p:cNvPr id="23" name="矩形 22"/>
          <p:cNvSpPr/>
          <p:nvPr/>
        </p:nvSpPr>
        <p:spPr>
          <a:xfrm>
            <a:off x="6765662" y="2223398"/>
            <a:ext cx="7804676" cy="430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 smtClean="0">
                <a:solidFill>
                  <a:srgbClr val="784B70"/>
                </a:solidFill>
                <a:cs typeface="+mn-ea"/>
                <a:sym typeface="+mn-lt"/>
              </a:rPr>
              <a:t>请输入文本</a:t>
            </a:r>
            <a:endParaRPr lang="en-US" altLang="zh-CN" sz="20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929564">
            <a:off x="5605176" y="2164322"/>
            <a:ext cx="1094971" cy="639484"/>
          </a:xfrm>
          <a:prstGeom prst="rect">
            <a:avLst/>
          </a:prstGeom>
        </p:spPr>
      </p:pic>
      <p:sp>
        <p:nvSpPr>
          <p:cNvPr id="25" name="矩形 24"/>
          <p:cNvSpPr/>
          <p:nvPr/>
        </p:nvSpPr>
        <p:spPr>
          <a:xfrm>
            <a:off x="8140663" y="3210386"/>
            <a:ext cx="7804676" cy="430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 smtClean="0">
                <a:solidFill>
                  <a:srgbClr val="784B70"/>
                </a:solidFill>
                <a:cs typeface="+mn-ea"/>
                <a:sym typeface="+mn-lt"/>
              </a:rPr>
              <a:t>请输入文本</a:t>
            </a:r>
            <a:endParaRPr lang="en-US" altLang="zh-CN" sz="20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929564">
            <a:off x="6980177" y="3195343"/>
            <a:ext cx="1094971" cy="639484"/>
          </a:xfrm>
          <a:prstGeom prst="rect">
            <a:avLst/>
          </a:prstGeom>
        </p:spPr>
      </p:pic>
      <p:sp>
        <p:nvSpPr>
          <p:cNvPr id="27" name="矩形 26"/>
          <p:cNvSpPr/>
          <p:nvPr/>
        </p:nvSpPr>
        <p:spPr>
          <a:xfrm>
            <a:off x="9325136" y="4309981"/>
            <a:ext cx="7804676" cy="430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 smtClean="0">
                <a:solidFill>
                  <a:srgbClr val="784B70"/>
                </a:solidFill>
                <a:cs typeface="+mn-ea"/>
                <a:sym typeface="+mn-lt"/>
              </a:rPr>
              <a:t>请输入文本</a:t>
            </a:r>
            <a:endParaRPr lang="en-US" altLang="zh-CN" sz="20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 rotWithShape="1">
          <a:blip r:embed="rId3" cstate="screen"/>
          <a:srcRect l="-584"/>
          <a:stretch>
            <a:fillRect/>
          </a:stretch>
        </p:blipFill>
        <p:spPr>
          <a:xfrm rot="929564">
            <a:off x="8164650" y="4294938"/>
            <a:ext cx="1094971" cy="639484"/>
          </a:xfrm>
          <a:prstGeom prst="rect">
            <a:avLst/>
          </a:prstGeom>
        </p:spPr>
      </p:pic>
      <p:sp>
        <p:nvSpPr>
          <p:cNvPr id="29" name="文本框 28"/>
          <p:cNvSpPr txBox="1"/>
          <p:nvPr/>
        </p:nvSpPr>
        <p:spPr>
          <a:xfrm>
            <a:off x="3981867" y="430123"/>
            <a:ext cx="391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dirty="0">
                <a:solidFill>
                  <a:srgbClr val="D87482"/>
                </a:solidFill>
                <a:cs typeface="+mn-ea"/>
                <a:sym typeface="+mn-lt"/>
              </a:rPr>
              <a:t>我</a:t>
            </a:r>
            <a:r>
              <a:rPr lang="zh-CN" altLang="en-US" sz="7200" dirty="0" smtClean="0">
                <a:solidFill>
                  <a:srgbClr val="D87482"/>
                </a:solidFill>
                <a:cs typeface="+mn-ea"/>
                <a:sym typeface="+mn-lt"/>
              </a:rPr>
              <a:t>的性格</a:t>
            </a:r>
            <a:endParaRPr lang="zh-CN" altLang="en-US" sz="7200" dirty="0">
              <a:solidFill>
                <a:srgbClr val="D87482"/>
              </a:solidFill>
              <a:cs typeface="+mn-ea"/>
              <a:sym typeface="+mn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23" grpId="0"/>
      <p:bldP spid="25" grpId="0"/>
      <p:bldP spid="27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884473" flipH="1">
            <a:off x="10269326" y="38328"/>
            <a:ext cx="1598434" cy="1598434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100624" y="3800763"/>
            <a:ext cx="2162676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400">
                <a:latin typeface="汉仪小麦体简" panose="00020600040101010101" pitchFamily="18" charset="-122"/>
                <a:ea typeface="汉仪小麦体简" panose="00020600040101010101" pitchFamily="18" charset="-122"/>
              </a:defRPr>
            </a:lvl1pPr>
          </a:lstStyle>
          <a:p>
            <a:r>
              <a:rPr lang="zh-CN" altLang="en-US" sz="18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获得全国小学生美术大赛个人三等奖</a:t>
            </a:r>
            <a:endParaRPr lang="zh-CN" altLang="en-US" sz="1800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021791" y="3800763"/>
            <a:ext cx="2276783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400">
                <a:latin typeface="汉仪小麦体简" panose="00020600040101010101" pitchFamily="18" charset="-122"/>
                <a:ea typeface="汉仪小麦体简" panose="00020600040101010101" pitchFamily="18" charset="-122"/>
              </a:defRPr>
            </a:lvl1pPr>
          </a:lstStyle>
          <a:p>
            <a:r>
              <a:rPr lang="zh-CN" altLang="en-US" sz="18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获得全班三好学生荣誉称号</a:t>
            </a:r>
            <a:endParaRPr lang="zh-CN" altLang="en-US" sz="1800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305609" y="3800763"/>
            <a:ext cx="297551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400">
                <a:latin typeface="汉仪小麦体简" panose="00020600040101010101" pitchFamily="18" charset="-122"/>
                <a:ea typeface="汉仪小麦体简" panose="00020600040101010101" pitchFamily="18" charset="-122"/>
              </a:defRPr>
            </a:lvl1pPr>
          </a:lstStyle>
          <a:p>
            <a:pPr algn="ctr"/>
            <a:r>
              <a:rPr lang="zh-CN" altLang="en-US" sz="18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语文作文</a:t>
            </a:r>
            <a:r>
              <a:rPr lang="en-US" altLang="zh-CN" sz="18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《</a:t>
            </a:r>
            <a:r>
              <a:rPr lang="zh-CN" altLang="en-US" sz="18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我的妈妈</a:t>
            </a:r>
            <a:r>
              <a:rPr lang="en-US" altLang="zh-CN" sz="18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》</a:t>
            </a:r>
            <a:r>
              <a:rPr lang="zh-CN" altLang="en-US" sz="18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获得全国小学生作文大赛二等奖</a:t>
            </a:r>
            <a:endParaRPr lang="zh-CN" altLang="en-US" sz="1800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80428">
            <a:off x="1100624" y="2310387"/>
            <a:ext cx="2206943" cy="1341236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61268">
            <a:off x="8689897" y="2310387"/>
            <a:ext cx="2206943" cy="1341236"/>
          </a:xfrm>
          <a:prstGeom prst="rect">
            <a:avLst/>
          </a:prstGeom>
        </p:spPr>
      </p:pic>
      <p:sp>
        <p:nvSpPr>
          <p:cNvPr id="28" name="椭圆 27"/>
          <p:cNvSpPr/>
          <p:nvPr/>
        </p:nvSpPr>
        <p:spPr>
          <a:xfrm>
            <a:off x="3516284" y="2826327"/>
            <a:ext cx="182880" cy="207818"/>
          </a:xfrm>
          <a:prstGeom prst="ellipse">
            <a:avLst/>
          </a:prstGeom>
          <a:solidFill>
            <a:srgbClr val="4DB8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3963553" y="2826327"/>
            <a:ext cx="182880" cy="207818"/>
          </a:xfrm>
          <a:prstGeom prst="ellipse">
            <a:avLst/>
          </a:prstGeom>
          <a:solidFill>
            <a:srgbClr val="4DB8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4407851" y="2826327"/>
            <a:ext cx="182880" cy="207818"/>
          </a:xfrm>
          <a:prstGeom prst="ellipse">
            <a:avLst/>
          </a:prstGeom>
          <a:solidFill>
            <a:srgbClr val="4DB8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7372973" y="2826327"/>
            <a:ext cx="182880" cy="207818"/>
          </a:xfrm>
          <a:prstGeom prst="ellipse">
            <a:avLst/>
          </a:prstGeom>
          <a:solidFill>
            <a:srgbClr val="FCD9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7820242" y="2826327"/>
            <a:ext cx="182880" cy="207818"/>
          </a:xfrm>
          <a:prstGeom prst="ellipse">
            <a:avLst/>
          </a:prstGeom>
          <a:solidFill>
            <a:srgbClr val="FCD9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8264540" y="2826327"/>
            <a:ext cx="182880" cy="207818"/>
          </a:xfrm>
          <a:prstGeom prst="ellipse">
            <a:avLst/>
          </a:prstGeom>
          <a:solidFill>
            <a:srgbClr val="FCD9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371320" y="2732187"/>
            <a:ext cx="19669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4DB8AF"/>
                </a:solidFill>
                <a:cs typeface="+mn-ea"/>
                <a:sym typeface="+mn-lt"/>
              </a:rPr>
              <a:t>2019</a:t>
            </a:r>
            <a:r>
              <a:rPr lang="zh-CN" altLang="en-US" sz="2400" b="1" dirty="0" smtClean="0">
                <a:solidFill>
                  <a:srgbClr val="4DB8AF"/>
                </a:solidFill>
                <a:cs typeface="+mn-ea"/>
                <a:sym typeface="+mn-lt"/>
              </a:rPr>
              <a:t>年</a:t>
            </a:r>
            <a:r>
              <a:rPr lang="en-US" altLang="zh-CN" sz="2400" b="1" dirty="0" smtClean="0">
                <a:solidFill>
                  <a:srgbClr val="4DB8AF"/>
                </a:solidFill>
                <a:cs typeface="+mn-ea"/>
                <a:sym typeface="+mn-lt"/>
              </a:rPr>
              <a:t>5</a:t>
            </a:r>
            <a:r>
              <a:rPr lang="zh-CN" altLang="en-US" sz="2400" b="1" dirty="0" smtClean="0">
                <a:solidFill>
                  <a:srgbClr val="4DB8AF"/>
                </a:solidFill>
                <a:cs typeface="+mn-ea"/>
                <a:sym typeface="+mn-lt"/>
              </a:rPr>
              <a:t>月</a:t>
            </a:r>
            <a:endParaRPr lang="zh-CN" altLang="en-US" sz="2400" b="1" dirty="0" smtClean="0">
              <a:solidFill>
                <a:srgbClr val="4DB8AF"/>
              </a:solidFill>
              <a:cs typeface="+mn-ea"/>
              <a:sym typeface="+mn-lt"/>
            </a:endParaRPr>
          </a:p>
          <a:p>
            <a:endParaRPr lang="zh-CN" altLang="en-US" dirty="0">
              <a:solidFill>
                <a:srgbClr val="4DB8AF"/>
              </a:solidFill>
              <a:cs typeface="+mn-ea"/>
              <a:sym typeface="+mn-lt"/>
            </a:endParaRP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36789">
            <a:off x="4968089" y="2310387"/>
            <a:ext cx="2206943" cy="1341236"/>
          </a:xfrm>
          <a:prstGeom prst="rect">
            <a:avLst/>
          </a:prstGeom>
        </p:spPr>
      </p:pic>
      <p:sp>
        <p:nvSpPr>
          <p:cNvPr id="37" name="文本框 36"/>
          <p:cNvSpPr txBox="1"/>
          <p:nvPr/>
        </p:nvSpPr>
        <p:spPr>
          <a:xfrm>
            <a:off x="5256922" y="2728628"/>
            <a:ext cx="19669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4DB8AF"/>
                </a:solidFill>
                <a:cs typeface="+mn-ea"/>
                <a:sym typeface="+mn-lt"/>
              </a:rPr>
              <a:t>2020</a:t>
            </a:r>
            <a:r>
              <a:rPr lang="zh-CN" altLang="en-US" sz="2400" b="1" dirty="0" smtClean="0">
                <a:solidFill>
                  <a:srgbClr val="4DB8AF"/>
                </a:solidFill>
                <a:cs typeface="+mn-ea"/>
                <a:sym typeface="+mn-lt"/>
              </a:rPr>
              <a:t>年</a:t>
            </a:r>
            <a:r>
              <a:rPr lang="en-US" altLang="zh-CN" sz="2400" b="1" dirty="0" smtClean="0">
                <a:solidFill>
                  <a:srgbClr val="4DB8AF"/>
                </a:solidFill>
                <a:cs typeface="+mn-ea"/>
                <a:sym typeface="+mn-lt"/>
              </a:rPr>
              <a:t>3</a:t>
            </a:r>
            <a:r>
              <a:rPr lang="zh-CN" altLang="en-US" sz="2400" b="1" dirty="0" smtClean="0">
                <a:solidFill>
                  <a:srgbClr val="4DB8AF"/>
                </a:solidFill>
                <a:cs typeface="+mn-ea"/>
                <a:sym typeface="+mn-lt"/>
              </a:rPr>
              <a:t>月</a:t>
            </a:r>
            <a:endParaRPr lang="zh-CN" altLang="en-US" sz="2400" b="1" dirty="0" smtClean="0">
              <a:solidFill>
                <a:srgbClr val="4DB8AF"/>
              </a:solidFill>
              <a:cs typeface="+mn-ea"/>
              <a:sym typeface="+mn-lt"/>
            </a:endParaRPr>
          </a:p>
          <a:p>
            <a:endParaRPr lang="zh-CN" altLang="en-US" dirty="0">
              <a:solidFill>
                <a:srgbClr val="4DB8AF"/>
              </a:solidFill>
              <a:cs typeface="+mn-ea"/>
              <a:sym typeface="+mn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9047758" y="2732802"/>
            <a:ext cx="19669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4DB8AF"/>
                </a:solidFill>
                <a:cs typeface="+mn-ea"/>
                <a:sym typeface="+mn-lt"/>
              </a:rPr>
              <a:t>2021</a:t>
            </a:r>
            <a:r>
              <a:rPr lang="zh-CN" altLang="en-US" sz="2400" b="1" dirty="0" smtClean="0">
                <a:solidFill>
                  <a:srgbClr val="4DB8AF"/>
                </a:solidFill>
                <a:cs typeface="+mn-ea"/>
                <a:sym typeface="+mn-lt"/>
              </a:rPr>
              <a:t>年</a:t>
            </a:r>
            <a:r>
              <a:rPr lang="en-US" altLang="zh-CN" sz="2400" b="1" dirty="0" smtClean="0">
                <a:solidFill>
                  <a:srgbClr val="4DB8AF"/>
                </a:solidFill>
                <a:cs typeface="+mn-ea"/>
                <a:sym typeface="+mn-lt"/>
              </a:rPr>
              <a:t>6</a:t>
            </a:r>
            <a:r>
              <a:rPr lang="zh-CN" altLang="en-US" sz="2400" b="1" dirty="0" smtClean="0">
                <a:solidFill>
                  <a:srgbClr val="4DB8AF"/>
                </a:solidFill>
                <a:cs typeface="+mn-ea"/>
                <a:sym typeface="+mn-lt"/>
              </a:rPr>
              <a:t>月</a:t>
            </a:r>
            <a:endParaRPr lang="zh-CN" altLang="en-US" sz="2400" b="1" dirty="0" smtClean="0">
              <a:solidFill>
                <a:srgbClr val="4DB8AF"/>
              </a:solidFill>
              <a:cs typeface="+mn-ea"/>
              <a:sym typeface="+mn-lt"/>
            </a:endParaRPr>
          </a:p>
          <a:p>
            <a:endParaRPr lang="zh-CN" altLang="en-US" dirty="0">
              <a:solidFill>
                <a:srgbClr val="4DB8AF"/>
              </a:solidFill>
              <a:cs typeface="+mn-ea"/>
              <a:sym typeface="+mn-lt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4710105" y="-64127"/>
            <a:ext cx="2771791" cy="1940773"/>
            <a:chOff x="4555766" y="58189"/>
            <a:chExt cx="2825571" cy="1978429"/>
          </a:xfrm>
        </p:grpSpPr>
        <p:sp>
          <p:nvSpPr>
            <p:cNvPr id="17" name="文本框 16"/>
            <p:cNvSpPr txBox="1"/>
            <p:nvPr/>
          </p:nvSpPr>
          <p:spPr>
            <a:xfrm>
              <a:off x="4894811" y="676345"/>
              <a:ext cx="2402378" cy="721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>
                  <a:solidFill>
                    <a:srgbClr val="4DB8AF"/>
                  </a:solidFill>
                  <a:cs typeface="+mn-ea"/>
                  <a:sym typeface="+mn-lt"/>
                </a:rPr>
                <a:t>获奖荣誉</a:t>
              </a:r>
              <a:endParaRPr lang="zh-CN" altLang="en-US" sz="4000" dirty="0">
                <a:solidFill>
                  <a:srgbClr val="4DB8AF"/>
                </a:solidFill>
                <a:cs typeface="+mn-ea"/>
                <a:sym typeface="+mn-lt"/>
              </a:endParaRPr>
            </a:p>
          </p:txBody>
        </p:sp>
        <p:pic>
          <p:nvPicPr>
            <p:cNvPr id="39" name="图片 38"/>
            <p:cNvPicPr>
              <a:picLocks noChangeAspect="1"/>
            </p:cNvPicPr>
            <p:nvPr/>
          </p:nvPicPr>
          <p:blipFill rotWithShape="1">
            <a:blip r:embed="rId4" cstate="screen"/>
            <a:srcRect/>
            <a:stretch>
              <a:fillRect/>
            </a:stretch>
          </p:blipFill>
          <p:spPr>
            <a:xfrm>
              <a:off x="4555766" y="58189"/>
              <a:ext cx="2825571" cy="1978429"/>
            </a:xfrm>
            <a:prstGeom prst="rect">
              <a:avLst/>
            </a:prstGeom>
          </p:spPr>
        </p:pic>
      </p:grpSp>
      <p:pic>
        <p:nvPicPr>
          <p:cNvPr id="42" name="图片 41"/>
          <p:cNvPicPr>
            <a:picLocks noChangeAspect="1"/>
          </p:cNvPicPr>
          <p:nvPr/>
        </p:nvPicPr>
        <p:blipFill rotWithShape="1">
          <a:blip r:embed="rId5" cstate="screen"/>
          <a:srcRect l="-584"/>
          <a:stretch>
            <a:fillRect/>
          </a:stretch>
        </p:blipFill>
        <p:spPr>
          <a:xfrm rot="929564">
            <a:off x="948323" y="544094"/>
            <a:ext cx="1094971" cy="639484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 rotWithShape="1">
          <a:blip r:embed="rId5" cstate="screen"/>
          <a:srcRect l="-584"/>
          <a:stretch>
            <a:fillRect/>
          </a:stretch>
        </p:blipFill>
        <p:spPr>
          <a:xfrm rot="280517">
            <a:off x="2896867" y="1165924"/>
            <a:ext cx="1094971" cy="639484"/>
          </a:xfrm>
          <a:prstGeom prst="rect">
            <a:avLst/>
          </a:prstGeom>
        </p:spPr>
      </p:pic>
      <p:pic>
        <p:nvPicPr>
          <p:cNvPr id="44" name="图片 43"/>
          <p:cNvPicPr>
            <a:picLocks noChangeAspect="1"/>
          </p:cNvPicPr>
          <p:nvPr/>
        </p:nvPicPr>
        <p:blipFill rotWithShape="1">
          <a:blip r:embed="rId5" cstate="screen"/>
          <a:srcRect l="-584"/>
          <a:stretch>
            <a:fillRect/>
          </a:stretch>
        </p:blipFill>
        <p:spPr>
          <a:xfrm rot="280517">
            <a:off x="8324991" y="569726"/>
            <a:ext cx="1094971" cy="639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1000">
        <p15:prstTrans prst="drape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 tmFilter="0,0; .5, 1; 1, 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 tmFilter="0,0; .5, 1; 1, 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/>
      <p:bldP spid="37" grpId="0"/>
      <p:bldP spid="38" grpId="0"/>
    </p:bldLst>
  </p:timing>
</p:sld>
</file>

<file path=ppt/tags/tag1.xml><?xml version="1.0" encoding="utf-8"?>
<p:tagLst xmlns:p="http://schemas.openxmlformats.org/presentationml/2006/main">
  <p:tag name="PA" val="v3.0.1"/>
</p:tagLst>
</file>

<file path=ppt/tags/tag2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www.pptying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iotmzmo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849</Words>
  <Application>WPS 演示</Application>
  <PresentationFormat>宽屏</PresentationFormat>
  <Paragraphs>145</Paragraphs>
  <Slides>21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34" baseType="lpstr">
      <vt:lpstr>Arial</vt:lpstr>
      <vt:lpstr>宋体</vt:lpstr>
      <vt:lpstr>Wingdings</vt:lpstr>
      <vt:lpstr>汉仪小麦体简</vt:lpstr>
      <vt:lpstr>微软雅黑</vt:lpstr>
      <vt:lpstr>Arial Unicode MS</vt:lpstr>
      <vt:lpstr>Calibri</vt:lpstr>
      <vt:lpstr>Meiryo</vt:lpstr>
      <vt:lpstr>Yu Gothic UI</vt:lpstr>
      <vt:lpstr>Arial Narrow</vt:lpstr>
      <vt:lpstr>Calibri Light</vt:lpstr>
      <vt:lpstr>www.pptying.com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49</cp:revision>
  <dcterms:created xsi:type="dcterms:W3CDTF">2019-09-28T01:19:00Z</dcterms:created>
  <dcterms:modified xsi:type="dcterms:W3CDTF">2024-05-03T06:48:48Z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CF6D379E8BD3415FB8D5B14AEA51B616_13</vt:lpwstr>
  </property>
  <property fmtid="{D5CDD505-2E9C-101B-9397-08002B2CF9AE}" pid="3" name="KSOProductBuildVer">
    <vt:lpwstr>2052-12.1.0.16417</vt:lpwstr>
  </property>
</Properties>
</file>