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80" r:id="rId3"/>
    <p:sldId id="281" r:id="rId4"/>
    <p:sldId id="282" r:id="rId5"/>
    <p:sldId id="287" r:id="rId6"/>
    <p:sldId id="261" r:id="rId7"/>
    <p:sldId id="286" r:id="rId8"/>
    <p:sldId id="288" r:id="rId9"/>
    <p:sldId id="283" r:id="rId10"/>
    <p:sldId id="289" r:id="rId11"/>
    <p:sldId id="290" r:id="rId12"/>
    <p:sldId id="291" r:id="rId13"/>
    <p:sldId id="284" r:id="rId14"/>
    <p:sldId id="292" r:id="rId15"/>
    <p:sldId id="293" r:id="rId16"/>
    <p:sldId id="294" r:id="rId17"/>
    <p:sldId id="285" r:id="rId18"/>
    <p:sldId id="295" r:id="rId19"/>
    <p:sldId id="296" r:id="rId20"/>
    <p:sldId id="297" r:id="rId21"/>
    <p:sldId id="304"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E94"/>
    <a:srgbClr val="FDBF0F"/>
    <a:srgbClr val="2C1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14" d="100"/>
          <a:sy n="114" d="100"/>
        </p:scale>
        <p:origin x="360" y="108"/>
      </p:cViewPr>
      <p:guideLst>
        <p:guide orient="horz" pos="2160"/>
        <p:guide pos="2978"/>
      </p:guideLst>
    </p:cSldViewPr>
  </p:slideViewPr>
  <p:notesTextViewPr>
    <p:cViewPr>
      <p:scale>
        <a:sx n="1" d="1"/>
        <a:sy n="1" d="1"/>
      </p:scale>
      <p:origin x="0" y="0"/>
    </p:cViewPr>
  </p:notesTextViewPr>
  <p:notesViewPr>
    <p:cSldViewPr snapToGrid="0">
      <p:cViewPr varScale="1">
        <p:scale>
          <a:sx n="66" d="100"/>
          <a:sy n="66" d="100"/>
        </p:scale>
        <p:origin x="3564"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4A7D4-8395-4A36-AE7D-CC0768C4BD9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8F050-8134-4387-AE4D-D66922A8810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450E2-074D-4A3B-915F-EC7EB90922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EF26-7727-409A-A4D9-1729874E48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040CF63-C8C3-4EF7-953D-BE4C8E7B7E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4040CF63-C8C3-4EF7-953D-BE4C8E7B7E0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F453502-899B-40D2-B8A4-201F01F606F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252" r="80427"/>
          <a:stretch>
            <a:fillRect/>
          </a:stretch>
        </p:blipFill>
        <p:spPr>
          <a:xfrm>
            <a:off x="0" y="223024"/>
            <a:ext cx="2386361" cy="6634976"/>
          </a:xfrm>
          <a:prstGeom prst="rect">
            <a:avLst/>
          </a:prstGeom>
        </p:spPr>
      </p:pic>
      <p:sp>
        <p:nvSpPr>
          <p:cNvPr id="4" name="矩形 3"/>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7561" b="27479"/>
          <a:stretch>
            <a:fillRect/>
          </a:stretch>
        </p:blipFill>
        <p:spPr>
          <a:xfrm>
            <a:off x="2141034" y="0"/>
            <a:ext cx="10050966" cy="4973444"/>
          </a:xfrm>
          <a:prstGeom prst="rect">
            <a:avLst/>
          </a:prstGeom>
        </p:spPr>
      </p:pic>
      <p:sp>
        <p:nvSpPr>
          <p:cNvPr id="9" name="文本框 8"/>
          <p:cNvSpPr txBox="1"/>
          <p:nvPr/>
        </p:nvSpPr>
        <p:spPr>
          <a:xfrm>
            <a:off x="1527716" y="1969301"/>
            <a:ext cx="7627435" cy="1323439"/>
          </a:xfrm>
          <a:prstGeom prst="rect">
            <a:avLst/>
          </a:prstGeom>
          <a:noFill/>
        </p:spPr>
        <p:txBody>
          <a:bodyPr wrap="square" rtlCol="0">
            <a:spAutoFit/>
          </a:bodyPr>
          <a:lstStyle/>
          <a:p>
            <a:r>
              <a:rPr lang="zh-CN" altLang="en-US" sz="8000" i="1" dirty="0">
                <a:solidFill>
                  <a:srgbClr val="FDBF0F"/>
                </a:solidFill>
                <a:latin typeface="思源宋体 Heavy" panose="02020900000000000000" pitchFamily="18" charset="-122"/>
                <a:ea typeface="思源宋体 Heavy" panose="02020900000000000000" pitchFamily="18" charset="-122"/>
              </a:rPr>
              <a:t>中秋佳节</a:t>
            </a:r>
            <a:endParaRPr lang="zh-CN" altLang="en-US" sz="8000" i="1" dirty="0">
              <a:solidFill>
                <a:srgbClr val="FDBF0F"/>
              </a:solidFill>
              <a:latin typeface="思源宋体 Heavy" panose="02020900000000000000" pitchFamily="18" charset="-122"/>
              <a:ea typeface="思源宋体 Heavy" panose="02020900000000000000" pitchFamily="18" charset="-122"/>
            </a:endParaRPr>
          </a:p>
        </p:txBody>
      </p:sp>
      <p:sp>
        <p:nvSpPr>
          <p:cNvPr id="11" name="文本框 10"/>
          <p:cNvSpPr txBox="1"/>
          <p:nvPr/>
        </p:nvSpPr>
        <p:spPr>
          <a:xfrm>
            <a:off x="0" y="5798632"/>
            <a:ext cx="12192000" cy="460375"/>
          </a:xfrm>
          <a:prstGeom prst="rect">
            <a:avLst/>
          </a:prstGeom>
          <a:noFill/>
        </p:spPr>
        <p:txBody>
          <a:bodyPr wrap="square" rtlCol="0">
            <a:spAutoFit/>
          </a:bodyPr>
          <a:lstStyle/>
          <a:p>
            <a:pPr algn="ctr"/>
            <a:r>
              <a:rPr lang="zh-CN" altLang="en-US" sz="2400" dirty="0">
                <a:latin typeface="+mn-ea"/>
              </a:rPr>
              <a:t>制作人：</a:t>
            </a:r>
            <a:r>
              <a:rPr lang="en-US" altLang="zh-CN" sz="2400" dirty="0">
                <a:latin typeface="+mn-ea"/>
              </a:rPr>
              <a:t>PPT</a:t>
            </a:r>
            <a:r>
              <a:rPr lang="zh-CN" altLang="en-US" sz="2400" dirty="0">
                <a:latin typeface="+mn-ea"/>
              </a:rPr>
              <a:t>营</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41855" y="1359947"/>
            <a:ext cx="2710722" cy="1806695"/>
          </a:xfrm>
          <a:custGeom>
            <a:avLst/>
            <a:gdLst>
              <a:gd name="connsiteX0" fmla="*/ 0 w 1931670"/>
              <a:gd name="connsiteY0" fmla="*/ 0 h 2274570"/>
              <a:gd name="connsiteX1" fmla="*/ 1931670 w 1931670"/>
              <a:gd name="connsiteY1" fmla="*/ 0 h 2274570"/>
              <a:gd name="connsiteX2" fmla="*/ 1931670 w 1931670"/>
              <a:gd name="connsiteY2" fmla="*/ 2274570 h 2274570"/>
              <a:gd name="connsiteX3" fmla="*/ 0 w 1931670"/>
              <a:gd name="connsiteY3" fmla="*/ 2274570 h 2274570"/>
            </a:gdLst>
            <a:ahLst/>
            <a:cxnLst>
              <a:cxn ang="0">
                <a:pos x="connsiteX0" y="connsiteY0"/>
              </a:cxn>
              <a:cxn ang="0">
                <a:pos x="connsiteX1" y="connsiteY1"/>
              </a:cxn>
              <a:cxn ang="0">
                <a:pos x="connsiteX2" y="connsiteY2"/>
              </a:cxn>
              <a:cxn ang="0">
                <a:pos x="connsiteX3" y="connsiteY3"/>
              </a:cxn>
            </a:cxnLst>
            <a:rect l="l" t="t" r="r" b="b"/>
            <a:pathLst>
              <a:path w="1931670" h="2274570">
                <a:moveTo>
                  <a:pt x="0" y="0"/>
                </a:moveTo>
                <a:lnTo>
                  <a:pt x="1931670" y="0"/>
                </a:lnTo>
                <a:lnTo>
                  <a:pt x="1931670" y="2274570"/>
                </a:lnTo>
                <a:lnTo>
                  <a:pt x="0" y="2274570"/>
                </a:lnTo>
                <a:close/>
              </a:path>
            </a:pathLst>
          </a:custGeom>
        </p:spPr>
      </p:pic>
      <p:sp>
        <p:nvSpPr>
          <p:cNvPr id="21" name="文本框 2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737310" y="1359947"/>
            <a:ext cx="4945558" cy="1538883"/>
          </a:xfrm>
          <a:prstGeom prst="rect">
            <a:avLst/>
          </a:prstGeom>
          <a:noFill/>
        </p:spPr>
        <p:txBody>
          <a:bodyPr vert="horz" wrap="square" rtlCol="0">
            <a:spAutoFit/>
          </a:bodyPr>
          <a:lstStyle/>
          <a:p>
            <a:pPr>
              <a:lnSpc>
                <a:spcPct val="150000"/>
              </a:lnSpc>
            </a:pPr>
            <a:r>
              <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endPar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文本框 2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802060" y="1330515"/>
            <a:ext cx="492443" cy="1635221"/>
          </a:xfrm>
          <a:prstGeom prst="rect">
            <a:avLst/>
          </a:prstGeom>
          <a:noFill/>
        </p:spPr>
        <p:txBody>
          <a:bodyPr vert="eaVert"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阖家欢乐</a:t>
            </a:r>
            <a:endPar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 name="文本框 2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737305" y="3684451"/>
            <a:ext cx="4945558" cy="1538883"/>
          </a:xfrm>
          <a:prstGeom prst="rect">
            <a:avLst/>
          </a:prstGeom>
          <a:noFill/>
        </p:spPr>
        <p:txBody>
          <a:bodyPr vert="horz" wrap="square" rtlCol="0">
            <a:spAutoFit/>
          </a:bodyPr>
          <a:lstStyle/>
          <a:p>
            <a:pPr>
              <a:lnSpc>
                <a:spcPct val="150000"/>
              </a:lnSpc>
            </a:pPr>
            <a:r>
              <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endPar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802060" y="3674073"/>
            <a:ext cx="492443" cy="1635221"/>
          </a:xfrm>
          <a:prstGeom prst="rect">
            <a:avLst/>
          </a:prstGeom>
          <a:noFill/>
        </p:spPr>
        <p:txBody>
          <a:bodyPr vert="eaVert"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阖家欢乐</a:t>
            </a:r>
            <a:endPar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41855" y="3616938"/>
            <a:ext cx="2710722" cy="1806695"/>
          </a:xfrm>
          <a:custGeom>
            <a:avLst/>
            <a:gdLst>
              <a:gd name="connsiteX0" fmla="*/ 0 w 1931670"/>
              <a:gd name="connsiteY0" fmla="*/ 0 h 2274570"/>
              <a:gd name="connsiteX1" fmla="*/ 1931670 w 1931670"/>
              <a:gd name="connsiteY1" fmla="*/ 0 h 2274570"/>
              <a:gd name="connsiteX2" fmla="*/ 1931670 w 1931670"/>
              <a:gd name="connsiteY2" fmla="*/ 2274570 h 2274570"/>
              <a:gd name="connsiteX3" fmla="*/ 0 w 1931670"/>
              <a:gd name="connsiteY3" fmla="*/ 2274570 h 2274570"/>
            </a:gdLst>
            <a:ahLst/>
            <a:cxnLst>
              <a:cxn ang="0">
                <a:pos x="connsiteX0" y="connsiteY0"/>
              </a:cxn>
              <a:cxn ang="0">
                <a:pos x="connsiteX1" y="connsiteY1"/>
              </a:cxn>
              <a:cxn ang="0">
                <a:pos x="connsiteX2" y="connsiteY2"/>
              </a:cxn>
              <a:cxn ang="0">
                <a:pos x="connsiteX3" y="connsiteY3"/>
              </a:cxn>
            </a:cxnLst>
            <a:rect l="l" t="t" r="r" b="b"/>
            <a:pathLst>
              <a:path w="1931670" h="2274570">
                <a:moveTo>
                  <a:pt x="0" y="0"/>
                </a:moveTo>
                <a:lnTo>
                  <a:pt x="1931670" y="0"/>
                </a:lnTo>
                <a:lnTo>
                  <a:pt x="1931670" y="2274570"/>
                </a:lnTo>
                <a:lnTo>
                  <a:pt x="0" y="227457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 name="矩形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559100" y="1115241"/>
            <a:ext cx="9106751" cy="1846766"/>
          </a:xfrm>
          <a:prstGeom prst="rect">
            <a:avLst/>
          </a:prstGeom>
          <a:solidFill>
            <a:srgbClr val="6A4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1" name="文本框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588307" y="1807791"/>
            <a:ext cx="7138772" cy="461665"/>
          </a:xfrm>
          <a:prstGeom prst="rect">
            <a:avLst/>
          </a:prstGeom>
          <a:noFill/>
        </p:spPr>
        <p:txBody>
          <a:bodyPr vert="horz" wrap="square" rtlCol="0">
            <a:spAutoFit/>
          </a:bodyPr>
          <a:lstStyle/>
          <a:p>
            <a:pPr algn="dist"/>
            <a:r>
              <a:rPr lang="zh-CN" altLang="en-US" sz="2400" dirty="0">
                <a:solidFill>
                  <a:schemeClr val="bg1"/>
                </a:solidFill>
                <a:latin typeface="+mn-ea"/>
                <a:cs typeface="阿里巴巴普惠体 R" panose="00020600040101010101" pitchFamily="18" charset="-122"/>
              </a:rPr>
              <a:t>但愿人长久千里共婵娟</a:t>
            </a:r>
            <a:endParaRPr lang="en-US" altLang="zh-CN" sz="2400" dirty="0">
              <a:solidFill>
                <a:schemeClr val="bg1"/>
              </a:solidFill>
              <a:latin typeface="+mn-ea"/>
              <a:cs typeface="阿里巴巴普惠体 R" panose="00020600040101010101" pitchFamily="18" charset="-122"/>
            </a:endParaRPr>
          </a:p>
        </p:txBody>
      </p:sp>
      <p:grpSp>
        <p:nvGrpSpPr>
          <p:cNvPr id="12" name="组合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739591" y="3550309"/>
            <a:ext cx="2507637" cy="1926297"/>
            <a:chOff x="1952201" y="1523105"/>
            <a:chExt cx="2507637" cy="1926297"/>
          </a:xfrm>
        </p:grpSpPr>
        <p:sp>
          <p:nvSpPr>
            <p:cNvPr id="13" name="文本框 12"/>
            <p:cNvSpPr txBox="1"/>
            <p:nvPr/>
          </p:nvSpPr>
          <p:spPr>
            <a:xfrm>
              <a:off x="1952201" y="1923215"/>
              <a:ext cx="2507637" cy="1526187"/>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mn-ea"/>
                </a:rPr>
                <a:t>中秋之夜，有燃灯以助月色的风俗。如今湖广一带仍有用瓦片叠塔于塔上燃灯的节俗。</a:t>
              </a:r>
              <a:endParaRPr lang="zh-CN" altLang="en-US" sz="1600" dirty="0">
                <a:solidFill>
                  <a:schemeClr val="tx1">
                    <a:lumMod val="95000"/>
                    <a:lumOff val="5000"/>
                  </a:schemeClr>
                </a:solidFill>
                <a:latin typeface="+mn-ea"/>
              </a:endParaRPr>
            </a:p>
          </p:txBody>
        </p:sp>
        <p:sp>
          <p:nvSpPr>
            <p:cNvPr id="14" name="文本框 13"/>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放孔明灯</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grpSp>
        <p:nvGrpSpPr>
          <p:cNvPr id="15" name="组合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4842181" y="3550309"/>
            <a:ext cx="2507637" cy="1926297"/>
            <a:chOff x="1952201" y="1523105"/>
            <a:chExt cx="2507637" cy="1926297"/>
          </a:xfrm>
        </p:grpSpPr>
        <p:sp>
          <p:nvSpPr>
            <p:cNvPr id="16" name="文本框 15"/>
            <p:cNvSpPr txBox="1"/>
            <p:nvPr/>
          </p:nvSpPr>
          <p:spPr>
            <a:xfrm>
              <a:off x="1952201" y="1923215"/>
              <a:ext cx="2507637" cy="1526187"/>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mn-ea"/>
                </a:rPr>
                <a:t>中秋之夜，有燃灯以助月色的风俗。如今湖广一带仍有用瓦片叠塔于塔上燃灯的节俗。</a:t>
              </a:r>
              <a:endParaRPr lang="zh-CN" altLang="en-US" sz="1600" dirty="0">
                <a:solidFill>
                  <a:schemeClr val="tx1">
                    <a:lumMod val="95000"/>
                    <a:lumOff val="5000"/>
                  </a:schemeClr>
                </a:solidFill>
                <a:latin typeface="+mn-ea"/>
              </a:endParaRPr>
            </a:p>
          </p:txBody>
        </p:sp>
        <p:sp>
          <p:nvSpPr>
            <p:cNvPr id="17" name="文本框 16"/>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放孔明灯</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grpSp>
        <p:nvGrpSpPr>
          <p:cNvPr id="18" name="组合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7943718" y="3550309"/>
            <a:ext cx="2507637" cy="1926297"/>
            <a:chOff x="1952201" y="1523105"/>
            <a:chExt cx="2507637" cy="1926297"/>
          </a:xfrm>
        </p:grpSpPr>
        <p:sp>
          <p:nvSpPr>
            <p:cNvPr id="20" name="文本框 19"/>
            <p:cNvSpPr txBox="1"/>
            <p:nvPr/>
          </p:nvSpPr>
          <p:spPr>
            <a:xfrm>
              <a:off x="1952201" y="1923215"/>
              <a:ext cx="2507637" cy="1526187"/>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mn-ea"/>
                </a:rPr>
                <a:t>中秋之夜，有燃灯以助月色的风俗。如今湖广一带仍有用瓦片叠塔于塔上燃灯的节俗。</a:t>
              </a:r>
              <a:endParaRPr lang="zh-CN" altLang="en-US" sz="1600" dirty="0">
                <a:solidFill>
                  <a:schemeClr val="tx1">
                    <a:lumMod val="95000"/>
                    <a:lumOff val="5000"/>
                  </a:schemeClr>
                </a:solidFill>
                <a:latin typeface="+mn-ea"/>
              </a:endParaRPr>
            </a:p>
          </p:txBody>
        </p:sp>
        <p:sp>
          <p:nvSpPr>
            <p:cNvPr id="26" name="文本框 25"/>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放孔明灯</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3298813" y="0"/>
            <a:ext cx="8893187" cy="4400549"/>
          </a:xfrm>
          <a:prstGeom prst="rect">
            <a:avLst/>
          </a:prstGeom>
        </p:spPr>
      </p:pic>
      <p:sp>
        <p:nvSpPr>
          <p:cNvPr id="27" name="矩形 2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685869" y="3217127"/>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8" name="文本框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28573" y="266535"/>
            <a:ext cx="4922409" cy="3770263"/>
          </a:xfrm>
          <a:prstGeom prst="rect">
            <a:avLst/>
          </a:prstGeom>
          <a:noFill/>
        </p:spPr>
        <p:txBody>
          <a:bodyPr vert="horz" wrap="square" rtlCol="0">
            <a:spAutoFit/>
          </a:bodyPr>
          <a:lstStyle/>
          <a:p>
            <a:r>
              <a:rPr lang="en-US" altLang="zh-CN"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rPr>
              <a:t>03</a:t>
            </a:r>
            <a:endParaRPr lang="zh-CN" altLang="en-US"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0" name="文本框 2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3447617"/>
            <a:ext cx="4242882" cy="646331"/>
          </a:xfrm>
          <a:prstGeom prst="rect">
            <a:avLst/>
          </a:prstGeom>
          <a:noFill/>
        </p:spPr>
        <p:txBody>
          <a:bodyPr vert="horz" wrap="square" rtlCol="0">
            <a:spAutoFit/>
          </a:bodyPr>
          <a:lstStyle/>
          <a:p>
            <a:pPr algn="dist"/>
            <a:r>
              <a:rPr lang="zh-CN" altLang="en-US" sz="3600" dirty="0">
                <a:latin typeface="+mn-ea"/>
                <a:cs typeface="阿里巴巴普惠体 R" panose="00020600040101010101" pitchFamily="18" charset="-122"/>
              </a:rPr>
              <a:t>中秋的习惯</a:t>
            </a:r>
            <a:endParaRPr lang="zh-CN" altLang="en-US" sz="3600" dirty="0">
              <a:latin typeface="+mn-ea"/>
              <a:cs typeface="阿里巴巴普惠体 R" panose="00020600040101010101" pitchFamily="18" charset="-122"/>
            </a:endParaRPr>
          </a:p>
        </p:txBody>
      </p:sp>
      <p:sp>
        <p:nvSpPr>
          <p:cNvPr id="31"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4084524"/>
            <a:ext cx="4305408" cy="978729"/>
          </a:xfrm>
          <a:prstGeom prst="rect">
            <a:avLst/>
          </a:prstGeom>
          <a:noFill/>
        </p:spPr>
        <p:txBody>
          <a:bodyPr vert="horz" wrap="square" rtlCol="0">
            <a:spAutoFit/>
          </a:bodyPr>
          <a:lstStyle/>
          <a:p>
            <a:pPr>
              <a:lnSpc>
                <a:spcPct val="12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3" name="矩形 32"/>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2000"/>
                                        <p:tgtEl>
                                          <p:spTgt spid="3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931460" y="3768010"/>
            <a:ext cx="2562482" cy="1707895"/>
          </a:xfrm>
          <a:custGeom>
            <a:avLst/>
            <a:gdLst>
              <a:gd name="connsiteX0" fmla="*/ 0 w 2587083"/>
              <a:gd name="connsiteY0" fmla="*/ 0 h 864220"/>
              <a:gd name="connsiteX1" fmla="*/ 2587083 w 2587083"/>
              <a:gd name="connsiteY1" fmla="*/ 0 h 864220"/>
              <a:gd name="connsiteX2" fmla="*/ 2587083 w 2587083"/>
              <a:gd name="connsiteY2" fmla="*/ 864220 h 864220"/>
              <a:gd name="connsiteX3" fmla="*/ 0 w 2587083"/>
              <a:gd name="connsiteY3" fmla="*/ 864220 h 864220"/>
            </a:gdLst>
            <a:ahLst/>
            <a:cxnLst>
              <a:cxn ang="0">
                <a:pos x="connsiteX0" y="connsiteY0"/>
              </a:cxn>
              <a:cxn ang="0">
                <a:pos x="connsiteX1" y="connsiteY1"/>
              </a:cxn>
              <a:cxn ang="0">
                <a:pos x="connsiteX2" y="connsiteY2"/>
              </a:cxn>
              <a:cxn ang="0">
                <a:pos x="connsiteX3" y="connsiteY3"/>
              </a:cxn>
            </a:cxnLst>
            <a:rect l="l" t="t" r="r" b="b"/>
            <a:pathLst>
              <a:path w="2587083" h="864220">
                <a:moveTo>
                  <a:pt x="0" y="0"/>
                </a:moveTo>
                <a:lnTo>
                  <a:pt x="2587083" y="0"/>
                </a:lnTo>
                <a:lnTo>
                  <a:pt x="2587083" y="864220"/>
                </a:lnTo>
                <a:lnTo>
                  <a:pt x="0" y="864220"/>
                </a:lnTo>
                <a:close/>
              </a:path>
            </a:pathLst>
          </a:custGeom>
        </p:spPr>
      </p:pic>
      <p:sp>
        <p:nvSpPr>
          <p:cNvPr id="23" name="文本框 2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741577" y="2120241"/>
            <a:ext cx="8731141" cy="1304203"/>
          </a:xfrm>
          <a:prstGeom prst="rect">
            <a:avLst/>
          </a:prstGeom>
          <a:noFill/>
        </p:spPr>
        <p:txBody>
          <a:bodyPr vert="horz" wrap="square" rtlCol="0">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中秋节始于唐朝初年，盛行于宋朝，至明清时，已成为与春节齐名的中国传统节日之一。受中华文化的影响，中秋节也是东亚和东南亚一些国家尤其是当地的华人华侨的传统节日。自</a:t>
            </a:r>
            <a:r>
              <a:rPr lang="en-US" altLang="zh-CN"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endPar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946858" y="1331065"/>
            <a:ext cx="4320581" cy="646331"/>
          </a:xfrm>
          <a:prstGeom prst="rect">
            <a:avLst/>
          </a:prstGeom>
          <a:noFill/>
        </p:spPr>
        <p:txBody>
          <a:bodyPr vert="horz" wrap="square" rtlCol="0">
            <a:spAutoFit/>
          </a:bodyPr>
          <a:lstStyle/>
          <a:p>
            <a:pPr algn="dist"/>
            <a:r>
              <a:rPr lang="zh-CN" altLang="en-US" sz="3600" dirty="0">
                <a:ea typeface="阿里巴巴普惠体 R" panose="00020600040101010101" pitchFamily="18" charset="-122"/>
                <a:cs typeface="阿里巴巴普惠体 R" panose="00020600040101010101" pitchFamily="18" charset="-122"/>
              </a:rPr>
              <a:t>中秋团圆</a:t>
            </a:r>
            <a:endParaRPr lang="zh-CN" altLang="en-US" sz="3600" dirty="0">
              <a:ea typeface="阿里巴巴普惠体 R" panose="00020600040101010101" pitchFamily="18" charset="-122"/>
              <a:cs typeface="阿里巴巴普惠体 R" panose="00020600040101010101" pitchFamily="18" charset="-122"/>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659791" y="3768010"/>
            <a:ext cx="2562482" cy="1707895"/>
          </a:xfrm>
          <a:custGeom>
            <a:avLst/>
            <a:gdLst>
              <a:gd name="connsiteX0" fmla="*/ 0 w 2587083"/>
              <a:gd name="connsiteY0" fmla="*/ 0 h 864220"/>
              <a:gd name="connsiteX1" fmla="*/ 2587083 w 2587083"/>
              <a:gd name="connsiteY1" fmla="*/ 0 h 864220"/>
              <a:gd name="connsiteX2" fmla="*/ 2587083 w 2587083"/>
              <a:gd name="connsiteY2" fmla="*/ 864220 h 864220"/>
              <a:gd name="connsiteX3" fmla="*/ 0 w 2587083"/>
              <a:gd name="connsiteY3" fmla="*/ 864220 h 864220"/>
            </a:gdLst>
            <a:ahLst/>
            <a:cxnLst>
              <a:cxn ang="0">
                <a:pos x="connsiteX0" y="connsiteY0"/>
              </a:cxn>
              <a:cxn ang="0">
                <a:pos x="connsiteX1" y="connsiteY1"/>
              </a:cxn>
              <a:cxn ang="0">
                <a:pos x="connsiteX2" y="connsiteY2"/>
              </a:cxn>
              <a:cxn ang="0">
                <a:pos x="connsiteX3" y="connsiteY3"/>
              </a:cxn>
            </a:cxnLst>
            <a:rect l="l" t="t" r="r" b="b"/>
            <a:pathLst>
              <a:path w="2587083" h="864220">
                <a:moveTo>
                  <a:pt x="0" y="0"/>
                </a:moveTo>
                <a:lnTo>
                  <a:pt x="2587083" y="0"/>
                </a:lnTo>
                <a:lnTo>
                  <a:pt x="2587083" y="864220"/>
                </a:lnTo>
                <a:lnTo>
                  <a:pt x="0" y="864220"/>
                </a:lnTo>
                <a:close/>
              </a:path>
            </a:pathLst>
          </a:custGeom>
        </p:spPr>
      </p:pic>
      <p:pic>
        <p:nvPicPr>
          <p:cNvPr id="27" name="图片 2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88122" y="3768009"/>
            <a:ext cx="2562482" cy="1707895"/>
          </a:xfrm>
          <a:custGeom>
            <a:avLst/>
            <a:gdLst>
              <a:gd name="connsiteX0" fmla="*/ 0 w 2587083"/>
              <a:gd name="connsiteY0" fmla="*/ 0 h 864220"/>
              <a:gd name="connsiteX1" fmla="*/ 2587083 w 2587083"/>
              <a:gd name="connsiteY1" fmla="*/ 0 h 864220"/>
              <a:gd name="connsiteX2" fmla="*/ 2587083 w 2587083"/>
              <a:gd name="connsiteY2" fmla="*/ 864220 h 864220"/>
              <a:gd name="connsiteX3" fmla="*/ 0 w 2587083"/>
              <a:gd name="connsiteY3" fmla="*/ 864220 h 864220"/>
            </a:gdLst>
            <a:ahLst/>
            <a:cxnLst>
              <a:cxn ang="0">
                <a:pos x="connsiteX0" y="connsiteY0"/>
              </a:cxn>
              <a:cxn ang="0">
                <a:pos x="connsiteX1" y="connsiteY1"/>
              </a:cxn>
              <a:cxn ang="0">
                <a:pos x="connsiteX2" y="connsiteY2"/>
              </a:cxn>
              <a:cxn ang="0">
                <a:pos x="connsiteX3" y="connsiteY3"/>
              </a:cxn>
            </a:cxnLst>
            <a:rect l="l" t="t" r="r" b="b"/>
            <a:pathLst>
              <a:path w="2587083" h="864220">
                <a:moveTo>
                  <a:pt x="0" y="0"/>
                </a:moveTo>
                <a:lnTo>
                  <a:pt x="2587083" y="0"/>
                </a:lnTo>
                <a:lnTo>
                  <a:pt x="2587083" y="864220"/>
                </a:lnTo>
                <a:lnTo>
                  <a:pt x="0" y="86422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矩形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384189" y="1533409"/>
            <a:ext cx="5064340" cy="359802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806045" y="1783890"/>
            <a:ext cx="4155602" cy="2277547"/>
          </a:xfrm>
          <a:prstGeom prst="rect">
            <a:avLst/>
          </a:prstGeom>
          <a:noFill/>
        </p:spPr>
        <p:txBody>
          <a:bodyPr vert="horz" wrap="square" rtlCol="0">
            <a:spAutoFit/>
          </a:bodyPr>
          <a:lstStyle/>
          <a:p>
            <a:pPr algn="just">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矩形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828240" y="4302213"/>
            <a:ext cx="2876751" cy="462069"/>
          </a:xfrm>
          <a:prstGeom prst="rect">
            <a:avLst/>
          </a:prstGeom>
          <a:solidFill>
            <a:srgbClr val="6A4E94"/>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6" name="文本框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47500" y="4359732"/>
            <a:ext cx="2043814" cy="369332"/>
          </a:xfrm>
          <a:prstGeom prst="rect">
            <a:avLst/>
          </a:prstGeom>
          <a:noFill/>
        </p:spPr>
        <p:txBody>
          <a:bodyPr vert="horz" wrap="square" rtlCol="0">
            <a:spAutoFit/>
          </a:bodyPr>
          <a:lstStyle/>
          <a:p>
            <a:pPr algn="dist"/>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4864" t="66751" r="55896" b="105"/>
          <a:stretch>
            <a:fillRect/>
          </a:stretch>
        </p:blipFill>
        <p:spPr>
          <a:xfrm>
            <a:off x="1365239" y="1394982"/>
            <a:ext cx="4155602" cy="4710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p:stCondLst>
                              <p:cond delay="2500"/>
                            </p:stCondLst>
                            <p:childTnLst>
                              <p:par>
                                <p:cTn id="14" presetID="6"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par>
                          <p:cTn id="17" fill="hold">
                            <p:stCondLst>
                              <p:cond delay="4500"/>
                            </p:stCondLst>
                            <p:childTnLst>
                              <p:par>
                                <p:cTn id="18" presetID="6"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par>
                          <p:cTn id="21" fill="hold">
                            <p:stCondLst>
                              <p:cond delay="6500"/>
                            </p:stCondLst>
                            <p:childTnLst>
                              <p:par>
                                <p:cTn id="22" presetID="6"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4707862" y="1"/>
            <a:ext cx="7484138" cy="3703320"/>
          </a:xfrm>
          <a:prstGeom prst="rect">
            <a:avLst/>
          </a:prstGeom>
        </p:spPr>
      </p:pic>
      <p:sp>
        <p:nvSpPr>
          <p:cNvPr id="7" name="矩形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0" y="959702"/>
            <a:ext cx="10994295" cy="590056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8" name="文本框 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690815" y="550020"/>
            <a:ext cx="12580883" cy="1862048"/>
          </a:xfrm>
          <a:prstGeom prst="rect">
            <a:avLst/>
          </a:prstGeom>
          <a:noFill/>
        </p:spPr>
        <p:txBody>
          <a:bodyPr vert="horz" wrap="square" rtlCol="0">
            <a:spAutoFit/>
          </a:bodyPr>
          <a:lstStyle/>
          <a:p>
            <a:r>
              <a:rPr lang="en-US" altLang="zh-CN" sz="11500" b="1" cap="all" dirty="0">
                <a:solidFill>
                  <a:schemeClr val="bg2"/>
                </a:solidFill>
                <a:ea typeface="阿里巴巴普惠体 R" panose="00020600040101010101" pitchFamily="18" charset="-122"/>
                <a:cs typeface="阿里巴巴普惠体 R" panose="00020600040101010101" pitchFamily="18" charset="-122"/>
              </a:rPr>
              <a:t>Mid-Autumn</a:t>
            </a:r>
            <a:endParaRPr lang="zh-CN" altLang="en-US" sz="11500" b="1" cap="all" dirty="0">
              <a:solidFill>
                <a:schemeClr val="bg2"/>
              </a:solidFill>
              <a:ea typeface="阿里巴巴普惠体 R" panose="00020600040101010101" pitchFamily="18" charset="-122"/>
              <a:cs typeface="阿里巴巴普惠体 R" panose="00020600040101010101" pitchFamily="18" charset="-122"/>
            </a:endParaRPr>
          </a:p>
        </p:txBody>
      </p:sp>
      <p:grpSp>
        <p:nvGrpSpPr>
          <p:cNvPr id="2" name="组合 1"/>
          <p:cNvGrpSpPr/>
          <p:nvPr/>
        </p:nvGrpSpPr>
        <p:grpSpPr>
          <a:xfrm>
            <a:off x="961244" y="1888848"/>
            <a:ext cx="9120165" cy="4293044"/>
            <a:chOff x="961244" y="1888848"/>
            <a:chExt cx="9120165" cy="4293044"/>
          </a:xfrm>
        </p:grpSpPr>
        <p:sp>
          <p:nvSpPr>
            <p:cNvPr id="9" name="文本框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961244" y="2797675"/>
              <a:ext cx="8539941" cy="977191"/>
            </a:xfrm>
            <a:prstGeom prst="rect">
              <a:avLst/>
            </a:prstGeom>
            <a:noFill/>
          </p:spPr>
          <p:txBody>
            <a:bodyPr vert="horz" wrap="square" rtlCol="0">
              <a:spAutoFit/>
            </a:bodyPr>
            <a:lstStyle/>
            <a:p>
              <a:pPr>
                <a:lnSpc>
                  <a:spcPct val="150000"/>
                </a:lnSpc>
              </a:pPr>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endPar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961245" y="1888848"/>
              <a:ext cx="2685401" cy="523220"/>
            </a:xfrm>
            <a:prstGeom prst="rect">
              <a:avLst/>
            </a:prstGeom>
            <a:noFill/>
          </p:spPr>
          <p:txBody>
            <a:bodyPr vert="horz" wrap="square" rtlCol="0">
              <a:spAutoFit/>
            </a:bodyPr>
            <a:lstStyle/>
            <a:p>
              <a:pPr algn="dist"/>
              <a:r>
                <a:rPr lang="zh-CN" altLang="en-US" sz="2800" dirty="0">
                  <a:latin typeface="+mn-ea"/>
                  <a:cs typeface="阿里巴巴普惠体 R" panose="00020600040101010101" pitchFamily="18" charset="-122"/>
                </a:rPr>
                <a:t>千里共婵娟</a:t>
              </a:r>
              <a:endParaRPr lang="zh-CN" altLang="en-US" sz="2800" dirty="0">
                <a:latin typeface="+mn-ea"/>
                <a:cs typeface="阿里巴巴普惠体 R" panose="00020600040101010101" pitchFamily="18" charset="-122"/>
              </a:endParaRPr>
            </a:p>
          </p:txBody>
        </p:sp>
        <p:sp>
          <p:nvSpPr>
            <p:cNvPr id="12" name="文本框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229278" y="4459443"/>
              <a:ext cx="4852131" cy="1438855"/>
            </a:xfrm>
            <a:prstGeom prst="rect">
              <a:avLst/>
            </a:prstGeom>
            <a:noFill/>
          </p:spPr>
          <p:txBody>
            <a:bodyPr vert="horz" wrap="square" rtlCol="0">
              <a:spAutoFit/>
            </a:bodyPr>
            <a:lstStyle/>
            <a:p>
              <a:pPr>
                <a:lnSpc>
                  <a:spcPct val="150000"/>
                </a:lnSpc>
              </a:pPr>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a:t>
              </a:r>
              <a:endPar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831" t="27541" r="12105" b="24913"/>
            <a:stretch>
              <a:fillRect/>
            </a:stretch>
          </p:blipFill>
          <p:spPr>
            <a:xfrm>
              <a:off x="961244" y="3964649"/>
              <a:ext cx="3687100" cy="22172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3298813" y="0"/>
            <a:ext cx="8893187" cy="4400549"/>
          </a:xfrm>
          <a:prstGeom prst="rect">
            <a:avLst/>
          </a:prstGeom>
        </p:spPr>
      </p:pic>
      <p:sp>
        <p:nvSpPr>
          <p:cNvPr id="27" name="矩形 2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685869" y="3217127"/>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8" name="文本框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28573" y="266535"/>
            <a:ext cx="4922409" cy="3770263"/>
          </a:xfrm>
          <a:prstGeom prst="rect">
            <a:avLst/>
          </a:prstGeom>
          <a:noFill/>
        </p:spPr>
        <p:txBody>
          <a:bodyPr vert="horz" wrap="square" rtlCol="0">
            <a:spAutoFit/>
          </a:bodyPr>
          <a:lstStyle/>
          <a:p>
            <a:r>
              <a:rPr lang="en-US" altLang="zh-CN"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rPr>
              <a:t>04</a:t>
            </a:r>
            <a:endParaRPr lang="zh-CN" altLang="en-US"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0" name="文本框 2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3447617"/>
            <a:ext cx="4242882" cy="646331"/>
          </a:xfrm>
          <a:prstGeom prst="rect">
            <a:avLst/>
          </a:prstGeom>
          <a:noFill/>
        </p:spPr>
        <p:txBody>
          <a:bodyPr vert="horz" wrap="square" rtlCol="0">
            <a:spAutoFit/>
          </a:bodyPr>
          <a:lstStyle/>
          <a:p>
            <a:pPr algn="dist"/>
            <a:r>
              <a:rPr lang="zh-CN" altLang="en-US" sz="3600" dirty="0">
                <a:latin typeface="+mn-ea"/>
                <a:cs typeface="阿里巴巴普惠体 R" panose="00020600040101010101" pitchFamily="18" charset="-122"/>
              </a:rPr>
              <a:t>中秋的诗歌</a:t>
            </a:r>
            <a:endParaRPr lang="zh-CN" altLang="en-US" sz="3600" dirty="0">
              <a:latin typeface="+mn-ea"/>
              <a:cs typeface="阿里巴巴普惠体 R" panose="00020600040101010101" pitchFamily="18" charset="-122"/>
            </a:endParaRPr>
          </a:p>
        </p:txBody>
      </p:sp>
      <p:sp>
        <p:nvSpPr>
          <p:cNvPr id="31"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4084524"/>
            <a:ext cx="4305408" cy="978729"/>
          </a:xfrm>
          <a:prstGeom prst="rect">
            <a:avLst/>
          </a:prstGeom>
          <a:noFill/>
        </p:spPr>
        <p:txBody>
          <a:bodyPr vert="horz" wrap="square" rtlCol="0">
            <a:spAutoFit/>
          </a:bodyPr>
          <a:lstStyle/>
          <a:p>
            <a:pPr>
              <a:lnSpc>
                <a:spcPct val="12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3" name="矩形 32"/>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2000"/>
                                        <p:tgtEl>
                                          <p:spTgt spid="3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9" name="图片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cstate="print">
            <a:extLst>
              <a:ext uri="{28A0092B-C50C-407E-A947-70E740481C1C}">
                <a14:useLocalDpi xmlns:a14="http://schemas.microsoft.com/office/drawing/2010/main" val="0"/>
              </a:ext>
            </a:extLst>
          </a:blip>
          <a:srcRect l="7514" t="11390" b="14504"/>
          <a:stretch>
            <a:fillRect/>
          </a:stretch>
        </p:blipFill>
        <p:spPr>
          <a:xfrm>
            <a:off x="5587614" y="4388749"/>
            <a:ext cx="1004542" cy="1073203"/>
          </a:xfrm>
          <a:prstGeom prst="rect">
            <a:avLst/>
          </a:prstGeom>
        </p:spPr>
      </p:pic>
      <p:grpSp>
        <p:nvGrpSpPr>
          <p:cNvPr id="10" name="组合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196295" y="1444060"/>
            <a:ext cx="1785423" cy="2725770"/>
            <a:chOff x="5912927" y="2542295"/>
            <a:chExt cx="1785423" cy="2725770"/>
          </a:xfrm>
        </p:grpSpPr>
        <p:sp>
          <p:nvSpPr>
            <p:cNvPr id="11" name="文本框 10"/>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endParaRPr lang="zh-CN" altLang="en-US" dirty="0">
                <a:solidFill>
                  <a:schemeClr val="tx1">
                    <a:lumMod val="95000"/>
                    <a:lumOff val="5000"/>
                  </a:schemeClr>
                </a:solidFill>
                <a:latin typeface="+mn-ea"/>
                <a:cs typeface="阿里巴巴普惠体 R" panose="00020600040101010101" pitchFamily="18" charset="-122"/>
              </a:endParaRPr>
            </a:p>
          </p:txBody>
        </p:sp>
        <p:sp>
          <p:nvSpPr>
            <p:cNvPr id="12" name="文本框 11"/>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pic>
        <p:nvPicPr>
          <p:cNvPr id="17" name="图片 1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cstate="print">
            <a:extLst>
              <a:ext uri="{28A0092B-C50C-407E-A947-70E740481C1C}">
                <a14:useLocalDpi xmlns:a14="http://schemas.microsoft.com/office/drawing/2010/main" val="0"/>
              </a:ext>
            </a:extLst>
          </a:blip>
          <a:srcRect l="7514" t="11390" b="14504"/>
          <a:stretch>
            <a:fillRect/>
          </a:stretch>
        </p:blipFill>
        <p:spPr>
          <a:xfrm>
            <a:off x="7558299" y="4397362"/>
            <a:ext cx="1004542" cy="1073203"/>
          </a:xfrm>
          <a:prstGeom prst="rect">
            <a:avLst/>
          </a:prstGeom>
        </p:spPr>
      </p:pic>
      <p:grpSp>
        <p:nvGrpSpPr>
          <p:cNvPr id="18" name="组合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7156028" y="1444060"/>
            <a:ext cx="1785423" cy="2725770"/>
            <a:chOff x="5912927" y="2542295"/>
            <a:chExt cx="1785423" cy="2725770"/>
          </a:xfrm>
        </p:grpSpPr>
        <p:sp>
          <p:nvSpPr>
            <p:cNvPr id="19" name="文本框 18"/>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endParaRPr lang="zh-CN" altLang="en-US" dirty="0">
                <a:solidFill>
                  <a:schemeClr val="tx1">
                    <a:lumMod val="95000"/>
                    <a:lumOff val="5000"/>
                  </a:schemeClr>
                </a:solidFill>
                <a:latin typeface="+mn-ea"/>
                <a:cs typeface="阿里巴巴普惠体 R" panose="00020600040101010101" pitchFamily="18" charset="-122"/>
              </a:endParaRPr>
            </a:p>
          </p:txBody>
        </p:sp>
        <p:sp>
          <p:nvSpPr>
            <p:cNvPr id="20" name="文本框 19"/>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pic>
        <p:nvPicPr>
          <p:cNvPr id="21" name="图片 2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cstate="print">
            <a:extLst>
              <a:ext uri="{28A0092B-C50C-407E-A947-70E740481C1C}">
                <a14:useLocalDpi xmlns:a14="http://schemas.microsoft.com/office/drawing/2010/main" val="0"/>
              </a:ext>
            </a:extLst>
          </a:blip>
          <a:srcRect l="7514" t="11390" b="14504"/>
          <a:stretch>
            <a:fillRect/>
          </a:stretch>
        </p:blipFill>
        <p:spPr>
          <a:xfrm>
            <a:off x="9583775" y="4388749"/>
            <a:ext cx="1004542" cy="1073203"/>
          </a:xfrm>
          <a:prstGeom prst="rect">
            <a:avLst/>
          </a:prstGeom>
        </p:spPr>
      </p:pic>
      <p:grpSp>
        <p:nvGrpSpPr>
          <p:cNvPr id="22" name="组合 2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9093127" y="1444060"/>
            <a:ext cx="1785423" cy="2725770"/>
            <a:chOff x="5912927" y="2542295"/>
            <a:chExt cx="1785423" cy="2725770"/>
          </a:xfrm>
        </p:grpSpPr>
        <p:sp>
          <p:nvSpPr>
            <p:cNvPr id="23" name="文本框 22"/>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endParaRPr lang="zh-CN" altLang="en-US" dirty="0">
                <a:solidFill>
                  <a:schemeClr val="tx1">
                    <a:lumMod val="95000"/>
                    <a:lumOff val="5000"/>
                  </a:schemeClr>
                </a:solidFill>
                <a:latin typeface="+mn-ea"/>
                <a:cs typeface="阿里巴巴普惠体 R" panose="00020600040101010101" pitchFamily="18" charset="-122"/>
              </a:endParaRPr>
            </a:p>
          </p:txBody>
        </p:sp>
        <p:sp>
          <p:nvSpPr>
            <p:cNvPr id="24" name="文本框 23"/>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507" y="1668229"/>
            <a:ext cx="3858895" cy="3581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1">
            <a:extLst>
              <a:ext uri="{28A0092B-C50C-407E-A947-70E740481C1C}">
                <a14:useLocalDpi xmlns:a14="http://schemas.microsoft.com/office/drawing/2010/main" val="0"/>
              </a:ext>
            </a:extLst>
          </a:blip>
          <a:srcRect l="35181" r="24553"/>
          <a:stretch>
            <a:fillRect/>
          </a:stretch>
        </p:blipFill>
        <p:spPr>
          <a:xfrm>
            <a:off x="4074693" y="-20491"/>
            <a:ext cx="4155602" cy="6878492"/>
          </a:xfrm>
          <a:custGeom>
            <a:avLst/>
            <a:gdLst>
              <a:gd name="connsiteX0" fmla="*/ 0 w 3925229"/>
              <a:gd name="connsiteY0" fmla="*/ 0 h 6858000"/>
              <a:gd name="connsiteX1" fmla="*/ 3925229 w 3925229"/>
              <a:gd name="connsiteY1" fmla="*/ 0 h 6858000"/>
              <a:gd name="connsiteX2" fmla="*/ 3925229 w 3925229"/>
              <a:gd name="connsiteY2" fmla="*/ 6858000 h 6858000"/>
              <a:gd name="connsiteX3" fmla="*/ 0 w 39252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25229" h="6858000">
                <a:moveTo>
                  <a:pt x="0" y="0"/>
                </a:moveTo>
                <a:lnTo>
                  <a:pt x="3925229" y="0"/>
                </a:lnTo>
                <a:lnTo>
                  <a:pt x="3925229" y="6858000"/>
                </a:lnTo>
                <a:lnTo>
                  <a:pt x="0" y="6858000"/>
                </a:lnTo>
                <a:close/>
              </a:path>
            </a:pathLst>
          </a:custGeom>
        </p:spPr>
      </p:pic>
      <p:grpSp>
        <p:nvGrpSpPr>
          <p:cNvPr id="26" name="组合 2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8733358" y="1240700"/>
            <a:ext cx="2507637" cy="1908215"/>
            <a:chOff x="1952201" y="1523105"/>
            <a:chExt cx="2507637" cy="1908215"/>
          </a:xfrm>
        </p:grpSpPr>
        <p:sp>
          <p:nvSpPr>
            <p:cNvPr id="27" name="文本框 26"/>
            <p:cNvSpPr txBox="1"/>
            <p:nvPr/>
          </p:nvSpPr>
          <p:spPr>
            <a:xfrm>
              <a:off x="1952201" y="1923215"/>
              <a:ext cx="2507637" cy="1508105"/>
            </a:xfrm>
            <a:prstGeom prst="rect">
              <a:avLst/>
            </a:prstGeom>
            <a:noFill/>
          </p:spPr>
          <p:txBody>
            <a:bodyPr vert="horz" wrap="square" rtlCol="0">
              <a:spAutoFit/>
            </a:bodyPr>
            <a:lstStyle/>
            <a:p>
              <a:pPr algn="just">
                <a:lnSpc>
                  <a:spcPct val="200000"/>
                </a:lnSpc>
              </a:pPr>
              <a:r>
                <a:rPr lang="zh-CN" altLang="en-US" sz="1600" dirty="0">
                  <a:solidFill>
                    <a:schemeClr val="tx1">
                      <a:lumMod val="95000"/>
                      <a:lumOff val="5000"/>
                    </a:schemeClr>
                  </a:solidFill>
                  <a:latin typeface="+mn-ea"/>
                </a:rPr>
                <a:t>中秋节也是东亚和东南亚一些国家尤其是当地的华人华侨的传统节日。</a:t>
              </a:r>
              <a:endParaRPr lang="en-US" altLang="zh-CN" sz="1600" dirty="0">
                <a:solidFill>
                  <a:schemeClr val="tx1">
                    <a:lumMod val="95000"/>
                    <a:lumOff val="5000"/>
                  </a:schemeClr>
                </a:solidFill>
                <a:latin typeface="+mn-ea"/>
                <a:cs typeface="阿里巴巴普惠体 R" panose="00020600040101010101" pitchFamily="18" charset="-122"/>
              </a:endParaRPr>
            </a:p>
          </p:txBody>
        </p:sp>
        <p:sp>
          <p:nvSpPr>
            <p:cNvPr id="28" name="文本框 27"/>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grpSp>
        <p:nvGrpSpPr>
          <p:cNvPr id="29" name="组合 2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8733359" y="3702913"/>
            <a:ext cx="2507637" cy="1908215"/>
            <a:chOff x="1952201" y="1523105"/>
            <a:chExt cx="2507637" cy="1908215"/>
          </a:xfrm>
        </p:grpSpPr>
        <p:sp>
          <p:nvSpPr>
            <p:cNvPr id="30" name="文本框 29"/>
            <p:cNvSpPr txBox="1"/>
            <p:nvPr/>
          </p:nvSpPr>
          <p:spPr>
            <a:xfrm>
              <a:off x="1952201" y="1923215"/>
              <a:ext cx="2507637" cy="1508105"/>
            </a:xfrm>
            <a:prstGeom prst="rect">
              <a:avLst/>
            </a:prstGeom>
            <a:noFill/>
          </p:spPr>
          <p:txBody>
            <a:bodyPr vert="horz" wrap="square" rtlCol="0">
              <a:spAutoFit/>
            </a:bodyPr>
            <a:lstStyle/>
            <a:p>
              <a:pPr algn="just">
                <a:lnSpc>
                  <a:spcPct val="200000"/>
                </a:lnSpc>
              </a:pPr>
              <a:r>
                <a:rPr lang="zh-CN" altLang="en-US" sz="1600" dirty="0">
                  <a:solidFill>
                    <a:schemeClr val="tx1">
                      <a:lumMod val="95000"/>
                      <a:lumOff val="5000"/>
                    </a:schemeClr>
                  </a:solidFill>
                  <a:latin typeface="+mn-ea"/>
                </a:rPr>
                <a:t>中秋节也是东亚和东南亚一些国家尤其是当地的华人华侨的传统节日。</a:t>
              </a:r>
              <a:endParaRPr lang="en-US" altLang="zh-CN" sz="1600" dirty="0">
                <a:solidFill>
                  <a:schemeClr val="tx1">
                    <a:lumMod val="95000"/>
                    <a:lumOff val="5000"/>
                  </a:schemeClr>
                </a:solidFill>
                <a:latin typeface="+mn-ea"/>
                <a:cs typeface="阿里巴巴普惠体 R" panose="00020600040101010101" pitchFamily="18" charset="-122"/>
              </a:endParaRPr>
            </a:p>
          </p:txBody>
        </p:sp>
        <p:sp>
          <p:nvSpPr>
            <p:cNvPr id="31" name="文本框 30"/>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endParaRPr lang="zh-CN" altLang="en-US" sz="2000" dirty="0">
                <a:solidFill>
                  <a:schemeClr val="tx1">
                    <a:lumMod val="95000"/>
                    <a:lumOff val="5000"/>
                  </a:schemeClr>
                </a:solidFill>
                <a:latin typeface="+mn-ea"/>
                <a:cs typeface="阿里巴巴普惠体 R" panose="00020600040101010101" pitchFamily="18" charset="-122"/>
              </a:endParaRPr>
            </a:p>
          </p:txBody>
        </p:sp>
      </p:grpSp>
      <p:sp>
        <p:nvSpPr>
          <p:cNvPr id="32" name="文本框 3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951004" y="1640810"/>
            <a:ext cx="2620625" cy="3747180"/>
          </a:xfrm>
          <a:prstGeom prst="rect">
            <a:avLst/>
          </a:prstGeom>
          <a:noFill/>
        </p:spPr>
        <p:txBody>
          <a:bodyPr vert="horz" wrap="square" rtlCol="0">
            <a:spAutoFit/>
          </a:bodyPr>
          <a:lstStyle/>
          <a:p>
            <a:pPr>
              <a:lnSpc>
                <a:spcPct val="150000"/>
              </a:lnSpc>
            </a:pPr>
            <a:r>
              <a:rPr lang="zh-CN" altLang="en-US" sz="2000" dirty="0">
                <a:solidFill>
                  <a:schemeClr val="tx1">
                    <a:lumMod val="95000"/>
                    <a:lumOff val="5000"/>
                  </a:schemeClr>
                </a:solidFill>
                <a:latin typeface="+mn-ea"/>
              </a:rPr>
              <a:t>中秋节始于唐朝初年，盛行于宋朝，至明清时，已成为与春节齐名的中国传统节日之一。受中华文化的影响，自</a:t>
            </a:r>
            <a:r>
              <a:rPr lang="en-US" altLang="zh-CN" sz="2000" dirty="0">
                <a:solidFill>
                  <a:schemeClr val="tx1">
                    <a:lumMod val="95000"/>
                    <a:lumOff val="5000"/>
                  </a:schemeClr>
                </a:solidFill>
                <a:latin typeface="+mn-ea"/>
              </a:rPr>
              <a:t>2008</a:t>
            </a:r>
            <a:r>
              <a:rPr lang="zh-CN" altLang="en-US" sz="2000" dirty="0">
                <a:solidFill>
                  <a:schemeClr val="tx1">
                    <a:lumMod val="95000"/>
                    <a:lumOff val="5000"/>
                  </a:schemeClr>
                </a:solidFill>
                <a:latin typeface="+mn-ea"/>
              </a:rPr>
              <a:t>年起中秋节被列为国家法定节假日。</a:t>
            </a:r>
            <a:endParaRPr lang="zh-CN" altLang="en-US" sz="2000" dirty="0">
              <a:solidFill>
                <a:schemeClr val="tx1">
                  <a:lumMod val="95000"/>
                  <a:lumOff val="5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childTnLst>
                          </p:cTn>
                        </p:par>
                        <p:par>
                          <p:cTn id="17" fill="hold">
                            <p:stCondLst>
                              <p:cond delay="2500"/>
                            </p:stCondLst>
                            <p:childTnLst>
                              <p:par>
                                <p:cTn id="18" presetID="21" presetClass="entr" presetSubtype="1"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heel(1)">
                                      <p:cBhvr>
                                        <p:cTn id="2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252" r="80427"/>
          <a:stretch>
            <a:fillRect/>
          </a:stretch>
        </p:blipFill>
        <p:spPr>
          <a:xfrm>
            <a:off x="0" y="223024"/>
            <a:ext cx="2386361" cy="6634976"/>
          </a:xfrm>
          <a:prstGeom prst="rect">
            <a:avLst/>
          </a:prstGeom>
        </p:spPr>
      </p:pic>
      <p:sp>
        <p:nvSpPr>
          <p:cNvPr id="4" name="矩形 3"/>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7561" b="27479"/>
          <a:stretch>
            <a:fillRect/>
          </a:stretch>
        </p:blipFill>
        <p:spPr>
          <a:xfrm>
            <a:off x="2141034" y="0"/>
            <a:ext cx="10050966" cy="4973444"/>
          </a:xfrm>
          <a:prstGeom prst="rect">
            <a:avLst/>
          </a:prstGeom>
        </p:spPr>
      </p:pic>
      <p:sp>
        <p:nvSpPr>
          <p:cNvPr id="9" name="文本框 8"/>
          <p:cNvSpPr txBox="1"/>
          <p:nvPr/>
        </p:nvSpPr>
        <p:spPr>
          <a:xfrm>
            <a:off x="1527716" y="1969301"/>
            <a:ext cx="7627435" cy="1323439"/>
          </a:xfrm>
          <a:prstGeom prst="rect">
            <a:avLst/>
          </a:prstGeom>
          <a:noFill/>
        </p:spPr>
        <p:txBody>
          <a:bodyPr wrap="square" rtlCol="0">
            <a:spAutoFit/>
          </a:bodyPr>
          <a:lstStyle/>
          <a:p>
            <a:r>
              <a:rPr lang="zh-CN" altLang="en-US" sz="8000" i="1" dirty="0">
                <a:solidFill>
                  <a:srgbClr val="FDBF0F"/>
                </a:solidFill>
                <a:latin typeface="思源宋体 Heavy" panose="02020900000000000000" pitchFamily="18" charset="-122"/>
                <a:ea typeface="思源宋体 Heavy" panose="02020900000000000000" pitchFamily="18" charset="-122"/>
              </a:rPr>
              <a:t>合家欢乐</a:t>
            </a:r>
            <a:endParaRPr lang="zh-CN" altLang="en-US" sz="8000" i="1" dirty="0">
              <a:solidFill>
                <a:srgbClr val="FDBF0F"/>
              </a:solidFill>
              <a:latin typeface="思源宋体 Heavy" panose="02020900000000000000" pitchFamily="18" charset="-122"/>
              <a:ea typeface="思源宋体 Heavy" panose="02020900000000000000" pitchFamily="18" charset="-122"/>
            </a:endParaRPr>
          </a:p>
        </p:txBody>
      </p:sp>
      <p:sp>
        <p:nvSpPr>
          <p:cNvPr id="11" name="文本框 10"/>
          <p:cNvSpPr txBox="1"/>
          <p:nvPr/>
        </p:nvSpPr>
        <p:spPr>
          <a:xfrm>
            <a:off x="0" y="5798632"/>
            <a:ext cx="12192000" cy="460375"/>
          </a:xfrm>
          <a:prstGeom prst="rect">
            <a:avLst/>
          </a:prstGeom>
          <a:noFill/>
        </p:spPr>
        <p:txBody>
          <a:bodyPr wrap="square" rtlCol="0">
            <a:spAutoFit/>
          </a:bodyPr>
          <a:lstStyle/>
          <a:p>
            <a:pPr algn="ctr"/>
            <a:r>
              <a:rPr lang="zh-CN" altLang="en-US" sz="2400" dirty="0">
                <a:latin typeface="+mn-ea"/>
              </a:rPr>
              <a:t>制作人：</a:t>
            </a:r>
            <a:r>
              <a:rPr lang="en-US" altLang="zh-CN" sz="2400" dirty="0">
                <a:latin typeface="+mn-ea"/>
              </a:rPr>
              <a:t>PPT</a:t>
            </a:r>
            <a:r>
              <a:rPr lang="zh-CN" altLang="en-US" sz="2400" dirty="0">
                <a:latin typeface="+mn-ea"/>
              </a:rPr>
              <a:t>营</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4707862" y="1"/>
            <a:ext cx="7484138" cy="3703320"/>
          </a:xfrm>
          <a:prstGeom prst="rect">
            <a:avLst/>
          </a:prstGeom>
        </p:spPr>
      </p:pic>
      <p:sp>
        <p:nvSpPr>
          <p:cNvPr id="7" name="文本框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170723" y="4757548"/>
            <a:ext cx="4173677" cy="1446550"/>
          </a:xfrm>
          <a:prstGeom prst="rect">
            <a:avLst/>
          </a:prstGeom>
          <a:noFill/>
          <a:effectLst/>
        </p:spPr>
        <p:txBody>
          <a:bodyPr vert="horz" wrap="square" rtlCol="0">
            <a:spAutoFit/>
          </a:bodyPr>
          <a:lstStyle/>
          <a:p>
            <a:r>
              <a:rPr lang="zh-CN" altLang="en-US" sz="8800" dirty="0">
                <a:ln w="38100">
                  <a:noFill/>
                </a:ln>
                <a:solidFill>
                  <a:schemeClr val="bg1"/>
                </a:solidFill>
                <a:latin typeface="+mn-ea"/>
                <a:cs typeface="阿里巴巴普惠体 R" panose="00020600040101010101" pitchFamily="18" charset="-122"/>
              </a:rPr>
              <a:t>目录</a:t>
            </a:r>
            <a:endParaRPr lang="zh-CN" altLang="en-US" sz="8800" dirty="0">
              <a:ln w="38100">
                <a:noFill/>
              </a:ln>
              <a:solidFill>
                <a:schemeClr val="bg1"/>
              </a:solidFill>
              <a:latin typeface="+mn-ea"/>
              <a:cs typeface="阿里巴巴普惠体 R" panose="00020600040101010101" pitchFamily="18" charset="-122"/>
            </a:endParaRPr>
          </a:p>
        </p:txBody>
      </p:sp>
      <p:grpSp>
        <p:nvGrpSpPr>
          <p:cNvPr id="10" name="组合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931130" y="2832548"/>
            <a:ext cx="828733" cy="3098228"/>
            <a:chOff x="1201047" y="1641041"/>
            <a:chExt cx="828733" cy="3098228"/>
          </a:xfrm>
        </p:grpSpPr>
        <p:sp>
          <p:nvSpPr>
            <p:cNvPr id="12" name="矩形 11"/>
            <p:cNvSpPr/>
            <p:nvPr/>
          </p:nvSpPr>
          <p:spPr>
            <a:xfrm>
              <a:off x="1282229" y="4472877"/>
              <a:ext cx="637145" cy="266392"/>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cs typeface="阿里巴巴普惠体 R" panose="00020600040101010101" pitchFamily="18" charset="-122"/>
              </a:endParaRPr>
            </a:p>
          </p:txBody>
        </p:sp>
        <p:sp>
          <p:nvSpPr>
            <p:cNvPr id="13" name="文本框 12"/>
            <p:cNvSpPr txBox="1"/>
            <p:nvPr/>
          </p:nvSpPr>
          <p:spPr>
            <a:xfrm>
              <a:off x="1201047" y="1641041"/>
              <a:ext cx="492443" cy="2701738"/>
            </a:xfrm>
            <a:prstGeom prst="rect">
              <a:avLst/>
            </a:prstGeom>
            <a:noFill/>
          </p:spPr>
          <p:txBody>
            <a:bodyPr vert="eaVert" wrap="square" rtlCol="0">
              <a:spAutoFit/>
            </a:bodyPr>
            <a:lstStyle/>
            <a:p>
              <a:pPr algn="dist"/>
              <a:r>
                <a:rPr lang="zh-CN" altLang="en-US" sz="2000" dirty="0">
                  <a:solidFill>
                    <a:schemeClr val="bg1"/>
                  </a:solidFill>
                  <a:latin typeface="+mn-ea"/>
                  <a:cs typeface="阿里巴巴普惠体 R" panose="00020600040101010101" pitchFamily="18" charset="-122"/>
                </a:rPr>
                <a:t>中秋的起源</a:t>
              </a:r>
              <a:endParaRPr lang="zh-CN" altLang="en-US" sz="2000" dirty="0">
                <a:solidFill>
                  <a:schemeClr val="bg1"/>
                </a:solidFill>
                <a:latin typeface="+mn-ea"/>
                <a:cs typeface="阿里巴巴普惠体 R" panose="00020600040101010101" pitchFamily="18" charset="-122"/>
              </a:endParaRPr>
            </a:p>
          </p:txBody>
        </p:sp>
        <p:sp>
          <p:nvSpPr>
            <p:cNvPr id="14" name="文本框 13"/>
            <p:cNvSpPr txBox="1"/>
            <p:nvPr/>
          </p:nvSpPr>
          <p:spPr>
            <a:xfrm>
              <a:off x="1675837" y="1641042"/>
              <a:ext cx="353943" cy="2679436"/>
            </a:xfrm>
            <a:prstGeom prst="rect">
              <a:avLst/>
            </a:prstGeom>
            <a:noFill/>
          </p:spPr>
          <p:txBody>
            <a:bodyPr vert="eaVert" wrap="square" rtlCol="0">
              <a:spAutoFit/>
            </a:bodyPr>
            <a:lstStyle/>
            <a:p>
              <a:pPr algn="dist"/>
              <a:r>
                <a:rPr lang="en-US" altLang="zh-CN" sz="1100" b="1" dirty="0">
                  <a:solidFill>
                    <a:schemeClr val="bg1"/>
                  </a:solidFill>
                  <a:latin typeface="+mn-ea"/>
                  <a:cs typeface="阿里巴巴普惠体 R" panose="00020600040101010101" pitchFamily="18" charset="-122"/>
                </a:rPr>
                <a:t>Origin of Mid-Autumn Festival</a:t>
              </a:r>
              <a:endParaRPr lang="zh-CN" altLang="en-US" sz="1100" b="1" dirty="0">
                <a:solidFill>
                  <a:schemeClr val="bg1"/>
                </a:solidFill>
                <a:latin typeface="+mn-ea"/>
                <a:cs typeface="阿里巴巴普惠体 R" panose="00020600040101010101" pitchFamily="18" charset="-122"/>
              </a:endParaRPr>
            </a:p>
          </p:txBody>
        </p:sp>
      </p:grpSp>
      <p:grpSp>
        <p:nvGrpSpPr>
          <p:cNvPr id="15" name="组合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2472412" y="2832548"/>
            <a:ext cx="828730" cy="3098228"/>
            <a:chOff x="1201050" y="1641041"/>
            <a:chExt cx="828730" cy="3098228"/>
          </a:xfrm>
        </p:grpSpPr>
        <p:sp>
          <p:nvSpPr>
            <p:cNvPr id="16" name="矩形 15"/>
            <p:cNvSpPr/>
            <p:nvPr/>
          </p:nvSpPr>
          <p:spPr>
            <a:xfrm>
              <a:off x="1282229" y="4472877"/>
              <a:ext cx="637145" cy="266392"/>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cs typeface="阿里巴巴普惠体 R" panose="00020600040101010101" pitchFamily="18" charset="-122"/>
              </a:endParaRPr>
            </a:p>
          </p:txBody>
        </p:sp>
        <p:sp>
          <p:nvSpPr>
            <p:cNvPr id="17" name="文本框 16"/>
            <p:cNvSpPr txBox="1"/>
            <p:nvPr/>
          </p:nvSpPr>
          <p:spPr>
            <a:xfrm>
              <a:off x="1201050" y="1641041"/>
              <a:ext cx="492443" cy="2701738"/>
            </a:xfrm>
            <a:prstGeom prst="rect">
              <a:avLst/>
            </a:prstGeom>
            <a:noFill/>
          </p:spPr>
          <p:txBody>
            <a:bodyPr vert="eaVert" wrap="square" rtlCol="0">
              <a:spAutoFit/>
            </a:bodyPr>
            <a:lstStyle/>
            <a:p>
              <a:pPr algn="dist"/>
              <a:r>
                <a:rPr lang="zh-CN" altLang="en-US" sz="2000" dirty="0">
                  <a:solidFill>
                    <a:schemeClr val="bg1"/>
                  </a:solidFill>
                  <a:latin typeface="+mn-ea"/>
                  <a:cs typeface="阿里巴巴普惠体 R" panose="00020600040101010101" pitchFamily="18" charset="-122"/>
                </a:rPr>
                <a:t>中秋的风俗</a:t>
              </a:r>
              <a:endParaRPr lang="zh-CN" altLang="en-US" sz="2000" dirty="0">
                <a:solidFill>
                  <a:schemeClr val="bg1"/>
                </a:solidFill>
                <a:latin typeface="+mn-ea"/>
                <a:cs typeface="阿里巴巴普惠体 R" panose="00020600040101010101" pitchFamily="18" charset="-122"/>
              </a:endParaRPr>
            </a:p>
          </p:txBody>
        </p:sp>
        <p:sp>
          <p:nvSpPr>
            <p:cNvPr id="18" name="文本框 17"/>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latin typeface="+mn-ea"/>
                  <a:cs typeface="阿里巴巴普惠体 R" panose="00020600040101010101" pitchFamily="18" charset="-122"/>
                </a:rPr>
                <a:t>Mid-Autumn Allusions</a:t>
              </a:r>
              <a:endParaRPr lang="zh-CN" altLang="en-US" sz="1100" b="1" dirty="0">
                <a:solidFill>
                  <a:schemeClr val="bg1"/>
                </a:solidFill>
                <a:latin typeface="+mn-ea"/>
                <a:cs typeface="阿里巴巴普惠体 R" panose="00020600040101010101" pitchFamily="18" charset="-122"/>
              </a:endParaRPr>
            </a:p>
          </p:txBody>
        </p:sp>
      </p:grpSp>
      <p:grpSp>
        <p:nvGrpSpPr>
          <p:cNvPr id="19" name="组合 1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4013694" y="2832548"/>
            <a:ext cx="828727" cy="3098228"/>
            <a:chOff x="1201053" y="1641041"/>
            <a:chExt cx="828727" cy="3098228"/>
          </a:xfrm>
        </p:grpSpPr>
        <p:sp>
          <p:nvSpPr>
            <p:cNvPr id="20" name="矩形 19"/>
            <p:cNvSpPr/>
            <p:nvPr/>
          </p:nvSpPr>
          <p:spPr>
            <a:xfrm>
              <a:off x="1282229" y="4472877"/>
              <a:ext cx="637145" cy="266392"/>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cs typeface="阿里巴巴普惠体 R" panose="00020600040101010101" pitchFamily="18" charset="-122"/>
              </a:endParaRPr>
            </a:p>
          </p:txBody>
        </p:sp>
        <p:sp>
          <p:nvSpPr>
            <p:cNvPr id="21" name="文本框 20"/>
            <p:cNvSpPr txBox="1"/>
            <p:nvPr/>
          </p:nvSpPr>
          <p:spPr>
            <a:xfrm>
              <a:off x="1201053" y="1641041"/>
              <a:ext cx="492443" cy="2701738"/>
            </a:xfrm>
            <a:prstGeom prst="rect">
              <a:avLst/>
            </a:prstGeom>
            <a:noFill/>
          </p:spPr>
          <p:txBody>
            <a:bodyPr vert="eaVert" wrap="square" rtlCol="0">
              <a:spAutoFit/>
            </a:bodyPr>
            <a:lstStyle/>
            <a:p>
              <a:pPr algn="dist"/>
              <a:r>
                <a:rPr lang="zh-CN" altLang="en-US" sz="2000" dirty="0">
                  <a:solidFill>
                    <a:schemeClr val="bg1"/>
                  </a:solidFill>
                  <a:latin typeface="+mn-ea"/>
                  <a:cs typeface="阿里巴巴普惠体 R" panose="00020600040101010101" pitchFamily="18" charset="-122"/>
                </a:rPr>
                <a:t>中秋的习惯</a:t>
              </a:r>
              <a:endParaRPr lang="zh-CN" altLang="en-US" sz="2000" dirty="0">
                <a:solidFill>
                  <a:schemeClr val="bg1"/>
                </a:solidFill>
                <a:latin typeface="+mn-ea"/>
                <a:cs typeface="阿里巴巴普惠体 R" panose="00020600040101010101" pitchFamily="18" charset="-122"/>
              </a:endParaRPr>
            </a:p>
          </p:txBody>
        </p:sp>
        <p:sp>
          <p:nvSpPr>
            <p:cNvPr id="22" name="文本框 21"/>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latin typeface="+mn-ea"/>
                  <a:cs typeface="阿里巴巴普惠体 R" panose="00020600040101010101" pitchFamily="18" charset="-122"/>
                </a:rPr>
                <a:t>Mid-Autumn Custom</a:t>
              </a:r>
              <a:endParaRPr lang="zh-CN" altLang="en-US" sz="1100" b="1" dirty="0">
                <a:solidFill>
                  <a:schemeClr val="bg1"/>
                </a:solidFill>
                <a:latin typeface="+mn-ea"/>
                <a:cs typeface="阿里巴巴普惠体 R" panose="00020600040101010101" pitchFamily="18" charset="-122"/>
              </a:endParaRPr>
            </a:p>
          </p:txBody>
        </p:sp>
      </p:grpSp>
      <p:grpSp>
        <p:nvGrpSpPr>
          <p:cNvPr id="23" name="组合 2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554969" y="2832548"/>
            <a:ext cx="828731" cy="3098228"/>
            <a:chOff x="1201049" y="1641041"/>
            <a:chExt cx="828731" cy="3098228"/>
          </a:xfrm>
        </p:grpSpPr>
        <p:sp>
          <p:nvSpPr>
            <p:cNvPr id="24" name="矩形 23"/>
            <p:cNvSpPr/>
            <p:nvPr/>
          </p:nvSpPr>
          <p:spPr>
            <a:xfrm>
              <a:off x="1282229" y="4472877"/>
              <a:ext cx="637145" cy="266392"/>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cs typeface="阿里巴巴普惠体 R" panose="00020600040101010101" pitchFamily="18" charset="-122"/>
              </a:endParaRPr>
            </a:p>
          </p:txBody>
        </p:sp>
        <p:sp>
          <p:nvSpPr>
            <p:cNvPr id="25" name="文本框 24"/>
            <p:cNvSpPr txBox="1"/>
            <p:nvPr/>
          </p:nvSpPr>
          <p:spPr>
            <a:xfrm>
              <a:off x="1201049" y="1641041"/>
              <a:ext cx="492443" cy="2701738"/>
            </a:xfrm>
            <a:prstGeom prst="rect">
              <a:avLst/>
            </a:prstGeom>
            <a:noFill/>
          </p:spPr>
          <p:txBody>
            <a:bodyPr vert="eaVert" wrap="square" rtlCol="0">
              <a:spAutoFit/>
            </a:bodyPr>
            <a:lstStyle/>
            <a:p>
              <a:pPr algn="dist"/>
              <a:r>
                <a:rPr lang="zh-CN" altLang="en-US" sz="2000" dirty="0">
                  <a:solidFill>
                    <a:schemeClr val="bg1"/>
                  </a:solidFill>
                  <a:latin typeface="+mn-ea"/>
                  <a:cs typeface="阿里巴巴普惠体 R" panose="00020600040101010101" pitchFamily="18" charset="-122"/>
                </a:rPr>
                <a:t>中秋的诗歌</a:t>
              </a:r>
              <a:endParaRPr lang="zh-CN" altLang="en-US" sz="2000" dirty="0">
                <a:solidFill>
                  <a:schemeClr val="bg1"/>
                </a:solidFill>
                <a:latin typeface="+mn-ea"/>
                <a:cs typeface="阿里巴巴普惠体 R" panose="00020600040101010101" pitchFamily="18" charset="-122"/>
              </a:endParaRPr>
            </a:p>
          </p:txBody>
        </p:sp>
        <p:sp>
          <p:nvSpPr>
            <p:cNvPr id="26" name="文本框 25"/>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latin typeface="+mn-ea"/>
                  <a:cs typeface="阿里巴巴普惠体 R" panose="00020600040101010101" pitchFamily="18" charset="-122"/>
                </a:rPr>
                <a:t>Mid-Autumn Poetry</a:t>
              </a:r>
              <a:endParaRPr lang="en-US" altLang="zh-CN" sz="1100" b="1" dirty="0">
                <a:solidFill>
                  <a:schemeClr val="bg1"/>
                </a:solidFill>
                <a:latin typeface="+mn-ea"/>
                <a:cs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3298813" y="0"/>
            <a:ext cx="8893187" cy="4400549"/>
          </a:xfrm>
          <a:prstGeom prst="rect">
            <a:avLst/>
          </a:prstGeom>
        </p:spPr>
      </p:pic>
      <p:sp>
        <p:nvSpPr>
          <p:cNvPr id="27" name="矩形 2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685869" y="3217127"/>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8" name="文本框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28573" y="266535"/>
            <a:ext cx="4922409" cy="3770263"/>
          </a:xfrm>
          <a:prstGeom prst="rect">
            <a:avLst/>
          </a:prstGeom>
          <a:noFill/>
        </p:spPr>
        <p:txBody>
          <a:bodyPr vert="horz" wrap="square" rtlCol="0">
            <a:spAutoFit/>
          </a:bodyPr>
          <a:lstStyle/>
          <a:p>
            <a:r>
              <a:rPr lang="en-US" altLang="zh-CN"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rPr>
              <a:t>01</a:t>
            </a:r>
            <a:endParaRPr lang="zh-CN" altLang="en-US"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0" name="文本框 2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3447617"/>
            <a:ext cx="4242882" cy="646331"/>
          </a:xfrm>
          <a:prstGeom prst="rect">
            <a:avLst/>
          </a:prstGeom>
          <a:noFill/>
        </p:spPr>
        <p:txBody>
          <a:bodyPr vert="horz" wrap="square" rtlCol="0">
            <a:spAutoFit/>
          </a:bodyPr>
          <a:lstStyle/>
          <a:p>
            <a:pPr algn="dist"/>
            <a:r>
              <a:rPr lang="zh-CN" altLang="en-US" sz="3600" dirty="0">
                <a:latin typeface="+mn-ea"/>
                <a:cs typeface="阿里巴巴普惠体 R" panose="00020600040101010101" pitchFamily="18" charset="-122"/>
              </a:rPr>
              <a:t>中秋的起源</a:t>
            </a:r>
            <a:endParaRPr lang="zh-CN" altLang="en-US" sz="3600" dirty="0">
              <a:latin typeface="+mn-ea"/>
              <a:cs typeface="阿里巴巴普惠体 R" panose="00020600040101010101" pitchFamily="18" charset="-122"/>
            </a:endParaRPr>
          </a:p>
        </p:txBody>
      </p:sp>
      <p:sp>
        <p:nvSpPr>
          <p:cNvPr id="31"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4084524"/>
            <a:ext cx="4305408" cy="978729"/>
          </a:xfrm>
          <a:prstGeom prst="rect">
            <a:avLst/>
          </a:prstGeom>
          <a:noFill/>
        </p:spPr>
        <p:txBody>
          <a:bodyPr vert="horz" wrap="square" rtlCol="0">
            <a:spAutoFit/>
          </a:bodyPr>
          <a:lstStyle/>
          <a:p>
            <a:pPr>
              <a:lnSpc>
                <a:spcPct val="12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3" name="矩形 32"/>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2000"/>
                                        <p:tgtEl>
                                          <p:spTgt spid="3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856116" y="1275053"/>
            <a:ext cx="2303487" cy="4325985"/>
            <a:chOff x="1856116" y="1275053"/>
            <a:chExt cx="2303487" cy="4325985"/>
          </a:xfrm>
        </p:grpSpPr>
        <p:sp>
          <p:nvSpPr>
            <p:cNvPr id="7" name="矩形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888971" y="1923426"/>
              <a:ext cx="1985211" cy="2243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0" name="文本框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85611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文本框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108318" y="1275053"/>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endPar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2" name="图片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529525" y="1977401"/>
              <a:ext cx="1562374" cy="2135857"/>
            </a:xfrm>
            <a:prstGeom prst="rect">
              <a:avLst/>
            </a:prstGeom>
          </p:spPr>
        </p:pic>
      </p:grpSp>
      <p:grpSp>
        <p:nvGrpSpPr>
          <p:cNvPr id="5" name="组合 4"/>
          <p:cNvGrpSpPr/>
          <p:nvPr/>
        </p:nvGrpSpPr>
        <p:grpSpPr>
          <a:xfrm>
            <a:off x="4944256" y="1291042"/>
            <a:ext cx="2303487" cy="4309996"/>
            <a:chOff x="4944256" y="1291042"/>
            <a:chExt cx="2303487" cy="4309996"/>
          </a:xfrm>
        </p:grpSpPr>
        <p:sp>
          <p:nvSpPr>
            <p:cNvPr id="8" name="矩形 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4987733" y="1923426"/>
              <a:ext cx="1985211" cy="2243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3" name="文本框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94425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196458" y="1291042"/>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endPar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7" name="图片 1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78376" y="1950412"/>
              <a:ext cx="1222325" cy="2189833"/>
            </a:xfrm>
            <a:prstGeom prst="rect">
              <a:avLst/>
            </a:prstGeom>
          </p:spPr>
        </p:pic>
      </p:grpSp>
      <p:grpSp>
        <p:nvGrpSpPr>
          <p:cNvPr id="6" name="组合 5"/>
          <p:cNvGrpSpPr/>
          <p:nvPr/>
        </p:nvGrpSpPr>
        <p:grpSpPr>
          <a:xfrm>
            <a:off x="8057316" y="1275053"/>
            <a:ext cx="2450010" cy="4325985"/>
            <a:chOff x="8057316" y="1275053"/>
            <a:chExt cx="2450010" cy="4325985"/>
          </a:xfrm>
        </p:grpSpPr>
        <p:sp>
          <p:nvSpPr>
            <p:cNvPr id="9" name="矩形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8086494" y="1923426"/>
              <a:ext cx="1985211" cy="2243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5" name="文本框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05731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文本框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309518" y="1275053"/>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endPar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8" name="图片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0947" y="2023130"/>
              <a:ext cx="2076379" cy="207637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16919" r="23918"/>
          <a:stretch>
            <a:fillRect/>
          </a:stretch>
        </p:blipFill>
        <p:spPr>
          <a:xfrm flipH="1">
            <a:off x="-1" y="0"/>
            <a:ext cx="6095999" cy="6867434"/>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5999" h="6858000">
                <a:moveTo>
                  <a:pt x="0" y="0"/>
                </a:moveTo>
                <a:lnTo>
                  <a:pt x="6095999" y="0"/>
                </a:lnTo>
                <a:lnTo>
                  <a:pt x="6095999" y="6858000"/>
                </a:lnTo>
                <a:lnTo>
                  <a:pt x="0" y="6858000"/>
                </a:lnTo>
                <a:close/>
              </a:path>
            </a:pathLst>
          </a:custGeom>
        </p:spPr>
      </p:pic>
      <p:sp>
        <p:nvSpPr>
          <p:cNvPr id="12" name="文本框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684025" y="1713238"/>
            <a:ext cx="4021146" cy="584775"/>
          </a:xfrm>
          <a:prstGeom prst="rect">
            <a:avLst/>
          </a:prstGeom>
          <a:noFill/>
        </p:spPr>
        <p:txBody>
          <a:bodyPr vert="horz" wrap="square" rtlCol="0">
            <a:spAutoFit/>
          </a:bodyPr>
          <a:lstStyle/>
          <a:p>
            <a:pPr algn="dist"/>
            <a:r>
              <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千里共婵娟</a:t>
            </a:r>
            <a:endPar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文本框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684025" y="2759273"/>
            <a:ext cx="5024755" cy="2477601"/>
          </a:xfrm>
          <a:prstGeom prst="rect">
            <a:avLst/>
          </a:prstGeom>
          <a:noFill/>
        </p:spPr>
        <p:txBody>
          <a:bodyPr vert="horz" wrap="square" rtlCol="0">
            <a:spAutoFit/>
          </a:bodyPr>
          <a:lstStyle/>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昔年八月十五夜，曲江池畔杏园边。</a:t>
            </a:r>
            <a:endPar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今年八月十五夜，湓浦沙头水馆前。</a:t>
            </a:r>
            <a:endPar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西北望乡何处是，东南见月几回圆。</a:t>
            </a:r>
            <a:endPar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昨风一吹无人会，今夜清光似往年。</a:t>
            </a:r>
            <a:endPar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4707862" y="1"/>
            <a:ext cx="7484138" cy="3703320"/>
          </a:xfrm>
          <a:prstGeom prst="rect">
            <a:avLst/>
          </a:prstGeom>
        </p:spPr>
      </p:pic>
      <p:sp>
        <p:nvSpPr>
          <p:cNvPr id="27" name="文本框 2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405556" y="1416183"/>
            <a:ext cx="4493538" cy="4373558"/>
          </a:xfrm>
          <a:prstGeom prst="rect">
            <a:avLst/>
          </a:prstGeom>
          <a:noFill/>
        </p:spPr>
        <p:txBody>
          <a:bodyPr vert="eaVert" wrap="square" rtlCol="0">
            <a:spAutoFit/>
          </a:bodyPr>
          <a:lstStyle/>
          <a:p>
            <a:pPr algn="just">
              <a:lnSpc>
                <a:spcPct val="200000"/>
              </a:lnSpc>
            </a:pPr>
            <a:r>
              <a:rPr lang="zh-CN" altLang="en-US"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sz="2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8" name="文本框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627444" y="4966770"/>
            <a:ext cx="4493538" cy="923330"/>
          </a:xfrm>
          <a:prstGeom prst="rect">
            <a:avLst/>
          </a:prstGeom>
          <a:noFill/>
        </p:spPr>
        <p:txBody>
          <a:bodyPr vert="horz" wrap="square" rtlCol="0">
            <a:spAutoFit/>
          </a:bodyPr>
          <a:lstStyle/>
          <a:p>
            <a:pPr algn="dist"/>
            <a:r>
              <a:rPr lang="zh-CN" altLang="en-US" sz="5400" dirty="0">
                <a:solidFill>
                  <a:schemeClr val="bg1"/>
                </a:solidFill>
                <a:latin typeface="+mn-ea"/>
                <a:cs typeface="阿里巴巴普惠体 R" panose="00020600040101010101" pitchFamily="18" charset="-122"/>
              </a:rPr>
              <a:t>中秋来源</a:t>
            </a:r>
            <a:endParaRPr lang="zh-CN" altLang="en-US" sz="5400" dirty="0">
              <a:solidFill>
                <a:schemeClr val="bg1"/>
              </a:solidFill>
              <a:latin typeface="+mn-ea"/>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9536933" y="2602976"/>
            <a:ext cx="1359569" cy="3172181"/>
          </a:xfrm>
          <a:prstGeom prst="rect">
            <a:avLst/>
          </a:prstGeom>
          <a:solidFill>
            <a:schemeClr val="bg2">
              <a:lumMod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0" name="矩形 1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7282311" y="2602976"/>
            <a:ext cx="2088854" cy="3172181"/>
          </a:xfrm>
          <a:prstGeom prst="rect">
            <a:avLst/>
          </a:prstGeom>
          <a:solidFill>
            <a:srgbClr val="6A4E9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pic>
        <p:nvPicPr>
          <p:cNvPr id="21" name="图片 2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a:extLst>
              <a:ext uri="{28A0092B-C50C-407E-A947-70E740481C1C}">
                <a14:useLocalDpi xmlns:a14="http://schemas.microsoft.com/office/drawing/2010/main" val="0"/>
              </a:ext>
            </a:extLst>
          </a:blip>
          <a:srcRect l="11562" t="1949" r="22076" b="8806"/>
          <a:stretch>
            <a:fillRect/>
          </a:stretch>
        </p:blipFill>
        <p:spPr>
          <a:xfrm>
            <a:off x="1209614" y="1082842"/>
            <a:ext cx="4652211" cy="4692315"/>
          </a:xfrm>
          <a:custGeom>
            <a:avLst/>
            <a:gdLst>
              <a:gd name="connsiteX0" fmla="*/ 0 w 4652211"/>
              <a:gd name="connsiteY0" fmla="*/ 0 h 4692315"/>
              <a:gd name="connsiteX1" fmla="*/ 4652211 w 4652211"/>
              <a:gd name="connsiteY1" fmla="*/ 0 h 4692315"/>
              <a:gd name="connsiteX2" fmla="*/ 4652211 w 4652211"/>
              <a:gd name="connsiteY2" fmla="*/ 4692315 h 4692315"/>
              <a:gd name="connsiteX3" fmla="*/ 0 w 4652211"/>
              <a:gd name="connsiteY3" fmla="*/ 4692315 h 4692315"/>
            </a:gdLst>
            <a:ahLst/>
            <a:cxnLst>
              <a:cxn ang="0">
                <a:pos x="connsiteX0" y="connsiteY0"/>
              </a:cxn>
              <a:cxn ang="0">
                <a:pos x="connsiteX1" y="connsiteY1"/>
              </a:cxn>
              <a:cxn ang="0">
                <a:pos x="connsiteX2" y="connsiteY2"/>
              </a:cxn>
              <a:cxn ang="0">
                <a:pos x="connsiteX3" y="connsiteY3"/>
              </a:cxn>
            </a:cxnLst>
            <a:rect l="l" t="t" r="r" b="b"/>
            <a:pathLst>
              <a:path w="4652211" h="4692315">
                <a:moveTo>
                  <a:pt x="0" y="0"/>
                </a:moveTo>
                <a:lnTo>
                  <a:pt x="4652211" y="0"/>
                </a:lnTo>
                <a:lnTo>
                  <a:pt x="4652211" y="4692315"/>
                </a:lnTo>
                <a:lnTo>
                  <a:pt x="0" y="4692315"/>
                </a:lnTo>
                <a:close/>
              </a:path>
            </a:pathLst>
          </a:custGeom>
        </p:spPr>
      </p:pic>
      <p:sp>
        <p:nvSpPr>
          <p:cNvPr id="22" name="矩形 2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027690" y="2602976"/>
            <a:ext cx="2088854" cy="3172181"/>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3" name="文本框 2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549380" y="3888669"/>
            <a:ext cx="3138544" cy="1538883"/>
          </a:xfrm>
          <a:prstGeom prst="rect">
            <a:avLst/>
          </a:prstGeom>
          <a:noFill/>
        </p:spPr>
        <p:txBody>
          <a:bodyPr vert="horz" wrap="square" rtlCol="0">
            <a:spAutoFit/>
          </a:bodyPr>
          <a:lstStyle/>
          <a:p>
            <a:pPr algn="just">
              <a:lnSpc>
                <a:spcPct val="15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中秋节也是东亚和东南亚一些国家尤其是当地的华人华侨的传统节日。自</a:t>
            </a:r>
            <a:r>
              <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287352" y="1430448"/>
            <a:ext cx="3492268" cy="646331"/>
          </a:xfrm>
          <a:prstGeom prst="rect">
            <a:avLst/>
          </a:prstGeom>
          <a:noFill/>
        </p:spPr>
        <p:txBody>
          <a:bodyPr vert="horz" wrap="square" rtlCol="0">
            <a:spAutoFit/>
          </a:bodyPr>
          <a:lstStyle/>
          <a:p>
            <a:pPr algn="dist"/>
            <a:r>
              <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但愿人长久</a:t>
            </a:r>
            <a:endPar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文本框 2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7616632" y="3068390"/>
            <a:ext cx="1661993" cy="2359162"/>
          </a:xfrm>
          <a:prstGeom prst="rect">
            <a:avLst/>
          </a:prstGeom>
          <a:noFill/>
        </p:spPr>
        <p:txBody>
          <a:bodyPr vert="eaVert" wrap="square" rtlCol="0">
            <a:spAutoFit/>
          </a:bodyPr>
          <a:lstStyle/>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雨后的天黑得更快，</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黑影一幕幕的直盖下来，</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麻雀儿都回家了。</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7561" b="27479"/>
          <a:stretch>
            <a:fillRect/>
          </a:stretch>
        </p:blipFill>
        <p:spPr>
          <a:xfrm>
            <a:off x="3298813" y="0"/>
            <a:ext cx="8893187" cy="4400549"/>
          </a:xfrm>
          <a:prstGeom prst="rect">
            <a:avLst/>
          </a:prstGeom>
        </p:spPr>
      </p:pic>
      <p:sp>
        <p:nvSpPr>
          <p:cNvPr id="27" name="矩形 2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685869" y="3217127"/>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28" name="文本框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28573" y="266535"/>
            <a:ext cx="4922409" cy="3770263"/>
          </a:xfrm>
          <a:prstGeom prst="rect">
            <a:avLst/>
          </a:prstGeom>
          <a:noFill/>
        </p:spPr>
        <p:txBody>
          <a:bodyPr vert="horz" wrap="square" rtlCol="0">
            <a:spAutoFit/>
          </a:bodyPr>
          <a:lstStyle/>
          <a:p>
            <a:r>
              <a:rPr lang="en-US" altLang="zh-CN"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rPr>
              <a:t>02</a:t>
            </a:r>
            <a:endParaRPr lang="zh-CN" altLang="en-US" sz="23900" b="1" spc="-300" dirty="0">
              <a:solidFill>
                <a:schemeClr val="bg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0" name="文本框 2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3447617"/>
            <a:ext cx="4242882" cy="646331"/>
          </a:xfrm>
          <a:prstGeom prst="rect">
            <a:avLst/>
          </a:prstGeom>
          <a:noFill/>
        </p:spPr>
        <p:txBody>
          <a:bodyPr vert="horz" wrap="square" rtlCol="0">
            <a:spAutoFit/>
          </a:bodyPr>
          <a:lstStyle/>
          <a:p>
            <a:pPr algn="dist"/>
            <a:r>
              <a:rPr lang="zh-CN" altLang="en-US" sz="3600" dirty="0">
                <a:latin typeface="+mn-ea"/>
                <a:cs typeface="阿里巴巴普惠体 R" panose="00020600040101010101" pitchFamily="18" charset="-122"/>
              </a:rPr>
              <a:t>中秋的风俗</a:t>
            </a:r>
            <a:endParaRPr lang="zh-CN" altLang="en-US" sz="3600" dirty="0">
              <a:latin typeface="+mn-ea"/>
              <a:cs typeface="阿里巴巴普惠体 R" panose="00020600040101010101" pitchFamily="18" charset="-122"/>
            </a:endParaRPr>
          </a:p>
        </p:txBody>
      </p:sp>
      <p:sp>
        <p:nvSpPr>
          <p:cNvPr id="31"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045574" y="4084524"/>
            <a:ext cx="4305408" cy="978729"/>
          </a:xfrm>
          <a:prstGeom prst="rect">
            <a:avLst/>
          </a:prstGeom>
          <a:noFill/>
        </p:spPr>
        <p:txBody>
          <a:bodyPr vert="horz" wrap="square" rtlCol="0">
            <a:spAutoFit/>
          </a:bodyPr>
          <a:lstStyle/>
          <a:p>
            <a:pPr>
              <a:lnSpc>
                <a:spcPct val="12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3" name="矩形 32"/>
          <p:cNvSpPr/>
          <p:nvPr/>
        </p:nvSpPr>
        <p:spPr>
          <a:xfrm>
            <a:off x="0" y="5229922"/>
            <a:ext cx="12192000" cy="1628078"/>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2000"/>
                                        <p:tgtEl>
                                          <p:spTgt spid="3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1A38"/>
        </a:solidFill>
        <a:effectLst/>
      </p:bgPr>
    </p:bg>
    <p:spTree>
      <p:nvGrpSpPr>
        <p:cNvPr id="1" name=""/>
        <p:cNvGrpSpPr/>
        <p:nvPr/>
      </p:nvGrpSpPr>
      <p:grpSpPr>
        <a:xfrm>
          <a:off x="0" y="0"/>
          <a:ext cx="0" cy="0"/>
          <a:chOff x="0" y="0"/>
          <a:chExt cx="0" cy="0"/>
        </a:xfrm>
      </p:grpSpPr>
      <p:sp>
        <p:nvSpPr>
          <p:cNvPr id="4" name="矩形 3"/>
          <p:cNvSpPr/>
          <p:nvPr/>
        </p:nvSpPr>
        <p:spPr>
          <a:xfrm>
            <a:off x="0" y="6701882"/>
            <a:ext cx="12192000" cy="156117"/>
          </a:xfrm>
          <a:prstGeom prst="rect">
            <a:avLst/>
          </a:prstGeom>
          <a:solidFill>
            <a:srgbClr val="FD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a:extLst>
              <a:ext uri="{28A0092B-C50C-407E-A947-70E740481C1C}">
                <a14:useLocalDpi xmlns:a14="http://schemas.microsoft.com/office/drawing/2010/main" val="0"/>
              </a:ext>
            </a:extLst>
          </a:blip>
          <a:srcRect l="36060" t="27106" r="19242" b="44764"/>
          <a:stretch>
            <a:fillRect/>
          </a:stretch>
        </p:blipFill>
        <p:spPr>
          <a:xfrm>
            <a:off x="6420404" y="2511209"/>
            <a:ext cx="4598020" cy="1558458"/>
          </a:xfrm>
          <a:custGeom>
            <a:avLst/>
            <a:gdLst>
              <a:gd name="connsiteX0" fmla="*/ 0 w 4598020"/>
              <a:gd name="connsiteY0" fmla="*/ 0 h 1929161"/>
              <a:gd name="connsiteX1" fmla="*/ 4598020 w 4598020"/>
              <a:gd name="connsiteY1" fmla="*/ 0 h 1929161"/>
              <a:gd name="connsiteX2" fmla="*/ 4598020 w 4598020"/>
              <a:gd name="connsiteY2" fmla="*/ 1929161 h 1929161"/>
              <a:gd name="connsiteX3" fmla="*/ 0 w 4598020"/>
              <a:gd name="connsiteY3" fmla="*/ 1929161 h 1929161"/>
              <a:gd name="connsiteX4" fmla="*/ 0 w 4598020"/>
              <a:gd name="connsiteY4" fmla="*/ 0 h 192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020" h="1929161">
                <a:moveTo>
                  <a:pt x="0" y="0"/>
                </a:moveTo>
                <a:lnTo>
                  <a:pt x="4598020" y="0"/>
                </a:lnTo>
                <a:lnTo>
                  <a:pt x="4598020" y="1929161"/>
                </a:lnTo>
                <a:lnTo>
                  <a:pt x="0" y="1929161"/>
                </a:lnTo>
                <a:lnTo>
                  <a:pt x="0" y="0"/>
                </a:lnTo>
                <a:close/>
              </a:path>
            </a:pathLst>
          </a:custGeom>
        </p:spPr>
      </p:pic>
      <p:pic>
        <p:nvPicPr>
          <p:cNvPr id="12" name="图片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1">
            <a:extLst>
              <a:ext uri="{28A0092B-C50C-407E-A947-70E740481C1C}">
                <a14:useLocalDpi xmlns:a14="http://schemas.microsoft.com/office/drawing/2010/main" val="0"/>
              </a:ext>
            </a:extLst>
          </a:blip>
          <a:srcRect l="44949" t="61425" r="10353" b="10445"/>
          <a:stretch>
            <a:fillRect/>
          </a:stretch>
        </p:blipFill>
        <p:spPr>
          <a:xfrm>
            <a:off x="6420404" y="4199731"/>
            <a:ext cx="4598020" cy="1558458"/>
          </a:xfrm>
          <a:custGeom>
            <a:avLst/>
            <a:gdLst>
              <a:gd name="connsiteX0" fmla="*/ 0 w 4598020"/>
              <a:gd name="connsiteY0" fmla="*/ 0 h 1929161"/>
              <a:gd name="connsiteX1" fmla="*/ 4598020 w 4598020"/>
              <a:gd name="connsiteY1" fmla="*/ 0 h 1929161"/>
              <a:gd name="connsiteX2" fmla="*/ 4598020 w 4598020"/>
              <a:gd name="connsiteY2" fmla="*/ 1929161 h 1929161"/>
              <a:gd name="connsiteX3" fmla="*/ 0 w 4598020"/>
              <a:gd name="connsiteY3" fmla="*/ 1929161 h 1929161"/>
              <a:gd name="connsiteX4" fmla="*/ 0 w 4598020"/>
              <a:gd name="connsiteY4" fmla="*/ 0 h 192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020" h="1929161">
                <a:moveTo>
                  <a:pt x="0" y="0"/>
                </a:moveTo>
                <a:lnTo>
                  <a:pt x="4598020" y="0"/>
                </a:lnTo>
                <a:lnTo>
                  <a:pt x="4598020" y="1929161"/>
                </a:lnTo>
                <a:lnTo>
                  <a:pt x="0" y="1929161"/>
                </a:lnTo>
                <a:lnTo>
                  <a:pt x="0" y="0"/>
                </a:lnTo>
                <a:close/>
              </a:path>
            </a:pathLst>
          </a:custGeom>
        </p:spPr>
      </p:pic>
      <p:pic>
        <p:nvPicPr>
          <p:cNvPr id="13" name="图片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PicPr>
            <a:picLocks noChangeAspect="1"/>
          </p:cNvPicPr>
          <p:nvPr/>
        </p:nvPicPr>
        <p:blipFill rotWithShape="1">
          <a:blip r:embed="rId2">
            <a:extLst>
              <a:ext uri="{28A0092B-C50C-407E-A947-70E740481C1C}">
                <a14:useLocalDpi xmlns:a14="http://schemas.microsoft.com/office/drawing/2010/main" val="0"/>
              </a:ext>
            </a:extLst>
          </a:blip>
          <a:srcRect l="18106" t="2494" r="14997" b="63706"/>
          <a:stretch>
            <a:fillRect/>
          </a:stretch>
        </p:blipFill>
        <p:spPr>
          <a:xfrm>
            <a:off x="6420404" y="1129976"/>
            <a:ext cx="4598020" cy="1251170"/>
          </a:xfrm>
          <a:custGeom>
            <a:avLst/>
            <a:gdLst>
              <a:gd name="connsiteX0" fmla="*/ 0 w 4598020"/>
              <a:gd name="connsiteY0" fmla="*/ 0 h 1548780"/>
              <a:gd name="connsiteX1" fmla="*/ 4598020 w 4598020"/>
              <a:gd name="connsiteY1" fmla="*/ 0 h 1548780"/>
              <a:gd name="connsiteX2" fmla="*/ 4598020 w 4598020"/>
              <a:gd name="connsiteY2" fmla="*/ 1548780 h 1548780"/>
              <a:gd name="connsiteX3" fmla="*/ 0 w 4598020"/>
              <a:gd name="connsiteY3" fmla="*/ 1548780 h 1548780"/>
            </a:gdLst>
            <a:ahLst/>
            <a:cxnLst>
              <a:cxn ang="0">
                <a:pos x="connsiteX0" y="connsiteY0"/>
              </a:cxn>
              <a:cxn ang="0">
                <a:pos x="connsiteX1" y="connsiteY1"/>
              </a:cxn>
              <a:cxn ang="0">
                <a:pos x="connsiteX2" y="connsiteY2"/>
              </a:cxn>
              <a:cxn ang="0">
                <a:pos x="connsiteX3" y="connsiteY3"/>
              </a:cxn>
            </a:cxnLst>
            <a:rect l="l" t="t" r="r" b="b"/>
            <a:pathLst>
              <a:path w="4598020" h="1548780">
                <a:moveTo>
                  <a:pt x="0" y="0"/>
                </a:moveTo>
                <a:lnTo>
                  <a:pt x="4598020" y="0"/>
                </a:lnTo>
                <a:lnTo>
                  <a:pt x="4598020" y="1548780"/>
                </a:lnTo>
                <a:lnTo>
                  <a:pt x="0" y="1548780"/>
                </a:lnTo>
                <a:close/>
              </a:path>
            </a:pathLst>
          </a:custGeom>
        </p:spPr>
      </p:pic>
      <p:grpSp>
        <p:nvGrpSpPr>
          <p:cNvPr id="14" name="组合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506390" y="3839587"/>
            <a:ext cx="4191927" cy="1200329"/>
            <a:chOff x="1952201" y="1523105"/>
            <a:chExt cx="4191927" cy="1200329"/>
          </a:xfrm>
        </p:grpSpPr>
        <p:sp>
          <p:nvSpPr>
            <p:cNvPr id="15" name="文本框 14"/>
            <p:cNvSpPr txBox="1"/>
            <p:nvPr/>
          </p:nvSpPr>
          <p:spPr>
            <a:xfrm>
              <a:off x="1952201" y="1923215"/>
              <a:ext cx="4191927" cy="800219"/>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文本框 15"/>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endPar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7" name="组合 1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506390" y="1780981"/>
            <a:ext cx="4191927" cy="1200329"/>
            <a:chOff x="1952201" y="1523105"/>
            <a:chExt cx="4191927" cy="1200329"/>
          </a:xfrm>
        </p:grpSpPr>
        <p:sp>
          <p:nvSpPr>
            <p:cNvPr id="18" name="文本框 17"/>
            <p:cNvSpPr txBox="1"/>
            <p:nvPr/>
          </p:nvSpPr>
          <p:spPr>
            <a:xfrm>
              <a:off x="1952201" y="1923215"/>
              <a:ext cx="4191927" cy="800219"/>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文本框 25"/>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endPar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1616</Words>
  <Application>WPS 演示</Application>
  <PresentationFormat>宽屏</PresentationFormat>
  <Paragraphs>154</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阿里巴巴普惠体 R</vt:lpstr>
      <vt:lpstr>思源宋体 Heavy</vt:lpstr>
      <vt:lpstr>微软雅黑</vt:lpstr>
      <vt:lpstr>Arial Unicode MS</vt:lpstr>
      <vt:lpstr>阿里巴巴普惠体 R</vt:lpstr>
      <vt:lpstr>Segoe Print</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85</cp:revision>
  <dcterms:created xsi:type="dcterms:W3CDTF">2019-07-15T07:08:00Z</dcterms:created>
  <dcterms:modified xsi:type="dcterms:W3CDTF">2024-05-04T14:19:48Z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4239223727A64817894CED7F5459FFA6_13</vt:lpwstr>
  </property>
  <property fmtid="{D5CDD505-2E9C-101B-9397-08002B2CF9AE}" pid="3" name="KSOProductBuildVer">
    <vt:lpwstr>2052-12.1.0.16417</vt:lpwstr>
  </property>
</Properties>
</file>