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83" r:id="rId4"/>
    <p:sldId id="284" r:id="rId6"/>
    <p:sldId id="303" r:id="rId7"/>
    <p:sldId id="288" r:id="rId8"/>
    <p:sldId id="290" r:id="rId9"/>
    <p:sldId id="291" r:id="rId10"/>
    <p:sldId id="289" r:id="rId11"/>
    <p:sldId id="304" r:id="rId12"/>
    <p:sldId id="285" r:id="rId13"/>
    <p:sldId id="292" r:id="rId14"/>
    <p:sldId id="297" r:id="rId15"/>
    <p:sldId id="296" r:id="rId16"/>
    <p:sldId id="293" r:id="rId17"/>
    <p:sldId id="305" r:id="rId18"/>
    <p:sldId id="286" r:id="rId19"/>
    <p:sldId id="301" r:id="rId20"/>
    <p:sldId id="302" r:id="rId21"/>
    <p:sldId id="294" r:id="rId22"/>
    <p:sldId id="287" r:id="rId23"/>
    <p:sldId id="306" r:id="rId24"/>
    <p:sldId id="298" r:id="rId25"/>
    <p:sldId id="300" r:id="rId26"/>
    <p:sldId id="295" r:id="rId27"/>
    <p:sldId id="299" r:id="rId28"/>
    <p:sldId id="307" r:id="rId29"/>
    <p:sldId id="327" r:id="rId30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CE2"/>
    <a:srgbClr val="04545D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5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8404" y="6512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2012D4D-2C76-4ACD-96E3-8BED2D8C1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33871D-BB60-4C97-A8B8-9C3AF316A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0.emf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emf"/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947674">
            <a:off x="4174213" y="2289842"/>
            <a:ext cx="5727969" cy="2246973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9950" y="2496051"/>
            <a:ext cx="5984396" cy="42261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15566" y="4403253"/>
            <a:ext cx="289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小学生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防溺水教育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197577" y="960216"/>
            <a:ext cx="2276910" cy="49375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35115" y="661315"/>
            <a:ext cx="7587082" cy="55353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05184" y="2705036"/>
            <a:ext cx="3557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1.</a:t>
            </a:r>
            <a:r>
              <a:rPr lang="zh-CN" altLang="en-US" sz="2800" dirty="0">
                <a:cs typeface="+mn-ea"/>
                <a:sym typeface="+mn-lt"/>
              </a:rPr>
              <a:t>选择正规、安全的游泳场所。</a:t>
            </a:r>
            <a:endParaRPr lang="en-US" altLang="zh-CN" sz="2800" dirty="0">
              <a:cs typeface="+mn-ea"/>
              <a:sym typeface="+mn-lt"/>
            </a:endParaRPr>
          </a:p>
          <a:p>
            <a:endParaRPr lang="en-US" altLang="zh-CN" sz="2800" dirty="0">
              <a:cs typeface="+mn-ea"/>
              <a:sym typeface="+mn-lt"/>
            </a:endParaRPr>
          </a:p>
          <a:p>
            <a:r>
              <a:rPr lang="en-US" altLang="zh-CN" sz="2800" dirty="0">
                <a:cs typeface="+mn-ea"/>
                <a:sym typeface="+mn-lt"/>
              </a:rPr>
              <a:t>2.</a:t>
            </a:r>
            <a:r>
              <a:rPr lang="zh-CN" altLang="en-US" sz="2800" dirty="0">
                <a:cs typeface="+mn-ea"/>
                <a:sym typeface="+mn-lt"/>
              </a:rPr>
              <a:t>必须在成人的陪同下游泳</a:t>
            </a:r>
            <a:endParaRPr lang="zh-CN" altLang="en-US" sz="2800" dirty="0">
              <a:cs typeface="+mn-ea"/>
              <a:sym typeface="+mn-lt"/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14639"/>
          <a:stretch>
            <a:fillRect/>
          </a:stretch>
        </p:blipFill>
        <p:spPr>
          <a:xfrm>
            <a:off x="274320" y="1527858"/>
            <a:ext cx="9383806" cy="49439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41380" y="1102928"/>
            <a:ext cx="4425791" cy="36195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52881" y="1671047"/>
            <a:ext cx="3035022" cy="221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小朋友，去游泳一定要有成人陪同哦。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72951" y="1328248"/>
            <a:ext cx="4757088" cy="47570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045475" y="772664"/>
            <a:ext cx="7587082" cy="55353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38626" y="3002421"/>
            <a:ext cx="3557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3.</a:t>
            </a:r>
            <a:r>
              <a:rPr lang="zh-CN" altLang="en-US" sz="3600" dirty="0">
                <a:cs typeface="+mn-ea"/>
                <a:sym typeface="+mn-lt"/>
              </a:rPr>
              <a:t>做好准备活动，  下水前应先热身，但不宜太剧烈。</a:t>
            </a:r>
            <a:endParaRPr lang="zh-CN" altLang="en-US" sz="3600" dirty="0">
              <a:cs typeface="+mn-ea"/>
              <a:sym typeface="+mn-lt"/>
            </a:endParaRPr>
          </a:p>
          <a:p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5534" y="665825"/>
            <a:ext cx="1979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ADDCE2"/>
                </a:solidFill>
              </a:rPr>
              <a:t>https://www.ypppt.com/</a:t>
            </a:r>
            <a:endParaRPr lang="zh-CN" altLang="en-US" sz="1100" dirty="0">
              <a:solidFill>
                <a:srgbClr val="ADDCE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544010" y="431316"/>
            <a:ext cx="8507392" cy="59953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77277" y="2220152"/>
            <a:ext cx="3339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4 </a:t>
            </a:r>
            <a:r>
              <a:rPr lang="zh-CN" altLang="en-US" sz="4000" dirty="0">
                <a:cs typeface="+mn-ea"/>
                <a:sym typeface="+mn-lt"/>
              </a:rPr>
              <a:t>不要贸然跳水和潜泳，不要在水下憋气。</a:t>
            </a:r>
            <a:endParaRPr lang="zh-CN" altLang="en-US" sz="4000" dirty="0">
              <a:cs typeface="+mn-ea"/>
              <a:sym typeface="+mn-lt"/>
            </a:endParaRPr>
          </a:p>
          <a:p>
            <a:endParaRPr lang="zh-CN" altLang="en-US" sz="40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909201" y="2220152"/>
            <a:ext cx="1493756" cy="16420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950" y="3233790"/>
            <a:ext cx="5243953" cy="302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477384">
            <a:off x="5413651" y="2459503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同伴落水怎么施救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226253" y="2174717"/>
            <a:ext cx="6109883" cy="43147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2433" y="709389"/>
            <a:ext cx="3325401" cy="27196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75" y="814912"/>
            <a:ext cx="3325401" cy="27196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36570" y="944250"/>
            <a:ext cx="2090337" cy="165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1.</a:t>
            </a:r>
            <a:r>
              <a:rPr lang="zh-CN" altLang="en-US" sz="3600" dirty="0">
                <a:cs typeface="+mn-ea"/>
                <a:sym typeface="+mn-lt"/>
              </a:rPr>
              <a:t>不能手拉手施救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1106" y="1336484"/>
            <a:ext cx="2185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如果你看到小伙伴落水了，首先你会怎么做呢？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572" y="2520513"/>
            <a:ext cx="4881134" cy="41012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14053" y="859860"/>
            <a:ext cx="3325401" cy="27196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38190" y="1094721"/>
            <a:ext cx="2090337" cy="248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2 </a:t>
            </a:r>
            <a:r>
              <a:rPr lang="zh-CN" altLang="en-US" sz="3600" dirty="0">
                <a:cs typeface="+mn-ea"/>
                <a:sym typeface="+mn-lt"/>
              </a:rPr>
              <a:t>不能入水施救</a:t>
            </a:r>
            <a:endParaRPr lang="zh-CN" altLang="en-US" sz="3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6" name="Picture 4" descr="C:\Documents and Settings\Administrator\桌面\图片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053">
            <a:off x="6123469" y="2370409"/>
            <a:ext cx="5102225" cy="3554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45938">
            <a:off x="5002274" y="1494780"/>
            <a:ext cx="2318126" cy="2318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43425" t="13329" r="8306" b="4867"/>
          <a:stretch>
            <a:fillRect/>
          </a:stretch>
        </p:blipFill>
        <p:spPr>
          <a:xfrm>
            <a:off x="7257327" y="1374302"/>
            <a:ext cx="4012427" cy="48215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39" y="942233"/>
            <a:ext cx="5903088" cy="48277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28903" y="1764425"/>
            <a:ext cx="36971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小学生没有足够的能力入水救溺水者，千万不能下水救人，以免发生更多的悲剧。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70677" y="1215100"/>
            <a:ext cx="5297135" cy="48676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604525" y="775263"/>
            <a:ext cx="5777902" cy="52429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07791" y="2930648"/>
            <a:ext cx="3518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cs typeface="+mn-ea"/>
                <a:sym typeface="+mn-lt"/>
              </a:rPr>
              <a:t>救援</a:t>
            </a:r>
            <a:r>
              <a:rPr lang="zh-CN" altLang="en-US" sz="2400" dirty="0" smtClean="0">
                <a:cs typeface="+mn-ea"/>
                <a:sym typeface="+mn-lt"/>
              </a:rPr>
              <a:t>的优品要务</a:t>
            </a:r>
            <a:r>
              <a:rPr lang="zh-CN" altLang="en-US" sz="2400" dirty="0">
                <a:cs typeface="+mn-ea"/>
                <a:sym typeface="+mn-lt"/>
              </a:rPr>
              <a:t>是保证自身安全，不然就是添乱，甚至可能引发更大的悲剧！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74320" y="2274093"/>
            <a:ext cx="6826485" cy="4820856"/>
          </a:xfrm>
          <a:prstGeom prst="rect">
            <a:avLst/>
          </a:prstGeom>
        </p:spPr>
      </p:pic>
      <p:pic>
        <p:nvPicPr>
          <p:cNvPr id="5" name="Picture 4" descr="C:\Documents and Settings\Administrator\桌面\图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053">
            <a:off x="5656407" y="1250180"/>
            <a:ext cx="5476732" cy="398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45938">
            <a:off x="8537768" y="3107355"/>
            <a:ext cx="2318126" cy="23181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71288" y="914287"/>
            <a:ext cx="3325401" cy="27196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95425" y="1149148"/>
            <a:ext cx="2090337" cy="248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cs typeface="+mn-ea"/>
                <a:sym typeface="+mn-lt"/>
              </a:rPr>
              <a:t>不能贸然行动！！！</a:t>
            </a:r>
            <a:endParaRPr lang="zh-CN" altLang="en-US" sz="3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254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 descr="图片包含 人员, 天空, 妇女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31448" y="1098144"/>
            <a:ext cx="5419567" cy="541956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354193" y="1408662"/>
            <a:ext cx="1071518" cy="836389"/>
            <a:chOff x="6313130" y="1385157"/>
            <a:chExt cx="1354277" cy="1057101"/>
          </a:xfrm>
        </p:grpSpPr>
        <p:grpSp>
          <p:nvGrpSpPr>
            <p:cNvPr id="9" name="组合 8"/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10" name="Freeform 343"/>
              <p:cNvSpPr/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Freeform 344"/>
              <p:cNvSpPr/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Freeform 345"/>
              <p:cNvSpPr/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 346"/>
              <p:cNvSpPr/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500952" y="1490810"/>
            <a:ext cx="441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远离野外危险水域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24600" y="2539833"/>
            <a:ext cx="1071518" cy="836389"/>
            <a:chOff x="6313130" y="1385157"/>
            <a:chExt cx="1354277" cy="1057101"/>
          </a:xfrm>
        </p:grpSpPr>
        <p:grpSp>
          <p:nvGrpSpPr>
            <p:cNvPr id="18" name="组合 17"/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20" name="Freeform 343"/>
              <p:cNvSpPr/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Freeform 344"/>
              <p:cNvSpPr/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345"/>
              <p:cNvSpPr/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 346"/>
              <p:cNvSpPr/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471359" y="2621981"/>
            <a:ext cx="447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游泳的注意事项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307133" y="3643734"/>
            <a:ext cx="1071518" cy="836389"/>
            <a:chOff x="6313130" y="1385157"/>
            <a:chExt cx="1354277" cy="1057101"/>
          </a:xfrm>
        </p:grpSpPr>
        <p:grpSp>
          <p:nvGrpSpPr>
            <p:cNvPr id="26" name="组合 25"/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28" name="Freeform 343"/>
              <p:cNvSpPr/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344"/>
              <p:cNvSpPr/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345"/>
              <p:cNvSpPr/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346"/>
              <p:cNvSpPr/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453892" y="3725882"/>
            <a:ext cx="431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同伴落水怎么施救</a:t>
            </a:r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91458" y="4766058"/>
            <a:ext cx="1071518" cy="836389"/>
            <a:chOff x="6313130" y="1385157"/>
            <a:chExt cx="1354277" cy="1057101"/>
          </a:xfrm>
        </p:grpSpPr>
        <p:grpSp>
          <p:nvGrpSpPr>
            <p:cNvPr id="34" name="组合 33"/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36" name="Freeform 343"/>
              <p:cNvSpPr/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 344"/>
              <p:cNvSpPr/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345"/>
              <p:cNvSpPr/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346"/>
              <p:cNvSpPr/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438217" y="4848206"/>
            <a:ext cx="518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不慎落水，如何自救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32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477384">
            <a:off x="5413651" y="2459503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不慎落水，如何自救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7361" y="826785"/>
            <a:ext cx="2883670" cy="53764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706903" y="173620"/>
            <a:ext cx="9485097" cy="66843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05600" y="2237734"/>
            <a:ext cx="38042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 </a:t>
            </a:r>
            <a:r>
              <a:rPr lang="zh-CN" altLang="en-US" sz="3200" dirty="0">
                <a:cs typeface="+mn-ea"/>
                <a:sym typeface="+mn-lt"/>
              </a:rPr>
              <a:t>碰到有人溺水</a:t>
            </a:r>
            <a:r>
              <a:rPr lang="zh-CN" altLang="en-US" sz="3200" dirty="0" smtClean="0">
                <a:cs typeface="+mn-ea"/>
                <a:sym typeface="+mn-lt"/>
              </a:rPr>
              <a:t>，优品时间</a:t>
            </a:r>
            <a:r>
              <a:rPr lang="zh-CN" altLang="en-US" sz="3200" dirty="0">
                <a:cs typeface="+mn-ea"/>
                <a:sym typeface="+mn-lt"/>
              </a:rPr>
              <a:t>要大声呼叫，派出一人去寻求成人的帮助（如果有多个同伴在一起的话）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100486"/>
            <a:ext cx="9871904" cy="69569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283" y="1741221"/>
            <a:ext cx="4300536" cy="4300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20096" y="1993922"/>
            <a:ext cx="4673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高年级同学和在有条件的情况下，除了呼叫大人，还可以这样做：</a:t>
            </a:r>
            <a:endParaRPr lang="zh-CN" altLang="en-US" sz="4000" dirty="0">
              <a:cs typeface="+mn-ea"/>
              <a:sym typeface="+mn-lt"/>
            </a:endParaRPr>
          </a:p>
          <a:p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072385" y="4882706"/>
            <a:ext cx="888164" cy="978368"/>
          </a:xfrm>
          <a:prstGeom prst="rect">
            <a:avLst/>
          </a:prstGeom>
        </p:spPr>
      </p:pic>
      <p:pic>
        <p:nvPicPr>
          <p:cNvPr id="4" name="Picture 6" descr="E:\12\漫画素材分类\溺水、急救\2-14(5)-副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265">
            <a:off x="6515592" y="2040231"/>
            <a:ext cx="4708147" cy="332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425811" y="2616427"/>
            <a:ext cx="4620449" cy="22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寻找竹竿、树枝等，俯身趴下来，慢慢将溺水者拉上岸。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793680" y="4898766"/>
            <a:ext cx="888164" cy="9783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1042294" y="1305010"/>
            <a:ext cx="888164" cy="9783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1763589" y="1321070"/>
            <a:ext cx="888164" cy="978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54880" y="-304800"/>
            <a:ext cx="7162800" cy="7162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98" y="1611378"/>
            <a:ext cx="4093466" cy="36352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70622" y="2562594"/>
            <a:ext cx="43313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 </a:t>
            </a:r>
            <a:r>
              <a:rPr lang="zh-CN" altLang="en-US" sz="3200" dirty="0">
                <a:cs typeface="+mn-ea"/>
                <a:sym typeface="+mn-lt"/>
              </a:rPr>
              <a:t>不慎落入水中，千万不要惊慌，要采取正确的措施自救，以便争取获救的机会。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8734" y="2838112"/>
            <a:ext cx="3368040" cy="33680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1031676">
            <a:off x="4199531" y="2423671"/>
            <a:ext cx="54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谢谢大家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477384">
            <a:off x="5413651" y="2459503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远离野外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危险水域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  <a:endParaRPr lang="zh-CN" altLang="en-US" sz="88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图片包含 矢量图形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07027" y="215964"/>
            <a:ext cx="5993296" cy="59932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576889" y="1768892"/>
            <a:ext cx="614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一般发生溺水的地点在：水库、水坑、河流、溪边，游泳池</a:t>
            </a:r>
            <a:r>
              <a: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\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59653" y="4239549"/>
            <a:ext cx="1727788" cy="1727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71572" y="639326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722472" y="1064870"/>
            <a:ext cx="6593711" cy="41857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14314" t="15012" r="17697" b="8962"/>
          <a:stretch>
            <a:fillRect/>
          </a:stretch>
        </p:blipFill>
        <p:spPr>
          <a:xfrm>
            <a:off x="1350381" y="902825"/>
            <a:ext cx="3616638" cy="5603409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77982" y="1848924"/>
            <a:ext cx="372873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水库水深，</a:t>
            </a:r>
            <a:endParaRPr lang="en-US" altLang="zh-CN" sz="4400" b="1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经常发生儿童溺水事件！</a:t>
            </a:r>
            <a:endParaRPr lang="zh-CN" alt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057236" y="143719"/>
            <a:ext cx="3840480" cy="2133600"/>
          </a:xfrm>
          <a:prstGeom prst="rect">
            <a:avLst/>
          </a:prstGeom>
        </p:spPr>
      </p:pic>
      <p:pic>
        <p:nvPicPr>
          <p:cNvPr id="4" name="图片 3" descr="图片包含 矢量图形&#10;&#10;描述已自动生成"/>
          <p:cNvPicPr>
            <a:picLocks noChangeAspect="1"/>
          </p:cNvPicPr>
          <p:nvPr/>
        </p:nvPicPr>
        <p:blipFill rotWithShape="1">
          <a:blip r:embed="rId2" cstate="screen"/>
          <a:srcRect r="-40"/>
          <a:stretch>
            <a:fillRect/>
          </a:stretch>
        </p:blipFill>
        <p:spPr>
          <a:xfrm>
            <a:off x="509322" y="2430684"/>
            <a:ext cx="5995649" cy="3880550"/>
          </a:xfrm>
          <a:prstGeom prst="rect">
            <a:avLst/>
          </a:prstGeom>
        </p:spPr>
      </p:pic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6629914" y="1816905"/>
            <a:ext cx="5052764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cs typeface="+mn-ea"/>
                <a:sym typeface="+mn-lt"/>
              </a:rPr>
              <a:t>“在人们惯性思维里，都觉得在河里或水库里游泳比较危险。其实从最近几年的经验看，游泳池里出意外的案例也特别多，而且有增多的趋势。”</a:t>
            </a:r>
            <a:endParaRPr lang="zh-CN" altLang="en-US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endParaRPr lang="en-US" altLang="zh-CN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60132" y="499737"/>
            <a:ext cx="7833283" cy="55422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660002" y="1388963"/>
            <a:ext cx="3472925" cy="510549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7374" y="1546557"/>
            <a:ext cx="4678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人在溺水后，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分钟后将失去意识；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4-6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分钟身体将遭受不可避免的伤害。如果在野外落水，很难被及时营救，从而溺水死亡。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477384">
            <a:off x="5656720" y="2355330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游泳的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注意事项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240733" y="555274"/>
            <a:ext cx="4224601" cy="6066506"/>
          </a:xfrm>
          <a:prstGeom prst="rect">
            <a:avLst/>
          </a:prstGeom>
        </p:spPr>
      </p:pic>
      <p:pic>
        <p:nvPicPr>
          <p:cNvPr id="4" name="图片 3" descr="图片包含 文字, 地图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320" y="-486523"/>
            <a:ext cx="7831045" cy="7831045"/>
          </a:xfrm>
          <a:prstGeom prst="rect">
            <a:avLst/>
          </a:prstGeom>
        </p:spPr>
      </p:pic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2265050" y="2678093"/>
            <a:ext cx="452581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50000"/>
              </a:lnSpc>
              <a:defRPr/>
            </a:pPr>
            <a:r>
              <a:rPr lang="zh-CN" altLang="en-US" sz="3200" kern="0" dirty="0">
                <a:latin typeface="+mn-lt"/>
                <a:ea typeface="+mn-ea"/>
                <a:cs typeface="+mn-ea"/>
                <a:sym typeface="+mn-lt"/>
              </a:rPr>
              <a:t>记住：如果没有大人陪同，去野外水边游泳、玩水、捉鱼等都是非常危险的！</a:t>
            </a:r>
            <a:endParaRPr lang="zh-CN" altLang="en-US" sz="320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cyvvase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WPS 演示</Application>
  <PresentationFormat>宽屏</PresentationFormat>
  <Paragraphs>99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方正卡通简体</vt:lpstr>
      <vt:lpstr>Segoe Print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142</cp:revision>
  <dcterms:created xsi:type="dcterms:W3CDTF">2019-03-29T12:25:00Z</dcterms:created>
  <dcterms:modified xsi:type="dcterms:W3CDTF">2024-05-05T07:43:54Z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0EEFEF5292EE41FC8BFA78D438D6B820_13</vt:lpwstr>
  </property>
  <property fmtid="{D5CDD505-2E9C-101B-9397-08002B2CF9AE}" pid="3" name="KSOProductBuildVer">
    <vt:lpwstr>2052-12.1.0.16417</vt:lpwstr>
  </property>
</Properties>
</file>